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1"/>
  </p:notesMasterIdLst>
  <p:handoutMasterIdLst>
    <p:handoutMasterId r:id="rId12"/>
  </p:handoutMasterIdLst>
  <p:sldIdLst>
    <p:sldId id="382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990000"/>
    <a:srgbClr val="6699FF"/>
    <a:srgbClr val="FFFF99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4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213F7-BE7B-484D-8E38-3FF913E0AC81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D26DB-8568-4627-96A7-E9D78119D3F8}" type="slidenum">
              <a:rPr lang="en-US"/>
              <a:pPr/>
              <a:t>2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0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CD25B-9573-4584-ADEB-B0A5884835EB}" type="slidenum">
              <a:rPr lang="en-US"/>
              <a:pPr/>
              <a:t>3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0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 dirty="0" smtClean="0"/>
              <a:t>Union College</a:t>
            </a:r>
          </a:p>
          <a:p>
            <a:pPr eaLnBrk="1" hangingPunct="1"/>
            <a:r>
              <a:rPr lang="en-US" sz="800" dirty="0" smtClean="0"/>
              <a:t>Mechanical Engineering</a:t>
            </a:r>
            <a:endParaRPr lang="en-US" sz="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83769" y="6172200"/>
            <a:ext cx="2209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MER311: Advanced Mechanics</a:t>
            </a:r>
            <a:endParaRPr lang="en-US" sz="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8770D8FF-0AA3-4A45-898E-2FFC49876920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784D54C9-EE26-4281-934B-33BB515362F7}" type="slidenum">
              <a:rPr lang="en-US" smtClean="0"/>
              <a:pPr/>
              <a:t>1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010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LECTURE OUTLINE  </a:t>
            </a:r>
            <a:br>
              <a:rPr lang="en-US" sz="2400" dirty="0"/>
            </a:br>
            <a:r>
              <a:rPr lang="en-US" sz="2200" dirty="0" smtClean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</a:t>
            </a:r>
            <a:r>
              <a:rPr lang="en-US" sz="2400" dirty="0" smtClean="0"/>
              <a:t>Strain </a:t>
            </a:r>
            <a:r>
              <a:rPr lang="en-US" sz="2400" dirty="0" err="1" smtClean="0"/>
              <a:t>Transformatins</a:t>
            </a:r>
            <a:endParaRPr 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Mohr’s Circle for Strain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413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A8A9B2C1-A658-4DD3-8343-B0202D395AB9}" type="slidenum">
              <a:rPr lang="en-US" sz="800" smtClean="0"/>
              <a:pPr/>
              <a:t>2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Strain Tensor</a:t>
            </a:r>
          </a:p>
        </p:txBody>
      </p:sp>
      <p:graphicFrame>
        <p:nvGraphicFramePr>
          <p:cNvPr id="33997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4" name="Object 6"/>
          <p:cNvGraphicFramePr>
            <a:graphicFrameLocks noChangeAspect="1"/>
          </p:cNvGraphicFramePr>
          <p:nvPr/>
        </p:nvGraphicFramePr>
        <p:xfrm>
          <a:off x="669925" y="1989138"/>
          <a:ext cx="3189288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3" name="Equation" r:id="rId6" imgW="1625400" imgH="2006280" progId="Equation.3">
                  <p:embed/>
                </p:oleObj>
              </mc:Choice>
              <mc:Fallback>
                <p:oleObj name="Equation" r:id="rId6" imgW="1625400" imgH="2006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1989138"/>
                        <a:ext cx="3189288" cy="393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5" name="Object 7"/>
          <p:cNvGraphicFramePr>
            <a:graphicFrameLocks noChangeAspect="1"/>
          </p:cNvGraphicFramePr>
          <p:nvPr/>
        </p:nvGraphicFramePr>
        <p:xfrm>
          <a:off x="5638800" y="1600200"/>
          <a:ext cx="3152775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4" name="Equation" r:id="rId8" imgW="1282680" imgH="1828800" progId="Equation.3">
                  <p:embed/>
                </p:oleObj>
              </mc:Choice>
              <mc:Fallback>
                <p:oleObj name="Equation" r:id="rId8" imgW="128268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00200"/>
                        <a:ext cx="3152775" cy="449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6" name="AutoShape 8"/>
          <p:cNvSpPr>
            <a:spLocks noChangeArrowheads="1"/>
          </p:cNvSpPr>
          <p:nvPr/>
        </p:nvSpPr>
        <p:spPr bwMode="auto">
          <a:xfrm>
            <a:off x="4267200" y="3657600"/>
            <a:ext cx="1143000" cy="609600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64054686-59F5-424F-AF87-B367257BAA28}" type="slidenum">
              <a:rPr lang="en-US" sz="800" smtClean="0"/>
              <a:pPr/>
              <a:t>3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3952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Strain Transformations</a:t>
            </a:r>
          </a:p>
        </p:txBody>
      </p:sp>
      <p:graphicFrame>
        <p:nvGraphicFramePr>
          <p:cNvPr id="39526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609600" y="1752600"/>
          <a:ext cx="5410200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6" name="Equation" r:id="rId4" imgW="1434960" imgH="736560" progId="Equation.3">
                  <p:embed/>
                </p:oleObj>
              </mc:Choice>
              <mc:Fallback>
                <p:oleObj name="Equation" r:id="rId4" imgW="14349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5410200" cy="277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281113" y="4800600"/>
          <a:ext cx="45989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7" name="Equation" r:id="rId6" imgW="1409400" imgH="266400" progId="Equation.3">
                  <p:embed/>
                </p:oleObj>
              </mc:Choice>
              <mc:Fallback>
                <p:oleObj name="Equation" r:id="rId6" imgW="1409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4800600"/>
                        <a:ext cx="4598987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800" y="1676400"/>
            <a:ext cx="52635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General Transformation Equations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 Principal Strains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Dimensional/Plane Strain Transformations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3E90B483-29AE-4528-805B-D3D169D141A2}" type="slidenum">
              <a:rPr lang="en-US" sz="800" smtClean="0"/>
              <a:pPr/>
              <a:t>4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981200"/>
          <a:ext cx="489044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10" name="Equation" r:id="rId3" imgW="2730240" imgH="850680" progId="Equation.DSMT4">
                  <p:embed/>
                </p:oleObj>
              </mc:Choice>
              <mc:Fallback>
                <p:oleObj name="Equation" r:id="rId3" imgW="273024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1200"/>
                        <a:ext cx="4890447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600200" y="3886200"/>
          <a:ext cx="729225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11" name="Equation" r:id="rId5" imgW="4051080" imgH="1143000" progId="Equation.DSMT4">
                  <p:embed/>
                </p:oleObj>
              </mc:Choice>
              <mc:Fallback>
                <p:oleObj name="Equation" r:id="rId5" imgW="40510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86200"/>
                        <a:ext cx="7292258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Strain Gage Rosettes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35738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91C14FF9-0FDA-4166-8E83-AB7F65757835}" type="slidenum">
              <a:rPr lang="en-US" sz="800" smtClean="0"/>
              <a:pPr/>
              <a:t>5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pic>
        <p:nvPicPr>
          <p:cNvPr id="521219" name="Picture 3" descr="HowPic45-Strain Gau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12052"/>
            <a:ext cx="34001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1222" name="Picture 6" descr="IMG_0629comp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507452"/>
            <a:ext cx="26289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" name="Group 9"/>
          <p:cNvGrpSpPr>
            <a:grpSpLocks/>
          </p:cNvGrpSpPr>
          <p:nvPr/>
        </p:nvGrpSpPr>
        <p:grpSpPr bwMode="auto">
          <a:xfrm>
            <a:off x="4953000" y="2135852"/>
            <a:ext cx="3788128" cy="3426748"/>
            <a:chOff x="6490" y="4680"/>
            <a:chExt cx="4130" cy="3789"/>
          </a:xfrm>
        </p:grpSpPr>
        <p:sp>
          <p:nvSpPr>
            <p:cNvPr id="71" name="Line 11"/>
            <p:cNvSpPr>
              <a:spLocks noChangeShapeType="1"/>
            </p:cNvSpPr>
            <p:nvPr/>
          </p:nvSpPr>
          <p:spPr bwMode="auto">
            <a:xfrm>
              <a:off x="7020" y="7920"/>
              <a:ext cx="3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2"/>
            <p:cNvSpPr>
              <a:spLocks noChangeShapeType="1"/>
            </p:cNvSpPr>
            <p:nvPr/>
          </p:nvSpPr>
          <p:spPr bwMode="auto">
            <a:xfrm flipV="1">
              <a:off x="7020" y="5040"/>
              <a:ext cx="324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3" name="Group 13"/>
            <p:cNvGrpSpPr>
              <a:grpSpLocks/>
            </p:cNvGrpSpPr>
            <p:nvPr/>
          </p:nvGrpSpPr>
          <p:grpSpPr bwMode="auto">
            <a:xfrm rot="-29443621">
              <a:off x="8020" y="6025"/>
              <a:ext cx="1080" cy="1081"/>
              <a:chOff x="1915" y="3994"/>
              <a:chExt cx="1080" cy="1608"/>
            </a:xfrm>
          </p:grpSpPr>
          <p:sp>
            <p:nvSpPr>
              <p:cNvPr id="115" name="Line 14"/>
              <p:cNvSpPr>
                <a:spLocks noChangeShapeType="1"/>
              </p:cNvSpPr>
              <p:nvPr/>
            </p:nvSpPr>
            <p:spPr bwMode="auto">
              <a:xfrm>
                <a:off x="2005" y="417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2185" y="417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6"/>
              <p:cNvSpPr>
                <a:spLocks noChangeShapeType="1"/>
              </p:cNvSpPr>
              <p:nvPr/>
            </p:nvSpPr>
            <p:spPr bwMode="auto">
              <a:xfrm>
                <a:off x="2365" y="417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7"/>
              <p:cNvSpPr>
                <a:spLocks noChangeShapeType="1"/>
              </p:cNvSpPr>
              <p:nvPr/>
            </p:nvSpPr>
            <p:spPr bwMode="auto">
              <a:xfrm>
                <a:off x="2545" y="4176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Arc 18"/>
              <p:cNvSpPr>
                <a:spLocks/>
              </p:cNvSpPr>
              <p:nvPr/>
            </p:nvSpPr>
            <p:spPr bwMode="auto">
              <a:xfrm flipV="1">
                <a:off x="2005" y="399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Arc 19"/>
              <p:cNvSpPr>
                <a:spLocks/>
              </p:cNvSpPr>
              <p:nvPr/>
            </p:nvSpPr>
            <p:spPr bwMode="auto">
              <a:xfrm flipV="1">
                <a:off x="2365" y="399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Arc 20"/>
              <p:cNvSpPr>
                <a:spLocks/>
              </p:cNvSpPr>
              <p:nvPr/>
            </p:nvSpPr>
            <p:spPr bwMode="auto">
              <a:xfrm>
                <a:off x="2185" y="4896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21"/>
              <p:cNvSpPr>
                <a:spLocks noChangeShapeType="1"/>
              </p:cNvSpPr>
              <p:nvPr/>
            </p:nvSpPr>
            <p:spPr bwMode="auto">
              <a:xfrm>
                <a:off x="2725" y="4176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22"/>
              <p:cNvSpPr>
                <a:spLocks noChangeShapeType="1"/>
              </p:cNvSpPr>
              <p:nvPr/>
            </p:nvSpPr>
            <p:spPr bwMode="auto">
              <a:xfrm>
                <a:off x="2905" y="4175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Arc 23"/>
              <p:cNvSpPr>
                <a:spLocks/>
              </p:cNvSpPr>
              <p:nvPr/>
            </p:nvSpPr>
            <p:spPr bwMode="auto">
              <a:xfrm>
                <a:off x="2545" y="4896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Arc 24"/>
              <p:cNvSpPr>
                <a:spLocks/>
              </p:cNvSpPr>
              <p:nvPr/>
            </p:nvSpPr>
            <p:spPr bwMode="auto">
              <a:xfrm flipV="1">
                <a:off x="2725" y="3994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25"/>
              <p:cNvSpPr>
                <a:spLocks noChangeArrowheads="1"/>
              </p:cNvSpPr>
              <p:nvPr/>
            </p:nvSpPr>
            <p:spPr bwMode="auto">
              <a:xfrm>
                <a:off x="1915" y="5423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26"/>
              <p:cNvSpPr>
                <a:spLocks noChangeArrowheads="1"/>
              </p:cNvSpPr>
              <p:nvPr/>
            </p:nvSpPr>
            <p:spPr bwMode="auto">
              <a:xfrm>
                <a:off x="2815" y="5421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" name="Group 27"/>
            <p:cNvGrpSpPr>
              <a:grpSpLocks/>
            </p:cNvGrpSpPr>
            <p:nvPr/>
          </p:nvGrpSpPr>
          <p:grpSpPr bwMode="auto">
            <a:xfrm rot="10800000">
              <a:off x="6490" y="5318"/>
              <a:ext cx="1080" cy="1084"/>
              <a:chOff x="1918" y="4362"/>
              <a:chExt cx="1080" cy="1602"/>
            </a:xfrm>
          </p:grpSpPr>
          <p:sp>
            <p:nvSpPr>
              <p:cNvPr id="102" name="Line 28"/>
              <p:cNvSpPr>
                <a:spLocks noChangeShapeType="1"/>
              </p:cNvSpPr>
              <p:nvPr/>
            </p:nvSpPr>
            <p:spPr bwMode="auto">
              <a:xfrm>
                <a:off x="2008" y="4542"/>
                <a:ext cx="1" cy="1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29"/>
              <p:cNvSpPr>
                <a:spLocks noChangeShapeType="1"/>
              </p:cNvSpPr>
              <p:nvPr/>
            </p:nvSpPr>
            <p:spPr bwMode="auto">
              <a:xfrm>
                <a:off x="2188" y="4542"/>
                <a:ext cx="0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30"/>
              <p:cNvSpPr>
                <a:spLocks noChangeShapeType="1"/>
              </p:cNvSpPr>
              <p:nvPr/>
            </p:nvSpPr>
            <p:spPr bwMode="auto">
              <a:xfrm>
                <a:off x="2368" y="4542"/>
                <a:ext cx="1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31"/>
              <p:cNvSpPr>
                <a:spLocks noChangeShapeType="1"/>
              </p:cNvSpPr>
              <p:nvPr/>
            </p:nvSpPr>
            <p:spPr bwMode="auto">
              <a:xfrm>
                <a:off x="2548" y="4542"/>
                <a:ext cx="1" cy="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Arc 32"/>
              <p:cNvSpPr>
                <a:spLocks/>
              </p:cNvSpPr>
              <p:nvPr/>
            </p:nvSpPr>
            <p:spPr bwMode="auto">
              <a:xfrm flipV="1">
                <a:off x="200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Arc 33"/>
              <p:cNvSpPr>
                <a:spLocks/>
              </p:cNvSpPr>
              <p:nvPr/>
            </p:nvSpPr>
            <p:spPr bwMode="auto">
              <a:xfrm flipV="1">
                <a:off x="236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Arc 34"/>
              <p:cNvSpPr>
                <a:spLocks/>
              </p:cNvSpPr>
              <p:nvPr/>
            </p:nvSpPr>
            <p:spPr bwMode="auto">
              <a:xfrm>
                <a:off x="2188" y="5259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35"/>
              <p:cNvSpPr>
                <a:spLocks noChangeShapeType="1"/>
              </p:cNvSpPr>
              <p:nvPr/>
            </p:nvSpPr>
            <p:spPr bwMode="auto">
              <a:xfrm>
                <a:off x="2728" y="4542"/>
                <a:ext cx="1" cy="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36"/>
              <p:cNvSpPr>
                <a:spLocks noChangeShapeType="1"/>
              </p:cNvSpPr>
              <p:nvPr/>
            </p:nvSpPr>
            <p:spPr bwMode="auto">
              <a:xfrm>
                <a:off x="2908" y="4542"/>
                <a:ext cx="1" cy="12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Arc 37"/>
              <p:cNvSpPr>
                <a:spLocks/>
              </p:cNvSpPr>
              <p:nvPr/>
            </p:nvSpPr>
            <p:spPr bwMode="auto">
              <a:xfrm>
                <a:off x="2548" y="5259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Arc 38"/>
              <p:cNvSpPr>
                <a:spLocks/>
              </p:cNvSpPr>
              <p:nvPr/>
            </p:nvSpPr>
            <p:spPr bwMode="auto">
              <a:xfrm flipV="1">
                <a:off x="272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39"/>
              <p:cNvSpPr>
                <a:spLocks noChangeArrowheads="1"/>
              </p:cNvSpPr>
              <p:nvPr/>
            </p:nvSpPr>
            <p:spPr bwMode="auto">
              <a:xfrm>
                <a:off x="1918" y="5784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Oval 40"/>
              <p:cNvSpPr>
                <a:spLocks noChangeArrowheads="1"/>
              </p:cNvSpPr>
              <p:nvPr/>
            </p:nvSpPr>
            <p:spPr bwMode="auto">
              <a:xfrm>
                <a:off x="2818" y="5785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" name="Group 41"/>
            <p:cNvGrpSpPr>
              <a:grpSpLocks/>
            </p:cNvGrpSpPr>
            <p:nvPr/>
          </p:nvGrpSpPr>
          <p:grpSpPr bwMode="auto">
            <a:xfrm rot="16200000">
              <a:off x="8524" y="7393"/>
              <a:ext cx="1079" cy="1080"/>
              <a:chOff x="1928" y="4073"/>
              <a:chExt cx="1079" cy="1610"/>
            </a:xfrm>
          </p:grpSpPr>
          <p:sp>
            <p:nvSpPr>
              <p:cNvPr id="89" name="Line 42"/>
              <p:cNvSpPr>
                <a:spLocks noChangeShapeType="1"/>
              </p:cNvSpPr>
              <p:nvPr/>
            </p:nvSpPr>
            <p:spPr bwMode="auto">
              <a:xfrm>
                <a:off x="2018" y="425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43"/>
              <p:cNvSpPr>
                <a:spLocks noChangeShapeType="1"/>
              </p:cNvSpPr>
              <p:nvPr/>
            </p:nvSpPr>
            <p:spPr bwMode="auto">
              <a:xfrm>
                <a:off x="2198" y="425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44"/>
              <p:cNvSpPr>
                <a:spLocks noChangeShapeType="1"/>
              </p:cNvSpPr>
              <p:nvPr/>
            </p:nvSpPr>
            <p:spPr bwMode="auto">
              <a:xfrm>
                <a:off x="2378" y="425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45"/>
              <p:cNvSpPr>
                <a:spLocks noChangeShapeType="1"/>
              </p:cNvSpPr>
              <p:nvPr/>
            </p:nvSpPr>
            <p:spPr bwMode="auto">
              <a:xfrm>
                <a:off x="2557" y="4254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Arc 46"/>
              <p:cNvSpPr>
                <a:spLocks/>
              </p:cNvSpPr>
              <p:nvPr/>
            </p:nvSpPr>
            <p:spPr bwMode="auto">
              <a:xfrm flipV="1">
                <a:off x="2018" y="407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Arc 47"/>
              <p:cNvSpPr>
                <a:spLocks/>
              </p:cNvSpPr>
              <p:nvPr/>
            </p:nvSpPr>
            <p:spPr bwMode="auto">
              <a:xfrm flipV="1">
                <a:off x="2377" y="4073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Arc 48"/>
              <p:cNvSpPr>
                <a:spLocks/>
              </p:cNvSpPr>
              <p:nvPr/>
            </p:nvSpPr>
            <p:spPr bwMode="auto">
              <a:xfrm>
                <a:off x="2198" y="4976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49"/>
              <p:cNvSpPr>
                <a:spLocks noChangeShapeType="1"/>
              </p:cNvSpPr>
              <p:nvPr/>
            </p:nvSpPr>
            <p:spPr bwMode="auto">
              <a:xfrm>
                <a:off x="2737" y="4254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50"/>
              <p:cNvSpPr>
                <a:spLocks noChangeShapeType="1"/>
              </p:cNvSpPr>
              <p:nvPr/>
            </p:nvSpPr>
            <p:spPr bwMode="auto">
              <a:xfrm>
                <a:off x="2917" y="425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Arc 51"/>
              <p:cNvSpPr>
                <a:spLocks/>
              </p:cNvSpPr>
              <p:nvPr/>
            </p:nvSpPr>
            <p:spPr bwMode="auto">
              <a:xfrm>
                <a:off x="2557" y="4974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Arc 52"/>
              <p:cNvSpPr>
                <a:spLocks/>
              </p:cNvSpPr>
              <p:nvPr/>
            </p:nvSpPr>
            <p:spPr bwMode="auto">
              <a:xfrm flipV="1">
                <a:off x="2737" y="407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Oval 53"/>
              <p:cNvSpPr>
                <a:spLocks noChangeArrowheads="1"/>
              </p:cNvSpPr>
              <p:nvPr/>
            </p:nvSpPr>
            <p:spPr bwMode="auto">
              <a:xfrm>
                <a:off x="1928" y="5503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Oval 54"/>
              <p:cNvSpPr>
                <a:spLocks noChangeArrowheads="1"/>
              </p:cNvSpPr>
              <p:nvPr/>
            </p:nvSpPr>
            <p:spPr bwMode="auto">
              <a:xfrm>
                <a:off x="2827" y="5504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6" name="Arc 55"/>
            <p:cNvSpPr>
              <a:spLocks/>
            </p:cNvSpPr>
            <p:nvPr/>
          </p:nvSpPr>
          <p:spPr bwMode="auto">
            <a:xfrm>
              <a:off x="7020" y="5040"/>
              <a:ext cx="827" cy="1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836"/>
                <a:gd name="T1" fmla="*/ 0 h 21600"/>
                <a:gd name="T2" fmla="*/ 19836 w 19836"/>
                <a:gd name="T3" fmla="*/ 13050 h 21600"/>
                <a:gd name="T4" fmla="*/ 0 w 1983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36" h="21600" fill="none" extrusionOk="0">
                  <a:moveTo>
                    <a:pt x="-1" y="0"/>
                  </a:moveTo>
                  <a:cubicBezTo>
                    <a:pt x="8624" y="0"/>
                    <a:pt x="16422" y="5130"/>
                    <a:pt x="19835" y="13050"/>
                  </a:cubicBezTo>
                </a:path>
                <a:path w="19836" h="21600" stroke="0" extrusionOk="0">
                  <a:moveTo>
                    <a:pt x="-1" y="0"/>
                  </a:moveTo>
                  <a:cubicBezTo>
                    <a:pt x="8624" y="0"/>
                    <a:pt x="16422" y="5130"/>
                    <a:pt x="19835" y="1305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Arc 56"/>
            <p:cNvSpPr>
              <a:spLocks/>
            </p:cNvSpPr>
            <p:nvPr/>
          </p:nvSpPr>
          <p:spPr bwMode="auto">
            <a:xfrm rot="13679861" flipV="1">
              <a:off x="8532" y="5595"/>
              <a:ext cx="637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296"/>
                <a:gd name="T1" fmla="*/ 0 h 21600"/>
                <a:gd name="T2" fmla="*/ 15296 w 15296"/>
                <a:gd name="T3" fmla="*/ 6349 h 21600"/>
                <a:gd name="T4" fmla="*/ 0 w 152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96" h="21600" fill="none" extrusionOk="0">
                  <a:moveTo>
                    <a:pt x="-1" y="0"/>
                  </a:moveTo>
                  <a:cubicBezTo>
                    <a:pt x="5739" y="0"/>
                    <a:pt x="11243" y="2284"/>
                    <a:pt x="15295" y="6349"/>
                  </a:cubicBezTo>
                </a:path>
                <a:path w="15296" h="21600" stroke="0" extrusionOk="0">
                  <a:moveTo>
                    <a:pt x="-1" y="0"/>
                  </a:moveTo>
                  <a:cubicBezTo>
                    <a:pt x="5739" y="0"/>
                    <a:pt x="11243" y="2284"/>
                    <a:pt x="15295" y="634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Arc 57"/>
            <p:cNvSpPr>
              <a:spLocks/>
            </p:cNvSpPr>
            <p:nvPr/>
          </p:nvSpPr>
          <p:spPr bwMode="auto">
            <a:xfrm rot="15971809" flipV="1">
              <a:off x="9547" y="7373"/>
              <a:ext cx="885" cy="180"/>
            </a:xfrm>
            <a:custGeom>
              <a:avLst/>
              <a:gdLst>
                <a:gd name="G0" fmla="+- 1909 0 0"/>
                <a:gd name="G1" fmla="+- 21600 0 0"/>
                <a:gd name="G2" fmla="+- 21600 0 0"/>
                <a:gd name="T0" fmla="*/ 0 w 21745"/>
                <a:gd name="T1" fmla="*/ 85 h 21600"/>
                <a:gd name="T2" fmla="*/ 21745 w 21745"/>
                <a:gd name="T3" fmla="*/ 13050 h 21600"/>
                <a:gd name="T4" fmla="*/ 1909 w 217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45" h="21600" fill="none" extrusionOk="0">
                  <a:moveTo>
                    <a:pt x="-1" y="84"/>
                  </a:moveTo>
                  <a:cubicBezTo>
                    <a:pt x="634" y="28"/>
                    <a:pt x="1271" y="-1"/>
                    <a:pt x="1909" y="0"/>
                  </a:cubicBezTo>
                  <a:cubicBezTo>
                    <a:pt x="10533" y="0"/>
                    <a:pt x="18331" y="5130"/>
                    <a:pt x="21744" y="13050"/>
                  </a:cubicBezTo>
                </a:path>
                <a:path w="21745" h="21600" stroke="0" extrusionOk="0">
                  <a:moveTo>
                    <a:pt x="-1" y="84"/>
                  </a:moveTo>
                  <a:cubicBezTo>
                    <a:pt x="634" y="28"/>
                    <a:pt x="1271" y="-1"/>
                    <a:pt x="1909" y="0"/>
                  </a:cubicBezTo>
                  <a:cubicBezTo>
                    <a:pt x="10533" y="0"/>
                    <a:pt x="18331" y="5130"/>
                    <a:pt x="21744" y="13050"/>
                  </a:cubicBezTo>
                  <a:lnTo>
                    <a:pt x="190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Arc 58"/>
            <p:cNvSpPr>
              <a:spLocks/>
            </p:cNvSpPr>
            <p:nvPr/>
          </p:nvSpPr>
          <p:spPr bwMode="auto">
            <a:xfrm rot="13441269" flipV="1">
              <a:off x="8978" y="6123"/>
              <a:ext cx="720" cy="540"/>
            </a:xfrm>
            <a:custGeom>
              <a:avLst/>
              <a:gdLst>
                <a:gd name="G0" fmla="+- 10866 0 0"/>
                <a:gd name="G1" fmla="+- 21600 0 0"/>
                <a:gd name="G2" fmla="+- 21600 0 0"/>
                <a:gd name="T0" fmla="*/ 0 w 12806"/>
                <a:gd name="T1" fmla="*/ 2932 h 21600"/>
                <a:gd name="T2" fmla="*/ 12806 w 12806"/>
                <a:gd name="T3" fmla="*/ 87 h 21600"/>
                <a:gd name="T4" fmla="*/ 10866 w 1280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06" h="21600" fill="none" extrusionOk="0">
                  <a:moveTo>
                    <a:pt x="0" y="2932"/>
                  </a:moveTo>
                  <a:cubicBezTo>
                    <a:pt x="3299" y="1011"/>
                    <a:pt x="7048" y="-1"/>
                    <a:pt x="10866" y="0"/>
                  </a:cubicBezTo>
                  <a:cubicBezTo>
                    <a:pt x="11513" y="0"/>
                    <a:pt x="12160" y="29"/>
                    <a:pt x="12805" y="87"/>
                  </a:cubicBezTo>
                </a:path>
                <a:path w="12806" h="21600" stroke="0" extrusionOk="0">
                  <a:moveTo>
                    <a:pt x="0" y="2932"/>
                  </a:moveTo>
                  <a:cubicBezTo>
                    <a:pt x="3299" y="1011"/>
                    <a:pt x="7048" y="-1"/>
                    <a:pt x="10866" y="0"/>
                  </a:cubicBezTo>
                  <a:cubicBezTo>
                    <a:pt x="11513" y="0"/>
                    <a:pt x="12160" y="29"/>
                    <a:pt x="12805" y="87"/>
                  </a:cubicBezTo>
                  <a:lnTo>
                    <a:pt x="1086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Text Box 59"/>
            <p:cNvSpPr txBox="1">
              <a:spLocks noChangeArrowheads="1"/>
            </p:cNvSpPr>
            <p:nvPr/>
          </p:nvSpPr>
          <p:spPr bwMode="auto">
            <a:xfrm>
              <a:off x="7830" y="5100"/>
              <a:ext cx="9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45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°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1" name="Text Box 60"/>
            <p:cNvSpPr txBox="1">
              <a:spLocks noChangeArrowheads="1"/>
            </p:cNvSpPr>
            <p:nvPr/>
          </p:nvSpPr>
          <p:spPr bwMode="auto">
            <a:xfrm>
              <a:off x="9465" y="6540"/>
              <a:ext cx="9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45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°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2" name="Line 61"/>
            <p:cNvSpPr>
              <a:spLocks noChangeShapeType="1"/>
            </p:cNvSpPr>
            <p:nvPr/>
          </p:nvSpPr>
          <p:spPr bwMode="auto">
            <a:xfrm flipV="1">
              <a:off x="7020" y="4680"/>
              <a:ext cx="0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62"/>
            <p:cNvSpPr>
              <a:spLocks noChangeArrowheads="1"/>
            </p:cNvSpPr>
            <p:nvPr/>
          </p:nvSpPr>
          <p:spPr bwMode="auto">
            <a:xfrm>
              <a:off x="7953" y="765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Text Box 63"/>
            <p:cNvSpPr txBox="1">
              <a:spLocks noChangeArrowheads="1"/>
            </p:cNvSpPr>
            <p:nvPr/>
          </p:nvSpPr>
          <p:spPr bwMode="auto">
            <a:xfrm>
              <a:off x="7953" y="7695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5" name="Oval 64"/>
            <p:cNvSpPr>
              <a:spLocks noChangeArrowheads="1"/>
            </p:cNvSpPr>
            <p:nvPr/>
          </p:nvSpPr>
          <p:spPr bwMode="auto">
            <a:xfrm>
              <a:off x="7621" y="6896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Text Box 65"/>
            <p:cNvSpPr txBox="1">
              <a:spLocks noChangeArrowheads="1"/>
            </p:cNvSpPr>
            <p:nvPr/>
          </p:nvSpPr>
          <p:spPr bwMode="auto">
            <a:xfrm>
              <a:off x="7629" y="6937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7" name="Oval 66"/>
            <p:cNvSpPr>
              <a:spLocks noChangeArrowheads="1"/>
            </p:cNvSpPr>
            <p:nvPr/>
          </p:nvSpPr>
          <p:spPr bwMode="auto">
            <a:xfrm>
              <a:off x="6758" y="6449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Text Box 67"/>
            <p:cNvSpPr txBox="1">
              <a:spLocks noChangeArrowheads="1"/>
            </p:cNvSpPr>
            <p:nvPr/>
          </p:nvSpPr>
          <p:spPr bwMode="auto">
            <a:xfrm>
              <a:off x="6758" y="6483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9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Strain Gage Rosettes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3313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91C14FF9-0FDA-4166-8E83-AB7F65757835}" type="slidenum">
              <a:rPr lang="en-US" sz="800" smtClean="0"/>
              <a:pPr/>
              <a:t>6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pic>
        <p:nvPicPr>
          <p:cNvPr id="521222" name="Picture 6" descr="IMG_0629comp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667000"/>
            <a:ext cx="26289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1288" name="Rectangle 72"/>
          <p:cNvSpPr>
            <a:spLocks noChangeArrowheads="1"/>
          </p:cNvSpPr>
          <p:nvPr/>
        </p:nvSpPr>
        <p:spPr bwMode="auto">
          <a:xfrm>
            <a:off x="0" y="5181600"/>
            <a:ext cx="6629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|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1237(10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1237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(12)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Symbol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1270(10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1270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(13)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Symbol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402(10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402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(14)</a:t>
            </a:r>
          </a:p>
        </p:txBody>
      </p:sp>
      <p:grpSp>
        <p:nvGrpSpPr>
          <p:cNvPr id="530436" name="Group 4"/>
          <p:cNvGrpSpPr>
            <a:grpSpLocks/>
          </p:cNvGrpSpPr>
          <p:nvPr/>
        </p:nvGrpSpPr>
        <p:grpSpPr bwMode="auto">
          <a:xfrm>
            <a:off x="5943600" y="1676400"/>
            <a:ext cx="2971800" cy="3771900"/>
            <a:chOff x="6300" y="5760"/>
            <a:chExt cx="4680" cy="5940"/>
          </a:xfrm>
        </p:grpSpPr>
        <p:grpSp>
          <p:nvGrpSpPr>
            <p:cNvPr id="530437" name="Group 5"/>
            <p:cNvGrpSpPr>
              <a:grpSpLocks/>
            </p:cNvGrpSpPr>
            <p:nvPr/>
          </p:nvGrpSpPr>
          <p:grpSpPr bwMode="auto">
            <a:xfrm>
              <a:off x="7773" y="7740"/>
              <a:ext cx="2337" cy="2520"/>
              <a:chOff x="7395" y="7380"/>
              <a:chExt cx="2337" cy="2520"/>
            </a:xfrm>
          </p:grpSpPr>
          <p:sp>
            <p:nvSpPr>
              <p:cNvPr id="530438" name="Oval 6"/>
              <p:cNvSpPr>
                <a:spLocks noChangeAspect="1" noChangeArrowheads="1"/>
              </p:cNvSpPr>
              <p:nvPr/>
            </p:nvSpPr>
            <p:spPr bwMode="auto">
              <a:xfrm>
                <a:off x="8001" y="8388"/>
                <a:ext cx="320" cy="3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39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7887" y="8324"/>
                <a:ext cx="618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530440" name="Group 8"/>
              <p:cNvGrpSpPr>
                <a:grpSpLocks noChangeAspect="1"/>
              </p:cNvGrpSpPr>
              <p:nvPr/>
            </p:nvGrpSpPr>
            <p:grpSpPr bwMode="auto">
              <a:xfrm rot="-47211277">
                <a:off x="8523" y="8227"/>
                <a:ext cx="374" cy="641"/>
                <a:chOff x="3690" y="3800"/>
                <a:chExt cx="1080" cy="1605"/>
              </a:xfrm>
            </p:grpSpPr>
            <p:sp>
              <p:nvSpPr>
                <p:cNvPr id="530441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3780" y="3981"/>
                  <a:ext cx="1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2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3960" y="3981"/>
                  <a:ext cx="0" cy="7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3" name="Line 11"/>
                <p:cNvSpPr>
                  <a:spLocks noChangeAspect="1" noChangeShapeType="1"/>
                </p:cNvSpPr>
                <p:nvPr/>
              </p:nvSpPr>
              <p:spPr bwMode="auto">
                <a:xfrm>
                  <a:off x="4140" y="3981"/>
                  <a:ext cx="1" cy="7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4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3981"/>
                  <a:ext cx="1" cy="7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5" name="Arc 13"/>
                <p:cNvSpPr>
                  <a:spLocks noChangeAspect="1"/>
                </p:cNvSpPr>
                <p:nvPr/>
              </p:nvSpPr>
              <p:spPr bwMode="auto">
                <a:xfrm flipV="1">
                  <a:off x="378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6" name="Arc 14"/>
                <p:cNvSpPr>
                  <a:spLocks noChangeAspect="1"/>
                </p:cNvSpPr>
                <p:nvPr/>
              </p:nvSpPr>
              <p:spPr bwMode="auto">
                <a:xfrm flipV="1">
                  <a:off x="414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7" name="Arc 15"/>
                <p:cNvSpPr>
                  <a:spLocks noChangeAspect="1"/>
                </p:cNvSpPr>
                <p:nvPr/>
              </p:nvSpPr>
              <p:spPr bwMode="auto">
                <a:xfrm>
                  <a:off x="3960" y="47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8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4500" y="3981"/>
                  <a:ext cx="1" cy="7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9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4680" y="3981"/>
                  <a:ext cx="1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0" name="Arc 18"/>
                <p:cNvSpPr>
                  <a:spLocks noChangeAspect="1"/>
                </p:cNvSpPr>
                <p:nvPr/>
              </p:nvSpPr>
              <p:spPr bwMode="auto">
                <a:xfrm>
                  <a:off x="4320" y="4700"/>
                  <a:ext cx="180" cy="182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1" name="Arc 19"/>
                <p:cNvSpPr>
                  <a:spLocks noChangeAspect="1"/>
                </p:cNvSpPr>
                <p:nvPr/>
              </p:nvSpPr>
              <p:spPr bwMode="auto">
                <a:xfrm flipV="1">
                  <a:off x="450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2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90" y="5226"/>
                  <a:ext cx="180" cy="17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3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4590" y="5225"/>
                  <a:ext cx="180" cy="17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0454" name="Group 22"/>
              <p:cNvGrpSpPr>
                <a:grpSpLocks noChangeAspect="1"/>
              </p:cNvGrpSpPr>
              <p:nvPr/>
            </p:nvGrpSpPr>
            <p:grpSpPr bwMode="auto">
              <a:xfrm rot="-6759844">
                <a:off x="8470" y="7405"/>
                <a:ext cx="373" cy="640"/>
                <a:chOff x="3690" y="3800"/>
                <a:chExt cx="1080" cy="1605"/>
              </a:xfrm>
            </p:grpSpPr>
            <p:sp>
              <p:nvSpPr>
                <p:cNvPr id="530455" name="Line 23"/>
                <p:cNvSpPr>
                  <a:spLocks noChangeAspect="1" noChangeShapeType="1"/>
                </p:cNvSpPr>
                <p:nvPr/>
              </p:nvSpPr>
              <p:spPr bwMode="auto">
                <a:xfrm>
                  <a:off x="3780" y="3981"/>
                  <a:ext cx="1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6" name="Line 24"/>
                <p:cNvSpPr>
                  <a:spLocks noChangeAspect="1" noChangeShapeType="1"/>
                </p:cNvSpPr>
                <p:nvPr/>
              </p:nvSpPr>
              <p:spPr bwMode="auto">
                <a:xfrm>
                  <a:off x="3960" y="3981"/>
                  <a:ext cx="0" cy="7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7" name="Line 25"/>
                <p:cNvSpPr>
                  <a:spLocks noChangeAspect="1" noChangeShapeType="1"/>
                </p:cNvSpPr>
                <p:nvPr/>
              </p:nvSpPr>
              <p:spPr bwMode="auto">
                <a:xfrm>
                  <a:off x="4140" y="3981"/>
                  <a:ext cx="1" cy="7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8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3981"/>
                  <a:ext cx="1" cy="7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9" name="Arc 27"/>
                <p:cNvSpPr>
                  <a:spLocks noChangeAspect="1"/>
                </p:cNvSpPr>
                <p:nvPr/>
              </p:nvSpPr>
              <p:spPr bwMode="auto">
                <a:xfrm flipV="1">
                  <a:off x="378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0" name="Arc 28"/>
                <p:cNvSpPr>
                  <a:spLocks noChangeAspect="1"/>
                </p:cNvSpPr>
                <p:nvPr/>
              </p:nvSpPr>
              <p:spPr bwMode="auto">
                <a:xfrm flipV="1">
                  <a:off x="414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1" name="Arc 29"/>
                <p:cNvSpPr>
                  <a:spLocks noChangeAspect="1"/>
                </p:cNvSpPr>
                <p:nvPr/>
              </p:nvSpPr>
              <p:spPr bwMode="auto">
                <a:xfrm>
                  <a:off x="3960" y="47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2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4500" y="3981"/>
                  <a:ext cx="1" cy="7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3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4680" y="3981"/>
                  <a:ext cx="1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4" name="Arc 32"/>
                <p:cNvSpPr>
                  <a:spLocks noChangeAspect="1"/>
                </p:cNvSpPr>
                <p:nvPr/>
              </p:nvSpPr>
              <p:spPr bwMode="auto">
                <a:xfrm>
                  <a:off x="4320" y="4700"/>
                  <a:ext cx="180" cy="182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5" name="Arc 33"/>
                <p:cNvSpPr>
                  <a:spLocks noChangeAspect="1"/>
                </p:cNvSpPr>
                <p:nvPr/>
              </p:nvSpPr>
              <p:spPr bwMode="auto">
                <a:xfrm flipV="1">
                  <a:off x="450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6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3690" y="5226"/>
                  <a:ext cx="180" cy="17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7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4590" y="5225"/>
                  <a:ext cx="180" cy="17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0468" name="Group 36"/>
              <p:cNvGrpSpPr>
                <a:grpSpLocks noChangeAspect="1"/>
              </p:cNvGrpSpPr>
              <p:nvPr/>
            </p:nvGrpSpPr>
            <p:grpSpPr bwMode="auto">
              <a:xfrm rot="-1352584">
                <a:off x="7906" y="8787"/>
                <a:ext cx="374" cy="641"/>
                <a:chOff x="3690" y="3800"/>
                <a:chExt cx="1080" cy="1605"/>
              </a:xfrm>
            </p:grpSpPr>
            <p:sp>
              <p:nvSpPr>
                <p:cNvPr id="530469" name="Line 37"/>
                <p:cNvSpPr>
                  <a:spLocks noChangeAspect="1" noChangeShapeType="1"/>
                </p:cNvSpPr>
                <p:nvPr/>
              </p:nvSpPr>
              <p:spPr bwMode="auto">
                <a:xfrm>
                  <a:off x="3780" y="3981"/>
                  <a:ext cx="1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0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3960" y="3981"/>
                  <a:ext cx="0" cy="7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1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4140" y="3981"/>
                  <a:ext cx="1" cy="7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2" name="Line 40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3981"/>
                  <a:ext cx="1" cy="7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3" name="Arc 41"/>
                <p:cNvSpPr>
                  <a:spLocks noChangeAspect="1"/>
                </p:cNvSpPr>
                <p:nvPr/>
              </p:nvSpPr>
              <p:spPr bwMode="auto">
                <a:xfrm flipV="1">
                  <a:off x="378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4" name="Arc 42"/>
                <p:cNvSpPr>
                  <a:spLocks noChangeAspect="1"/>
                </p:cNvSpPr>
                <p:nvPr/>
              </p:nvSpPr>
              <p:spPr bwMode="auto">
                <a:xfrm flipV="1">
                  <a:off x="414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5" name="Arc 43"/>
                <p:cNvSpPr>
                  <a:spLocks noChangeAspect="1"/>
                </p:cNvSpPr>
                <p:nvPr/>
              </p:nvSpPr>
              <p:spPr bwMode="auto">
                <a:xfrm>
                  <a:off x="3960" y="47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6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4500" y="3981"/>
                  <a:ext cx="1" cy="7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7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4680" y="3981"/>
                  <a:ext cx="1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8" name="Arc 46"/>
                <p:cNvSpPr>
                  <a:spLocks noChangeAspect="1"/>
                </p:cNvSpPr>
                <p:nvPr/>
              </p:nvSpPr>
              <p:spPr bwMode="auto">
                <a:xfrm>
                  <a:off x="4320" y="4700"/>
                  <a:ext cx="180" cy="182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9" name="Arc 47"/>
                <p:cNvSpPr>
                  <a:spLocks noChangeAspect="1"/>
                </p:cNvSpPr>
                <p:nvPr/>
              </p:nvSpPr>
              <p:spPr bwMode="auto">
                <a:xfrm flipV="1">
                  <a:off x="450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80" name="Oval 48"/>
                <p:cNvSpPr>
                  <a:spLocks noChangeAspect="1" noChangeArrowheads="1"/>
                </p:cNvSpPr>
                <p:nvPr/>
              </p:nvSpPr>
              <p:spPr bwMode="auto">
                <a:xfrm>
                  <a:off x="3690" y="5226"/>
                  <a:ext cx="180" cy="17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81" name="Oval 49"/>
                <p:cNvSpPr>
                  <a:spLocks noChangeAspect="1" noChangeArrowheads="1"/>
                </p:cNvSpPr>
                <p:nvPr/>
              </p:nvSpPr>
              <p:spPr bwMode="auto">
                <a:xfrm>
                  <a:off x="4590" y="5225"/>
                  <a:ext cx="180" cy="17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30482" name="Arc 50"/>
              <p:cNvSpPr>
                <a:spLocks noChangeAspect="1"/>
              </p:cNvSpPr>
              <p:nvPr/>
            </p:nvSpPr>
            <p:spPr bwMode="auto">
              <a:xfrm rot="4072450">
                <a:off x="9079" y="7698"/>
                <a:ext cx="491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836"/>
                  <a:gd name="T1" fmla="*/ 0 h 21600"/>
                  <a:gd name="T2" fmla="*/ 19836 w 19836"/>
                  <a:gd name="T3" fmla="*/ 13050 h 21600"/>
                  <a:gd name="T4" fmla="*/ 0 w 1983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836" h="21600" fill="none" extrusionOk="0">
                    <a:moveTo>
                      <a:pt x="-1" y="0"/>
                    </a:moveTo>
                    <a:cubicBezTo>
                      <a:pt x="8624" y="0"/>
                      <a:pt x="16422" y="5130"/>
                      <a:pt x="19835" y="13050"/>
                    </a:cubicBezTo>
                  </a:path>
                  <a:path w="19836" h="21600" stroke="0" extrusionOk="0">
                    <a:moveTo>
                      <a:pt x="-1" y="0"/>
                    </a:moveTo>
                    <a:cubicBezTo>
                      <a:pt x="8624" y="0"/>
                      <a:pt x="16422" y="5130"/>
                      <a:pt x="19835" y="1305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83" name="Arc 51"/>
              <p:cNvSpPr>
                <a:spLocks noChangeAspect="1"/>
              </p:cNvSpPr>
              <p:nvPr/>
            </p:nvSpPr>
            <p:spPr bwMode="auto">
              <a:xfrm rot="17926021" flipV="1">
                <a:off x="9070" y="8386"/>
                <a:ext cx="378" cy="2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296"/>
                  <a:gd name="T1" fmla="*/ 0 h 21600"/>
                  <a:gd name="T2" fmla="*/ 15296 w 15296"/>
                  <a:gd name="T3" fmla="*/ 6349 h 21600"/>
                  <a:gd name="T4" fmla="*/ 0 w 1529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96" h="21600" fill="none" extrusionOk="0">
                    <a:moveTo>
                      <a:pt x="-1" y="0"/>
                    </a:moveTo>
                    <a:cubicBezTo>
                      <a:pt x="5739" y="0"/>
                      <a:pt x="11243" y="2284"/>
                      <a:pt x="15295" y="6349"/>
                    </a:cubicBezTo>
                  </a:path>
                  <a:path w="15296" h="21600" stroke="0" extrusionOk="0">
                    <a:moveTo>
                      <a:pt x="-1" y="0"/>
                    </a:moveTo>
                    <a:cubicBezTo>
                      <a:pt x="5739" y="0"/>
                      <a:pt x="11243" y="2284"/>
                      <a:pt x="15295" y="634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84" name="Arc 52"/>
              <p:cNvSpPr>
                <a:spLocks noChangeAspect="1"/>
              </p:cNvSpPr>
              <p:nvPr/>
            </p:nvSpPr>
            <p:spPr bwMode="auto">
              <a:xfrm rot="20066829" flipV="1">
                <a:off x="8295" y="9407"/>
                <a:ext cx="524" cy="107"/>
              </a:xfrm>
              <a:custGeom>
                <a:avLst/>
                <a:gdLst>
                  <a:gd name="G0" fmla="+- 1909 0 0"/>
                  <a:gd name="G1" fmla="+- 21600 0 0"/>
                  <a:gd name="G2" fmla="+- 21600 0 0"/>
                  <a:gd name="T0" fmla="*/ 0 w 21745"/>
                  <a:gd name="T1" fmla="*/ 85 h 21600"/>
                  <a:gd name="T2" fmla="*/ 21745 w 21745"/>
                  <a:gd name="T3" fmla="*/ 13050 h 21600"/>
                  <a:gd name="T4" fmla="*/ 1909 w 2174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45" h="21600" fill="none" extrusionOk="0">
                    <a:moveTo>
                      <a:pt x="-1" y="84"/>
                    </a:moveTo>
                    <a:cubicBezTo>
                      <a:pt x="634" y="28"/>
                      <a:pt x="1271" y="-1"/>
                      <a:pt x="1909" y="0"/>
                    </a:cubicBezTo>
                    <a:cubicBezTo>
                      <a:pt x="10533" y="0"/>
                      <a:pt x="18331" y="5130"/>
                      <a:pt x="21744" y="13050"/>
                    </a:cubicBezTo>
                  </a:path>
                  <a:path w="21745" h="21600" stroke="0" extrusionOk="0">
                    <a:moveTo>
                      <a:pt x="-1" y="84"/>
                    </a:moveTo>
                    <a:cubicBezTo>
                      <a:pt x="634" y="28"/>
                      <a:pt x="1271" y="-1"/>
                      <a:pt x="1909" y="0"/>
                    </a:cubicBezTo>
                    <a:cubicBezTo>
                      <a:pt x="10533" y="0"/>
                      <a:pt x="18331" y="5130"/>
                      <a:pt x="21744" y="13050"/>
                    </a:cubicBezTo>
                    <a:lnTo>
                      <a:pt x="1909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85" name="Arc 53"/>
              <p:cNvSpPr>
                <a:spLocks noChangeAspect="1"/>
              </p:cNvSpPr>
              <p:nvPr/>
            </p:nvSpPr>
            <p:spPr bwMode="auto">
              <a:xfrm rot="18006386" flipV="1">
                <a:off x="8797" y="8761"/>
                <a:ext cx="427" cy="320"/>
              </a:xfrm>
              <a:custGeom>
                <a:avLst/>
                <a:gdLst>
                  <a:gd name="G0" fmla="+- 10866 0 0"/>
                  <a:gd name="G1" fmla="+- 21600 0 0"/>
                  <a:gd name="G2" fmla="+- 21600 0 0"/>
                  <a:gd name="T0" fmla="*/ 0 w 12806"/>
                  <a:gd name="T1" fmla="*/ 2932 h 21600"/>
                  <a:gd name="T2" fmla="*/ 12806 w 12806"/>
                  <a:gd name="T3" fmla="*/ 87 h 21600"/>
                  <a:gd name="T4" fmla="*/ 10866 w 1280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06" h="21600" fill="none" extrusionOk="0">
                    <a:moveTo>
                      <a:pt x="0" y="2932"/>
                    </a:moveTo>
                    <a:cubicBezTo>
                      <a:pt x="3299" y="1011"/>
                      <a:pt x="7048" y="-1"/>
                      <a:pt x="10866" y="0"/>
                    </a:cubicBezTo>
                    <a:cubicBezTo>
                      <a:pt x="11513" y="0"/>
                      <a:pt x="12160" y="29"/>
                      <a:pt x="12805" y="87"/>
                    </a:cubicBezTo>
                  </a:path>
                  <a:path w="12806" h="21600" stroke="0" extrusionOk="0">
                    <a:moveTo>
                      <a:pt x="0" y="2932"/>
                    </a:moveTo>
                    <a:cubicBezTo>
                      <a:pt x="3299" y="1011"/>
                      <a:pt x="7048" y="-1"/>
                      <a:pt x="10866" y="0"/>
                    </a:cubicBezTo>
                    <a:cubicBezTo>
                      <a:pt x="11513" y="0"/>
                      <a:pt x="12160" y="29"/>
                      <a:pt x="12805" y="87"/>
                    </a:cubicBezTo>
                    <a:lnTo>
                      <a:pt x="10866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86" name="Text Box 54"/>
              <p:cNvSpPr txBox="1">
                <a:spLocks noChangeAspect="1" noChangeArrowheads="1"/>
              </p:cNvSpPr>
              <p:nvPr/>
            </p:nvSpPr>
            <p:spPr bwMode="auto">
              <a:xfrm>
                <a:off x="9198" y="8010"/>
                <a:ext cx="534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45</a:t>
                </a: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°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0487" name="Text Box 55"/>
              <p:cNvSpPr txBox="1">
                <a:spLocks noChangeAspect="1" noChangeArrowheads="1"/>
              </p:cNvSpPr>
              <p:nvPr/>
            </p:nvSpPr>
            <p:spPr bwMode="auto">
              <a:xfrm>
                <a:off x="8683" y="9113"/>
                <a:ext cx="535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45</a:t>
                </a: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°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0488" name="Oval 56"/>
              <p:cNvSpPr>
                <a:spLocks noChangeAspect="1" noChangeArrowheads="1"/>
              </p:cNvSpPr>
              <p:nvPr/>
            </p:nvSpPr>
            <p:spPr bwMode="auto">
              <a:xfrm>
                <a:off x="8085" y="7936"/>
                <a:ext cx="321" cy="3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89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7980" y="7858"/>
                <a:ext cx="555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0490" name="Oval 58"/>
              <p:cNvSpPr>
                <a:spLocks noChangeAspect="1" noChangeArrowheads="1"/>
              </p:cNvSpPr>
              <p:nvPr/>
            </p:nvSpPr>
            <p:spPr bwMode="auto">
              <a:xfrm>
                <a:off x="7560" y="8613"/>
                <a:ext cx="321" cy="32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91" name="Text Box 59"/>
              <p:cNvSpPr txBox="1">
                <a:spLocks noChangeAspect="1" noChangeArrowheads="1"/>
              </p:cNvSpPr>
              <p:nvPr/>
            </p:nvSpPr>
            <p:spPr bwMode="auto">
              <a:xfrm>
                <a:off x="7395" y="8520"/>
                <a:ext cx="651" cy="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0492" name="Line 60"/>
              <p:cNvSpPr>
                <a:spLocks noChangeAspect="1" noChangeShapeType="1"/>
              </p:cNvSpPr>
              <p:nvPr/>
            </p:nvSpPr>
            <p:spPr bwMode="auto">
              <a:xfrm>
                <a:off x="7686" y="8136"/>
                <a:ext cx="756" cy="17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93" name="Line 61"/>
              <p:cNvSpPr>
                <a:spLocks noChangeAspect="1" noChangeShapeType="1"/>
              </p:cNvSpPr>
              <p:nvPr/>
            </p:nvSpPr>
            <p:spPr bwMode="auto">
              <a:xfrm flipV="1">
                <a:off x="7686" y="7380"/>
                <a:ext cx="1764" cy="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94" name="Line 62"/>
              <p:cNvSpPr>
                <a:spLocks noChangeAspect="1" noChangeShapeType="1"/>
              </p:cNvSpPr>
              <p:nvPr/>
            </p:nvSpPr>
            <p:spPr bwMode="auto">
              <a:xfrm>
                <a:off x="7686" y="8136"/>
                <a:ext cx="1890" cy="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0495" name="Rectangle 63"/>
            <p:cNvSpPr>
              <a:spLocks noChangeArrowheads="1"/>
            </p:cNvSpPr>
            <p:nvPr/>
          </p:nvSpPr>
          <p:spPr bwMode="auto">
            <a:xfrm>
              <a:off x="6300" y="5760"/>
              <a:ext cx="4320" cy="5940"/>
            </a:xfrm>
            <a:prstGeom prst="rect">
              <a:avLst/>
            </a:prstGeom>
            <a:noFill/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496" name="Line 64"/>
            <p:cNvSpPr>
              <a:spLocks noChangeShapeType="1"/>
            </p:cNvSpPr>
            <p:nvPr/>
          </p:nvSpPr>
          <p:spPr bwMode="auto">
            <a:xfrm flipV="1">
              <a:off x="8055" y="6120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497" name="Line 65"/>
            <p:cNvSpPr>
              <a:spLocks noChangeShapeType="1"/>
            </p:cNvSpPr>
            <p:nvPr/>
          </p:nvSpPr>
          <p:spPr bwMode="auto">
            <a:xfrm>
              <a:off x="8100" y="8460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498" name="Text Box 66"/>
            <p:cNvSpPr txBox="1">
              <a:spLocks noChangeArrowheads="1"/>
            </p:cNvSpPr>
            <p:nvPr/>
          </p:nvSpPr>
          <p:spPr bwMode="auto">
            <a:xfrm>
              <a:off x="8040" y="5970"/>
              <a:ext cx="1440" cy="7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axial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30499" name="Text Box 67"/>
            <p:cNvSpPr txBox="1">
              <a:spLocks noChangeArrowheads="1"/>
            </p:cNvSpPr>
            <p:nvPr/>
          </p:nvSpPr>
          <p:spPr bwMode="auto">
            <a:xfrm>
              <a:off x="9900" y="7920"/>
              <a:ext cx="1080" cy="5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hoop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9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Transverse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294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91C14FF9-0FDA-4166-8E83-AB7F65757835}" type="slidenum">
              <a:rPr lang="en-US" sz="800" smtClean="0"/>
              <a:pPr/>
              <a:t>7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graphicFrame>
        <p:nvGraphicFramePr>
          <p:cNvPr id="528387" name="Object 3"/>
          <p:cNvGraphicFramePr>
            <a:graphicFrameLocks noChangeAspect="1"/>
          </p:cNvGraphicFramePr>
          <p:nvPr/>
        </p:nvGraphicFramePr>
        <p:xfrm>
          <a:off x="685801" y="2057400"/>
          <a:ext cx="5562600" cy="951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4" name="Equation" r:id="rId3" imgW="2501900" imgH="431800" progId="Equation.DSMT4">
                  <p:embed/>
                </p:oleObj>
              </mc:Choice>
              <mc:Fallback>
                <p:oleObj name="Equation" r:id="rId3" imgW="2501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2057400"/>
                        <a:ext cx="5562600" cy="9517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6" name="Object 2"/>
          <p:cNvGraphicFramePr>
            <a:graphicFrameLocks noChangeAspect="1"/>
          </p:cNvGraphicFramePr>
          <p:nvPr/>
        </p:nvGraphicFramePr>
        <p:xfrm>
          <a:off x="685800" y="3505200"/>
          <a:ext cx="831426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5" name="Equation" r:id="rId5" imgW="4673600" imgH="431800" progId="Equation.DSMT4">
                  <p:embed/>
                </p:oleObj>
              </mc:Choice>
              <mc:Fallback>
                <p:oleObj name="Equation" r:id="rId5" imgW="4673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831426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5" name="Object 1"/>
          <p:cNvGraphicFramePr>
            <a:graphicFrameLocks noChangeAspect="1"/>
          </p:cNvGraphicFramePr>
          <p:nvPr/>
        </p:nvGraphicFramePr>
        <p:xfrm>
          <a:off x="685800" y="4800600"/>
          <a:ext cx="4800600" cy="83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6" name="Equation" r:id="rId7" imgW="2476500" imgH="431800" progId="Equation.DSMT4">
                  <p:embed/>
                </p:oleObj>
              </mc:Choice>
              <mc:Fallback>
                <p:oleObj name="Equation" r:id="rId7" imgW="247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4800600" cy="8308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72100" algn="r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(1)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721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0" y="1314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72100" algn="r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(2)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721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8391" name="Rectangle 7"/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72100" algn="r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(3)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Mohr’s Circle for Strain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51051" y="6193689"/>
            <a:ext cx="1905000" cy="457200"/>
          </a:xfrm>
          <a:prstGeom prst="rect">
            <a:avLst/>
          </a:prstGeom>
        </p:spPr>
        <p:txBody>
          <a:bodyPr/>
          <a:lstStyle/>
          <a:p>
            <a:fld id="{3E90B483-29AE-4528-805B-D3D169D141A2}" type="slidenum">
              <a:rPr lang="en-US" sz="800" smtClean="0"/>
              <a:pPr/>
              <a:t>8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graphicFrame>
        <p:nvGraphicFramePr>
          <p:cNvPr id="520200" name="Object 8"/>
          <p:cNvGraphicFramePr>
            <a:graphicFrameLocks noChangeAspect="1"/>
          </p:cNvGraphicFramePr>
          <p:nvPr/>
        </p:nvGraphicFramePr>
        <p:xfrm>
          <a:off x="383500" y="5638787"/>
          <a:ext cx="228948" cy="539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58" name="Equation" r:id="rId3" imgW="152280" imgH="393480" progId="Equation.DSMT4">
                  <p:embed/>
                </p:oleObj>
              </mc:Choice>
              <mc:Fallback>
                <p:oleObj name="Equation" r:id="rId3" imgW="152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00" y="5638787"/>
                        <a:ext cx="228948" cy="539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203" name="Oval 11"/>
          <p:cNvSpPr>
            <a:spLocks noChangeArrowheads="1"/>
          </p:cNvSpPr>
          <p:nvPr/>
        </p:nvSpPr>
        <p:spPr bwMode="auto">
          <a:xfrm>
            <a:off x="1333930" y="2393270"/>
            <a:ext cx="2509135" cy="2305474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04" name="Line 12"/>
          <p:cNvSpPr>
            <a:spLocks noChangeShapeType="1"/>
          </p:cNvSpPr>
          <p:nvPr/>
        </p:nvSpPr>
        <p:spPr bwMode="auto">
          <a:xfrm>
            <a:off x="459534" y="3528541"/>
            <a:ext cx="387775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05" name="Line 13"/>
          <p:cNvSpPr>
            <a:spLocks noChangeShapeType="1"/>
          </p:cNvSpPr>
          <p:nvPr/>
        </p:nvSpPr>
        <p:spPr bwMode="auto">
          <a:xfrm>
            <a:off x="611603" y="1676400"/>
            <a:ext cx="0" cy="43904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20206" name="Object 14"/>
          <p:cNvGraphicFramePr>
            <a:graphicFrameLocks noChangeAspect="1"/>
          </p:cNvGraphicFramePr>
          <p:nvPr/>
        </p:nvGraphicFramePr>
        <p:xfrm>
          <a:off x="4345737" y="3429181"/>
          <a:ext cx="236974" cy="27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59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737" y="3429181"/>
                        <a:ext cx="236974" cy="27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214" name="Oval 22"/>
          <p:cNvSpPr>
            <a:spLocks noChangeArrowheads="1"/>
          </p:cNvSpPr>
          <p:nvPr/>
        </p:nvSpPr>
        <p:spPr bwMode="auto">
          <a:xfrm>
            <a:off x="1302249" y="3516898"/>
            <a:ext cx="48578" cy="4463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15" name="Oval 23"/>
          <p:cNvSpPr>
            <a:spLocks noChangeArrowheads="1"/>
          </p:cNvSpPr>
          <p:nvPr/>
        </p:nvSpPr>
        <p:spPr bwMode="auto">
          <a:xfrm>
            <a:off x="3817720" y="3513016"/>
            <a:ext cx="48578" cy="4463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16" name="Oval 24"/>
          <p:cNvSpPr>
            <a:spLocks noChangeArrowheads="1"/>
          </p:cNvSpPr>
          <p:nvPr/>
        </p:nvSpPr>
        <p:spPr bwMode="auto">
          <a:xfrm>
            <a:off x="2563153" y="3516898"/>
            <a:ext cx="48578" cy="4463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17" name="Oval 25"/>
          <p:cNvSpPr>
            <a:spLocks noChangeArrowheads="1"/>
          </p:cNvSpPr>
          <p:nvPr/>
        </p:nvSpPr>
        <p:spPr bwMode="auto">
          <a:xfrm>
            <a:off x="1834490" y="4454224"/>
            <a:ext cx="48578" cy="44635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18" name="Oval 26"/>
          <p:cNvSpPr>
            <a:spLocks noChangeArrowheads="1"/>
          </p:cNvSpPr>
          <p:nvPr/>
        </p:nvSpPr>
        <p:spPr bwMode="auto">
          <a:xfrm>
            <a:off x="3291816" y="4460046"/>
            <a:ext cx="48578" cy="4463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19" name="Oval 27"/>
          <p:cNvSpPr>
            <a:spLocks noChangeArrowheads="1"/>
          </p:cNvSpPr>
          <p:nvPr/>
        </p:nvSpPr>
        <p:spPr bwMode="auto">
          <a:xfrm>
            <a:off x="3285480" y="2579571"/>
            <a:ext cx="48578" cy="44635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0" name="Oval 28"/>
          <p:cNvSpPr>
            <a:spLocks noChangeArrowheads="1"/>
          </p:cNvSpPr>
          <p:nvPr/>
        </p:nvSpPr>
        <p:spPr bwMode="auto">
          <a:xfrm>
            <a:off x="3589617" y="4174773"/>
            <a:ext cx="48578" cy="44635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1" name="Line 29"/>
          <p:cNvSpPr>
            <a:spLocks noChangeShapeType="1"/>
          </p:cNvSpPr>
          <p:nvPr/>
        </p:nvSpPr>
        <p:spPr bwMode="auto">
          <a:xfrm rot="5400000" flipH="1">
            <a:off x="916686" y="3540185"/>
            <a:ext cx="1886297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3" name="Oval 31"/>
          <p:cNvSpPr>
            <a:spLocks noChangeArrowheads="1"/>
          </p:cNvSpPr>
          <p:nvPr/>
        </p:nvSpPr>
        <p:spPr bwMode="auto">
          <a:xfrm>
            <a:off x="1834490" y="2579571"/>
            <a:ext cx="48578" cy="4463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4" name="Line 32"/>
          <p:cNvSpPr>
            <a:spLocks noChangeShapeType="1"/>
          </p:cNvSpPr>
          <p:nvPr/>
        </p:nvSpPr>
        <p:spPr bwMode="auto">
          <a:xfrm flipV="1">
            <a:off x="3614962" y="2870666"/>
            <a:ext cx="0" cy="1327394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6" name="Oval 34"/>
          <p:cNvSpPr>
            <a:spLocks noChangeArrowheads="1"/>
          </p:cNvSpPr>
          <p:nvPr/>
        </p:nvSpPr>
        <p:spPr bwMode="auto">
          <a:xfrm>
            <a:off x="3595953" y="2870666"/>
            <a:ext cx="48578" cy="4463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7" name="Line 35"/>
          <p:cNvSpPr>
            <a:spLocks noChangeShapeType="1"/>
          </p:cNvSpPr>
          <p:nvPr/>
        </p:nvSpPr>
        <p:spPr bwMode="auto">
          <a:xfrm>
            <a:off x="1853498" y="4716210"/>
            <a:ext cx="0" cy="2095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8" name="Line 36"/>
          <p:cNvSpPr>
            <a:spLocks noChangeShapeType="1"/>
          </p:cNvSpPr>
          <p:nvPr/>
        </p:nvSpPr>
        <p:spPr bwMode="auto">
          <a:xfrm>
            <a:off x="3317161" y="4716210"/>
            <a:ext cx="0" cy="489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9" name="Line 37"/>
          <p:cNvSpPr>
            <a:spLocks noChangeShapeType="1"/>
          </p:cNvSpPr>
          <p:nvPr/>
        </p:nvSpPr>
        <p:spPr bwMode="auto">
          <a:xfrm>
            <a:off x="3614962" y="4716210"/>
            <a:ext cx="0" cy="7684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0" name="Line 38"/>
          <p:cNvSpPr>
            <a:spLocks noChangeShapeType="1"/>
          </p:cNvSpPr>
          <p:nvPr/>
        </p:nvSpPr>
        <p:spPr bwMode="auto">
          <a:xfrm>
            <a:off x="1371947" y="4855935"/>
            <a:ext cx="46887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1" name="Line 39"/>
          <p:cNvSpPr>
            <a:spLocks noChangeShapeType="1"/>
          </p:cNvSpPr>
          <p:nvPr/>
        </p:nvSpPr>
        <p:spPr bwMode="auto">
          <a:xfrm flipH="1">
            <a:off x="611603" y="4855935"/>
            <a:ext cx="53224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2" name="Line 40"/>
          <p:cNvSpPr>
            <a:spLocks noChangeShapeType="1"/>
          </p:cNvSpPr>
          <p:nvPr/>
        </p:nvSpPr>
        <p:spPr bwMode="auto">
          <a:xfrm>
            <a:off x="2208325" y="5135387"/>
            <a:ext cx="110249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3" name="Line 41"/>
          <p:cNvSpPr>
            <a:spLocks noChangeShapeType="1"/>
          </p:cNvSpPr>
          <p:nvPr/>
        </p:nvSpPr>
        <p:spPr bwMode="auto">
          <a:xfrm flipH="1">
            <a:off x="611603" y="5135387"/>
            <a:ext cx="121655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4" name="Line 42"/>
          <p:cNvSpPr>
            <a:spLocks noChangeShapeType="1"/>
          </p:cNvSpPr>
          <p:nvPr/>
        </p:nvSpPr>
        <p:spPr bwMode="auto">
          <a:xfrm>
            <a:off x="2309705" y="5414838"/>
            <a:ext cx="12925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5" name="Line 43"/>
          <p:cNvSpPr>
            <a:spLocks noChangeShapeType="1"/>
          </p:cNvSpPr>
          <p:nvPr/>
        </p:nvSpPr>
        <p:spPr bwMode="auto">
          <a:xfrm flipH="1">
            <a:off x="611603" y="5414838"/>
            <a:ext cx="12925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6" name="Text Box 44"/>
          <p:cNvSpPr txBox="1">
            <a:spLocks noChangeArrowheads="1"/>
          </p:cNvSpPr>
          <p:nvPr/>
        </p:nvSpPr>
        <p:spPr bwMode="auto">
          <a:xfrm>
            <a:off x="1898696" y="4992944"/>
            <a:ext cx="396224" cy="27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7" name="Text Box 45"/>
          <p:cNvSpPr txBox="1">
            <a:spLocks noChangeArrowheads="1"/>
          </p:cNvSpPr>
          <p:nvPr/>
        </p:nvSpPr>
        <p:spPr bwMode="auto">
          <a:xfrm>
            <a:off x="1967127" y="5268514"/>
            <a:ext cx="421569" cy="27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8" name="Text Box 46"/>
          <p:cNvSpPr txBox="1">
            <a:spLocks noChangeArrowheads="1"/>
          </p:cNvSpPr>
          <p:nvPr/>
        </p:nvSpPr>
        <p:spPr bwMode="auto">
          <a:xfrm>
            <a:off x="1116809" y="4745319"/>
            <a:ext cx="356939" cy="27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9" name="Line 47"/>
          <p:cNvSpPr>
            <a:spLocks noChangeShapeType="1"/>
          </p:cNvSpPr>
          <p:nvPr/>
        </p:nvSpPr>
        <p:spPr bwMode="auto">
          <a:xfrm flipH="1">
            <a:off x="1866171" y="4855935"/>
            <a:ext cx="456206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40" name="Line 48"/>
          <p:cNvSpPr>
            <a:spLocks noChangeShapeType="1"/>
          </p:cNvSpPr>
          <p:nvPr/>
        </p:nvSpPr>
        <p:spPr bwMode="auto">
          <a:xfrm>
            <a:off x="2841945" y="4855935"/>
            <a:ext cx="456206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41" name="Text Box 49"/>
          <p:cNvSpPr txBox="1">
            <a:spLocks noChangeArrowheads="1"/>
          </p:cNvSpPr>
          <p:nvPr/>
        </p:nvSpPr>
        <p:spPr bwMode="auto">
          <a:xfrm>
            <a:off x="2258170" y="4766278"/>
            <a:ext cx="604474" cy="27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|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|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53" name="Text Box 61"/>
          <p:cNvSpPr txBox="1">
            <a:spLocks noChangeArrowheads="1"/>
          </p:cNvSpPr>
          <p:nvPr/>
        </p:nvSpPr>
        <p:spPr bwMode="auto">
          <a:xfrm>
            <a:off x="1526128" y="2345919"/>
            <a:ext cx="454094" cy="20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54" name="Text Box 62"/>
          <p:cNvSpPr txBox="1">
            <a:spLocks noChangeArrowheads="1"/>
          </p:cNvSpPr>
          <p:nvPr/>
        </p:nvSpPr>
        <p:spPr bwMode="auto">
          <a:xfrm>
            <a:off x="1602585" y="4389795"/>
            <a:ext cx="377638" cy="20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55" name="Text Box 63"/>
          <p:cNvSpPr txBox="1">
            <a:spLocks noChangeArrowheads="1"/>
          </p:cNvSpPr>
          <p:nvPr/>
        </p:nvSpPr>
        <p:spPr bwMode="auto">
          <a:xfrm>
            <a:off x="3177764" y="2343202"/>
            <a:ext cx="380172" cy="20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56" name="Text Box 64"/>
          <p:cNvSpPr txBox="1">
            <a:spLocks noChangeArrowheads="1"/>
          </p:cNvSpPr>
          <p:nvPr/>
        </p:nvSpPr>
        <p:spPr bwMode="auto">
          <a:xfrm>
            <a:off x="3196773" y="4439863"/>
            <a:ext cx="380172" cy="20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63" name="Line 71"/>
          <p:cNvSpPr>
            <a:spLocks noChangeShapeType="1"/>
          </p:cNvSpPr>
          <p:nvPr/>
        </p:nvSpPr>
        <p:spPr bwMode="auto">
          <a:xfrm>
            <a:off x="3652979" y="4330023"/>
            <a:ext cx="532241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66" name="Text Box 74"/>
          <p:cNvSpPr txBox="1">
            <a:spLocks noChangeArrowheads="1"/>
          </p:cNvSpPr>
          <p:nvPr/>
        </p:nvSpPr>
        <p:spPr bwMode="auto">
          <a:xfrm>
            <a:off x="3502178" y="2635850"/>
            <a:ext cx="463810" cy="20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67" name="Text Box 75"/>
          <p:cNvSpPr txBox="1">
            <a:spLocks noChangeArrowheads="1"/>
          </p:cNvSpPr>
          <p:nvPr/>
        </p:nvSpPr>
        <p:spPr bwMode="auto">
          <a:xfrm>
            <a:off x="3545264" y="4113837"/>
            <a:ext cx="419456" cy="20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70" name="Text Box 78"/>
          <p:cNvSpPr txBox="1">
            <a:spLocks noChangeArrowheads="1"/>
          </p:cNvSpPr>
          <p:nvPr/>
        </p:nvSpPr>
        <p:spPr bwMode="auto">
          <a:xfrm>
            <a:off x="993042" y="3271989"/>
            <a:ext cx="435931" cy="279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71" name="Text Box 79"/>
          <p:cNvSpPr txBox="1">
            <a:spLocks noChangeArrowheads="1"/>
          </p:cNvSpPr>
          <p:nvPr/>
        </p:nvSpPr>
        <p:spPr bwMode="auto">
          <a:xfrm>
            <a:off x="3782660" y="3263062"/>
            <a:ext cx="388198" cy="279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72" name="Oval 80"/>
          <p:cNvSpPr>
            <a:spLocks noChangeArrowheads="1"/>
          </p:cNvSpPr>
          <p:nvPr/>
        </p:nvSpPr>
        <p:spPr bwMode="auto">
          <a:xfrm>
            <a:off x="3583281" y="3498655"/>
            <a:ext cx="60828" cy="5589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73" name="Oval 81"/>
          <p:cNvSpPr>
            <a:spLocks noChangeArrowheads="1"/>
          </p:cNvSpPr>
          <p:nvPr/>
        </p:nvSpPr>
        <p:spPr bwMode="auto">
          <a:xfrm>
            <a:off x="3279143" y="3498655"/>
            <a:ext cx="60828" cy="5589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74" name="Oval 82"/>
          <p:cNvSpPr>
            <a:spLocks noChangeArrowheads="1"/>
          </p:cNvSpPr>
          <p:nvPr/>
        </p:nvSpPr>
        <p:spPr bwMode="auto">
          <a:xfrm>
            <a:off x="1828154" y="3498655"/>
            <a:ext cx="60828" cy="5589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 rot="5400000" flipH="1">
            <a:off x="2374511" y="3541443"/>
            <a:ext cx="1886297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Rectangle 72"/>
          <p:cNvSpPr>
            <a:spLocks noChangeArrowheads="1"/>
          </p:cNvSpPr>
          <p:nvPr/>
        </p:nvSpPr>
        <p:spPr bwMode="auto">
          <a:xfrm>
            <a:off x="3200400" y="5410200"/>
            <a:ext cx="4267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|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1237(10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1237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Symbol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1270(10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1270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Symbol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402(10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402</a:t>
            </a:r>
          </a:p>
        </p:txBody>
      </p:sp>
      <p:grpSp>
        <p:nvGrpSpPr>
          <p:cNvPr id="344" name="Group 9"/>
          <p:cNvGrpSpPr>
            <a:grpSpLocks/>
          </p:cNvGrpSpPr>
          <p:nvPr/>
        </p:nvGrpSpPr>
        <p:grpSpPr bwMode="auto">
          <a:xfrm rot="4052662">
            <a:off x="5200548" y="1903044"/>
            <a:ext cx="3788128" cy="3433079"/>
            <a:chOff x="6490" y="4680"/>
            <a:chExt cx="4130" cy="3796"/>
          </a:xfrm>
        </p:grpSpPr>
        <p:sp>
          <p:nvSpPr>
            <p:cNvPr id="345" name="Line 11"/>
            <p:cNvSpPr>
              <a:spLocks noChangeShapeType="1"/>
            </p:cNvSpPr>
            <p:nvPr/>
          </p:nvSpPr>
          <p:spPr bwMode="auto">
            <a:xfrm>
              <a:off x="7020" y="7920"/>
              <a:ext cx="3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12"/>
            <p:cNvSpPr>
              <a:spLocks noChangeShapeType="1"/>
            </p:cNvSpPr>
            <p:nvPr/>
          </p:nvSpPr>
          <p:spPr bwMode="auto">
            <a:xfrm flipV="1">
              <a:off x="7020" y="5040"/>
              <a:ext cx="324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47" name="Group 13"/>
            <p:cNvGrpSpPr>
              <a:grpSpLocks/>
            </p:cNvGrpSpPr>
            <p:nvPr/>
          </p:nvGrpSpPr>
          <p:grpSpPr bwMode="auto">
            <a:xfrm rot="-29443621">
              <a:off x="8018" y="6025"/>
              <a:ext cx="1080" cy="1081"/>
              <a:chOff x="1915" y="3994"/>
              <a:chExt cx="1080" cy="1608"/>
            </a:xfrm>
          </p:grpSpPr>
          <p:sp>
            <p:nvSpPr>
              <p:cNvPr id="389" name="Line 14"/>
              <p:cNvSpPr>
                <a:spLocks noChangeShapeType="1"/>
              </p:cNvSpPr>
              <p:nvPr/>
            </p:nvSpPr>
            <p:spPr bwMode="auto">
              <a:xfrm>
                <a:off x="2005" y="417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Line 15"/>
              <p:cNvSpPr>
                <a:spLocks noChangeShapeType="1"/>
              </p:cNvSpPr>
              <p:nvPr/>
            </p:nvSpPr>
            <p:spPr bwMode="auto">
              <a:xfrm>
                <a:off x="2185" y="417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Line 16"/>
              <p:cNvSpPr>
                <a:spLocks noChangeShapeType="1"/>
              </p:cNvSpPr>
              <p:nvPr/>
            </p:nvSpPr>
            <p:spPr bwMode="auto">
              <a:xfrm>
                <a:off x="2365" y="417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Line 17"/>
              <p:cNvSpPr>
                <a:spLocks noChangeShapeType="1"/>
              </p:cNvSpPr>
              <p:nvPr/>
            </p:nvSpPr>
            <p:spPr bwMode="auto">
              <a:xfrm>
                <a:off x="2545" y="4176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Arc 18"/>
              <p:cNvSpPr>
                <a:spLocks/>
              </p:cNvSpPr>
              <p:nvPr/>
            </p:nvSpPr>
            <p:spPr bwMode="auto">
              <a:xfrm flipV="1">
                <a:off x="2005" y="399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Arc 19"/>
              <p:cNvSpPr>
                <a:spLocks/>
              </p:cNvSpPr>
              <p:nvPr/>
            </p:nvSpPr>
            <p:spPr bwMode="auto">
              <a:xfrm flipV="1">
                <a:off x="2365" y="399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Arc 20"/>
              <p:cNvSpPr>
                <a:spLocks/>
              </p:cNvSpPr>
              <p:nvPr/>
            </p:nvSpPr>
            <p:spPr bwMode="auto">
              <a:xfrm>
                <a:off x="2185" y="4896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Line 21"/>
              <p:cNvSpPr>
                <a:spLocks noChangeShapeType="1"/>
              </p:cNvSpPr>
              <p:nvPr/>
            </p:nvSpPr>
            <p:spPr bwMode="auto">
              <a:xfrm>
                <a:off x="2725" y="4176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Line 22"/>
              <p:cNvSpPr>
                <a:spLocks noChangeShapeType="1"/>
              </p:cNvSpPr>
              <p:nvPr/>
            </p:nvSpPr>
            <p:spPr bwMode="auto">
              <a:xfrm>
                <a:off x="2905" y="4175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Arc 23"/>
              <p:cNvSpPr>
                <a:spLocks/>
              </p:cNvSpPr>
              <p:nvPr/>
            </p:nvSpPr>
            <p:spPr bwMode="auto">
              <a:xfrm>
                <a:off x="2545" y="4896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Arc 24"/>
              <p:cNvSpPr>
                <a:spLocks/>
              </p:cNvSpPr>
              <p:nvPr/>
            </p:nvSpPr>
            <p:spPr bwMode="auto">
              <a:xfrm flipV="1">
                <a:off x="2725" y="3994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25"/>
              <p:cNvSpPr>
                <a:spLocks noChangeArrowheads="1"/>
              </p:cNvSpPr>
              <p:nvPr/>
            </p:nvSpPr>
            <p:spPr bwMode="auto">
              <a:xfrm>
                <a:off x="1915" y="5423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26"/>
              <p:cNvSpPr>
                <a:spLocks noChangeArrowheads="1"/>
              </p:cNvSpPr>
              <p:nvPr/>
            </p:nvSpPr>
            <p:spPr bwMode="auto">
              <a:xfrm>
                <a:off x="2815" y="5421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8" name="Group 27"/>
            <p:cNvGrpSpPr>
              <a:grpSpLocks/>
            </p:cNvGrpSpPr>
            <p:nvPr/>
          </p:nvGrpSpPr>
          <p:grpSpPr bwMode="auto">
            <a:xfrm rot="10800000">
              <a:off x="6490" y="5310"/>
              <a:ext cx="1080" cy="1086"/>
              <a:chOff x="1918" y="4362"/>
              <a:chExt cx="1080" cy="1602"/>
            </a:xfrm>
          </p:grpSpPr>
          <p:sp>
            <p:nvSpPr>
              <p:cNvPr id="376" name="Line 28"/>
              <p:cNvSpPr>
                <a:spLocks noChangeShapeType="1"/>
              </p:cNvSpPr>
              <p:nvPr/>
            </p:nvSpPr>
            <p:spPr bwMode="auto">
              <a:xfrm>
                <a:off x="2008" y="4542"/>
                <a:ext cx="1" cy="1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29"/>
              <p:cNvSpPr>
                <a:spLocks noChangeShapeType="1"/>
              </p:cNvSpPr>
              <p:nvPr/>
            </p:nvSpPr>
            <p:spPr bwMode="auto">
              <a:xfrm>
                <a:off x="2188" y="4542"/>
                <a:ext cx="0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30"/>
              <p:cNvSpPr>
                <a:spLocks noChangeShapeType="1"/>
              </p:cNvSpPr>
              <p:nvPr/>
            </p:nvSpPr>
            <p:spPr bwMode="auto">
              <a:xfrm>
                <a:off x="2368" y="4542"/>
                <a:ext cx="1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31"/>
              <p:cNvSpPr>
                <a:spLocks noChangeShapeType="1"/>
              </p:cNvSpPr>
              <p:nvPr/>
            </p:nvSpPr>
            <p:spPr bwMode="auto">
              <a:xfrm>
                <a:off x="2548" y="4542"/>
                <a:ext cx="1" cy="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Arc 32"/>
              <p:cNvSpPr>
                <a:spLocks/>
              </p:cNvSpPr>
              <p:nvPr/>
            </p:nvSpPr>
            <p:spPr bwMode="auto">
              <a:xfrm flipV="1">
                <a:off x="200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Arc 33"/>
              <p:cNvSpPr>
                <a:spLocks/>
              </p:cNvSpPr>
              <p:nvPr/>
            </p:nvSpPr>
            <p:spPr bwMode="auto">
              <a:xfrm flipV="1">
                <a:off x="236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Arc 34"/>
              <p:cNvSpPr>
                <a:spLocks/>
              </p:cNvSpPr>
              <p:nvPr/>
            </p:nvSpPr>
            <p:spPr bwMode="auto">
              <a:xfrm>
                <a:off x="2188" y="5259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Line 35"/>
              <p:cNvSpPr>
                <a:spLocks noChangeShapeType="1"/>
              </p:cNvSpPr>
              <p:nvPr/>
            </p:nvSpPr>
            <p:spPr bwMode="auto">
              <a:xfrm>
                <a:off x="2728" y="4542"/>
                <a:ext cx="1" cy="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Line 36"/>
              <p:cNvSpPr>
                <a:spLocks noChangeShapeType="1"/>
              </p:cNvSpPr>
              <p:nvPr/>
            </p:nvSpPr>
            <p:spPr bwMode="auto">
              <a:xfrm>
                <a:off x="2908" y="4542"/>
                <a:ext cx="1" cy="12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Arc 37"/>
              <p:cNvSpPr>
                <a:spLocks/>
              </p:cNvSpPr>
              <p:nvPr/>
            </p:nvSpPr>
            <p:spPr bwMode="auto">
              <a:xfrm>
                <a:off x="2548" y="5259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Arc 38"/>
              <p:cNvSpPr>
                <a:spLocks/>
              </p:cNvSpPr>
              <p:nvPr/>
            </p:nvSpPr>
            <p:spPr bwMode="auto">
              <a:xfrm flipV="1">
                <a:off x="272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39"/>
              <p:cNvSpPr>
                <a:spLocks noChangeArrowheads="1"/>
              </p:cNvSpPr>
              <p:nvPr/>
            </p:nvSpPr>
            <p:spPr bwMode="auto">
              <a:xfrm>
                <a:off x="1918" y="5784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0"/>
              <p:cNvSpPr>
                <a:spLocks noChangeArrowheads="1"/>
              </p:cNvSpPr>
              <p:nvPr/>
            </p:nvSpPr>
            <p:spPr bwMode="auto">
              <a:xfrm>
                <a:off x="2818" y="5785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9" name="Group 41"/>
            <p:cNvGrpSpPr>
              <a:grpSpLocks/>
            </p:cNvGrpSpPr>
            <p:nvPr/>
          </p:nvGrpSpPr>
          <p:grpSpPr bwMode="auto">
            <a:xfrm rot="16200000">
              <a:off x="8528" y="7397"/>
              <a:ext cx="1079" cy="1080"/>
              <a:chOff x="1928" y="4073"/>
              <a:chExt cx="1079" cy="1610"/>
            </a:xfrm>
          </p:grpSpPr>
          <p:sp>
            <p:nvSpPr>
              <p:cNvPr id="363" name="Line 42"/>
              <p:cNvSpPr>
                <a:spLocks noChangeShapeType="1"/>
              </p:cNvSpPr>
              <p:nvPr/>
            </p:nvSpPr>
            <p:spPr bwMode="auto">
              <a:xfrm>
                <a:off x="2018" y="425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43"/>
              <p:cNvSpPr>
                <a:spLocks noChangeShapeType="1"/>
              </p:cNvSpPr>
              <p:nvPr/>
            </p:nvSpPr>
            <p:spPr bwMode="auto">
              <a:xfrm>
                <a:off x="2198" y="425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44"/>
              <p:cNvSpPr>
                <a:spLocks noChangeShapeType="1"/>
              </p:cNvSpPr>
              <p:nvPr/>
            </p:nvSpPr>
            <p:spPr bwMode="auto">
              <a:xfrm>
                <a:off x="2378" y="425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45"/>
              <p:cNvSpPr>
                <a:spLocks noChangeShapeType="1"/>
              </p:cNvSpPr>
              <p:nvPr/>
            </p:nvSpPr>
            <p:spPr bwMode="auto">
              <a:xfrm>
                <a:off x="2557" y="4254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Arc 46"/>
              <p:cNvSpPr>
                <a:spLocks/>
              </p:cNvSpPr>
              <p:nvPr/>
            </p:nvSpPr>
            <p:spPr bwMode="auto">
              <a:xfrm flipV="1">
                <a:off x="2018" y="407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Arc 47"/>
              <p:cNvSpPr>
                <a:spLocks/>
              </p:cNvSpPr>
              <p:nvPr/>
            </p:nvSpPr>
            <p:spPr bwMode="auto">
              <a:xfrm flipV="1">
                <a:off x="2377" y="4073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Arc 48"/>
              <p:cNvSpPr>
                <a:spLocks/>
              </p:cNvSpPr>
              <p:nvPr/>
            </p:nvSpPr>
            <p:spPr bwMode="auto">
              <a:xfrm>
                <a:off x="2198" y="4976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49"/>
              <p:cNvSpPr>
                <a:spLocks noChangeShapeType="1"/>
              </p:cNvSpPr>
              <p:nvPr/>
            </p:nvSpPr>
            <p:spPr bwMode="auto">
              <a:xfrm>
                <a:off x="2737" y="4254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50"/>
              <p:cNvSpPr>
                <a:spLocks noChangeShapeType="1"/>
              </p:cNvSpPr>
              <p:nvPr/>
            </p:nvSpPr>
            <p:spPr bwMode="auto">
              <a:xfrm>
                <a:off x="2917" y="425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Arc 51"/>
              <p:cNvSpPr>
                <a:spLocks/>
              </p:cNvSpPr>
              <p:nvPr/>
            </p:nvSpPr>
            <p:spPr bwMode="auto">
              <a:xfrm>
                <a:off x="2557" y="4974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Arc 52"/>
              <p:cNvSpPr>
                <a:spLocks/>
              </p:cNvSpPr>
              <p:nvPr/>
            </p:nvSpPr>
            <p:spPr bwMode="auto">
              <a:xfrm flipV="1">
                <a:off x="2737" y="407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53"/>
              <p:cNvSpPr>
                <a:spLocks noChangeArrowheads="1"/>
              </p:cNvSpPr>
              <p:nvPr/>
            </p:nvSpPr>
            <p:spPr bwMode="auto">
              <a:xfrm>
                <a:off x="1928" y="5503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54"/>
              <p:cNvSpPr>
                <a:spLocks noChangeArrowheads="1"/>
              </p:cNvSpPr>
              <p:nvPr/>
            </p:nvSpPr>
            <p:spPr bwMode="auto">
              <a:xfrm>
                <a:off x="2827" y="5504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0" name="Arc 55"/>
            <p:cNvSpPr>
              <a:spLocks/>
            </p:cNvSpPr>
            <p:nvPr/>
          </p:nvSpPr>
          <p:spPr bwMode="auto">
            <a:xfrm>
              <a:off x="7020" y="5040"/>
              <a:ext cx="827" cy="1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836"/>
                <a:gd name="T1" fmla="*/ 0 h 21600"/>
                <a:gd name="T2" fmla="*/ 19836 w 19836"/>
                <a:gd name="T3" fmla="*/ 13050 h 21600"/>
                <a:gd name="T4" fmla="*/ 0 w 1983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36" h="21600" fill="none" extrusionOk="0">
                  <a:moveTo>
                    <a:pt x="-1" y="0"/>
                  </a:moveTo>
                  <a:cubicBezTo>
                    <a:pt x="8624" y="0"/>
                    <a:pt x="16422" y="5130"/>
                    <a:pt x="19835" y="13050"/>
                  </a:cubicBezTo>
                </a:path>
                <a:path w="19836" h="21600" stroke="0" extrusionOk="0">
                  <a:moveTo>
                    <a:pt x="-1" y="0"/>
                  </a:moveTo>
                  <a:cubicBezTo>
                    <a:pt x="8624" y="0"/>
                    <a:pt x="16422" y="5130"/>
                    <a:pt x="19835" y="1305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Arc 56"/>
            <p:cNvSpPr>
              <a:spLocks/>
            </p:cNvSpPr>
            <p:nvPr/>
          </p:nvSpPr>
          <p:spPr bwMode="auto">
            <a:xfrm rot="13679861" flipV="1">
              <a:off x="8532" y="5595"/>
              <a:ext cx="637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296"/>
                <a:gd name="T1" fmla="*/ 0 h 21600"/>
                <a:gd name="T2" fmla="*/ 15296 w 15296"/>
                <a:gd name="T3" fmla="*/ 6349 h 21600"/>
                <a:gd name="T4" fmla="*/ 0 w 152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96" h="21600" fill="none" extrusionOk="0">
                  <a:moveTo>
                    <a:pt x="-1" y="0"/>
                  </a:moveTo>
                  <a:cubicBezTo>
                    <a:pt x="5739" y="0"/>
                    <a:pt x="11243" y="2284"/>
                    <a:pt x="15295" y="6349"/>
                  </a:cubicBezTo>
                </a:path>
                <a:path w="15296" h="21600" stroke="0" extrusionOk="0">
                  <a:moveTo>
                    <a:pt x="-1" y="0"/>
                  </a:moveTo>
                  <a:cubicBezTo>
                    <a:pt x="5739" y="0"/>
                    <a:pt x="11243" y="2284"/>
                    <a:pt x="15295" y="634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Arc 57"/>
            <p:cNvSpPr>
              <a:spLocks/>
            </p:cNvSpPr>
            <p:nvPr/>
          </p:nvSpPr>
          <p:spPr bwMode="auto">
            <a:xfrm rot="15971809" flipV="1">
              <a:off x="9547" y="7373"/>
              <a:ext cx="885" cy="180"/>
            </a:xfrm>
            <a:custGeom>
              <a:avLst/>
              <a:gdLst>
                <a:gd name="G0" fmla="+- 1909 0 0"/>
                <a:gd name="G1" fmla="+- 21600 0 0"/>
                <a:gd name="G2" fmla="+- 21600 0 0"/>
                <a:gd name="T0" fmla="*/ 0 w 21745"/>
                <a:gd name="T1" fmla="*/ 85 h 21600"/>
                <a:gd name="T2" fmla="*/ 21745 w 21745"/>
                <a:gd name="T3" fmla="*/ 13050 h 21600"/>
                <a:gd name="T4" fmla="*/ 1909 w 217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45" h="21600" fill="none" extrusionOk="0">
                  <a:moveTo>
                    <a:pt x="-1" y="84"/>
                  </a:moveTo>
                  <a:cubicBezTo>
                    <a:pt x="634" y="28"/>
                    <a:pt x="1271" y="-1"/>
                    <a:pt x="1909" y="0"/>
                  </a:cubicBezTo>
                  <a:cubicBezTo>
                    <a:pt x="10533" y="0"/>
                    <a:pt x="18331" y="5130"/>
                    <a:pt x="21744" y="13050"/>
                  </a:cubicBezTo>
                </a:path>
                <a:path w="21745" h="21600" stroke="0" extrusionOk="0">
                  <a:moveTo>
                    <a:pt x="-1" y="84"/>
                  </a:moveTo>
                  <a:cubicBezTo>
                    <a:pt x="634" y="28"/>
                    <a:pt x="1271" y="-1"/>
                    <a:pt x="1909" y="0"/>
                  </a:cubicBezTo>
                  <a:cubicBezTo>
                    <a:pt x="10533" y="0"/>
                    <a:pt x="18331" y="5130"/>
                    <a:pt x="21744" y="13050"/>
                  </a:cubicBezTo>
                  <a:lnTo>
                    <a:pt x="190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Arc 58"/>
            <p:cNvSpPr>
              <a:spLocks/>
            </p:cNvSpPr>
            <p:nvPr/>
          </p:nvSpPr>
          <p:spPr bwMode="auto">
            <a:xfrm rot="13441269" flipV="1">
              <a:off x="8978" y="6123"/>
              <a:ext cx="720" cy="540"/>
            </a:xfrm>
            <a:custGeom>
              <a:avLst/>
              <a:gdLst>
                <a:gd name="G0" fmla="+- 10866 0 0"/>
                <a:gd name="G1" fmla="+- 21600 0 0"/>
                <a:gd name="G2" fmla="+- 21600 0 0"/>
                <a:gd name="T0" fmla="*/ 0 w 12806"/>
                <a:gd name="T1" fmla="*/ 2932 h 21600"/>
                <a:gd name="T2" fmla="*/ 12806 w 12806"/>
                <a:gd name="T3" fmla="*/ 87 h 21600"/>
                <a:gd name="T4" fmla="*/ 10866 w 1280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06" h="21600" fill="none" extrusionOk="0">
                  <a:moveTo>
                    <a:pt x="0" y="2932"/>
                  </a:moveTo>
                  <a:cubicBezTo>
                    <a:pt x="3299" y="1011"/>
                    <a:pt x="7048" y="-1"/>
                    <a:pt x="10866" y="0"/>
                  </a:cubicBezTo>
                  <a:cubicBezTo>
                    <a:pt x="11513" y="0"/>
                    <a:pt x="12160" y="29"/>
                    <a:pt x="12805" y="87"/>
                  </a:cubicBezTo>
                </a:path>
                <a:path w="12806" h="21600" stroke="0" extrusionOk="0">
                  <a:moveTo>
                    <a:pt x="0" y="2932"/>
                  </a:moveTo>
                  <a:cubicBezTo>
                    <a:pt x="3299" y="1011"/>
                    <a:pt x="7048" y="-1"/>
                    <a:pt x="10866" y="0"/>
                  </a:cubicBezTo>
                  <a:cubicBezTo>
                    <a:pt x="11513" y="0"/>
                    <a:pt x="12160" y="29"/>
                    <a:pt x="12805" y="87"/>
                  </a:cubicBezTo>
                  <a:lnTo>
                    <a:pt x="1086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Text Box 59"/>
            <p:cNvSpPr txBox="1">
              <a:spLocks noChangeArrowheads="1"/>
            </p:cNvSpPr>
            <p:nvPr/>
          </p:nvSpPr>
          <p:spPr bwMode="auto">
            <a:xfrm rot="17547338">
              <a:off x="8047" y="5125"/>
              <a:ext cx="532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45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°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" name="Text Box 60"/>
            <p:cNvSpPr txBox="1">
              <a:spLocks noChangeArrowheads="1"/>
            </p:cNvSpPr>
            <p:nvPr/>
          </p:nvSpPr>
          <p:spPr bwMode="auto">
            <a:xfrm rot="17547338">
              <a:off x="9532" y="6607"/>
              <a:ext cx="674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45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°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" name="Line 61"/>
            <p:cNvSpPr>
              <a:spLocks noChangeShapeType="1"/>
            </p:cNvSpPr>
            <p:nvPr/>
          </p:nvSpPr>
          <p:spPr bwMode="auto">
            <a:xfrm flipV="1">
              <a:off x="7020" y="4680"/>
              <a:ext cx="0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62"/>
            <p:cNvSpPr>
              <a:spLocks noChangeArrowheads="1"/>
            </p:cNvSpPr>
            <p:nvPr/>
          </p:nvSpPr>
          <p:spPr bwMode="auto">
            <a:xfrm>
              <a:off x="7953" y="765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Oval 64"/>
            <p:cNvSpPr>
              <a:spLocks noChangeArrowheads="1"/>
            </p:cNvSpPr>
            <p:nvPr/>
          </p:nvSpPr>
          <p:spPr bwMode="auto">
            <a:xfrm>
              <a:off x="7621" y="6896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Text Box 65"/>
            <p:cNvSpPr txBox="1">
              <a:spLocks noChangeArrowheads="1"/>
            </p:cNvSpPr>
            <p:nvPr/>
          </p:nvSpPr>
          <p:spPr bwMode="auto">
            <a:xfrm rot="17547338">
              <a:off x="7677" y="6919"/>
              <a:ext cx="548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" name="Oval 66"/>
            <p:cNvSpPr>
              <a:spLocks noChangeArrowheads="1"/>
            </p:cNvSpPr>
            <p:nvPr/>
          </p:nvSpPr>
          <p:spPr bwMode="auto">
            <a:xfrm>
              <a:off x="6758" y="6449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Text Box 67"/>
            <p:cNvSpPr txBox="1">
              <a:spLocks noChangeArrowheads="1"/>
            </p:cNvSpPr>
            <p:nvPr/>
          </p:nvSpPr>
          <p:spPr bwMode="auto">
            <a:xfrm rot="17547338">
              <a:off x="8002" y="7691"/>
              <a:ext cx="548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" name="Text Box 63"/>
            <p:cNvSpPr txBox="1">
              <a:spLocks noChangeArrowheads="1"/>
            </p:cNvSpPr>
            <p:nvPr/>
          </p:nvSpPr>
          <p:spPr bwMode="auto">
            <a:xfrm rot="17547338">
              <a:off x="6798" y="6461"/>
              <a:ext cx="548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7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Mohr’s Circle for Strain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23463" y="6193689"/>
            <a:ext cx="1905000" cy="457200"/>
          </a:xfrm>
          <a:prstGeom prst="rect">
            <a:avLst/>
          </a:prstGeom>
        </p:spPr>
        <p:txBody>
          <a:bodyPr/>
          <a:lstStyle/>
          <a:p>
            <a:fld id="{3E90B483-29AE-4528-805B-D3D169D141A2}" type="slidenum">
              <a:rPr lang="en-US" sz="800" smtClean="0"/>
              <a:pPr/>
              <a:t>9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990" y="1676400"/>
            <a:ext cx="4199211" cy="4501883"/>
            <a:chOff x="1080" y="1620"/>
            <a:chExt cx="9941" cy="115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80" y="1620"/>
              <a:ext cx="9941" cy="11599"/>
              <a:chOff x="1080" y="1620"/>
              <a:chExt cx="9941" cy="11599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080" y="1620"/>
                <a:ext cx="9941" cy="11599"/>
                <a:chOff x="1080" y="1620"/>
                <a:chExt cx="9941" cy="11599"/>
              </a:xfrm>
            </p:grpSpPr>
            <p:grpSp>
              <p:nvGrpSpPr>
                <p:cNvPr id="8" name="Group 7"/>
                <p:cNvGrpSpPr>
                  <a:grpSpLocks/>
                </p:cNvGrpSpPr>
                <p:nvPr/>
              </p:nvGrpSpPr>
              <p:grpSpPr bwMode="auto">
                <a:xfrm>
                  <a:off x="1080" y="1620"/>
                  <a:ext cx="9941" cy="11599"/>
                  <a:chOff x="1440" y="2368"/>
                  <a:chExt cx="9941" cy="11599"/>
                </a:xfrm>
              </p:grpSpPr>
              <p:graphicFrame>
                <p:nvGraphicFramePr>
                  <p:cNvPr id="520200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1440" y="12577"/>
                  <a:ext cx="542" cy="139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24982" name="Equation" r:id="rId3" imgW="152280" imgH="393480" progId="Equation.DSMT4">
                          <p:embed/>
                        </p:oleObj>
                      </mc:Choice>
                      <mc:Fallback>
                        <p:oleObj name="Equation" r:id="rId3" imgW="152280" imgH="39348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40" y="12577"/>
                                <a:ext cx="542" cy="139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2020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38" y="7103"/>
                    <a:ext cx="920" cy="5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h</a:t>
                    </a:r>
                    <a:r>
                      <a:rPr kumimoji="0" lang="en-US" sz="1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9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620" y="2368"/>
                    <a:ext cx="9761" cy="11312"/>
                    <a:chOff x="1620" y="2368"/>
                    <a:chExt cx="9761" cy="11312"/>
                  </a:xfrm>
                </p:grpSpPr>
                <p:sp>
                  <p:nvSpPr>
                    <p:cNvPr id="520203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4215"/>
                      <a:ext cx="5940" cy="59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04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20" y="7140"/>
                      <a:ext cx="9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05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80" y="2368"/>
                      <a:ext cx="0" cy="11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graphicFrame>
                  <p:nvGraphicFramePr>
                    <p:cNvPr id="520206" name="Object 1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0820" y="6884"/>
                    <a:ext cx="561" cy="71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24983" name="Equation" r:id="rId5" imgW="126720" imgH="139680" progId="Equation.DSMT4">
                            <p:embed/>
                          </p:oleObj>
                        </mc:Choice>
                        <mc:Fallback>
                          <p:oleObj name="Equation" r:id="rId5" imgW="126720" imgH="1396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0820" y="6884"/>
                                  <a:ext cx="561" cy="71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520207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45" y="5475"/>
                      <a:ext cx="4860" cy="342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08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60" y="3720"/>
                      <a:ext cx="0" cy="648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FF0000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09" name="Line 1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245" y="5475"/>
                      <a:ext cx="4860" cy="34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92D05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0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5" y="8865"/>
                      <a:ext cx="48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1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15" y="5460"/>
                      <a:ext cx="0" cy="342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2" name="Line 20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5940" y="7170"/>
                      <a:ext cx="486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92D05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3" name="Line 21"/>
                    <p:cNvSpPr>
                      <a:spLocks noChangeShapeType="1"/>
                    </p:cNvSpPr>
                    <p:nvPr/>
                  </p:nvSpPr>
                  <p:spPr bwMode="auto">
                    <a:xfrm rot="5400000" flipV="1">
                      <a:off x="6675" y="7875"/>
                      <a:ext cx="0" cy="34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92D05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4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15" y="7110"/>
                      <a:ext cx="115" cy="11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5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70" y="7100"/>
                      <a:ext cx="115" cy="11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6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00" y="7110"/>
                      <a:ext cx="115" cy="115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7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5" y="9525"/>
                      <a:ext cx="115" cy="115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8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25" y="9540"/>
                      <a:ext cx="115" cy="11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8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9" name="Oval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10" y="4695"/>
                      <a:ext cx="115" cy="115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0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30" y="8805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1" name="Line 29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2505" y="7170"/>
                      <a:ext cx="48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2" name="Line 30"/>
                    <p:cNvSpPr>
                      <a:spLocks noChangeShapeType="1"/>
                    </p:cNvSpPr>
                    <p:nvPr/>
                  </p:nvSpPr>
                  <p:spPr bwMode="auto">
                    <a:xfrm rot="5400000" flipV="1">
                      <a:off x="6660" y="3045"/>
                      <a:ext cx="0" cy="34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3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5" y="4695"/>
                      <a:ext cx="115" cy="11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8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4" name="Line 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090" y="5445"/>
                      <a:ext cx="0" cy="34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5" name="Line 3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30" y="5475"/>
                      <a:ext cx="48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6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45" y="5445"/>
                      <a:ext cx="115" cy="11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7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20" y="10200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8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85" y="10200"/>
                      <a:ext cx="0" cy="1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9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90" y="10200"/>
                      <a:ext cx="0" cy="19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0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80" y="10560"/>
                      <a:ext cx="11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1" name="Line 3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0" y="10560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2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0" y="11280"/>
                      <a:ext cx="26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3" name="Line 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0" y="11280"/>
                      <a:ext cx="28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4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0" y="12000"/>
                      <a:ext cx="30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5" name="Line 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0" y="12000"/>
                      <a:ext cx="30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6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27" y="10913"/>
                      <a:ext cx="938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7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9" y="11623"/>
                      <a:ext cx="998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8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76" y="10275"/>
                      <a:ext cx="845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9" name="Line 4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950" y="10560"/>
                      <a:ext cx="10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0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60" y="10560"/>
                      <a:ext cx="10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1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78" y="10329"/>
                      <a:ext cx="1431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2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20" y="3900"/>
                      <a:ext cx="14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3" name="Line 5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0" y="3900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4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1" y="3272"/>
                      <a:ext cx="2706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ave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=½(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5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090" y="2880"/>
                      <a:ext cx="0" cy="18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6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50" y="3900"/>
                      <a:ext cx="5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7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660" y="3900"/>
                      <a:ext cx="5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8" name="Text Box 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961" y="3269"/>
                      <a:ext cx="1804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ave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9" name="Line 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00" y="2880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0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80" y="3060"/>
                      <a:ext cx="76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1" name="Line 5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30" y="3060"/>
                      <a:ext cx="8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2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65" y="2368"/>
                      <a:ext cx="4871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2|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ave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|=|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3" name="Text Box 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45" y="4093"/>
                      <a:ext cx="1075" cy="5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4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6" y="9359"/>
                      <a:ext cx="894" cy="5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5" name="Text Box 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055" y="4086"/>
                      <a:ext cx="900" cy="5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6" name="Text 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00" y="9488"/>
                      <a:ext cx="900" cy="5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7" name="Line 6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20" y="5475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8" name="Line 6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20" y="8820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9" name="Line 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00" y="5520"/>
                      <a:ext cx="0" cy="15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0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0" y="7536"/>
                      <a:ext cx="0" cy="1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1" name="Text Box 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1" y="6961"/>
                      <a:ext cx="900" cy="5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2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80" y="4680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3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80" y="9205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4" name="Line 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0260" y="4695"/>
                      <a:ext cx="0" cy="23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5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260" y="7725"/>
                      <a:ext cx="0" cy="178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6" name="Text Box 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823" y="4840"/>
                      <a:ext cx="1098" cy="5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7" name="Text Box 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925" y="8648"/>
                      <a:ext cx="993" cy="5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8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80" y="9540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sp>
              <p:nvSpPr>
                <p:cNvPr id="52027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523" y="5731"/>
                  <a:ext cx="1032" cy="72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</a:t>
                  </a:r>
                  <a:r>
                    <a:rPr kumimoji="0" lang="en-US" sz="12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p2</a:t>
                  </a: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027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9127" y="5708"/>
                  <a:ext cx="919" cy="72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</a:t>
                  </a:r>
                  <a:r>
                    <a:rPr kumimoji="0" lang="en-US" sz="12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p1</a:t>
                  </a: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20272" name="Oval 80"/>
              <p:cNvSpPr>
                <a:spLocks noChangeArrowheads="1"/>
              </p:cNvSpPr>
              <p:nvPr/>
            </p:nvSpPr>
            <p:spPr bwMode="auto">
              <a:xfrm>
                <a:off x="8655" y="6315"/>
                <a:ext cx="144" cy="144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273" name="Oval 81"/>
              <p:cNvSpPr>
                <a:spLocks noChangeArrowheads="1"/>
              </p:cNvSpPr>
              <p:nvPr/>
            </p:nvSpPr>
            <p:spPr bwMode="auto">
              <a:xfrm>
                <a:off x="7935" y="6315"/>
                <a:ext cx="144" cy="144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274" name="Oval 82"/>
              <p:cNvSpPr>
                <a:spLocks noChangeArrowheads="1"/>
              </p:cNvSpPr>
              <p:nvPr/>
            </p:nvSpPr>
            <p:spPr bwMode="auto">
              <a:xfrm>
                <a:off x="4500" y="6315"/>
                <a:ext cx="144" cy="144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0275" name="Text Box 83"/>
            <p:cNvSpPr txBox="1">
              <a:spLocks noChangeArrowheads="1"/>
            </p:cNvSpPr>
            <p:nvPr/>
          </p:nvSpPr>
          <p:spPr bwMode="auto">
            <a:xfrm>
              <a:off x="3153" y="4166"/>
              <a:ext cx="1076" cy="5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 pitchFamily="18" charset="2"/>
                </a:rPr>
                <a:t>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*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276" name="Arc 84"/>
            <p:cNvSpPr>
              <a:spLocks/>
            </p:cNvSpPr>
            <p:nvPr/>
          </p:nvSpPr>
          <p:spPr bwMode="auto">
            <a:xfrm>
              <a:off x="6660" y="5580"/>
              <a:ext cx="900" cy="1080"/>
            </a:xfrm>
            <a:custGeom>
              <a:avLst/>
              <a:gdLst>
                <a:gd name="G0" fmla="+- 0 0 0"/>
                <a:gd name="G1" fmla="+- 20827 0 0"/>
                <a:gd name="G2" fmla="+- 21600 0 0"/>
                <a:gd name="T0" fmla="*/ 5726 w 20810"/>
                <a:gd name="T1" fmla="*/ 0 h 20827"/>
                <a:gd name="T2" fmla="*/ 20810 w 20810"/>
                <a:gd name="T3" fmla="*/ 15040 h 20827"/>
                <a:gd name="T4" fmla="*/ 0 w 20810"/>
                <a:gd name="T5" fmla="*/ 20827 h 20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10" h="20827" fill="none" extrusionOk="0">
                  <a:moveTo>
                    <a:pt x="5726" y="-1"/>
                  </a:moveTo>
                  <a:cubicBezTo>
                    <a:pt x="13048" y="2012"/>
                    <a:pt x="18775" y="7723"/>
                    <a:pt x="20810" y="15039"/>
                  </a:cubicBezTo>
                </a:path>
                <a:path w="20810" h="20827" stroke="0" extrusionOk="0">
                  <a:moveTo>
                    <a:pt x="5726" y="-1"/>
                  </a:moveTo>
                  <a:cubicBezTo>
                    <a:pt x="13048" y="2012"/>
                    <a:pt x="18775" y="7723"/>
                    <a:pt x="20810" y="15039"/>
                  </a:cubicBezTo>
                  <a:lnTo>
                    <a:pt x="0" y="2082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277" name="Text Box 85"/>
            <p:cNvSpPr txBox="1">
              <a:spLocks noChangeArrowheads="1"/>
            </p:cNvSpPr>
            <p:nvPr/>
          </p:nvSpPr>
          <p:spPr bwMode="auto">
            <a:xfrm>
              <a:off x="7076" y="5342"/>
              <a:ext cx="1095" cy="5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 pitchFamily="18" charset="2"/>
                </a:rPr>
                <a:t>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278" name="Arc 86"/>
            <p:cNvSpPr>
              <a:spLocks/>
            </p:cNvSpPr>
            <p:nvPr/>
          </p:nvSpPr>
          <p:spPr bwMode="auto">
            <a:xfrm>
              <a:off x="4962" y="8319"/>
              <a:ext cx="511" cy="709"/>
            </a:xfrm>
            <a:custGeom>
              <a:avLst/>
              <a:gdLst>
                <a:gd name="G0" fmla="+- 0 0 0"/>
                <a:gd name="G1" fmla="+- 21273 0 0"/>
                <a:gd name="G2" fmla="+- 21600 0 0"/>
                <a:gd name="T0" fmla="*/ 3742 w 20442"/>
                <a:gd name="T1" fmla="*/ 0 h 21273"/>
                <a:gd name="T2" fmla="*/ 20442 w 20442"/>
                <a:gd name="T3" fmla="*/ 14296 h 21273"/>
                <a:gd name="T4" fmla="*/ 0 w 20442"/>
                <a:gd name="T5" fmla="*/ 21273 h 2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42" h="21273" fill="none" extrusionOk="0">
                  <a:moveTo>
                    <a:pt x="3742" y="-1"/>
                  </a:moveTo>
                  <a:cubicBezTo>
                    <a:pt x="11498" y="1364"/>
                    <a:pt x="17898" y="6842"/>
                    <a:pt x="20442" y="14295"/>
                  </a:cubicBezTo>
                </a:path>
                <a:path w="20442" h="21273" stroke="0" extrusionOk="0">
                  <a:moveTo>
                    <a:pt x="3742" y="-1"/>
                  </a:moveTo>
                  <a:cubicBezTo>
                    <a:pt x="11498" y="1364"/>
                    <a:pt x="17898" y="6842"/>
                    <a:pt x="20442" y="14295"/>
                  </a:cubicBezTo>
                  <a:lnTo>
                    <a:pt x="0" y="2127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279" name="Text Box 87"/>
            <p:cNvSpPr txBox="1">
              <a:spLocks noChangeArrowheads="1"/>
            </p:cNvSpPr>
            <p:nvPr/>
          </p:nvSpPr>
          <p:spPr bwMode="auto">
            <a:xfrm>
              <a:off x="5115" y="8017"/>
              <a:ext cx="1054" cy="5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 pitchFamily="18" charset="2"/>
                </a:rPr>
                <a:t>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7" name="Rectangle 72"/>
          <p:cNvSpPr>
            <a:spLocks noChangeArrowheads="1"/>
          </p:cNvSpPr>
          <p:nvPr/>
        </p:nvSpPr>
        <p:spPr bwMode="auto">
          <a:xfrm>
            <a:off x="3200400" y="5410200"/>
            <a:ext cx="4267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|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1237(10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1237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Symbol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1270(10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1270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Symbol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402(10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402</a:t>
            </a:r>
          </a:p>
        </p:txBody>
      </p:sp>
      <p:grpSp>
        <p:nvGrpSpPr>
          <p:cNvPr id="148" name="Group 9"/>
          <p:cNvGrpSpPr>
            <a:grpSpLocks/>
          </p:cNvGrpSpPr>
          <p:nvPr/>
        </p:nvGrpSpPr>
        <p:grpSpPr bwMode="auto">
          <a:xfrm rot="4052662">
            <a:off x="5198876" y="1901926"/>
            <a:ext cx="3788128" cy="3436697"/>
            <a:chOff x="6490" y="4680"/>
            <a:chExt cx="4130" cy="3800"/>
          </a:xfrm>
        </p:grpSpPr>
        <p:sp>
          <p:nvSpPr>
            <p:cNvPr id="149" name="Line 11"/>
            <p:cNvSpPr>
              <a:spLocks noChangeShapeType="1"/>
            </p:cNvSpPr>
            <p:nvPr/>
          </p:nvSpPr>
          <p:spPr bwMode="auto">
            <a:xfrm>
              <a:off x="7020" y="7920"/>
              <a:ext cx="3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12"/>
            <p:cNvSpPr>
              <a:spLocks noChangeShapeType="1"/>
            </p:cNvSpPr>
            <p:nvPr/>
          </p:nvSpPr>
          <p:spPr bwMode="auto">
            <a:xfrm flipV="1">
              <a:off x="7020" y="5040"/>
              <a:ext cx="324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1" name="Group 13"/>
            <p:cNvGrpSpPr>
              <a:grpSpLocks/>
            </p:cNvGrpSpPr>
            <p:nvPr/>
          </p:nvGrpSpPr>
          <p:grpSpPr bwMode="auto">
            <a:xfrm rot="-29443621">
              <a:off x="8016" y="6025"/>
              <a:ext cx="1080" cy="1081"/>
              <a:chOff x="1915" y="3994"/>
              <a:chExt cx="1080" cy="1608"/>
            </a:xfrm>
          </p:grpSpPr>
          <p:sp>
            <p:nvSpPr>
              <p:cNvPr id="193" name="Line 14"/>
              <p:cNvSpPr>
                <a:spLocks noChangeShapeType="1"/>
              </p:cNvSpPr>
              <p:nvPr/>
            </p:nvSpPr>
            <p:spPr bwMode="auto">
              <a:xfrm>
                <a:off x="2005" y="417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5"/>
              <p:cNvSpPr>
                <a:spLocks noChangeShapeType="1"/>
              </p:cNvSpPr>
              <p:nvPr/>
            </p:nvSpPr>
            <p:spPr bwMode="auto">
              <a:xfrm>
                <a:off x="2185" y="417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6"/>
              <p:cNvSpPr>
                <a:spLocks noChangeShapeType="1"/>
              </p:cNvSpPr>
              <p:nvPr/>
            </p:nvSpPr>
            <p:spPr bwMode="auto">
              <a:xfrm>
                <a:off x="2365" y="417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7"/>
              <p:cNvSpPr>
                <a:spLocks noChangeShapeType="1"/>
              </p:cNvSpPr>
              <p:nvPr/>
            </p:nvSpPr>
            <p:spPr bwMode="auto">
              <a:xfrm>
                <a:off x="2545" y="4176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Arc 18"/>
              <p:cNvSpPr>
                <a:spLocks/>
              </p:cNvSpPr>
              <p:nvPr/>
            </p:nvSpPr>
            <p:spPr bwMode="auto">
              <a:xfrm flipV="1">
                <a:off x="2005" y="399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Arc 19"/>
              <p:cNvSpPr>
                <a:spLocks/>
              </p:cNvSpPr>
              <p:nvPr/>
            </p:nvSpPr>
            <p:spPr bwMode="auto">
              <a:xfrm flipV="1">
                <a:off x="2365" y="399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Arc 20"/>
              <p:cNvSpPr>
                <a:spLocks/>
              </p:cNvSpPr>
              <p:nvPr/>
            </p:nvSpPr>
            <p:spPr bwMode="auto">
              <a:xfrm>
                <a:off x="2185" y="4896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1"/>
              <p:cNvSpPr>
                <a:spLocks noChangeShapeType="1"/>
              </p:cNvSpPr>
              <p:nvPr/>
            </p:nvSpPr>
            <p:spPr bwMode="auto">
              <a:xfrm>
                <a:off x="2725" y="4176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2"/>
              <p:cNvSpPr>
                <a:spLocks noChangeShapeType="1"/>
              </p:cNvSpPr>
              <p:nvPr/>
            </p:nvSpPr>
            <p:spPr bwMode="auto">
              <a:xfrm>
                <a:off x="2905" y="4175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Arc 23"/>
              <p:cNvSpPr>
                <a:spLocks/>
              </p:cNvSpPr>
              <p:nvPr/>
            </p:nvSpPr>
            <p:spPr bwMode="auto">
              <a:xfrm>
                <a:off x="2545" y="4896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Arc 24"/>
              <p:cNvSpPr>
                <a:spLocks/>
              </p:cNvSpPr>
              <p:nvPr/>
            </p:nvSpPr>
            <p:spPr bwMode="auto">
              <a:xfrm flipV="1">
                <a:off x="2725" y="3994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25"/>
              <p:cNvSpPr>
                <a:spLocks noChangeArrowheads="1"/>
              </p:cNvSpPr>
              <p:nvPr/>
            </p:nvSpPr>
            <p:spPr bwMode="auto">
              <a:xfrm>
                <a:off x="1915" y="5423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26"/>
              <p:cNvSpPr>
                <a:spLocks noChangeArrowheads="1"/>
              </p:cNvSpPr>
              <p:nvPr/>
            </p:nvSpPr>
            <p:spPr bwMode="auto">
              <a:xfrm>
                <a:off x="2815" y="5421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2" name="Group 27"/>
            <p:cNvGrpSpPr>
              <a:grpSpLocks/>
            </p:cNvGrpSpPr>
            <p:nvPr/>
          </p:nvGrpSpPr>
          <p:grpSpPr bwMode="auto">
            <a:xfrm rot="10800000">
              <a:off x="6490" y="5310"/>
              <a:ext cx="1080" cy="1086"/>
              <a:chOff x="1918" y="4362"/>
              <a:chExt cx="1080" cy="1602"/>
            </a:xfrm>
          </p:grpSpPr>
          <p:sp>
            <p:nvSpPr>
              <p:cNvPr id="180" name="Line 28"/>
              <p:cNvSpPr>
                <a:spLocks noChangeShapeType="1"/>
              </p:cNvSpPr>
              <p:nvPr/>
            </p:nvSpPr>
            <p:spPr bwMode="auto">
              <a:xfrm>
                <a:off x="2008" y="4542"/>
                <a:ext cx="1" cy="1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9"/>
              <p:cNvSpPr>
                <a:spLocks noChangeShapeType="1"/>
              </p:cNvSpPr>
              <p:nvPr/>
            </p:nvSpPr>
            <p:spPr bwMode="auto">
              <a:xfrm>
                <a:off x="2188" y="4542"/>
                <a:ext cx="0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30"/>
              <p:cNvSpPr>
                <a:spLocks noChangeShapeType="1"/>
              </p:cNvSpPr>
              <p:nvPr/>
            </p:nvSpPr>
            <p:spPr bwMode="auto">
              <a:xfrm>
                <a:off x="2368" y="4542"/>
                <a:ext cx="1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31"/>
              <p:cNvSpPr>
                <a:spLocks noChangeShapeType="1"/>
              </p:cNvSpPr>
              <p:nvPr/>
            </p:nvSpPr>
            <p:spPr bwMode="auto">
              <a:xfrm>
                <a:off x="2548" y="4542"/>
                <a:ext cx="1" cy="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Arc 32"/>
              <p:cNvSpPr>
                <a:spLocks/>
              </p:cNvSpPr>
              <p:nvPr/>
            </p:nvSpPr>
            <p:spPr bwMode="auto">
              <a:xfrm flipV="1">
                <a:off x="200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Arc 33"/>
              <p:cNvSpPr>
                <a:spLocks/>
              </p:cNvSpPr>
              <p:nvPr/>
            </p:nvSpPr>
            <p:spPr bwMode="auto">
              <a:xfrm flipV="1">
                <a:off x="236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Arc 34"/>
              <p:cNvSpPr>
                <a:spLocks/>
              </p:cNvSpPr>
              <p:nvPr/>
            </p:nvSpPr>
            <p:spPr bwMode="auto">
              <a:xfrm>
                <a:off x="2188" y="5259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35"/>
              <p:cNvSpPr>
                <a:spLocks noChangeShapeType="1"/>
              </p:cNvSpPr>
              <p:nvPr/>
            </p:nvSpPr>
            <p:spPr bwMode="auto">
              <a:xfrm>
                <a:off x="2728" y="4542"/>
                <a:ext cx="1" cy="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36"/>
              <p:cNvSpPr>
                <a:spLocks noChangeShapeType="1"/>
              </p:cNvSpPr>
              <p:nvPr/>
            </p:nvSpPr>
            <p:spPr bwMode="auto">
              <a:xfrm>
                <a:off x="2908" y="4542"/>
                <a:ext cx="1" cy="12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Arc 37"/>
              <p:cNvSpPr>
                <a:spLocks/>
              </p:cNvSpPr>
              <p:nvPr/>
            </p:nvSpPr>
            <p:spPr bwMode="auto">
              <a:xfrm>
                <a:off x="2548" y="5259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Arc 38"/>
              <p:cNvSpPr>
                <a:spLocks/>
              </p:cNvSpPr>
              <p:nvPr/>
            </p:nvSpPr>
            <p:spPr bwMode="auto">
              <a:xfrm flipV="1">
                <a:off x="272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39"/>
              <p:cNvSpPr>
                <a:spLocks noChangeArrowheads="1"/>
              </p:cNvSpPr>
              <p:nvPr/>
            </p:nvSpPr>
            <p:spPr bwMode="auto">
              <a:xfrm>
                <a:off x="1918" y="5784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40"/>
              <p:cNvSpPr>
                <a:spLocks noChangeArrowheads="1"/>
              </p:cNvSpPr>
              <p:nvPr/>
            </p:nvSpPr>
            <p:spPr bwMode="auto">
              <a:xfrm>
                <a:off x="2818" y="5785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3" name="Group 41"/>
            <p:cNvGrpSpPr>
              <a:grpSpLocks/>
            </p:cNvGrpSpPr>
            <p:nvPr/>
          </p:nvGrpSpPr>
          <p:grpSpPr bwMode="auto">
            <a:xfrm rot="16200000">
              <a:off x="8532" y="7401"/>
              <a:ext cx="1079" cy="1080"/>
              <a:chOff x="1928" y="4073"/>
              <a:chExt cx="1079" cy="1610"/>
            </a:xfrm>
          </p:grpSpPr>
          <p:sp>
            <p:nvSpPr>
              <p:cNvPr id="167" name="Line 42"/>
              <p:cNvSpPr>
                <a:spLocks noChangeShapeType="1"/>
              </p:cNvSpPr>
              <p:nvPr/>
            </p:nvSpPr>
            <p:spPr bwMode="auto">
              <a:xfrm>
                <a:off x="2018" y="425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43"/>
              <p:cNvSpPr>
                <a:spLocks noChangeShapeType="1"/>
              </p:cNvSpPr>
              <p:nvPr/>
            </p:nvSpPr>
            <p:spPr bwMode="auto">
              <a:xfrm>
                <a:off x="2198" y="425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44"/>
              <p:cNvSpPr>
                <a:spLocks noChangeShapeType="1"/>
              </p:cNvSpPr>
              <p:nvPr/>
            </p:nvSpPr>
            <p:spPr bwMode="auto">
              <a:xfrm>
                <a:off x="2378" y="425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45"/>
              <p:cNvSpPr>
                <a:spLocks noChangeShapeType="1"/>
              </p:cNvSpPr>
              <p:nvPr/>
            </p:nvSpPr>
            <p:spPr bwMode="auto">
              <a:xfrm>
                <a:off x="2557" y="4254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Arc 46"/>
              <p:cNvSpPr>
                <a:spLocks/>
              </p:cNvSpPr>
              <p:nvPr/>
            </p:nvSpPr>
            <p:spPr bwMode="auto">
              <a:xfrm flipV="1">
                <a:off x="2018" y="407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Arc 47"/>
              <p:cNvSpPr>
                <a:spLocks/>
              </p:cNvSpPr>
              <p:nvPr/>
            </p:nvSpPr>
            <p:spPr bwMode="auto">
              <a:xfrm flipV="1">
                <a:off x="2377" y="4073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Arc 48"/>
              <p:cNvSpPr>
                <a:spLocks/>
              </p:cNvSpPr>
              <p:nvPr/>
            </p:nvSpPr>
            <p:spPr bwMode="auto">
              <a:xfrm>
                <a:off x="2198" y="4976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49"/>
              <p:cNvSpPr>
                <a:spLocks noChangeShapeType="1"/>
              </p:cNvSpPr>
              <p:nvPr/>
            </p:nvSpPr>
            <p:spPr bwMode="auto">
              <a:xfrm>
                <a:off x="2737" y="4254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50"/>
              <p:cNvSpPr>
                <a:spLocks noChangeShapeType="1"/>
              </p:cNvSpPr>
              <p:nvPr/>
            </p:nvSpPr>
            <p:spPr bwMode="auto">
              <a:xfrm>
                <a:off x="2917" y="425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Arc 51"/>
              <p:cNvSpPr>
                <a:spLocks/>
              </p:cNvSpPr>
              <p:nvPr/>
            </p:nvSpPr>
            <p:spPr bwMode="auto">
              <a:xfrm>
                <a:off x="2557" y="4974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Arc 52"/>
              <p:cNvSpPr>
                <a:spLocks/>
              </p:cNvSpPr>
              <p:nvPr/>
            </p:nvSpPr>
            <p:spPr bwMode="auto">
              <a:xfrm flipV="1">
                <a:off x="2737" y="407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53"/>
              <p:cNvSpPr>
                <a:spLocks noChangeArrowheads="1"/>
              </p:cNvSpPr>
              <p:nvPr/>
            </p:nvSpPr>
            <p:spPr bwMode="auto">
              <a:xfrm>
                <a:off x="1928" y="5503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54"/>
              <p:cNvSpPr>
                <a:spLocks noChangeArrowheads="1"/>
              </p:cNvSpPr>
              <p:nvPr/>
            </p:nvSpPr>
            <p:spPr bwMode="auto">
              <a:xfrm>
                <a:off x="2827" y="5504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4" name="Arc 55"/>
            <p:cNvSpPr>
              <a:spLocks/>
            </p:cNvSpPr>
            <p:nvPr/>
          </p:nvSpPr>
          <p:spPr bwMode="auto">
            <a:xfrm>
              <a:off x="7020" y="5040"/>
              <a:ext cx="827" cy="1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836"/>
                <a:gd name="T1" fmla="*/ 0 h 21600"/>
                <a:gd name="T2" fmla="*/ 19836 w 19836"/>
                <a:gd name="T3" fmla="*/ 13050 h 21600"/>
                <a:gd name="T4" fmla="*/ 0 w 1983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36" h="21600" fill="none" extrusionOk="0">
                  <a:moveTo>
                    <a:pt x="-1" y="0"/>
                  </a:moveTo>
                  <a:cubicBezTo>
                    <a:pt x="8624" y="0"/>
                    <a:pt x="16422" y="5130"/>
                    <a:pt x="19835" y="13050"/>
                  </a:cubicBezTo>
                </a:path>
                <a:path w="19836" h="21600" stroke="0" extrusionOk="0">
                  <a:moveTo>
                    <a:pt x="-1" y="0"/>
                  </a:moveTo>
                  <a:cubicBezTo>
                    <a:pt x="8624" y="0"/>
                    <a:pt x="16422" y="5130"/>
                    <a:pt x="19835" y="1305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Arc 56"/>
            <p:cNvSpPr>
              <a:spLocks/>
            </p:cNvSpPr>
            <p:nvPr/>
          </p:nvSpPr>
          <p:spPr bwMode="auto">
            <a:xfrm rot="13679861" flipV="1">
              <a:off x="8532" y="5595"/>
              <a:ext cx="637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296"/>
                <a:gd name="T1" fmla="*/ 0 h 21600"/>
                <a:gd name="T2" fmla="*/ 15296 w 15296"/>
                <a:gd name="T3" fmla="*/ 6349 h 21600"/>
                <a:gd name="T4" fmla="*/ 0 w 152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96" h="21600" fill="none" extrusionOk="0">
                  <a:moveTo>
                    <a:pt x="-1" y="0"/>
                  </a:moveTo>
                  <a:cubicBezTo>
                    <a:pt x="5739" y="0"/>
                    <a:pt x="11243" y="2284"/>
                    <a:pt x="15295" y="6349"/>
                  </a:cubicBezTo>
                </a:path>
                <a:path w="15296" h="21600" stroke="0" extrusionOk="0">
                  <a:moveTo>
                    <a:pt x="-1" y="0"/>
                  </a:moveTo>
                  <a:cubicBezTo>
                    <a:pt x="5739" y="0"/>
                    <a:pt x="11243" y="2284"/>
                    <a:pt x="15295" y="634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Arc 57"/>
            <p:cNvSpPr>
              <a:spLocks/>
            </p:cNvSpPr>
            <p:nvPr/>
          </p:nvSpPr>
          <p:spPr bwMode="auto">
            <a:xfrm rot="15971809" flipV="1">
              <a:off x="9547" y="7373"/>
              <a:ext cx="885" cy="180"/>
            </a:xfrm>
            <a:custGeom>
              <a:avLst/>
              <a:gdLst>
                <a:gd name="G0" fmla="+- 1909 0 0"/>
                <a:gd name="G1" fmla="+- 21600 0 0"/>
                <a:gd name="G2" fmla="+- 21600 0 0"/>
                <a:gd name="T0" fmla="*/ 0 w 21745"/>
                <a:gd name="T1" fmla="*/ 85 h 21600"/>
                <a:gd name="T2" fmla="*/ 21745 w 21745"/>
                <a:gd name="T3" fmla="*/ 13050 h 21600"/>
                <a:gd name="T4" fmla="*/ 1909 w 217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45" h="21600" fill="none" extrusionOk="0">
                  <a:moveTo>
                    <a:pt x="-1" y="84"/>
                  </a:moveTo>
                  <a:cubicBezTo>
                    <a:pt x="634" y="28"/>
                    <a:pt x="1271" y="-1"/>
                    <a:pt x="1909" y="0"/>
                  </a:cubicBezTo>
                  <a:cubicBezTo>
                    <a:pt x="10533" y="0"/>
                    <a:pt x="18331" y="5130"/>
                    <a:pt x="21744" y="13050"/>
                  </a:cubicBezTo>
                </a:path>
                <a:path w="21745" h="21600" stroke="0" extrusionOk="0">
                  <a:moveTo>
                    <a:pt x="-1" y="84"/>
                  </a:moveTo>
                  <a:cubicBezTo>
                    <a:pt x="634" y="28"/>
                    <a:pt x="1271" y="-1"/>
                    <a:pt x="1909" y="0"/>
                  </a:cubicBezTo>
                  <a:cubicBezTo>
                    <a:pt x="10533" y="0"/>
                    <a:pt x="18331" y="5130"/>
                    <a:pt x="21744" y="13050"/>
                  </a:cubicBezTo>
                  <a:lnTo>
                    <a:pt x="190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Arc 58"/>
            <p:cNvSpPr>
              <a:spLocks/>
            </p:cNvSpPr>
            <p:nvPr/>
          </p:nvSpPr>
          <p:spPr bwMode="auto">
            <a:xfrm rot="13441269" flipV="1">
              <a:off x="8978" y="6123"/>
              <a:ext cx="720" cy="540"/>
            </a:xfrm>
            <a:custGeom>
              <a:avLst/>
              <a:gdLst>
                <a:gd name="G0" fmla="+- 10866 0 0"/>
                <a:gd name="G1" fmla="+- 21600 0 0"/>
                <a:gd name="G2" fmla="+- 21600 0 0"/>
                <a:gd name="T0" fmla="*/ 0 w 12806"/>
                <a:gd name="T1" fmla="*/ 2932 h 21600"/>
                <a:gd name="T2" fmla="*/ 12806 w 12806"/>
                <a:gd name="T3" fmla="*/ 87 h 21600"/>
                <a:gd name="T4" fmla="*/ 10866 w 1280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06" h="21600" fill="none" extrusionOk="0">
                  <a:moveTo>
                    <a:pt x="0" y="2932"/>
                  </a:moveTo>
                  <a:cubicBezTo>
                    <a:pt x="3299" y="1011"/>
                    <a:pt x="7048" y="-1"/>
                    <a:pt x="10866" y="0"/>
                  </a:cubicBezTo>
                  <a:cubicBezTo>
                    <a:pt x="11513" y="0"/>
                    <a:pt x="12160" y="29"/>
                    <a:pt x="12805" y="87"/>
                  </a:cubicBezTo>
                </a:path>
                <a:path w="12806" h="21600" stroke="0" extrusionOk="0">
                  <a:moveTo>
                    <a:pt x="0" y="2932"/>
                  </a:moveTo>
                  <a:cubicBezTo>
                    <a:pt x="3299" y="1011"/>
                    <a:pt x="7048" y="-1"/>
                    <a:pt x="10866" y="0"/>
                  </a:cubicBezTo>
                  <a:cubicBezTo>
                    <a:pt x="11513" y="0"/>
                    <a:pt x="12160" y="29"/>
                    <a:pt x="12805" y="87"/>
                  </a:cubicBezTo>
                  <a:lnTo>
                    <a:pt x="1086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Text Box 59"/>
            <p:cNvSpPr txBox="1">
              <a:spLocks noChangeArrowheads="1"/>
            </p:cNvSpPr>
            <p:nvPr/>
          </p:nvSpPr>
          <p:spPr bwMode="auto">
            <a:xfrm rot="17547338">
              <a:off x="8055" y="5137"/>
              <a:ext cx="50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45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°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9" name="Text Box 60"/>
            <p:cNvSpPr txBox="1">
              <a:spLocks noChangeArrowheads="1"/>
            </p:cNvSpPr>
            <p:nvPr/>
          </p:nvSpPr>
          <p:spPr bwMode="auto">
            <a:xfrm rot="17547338">
              <a:off x="9569" y="6605"/>
              <a:ext cx="55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45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°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0" name="Line 61"/>
            <p:cNvSpPr>
              <a:spLocks noChangeShapeType="1"/>
            </p:cNvSpPr>
            <p:nvPr/>
          </p:nvSpPr>
          <p:spPr bwMode="auto">
            <a:xfrm flipV="1">
              <a:off x="7020" y="4680"/>
              <a:ext cx="0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62"/>
            <p:cNvSpPr>
              <a:spLocks noChangeArrowheads="1"/>
            </p:cNvSpPr>
            <p:nvPr/>
          </p:nvSpPr>
          <p:spPr bwMode="auto">
            <a:xfrm>
              <a:off x="7953" y="765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64"/>
            <p:cNvSpPr>
              <a:spLocks noChangeArrowheads="1"/>
            </p:cNvSpPr>
            <p:nvPr/>
          </p:nvSpPr>
          <p:spPr bwMode="auto">
            <a:xfrm>
              <a:off x="7621" y="6896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Text Box 65"/>
            <p:cNvSpPr txBox="1">
              <a:spLocks noChangeArrowheads="1"/>
            </p:cNvSpPr>
            <p:nvPr/>
          </p:nvSpPr>
          <p:spPr bwMode="auto">
            <a:xfrm rot="17547338">
              <a:off x="7677" y="6919"/>
              <a:ext cx="548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" name="Oval 66"/>
            <p:cNvSpPr>
              <a:spLocks noChangeArrowheads="1"/>
            </p:cNvSpPr>
            <p:nvPr/>
          </p:nvSpPr>
          <p:spPr bwMode="auto">
            <a:xfrm>
              <a:off x="6758" y="6449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Text Box 67"/>
            <p:cNvSpPr txBox="1">
              <a:spLocks noChangeArrowheads="1"/>
            </p:cNvSpPr>
            <p:nvPr/>
          </p:nvSpPr>
          <p:spPr bwMode="auto">
            <a:xfrm rot="17547338">
              <a:off x="8002" y="7691"/>
              <a:ext cx="548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6" name="Text Box 63"/>
            <p:cNvSpPr txBox="1">
              <a:spLocks noChangeArrowheads="1"/>
            </p:cNvSpPr>
            <p:nvPr/>
          </p:nvSpPr>
          <p:spPr bwMode="auto">
            <a:xfrm rot="17547338">
              <a:off x="6798" y="6461"/>
              <a:ext cx="548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9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3313</TotalTime>
  <Words>277</Words>
  <Application>Microsoft Office PowerPoint</Application>
  <PresentationFormat>On-screen Show (4:3)</PresentationFormat>
  <Paragraphs>109</Paragraphs>
  <Slides>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Profile</vt:lpstr>
      <vt:lpstr>Equation</vt:lpstr>
      <vt:lpstr>MER311: Advanced Strength of Materials</vt:lpstr>
      <vt:lpstr>Strain Tensor</vt:lpstr>
      <vt:lpstr>Strain Transformations</vt:lpstr>
      <vt:lpstr>Two Dimensional/Plane Strain Transformations</vt:lpstr>
      <vt:lpstr>Typical Strain Gage Rosettes</vt:lpstr>
      <vt:lpstr>Typical Strain Gage Rosettes</vt:lpstr>
      <vt:lpstr>Transverse Sensitivity</vt:lpstr>
      <vt:lpstr>Mohr’s Circle for Strain</vt:lpstr>
      <vt:lpstr>Mohr’s Circle for Strain</vt:lpstr>
    </vt:vector>
  </TitlesOfParts>
  <Company>Union College,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 </cp:lastModifiedBy>
  <cp:revision>207</cp:revision>
  <cp:lastPrinted>2015-06-22T15:01:15Z</cp:lastPrinted>
  <dcterms:created xsi:type="dcterms:W3CDTF">2000-05-18T05:09:09Z</dcterms:created>
  <dcterms:modified xsi:type="dcterms:W3CDTF">2016-04-13T11:51:31Z</dcterms:modified>
</cp:coreProperties>
</file>