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27"/>
  </p:notesMasterIdLst>
  <p:handoutMasterIdLst>
    <p:handoutMasterId r:id="rId28"/>
  </p:handoutMasterIdLst>
  <p:sldIdLst>
    <p:sldId id="326" r:id="rId2"/>
    <p:sldId id="357" r:id="rId3"/>
    <p:sldId id="358" r:id="rId4"/>
    <p:sldId id="359" r:id="rId5"/>
    <p:sldId id="360" r:id="rId6"/>
    <p:sldId id="361" r:id="rId7"/>
    <p:sldId id="362" r:id="rId8"/>
    <p:sldId id="377" r:id="rId9"/>
    <p:sldId id="378" r:id="rId10"/>
    <p:sldId id="379" r:id="rId11"/>
    <p:sldId id="380" r:id="rId12"/>
    <p:sldId id="381" r:id="rId13"/>
    <p:sldId id="364" r:id="rId14"/>
    <p:sldId id="365" r:id="rId15"/>
    <p:sldId id="366" r:id="rId16"/>
    <p:sldId id="367" r:id="rId17"/>
    <p:sldId id="368" r:id="rId18"/>
    <p:sldId id="369" r:id="rId19"/>
    <p:sldId id="370" r:id="rId20"/>
    <p:sldId id="371" r:id="rId21"/>
    <p:sldId id="372" r:id="rId22"/>
    <p:sldId id="373" r:id="rId23"/>
    <p:sldId id="374" r:id="rId24"/>
    <p:sldId id="375" r:id="rId25"/>
    <p:sldId id="376" r:id="rId26"/>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Black" pitchFamily="34" charset="0"/>
        <a:ea typeface="+mn-ea"/>
        <a:cs typeface="+mn-cs"/>
      </a:defRPr>
    </a:lvl1pPr>
    <a:lvl2pPr marL="457200" algn="l" rtl="0" eaLnBrk="0" fontAlgn="base" hangingPunct="0">
      <a:spcBef>
        <a:spcPct val="0"/>
      </a:spcBef>
      <a:spcAft>
        <a:spcPct val="0"/>
      </a:spcAft>
      <a:defRPr kern="1200">
        <a:solidFill>
          <a:schemeClr val="tx1"/>
        </a:solidFill>
        <a:latin typeface="Arial Black" pitchFamily="34" charset="0"/>
        <a:ea typeface="+mn-ea"/>
        <a:cs typeface="+mn-cs"/>
      </a:defRPr>
    </a:lvl2pPr>
    <a:lvl3pPr marL="914400" algn="l" rtl="0" eaLnBrk="0" fontAlgn="base" hangingPunct="0">
      <a:spcBef>
        <a:spcPct val="0"/>
      </a:spcBef>
      <a:spcAft>
        <a:spcPct val="0"/>
      </a:spcAft>
      <a:defRPr kern="1200">
        <a:solidFill>
          <a:schemeClr val="tx1"/>
        </a:solidFill>
        <a:latin typeface="Arial Black" pitchFamily="34" charset="0"/>
        <a:ea typeface="+mn-ea"/>
        <a:cs typeface="+mn-cs"/>
      </a:defRPr>
    </a:lvl3pPr>
    <a:lvl4pPr marL="1371600" algn="l" rtl="0" eaLnBrk="0" fontAlgn="base" hangingPunct="0">
      <a:spcBef>
        <a:spcPct val="0"/>
      </a:spcBef>
      <a:spcAft>
        <a:spcPct val="0"/>
      </a:spcAft>
      <a:defRPr kern="1200">
        <a:solidFill>
          <a:schemeClr val="tx1"/>
        </a:solidFill>
        <a:latin typeface="Arial Black" pitchFamily="34" charset="0"/>
        <a:ea typeface="+mn-ea"/>
        <a:cs typeface="+mn-cs"/>
      </a:defRPr>
    </a:lvl4pPr>
    <a:lvl5pPr marL="1828800" algn="l" rtl="0" eaLnBrk="0" fontAlgn="base" hangingPunct="0">
      <a:spcBef>
        <a:spcPct val="0"/>
      </a:spcBef>
      <a:spcAft>
        <a:spcPct val="0"/>
      </a:spcAft>
      <a:defRPr kern="1200">
        <a:solidFill>
          <a:schemeClr val="tx1"/>
        </a:solidFill>
        <a:latin typeface="Arial Black" pitchFamily="34" charset="0"/>
        <a:ea typeface="+mn-ea"/>
        <a:cs typeface="+mn-cs"/>
      </a:defRPr>
    </a:lvl5pPr>
    <a:lvl6pPr marL="2286000" algn="l" defTabSz="914400" rtl="0" eaLnBrk="1" latinLnBrk="0" hangingPunct="1">
      <a:defRPr kern="1200">
        <a:solidFill>
          <a:schemeClr val="tx1"/>
        </a:solidFill>
        <a:latin typeface="Arial Black" pitchFamily="34" charset="0"/>
        <a:ea typeface="+mn-ea"/>
        <a:cs typeface="+mn-cs"/>
      </a:defRPr>
    </a:lvl6pPr>
    <a:lvl7pPr marL="2743200" algn="l" defTabSz="914400" rtl="0" eaLnBrk="1" latinLnBrk="0" hangingPunct="1">
      <a:defRPr kern="1200">
        <a:solidFill>
          <a:schemeClr val="tx1"/>
        </a:solidFill>
        <a:latin typeface="Arial Black" pitchFamily="34" charset="0"/>
        <a:ea typeface="+mn-ea"/>
        <a:cs typeface="+mn-cs"/>
      </a:defRPr>
    </a:lvl7pPr>
    <a:lvl8pPr marL="3200400" algn="l" defTabSz="914400" rtl="0" eaLnBrk="1" latinLnBrk="0" hangingPunct="1">
      <a:defRPr kern="1200">
        <a:solidFill>
          <a:schemeClr val="tx1"/>
        </a:solidFill>
        <a:latin typeface="Arial Black" pitchFamily="34" charset="0"/>
        <a:ea typeface="+mn-ea"/>
        <a:cs typeface="+mn-cs"/>
      </a:defRPr>
    </a:lvl8pPr>
    <a:lvl9pPr marL="3657600" algn="l" defTabSz="914400" rtl="0" eaLnBrk="1" latinLnBrk="0" hangingPunct="1">
      <a:defRPr kern="1200">
        <a:solidFill>
          <a:schemeClr val="tx1"/>
        </a:solidFill>
        <a:latin typeface="Arial Black"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6600"/>
    <a:srgbClr val="990000"/>
    <a:srgbClr val="6699FF"/>
    <a:srgbClr val="FFFF99"/>
    <a:srgbClr val="99CC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47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177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Times New Roman" pitchFamily="18" charset="0"/>
              </a:defRPr>
            </a:lvl1pPr>
          </a:lstStyle>
          <a:p>
            <a:endParaRPr lang="en-US"/>
          </a:p>
        </p:txBody>
      </p:sp>
      <p:sp>
        <p:nvSpPr>
          <p:cNvPr id="5529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Times New Roman" pitchFamily="18" charset="0"/>
              </a:defRPr>
            </a:lvl1pPr>
          </a:lstStyle>
          <a:p>
            <a:endParaRPr lang="en-US"/>
          </a:p>
        </p:txBody>
      </p:sp>
      <p:sp>
        <p:nvSpPr>
          <p:cNvPr id="5530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Times New Roman" pitchFamily="18" charset="0"/>
              </a:defRPr>
            </a:lvl1pPr>
          </a:lstStyle>
          <a:p>
            <a:endParaRPr lang="en-US"/>
          </a:p>
        </p:txBody>
      </p:sp>
      <p:sp>
        <p:nvSpPr>
          <p:cNvPr id="5530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Times New Roman" pitchFamily="18" charset="0"/>
              </a:defRPr>
            </a:lvl1pPr>
          </a:lstStyle>
          <a:p>
            <a:fld id="{7FE7F000-1B37-4E89-A464-935599F6ABAD}" type="slidenum">
              <a:rPr lang="en-US"/>
              <a:pPr/>
              <a:t>‹#›</a:t>
            </a:fld>
            <a:endParaRPr lang="en-US"/>
          </a:p>
        </p:txBody>
      </p:sp>
    </p:spTree>
    <p:extLst>
      <p:ext uri="{BB962C8B-B14F-4D97-AF65-F5344CB8AC3E}">
        <p14:creationId xmlns:p14="http://schemas.microsoft.com/office/powerpoint/2010/main" val="409888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Times New Roman" pitchFamily="18" charset="0"/>
              </a:defRPr>
            </a:lvl1pPr>
          </a:lstStyle>
          <a:p>
            <a:endParaRPr lang="en-US"/>
          </a:p>
        </p:txBody>
      </p:sp>
      <p:sp>
        <p:nvSpPr>
          <p:cNvPr id="717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Times New Roman" pitchFamily="18" charset="0"/>
              </a:defRPr>
            </a:lvl1pPr>
          </a:lstStyle>
          <a:p>
            <a:endParaRPr lang="en-US"/>
          </a:p>
        </p:txBody>
      </p:sp>
      <p:sp>
        <p:nvSpPr>
          <p:cNvPr id="717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Times New Roman" pitchFamily="18" charset="0"/>
              </a:defRPr>
            </a:lvl1pPr>
          </a:lstStyle>
          <a:p>
            <a:endParaRPr lang="en-US"/>
          </a:p>
        </p:txBody>
      </p:sp>
      <p:sp>
        <p:nvSpPr>
          <p:cNvPr id="717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Times New Roman" pitchFamily="18" charset="0"/>
              </a:defRPr>
            </a:lvl1pPr>
          </a:lstStyle>
          <a:p>
            <a:fld id="{806BE0FE-73F7-4259-A490-5EF814378EE6}" type="slidenum">
              <a:rPr lang="en-US"/>
              <a:pPr/>
              <a:t>‹#›</a:t>
            </a:fld>
            <a:endParaRPr lang="en-US"/>
          </a:p>
        </p:txBody>
      </p:sp>
    </p:spTree>
    <p:extLst>
      <p:ext uri="{BB962C8B-B14F-4D97-AF65-F5344CB8AC3E}">
        <p14:creationId xmlns:p14="http://schemas.microsoft.com/office/powerpoint/2010/main" val="274610378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213F7-BE7B-484D-8E38-3FF913E0AC81}" type="slidenum">
              <a:rPr lang="en-US"/>
              <a:pPr/>
              <a:t>1</a:t>
            </a:fld>
            <a:endParaRPr lang="en-US"/>
          </a:p>
        </p:txBody>
      </p:sp>
      <p:sp>
        <p:nvSpPr>
          <p:cNvPr id="6146" name="Rectangle 2"/>
          <p:cNvSpPr>
            <a:spLocks noGrp="1" noRot="1" noChangeAspect="1" noChangeArrowheads="1" noTextEdit="1"/>
          </p:cNvSpPr>
          <p:nvPr>
            <p:ph type="sldImg"/>
          </p:nvPr>
        </p:nvSpPr>
        <p:spPr>
          <a:xfrm>
            <a:off x="1293813" y="714375"/>
            <a:ext cx="4757737" cy="3568700"/>
          </a:xfrm>
          <a:ln w="12700" cap="flat"/>
        </p:spPr>
      </p:sp>
      <p:sp>
        <p:nvSpPr>
          <p:cNvPr id="6147" name="Rectangle 3"/>
          <p:cNvSpPr>
            <a:spLocks noGrp="1" noChangeArrowheads="1"/>
          </p:cNvSpPr>
          <p:nvPr>
            <p:ph type="body" idx="1"/>
          </p:nvPr>
        </p:nvSpPr>
        <p:spPr>
          <a:xfrm>
            <a:off x="968375" y="4522790"/>
            <a:ext cx="5410200" cy="4365625"/>
          </a:xfrm>
          <a:ln/>
        </p:spPr>
        <p:txBody>
          <a:bodyPr lIns="96564" tIns="48282" rIns="96564" bIns="48282"/>
          <a:lstStyle/>
          <a:p>
            <a:endParaRPr lang="en-US"/>
          </a:p>
        </p:txBody>
      </p:sp>
    </p:spTree>
    <p:extLst>
      <p:ext uri="{BB962C8B-B14F-4D97-AF65-F5344CB8AC3E}">
        <p14:creationId xmlns:p14="http://schemas.microsoft.com/office/powerpoint/2010/main" val="1612607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DBD6BD02-CE1C-4AF8-A1FC-E7E8BB97F135}" type="slidenum">
              <a:rPr lang="en-US"/>
              <a:pPr/>
              <a:t>18</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331F90AF-ED4C-466F-BB60-7F5EEF57CEB4}" type="slidenum">
              <a:rPr lang="en-US"/>
              <a:pPr/>
              <a:t>19</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031D50F0-588C-4803-8B11-3A91EE1F97A2}" type="slidenum">
              <a:rPr lang="en-US"/>
              <a:pPr/>
              <a:t>20</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7E2017F7-4D82-4937-92A6-209C26D1CD30}" type="slidenum">
              <a:rPr lang="en-US"/>
              <a:pPr/>
              <a:t>21</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BC5FDF-6B9B-4BC8-9021-A7D9866683B3}" type="slidenum">
              <a:rPr lang="en-US"/>
              <a:pPr/>
              <a:t>22</a:t>
            </a:fld>
            <a:endParaRPr lang="en-US"/>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BC5FDF-6B9B-4BC8-9021-A7D9866683B3}" type="slidenum">
              <a:rPr lang="en-US"/>
              <a:pPr/>
              <a:t>23</a:t>
            </a:fld>
            <a:endParaRPr lang="en-US"/>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DF959-9DE7-4851-9DA4-A8DCD8335941}" type="slidenum">
              <a:rPr lang="en-US"/>
              <a:pPr/>
              <a:t>24</a:t>
            </a:fld>
            <a:endParaRPr lang="en-US"/>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8D4403-0EC8-4F02-BCD1-B2C1DE36AA5A}" type="slidenum">
              <a:rPr lang="en-US"/>
              <a:pPr/>
              <a:t>25</a:t>
            </a:fld>
            <a:endParaRPr lang="en-US"/>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F8BE66-6BDE-4C9B-9468-F19779813532}" type="slidenum">
              <a:rPr lang="en-US"/>
              <a:pPr/>
              <a:t>3</a:t>
            </a:fld>
            <a:endParaRPr lang="en-US"/>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BC5FDF-6B9B-4BC8-9021-A7D9866683B3}" type="slidenum">
              <a:rPr lang="en-US"/>
              <a:pPr/>
              <a:t>4</a:t>
            </a:fld>
            <a:endParaRPr lang="en-US"/>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BC5FDF-6B9B-4BC8-9021-A7D9866683B3}" type="slidenum">
              <a:rPr lang="en-US"/>
              <a:pPr/>
              <a:t>5</a:t>
            </a:fld>
            <a:endParaRPr lang="en-US"/>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DF6E32-C05E-40C8-A79B-59347AB67585}" type="slidenum">
              <a:rPr lang="en-US"/>
              <a:pPr/>
              <a:t>13</a:t>
            </a:fld>
            <a:endParaRPr 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C18F7DC1-16BD-4029-A321-52B166B3E458}" type="slidenum">
              <a:rPr lang="en-US"/>
              <a:pPr/>
              <a:t>14</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3C1C6F7D-F4F1-49CA-A743-A457D2D38225}" type="slidenum">
              <a:rPr lang="en-US"/>
              <a:pPr/>
              <a:t>15</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AB2633C-F599-49F0-9AFC-215AA27FE673}" type="slidenum">
              <a:rPr lang="en-US"/>
              <a:pPr/>
              <a:t>16</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C69CEA2D-0308-4BAB-95AC-45407841E8D5}" type="slidenum">
              <a:rPr lang="en-US"/>
              <a:pPr/>
              <a:t>17</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50882" name="Rectangle 2"/>
          <p:cNvSpPr>
            <a:spLocks noGrp="1" noChangeArrowheads="1"/>
          </p:cNvSpPr>
          <p:nvPr>
            <p:ph type="ctrTitle"/>
          </p:nvPr>
        </p:nvSpPr>
        <p:spPr>
          <a:xfrm>
            <a:off x="685800" y="990600"/>
            <a:ext cx="7772400" cy="1371600"/>
          </a:xfrm>
          <a:prstGeom prst="rect">
            <a:avLst/>
          </a:prstGeom>
        </p:spPr>
        <p:txBody>
          <a:bodyPr/>
          <a:lstStyle>
            <a:lvl1pPr>
              <a:defRPr sz="4000"/>
            </a:lvl1pPr>
          </a:lstStyle>
          <a:p>
            <a:r>
              <a:rPr lang="en-US" dirty="0"/>
              <a:t>Click to edit Master title style</a:t>
            </a:r>
          </a:p>
        </p:txBody>
      </p:sp>
      <p:sp>
        <p:nvSpPr>
          <p:cNvPr id="250883" name="Rectangle 3"/>
          <p:cNvSpPr>
            <a:spLocks noGrp="1" noChangeArrowheads="1"/>
          </p:cNvSpPr>
          <p:nvPr>
            <p:ph type="subTitle" idx="1"/>
          </p:nvPr>
        </p:nvSpPr>
        <p:spPr>
          <a:xfrm>
            <a:off x="1447800" y="3429000"/>
            <a:ext cx="7010400" cy="1600200"/>
          </a:xfrm>
          <a:prstGeom prst="rect">
            <a:avLst/>
          </a:prstGeom>
        </p:spPr>
        <p:txBody>
          <a:bodyPr/>
          <a:lstStyle>
            <a:lvl1pPr marL="0" indent="0">
              <a:buFont typeface="Wingdings" pitchFamily="2" charset="2"/>
              <a:buNone/>
              <a:defRPr sz="2800"/>
            </a:lvl1pPr>
          </a:lstStyle>
          <a:p>
            <a:r>
              <a:rPr lang="en-US"/>
              <a:t>Click to edit Master subtitle style</a:t>
            </a:r>
          </a:p>
        </p:txBody>
      </p:sp>
      <p:sp>
        <p:nvSpPr>
          <p:cNvPr id="6" name="Slide Number Placeholder 2"/>
          <p:cNvSpPr>
            <a:spLocks noGrp="1"/>
          </p:cNvSpPr>
          <p:nvPr>
            <p:ph type="sldNum" sz="quarter" idx="4"/>
          </p:nvPr>
        </p:nvSpPr>
        <p:spPr>
          <a:xfrm>
            <a:off x="6553200" y="6264275"/>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smtClean="0"/>
          </a:p>
          <a:p>
            <a:r>
              <a:rPr lang="en-US" dirty="0" smtClean="0"/>
              <a:t>RBB</a:t>
            </a:r>
          </a:p>
          <a:p>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1752600"/>
            <a:ext cx="8001000"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2"/>
          <p:cNvSpPr>
            <a:spLocks noGrp="1"/>
          </p:cNvSpPr>
          <p:nvPr>
            <p:ph type="sldNum" sz="quarter" idx="4"/>
          </p:nvPr>
        </p:nvSpPr>
        <p:spPr>
          <a:xfrm>
            <a:off x="6553200" y="6264275"/>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smtClean="0"/>
          </a:p>
          <a:p>
            <a:r>
              <a:rPr lang="en-US" dirty="0" smtClean="0"/>
              <a:t>RBB</a:t>
            </a:r>
          </a:p>
          <a:p>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2"/>
          <p:cNvSpPr>
            <a:spLocks noGrp="1"/>
          </p:cNvSpPr>
          <p:nvPr>
            <p:ph type="sldNum" sz="quarter" idx="4"/>
          </p:nvPr>
        </p:nvSpPr>
        <p:spPr>
          <a:xfrm>
            <a:off x="6553200" y="6264275"/>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smtClean="0"/>
          </a:p>
          <a:p>
            <a:r>
              <a:rPr lang="en-US" dirty="0" smtClean="0"/>
              <a:t>RBB</a:t>
            </a:r>
          </a:p>
          <a:p>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66738" y="1752600"/>
            <a:ext cx="8001000" cy="42672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2"/>
          <p:cNvSpPr>
            <a:spLocks noGrp="1"/>
          </p:cNvSpPr>
          <p:nvPr>
            <p:ph type="sldNum" sz="quarter" idx="4"/>
          </p:nvPr>
        </p:nvSpPr>
        <p:spPr>
          <a:xfrm>
            <a:off x="6553200" y="6264275"/>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smtClean="0"/>
          </a:p>
          <a:p>
            <a:r>
              <a:rPr lang="en-US" dirty="0" smtClean="0"/>
              <a:t>RBB</a:t>
            </a:r>
          </a:p>
          <a:p>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Slide Number Placeholder 2"/>
          <p:cNvSpPr>
            <a:spLocks noGrp="1"/>
          </p:cNvSpPr>
          <p:nvPr>
            <p:ph type="sldNum" sz="quarter" idx="4"/>
          </p:nvPr>
        </p:nvSpPr>
        <p:spPr>
          <a:xfrm>
            <a:off x="6553200" y="6264275"/>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smtClean="0"/>
          </a:p>
          <a:p>
            <a:r>
              <a:rPr lang="en-US" dirty="0" smtClean="0"/>
              <a:t>RBB</a:t>
            </a:r>
          </a:p>
          <a:p>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2"/>
          <p:cNvSpPr>
            <a:spLocks noGrp="1"/>
          </p:cNvSpPr>
          <p:nvPr>
            <p:ph type="sldNum" sz="quarter" idx="4"/>
          </p:nvPr>
        </p:nvSpPr>
        <p:spPr>
          <a:xfrm>
            <a:off x="6553200" y="6264275"/>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smtClean="0"/>
          </a:p>
          <a:p>
            <a:r>
              <a:rPr lang="en-US" dirty="0" smtClean="0"/>
              <a:t>RBB</a:t>
            </a:r>
          </a:p>
          <a:p>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2"/>
          <p:cNvSpPr>
            <a:spLocks noGrp="1"/>
          </p:cNvSpPr>
          <p:nvPr>
            <p:ph type="sldNum" sz="quarter" idx="11"/>
          </p:nvPr>
        </p:nvSpPr>
        <p:spPr>
          <a:xfrm>
            <a:off x="6553200" y="6264275"/>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smtClean="0"/>
          </a:p>
          <a:p>
            <a:r>
              <a:rPr lang="en-US" dirty="0" smtClean="0"/>
              <a:t>RBB</a:t>
            </a:r>
          </a:p>
          <a:p>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4" name="Slide Number Placeholder 2"/>
          <p:cNvSpPr>
            <a:spLocks noGrp="1"/>
          </p:cNvSpPr>
          <p:nvPr>
            <p:ph type="sldNum" sz="quarter" idx="4"/>
          </p:nvPr>
        </p:nvSpPr>
        <p:spPr>
          <a:xfrm>
            <a:off x="6553200" y="6264275"/>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smtClean="0"/>
          </a:p>
          <a:p>
            <a:r>
              <a:rPr lang="en-US" dirty="0" smtClean="0"/>
              <a:t>RBB</a:t>
            </a:r>
          </a:p>
          <a:p>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6553200" y="6264275"/>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smtClean="0"/>
          </a:p>
          <a:p>
            <a:r>
              <a:rPr lang="en-US" dirty="0" smtClean="0"/>
              <a:t>RBB</a:t>
            </a:r>
          </a:p>
          <a:p>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2"/>
          <p:cNvSpPr>
            <a:spLocks noGrp="1"/>
          </p:cNvSpPr>
          <p:nvPr>
            <p:ph type="sldNum" sz="quarter" idx="4"/>
          </p:nvPr>
        </p:nvSpPr>
        <p:spPr>
          <a:xfrm>
            <a:off x="6553200" y="6264275"/>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smtClean="0"/>
          </a:p>
          <a:p>
            <a:r>
              <a:rPr lang="en-US" dirty="0" smtClean="0"/>
              <a:t>RBB</a:t>
            </a:r>
          </a:p>
          <a:p>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2"/>
          <p:cNvSpPr>
            <a:spLocks noGrp="1"/>
          </p:cNvSpPr>
          <p:nvPr>
            <p:ph type="sldNum" sz="quarter" idx="4"/>
          </p:nvPr>
        </p:nvSpPr>
        <p:spPr>
          <a:xfrm>
            <a:off x="6553200" y="6264275"/>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smtClean="0"/>
          </a:p>
          <a:p>
            <a:r>
              <a:rPr lang="en-US" dirty="0" smtClean="0"/>
              <a:t>RBB</a:t>
            </a:r>
          </a:p>
          <a:p>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10000">
              <a:schemeClr val="accent1">
                <a:tint val="44500"/>
                <a:satMod val="160000"/>
              </a:schemeClr>
            </a:gs>
            <a:gs pos="2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49860"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sz="2400">
              <a:latin typeface="Times New Roman" pitchFamily="18" charset="0"/>
            </a:endParaRPr>
          </a:p>
        </p:txBody>
      </p:sp>
      <p:sp>
        <p:nvSpPr>
          <p:cNvPr id="24986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endParaRPr lang="en-US"/>
          </a:p>
        </p:txBody>
      </p:sp>
      <p:sp>
        <p:nvSpPr>
          <p:cNvPr id="249865" name="Rectangle 9"/>
          <p:cNvSpPr>
            <a:spLocks noChangeArrowheads="1"/>
          </p:cNvSpPr>
          <p:nvPr/>
        </p:nvSpPr>
        <p:spPr bwMode="auto">
          <a:xfrm>
            <a:off x="609600" y="6248400"/>
            <a:ext cx="1905000" cy="457200"/>
          </a:xfrm>
          <a:prstGeom prst="rect">
            <a:avLst/>
          </a:prstGeom>
          <a:noFill/>
          <a:ln w="9525">
            <a:noFill/>
            <a:miter lim="800000"/>
            <a:headEnd/>
            <a:tailEnd/>
          </a:ln>
          <a:effectLst/>
        </p:spPr>
        <p:txBody>
          <a:bodyPr/>
          <a:lstStyle/>
          <a:p>
            <a:pPr eaLnBrk="1" hangingPunct="1"/>
            <a:r>
              <a:rPr lang="en-US" sz="800" dirty="0" smtClean="0"/>
              <a:t>Union College</a:t>
            </a:r>
          </a:p>
          <a:p>
            <a:pPr eaLnBrk="1" hangingPunct="1"/>
            <a:r>
              <a:rPr lang="en-US" sz="800" dirty="0" smtClean="0"/>
              <a:t>Mechanical Engineering</a:t>
            </a:r>
            <a:endParaRPr lang="en-US" sz="800" dirty="0"/>
          </a:p>
        </p:txBody>
      </p:sp>
      <p:sp>
        <p:nvSpPr>
          <p:cNvPr id="6" name="Rectangle 5"/>
          <p:cNvSpPr/>
          <p:nvPr userDrawn="1"/>
        </p:nvSpPr>
        <p:spPr>
          <a:xfrm>
            <a:off x="3483769" y="6248400"/>
            <a:ext cx="2209800" cy="215444"/>
          </a:xfrm>
          <a:prstGeom prst="rect">
            <a:avLst/>
          </a:prstGeom>
        </p:spPr>
        <p:txBody>
          <a:bodyPr wrap="square">
            <a:spAutoFit/>
          </a:bodyPr>
          <a:lstStyle/>
          <a:p>
            <a:pPr algn="ctr"/>
            <a:r>
              <a:rPr lang="en-US" sz="800" dirty="0" smtClean="0"/>
              <a:t>MER311: Advanced Mechanics</a:t>
            </a:r>
            <a:endParaRPr lang="en-US" sz="800" dirty="0"/>
          </a:p>
        </p:txBody>
      </p:sp>
      <p:sp>
        <p:nvSpPr>
          <p:cNvPr id="2" name="Slide Number Placeholder 1"/>
          <p:cNvSpPr>
            <a:spLocks noGrp="1"/>
          </p:cNvSpPr>
          <p:nvPr>
            <p:ph type="sldNum" sz="quarter" idx="4"/>
          </p:nvPr>
        </p:nvSpPr>
        <p:spPr>
          <a:xfrm>
            <a:off x="6553200" y="6245286"/>
            <a:ext cx="2133600" cy="365125"/>
          </a:xfrm>
          <a:prstGeom prst="rect">
            <a:avLst/>
          </a:prstGeom>
        </p:spPr>
        <p:txBody>
          <a:bodyPr vert="horz" lIns="91440" tIns="45720" rIns="91440" bIns="45720" rtlCol="0" anchor="t"/>
          <a:lstStyle>
            <a:lvl1pPr algn="r">
              <a:defRPr sz="800">
                <a:solidFill>
                  <a:schemeClr val="tx1"/>
                </a:solidFill>
              </a:defRPr>
            </a:lvl1pPr>
          </a:lstStyle>
          <a:p>
            <a:fld id="{2707F0EB-2F97-43BA-B682-00AE38DC6EB8}" type="slidenum">
              <a:rPr lang="en-US" smtClean="0"/>
              <a:pPr/>
              <a:t>‹#›</a:t>
            </a:fld>
            <a:endParaRPr lang="en-US" dirty="0" smtClean="0"/>
          </a:p>
          <a:p>
            <a:r>
              <a:rPr lang="en-US" dirty="0" smtClean="0"/>
              <a:t>RBB</a:t>
            </a:r>
            <a:endParaRPr lang="en-US" dirty="0"/>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iming>
    <p:tnLst>
      <p:par>
        <p:cTn id="1" dur="indefinite" restart="never" nodeType="tmRoot"/>
      </p:par>
    </p:tnLst>
  </p:timing>
  <p:hf hdr="0" ftr="0" dt="0"/>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Arial Black" pitchFamily="34" charset="0"/>
        </a:defRPr>
      </a:lvl2pPr>
      <a:lvl3pPr algn="l" rtl="0" fontAlgn="base">
        <a:spcBef>
          <a:spcPct val="0"/>
        </a:spcBef>
        <a:spcAft>
          <a:spcPct val="0"/>
        </a:spcAft>
        <a:defRPr sz="3800">
          <a:solidFill>
            <a:schemeClr val="tx2"/>
          </a:solidFill>
          <a:latin typeface="Arial Black" pitchFamily="34" charset="0"/>
        </a:defRPr>
      </a:lvl3pPr>
      <a:lvl4pPr algn="l" rtl="0" fontAlgn="base">
        <a:spcBef>
          <a:spcPct val="0"/>
        </a:spcBef>
        <a:spcAft>
          <a:spcPct val="0"/>
        </a:spcAft>
        <a:defRPr sz="3800">
          <a:solidFill>
            <a:schemeClr val="tx2"/>
          </a:solidFill>
          <a:latin typeface="Arial Black" pitchFamily="34" charset="0"/>
        </a:defRPr>
      </a:lvl4pPr>
      <a:lvl5pPr algn="l" rtl="0" fontAlgn="base">
        <a:spcBef>
          <a:spcPct val="0"/>
        </a:spcBef>
        <a:spcAft>
          <a:spcPct val="0"/>
        </a:spcAft>
        <a:defRPr sz="3800">
          <a:solidFill>
            <a:schemeClr val="tx2"/>
          </a:solidFill>
          <a:latin typeface="Arial Black" pitchFamily="34" charset="0"/>
        </a:defRPr>
      </a:lvl5pPr>
      <a:lvl6pPr marL="457200" algn="l" rtl="0" fontAlgn="base">
        <a:spcBef>
          <a:spcPct val="0"/>
        </a:spcBef>
        <a:spcAft>
          <a:spcPct val="0"/>
        </a:spcAft>
        <a:defRPr sz="3800">
          <a:solidFill>
            <a:schemeClr val="tx2"/>
          </a:solidFill>
          <a:latin typeface="Arial Black" pitchFamily="34" charset="0"/>
        </a:defRPr>
      </a:lvl6pPr>
      <a:lvl7pPr marL="914400" algn="l" rtl="0" fontAlgn="base">
        <a:spcBef>
          <a:spcPct val="0"/>
        </a:spcBef>
        <a:spcAft>
          <a:spcPct val="0"/>
        </a:spcAft>
        <a:defRPr sz="3800">
          <a:solidFill>
            <a:schemeClr val="tx2"/>
          </a:solidFill>
          <a:latin typeface="Arial Black" pitchFamily="34" charset="0"/>
        </a:defRPr>
      </a:lvl7pPr>
      <a:lvl8pPr marL="1371600" algn="l" rtl="0" fontAlgn="base">
        <a:spcBef>
          <a:spcPct val="0"/>
        </a:spcBef>
        <a:spcAft>
          <a:spcPct val="0"/>
        </a:spcAft>
        <a:defRPr sz="3800">
          <a:solidFill>
            <a:schemeClr val="tx2"/>
          </a:solidFill>
          <a:latin typeface="Arial Black" pitchFamily="34" charset="0"/>
        </a:defRPr>
      </a:lvl8pPr>
      <a:lvl9pPr marL="1828800" algn="l" rtl="0" fontAlgn="base">
        <a:spcBef>
          <a:spcPct val="0"/>
        </a:spcBef>
        <a:spcAft>
          <a:spcPct val="0"/>
        </a:spcAft>
        <a:defRPr sz="3800">
          <a:solidFill>
            <a:schemeClr val="tx2"/>
          </a:solidFill>
          <a:latin typeface="Arial Black" pitchFamily="34" charset="0"/>
        </a:defRPr>
      </a:lvl9pPr>
    </p:titleStyle>
    <p:body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13.wmf"/><Relationship Id="rId5" Type="http://schemas.openxmlformats.org/officeDocument/2006/relationships/oleObject" Target="../embeddings/oleObject14.bin"/><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15.wmf"/><Relationship Id="rId5" Type="http://schemas.openxmlformats.org/officeDocument/2006/relationships/oleObject" Target="../embeddings/oleObject16.bin"/><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18.wmf"/><Relationship Id="rId5" Type="http://schemas.openxmlformats.org/officeDocument/2006/relationships/oleObject" Target="../embeddings/oleObject19.bin"/><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0.w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21.bin"/><Relationship Id="rId5" Type="http://schemas.openxmlformats.org/officeDocument/2006/relationships/image" Target="../media/image19.wmf"/><Relationship Id="rId4"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2.w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23.bin"/><Relationship Id="rId5" Type="http://schemas.openxmlformats.org/officeDocument/2006/relationships/image" Target="../media/image21.wmf"/><Relationship Id="rId4" Type="http://schemas.openxmlformats.org/officeDocument/2006/relationships/oleObject" Target="../embeddings/oleObject22.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3.vml"/><Relationship Id="rId5" Type="http://schemas.openxmlformats.org/officeDocument/2006/relationships/image" Target="../media/image23.wmf"/><Relationship Id="rId4" Type="http://schemas.openxmlformats.org/officeDocument/2006/relationships/oleObject" Target="../embeddings/oleObject2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14.vml"/><Relationship Id="rId5" Type="http://schemas.openxmlformats.org/officeDocument/2006/relationships/image" Target="../media/image24.wmf"/><Relationship Id="rId4" Type="http://schemas.openxmlformats.org/officeDocument/2006/relationships/oleObject" Target="../embeddings/oleObject25.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11.xml"/><Relationship Id="rId7" Type="http://schemas.openxmlformats.org/officeDocument/2006/relationships/image" Target="../media/image26.wmf"/><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oleObject" Target="../embeddings/oleObject27.bin"/><Relationship Id="rId5" Type="http://schemas.openxmlformats.org/officeDocument/2006/relationships/image" Target="../media/image25.wmf"/><Relationship Id="rId4" Type="http://schemas.openxmlformats.org/officeDocument/2006/relationships/oleObject" Target="../embeddings/oleObject26.bin"/><Relationship Id="rId9" Type="http://schemas.openxmlformats.org/officeDocument/2006/relationships/image" Target="../media/image2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16.vml"/><Relationship Id="rId5" Type="http://schemas.openxmlformats.org/officeDocument/2006/relationships/image" Target="../media/image28.wmf"/><Relationship Id="rId4" Type="http://schemas.openxmlformats.org/officeDocument/2006/relationships/oleObject" Target="../embeddings/oleObject29.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17.vml"/><Relationship Id="rId5" Type="http://schemas.openxmlformats.org/officeDocument/2006/relationships/image" Target="../media/image29.wmf"/><Relationship Id="rId4" Type="http://schemas.openxmlformats.org/officeDocument/2006/relationships/oleObject" Target="../embeddings/oleObject30.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18.vml"/><Relationship Id="rId5" Type="http://schemas.openxmlformats.org/officeDocument/2006/relationships/image" Target="../media/image3.wmf"/><Relationship Id="rId4" Type="http://schemas.openxmlformats.org/officeDocument/2006/relationships/oleObject" Target="../embeddings/oleObject3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19.vml"/><Relationship Id="rId5" Type="http://schemas.openxmlformats.org/officeDocument/2006/relationships/image" Target="../media/image4.wmf"/><Relationship Id="rId4" Type="http://schemas.openxmlformats.org/officeDocument/2006/relationships/oleObject" Target="../embeddings/oleObject32.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20.vml"/><Relationship Id="rId5" Type="http://schemas.openxmlformats.org/officeDocument/2006/relationships/image" Target="../media/image30.wmf"/><Relationship Id="rId4" Type="http://schemas.openxmlformats.org/officeDocument/2006/relationships/oleObject" Target="../embeddings/oleObject33.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21.vml"/><Relationship Id="rId5" Type="http://schemas.openxmlformats.org/officeDocument/2006/relationships/image" Target="../media/image31.wmf"/><Relationship Id="rId4" Type="http://schemas.openxmlformats.org/officeDocument/2006/relationships/oleObject" Target="../embeddings/oleObject34.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
          </p:nvPr>
        </p:nvSpPr>
        <p:spPr>
          <a:xfrm>
            <a:off x="6400800" y="6248400"/>
            <a:ext cx="2133600" cy="365125"/>
          </a:xfrm>
        </p:spPr>
        <p:txBody>
          <a:bodyPr/>
          <a:lstStyle/>
          <a:p>
            <a:fld id="{784D54C9-EE26-4281-934B-33BB515362F7}" type="slidenum">
              <a:rPr lang="en-US" smtClean="0"/>
              <a:pPr/>
              <a:t>1</a:t>
            </a:fld>
            <a:endParaRPr lang="en-US" dirty="0" smtClean="0"/>
          </a:p>
          <a:p>
            <a:r>
              <a:rPr lang="en-US" dirty="0" smtClean="0"/>
              <a:t>RBB</a:t>
            </a:r>
            <a:endParaRPr lang="en-US" dirty="0"/>
          </a:p>
        </p:txBody>
      </p:sp>
      <p:sp>
        <p:nvSpPr>
          <p:cNvPr id="5125" name="Rectangle 5"/>
          <p:cNvSpPr>
            <a:spLocks noGrp="1" noChangeArrowheads="1"/>
          </p:cNvSpPr>
          <p:nvPr>
            <p:ph type="subTitle" idx="1"/>
          </p:nvPr>
        </p:nvSpPr>
        <p:spPr>
          <a:xfrm>
            <a:off x="1371600" y="2971800"/>
            <a:ext cx="7010400" cy="1600200"/>
          </a:xfrm>
        </p:spPr>
        <p:txBody>
          <a:bodyPr/>
          <a:lstStyle/>
          <a:p>
            <a:pPr>
              <a:lnSpc>
                <a:spcPct val="80000"/>
              </a:lnSpc>
            </a:pPr>
            <a:r>
              <a:rPr lang="en-US" sz="2400" smtClean="0"/>
              <a:t>Strain </a:t>
            </a:r>
            <a:r>
              <a:rPr lang="en-US" sz="2400" dirty="0" smtClean="0"/>
              <a:t>– Displacement Relations</a:t>
            </a:r>
          </a:p>
        </p:txBody>
      </p:sp>
    </p:spTree>
    <p:extLst>
      <p:ext uri="{BB962C8B-B14F-4D97-AF65-F5344CB8AC3E}">
        <p14:creationId xmlns:p14="http://schemas.microsoft.com/office/powerpoint/2010/main" val="206517229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4" y="304800"/>
            <a:ext cx="8340726" cy="1216025"/>
          </a:xfrm>
        </p:spPr>
        <p:txBody>
          <a:bodyPr/>
          <a:lstStyle/>
          <a:p>
            <a:r>
              <a:rPr lang="en-US" dirty="0" smtClean="0"/>
              <a:t>SOLUTION:</a:t>
            </a:r>
            <a:br>
              <a:rPr lang="en-US" dirty="0" smtClean="0"/>
            </a:br>
            <a:r>
              <a:rPr lang="en-US" dirty="0" smtClean="0"/>
              <a:t>Strain-Displacement Equations</a:t>
            </a:r>
            <a:endParaRPr lang="en-US" dirty="0"/>
          </a:p>
        </p:txBody>
      </p:sp>
      <p:graphicFrame>
        <p:nvGraphicFramePr>
          <p:cNvPr id="11" name="Object 10"/>
          <p:cNvGraphicFramePr>
            <a:graphicFrameLocks noChangeAspect="1"/>
          </p:cNvGraphicFramePr>
          <p:nvPr>
            <p:extLst>
              <p:ext uri="{D42A27DB-BD31-4B8C-83A1-F6EECF244321}">
                <p14:modId xmlns:p14="http://schemas.microsoft.com/office/powerpoint/2010/main" val="1076092039"/>
              </p:ext>
            </p:extLst>
          </p:nvPr>
        </p:nvGraphicFramePr>
        <p:xfrm>
          <a:off x="2438400" y="1676400"/>
          <a:ext cx="3515558" cy="1828800"/>
        </p:xfrm>
        <a:graphic>
          <a:graphicData uri="http://schemas.openxmlformats.org/presentationml/2006/ole">
            <mc:AlternateContent xmlns:mc="http://schemas.openxmlformats.org/markup-compatibility/2006">
              <mc:Choice xmlns:v="urn:schemas-microsoft-com:vml" Requires="v">
                <p:oleObj spid="_x0000_s441358" name="Equation" r:id="rId3" imgW="2514600" imgH="1307880" progId="Equation.DSMT4">
                  <p:embed/>
                </p:oleObj>
              </mc:Choice>
              <mc:Fallback>
                <p:oleObj name="Equation" r:id="rId3" imgW="2514600" imgH="1307880" progId="Equation.DSMT4">
                  <p:embed/>
                  <p:pic>
                    <p:nvPicPr>
                      <p:cNvPr id="0" name=""/>
                      <p:cNvPicPr/>
                      <p:nvPr/>
                    </p:nvPicPr>
                    <p:blipFill>
                      <a:blip r:embed="rId4"/>
                      <a:stretch>
                        <a:fillRect/>
                      </a:stretch>
                    </p:blipFill>
                    <p:spPr>
                      <a:xfrm>
                        <a:off x="2438400" y="1676400"/>
                        <a:ext cx="3515558" cy="1828800"/>
                      </a:xfrm>
                      <a:prstGeom prst="rect">
                        <a:avLst/>
                      </a:prstGeom>
                    </p:spPr>
                  </p:pic>
                </p:oleObj>
              </mc:Fallback>
            </mc:AlternateContent>
          </a:graphicData>
        </a:graphic>
      </p:graphicFrame>
      <p:sp>
        <p:nvSpPr>
          <p:cNvPr id="10" name="TextBox 9"/>
          <p:cNvSpPr txBox="1"/>
          <p:nvPr/>
        </p:nvSpPr>
        <p:spPr>
          <a:xfrm>
            <a:off x="914400" y="3523218"/>
            <a:ext cx="4539063" cy="369332"/>
          </a:xfrm>
          <a:prstGeom prst="rect">
            <a:avLst/>
          </a:prstGeom>
          <a:noFill/>
        </p:spPr>
        <p:txBody>
          <a:bodyPr wrap="none" rtlCol="0">
            <a:spAutoFit/>
          </a:bodyPr>
          <a:lstStyle/>
          <a:p>
            <a:r>
              <a:rPr lang="en-US" dirty="0" smtClean="0"/>
              <a:t>Strain-Displacement Relationships</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4156414045"/>
              </p:ext>
            </p:extLst>
          </p:nvPr>
        </p:nvGraphicFramePr>
        <p:xfrm>
          <a:off x="911382" y="4114800"/>
          <a:ext cx="7590218" cy="1600200"/>
        </p:xfrm>
        <a:graphic>
          <a:graphicData uri="http://schemas.openxmlformats.org/presentationml/2006/ole">
            <mc:AlternateContent xmlns:mc="http://schemas.openxmlformats.org/markup-compatibility/2006">
              <mc:Choice xmlns:v="urn:schemas-microsoft-com:vml" Requires="v">
                <p:oleObj spid="_x0000_s441359" name="Equation" r:id="rId5" imgW="4216320" imgH="888840" progId="Equation.DSMT4">
                  <p:embed/>
                </p:oleObj>
              </mc:Choice>
              <mc:Fallback>
                <p:oleObj name="Equation" r:id="rId5" imgW="4216320" imgH="888840" progId="Equation.DSMT4">
                  <p:embed/>
                  <p:pic>
                    <p:nvPicPr>
                      <p:cNvPr id="0" name=""/>
                      <p:cNvPicPr/>
                      <p:nvPr/>
                    </p:nvPicPr>
                    <p:blipFill>
                      <a:blip r:embed="rId6"/>
                      <a:stretch>
                        <a:fillRect/>
                      </a:stretch>
                    </p:blipFill>
                    <p:spPr>
                      <a:xfrm>
                        <a:off x="911382" y="4114800"/>
                        <a:ext cx="7590218" cy="1600200"/>
                      </a:xfrm>
                      <a:prstGeom prst="rect">
                        <a:avLst/>
                      </a:prstGeom>
                    </p:spPr>
                  </p:pic>
                </p:oleObj>
              </mc:Fallback>
            </mc:AlternateContent>
          </a:graphicData>
        </a:graphic>
      </p:graphicFrame>
      <p:sp>
        <p:nvSpPr>
          <p:cNvPr id="7" name="Rectangle 6"/>
          <p:cNvSpPr>
            <a:spLocks noGrp="1" noChangeArrowheads="1"/>
          </p:cNvSpPr>
          <p:nvPr>
            <p:ph type="sldNum" sz="quarter" idx="4"/>
          </p:nvPr>
        </p:nvSpPr>
        <p:spPr>
          <a:xfrm>
            <a:off x="6400800" y="6248400"/>
            <a:ext cx="2133600" cy="365125"/>
          </a:xfrm>
        </p:spPr>
        <p:txBody>
          <a:bodyPr/>
          <a:lstStyle/>
          <a:p>
            <a:fld id="{784D54C9-EE26-4281-934B-33BB515362F7}" type="slidenum">
              <a:rPr lang="en-US" smtClean="0"/>
              <a:pPr/>
              <a:t>10</a:t>
            </a:fld>
            <a:endParaRPr lang="en-US" dirty="0" smtClean="0"/>
          </a:p>
          <a:p>
            <a:r>
              <a:rPr lang="en-US" dirty="0" smtClean="0"/>
              <a:t>RBB</a:t>
            </a:r>
            <a:endParaRPr lang="en-US" dirty="0"/>
          </a:p>
        </p:txBody>
      </p:sp>
    </p:spTree>
    <p:extLst>
      <p:ext uri="{BB962C8B-B14F-4D97-AF65-F5344CB8AC3E}">
        <p14:creationId xmlns:p14="http://schemas.microsoft.com/office/powerpoint/2010/main" val="247756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4" y="304800"/>
            <a:ext cx="8340726" cy="1216025"/>
          </a:xfrm>
        </p:spPr>
        <p:txBody>
          <a:bodyPr/>
          <a:lstStyle/>
          <a:p>
            <a:r>
              <a:rPr lang="en-US" dirty="0" smtClean="0"/>
              <a:t>SOLUTION:</a:t>
            </a:r>
            <a:br>
              <a:rPr lang="en-US" dirty="0" smtClean="0"/>
            </a:br>
            <a:r>
              <a:rPr lang="en-US" dirty="0" smtClean="0"/>
              <a:t>Shear Strain-Displacement</a:t>
            </a:r>
            <a:endParaRPr lang="en-US" dirty="0"/>
          </a:p>
        </p:txBody>
      </p:sp>
      <p:sp>
        <p:nvSpPr>
          <p:cNvPr id="10" name="TextBox 9"/>
          <p:cNvSpPr txBox="1"/>
          <p:nvPr/>
        </p:nvSpPr>
        <p:spPr>
          <a:xfrm>
            <a:off x="914400" y="3132314"/>
            <a:ext cx="5346977" cy="369332"/>
          </a:xfrm>
          <a:prstGeom prst="rect">
            <a:avLst/>
          </a:prstGeom>
          <a:noFill/>
        </p:spPr>
        <p:txBody>
          <a:bodyPr wrap="none" rtlCol="0">
            <a:spAutoFit/>
          </a:bodyPr>
          <a:lstStyle/>
          <a:p>
            <a:r>
              <a:rPr lang="en-US" dirty="0" smtClean="0"/>
              <a:t>Shear Strain-Displacement Relationships</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633221673"/>
              </p:ext>
            </p:extLst>
          </p:nvPr>
        </p:nvGraphicFramePr>
        <p:xfrm>
          <a:off x="2873375" y="1781502"/>
          <a:ext cx="3397250" cy="1383048"/>
        </p:xfrm>
        <a:graphic>
          <a:graphicData uri="http://schemas.openxmlformats.org/presentationml/2006/ole">
            <mc:AlternateContent xmlns:mc="http://schemas.openxmlformats.org/markup-compatibility/2006">
              <mc:Choice xmlns:v="urn:schemas-microsoft-com:vml" Requires="v">
                <p:oleObj spid="_x0000_s442388" name="Equation" r:id="rId3" imgW="2184120" imgH="888840" progId="Equation.DSMT4">
                  <p:embed/>
                </p:oleObj>
              </mc:Choice>
              <mc:Fallback>
                <p:oleObj name="Equation" r:id="rId3" imgW="2184120" imgH="888840" progId="Equation.DSMT4">
                  <p:embed/>
                  <p:pic>
                    <p:nvPicPr>
                      <p:cNvPr id="0" name=""/>
                      <p:cNvPicPr/>
                      <p:nvPr/>
                    </p:nvPicPr>
                    <p:blipFill>
                      <a:blip r:embed="rId4"/>
                      <a:stretch>
                        <a:fillRect/>
                      </a:stretch>
                    </p:blipFill>
                    <p:spPr>
                      <a:xfrm>
                        <a:off x="2873375" y="1781502"/>
                        <a:ext cx="3397250" cy="1383048"/>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617392358"/>
              </p:ext>
            </p:extLst>
          </p:nvPr>
        </p:nvGraphicFramePr>
        <p:xfrm>
          <a:off x="1087438" y="3505200"/>
          <a:ext cx="6896100" cy="750888"/>
        </p:xfrm>
        <a:graphic>
          <a:graphicData uri="http://schemas.openxmlformats.org/presentationml/2006/ole">
            <mc:AlternateContent xmlns:mc="http://schemas.openxmlformats.org/markup-compatibility/2006">
              <mc:Choice xmlns:v="urn:schemas-microsoft-com:vml" Requires="v">
                <p:oleObj spid="_x0000_s442389" name="Equation" r:id="rId5" imgW="4190760" imgH="457200" progId="Equation.DSMT4">
                  <p:embed/>
                </p:oleObj>
              </mc:Choice>
              <mc:Fallback>
                <p:oleObj name="Equation" r:id="rId5" imgW="4190760" imgH="457200" progId="Equation.DSMT4">
                  <p:embed/>
                  <p:pic>
                    <p:nvPicPr>
                      <p:cNvPr id="0" name=""/>
                      <p:cNvPicPr/>
                      <p:nvPr/>
                    </p:nvPicPr>
                    <p:blipFill>
                      <a:blip r:embed="rId6"/>
                      <a:stretch>
                        <a:fillRect/>
                      </a:stretch>
                    </p:blipFill>
                    <p:spPr>
                      <a:xfrm>
                        <a:off x="1087438" y="3505200"/>
                        <a:ext cx="6896100" cy="750888"/>
                      </a:xfrm>
                      <a:prstGeom prst="rect">
                        <a:avLst/>
                      </a:prstGeom>
                    </p:spPr>
                  </p:pic>
                </p:oleObj>
              </mc:Fallback>
            </mc:AlternateContent>
          </a:graphicData>
        </a:graphic>
      </p:graphicFrame>
      <p:sp>
        <p:nvSpPr>
          <p:cNvPr id="8" name="TextBox 7"/>
          <p:cNvSpPr txBox="1"/>
          <p:nvPr/>
        </p:nvSpPr>
        <p:spPr>
          <a:xfrm>
            <a:off x="918714" y="4191000"/>
            <a:ext cx="3941335" cy="369332"/>
          </a:xfrm>
          <a:prstGeom prst="rect">
            <a:avLst/>
          </a:prstGeom>
          <a:noFill/>
        </p:spPr>
        <p:txBody>
          <a:bodyPr wrap="none" rtlCol="0">
            <a:spAutoFit/>
          </a:bodyPr>
          <a:lstStyle/>
          <a:p>
            <a:r>
              <a:rPr lang="en-US" dirty="0" smtClean="0"/>
              <a:t>Given the shear stress is zero</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556312660"/>
              </p:ext>
            </p:extLst>
          </p:nvPr>
        </p:nvGraphicFramePr>
        <p:xfrm>
          <a:off x="1295400" y="4495800"/>
          <a:ext cx="6226175" cy="1546225"/>
        </p:xfrm>
        <a:graphic>
          <a:graphicData uri="http://schemas.openxmlformats.org/presentationml/2006/ole">
            <mc:AlternateContent xmlns:mc="http://schemas.openxmlformats.org/markup-compatibility/2006">
              <mc:Choice xmlns:v="urn:schemas-microsoft-com:vml" Requires="v">
                <p:oleObj spid="_x0000_s442390" name="Equation" r:id="rId7" imgW="3784320" imgH="939600" progId="Equation.DSMT4">
                  <p:embed/>
                </p:oleObj>
              </mc:Choice>
              <mc:Fallback>
                <p:oleObj name="Equation" r:id="rId7" imgW="3784320" imgH="939600" progId="Equation.DSMT4">
                  <p:embed/>
                  <p:pic>
                    <p:nvPicPr>
                      <p:cNvPr id="0" name=""/>
                      <p:cNvPicPr/>
                      <p:nvPr/>
                    </p:nvPicPr>
                    <p:blipFill>
                      <a:blip r:embed="rId8"/>
                      <a:stretch>
                        <a:fillRect/>
                      </a:stretch>
                    </p:blipFill>
                    <p:spPr>
                      <a:xfrm>
                        <a:off x="1295400" y="4495800"/>
                        <a:ext cx="6226175" cy="1546225"/>
                      </a:xfrm>
                      <a:prstGeom prst="rect">
                        <a:avLst/>
                      </a:prstGeom>
                    </p:spPr>
                  </p:pic>
                </p:oleObj>
              </mc:Fallback>
            </mc:AlternateContent>
          </a:graphicData>
        </a:graphic>
      </p:graphicFrame>
      <p:sp>
        <p:nvSpPr>
          <p:cNvPr id="11" name="Rectangle 6"/>
          <p:cNvSpPr>
            <a:spLocks noGrp="1" noChangeArrowheads="1"/>
          </p:cNvSpPr>
          <p:nvPr>
            <p:ph type="sldNum" sz="quarter" idx="4"/>
          </p:nvPr>
        </p:nvSpPr>
        <p:spPr>
          <a:xfrm>
            <a:off x="6400800" y="6248400"/>
            <a:ext cx="2133600" cy="365125"/>
          </a:xfrm>
        </p:spPr>
        <p:txBody>
          <a:bodyPr/>
          <a:lstStyle/>
          <a:p>
            <a:fld id="{784D54C9-EE26-4281-934B-33BB515362F7}" type="slidenum">
              <a:rPr lang="en-US" smtClean="0"/>
              <a:pPr/>
              <a:t>11</a:t>
            </a:fld>
            <a:endParaRPr lang="en-US" dirty="0" smtClean="0"/>
          </a:p>
          <a:p>
            <a:r>
              <a:rPr lang="en-US" dirty="0" smtClean="0"/>
              <a:t>RBB</a:t>
            </a:r>
            <a:endParaRPr lang="en-US" dirty="0"/>
          </a:p>
        </p:txBody>
      </p:sp>
    </p:spTree>
    <p:extLst>
      <p:ext uri="{BB962C8B-B14F-4D97-AF65-F5344CB8AC3E}">
        <p14:creationId xmlns:p14="http://schemas.microsoft.com/office/powerpoint/2010/main" val="187356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4" y="304800"/>
            <a:ext cx="8340726" cy="1216025"/>
          </a:xfrm>
        </p:spPr>
        <p:txBody>
          <a:bodyPr/>
          <a:lstStyle/>
          <a:p>
            <a:r>
              <a:rPr lang="en-US" dirty="0" smtClean="0"/>
              <a:t>SOLUTION:</a:t>
            </a:r>
            <a:br>
              <a:rPr lang="en-US" dirty="0" smtClean="0"/>
            </a:br>
            <a:r>
              <a:rPr lang="en-US" dirty="0" smtClean="0"/>
              <a:t>Integrating the Result</a:t>
            </a:r>
            <a:endParaRPr lang="en-US" dirty="0"/>
          </a:p>
        </p:txBody>
      </p:sp>
      <p:sp>
        <p:nvSpPr>
          <p:cNvPr id="8" name="TextBox 7"/>
          <p:cNvSpPr txBox="1"/>
          <p:nvPr/>
        </p:nvSpPr>
        <p:spPr>
          <a:xfrm>
            <a:off x="914400" y="4343576"/>
            <a:ext cx="7569252" cy="369332"/>
          </a:xfrm>
          <a:prstGeom prst="rect">
            <a:avLst/>
          </a:prstGeom>
          <a:noFill/>
        </p:spPr>
        <p:txBody>
          <a:bodyPr wrap="none" rtlCol="0">
            <a:spAutoFit/>
          </a:bodyPr>
          <a:lstStyle/>
          <a:p>
            <a:r>
              <a:rPr lang="en-US" dirty="0" smtClean="0"/>
              <a:t>Substituting the Result into the Displacement Expressions</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3181553467"/>
              </p:ext>
            </p:extLst>
          </p:nvPr>
        </p:nvGraphicFramePr>
        <p:xfrm>
          <a:off x="914400" y="1828800"/>
          <a:ext cx="7788275" cy="2432032"/>
        </p:xfrm>
        <a:graphic>
          <a:graphicData uri="http://schemas.openxmlformats.org/presentationml/2006/ole">
            <mc:AlternateContent xmlns:mc="http://schemas.openxmlformats.org/markup-compatibility/2006">
              <mc:Choice xmlns:v="urn:schemas-microsoft-com:vml" Requires="v">
                <p:oleObj spid="_x0000_s443406" name="Equation" r:id="rId3" imgW="5206680" imgH="1625400" progId="Equation.DSMT4">
                  <p:embed/>
                </p:oleObj>
              </mc:Choice>
              <mc:Fallback>
                <p:oleObj name="Equation" r:id="rId3" imgW="5206680" imgH="1625400" progId="Equation.DSMT4">
                  <p:embed/>
                  <p:pic>
                    <p:nvPicPr>
                      <p:cNvPr id="0" name=""/>
                      <p:cNvPicPr/>
                      <p:nvPr/>
                    </p:nvPicPr>
                    <p:blipFill>
                      <a:blip r:embed="rId4"/>
                      <a:stretch>
                        <a:fillRect/>
                      </a:stretch>
                    </p:blipFill>
                    <p:spPr>
                      <a:xfrm>
                        <a:off x="914400" y="1828800"/>
                        <a:ext cx="7788275" cy="243203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911817231"/>
              </p:ext>
            </p:extLst>
          </p:nvPr>
        </p:nvGraphicFramePr>
        <p:xfrm>
          <a:off x="127000" y="4712908"/>
          <a:ext cx="8788400" cy="1382712"/>
        </p:xfrm>
        <a:graphic>
          <a:graphicData uri="http://schemas.openxmlformats.org/presentationml/2006/ole">
            <mc:AlternateContent xmlns:mc="http://schemas.openxmlformats.org/markup-compatibility/2006">
              <mc:Choice xmlns:v="urn:schemas-microsoft-com:vml" Requires="v">
                <p:oleObj spid="_x0000_s443407" name="Equation" r:id="rId5" imgW="5651280" imgH="888840" progId="Equation.DSMT4">
                  <p:embed/>
                </p:oleObj>
              </mc:Choice>
              <mc:Fallback>
                <p:oleObj name="Equation" r:id="rId5" imgW="5651280" imgH="888840" progId="Equation.DSMT4">
                  <p:embed/>
                  <p:pic>
                    <p:nvPicPr>
                      <p:cNvPr id="0" name=""/>
                      <p:cNvPicPr/>
                      <p:nvPr/>
                    </p:nvPicPr>
                    <p:blipFill>
                      <a:blip r:embed="rId6"/>
                      <a:stretch>
                        <a:fillRect/>
                      </a:stretch>
                    </p:blipFill>
                    <p:spPr>
                      <a:xfrm>
                        <a:off x="127000" y="4712908"/>
                        <a:ext cx="8788400" cy="1382712"/>
                      </a:xfrm>
                      <a:prstGeom prst="rect">
                        <a:avLst/>
                      </a:prstGeom>
                    </p:spPr>
                  </p:pic>
                </p:oleObj>
              </mc:Fallback>
            </mc:AlternateContent>
          </a:graphicData>
        </a:graphic>
      </p:graphicFrame>
      <p:sp>
        <p:nvSpPr>
          <p:cNvPr id="7" name="Rectangle 6"/>
          <p:cNvSpPr>
            <a:spLocks noGrp="1" noChangeArrowheads="1"/>
          </p:cNvSpPr>
          <p:nvPr>
            <p:ph type="sldNum" sz="quarter" idx="4"/>
          </p:nvPr>
        </p:nvSpPr>
        <p:spPr>
          <a:xfrm>
            <a:off x="6400800" y="6248400"/>
            <a:ext cx="2133600" cy="365125"/>
          </a:xfrm>
        </p:spPr>
        <p:txBody>
          <a:bodyPr/>
          <a:lstStyle/>
          <a:p>
            <a:fld id="{784D54C9-EE26-4281-934B-33BB515362F7}" type="slidenum">
              <a:rPr lang="en-US" smtClean="0"/>
              <a:pPr/>
              <a:t>12</a:t>
            </a:fld>
            <a:endParaRPr lang="en-US" dirty="0" smtClean="0"/>
          </a:p>
          <a:p>
            <a:r>
              <a:rPr lang="en-US" dirty="0" smtClean="0"/>
              <a:t>RBB</a:t>
            </a:r>
            <a:endParaRPr lang="en-US" dirty="0"/>
          </a:p>
        </p:txBody>
      </p:sp>
    </p:spTree>
    <p:extLst>
      <p:ext uri="{BB962C8B-B14F-4D97-AF65-F5344CB8AC3E}">
        <p14:creationId xmlns:p14="http://schemas.microsoft.com/office/powerpoint/2010/main" val="266449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noFill/>
          <a:ln/>
        </p:spPr>
        <p:txBody>
          <a:bodyPr lIns="92075" tIns="46038" rIns="92075" bIns="46038" anchor="ctr"/>
          <a:lstStyle/>
          <a:p>
            <a:r>
              <a:rPr lang="en-US" b="1"/>
              <a:t>Anisotropic Materials</a:t>
            </a:r>
          </a:p>
        </p:txBody>
      </p:sp>
      <p:sp>
        <p:nvSpPr>
          <p:cNvPr id="160771" name="Rectangle 3"/>
          <p:cNvSpPr>
            <a:spLocks noGrp="1" noChangeArrowheads="1"/>
          </p:cNvSpPr>
          <p:nvPr>
            <p:ph type="body" idx="1"/>
          </p:nvPr>
        </p:nvSpPr>
        <p:spPr>
          <a:noFill/>
          <a:ln/>
        </p:spPr>
        <p:txBody>
          <a:bodyPr lIns="92075" tIns="46038" rIns="92075" bIns="46038"/>
          <a:lstStyle/>
          <a:p>
            <a:r>
              <a:rPr lang="en-US" sz="2600" b="1"/>
              <a:t>ISOTROPIC</a:t>
            </a:r>
            <a:r>
              <a:rPr lang="en-US" sz="2600" b="1">
                <a:solidFill>
                  <a:srgbClr val="800000"/>
                </a:solidFill>
              </a:rPr>
              <a:t> - material properties are the same in all directions</a:t>
            </a:r>
          </a:p>
          <a:p>
            <a:r>
              <a:rPr lang="en-US" sz="2600" b="1"/>
              <a:t>ANISOTROPIC</a:t>
            </a:r>
            <a:r>
              <a:rPr lang="en-US" sz="2600" b="1">
                <a:solidFill>
                  <a:srgbClr val="800000"/>
                </a:solidFill>
              </a:rPr>
              <a:t> - material properties change with direction</a:t>
            </a:r>
          </a:p>
          <a:p>
            <a:r>
              <a:rPr lang="en-US" sz="2600" b="1"/>
              <a:t>HOMOGENEOUS</a:t>
            </a:r>
            <a:r>
              <a:rPr lang="en-US" sz="2600" b="1">
                <a:solidFill>
                  <a:srgbClr val="800000"/>
                </a:solidFill>
              </a:rPr>
              <a:t> - material of uniform composition throughout and whose properties are constant at every point</a:t>
            </a:r>
          </a:p>
          <a:p>
            <a:r>
              <a:rPr lang="en-US" sz="2600" b="1"/>
              <a:t>HETEROGENEOUS</a:t>
            </a:r>
            <a:r>
              <a:rPr lang="en-US" sz="2600" b="1">
                <a:solidFill>
                  <a:srgbClr val="800000"/>
                </a:solidFill>
              </a:rPr>
              <a:t> - material uniformity within a body consisting of dissimilar constituents separately identifiable</a:t>
            </a:r>
          </a:p>
        </p:txBody>
      </p:sp>
      <p:sp>
        <p:nvSpPr>
          <p:cNvPr id="5" name="Rectangle 6"/>
          <p:cNvSpPr>
            <a:spLocks noGrp="1" noChangeArrowheads="1"/>
          </p:cNvSpPr>
          <p:nvPr>
            <p:ph type="sldNum" sz="quarter" idx="4"/>
          </p:nvPr>
        </p:nvSpPr>
        <p:spPr>
          <a:xfrm>
            <a:off x="6400800" y="6248400"/>
            <a:ext cx="2133600" cy="365125"/>
          </a:xfrm>
        </p:spPr>
        <p:txBody>
          <a:bodyPr/>
          <a:lstStyle/>
          <a:p>
            <a:fld id="{784D54C9-EE26-4281-934B-33BB515362F7}" type="slidenum">
              <a:rPr lang="en-US" smtClean="0"/>
              <a:pPr/>
              <a:t>13</a:t>
            </a:fld>
            <a:endParaRPr lang="en-US" dirty="0" smtClean="0"/>
          </a:p>
          <a:p>
            <a:r>
              <a:rPr lang="en-US" dirty="0" smtClean="0"/>
              <a:t>RBB</a:t>
            </a:r>
            <a:endParaRPr lang="en-US" dirty="0"/>
          </a:p>
        </p:txBody>
      </p:sp>
    </p:spTree>
    <p:extLst>
      <p:ext uri="{BB962C8B-B14F-4D97-AF65-F5344CB8AC3E}">
        <p14:creationId xmlns:p14="http://schemas.microsoft.com/office/powerpoint/2010/main" val="2263330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pPr eaLnBrk="1" hangingPunct="1"/>
            <a:r>
              <a:rPr lang="en-US" smtClean="0"/>
              <a:t>Stress-Strain Relations</a:t>
            </a:r>
          </a:p>
        </p:txBody>
      </p:sp>
      <p:graphicFrame>
        <p:nvGraphicFramePr>
          <p:cNvPr id="8194" name="Object 3"/>
          <p:cNvGraphicFramePr>
            <a:graphicFrameLocks noChangeAspect="1"/>
          </p:cNvGraphicFramePr>
          <p:nvPr/>
        </p:nvGraphicFramePr>
        <p:xfrm>
          <a:off x="3962400" y="1704975"/>
          <a:ext cx="4343400" cy="2112963"/>
        </p:xfrm>
        <a:graphic>
          <a:graphicData uri="http://schemas.openxmlformats.org/presentationml/2006/ole">
            <mc:AlternateContent xmlns:mc="http://schemas.openxmlformats.org/markup-compatibility/2006">
              <mc:Choice xmlns:v="urn:schemas-microsoft-com:vml" Requires="v">
                <p:oleObj spid="_x0000_s444428" name="Equation" r:id="rId4" imgW="6184800" imgH="2692080" progId="Equation.DSMT4">
                  <p:embed/>
                </p:oleObj>
              </mc:Choice>
              <mc:Fallback>
                <p:oleObj name="Equation" r:id="rId4" imgW="6184800" imgH="2692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1704975"/>
                        <a:ext cx="4343400" cy="21129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8195" name="Object 4"/>
          <p:cNvGraphicFramePr>
            <a:graphicFrameLocks noChangeAspect="1"/>
          </p:cNvGraphicFramePr>
          <p:nvPr/>
        </p:nvGraphicFramePr>
        <p:xfrm>
          <a:off x="3962400" y="3962399"/>
          <a:ext cx="4425439" cy="2174875"/>
        </p:xfrm>
        <a:graphic>
          <a:graphicData uri="http://schemas.openxmlformats.org/presentationml/2006/ole">
            <mc:AlternateContent xmlns:mc="http://schemas.openxmlformats.org/markup-compatibility/2006">
              <mc:Choice xmlns:v="urn:schemas-microsoft-com:vml" Requires="v">
                <p:oleObj spid="_x0000_s444429" name="Equation" r:id="rId6" imgW="6121080" imgH="2692080" progId="Equation.3">
                  <p:embed/>
                </p:oleObj>
              </mc:Choice>
              <mc:Fallback>
                <p:oleObj name="Equation" r:id="rId6" imgW="6121080" imgH="26920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3962399"/>
                        <a:ext cx="4425439" cy="2174875"/>
                      </a:xfrm>
                      <a:prstGeom prst="rect">
                        <a:avLst/>
                      </a:prstGeom>
                      <a:noFill/>
                      <a:extLst>
                        <a:ext uri="{909E8E84-426E-40DD-AFC4-6F175D3DCCD1}">
                          <a14:hiddenFill xmlns:a14="http://schemas.microsoft.com/office/drawing/2010/main">
                            <a:solidFill>
                              <a:srgbClr val="DDDDDD"/>
                            </a:solidFill>
                          </a14:hiddenFill>
                        </a:ext>
                      </a:extLst>
                    </p:spPr>
                  </p:pic>
                </p:oleObj>
              </mc:Fallback>
            </mc:AlternateContent>
          </a:graphicData>
        </a:graphic>
      </p:graphicFrame>
      <p:sp>
        <p:nvSpPr>
          <p:cNvPr id="8198" name="Text Box 5"/>
          <p:cNvSpPr txBox="1">
            <a:spLocks noChangeArrowheads="1"/>
          </p:cNvSpPr>
          <p:nvPr/>
        </p:nvSpPr>
        <p:spPr bwMode="auto">
          <a:xfrm>
            <a:off x="898525" y="2225675"/>
            <a:ext cx="1897063" cy="579438"/>
          </a:xfrm>
          <a:prstGeom prst="rect">
            <a:avLst/>
          </a:prstGeom>
          <a:noFill/>
          <a:ln w="9525">
            <a:noFill/>
            <a:miter lim="800000"/>
            <a:headEnd/>
            <a:tailEnd/>
          </a:ln>
        </p:spPr>
        <p:txBody>
          <a:bodyPr wrap="none">
            <a:spAutoFit/>
          </a:bodyPr>
          <a:lstStyle/>
          <a:p>
            <a:pPr eaLnBrk="0" hangingPunct="0"/>
            <a:r>
              <a:rPr lang="en-US" sz="3200" b="1">
                <a:solidFill>
                  <a:srgbClr val="800000"/>
                </a:solidFill>
                <a:latin typeface="Arial" charset="0"/>
              </a:rPr>
              <a:t>Stiffness</a:t>
            </a:r>
          </a:p>
        </p:txBody>
      </p:sp>
      <p:sp>
        <p:nvSpPr>
          <p:cNvPr id="8199" name="Text Box 6"/>
          <p:cNvSpPr txBox="1">
            <a:spLocks noChangeArrowheads="1"/>
          </p:cNvSpPr>
          <p:nvPr/>
        </p:nvSpPr>
        <p:spPr bwMode="auto">
          <a:xfrm>
            <a:off x="838200" y="4419600"/>
            <a:ext cx="2484438" cy="579438"/>
          </a:xfrm>
          <a:prstGeom prst="rect">
            <a:avLst/>
          </a:prstGeom>
          <a:noFill/>
          <a:ln w="9525">
            <a:noFill/>
            <a:miter lim="800000"/>
            <a:headEnd/>
            <a:tailEnd/>
          </a:ln>
        </p:spPr>
        <p:txBody>
          <a:bodyPr wrap="none">
            <a:spAutoFit/>
          </a:bodyPr>
          <a:lstStyle/>
          <a:p>
            <a:pPr eaLnBrk="0" hangingPunct="0"/>
            <a:r>
              <a:rPr lang="en-US" sz="3200" b="1">
                <a:solidFill>
                  <a:srgbClr val="800000"/>
                </a:solidFill>
                <a:latin typeface="Arial" charset="0"/>
              </a:rPr>
              <a:t>Compliance</a:t>
            </a:r>
          </a:p>
        </p:txBody>
      </p:sp>
      <p:sp>
        <p:nvSpPr>
          <p:cNvPr id="8" name="Rectangle 6"/>
          <p:cNvSpPr>
            <a:spLocks noGrp="1" noChangeArrowheads="1"/>
          </p:cNvSpPr>
          <p:nvPr>
            <p:ph type="sldNum" sz="quarter" idx="4"/>
          </p:nvPr>
        </p:nvSpPr>
        <p:spPr>
          <a:xfrm>
            <a:off x="6400800" y="6248400"/>
            <a:ext cx="2133600" cy="365125"/>
          </a:xfrm>
        </p:spPr>
        <p:txBody>
          <a:bodyPr/>
          <a:lstStyle/>
          <a:p>
            <a:fld id="{784D54C9-EE26-4281-934B-33BB515362F7}" type="slidenum">
              <a:rPr lang="en-US" smtClean="0"/>
              <a:pPr/>
              <a:t>14</a:t>
            </a:fld>
            <a:endParaRPr lang="en-US" dirty="0" smtClean="0"/>
          </a:p>
          <a:p>
            <a:r>
              <a:rPr lang="en-US" dirty="0" smtClean="0"/>
              <a:t>RBB</a:t>
            </a:r>
            <a:endParaRPr lang="en-US" dirty="0"/>
          </a:p>
        </p:txBody>
      </p:sp>
    </p:spTree>
    <p:extLst>
      <p:ext uri="{BB962C8B-B14F-4D97-AF65-F5344CB8AC3E}">
        <p14:creationId xmlns:p14="http://schemas.microsoft.com/office/powerpoint/2010/main" val="1464161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smtClean="0"/>
              <a:t>Symmetry of the </a:t>
            </a:r>
            <a:br>
              <a:rPr lang="en-US" smtClean="0"/>
            </a:br>
            <a:r>
              <a:rPr lang="en-US" smtClean="0"/>
              <a:t>Stiffness Matrix</a:t>
            </a:r>
          </a:p>
        </p:txBody>
      </p:sp>
      <p:sp>
        <p:nvSpPr>
          <p:cNvPr id="54276" name="Rectangle 3"/>
          <p:cNvSpPr>
            <a:spLocks noGrp="1" noChangeArrowheads="1"/>
          </p:cNvSpPr>
          <p:nvPr>
            <p:ph type="body" idx="1"/>
          </p:nvPr>
        </p:nvSpPr>
        <p:spPr/>
        <p:txBody>
          <a:bodyPr/>
          <a:lstStyle/>
          <a:p>
            <a:pPr eaLnBrk="1" hangingPunct="1"/>
            <a:r>
              <a:rPr lang="en-US" sz="2400" b="1" smtClean="0"/>
              <a:t>Elastic Potential/Strain Energy Density</a:t>
            </a:r>
          </a:p>
          <a:p>
            <a:pPr lvl="1" eaLnBrk="1" hangingPunct="1"/>
            <a:r>
              <a:rPr lang="en-US" sz="2400" b="1" smtClean="0">
                <a:solidFill>
                  <a:srgbClr val="800000"/>
                </a:solidFill>
              </a:rPr>
              <a:t>Incremental work per unit volune</a:t>
            </a:r>
          </a:p>
          <a:p>
            <a:pPr lvl="1" eaLnBrk="1" hangingPunct="1"/>
            <a:r>
              <a:rPr lang="en-US" sz="2400" b="1" smtClean="0">
                <a:solidFill>
                  <a:srgbClr val="800000"/>
                </a:solidFill>
              </a:rPr>
              <a:t>dW=</a:t>
            </a:r>
            <a:r>
              <a:rPr lang="en-US" sz="2400" b="1" smtClean="0">
                <a:solidFill>
                  <a:srgbClr val="800000"/>
                </a:solidFill>
                <a:latin typeface="Symbol" pitchFamily="18" charset="2"/>
              </a:rPr>
              <a:t>s</a:t>
            </a:r>
            <a:r>
              <a:rPr lang="en-US" sz="2400" b="1" baseline="-25000" smtClean="0">
                <a:solidFill>
                  <a:srgbClr val="800000"/>
                </a:solidFill>
                <a:latin typeface="Times New Roman" pitchFamily="18" charset="0"/>
              </a:rPr>
              <a:t>i</a:t>
            </a:r>
            <a:r>
              <a:rPr lang="en-US" sz="2400" b="1" smtClean="0">
                <a:solidFill>
                  <a:srgbClr val="800000"/>
                </a:solidFill>
              </a:rPr>
              <a:t>d</a:t>
            </a:r>
            <a:r>
              <a:rPr lang="en-US" sz="2400" b="1" smtClean="0">
                <a:solidFill>
                  <a:srgbClr val="800000"/>
                </a:solidFill>
                <a:latin typeface="Symbol" pitchFamily="18" charset="2"/>
              </a:rPr>
              <a:t>e</a:t>
            </a:r>
            <a:r>
              <a:rPr lang="en-US" sz="2400" b="1" baseline="-25000" smtClean="0">
                <a:solidFill>
                  <a:srgbClr val="800000"/>
                </a:solidFill>
                <a:latin typeface="Times New Roman" pitchFamily="18" charset="0"/>
              </a:rPr>
              <a:t>i</a:t>
            </a:r>
          </a:p>
          <a:p>
            <a:pPr eaLnBrk="1" hangingPunct="1"/>
            <a:r>
              <a:rPr lang="en-US" sz="2400" b="1" smtClean="0"/>
              <a:t>Using the Stress-Strain Relations</a:t>
            </a:r>
          </a:p>
          <a:p>
            <a:pPr lvl="1" eaLnBrk="1" hangingPunct="1"/>
            <a:r>
              <a:rPr lang="en-US" sz="2400" b="1" smtClean="0">
                <a:solidFill>
                  <a:srgbClr val="800000"/>
                </a:solidFill>
              </a:rPr>
              <a:t>dW=C</a:t>
            </a:r>
            <a:r>
              <a:rPr lang="en-US" sz="2400" b="1" baseline="-25000" smtClean="0">
                <a:solidFill>
                  <a:srgbClr val="800000"/>
                </a:solidFill>
                <a:latin typeface="Times New Roman" pitchFamily="18" charset="0"/>
              </a:rPr>
              <a:t>ij</a:t>
            </a:r>
            <a:r>
              <a:rPr lang="en-US" sz="2400" b="1" smtClean="0">
                <a:solidFill>
                  <a:srgbClr val="800000"/>
                </a:solidFill>
                <a:latin typeface="Symbol" pitchFamily="18" charset="2"/>
              </a:rPr>
              <a:t>e</a:t>
            </a:r>
            <a:r>
              <a:rPr lang="en-US" sz="2400" b="1" baseline="-25000" smtClean="0">
                <a:solidFill>
                  <a:srgbClr val="800000"/>
                </a:solidFill>
                <a:latin typeface="Times New Roman" pitchFamily="18" charset="0"/>
              </a:rPr>
              <a:t>j</a:t>
            </a:r>
            <a:r>
              <a:rPr lang="en-US" sz="2400" b="1" smtClean="0">
                <a:solidFill>
                  <a:srgbClr val="800000"/>
                </a:solidFill>
              </a:rPr>
              <a:t>d</a:t>
            </a:r>
            <a:r>
              <a:rPr lang="en-US" sz="2400" b="1" smtClean="0">
                <a:solidFill>
                  <a:srgbClr val="800000"/>
                </a:solidFill>
                <a:latin typeface="Symbol" pitchFamily="18" charset="2"/>
              </a:rPr>
              <a:t>e</a:t>
            </a:r>
            <a:r>
              <a:rPr lang="en-US" sz="2400" b="1" baseline="-25000" smtClean="0">
                <a:solidFill>
                  <a:srgbClr val="800000"/>
                </a:solidFill>
                <a:latin typeface="Times New Roman" pitchFamily="18" charset="0"/>
              </a:rPr>
              <a:t>j</a:t>
            </a:r>
          </a:p>
          <a:p>
            <a:pPr eaLnBrk="1" hangingPunct="1"/>
            <a:r>
              <a:rPr lang="en-US" sz="2400" b="1" smtClean="0"/>
              <a:t>Work per Unit Volume</a:t>
            </a:r>
          </a:p>
          <a:p>
            <a:pPr lvl="1" eaLnBrk="1" hangingPunct="1"/>
            <a:r>
              <a:rPr lang="en-US" sz="2400" b="1" smtClean="0">
                <a:solidFill>
                  <a:srgbClr val="800000"/>
                </a:solidFill>
              </a:rPr>
              <a:t>W=1/2 C</a:t>
            </a:r>
            <a:r>
              <a:rPr lang="en-US" sz="2400" b="1" baseline="-25000" smtClean="0">
                <a:solidFill>
                  <a:srgbClr val="800000"/>
                </a:solidFill>
                <a:latin typeface="Times New Roman" pitchFamily="18" charset="0"/>
              </a:rPr>
              <a:t>ij</a:t>
            </a:r>
            <a:r>
              <a:rPr lang="en-US" sz="2400" b="1" smtClean="0">
                <a:solidFill>
                  <a:srgbClr val="800000"/>
                </a:solidFill>
                <a:latin typeface="Symbol" pitchFamily="18" charset="2"/>
              </a:rPr>
              <a:t>e</a:t>
            </a:r>
            <a:r>
              <a:rPr lang="en-US" sz="2400" b="1" baseline="-25000" smtClean="0">
                <a:solidFill>
                  <a:srgbClr val="800000"/>
                </a:solidFill>
                <a:latin typeface="Times New Roman" pitchFamily="18" charset="0"/>
              </a:rPr>
              <a:t>i</a:t>
            </a:r>
            <a:r>
              <a:rPr lang="en-US" sz="2400" b="1" smtClean="0">
                <a:solidFill>
                  <a:srgbClr val="800000"/>
                </a:solidFill>
                <a:latin typeface="Symbol" pitchFamily="18" charset="2"/>
              </a:rPr>
              <a:t>e</a:t>
            </a:r>
            <a:r>
              <a:rPr lang="en-US" sz="2400" b="1" baseline="-25000" smtClean="0">
                <a:solidFill>
                  <a:srgbClr val="800000"/>
                </a:solidFill>
                <a:latin typeface="Times New Roman" pitchFamily="18" charset="0"/>
              </a:rPr>
              <a:t>j</a:t>
            </a:r>
          </a:p>
          <a:p>
            <a:pPr eaLnBrk="1" hangingPunct="1"/>
            <a:r>
              <a:rPr lang="en-US" sz="2400" b="1" smtClean="0"/>
              <a:t>dW/d</a:t>
            </a:r>
            <a:r>
              <a:rPr lang="en-US" sz="2400" b="1" smtClean="0">
                <a:latin typeface="Symbol" pitchFamily="18" charset="2"/>
              </a:rPr>
              <a:t>e</a:t>
            </a:r>
            <a:r>
              <a:rPr lang="en-US" sz="2400" b="1" baseline="-25000" smtClean="0">
                <a:latin typeface="Times New Roman" pitchFamily="18" charset="0"/>
              </a:rPr>
              <a:t>i</a:t>
            </a:r>
            <a:r>
              <a:rPr lang="en-US" sz="2400" b="1" smtClean="0"/>
              <a:t>=C</a:t>
            </a:r>
            <a:r>
              <a:rPr lang="en-US" sz="2400" b="1" baseline="-25000" smtClean="0">
                <a:latin typeface="Times New Roman" pitchFamily="18" charset="0"/>
              </a:rPr>
              <a:t>ij</a:t>
            </a:r>
            <a:r>
              <a:rPr lang="en-US" sz="2400" b="1" smtClean="0">
                <a:latin typeface="Symbol" pitchFamily="18" charset="2"/>
              </a:rPr>
              <a:t>e</a:t>
            </a:r>
            <a:r>
              <a:rPr lang="en-US" sz="2400" b="1" baseline="-25000" smtClean="0">
                <a:latin typeface="Times New Roman" pitchFamily="18" charset="0"/>
              </a:rPr>
              <a:t>j </a:t>
            </a:r>
            <a:r>
              <a:rPr lang="en-US" sz="2400" b="1" smtClean="0">
                <a:latin typeface="Times New Roman" pitchFamily="18" charset="0"/>
              </a:rPr>
              <a:t>or </a:t>
            </a:r>
            <a:r>
              <a:rPr lang="en-US" sz="2400" b="1" smtClean="0"/>
              <a:t>dW</a:t>
            </a:r>
            <a:r>
              <a:rPr lang="en-US" sz="2400" b="1" baseline="30000" smtClean="0"/>
              <a:t>2</a:t>
            </a:r>
            <a:r>
              <a:rPr lang="en-US" sz="2400" b="1" smtClean="0"/>
              <a:t>/d</a:t>
            </a:r>
            <a:r>
              <a:rPr lang="en-US" sz="2400" b="1" smtClean="0">
                <a:latin typeface="Symbol" pitchFamily="18" charset="2"/>
              </a:rPr>
              <a:t>e</a:t>
            </a:r>
            <a:r>
              <a:rPr lang="en-US" sz="2400" b="1" baseline="-25000" smtClean="0">
                <a:latin typeface="Times New Roman" pitchFamily="18" charset="0"/>
              </a:rPr>
              <a:t>i </a:t>
            </a:r>
            <a:r>
              <a:rPr lang="en-US" sz="2400" b="1" smtClean="0"/>
              <a:t>d</a:t>
            </a:r>
            <a:r>
              <a:rPr lang="en-US" sz="2400" b="1" smtClean="0">
                <a:latin typeface="Symbol" pitchFamily="18" charset="2"/>
              </a:rPr>
              <a:t>e</a:t>
            </a:r>
            <a:r>
              <a:rPr lang="en-US" sz="2400" b="1" baseline="-25000" smtClean="0">
                <a:latin typeface="Times New Roman" pitchFamily="18" charset="0"/>
              </a:rPr>
              <a:t>j </a:t>
            </a:r>
            <a:r>
              <a:rPr lang="en-US" sz="2400" b="1" smtClean="0"/>
              <a:t>=C</a:t>
            </a:r>
            <a:r>
              <a:rPr lang="en-US" sz="2400" b="1" baseline="-25000" smtClean="0">
                <a:latin typeface="Times New Roman" pitchFamily="18" charset="0"/>
              </a:rPr>
              <a:t>ij </a:t>
            </a:r>
            <a:r>
              <a:rPr lang="en-US" sz="2400" b="1" smtClean="0">
                <a:latin typeface="Times New Roman" pitchFamily="18" charset="0"/>
              </a:rPr>
              <a:t>thus </a:t>
            </a:r>
            <a:r>
              <a:rPr lang="en-US" sz="2400" b="1" smtClean="0"/>
              <a:t>C</a:t>
            </a:r>
            <a:r>
              <a:rPr lang="en-US" sz="2400" b="1" baseline="-25000" smtClean="0">
                <a:latin typeface="Times New Roman" pitchFamily="18" charset="0"/>
              </a:rPr>
              <a:t>ij</a:t>
            </a:r>
            <a:r>
              <a:rPr lang="en-US" sz="2400" b="1" smtClean="0">
                <a:latin typeface="Times New Roman" pitchFamily="18" charset="0"/>
              </a:rPr>
              <a:t>= </a:t>
            </a:r>
            <a:r>
              <a:rPr lang="en-US" sz="2400" b="1" smtClean="0"/>
              <a:t>C</a:t>
            </a:r>
            <a:r>
              <a:rPr lang="en-US" sz="2400" b="1" baseline="-25000" smtClean="0">
                <a:latin typeface="Times New Roman" pitchFamily="18" charset="0"/>
              </a:rPr>
              <a:t>ji</a:t>
            </a:r>
          </a:p>
        </p:txBody>
      </p:sp>
      <p:sp>
        <p:nvSpPr>
          <p:cNvPr id="6" name="Rectangle 6"/>
          <p:cNvSpPr>
            <a:spLocks noGrp="1" noChangeArrowheads="1"/>
          </p:cNvSpPr>
          <p:nvPr>
            <p:ph type="sldNum" sz="quarter" idx="4"/>
          </p:nvPr>
        </p:nvSpPr>
        <p:spPr>
          <a:xfrm>
            <a:off x="6400800" y="6248400"/>
            <a:ext cx="2133600" cy="365125"/>
          </a:xfrm>
        </p:spPr>
        <p:txBody>
          <a:bodyPr/>
          <a:lstStyle/>
          <a:p>
            <a:fld id="{784D54C9-EE26-4281-934B-33BB515362F7}" type="slidenum">
              <a:rPr lang="en-US" smtClean="0"/>
              <a:pPr/>
              <a:t>15</a:t>
            </a:fld>
            <a:endParaRPr lang="en-US" dirty="0" smtClean="0"/>
          </a:p>
          <a:p>
            <a:r>
              <a:rPr lang="en-US" dirty="0" smtClean="0"/>
              <a:t>RBB</a:t>
            </a:r>
            <a:endParaRPr lang="en-US" dirty="0"/>
          </a:p>
        </p:txBody>
      </p:sp>
    </p:spTree>
    <p:extLst>
      <p:ext uri="{BB962C8B-B14F-4D97-AF65-F5344CB8AC3E}">
        <p14:creationId xmlns:p14="http://schemas.microsoft.com/office/powerpoint/2010/main" val="40816944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0" y="304800"/>
            <a:ext cx="9144000" cy="1216025"/>
          </a:xfrm>
        </p:spPr>
        <p:txBody>
          <a:bodyPr/>
          <a:lstStyle/>
          <a:p>
            <a:pPr algn="ctr" eaLnBrk="1" hangingPunct="1"/>
            <a:r>
              <a:rPr lang="en-US" dirty="0" smtClean="0"/>
              <a:t>Stiffness and Compliance down from 36 to 21 Constants</a:t>
            </a:r>
          </a:p>
        </p:txBody>
      </p:sp>
      <p:graphicFrame>
        <p:nvGraphicFramePr>
          <p:cNvPr id="9218" name="Object 1024"/>
          <p:cNvGraphicFramePr>
            <a:graphicFrameLocks noChangeAspect="1"/>
          </p:cNvGraphicFramePr>
          <p:nvPr/>
        </p:nvGraphicFramePr>
        <p:xfrm>
          <a:off x="4495800" y="1676400"/>
          <a:ext cx="4419600" cy="2149475"/>
        </p:xfrm>
        <a:graphic>
          <a:graphicData uri="http://schemas.openxmlformats.org/presentationml/2006/ole">
            <mc:AlternateContent xmlns:mc="http://schemas.openxmlformats.org/markup-compatibility/2006">
              <mc:Choice xmlns:v="urn:schemas-microsoft-com:vml" Requires="v">
                <p:oleObj spid="_x0000_s445452" name="Equation" r:id="rId4" imgW="6184800" imgH="2692080" progId="Equation.3">
                  <p:embed/>
                </p:oleObj>
              </mc:Choice>
              <mc:Fallback>
                <p:oleObj name="Equation" r:id="rId4" imgW="6184800" imgH="2692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676400"/>
                        <a:ext cx="4419600" cy="21494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9219" name="Object 1025"/>
          <p:cNvGraphicFramePr>
            <a:graphicFrameLocks noChangeAspect="1"/>
          </p:cNvGraphicFramePr>
          <p:nvPr/>
        </p:nvGraphicFramePr>
        <p:xfrm>
          <a:off x="4495800" y="3924300"/>
          <a:ext cx="4481513" cy="2197100"/>
        </p:xfrm>
        <a:graphic>
          <a:graphicData uri="http://schemas.openxmlformats.org/presentationml/2006/ole">
            <mc:AlternateContent xmlns:mc="http://schemas.openxmlformats.org/markup-compatibility/2006">
              <mc:Choice xmlns:v="urn:schemas-microsoft-com:vml" Requires="v">
                <p:oleObj spid="_x0000_s445453" name="Equation" r:id="rId6" imgW="6134040" imgH="2692080" progId="Equation.3">
                  <p:embed/>
                </p:oleObj>
              </mc:Choice>
              <mc:Fallback>
                <p:oleObj name="Equation" r:id="rId6" imgW="6134040" imgH="26920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3924300"/>
                        <a:ext cx="4481513" cy="2197100"/>
                      </a:xfrm>
                      <a:prstGeom prst="rect">
                        <a:avLst/>
                      </a:prstGeom>
                      <a:noFill/>
                      <a:extLst>
                        <a:ext uri="{909E8E84-426E-40DD-AFC4-6F175D3DCCD1}">
                          <a14:hiddenFill xmlns:a14="http://schemas.microsoft.com/office/drawing/2010/main">
                            <a:solidFill>
                              <a:srgbClr val="DDDDDD"/>
                            </a:solidFill>
                          </a14:hiddenFill>
                        </a:ext>
                      </a:extLst>
                    </p:spPr>
                  </p:pic>
                </p:oleObj>
              </mc:Fallback>
            </mc:AlternateContent>
          </a:graphicData>
        </a:graphic>
      </p:graphicFrame>
      <p:sp>
        <p:nvSpPr>
          <p:cNvPr id="9222" name="Text Box 5"/>
          <p:cNvSpPr txBox="1">
            <a:spLocks noChangeArrowheads="1"/>
          </p:cNvSpPr>
          <p:nvPr/>
        </p:nvSpPr>
        <p:spPr bwMode="auto">
          <a:xfrm>
            <a:off x="1295400" y="2438400"/>
            <a:ext cx="1897063" cy="579438"/>
          </a:xfrm>
          <a:prstGeom prst="rect">
            <a:avLst/>
          </a:prstGeom>
          <a:noFill/>
          <a:ln w="9525">
            <a:noFill/>
            <a:miter lim="800000"/>
            <a:headEnd/>
            <a:tailEnd/>
          </a:ln>
        </p:spPr>
        <p:txBody>
          <a:bodyPr wrap="none">
            <a:spAutoFit/>
          </a:bodyPr>
          <a:lstStyle/>
          <a:p>
            <a:pPr eaLnBrk="0" hangingPunct="0"/>
            <a:r>
              <a:rPr lang="en-US" sz="3200" b="1">
                <a:solidFill>
                  <a:srgbClr val="800000"/>
                </a:solidFill>
                <a:latin typeface="Arial" charset="0"/>
              </a:rPr>
              <a:t>Stiffness</a:t>
            </a:r>
          </a:p>
        </p:txBody>
      </p:sp>
      <p:sp>
        <p:nvSpPr>
          <p:cNvPr id="9223" name="Text Box 6"/>
          <p:cNvSpPr txBox="1">
            <a:spLocks noChangeArrowheads="1"/>
          </p:cNvSpPr>
          <p:nvPr/>
        </p:nvSpPr>
        <p:spPr bwMode="auto">
          <a:xfrm>
            <a:off x="990600" y="4572000"/>
            <a:ext cx="2484438" cy="579438"/>
          </a:xfrm>
          <a:prstGeom prst="rect">
            <a:avLst/>
          </a:prstGeom>
          <a:noFill/>
          <a:ln w="9525">
            <a:noFill/>
            <a:miter lim="800000"/>
            <a:headEnd/>
            <a:tailEnd/>
          </a:ln>
        </p:spPr>
        <p:txBody>
          <a:bodyPr wrap="none">
            <a:spAutoFit/>
          </a:bodyPr>
          <a:lstStyle/>
          <a:p>
            <a:pPr eaLnBrk="0" hangingPunct="0"/>
            <a:r>
              <a:rPr lang="en-US" sz="3200" b="1">
                <a:solidFill>
                  <a:srgbClr val="800000"/>
                </a:solidFill>
                <a:latin typeface="Arial" charset="0"/>
              </a:rPr>
              <a:t>Compliance</a:t>
            </a:r>
          </a:p>
        </p:txBody>
      </p:sp>
      <p:sp>
        <p:nvSpPr>
          <p:cNvPr id="8" name="Rectangle 6"/>
          <p:cNvSpPr>
            <a:spLocks noGrp="1" noChangeArrowheads="1"/>
          </p:cNvSpPr>
          <p:nvPr>
            <p:ph type="sldNum" sz="quarter" idx="4"/>
          </p:nvPr>
        </p:nvSpPr>
        <p:spPr>
          <a:xfrm>
            <a:off x="6400800" y="6248400"/>
            <a:ext cx="2133600" cy="365125"/>
          </a:xfrm>
        </p:spPr>
        <p:txBody>
          <a:bodyPr/>
          <a:lstStyle/>
          <a:p>
            <a:fld id="{784D54C9-EE26-4281-934B-33BB515362F7}" type="slidenum">
              <a:rPr lang="en-US" smtClean="0"/>
              <a:pPr/>
              <a:t>16</a:t>
            </a:fld>
            <a:endParaRPr lang="en-US" dirty="0" smtClean="0"/>
          </a:p>
          <a:p>
            <a:r>
              <a:rPr lang="en-US" dirty="0" smtClean="0"/>
              <a:t>RBB</a:t>
            </a:r>
            <a:endParaRPr lang="en-US" dirty="0"/>
          </a:p>
        </p:txBody>
      </p:sp>
    </p:spTree>
    <p:extLst>
      <p:ext uri="{BB962C8B-B14F-4D97-AF65-F5344CB8AC3E}">
        <p14:creationId xmlns:p14="http://schemas.microsoft.com/office/powerpoint/2010/main" val="3487042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304800" y="304800"/>
            <a:ext cx="8610600" cy="1216025"/>
          </a:xfrm>
        </p:spPr>
        <p:txBody>
          <a:bodyPr/>
          <a:lstStyle/>
          <a:p>
            <a:pPr algn="ctr" eaLnBrk="1" hangingPunct="1"/>
            <a:r>
              <a:rPr lang="en-US" dirty="0" smtClean="0"/>
              <a:t>One Plane of Elastic Symmetry</a:t>
            </a:r>
          </a:p>
        </p:txBody>
      </p:sp>
      <p:graphicFrame>
        <p:nvGraphicFramePr>
          <p:cNvPr id="10242" name="Object 1024"/>
          <p:cNvGraphicFramePr>
            <a:graphicFrameLocks noChangeAspect="1"/>
          </p:cNvGraphicFramePr>
          <p:nvPr/>
        </p:nvGraphicFramePr>
        <p:xfrm>
          <a:off x="1447800" y="2743200"/>
          <a:ext cx="6705600" cy="3262313"/>
        </p:xfrm>
        <a:graphic>
          <a:graphicData uri="http://schemas.openxmlformats.org/presentationml/2006/ole">
            <mc:AlternateContent xmlns:mc="http://schemas.openxmlformats.org/markup-compatibility/2006">
              <mc:Choice xmlns:v="urn:schemas-microsoft-com:vml" Requires="v">
                <p:oleObj spid="_x0000_s446471" name="Equation" r:id="rId4" imgW="6184800" imgH="2692080" progId="Equation.3">
                  <p:embed/>
                </p:oleObj>
              </mc:Choice>
              <mc:Fallback>
                <p:oleObj name="Equation" r:id="rId4" imgW="6184800" imgH="2692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743200"/>
                        <a:ext cx="6705600" cy="326231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0245" name="Text Box 4"/>
          <p:cNvSpPr txBox="1">
            <a:spLocks noChangeArrowheads="1"/>
          </p:cNvSpPr>
          <p:nvPr/>
        </p:nvSpPr>
        <p:spPr bwMode="auto">
          <a:xfrm>
            <a:off x="1804988" y="1676400"/>
            <a:ext cx="5365750" cy="1066800"/>
          </a:xfrm>
          <a:prstGeom prst="rect">
            <a:avLst/>
          </a:prstGeom>
          <a:noFill/>
          <a:ln w="9525">
            <a:noFill/>
            <a:miter lim="800000"/>
            <a:headEnd/>
            <a:tailEnd/>
          </a:ln>
        </p:spPr>
        <p:txBody>
          <a:bodyPr wrap="none">
            <a:spAutoFit/>
          </a:bodyPr>
          <a:lstStyle/>
          <a:p>
            <a:pPr algn="ctr" eaLnBrk="0" hangingPunct="0"/>
            <a:r>
              <a:rPr lang="en-US" sz="3200" b="1">
                <a:solidFill>
                  <a:srgbClr val="800000"/>
                </a:solidFill>
                <a:latin typeface="Arial" charset="0"/>
              </a:rPr>
              <a:t>Monoclinic</a:t>
            </a:r>
          </a:p>
          <a:p>
            <a:pPr algn="ctr" eaLnBrk="0" hangingPunct="0"/>
            <a:r>
              <a:rPr lang="en-US" sz="3200" b="1">
                <a:solidFill>
                  <a:srgbClr val="800000"/>
                </a:solidFill>
                <a:latin typeface="Arial" charset="0"/>
              </a:rPr>
              <a:t>13 Independent Constants </a:t>
            </a:r>
          </a:p>
        </p:txBody>
      </p:sp>
      <p:sp>
        <p:nvSpPr>
          <p:cNvPr id="6" name="Rectangle 6"/>
          <p:cNvSpPr>
            <a:spLocks noGrp="1" noChangeArrowheads="1"/>
          </p:cNvSpPr>
          <p:nvPr>
            <p:ph type="sldNum" sz="quarter" idx="4"/>
          </p:nvPr>
        </p:nvSpPr>
        <p:spPr>
          <a:xfrm>
            <a:off x="6400800" y="6248400"/>
            <a:ext cx="2133600" cy="365125"/>
          </a:xfrm>
        </p:spPr>
        <p:txBody>
          <a:bodyPr/>
          <a:lstStyle/>
          <a:p>
            <a:fld id="{784D54C9-EE26-4281-934B-33BB515362F7}" type="slidenum">
              <a:rPr lang="en-US" smtClean="0"/>
              <a:pPr/>
              <a:t>17</a:t>
            </a:fld>
            <a:endParaRPr lang="en-US" dirty="0" smtClean="0"/>
          </a:p>
          <a:p>
            <a:r>
              <a:rPr lang="en-US" dirty="0" smtClean="0"/>
              <a:t>RBB</a:t>
            </a:r>
            <a:endParaRPr lang="en-US" dirty="0"/>
          </a:p>
        </p:txBody>
      </p:sp>
    </p:spTree>
    <p:extLst>
      <p:ext uri="{BB962C8B-B14F-4D97-AF65-F5344CB8AC3E}">
        <p14:creationId xmlns:p14="http://schemas.microsoft.com/office/powerpoint/2010/main" val="3748672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152400" y="457200"/>
            <a:ext cx="8839200" cy="758825"/>
          </a:xfrm>
        </p:spPr>
        <p:txBody>
          <a:bodyPr/>
          <a:lstStyle/>
          <a:p>
            <a:pPr eaLnBrk="1" hangingPunct="1"/>
            <a:r>
              <a:rPr lang="en-US" sz="3600" b="1" smtClean="0"/>
              <a:t>Three Planes of Elastic Symmetry</a:t>
            </a:r>
          </a:p>
        </p:txBody>
      </p:sp>
      <p:graphicFrame>
        <p:nvGraphicFramePr>
          <p:cNvPr id="11266" name="Object 1024"/>
          <p:cNvGraphicFramePr>
            <a:graphicFrameLocks noChangeAspect="1"/>
          </p:cNvGraphicFramePr>
          <p:nvPr/>
        </p:nvGraphicFramePr>
        <p:xfrm>
          <a:off x="1143000" y="2743200"/>
          <a:ext cx="6691313" cy="3262313"/>
        </p:xfrm>
        <a:graphic>
          <a:graphicData uri="http://schemas.openxmlformats.org/presentationml/2006/ole">
            <mc:AlternateContent xmlns:mc="http://schemas.openxmlformats.org/markup-compatibility/2006">
              <mc:Choice xmlns:v="urn:schemas-microsoft-com:vml" Requires="v">
                <p:oleObj spid="_x0000_s447495" name="Equation" r:id="rId4" imgW="6172200" imgH="2692080" progId="Equation.3">
                  <p:embed/>
                </p:oleObj>
              </mc:Choice>
              <mc:Fallback>
                <p:oleObj name="Equation" r:id="rId4" imgW="6172200" imgH="2692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743200"/>
                        <a:ext cx="6691313" cy="326231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1269" name="Text Box 4"/>
          <p:cNvSpPr txBox="1">
            <a:spLocks noChangeArrowheads="1"/>
          </p:cNvSpPr>
          <p:nvPr/>
        </p:nvSpPr>
        <p:spPr bwMode="auto">
          <a:xfrm>
            <a:off x="2079625" y="1600200"/>
            <a:ext cx="5027613" cy="1066800"/>
          </a:xfrm>
          <a:prstGeom prst="rect">
            <a:avLst/>
          </a:prstGeom>
          <a:noFill/>
          <a:ln w="9525">
            <a:noFill/>
            <a:miter lim="800000"/>
            <a:headEnd/>
            <a:tailEnd/>
          </a:ln>
        </p:spPr>
        <p:txBody>
          <a:bodyPr wrap="none">
            <a:spAutoFit/>
          </a:bodyPr>
          <a:lstStyle/>
          <a:p>
            <a:pPr algn="ctr" eaLnBrk="0" hangingPunct="0"/>
            <a:r>
              <a:rPr lang="en-US" sz="3200" b="1">
                <a:solidFill>
                  <a:srgbClr val="800000"/>
                </a:solidFill>
                <a:latin typeface="Arial" charset="0"/>
              </a:rPr>
              <a:t>Orthotropic Body</a:t>
            </a:r>
          </a:p>
          <a:p>
            <a:pPr algn="ctr" eaLnBrk="0" hangingPunct="0"/>
            <a:r>
              <a:rPr lang="en-US" sz="3200" b="1">
                <a:solidFill>
                  <a:srgbClr val="800000"/>
                </a:solidFill>
                <a:latin typeface="Arial" charset="0"/>
              </a:rPr>
              <a:t>9 Independent Constants</a:t>
            </a:r>
          </a:p>
        </p:txBody>
      </p:sp>
      <p:sp>
        <p:nvSpPr>
          <p:cNvPr id="6" name="Rectangle 6"/>
          <p:cNvSpPr>
            <a:spLocks noGrp="1" noChangeArrowheads="1"/>
          </p:cNvSpPr>
          <p:nvPr>
            <p:ph type="sldNum" sz="quarter" idx="4"/>
          </p:nvPr>
        </p:nvSpPr>
        <p:spPr>
          <a:xfrm>
            <a:off x="6400800" y="6248400"/>
            <a:ext cx="2133600" cy="365125"/>
          </a:xfrm>
        </p:spPr>
        <p:txBody>
          <a:bodyPr/>
          <a:lstStyle/>
          <a:p>
            <a:fld id="{784D54C9-EE26-4281-934B-33BB515362F7}" type="slidenum">
              <a:rPr lang="en-US" smtClean="0"/>
              <a:pPr/>
              <a:t>18</a:t>
            </a:fld>
            <a:endParaRPr lang="en-US" dirty="0" smtClean="0"/>
          </a:p>
          <a:p>
            <a:r>
              <a:rPr lang="en-US" dirty="0" smtClean="0"/>
              <a:t>RBB</a:t>
            </a:r>
            <a:endParaRPr lang="en-US" dirty="0"/>
          </a:p>
        </p:txBody>
      </p:sp>
    </p:spTree>
    <p:extLst>
      <p:ext uri="{BB962C8B-B14F-4D97-AF65-F5344CB8AC3E}">
        <p14:creationId xmlns:p14="http://schemas.microsoft.com/office/powerpoint/2010/main" val="12495206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1026"/>
          <p:cNvSpPr>
            <a:spLocks noGrp="1" noChangeArrowheads="1"/>
          </p:cNvSpPr>
          <p:nvPr>
            <p:ph type="title"/>
          </p:nvPr>
        </p:nvSpPr>
        <p:spPr>
          <a:xfrm>
            <a:off x="571500" y="533400"/>
            <a:ext cx="8001000" cy="682625"/>
          </a:xfrm>
        </p:spPr>
        <p:txBody>
          <a:bodyPr/>
          <a:lstStyle/>
          <a:p>
            <a:pPr eaLnBrk="1" hangingPunct="1"/>
            <a:r>
              <a:rPr lang="en-US" sz="3400" b="1" smtClean="0"/>
              <a:t>Relationship Between S and C</a:t>
            </a:r>
          </a:p>
        </p:txBody>
      </p:sp>
      <p:graphicFrame>
        <p:nvGraphicFramePr>
          <p:cNvPr id="12290" name="Object 1024"/>
          <p:cNvGraphicFramePr>
            <a:graphicFrameLocks noChangeAspect="1"/>
          </p:cNvGraphicFramePr>
          <p:nvPr/>
        </p:nvGraphicFramePr>
        <p:xfrm>
          <a:off x="4483100" y="3244850"/>
          <a:ext cx="177800" cy="368300"/>
        </p:xfrm>
        <a:graphic>
          <a:graphicData uri="http://schemas.openxmlformats.org/presentationml/2006/ole">
            <mc:AlternateContent xmlns:mc="http://schemas.openxmlformats.org/markup-compatibility/2006">
              <mc:Choice xmlns:v="urn:schemas-microsoft-com:vml" Requires="v">
                <p:oleObj spid="_x0000_s448529" name="Equation" r:id="rId4" imgW="177480" imgH="368280" progId="Equation.3">
                  <p:embed/>
                </p:oleObj>
              </mc:Choice>
              <mc:Fallback>
                <p:oleObj name="Equation" r:id="rId4" imgW="177480" imgH="3682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3100" y="3244850"/>
                        <a:ext cx="1778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1025"/>
          <p:cNvGraphicFramePr>
            <a:graphicFrameLocks noChangeAspect="1"/>
          </p:cNvGraphicFramePr>
          <p:nvPr/>
        </p:nvGraphicFramePr>
        <p:xfrm>
          <a:off x="685800" y="1752600"/>
          <a:ext cx="7861300" cy="2616200"/>
        </p:xfrm>
        <a:graphic>
          <a:graphicData uri="http://schemas.openxmlformats.org/presentationml/2006/ole">
            <mc:AlternateContent xmlns:mc="http://schemas.openxmlformats.org/markup-compatibility/2006">
              <mc:Choice xmlns:v="urn:schemas-microsoft-com:vml" Requires="v">
                <p:oleObj spid="_x0000_s448530" name="Equation" r:id="rId6" imgW="7860960" imgH="2616120" progId="Equation.3">
                  <p:embed/>
                </p:oleObj>
              </mc:Choice>
              <mc:Fallback>
                <p:oleObj name="Equation" r:id="rId6" imgW="7860960" imgH="26161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1752600"/>
                        <a:ext cx="7861300" cy="26162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2292" name="Object 1026"/>
          <p:cNvGraphicFramePr>
            <a:graphicFrameLocks noChangeAspect="1"/>
          </p:cNvGraphicFramePr>
          <p:nvPr/>
        </p:nvGraphicFramePr>
        <p:xfrm>
          <a:off x="1371600" y="4876800"/>
          <a:ext cx="6642100" cy="393700"/>
        </p:xfrm>
        <a:graphic>
          <a:graphicData uri="http://schemas.openxmlformats.org/presentationml/2006/ole">
            <mc:AlternateContent xmlns:mc="http://schemas.openxmlformats.org/markup-compatibility/2006">
              <mc:Choice xmlns:v="urn:schemas-microsoft-com:vml" Requires="v">
                <p:oleObj spid="_x0000_s448531" name="Equation" r:id="rId8" imgW="6642000" imgH="393480" progId="Equation.3">
                  <p:embed/>
                </p:oleObj>
              </mc:Choice>
              <mc:Fallback>
                <p:oleObj name="Equation" r:id="rId8" imgW="664200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4876800"/>
                        <a:ext cx="6642100" cy="3937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7" name="Rectangle 6"/>
          <p:cNvSpPr>
            <a:spLocks noGrp="1" noChangeArrowheads="1"/>
          </p:cNvSpPr>
          <p:nvPr>
            <p:ph type="sldNum" sz="quarter" idx="4"/>
          </p:nvPr>
        </p:nvSpPr>
        <p:spPr>
          <a:xfrm>
            <a:off x="6400800" y="6248400"/>
            <a:ext cx="2133600" cy="365125"/>
          </a:xfrm>
        </p:spPr>
        <p:txBody>
          <a:bodyPr/>
          <a:lstStyle/>
          <a:p>
            <a:fld id="{784D54C9-EE26-4281-934B-33BB515362F7}" type="slidenum">
              <a:rPr lang="en-US" smtClean="0"/>
              <a:pPr/>
              <a:t>19</a:t>
            </a:fld>
            <a:endParaRPr lang="en-US" dirty="0" smtClean="0"/>
          </a:p>
          <a:p>
            <a:r>
              <a:rPr lang="en-US" dirty="0" smtClean="0"/>
              <a:t>RBB</a:t>
            </a:r>
            <a:endParaRPr lang="en-US" dirty="0"/>
          </a:p>
        </p:txBody>
      </p:sp>
    </p:spTree>
    <p:extLst>
      <p:ext uri="{BB962C8B-B14F-4D97-AF65-F5344CB8AC3E}">
        <p14:creationId xmlns:p14="http://schemas.microsoft.com/office/powerpoint/2010/main" val="4069742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Group 91"/>
          <p:cNvGrpSpPr/>
          <p:nvPr/>
        </p:nvGrpSpPr>
        <p:grpSpPr>
          <a:xfrm>
            <a:off x="4070350" y="2692205"/>
            <a:ext cx="864973" cy="2184595"/>
            <a:chOff x="5943600" y="2057400"/>
            <a:chExt cx="864973" cy="2184595"/>
          </a:xfrm>
        </p:grpSpPr>
        <p:sp>
          <p:nvSpPr>
            <p:cNvPr id="84" name="Freeform 83"/>
            <p:cNvSpPr/>
            <p:nvPr/>
          </p:nvSpPr>
          <p:spPr bwMode="auto">
            <a:xfrm>
              <a:off x="5952271" y="2057400"/>
              <a:ext cx="855878" cy="460858"/>
            </a:xfrm>
            <a:custGeom>
              <a:avLst/>
              <a:gdLst>
                <a:gd name="connsiteX0" fmla="*/ 0 w 855878"/>
                <a:gd name="connsiteY0" fmla="*/ 234087 h 460858"/>
                <a:gd name="connsiteX1" fmla="*/ 446227 w 855878"/>
                <a:gd name="connsiteY1" fmla="*/ 0 h 460858"/>
                <a:gd name="connsiteX2" fmla="*/ 855878 w 855878"/>
                <a:gd name="connsiteY2" fmla="*/ 226772 h 460858"/>
                <a:gd name="connsiteX3" fmla="*/ 438912 w 855878"/>
                <a:gd name="connsiteY3" fmla="*/ 460858 h 460858"/>
                <a:gd name="connsiteX4" fmla="*/ 0 w 855878"/>
                <a:gd name="connsiteY4" fmla="*/ 234087 h 460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5878" h="460858">
                  <a:moveTo>
                    <a:pt x="0" y="234087"/>
                  </a:moveTo>
                  <a:lnTo>
                    <a:pt x="446227" y="0"/>
                  </a:lnTo>
                  <a:lnTo>
                    <a:pt x="855878" y="226772"/>
                  </a:lnTo>
                  <a:lnTo>
                    <a:pt x="438912" y="460858"/>
                  </a:lnTo>
                  <a:lnTo>
                    <a:pt x="0" y="234087"/>
                  </a:lnTo>
                  <a:close/>
                </a:path>
              </a:pathLst>
            </a:custGeom>
            <a:solidFill>
              <a:schemeClr val="accent1">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7" name="Freeform 86"/>
            <p:cNvSpPr/>
            <p:nvPr/>
          </p:nvSpPr>
          <p:spPr bwMode="auto">
            <a:xfrm>
              <a:off x="5943600" y="2289628"/>
              <a:ext cx="444843" cy="1952367"/>
            </a:xfrm>
            <a:custGeom>
              <a:avLst/>
              <a:gdLst>
                <a:gd name="connsiteX0" fmla="*/ 437782 w 444843"/>
                <a:gd name="connsiteY0" fmla="*/ 1952367 h 1952367"/>
                <a:gd name="connsiteX1" fmla="*/ 444843 w 444843"/>
                <a:gd name="connsiteY1" fmla="*/ 229482 h 1952367"/>
                <a:gd name="connsiteX2" fmla="*/ 3530 w 444843"/>
                <a:gd name="connsiteY2" fmla="*/ 0 h 1952367"/>
                <a:gd name="connsiteX3" fmla="*/ 0 w 444843"/>
                <a:gd name="connsiteY3" fmla="*/ 1719354 h 1952367"/>
                <a:gd name="connsiteX4" fmla="*/ 437782 w 444843"/>
                <a:gd name="connsiteY4" fmla="*/ 1952367 h 195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843" h="1952367">
                  <a:moveTo>
                    <a:pt x="437782" y="1952367"/>
                  </a:moveTo>
                  <a:cubicBezTo>
                    <a:pt x="440136" y="1378072"/>
                    <a:pt x="442489" y="803777"/>
                    <a:pt x="444843" y="229482"/>
                  </a:cubicBezTo>
                  <a:lnTo>
                    <a:pt x="3530" y="0"/>
                  </a:lnTo>
                  <a:cubicBezTo>
                    <a:pt x="2353" y="573118"/>
                    <a:pt x="1177" y="1146236"/>
                    <a:pt x="0" y="1719354"/>
                  </a:cubicBezTo>
                  <a:lnTo>
                    <a:pt x="437782" y="1952367"/>
                  </a:lnTo>
                  <a:close/>
                </a:path>
              </a:pathLst>
            </a:custGeom>
            <a:solidFill>
              <a:schemeClr val="accent1">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9" name="Freeform 88"/>
            <p:cNvSpPr/>
            <p:nvPr/>
          </p:nvSpPr>
          <p:spPr bwMode="auto">
            <a:xfrm>
              <a:off x="6381382" y="2289628"/>
              <a:ext cx="427191" cy="1948837"/>
            </a:xfrm>
            <a:custGeom>
              <a:avLst/>
              <a:gdLst>
                <a:gd name="connsiteX0" fmla="*/ 0 w 427191"/>
                <a:gd name="connsiteY0" fmla="*/ 1948837 h 1948837"/>
                <a:gd name="connsiteX1" fmla="*/ 14122 w 427191"/>
                <a:gd name="connsiteY1" fmla="*/ 225952 h 1948837"/>
                <a:gd name="connsiteX2" fmla="*/ 427191 w 427191"/>
                <a:gd name="connsiteY2" fmla="*/ 0 h 1948837"/>
                <a:gd name="connsiteX3" fmla="*/ 420130 w 427191"/>
                <a:gd name="connsiteY3" fmla="*/ 1708763 h 1948837"/>
                <a:gd name="connsiteX4" fmla="*/ 0 w 427191"/>
                <a:gd name="connsiteY4" fmla="*/ 1948837 h 1948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191" h="1948837">
                  <a:moveTo>
                    <a:pt x="0" y="1948837"/>
                  </a:moveTo>
                  <a:lnTo>
                    <a:pt x="14122" y="225952"/>
                  </a:lnTo>
                  <a:lnTo>
                    <a:pt x="427191" y="0"/>
                  </a:lnTo>
                  <a:cubicBezTo>
                    <a:pt x="424837" y="569588"/>
                    <a:pt x="422484" y="1139175"/>
                    <a:pt x="420130" y="1708763"/>
                  </a:cubicBezTo>
                  <a:lnTo>
                    <a:pt x="0" y="1948837"/>
                  </a:lnTo>
                  <a:close/>
                </a:path>
              </a:pathLst>
            </a:custGeom>
            <a:solidFill>
              <a:schemeClr val="accent1">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sp>
        <p:nvSpPr>
          <p:cNvPr id="2" name="Title 1"/>
          <p:cNvSpPr>
            <a:spLocks noGrp="1"/>
          </p:cNvSpPr>
          <p:nvPr>
            <p:ph type="title"/>
          </p:nvPr>
        </p:nvSpPr>
        <p:spPr/>
        <p:txBody>
          <a:bodyPr/>
          <a:lstStyle/>
          <a:p>
            <a:r>
              <a:rPr lang="en-US" dirty="0" smtClean="0"/>
              <a:t>Relationship Between Stress and Strain</a:t>
            </a:r>
            <a:endParaRPr lang="en-US" dirty="0"/>
          </a:p>
        </p:txBody>
      </p:sp>
      <p:sp>
        <p:nvSpPr>
          <p:cNvPr id="66" name="TextBox 65"/>
          <p:cNvSpPr txBox="1"/>
          <p:nvPr/>
        </p:nvSpPr>
        <p:spPr>
          <a:xfrm>
            <a:off x="1701395" y="2715155"/>
            <a:ext cx="325730" cy="369332"/>
          </a:xfrm>
          <a:prstGeom prst="rect">
            <a:avLst/>
          </a:prstGeom>
          <a:noFill/>
        </p:spPr>
        <p:txBody>
          <a:bodyPr wrap="none" rtlCol="0">
            <a:spAutoFit/>
          </a:bodyPr>
          <a:lstStyle/>
          <a:p>
            <a:r>
              <a:rPr lang="en-US" dirty="0" smtClean="0"/>
              <a:t>y</a:t>
            </a:r>
            <a:endParaRPr lang="en-US" dirty="0"/>
          </a:p>
        </p:txBody>
      </p:sp>
      <p:grpSp>
        <p:nvGrpSpPr>
          <p:cNvPr id="37" name="Group 36"/>
          <p:cNvGrpSpPr/>
          <p:nvPr/>
        </p:nvGrpSpPr>
        <p:grpSpPr>
          <a:xfrm>
            <a:off x="867671" y="3389376"/>
            <a:ext cx="1888328" cy="1649738"/>
            <a:chOff x="1733385" y="2637740"/>
            <a:chExt cx="3372015" cy="2945960"/>
          </a:xfrm>
        </p:grpSpPr>
        <p:sp>
          <p:nvSpPr>
            <p:cNvPr id="32" name="Freeform 31"/>
            <p:cNvSpPr/>
            <p:nvPr/>
          </p:nvSpPr>
          <p:spPr bwMode="auto">
            <a:xfrm>
              <a:off x="1757901" y="3206260"/>
              <a:ext cx="2393342" cy="2377440"/>
            </a:xfrm>
            <a:custGeom>
              <a:avLst/>
              <a:gdLst>
                <a:gd name="connsiteX0" fmla="*/ 0 w 2393342"/>
                <a:gd name="connsiteY0" fmla="*/ 1001865 h 2377440"/>
                <a:gd name="connsiteX1" fmla="*/ 0 w 2393342"/>
                <a:gd name="connsiteY1" fmla="*/ 0 h 2377440"/>
                <a:gd name="connsiteX2" fmla="*/ 2393342 w 2393342"/>
                <a:gd name="connsiteY2" fmla="*/ 1383527 h 2377440"/>
                <a:gd name="connsiteX3" fmla="*/ 2385391 w 2393342"/>
                <a:gd name="connsiteY3" fmla="*/ 2377440 h 2377440"/>
                <a:gd name="connsiteX4" fmla="*/ 0 w 2393342"/>
                <a:gd name="connsiteY4" fmla="*/ 1001865 h 23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3342" h="2377440">
                  <a:moveTo>
                    <a:pt x="0" y="1001865"/>
                  </a:moveTo>
                  <a:lnTo>
                    <a:pt x="0" y="0"/>
                  </a:lnTo>
                  <a:lnTo>
                    <a:pt x="2393342" y="1383527"/>
                  </a:lnTo>
                  <a:cubicBezTo>
                    <a:pt x="2390692" y="1714831"/>
                    <a:pt x="2388041" y="2046136"/>
                    <a:pt x="2385391" y="2377440"/>
                  </a:cubicBezTo>
                  <a:lnTo>
                    <a:pt x="0" y="1001865"/>
                  </a:lnTo>
                  <a:close/>
                </a:path>
              </a:pathLst>
            </a:custGeom>
            <a:solidFill>
              <a:schemeClr val="accent1">
                <a:lumMod val="60000"/>
                <a:lumOff val="4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3" name="Freeform 32"/>
            <p:cNvSpPr/>
            <p:nvPr/>
          </p:nvSpPr>
          <p:spPr bwMode="auto">
            <a:xfrm>
              <a:off x="1733385" y="2637740"/>
              <a:ext cx="3355451" cy="1940119"/>
            </a:xfrm>
            <a:custGeom>
              <a:avLst/>
              <a:gdLst>
                <a:gd name="connsiteX0" fmla="*/ 970059 w 3355451"/>
                <a:gd name="connsiteY0" fmla="*/ 0 h 1940119"/>
                <a:gd name="connsiteX1" fmla="*/ 3355451 w 3355451"/>
                <a:gd name="connsiteY1" fmla="*/ 1399430 h 1940119"/>
                <a:gd name="connsiteX2" fmla="*/ 2409246 w 3355451"/>
                <a:gd name="connsiteY2" fmla="*/ 1940119 h 1940119"/>
                <a:gd name="connsiteX3" fmla="*/ 0 w 3355451"/>
                <a:gd name="connsiteY3" fmla="*/ 556592 h 1940119"/>
                <a:gd name="connsiteX4" fmla="*/ 970059 w 3355451"/>
                <a:gd name="connsiteY4" fmla="*/ 0 h 1940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451" h="1940119">
                  <a:moveTo>
                    <a:pt x="970059" y="0"/>
                  </a:moveTo>
                  <a:lnTo>
                    <a:pt x="3355451" y="1399430"/>
                  </a:lnTo>
                  <a:lnTo>
                    <a:pt x="2409246" y="1940119"/>
                  </a:lnTo>
                  <a:lnTo>
                    <a:pt x="0" y="556592"/>
                  </a:lnTo>
                  <a:lnTo>
                    <a:pt x="970059" y="0"/>
                  </a:lnTo>
                  <a:close/>
                </a:path>
              </a:pathLst>
            </a:custGeom>
            <a:solidFill>
              <a:schemeClr val="accent1">
                <a:lumMod val="60000"/>
                <a:lumOff val="4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4" name="Freeform 33"/>
            <p:cNvSpPr/>
            <p:nvPr/>
          </p:nvSpPr>
          <p:spPr bwMode="auto">
            <a:xfrm>
              <a:off x="4159195" y="4041147"/>
              <a:ext cx="946205" cy="1534602"/>
            </a:xfrm>
            <a:custGeom>
              <a:avLst/>
              <a:gdLst>
                <a:gd name="connsiteX0" fmla="*/ 0 w 946205"/>
                <a:gd name="connsiteY0" fmla="*/ 1534602 h 1534602"/>
                <a:gd name="connsiteX1" fmla="*/ 0 w 946205"/>
                <a:gd name="connsiteY1" fmla="*/ 532738 h 1534602"/>
                <a:gd name="connsiteX2" fmla="*/ 946205 w 946205"/>
                <a:gd name="connsiteY2" fmla="*/ 0 h 1534602"/>
                <a:gd name="connsiteX3" fmla="*/ 946205 w 946205"/>
                <a:gd name="connsiteY3" fmla="*/ 978011 h 1534602"/>
                <a:gd name="connsiteX4" fmla="*/ 0 w 946205"/>
                <a:gd name="connsiteY4" fmla="*/ 1534602 h 1534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6205" h="1534602">
                  <a:moveTo>
                    <a:pt x="0" y="1534602"/>
                  </a:moveTo>
                  <a:lnTo>
                    <a:pt x="0" y="532738"/>
                  </a:lnTo>
                  <a:lnTo>
                    <a:pt x="946205" y="0"/>
                  </a:lnTo>
                  <a:lnTo>
                    <a:pt x="946205" y="978011"/>
                  </a:lnTo>
                  <a:lnTo>
                    <a:pt x="0" y="1534602"/>
                  </a:lnTo>
                  <a:close/>
                </a:path>
              </a:pathLst>
            </a:custGeom>
            <a:solidFill>
              <a:schemeClr val="accent1">
                <a:lumMod val="60000"/>
                <a:lumOff val="4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cxnSp>
        <p:nvCxnSpPr>
          <p:cNvPr id="8" name="Straight Connector 7"/>
          <p:cNvCxnSpPr/>
          <p:nvPr/>
        </p:nvCxnSpPr>
        <p:spPr bwMode="auto">
          <a:xfrm rot="5400000">
            <a:off x="801868" y="4182739"/>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9" name="Straight Connector 8"/>
          <p:cNvCxnSpPr/>
          <p:nvPr/>
        </p:nvCxnSpPr>
        <p:spPr bwMode="auto">
          <a:xfrm rot="1800000">
            <a:off x="1134463" y="4758811"/>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0" name="Straight Connector 9"/>
          <p:cNvCxnSpPr/>
          <p:nvPr/>
        </p:nvCxnSpPr>
        <p:spPr bwMode="auto">
          <a:xfrm rot="9000000">
            <a:off x="1134464" y="3600518"/>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1" name="Straight Connector 10"/>
          <p:cNvCxnSpPr/>
          <p:nvPr/>
        </p:nvCxnSpPr>
        <p:spPr bwMode="auto">
          <a:xfrm rot="5400000">
            <a:off x="1464210" y="4562334"/>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2" name="Straight Connector 11"/>
          <p:cNvCxnSpPr/>
          <p:nvPr/>
        </p:nvCxnSpPr>
        <p:spPr bwMode="auto">
          <a:xfrm rot="1800000">
            <a:off x="1134463" y="3990715"/>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4" name="Straight Connector 13"/>
          <p:cNvCxnSpPr/>
          <p:nvPr/>
        </p:nvCxnSpPr>
        <p:spPr bwMode="auto">
          <a:xfrm rot="9000000">
            <a:off x="1796806" y="3986262"/>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5" name="Straight Connector 14"/>
          <p:cNvCxnSpPr/>
          <p:nvPr/>
        </p:nvCxnSpPr>
        <p:spPr bwMode="auto">
          <a:xfrm rot="1800000">
            <a:off x="1801262" y="3603706"/>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6" name="Straight Connector 15"/>
          <p:cNvCxnSpPr/>
          <p:nvPr/>
        </p:nvCxnSpPr>
        <p:spPr bwMode="auto">
          <a:xfrm rot="5400000">
            <a:off x="2270645" y="4304981"/>
            <a:ext cx="502920"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17" name="Straight Connector 16"/>
          <p:cNvCxnSpPr/>
          <p:nvPr/>
        </p:nvCxnSpPr>
        <p:spPr bwMode="auto">
          <a:xfrm rot="9000000">
            <a:off x="1918846" y="4726807"/>
            <a:ext cx="640080"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25" name="Straight Connector 24"/>
          <p:cNvCxnSpPr/>
          <p:nvPr/>
        </p:nvCxnSpPr>
        <p:spPr bwMode="auto">
          <a:xfrm rot="1800000">
            <a:off x="1803857" y="4374762"/>
            <a:ext cx="768096"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26" name="Straight Connector 25"/>
          <p:cNvCxnSpPr/>
          <p:nvPr/>
        </p:nvCxnSpPr>
        <p:spPr bwMode="auto">
          <a:xfrm rot="5400000">
            <a:off x="1466859" y="3789810"/>
            <a:ext cx="768096"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27" name="Straight Connector 26"/>
          <p:cNvCxnSpPr/>
          <p:nvPr/>
        </p:nvCxnSpPr>
        <p:spPr bwMode="auto">
          <a:xfrm rot="9000000">
            <a:off x="1134463" y="4374762"/>
            <a:ext cx="768096"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45" name="Straight Arrow Connector 44"/>
          <p:cNvCxnSpPr>
            <a:cxnSpLocks noChangeAspect="1"/>
          </p:cNvCxnSpPr>
          <p:nvPr/>
        </p:nvCxnSpPr>
        <p:spPr bwMode="auto">
          <a:xfrm>
            <a:off x="2499968" y="4614575"/>
            <a:ext cx="563270" cy="328574"/>
          </a:xfrm>
          <a:prstGeom prst="straightConnector1">
            <a:avLst/>
          </a:prstGeom>
          <a:solidFill>
            <a:schemeClr val="accent1"/>
          </a:solidFill>
          <a:ln w="38100" cap="flat" cmpd="sng" algn="ctr">
            <a:solidFill>
              <a:schemeClr val="tx1"/>
            </a:solidFill>
            <a:prstDash val="solid"/>
            <a:round/>
            <a:headEnd type="none" w="med" len="med"/>
            <a:tailEnd type="stealth" w="lg" len="lg"/>
          </a:ln>
          <a:effectLst/>
        </p:spPr>
      </p:cxnSp>
      <p:cxnSp>
        <p:nvCxnSpPr>
          <p:cNvPr id="46" name="Straight Arrow Connector 45"/>
          <p:cNvCxnSpPr>
            <a:cxnSpLocks noChangeAspect="1"/>
          </p:cNvCxnSpPr>
          <p:nvPr/>
        </p:nvCxnSpPr>
        <p:spPr bwMode="auto">
          <a:xfrm>
            <a:off x="281023" y="3389376"/>
            <a:ext cx="563270" cy="328574"/>
          </a:xfrm>
          <a:prstGeom prst="straightConnector1">
            <a:avLst/>
          </a:prstGeom>
          <a:solidFill>
            <a:schemeClr val="accent1"/>
          </a:solidFill>
          <a:ln w="38100" cap="flat" cmpd="sng" algn="ctr">
            <a:solidFill>
              <a:schemeClr val="tx1"/>
            </a:solidFill>
            <a:prstDash val="solid"/>
            <a:round/>
            <a:headEnd type="stealth" w="lg" len="lg"/>
            <a:tailEnd type="none" w="lg" len="lg"/>
          </a:ln>
          <a:effectLst/>
        </p:spPr>
      </p:cxnSp>
      <p:cxnSp>
        <p:nvCxnSpPr>
          <p:cNvPr id="48" name="Straight Arrow Connector 47"/>
          <p:cNvCxnSpPr>
            <a:cxnSpLocks noChangeAspect="1"/>
          </p:cNvCxnSpPr>
          <p:nvPr/>
        </p:nvCxnSpPr>
        <p:spPr bwMode="auto">
          <a:xfrm>
            <a:off x="3097377" y="4968241"/>
            <a:ext cx="307239" cy="187757"/>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cxnSp>
        <p:nvCxnSpPr>
          <p:cNvPr id="57" name="Straight Arrow Connector 56"/>
          <p:cNvCxnSpPr/>
          <p:nvPr/>
        </p:nvCxnSpPr>
        <p:spPr bwMode="auto">
          <a:xfrm rot="10680000" flipV="1">
            <a:off x="665071" y="4669536"/>
            <a:ext cx="384048" cy="213360"/>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cxnSp>
        <p:nvCxnSpPr>
          <p:cNvPr id="64" name="Straight Arrow Connector 63"/>
          <p:cNvCxnSpPr/>
          <p:nvPr/>
        </p:nvCxnSpPr>
        <p:spPr bwMode="auto">
          <a:xfrm rot="5400000" flipH="1" flipV="1">
            <a:off x="1714290" y="3184959"/>
            <a:ext cx="274808" cy="889"/>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sp>
        <p:nvSpPr>
          <p:cNvPr id="65" name="TextBox 64"/>
          <p:cNvSpPr txBox="1"/>
          <p:nvPr/>
        </p:nvSpPr>
        <p:spPr>
          <a:xfrm>
            <a:off x="3332050" y="4991066"/>
            <a:ext cx="281659" cy="369332"/>
          </a:xfrm>
          <a:prstGeom prst="rect">
            <a:avLst/>
          </a:prstGeom>
          <a:noFill/>
        </p:spPr>
        <p:txBody>
          <a:bodyPr wrap="square" rtlCol="0">
            <a:spAutoFit/>
          </a:bodyPr>
          <a:lstStyle/>
          <a:p>
            <a:r>
              <a:rPr lang="en-US" dirty="0" smtClean="0"/>
              <a:t>x</a:t>
            </a:r>
            <a:endParaRPr lang="en-US" dirty="0"/>
          </a:p>
        </p:txBody>
      </p:sp>
      <p:sp>
        <p:nvSpPr>
          <p:cNvPr id="67" name="TextBox 66"/>
          <p:cNvSpPr txBox="1"/>
          <p:nvPr/>
        </p:nvSpPr>
        <p:spPr>
          <a:xfrm>
            <a:off x="449885" y="4764025"/>
            <a:ext cx="321283" cy="368686"/>
          </a:xfrm>
          <a:prstGeom prst="rect">
            <a:avLst/>
          </a:prstGeom>
          <a:noFill/>
        </p:spPr>
        <p:txBody>
          <a:bodyPr wrap="square" rtlCol="0">
            <a:spAutoFit/>
          </a:bodyPr>
          <a:lstStyle/>
          <a:p>
            <a:r>
              <a:rPr lang="en-US" dirty="0" smtClean="0"/>
              <a:t>z</a:t>
            </a:r>
            <a:endParaRPr lang="en-US" dirty="0"/>
          </a:p>
        </p:txBody>
      </p:sp>
      <p:sp>
        <p:nvSpPr>
          <p:cNvPr id="68" name="TextBox 67"/>
          <p:cNvSpPr txBox="1"/>
          <p:nvPr/>
        </p:nvSpPr>
        <p:spPr>
          <a:xfrm>
            <a:off x="76200" y="3048000"/>
            <a:ext cx="238963" cy="206826"/>
          </a:xfrm>
          <a:prstGeom prst="rect">
            <a:avLst/>
          </a:prstGeom>
          <a:noFill/>
        </p:spPr>
        <p:txBody>
          <a:bodyPr wrap="none" rtlCol="0">
            <a:spAutoFit/>
          </a:bodyPr>
          <a:lstStyle/>
          <a:p>
            <a:r>
              <a:rPr lang="en-US" b="1" dirty="0" smtClean="0">
                <a:sym typeface="Symbol"/>
              </a:rPr>
              <a:t></a:t>
            </a:r>
            <a:r>
              <a:rPr lang="en-US" b="1" baseline="-25000" dirty="0" smtClean="0">
                <a:sym typeface="Symbol"/>
              </a:rPr>
              <a:t>x</a:t>
            </a:r>
            <a:endParaRPr lang="en-US" b="1" dirty="0"/>
          </a:p>
        </p:txBody>
      </p:sp>
      <p:sp>
        <p:nvSpPr>
          <p:cNvPr id="69" name="TextBox 68"/>
          <p:cNvSpPr txBox="1"/>
          <p:nvPr/>
        </p:nvSpPr>
        <p:spPr>
          <a:xfrm>
            <a:off x="3020568" y="4686606"/>
            <a:ext cx="238963" cy="206826"/>
          </a:xfrm>
          <a:prstGeom prst="rect">
            <a:avLst/>
          </a:prstGeom>
          <a:noFill/>
        </p:spPr>
        <p:txBody>
          <a:bodyPr wrap="none" rtlCol="0">
            <a:spAutoFit/>
          </a:bodyPr>
          <a:lstStyle/>
          <a:p>
            <a:r>
              <a:rPr lang="en-US" b="1" dirty="0" smtClean="0">
                <a:sym typeface="Symbol"/>
              </a:rPr>
              <a:t></a:t>
            </a:r>
            <a:r>
              <a:rPr lang="en-US" b="1" baseline="-25000" dirty="0" smtClean="0">
                <a:sym typeface="Symbol"/>
              </a:rPr>
              <a:t>x</a:t>
            </a:r>
            <a:endParaRPr lang="en-US" b="1" dirty="0"/>
          </a:p>
        </p:txBody>
      </p:sp>
      <p:cxnSp>
        <p:nvCxnSpPr>
          <p:cNvPr id="72" name="Straight Connector 71"/>
          <p:cNvCxnSpPr/>
          <p:nvPr/>
        </p:nvCxnSpPr>
        <p:spPr bwMode="auto">
          <a:xfrm rot="5400000">
            <a:off x="3477405" y="3757362"/>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73" name="Straight Connector 72"/>
          <p:cNvCxnSpPr/>
          <p:nvPr/>
        </p:nvCxnSpPr>
        <p:spPr bwMode="auto">
          <a:xfrm rot="1800000">
            <a:off x="3810000" y="4333434"/>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74" name="Straight Connector 73"/>
          <p:cNvCxnSpPr/>
          <p:nvPr/>
        </p:nvCxnSpPr>
        <p:spPr bwMode="auto">
          <a:xfrm rot="9000000">
            <a:off x="4057415" y="3108847"/>
            <a:ext cx="502920"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75" name="Straight Connector 74"/>
          <p:cNvCxnSpPr/>
          <p:nvPr/>
        </p:nvCxnSpPr>
        <p:spPr bwMode="auto">
          <a:xfrm rot="5400000">
            <a:off x="4139747" y="4136957"/>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76" name="Straight Connector 75"/>
          <p:cNvCxnSpPr/>
          <p:nvPr/>
        </p:nvCxnSpPr>
        <p:spPr bwMode="auto">
          <a:xfrm rot="1800000">
            <a:off x="3810000" y="3565338"/>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77" name="Straight Connector 76"/>
          <p:cNvCxnSpPr/>
          <p:nvPr/>
        </p:nvCxnSpPr>
        <p:spPr bwMode="auto">
          <a:xfrm rot="9000000">
            <a:off x="4472343" y="3560885"/>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78" name="Straight Connector 77"/>
          <p:cNvCxnSpPr/>
          <p:nvPr/>
        </p:nvCxnSpPr>
        <p:spPr bwMode="auto">
          <a:xfrm rot="1800000">
            <a:off x="4497624" y="3100605"/>
            <a:ext cx="457200" cy="0"/>
          </a:xfrm>
          <a:prstGeom prst="line">
            <a:avLst/>
          </a:prstGeom>
          <a:solidFill>
            <a:schemeClr val="accent1"/>
          </a:solidFill>
          <a:ln w="12700" cap="flat" cmpd="sng" algn="ctr">
            <a:solidFill>
              <a:schemeClr val="bg1">
                <a:lumMod val="75000"/>
              </a:schemeClr>
            </a:solidFill>
            <a:prstDash val="dash"/>
            <a:round/>
            <a:headEnd type="none" w="med" len="med"/>
            <a:tailEnd type="none" w="med" len="med"/>
          </a:ln>
          <a:effectLst/>
        </p:spPr>
      </p:cxnSp>
      <p:cxnSp>
        <p:nvCxnSpPr>
          <p:cNvPr id="79" name="Straight Connector 78"/>
          <p:cNvCxnSpPr/>
          <p:nvPr/>
        </p:nvCxnSpPr>
        <p:spPr bwMode="auto">
          <a:xfrm rot="5400000">
            <a:off x="4813594" y="3757362"/>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80" name="Straight Connector 79"/>
          <p:cNvCxnSpPr/>
          <p:nvPr/>
        </p:nvCxnSpPr>
        <p:spPr bwMode="auto">
          <a:xfrm rot="9000000">
            <a:off x="4474942" y="4333434"/>
            <a:ext cx="768096" cy="0"/>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81" name="Straight Connector 80"/>
          <p:cNvCxnSpPr/>
          <p:nvPr/>
        </p:nvCxnSpPr>
        <p:spPr bwMode="auto">
          <a:xfrm rot="1800000">
            <a:off x="4479394" y="3949385"/>
            <a:ext cx="768096"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82" name="Straight Connector 81"/>
          <p:cNvCxnSpPr/>
          <p:nvPr/>
        </p:nvCxnSpPr>
        <p:spPr bwMode="auto">
          <a:xfrm rot="5400000">
            <a:off x="4142396" y="3364433"/>
            <a:ext cx="768096"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83" name="Straight Connector 82"/>
          <p:cNvCxnSpPr/>
          <p:nvPr/>
        </p:nvCxnSpPr>
        <p:spPr bwMode="auto">
          <a:xfrm rot="9000000">
            <a:off x="3810000" y="3949385"/>
            <a:ext cx="768096"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93" name="Straight Arrow Connector 92"/>
          <p:cNvCxnSpPr/>
          <p:nvPr/>
        </p:nvCxnSpPr>
        <p:spPr bwMode="auto">
          <a:xfrm rot="10680000" flipV="1">
            <a:off x="3422345" y="4045237"/>
            <a:ext cx="384048" cy="213360"/>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sp>
        <p:nvSpPr>
          <p:cNvPr id="94" name="TextBox 93"/>
          <p:cNvSpPr txBox="1"/>
          <p:nvPr/>
        </p:nvSpPr>
        <p:spPr>
          <a:xfrm>
            <a:off x="3207159" y="4139726"/>
            <a:ext cx="321283" cy="368686"/>
          </a:xfrm>
          <a:prstGeom prst="rect">
            <a:avLst/>
          </a:prstGeom>
          <a:noFill/>
        </p:spPr>
        <p:txBody>
          <a:bodyPr wrap="square" rtlCol="0">
            <a:spAutoFit/>
          </a:bodyPr>
          <a:lstStyle/>
          <a:p>
            <a:r>
              <a:rPr lang="en-US" dirty="0" smtClean="0"/>
              <a:t>z</a:t>
            </a:r>
            <a:endParaRPr lang="en-US" dirty="0"/>
          </a:p>
        </p:txBody>
      </p:sp>
      <p:cxnSp>
        <p:nvCxnSpPr>
          <p:cNvPr id="95" name="Straight Arrow Connector 94"/>
          <p:cNvCxnSpPr>
            <a:cxnSpLocks noChangeAspect="1"/>
          </p:cNvCxnSpPr>
          <p:nvPr/>
        </p:nvCxnSpPr>
        <p:spPr bwMode="auto">
          <a:xfrm>
            <a:off x="4970068" y="4103643"/>
            <a:ext cx="307239" cy="187757"/>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sp>
        <p:nvSpPr>
          <p:cNvPr id="96" name="TextBox 95"/>
          <p:cNvSpPr txBox="1"/>
          <p:nvPr/>
        </p:nvSpPr>
        <p:spPr>
          <a:xfrm>
            <a:off x="5204741" y="4126468"/>
            <a:ext cx="281659" cy="369332"/>
          </a:xfrm>
          <a:prstGeom prst="rect">
            <a:avLst/>
          </a:prstGeom>
          <a:noFill/>
        </p:spPr>
        <p:txBody>
          <a:bodyPr wrap="square" rtlCol="0">
            <a:spAutoFit/>
          </a:bodyPr>
          <a:lstStyle/>
          <a:p>
            <a:r>
              <a:rPr lang="en-US" dirty="0" smtClean="0"/>
              <a:t>x</a:t>
            </a:r>
            <a:endParaRPr lang="en-US" dirty="0"/>
          </a:p>
        </p:txBody>
      </p:sp>
      <p:sp>
        <p:nvSpPr>
          <p:cNvPr id="97" name="TextBox 96"/>
          <p:cNvSpPr txBox="1"/>
          <p:nvPr/>
        </p:nvSpPr>
        <p:spPr>
          <a:xfrm>
            <a:off x="4419600" y="1600200"/>
            <a:ext cx="325730" cy="369332"/>
          </a:xfrm>
          <a:prstGeom prst="rect">
            <a:avLst/>
          </a:prstGeom>
          <a:noFill/>
        </p:spPr>
        <p:txBody>
          <a:bodyPr wrap="none" rtlCol="0">
            <a:spAutoFit/>
          </a:bodyPr>
          <a:lstStyle/>
          <a:p>
            <a:r>
              <a:rPr lang="en-US" dirty="0" smtClean="0"/>
              <a:t>y</a:t>
            </a:r>
            <a:endParaRPr lang="en-US" dirty="0"/>
          </a:p>
        </p:txBody>
      </p:sp>
      <p:cxnSp>
        <p:nvCxnSpPr>
          <p:cNvPr id="98" name="Straight Arrow Connector 97"/>
          <p:cNvCxnSpPr/>
          <p:nvPr/>
        </p:nvCxnSpPr>
        <p:spPr bwMode="auto">
          <a:xfrm rot="5400000" flipH="1" flipV="1">
            <a:off x="4411565" y="2146204"/>
            <a:ext cx="274808" cy="889"/>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cxnSp>
        <p:nvCxnSpPr>
          <p:cNvPr id="100" name="Straight Arrow Connector 99"/>
          <p:cNvCxnSpPr/>
          <p:nvPr/>
        </p:nvCxnSpPr>
        <p:spPr bwMode="auto">
          <a:xfrm rot="5400000" flipH="1" flipV="1">
            <a:off x="4267200" y="2628900"/>
            <a:ext cx="533400" cy="1588"/>
          </a:xfrm>
          <a:prstGeom prst="straightConnector1">
            <a:avLst/>
          </a:prstGeom>
          <a:solidFill>
            <a:schemeClr val="accent1"/>
          </a:solidFill>
          <a:ln w="38100" cap="flat" cmpd="sng" algn="ctr">
            <a:solidFill>
              <a:schemeClr val="tx1"/>
            </a:solidFill>
            <a:prstDash val="solid"/>
            <a:round/>
            <a:headEnd type="none" w="med" len="med"/>
            <a:tailEnd type="stealth" w="lg" len="lg"/>
          </a:ln>
          <a:effectLst/>
        </p:spPr>
      </p:cxnSp>
      <p:cxnSp>
        <p:nvCxnSpPr>
          <p:cNvPr id="101" name="Straight Arrow Connector 100"/>
          <p:cNvCxnSpPr/>
          <p:nvPr/>
        </p:nvCxnSpPr>
        <p:spPr bwMode="auto">
          <a:xfrm rot="5400000" flipH="1" flipV="1">
            <a:off x="4267994" y="5212556"/>
            <a:ext cx="533400" cy="1588"/>
          </a:xfrm>
          <a:prstGeom prst="straightConnector1">
            <a:avLst/>
          </a:prstGeom>
          <a:solidFill>
            <a:schemeClr val="accent1"/>
          </a:solidFill>
          <a:ln w="38100" cap="flat" cmpd="sng" algn="ctr">
            <a:solidFill>
              <a:schemeClr val="tx1"/>
            </a:solidFill>
            <a:prstDash val="solid"/>
            <a:round/>
            <a:headEnd type="stealth" w="lg" len="lg"/>
            <a:tailEnd type="none" w="lg" len="lg"/>
          </a:ln>
          <a:effectLst/>
        </p:spPr>
      </p:cxnSp>
      <p:sp>
        <p:nvSpPr>
          <p:cNvPr id="102" name="TextBox 101"/>
          <p:cNvSpPr txBox="1"/>
          <p:nvPr/>
        </p:nvSpPr>
        <p:spPr>
          <a:xfrm>
            <a:off x="4114800" y="2133600"/>
            <a:ext cx="418704" cy="369332"/>
          </a:xfrm>
          <a:prstGeom prst="rect">
            <a:avLst/>
          </a:prstGeom>
          <a:noFill/>
        </p:spPr>
        <p:txBody>
          <a:bodyPr wrap="none" rtlCol="0">
            <a:spAutoFit/>
          </a:bodyPr>
          <a:lstStyle/>
          <a:p>
            <a:r>
              <a:rPr lang="en-US" b="1" dirty="0" smtClean="0">
                <a:sym typeface="Symbol"/>
              </a:rPr>
              <a:t></a:t>
            </a:r>
            <a:r>
              <a:rPr lang="en-US" b="1" baseline="-25000" dirty="0" smtClean="0">
                <a:sym typeface="Symbol"/>
              </a:rPr>
              <a:t>y</a:t>
            </a:r>
            <a:endParaRPr lang="en-US" b="1" dirty="0"/>
          </a:p>
        </p:txBody>
      </p:sp>
      <p:sp>
        <p:nvSpPr>
          <p:cNvPr id="103" name="TextBox 102"/>
          <p:cNvSpPr txBox="1"/>
          <p:nvPr/>
        </p:nvSpPr>
        <p:spPr>
          <a:xfrm>
            <a:off x="4077096" y="5105400"/>
            <a:ext cx="418704" cy="369332"/>
          </a:xfrm>
          <a:prstGeom prst="rect">
            <a:avLst/>
          </a:prstGeom>
          <a:noFill/>
        </p:spPr>
        <p:txBody>
          <a:bodyPr wrap="none" rtlCol="0">
            <a:spAutoFit/>
          </a:bodyPr>
          <a:lstStyle/>
          <a:p>
            <a:r>
              <a:rPr lang="en-US" b="1" dirty="0" smtClean="0">
                <a:sym typeface="Symbol"/>
              </a:rPr>
              <a:t></a:t>
            </a:r>
            <a:r>
              <a:rPr lang="en-US" b="1" baseline="-25000" dirty="0" smtClean="0">
                <a:sym typeface="Symbol"/>
              </a:rPr>
              <a:t>y</a:t>
            </a:r>
            <a:endParaRPr lang="en-US" b="1" dirty="0"/>
          </a:p>
        </p:txBody>
      </p:sp>
      <p:sp>
        <p:nvSpPr>
          <p:cNvPr id="104" name="TextBox 103"/>
          <p:cNvSpPr txBox="1"/>
          <p:nvPr/>
        </p:nvSpPr>
        <p:spPr>
          <a:xfrm>
            <a:off x="7231686" y="2867555"/>
            <a:ext cx="325730" cy="369332"/>
          </a:xfrm>
          <a:prstGeom prst="rect">
            <a:avLst/>
          </a:prstGeom>
          <a:noFill/>
        </p:spPr>
        <p:txBody>
          <a:bodyPr wrap="none" rtlCol="0">
            <a:spAutoFit/>
          </a:bodyPr>
          <a:lstStyle/>
          <a:p>
            <a:r>
              <a:rPr lang="en-US" dirty="0" smtClean="0"/>
              <a:t>y</a:t>
            </a:r>
            <a:endParaRPr lang="en-US" dirty="0"/>
          </a:p>
        </p:txBody>
      </p:sp>
      <p:grpSp>
        <p:nvGrpSpPr>
          <p:cNvPr id="132" name="Group 131"/>
          <p:cNvGrpSpPr/>
          <p:nvPr/>
        </p:nvGrpSpPr>
        <p:grpSpPr>
          <a:xfrm>
            <a:off x="6477000" y="3488283"/>
            <a:ext cx="1879052" cy="1636167"/>
            <a:chOff x="6045748" y="1447800"/>
            <a:chExt cx="1879052" cy="1636167"/>
          </a:xfrm>
        </p:grpSpPr>
        <p:sp>
          <p:nvSpPr>
            <p:cNvPr id="106" name="Freeform 105"/>
            <p:cNvSpPr/>
            <p:nvPr/>
          </p:nvSpPr>
          <p:spPr bwMode="auto">
            <a:xfrm flipV="1">
              <a:off x="6579148" y="1752600"/>
              <a:ext cx="1340271" cy="1331367"/>
            </a:xfrm>
            <a:custGeom>
              <a:avLst/>
              <a:gdLst>
                <a:gd name="connsiteX0" fmla="*/ 0 w 2393342"/>
                <a:gd name="connsiteY0" fmla="*/ 1001865 h 2377440"/>
                <a:gd name="connsiteX1" fmla="*/ 0 w 2393342"/>
                <a:gd name="connsiteY1" fmla="*/ 0 h 2377440"/>
                <a:gd name="connsiteX2" fmla="*/ 2393342 w 2393342"/>
                <a:gd name="connsiteY2" fmla="*/ 1383527 h 2377440"/>
                <a:gd name="connsiteX3" fmla="*/ 2385391 w 2393342"/>
                <a:gd name="connsiteY3" fmla="*/ 2377440 h 2377440"/>
                <a:gd name="connsiteX4" fmla="*/ 0 w 2393342"/>
                <a:gd name="connsiteY4" fmla="*/ 1001865 h 23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3342" h="2377440">
                  <a:moveTo>
                    <a:pt x="0" y="1001865"/>
                  </a:moveTo>
                  <a:lnTo>
                    <a:pt x="0" y="0"/>
                  </a:lnTo>
                  <a:lnTo>
                    <a:pt x="2393342" y="1383527"/>
                  </a:lnTo>
                  <a:cubicBezTo>
                    <a:pt x="2390692" y="1714831"/>
                    <a:pt x="2388041" y="2046136"/>
                    <a:pt x="2385391" y="2377440"/>
                  </a:cubicBezTo>
                  <a:lnTo>
                    <a:pt x="0" y="1001865"/>
                  </a:lnTo>
                  <a:close/>
                </a:path>
              </a:pathLst>
            </a:custGeom>
            <a:solidFill>
              <a:schemeClr val="accent1">
                <a:lumMod val="60000"/>
                <a:lumOff val="4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07" name="Freeform 106"/>
            <p:cNvSpPr/>
            <p:nvPr/>
          </p:nvSpPr>
          <p:spPr bwMode="auto">
            <a:xfrm flipV="1">
              <a:off x="6045748" y="1447800"/>
              <a:ext cx="1879052" cy="1086467"/>
            </a:xfrm>
            <a:custGeom>
              <a:avLst/>
              <a:gdLst>
                <a:gd name="connsiteX0" fmla="*/ 970059 w 3355451"/>
                <a:gd name="connsiteY0" fmla="*/ 0 h 1940119"/>
                <a:gd name="connsiteX1" fmla="*/ 3355451 w 3355451"/>
                <a:gd name="connsiteY1" fmla="*/ 1399430 h 1940119"/>
                <a:gd name="connsiteX2" fmla="*/ 2409246 w 3355451"/>
                <a:gd name="connsiteY2" fmla="*/ 1940119 h 1940119"/>
                <a:gd name="connsiteX3" fmla="*/ 0 w 3355451"/>
                <a:gd name="connsiteY3" fmla="*/ 556592 h 1940119"/>
                <a:gd name="connsiteX4" fmla="*/ 970059 w 3355451"/>
                <a:gd name="connsiteY4" fmla="*/ 0 h 1940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451" h="1940119">
                  <a:moveTo>
                    <a:pt x="970059" y="0"/>
                  </a:moveTo>
                  <a:lnTo>
                    <a:pt x="3355451" y="1399430"/>
                  </a:lnTo>
                  <a:lnTo>
                    <a:pt x="2409246" y="1940119"/>
                  </a:lnTo>
                  <a:lnTo>
                    <a:pt x="0" y="556592"/>
                  </a:lnTo>
                  <a:lnTo>
                    <a:pt x="970059" y="0"/>
                  </a:lnTo>
                  <a:close/>
                </a:path>
              </a:pathLst>
            </a:custGeom>
            <a:solidFill>
              <a:schemeClr val="accent1">
                <a:lumMod val="60000"/>
                <a:lumOff val="4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08" name="Freeform 107"/>
            <p:cNvSpPr/>
            <p:nvPr/>
          </p:nvSpPr>
          <p:spPr bwMode="auto">
            <a:xfrm flipV="1">
              <a:off x="6045748" y="2209800"/>
              <a:ext cx="529875" cy="859377"/>
            </a:xfrm>
            <a:custGeom>
              <a:avLst/>
              <a:gdLst>
                <a:gd name="connsiteX0" fmla="*/ 0 w 946205"/>
                <a:gd name="connsiteY0" fmla="*/ 1534602 h 1534602"/>
                <a:gd name="connsiteX1" fmla="*/ 0 w 946205"/>
                <a:gd name="connsiteY1" fmla="*/ 532738 h 1534602"/>
                <a:gd name="connsiteX2" fmla="*/ 946205 w 946205"/>
                <a:gd name="connsiteY2" fmla="*/ 0 h 1534602"/>
                <a:gd name="connsiteX3" fmla="*/ 946205 w 946205"/>
                <a:gd name="connsiteY3" fmla="*/ 978011 h 1534602"/>
                <a:gd name="connsiteX4" fmla="*/ 0 w 946205"/>
                <a:gd name="connsiteY4" fmla="*/ 1534602 h 1534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6205" h="1534602">
                  <a:moveTo>
                    <a:pt x="0" y="1534602"/>
                  </a:moveTo>
                  <a:lnTo>
                    <a:pt x="0" y="532738"/>
                  </a:lnTo>
                  <a:lnTo>
                    <a:pt x="946205" y="0"/>
                  </a:lnTo>
                  <a:lnTo>
                    <a:pt x="946205" y="978011"/>
                  </a:lnTo>
                  <a:lnTo>
                    <a:pt x="0" y="1534602"/>
                  </a:lnTo>
                  <a:close/>
                </a:path>
              </a:pathLst>
            </a:custGeom>
            <a:solidFill>
              <a:schemeClr val="accent1">
                <a:lumMod val="60000"/>
                <a:lumOff val="4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cxnSp>
        <p:nvCxnSpPr>
          <p:cNvPr id="110" name="Straight Connector 109"/>
          <p:cNvCxnSpPr/>
          <p:nvPr/>
        </p:nvCxnSpPr>
        <p:spPr bwMode="auto">
          <a:xfrm rot="5400000">
            <a:off x="6419027" y="4419975"/>
            <a:ext cx="594360"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111" name="Straight Connector 110"/>
          <p:cNvCxnSpPr/>
          <p:nvPr/>
        </p:nvCxnSpPr>
        <p:spPr bwMode="auto">
          <a:xfrm rot="1800000">
            <a:off x="6676391" y="4867777"/>
            <a:ext cx="594360"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112" name="Straight Connector 111"/>
          <p:cNvCxnSpPr/>
          <p:nvPr/>
        </p:nvCxnSpPr>
        <p:spPr bwMode="auto">
          <a:xfrm rot="9000000">
            <a:off x="6664755" y="3752918"/>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13" name="Straight Connector 112"/>
          <p:cNvCxnSpPr/>
          <p:nvPr/>
        </p:nvCxnSpPr>
        <p:spPr bwMode="auto">
          <a:xfrm rot="5400000">
            <a:off x="6994501" y="4714734"/>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14" name="Straight Connector 113"/>
          <p:cNvCxnSpPr/>
          <p:nvPr/>
        </p:nvCxnSpPr>
        <p:spPr bwMode="auto">
          <a:xfrm rot="1800000">
            <a:off x="6664754" y="4143115"/>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15" name="Straight Connector 114"/>
          <p:cNvCxnSpPr/>
          <p:nvPr/>
        </p:nvCxnSpPr>
        <p:spPr bwMode="auto">
          <a:xfrm rot="9000000">
            <a:off x="7327097" y="4138662"/>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16" name="Straight Connector 115"/>
          <p:cNvCxnSpPr/>
          <p:nvPr/>
        </p:nvCxnSpPr>
        <p:spPr bwMode="auto">
          <a:xfrm rot="1800000">
            <a:off x="7331553" y="3756106"/>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17" name="Straight Connector 116"/>
          <p:cNvCxnSpPr/>
          <p:nvPr/>
        </p:nvCxnSpPr>
        <p:spPr bwMode="auto">
          <a:xfrm rot="5400000">
            <a:off x="7668348" y="4335139"/>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18" name="Straight Connector 117"/>
          <p:cNvCxnSpPr/>
          <p:nvPr/>
        </p:nvCxnSpPr>
        <p:spPr bwMode="auto">
          <a:xfrm rot="9000000">
            <a:off x="7329696" y="4911211"/>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19" name="Straight Connector 118"/>
          <p:cNvCxnSpPr/>
          <p:nvPr/>
        </p:nvCxnSpPr>
        <p:spPr bwMode="auto">
          <a:xfrm rot="1800000">
            <a:off x="7334148" y="4527162"/>
            <a:ext cx="768096"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120" name="Straight Connector 119"/>
          <p:cNvCxnSpPr/>
          <p:nvPr/>
        </p:nvCxnSpPr>
        <p:spPr bwMode="auto">
          <a:xfrm rot="5400000">
            <a:off x="6997150" y="3942210"/>
            <a:ext cx="768096"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121" name="Straight Connector 120"/>
          <p:cNvCxnSpPr/>
          <p:nvPr/>
        </p:nvCxnSpPr>
        <p:spPr bwMode="auto">
          <a:xfrm rot="9000000">
            <a:off x="6664754" y="4527162"/>
            <a:ext cx="768096"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124" name="Straight Arrow Connector 123"/>
          <p:cNvCxnSpPr>
            <a:cxnSpLocks noChangeAspect="1"/>
          </p:cNvCxnSpPr>
          <p:nvPr/>
        </p:nvCxnSpPr>
        <p:spPr bwMode="auto">
          <a:xfrm>
            <a:off x="8153400" y="4800600"/>
            <a:ext cx="307239" cy="187757"/>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cxnSp>
        <p:nvCxnSpPr>
          <p:cNvPr id="125" name="Straight Arrow Connector 124"/>
          <p:cNvCxnSpPr/>
          <p:nvPr/>
        </p:nvCxnSpPr>
        <p:spPr bwMode="auto">
          <a:xfrm rot="10680000" flipV="1">
            <a:off x="5625386" y="5112037"/>
            <a:ext cx="384048" cy="213360"/>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cxnSp>
        <p:nvCxnSpPr>
          <p:cNvPr id="126" name="Straight Arrow Connector 125"/>
          <p:cNvCxnSpPr/>
          <p:nvPr/>
        </p:nvCxnSpPr>
        <p:spPr bwMode="auto">
          <a:xfrm rot="5400000" flipH="1" flipV="1">
            <a:off x="7244581" y="3337359"/>
            <a:ext cx="274808" cy="889"/>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sp>
        <p:nvSpPr>
          <p:cNvPr id="127" name="TextBox 126"/>
          <p:cNvSpPr txBox="1"/>
          <p:nvPr/>
        </p:nvSpPr>
        <p:spPr>
          <a:xfrm>
            <a:off x="8382000" y="4812268"/>
            <a:ext cx="281659" cy="369332"/>
          </a:xfrm>
          <a:prstGeom prst="rect">
            <a:avLst/>
          </a:prstGeom>
          <a:noFill/>
        </p:spPr>
        <p:txBody>
          <a:bodyPr wrap="square" rtlCol="0">
            <a:spAutoFit/>
          </a:bodyPr>
          <a:lstStyle/>
          <a:p>
            <a:r>
              <a:rPr lang="en-US" dirty="0" smtClean="0"/>
              <a:t>x</a:t>
            </a:r>
            <a:endParaRPr lang="en-US" dirty="0"/>
          </a:p>
        </p:txBody>
      </p:sp>
      <p:sp>
        <p:nvSpPr>
          <p:cNvPr id="128" name="TextBox 127"/>
          <p:cNvSpPr txBox="1"/>
          <p:nvPr/>
        </p:nvSpPr>
        <p:spPr>
          <a:xfrm>
            <a:off x="5410200" y="5206526"/>
            <a:ext cx="321283" cy="368686"/>
          </a:xfrm>
          <a:prstGeom prst="rect">
            <a:avLst/>
          </a:prstGeom>
          <a:noFill/>
        </p:spPr>
        <p:txBody>
          <a:bodyPr wrap="square" rtlCol="0">
            <a:spAutoFit/>
          </a:bodyPr>
          <a:lstStyle/>
          <a:p>
            <a:r>
              <a:rPr lang="en-US" dirty="0" smtClean="0"/>
              <a:t>z</a:t>
            </a:r>
            <a:endParaRPr lang="en-US" dirty="0"/>
          </a:p>
        </p:txBody>
      </p:sp>
      <p:sp>
        <p:nvSpPr>
          <p:cNvPr id="130" name="TextBox 129"/>
          <p:cNvSpPr txBox="1"/>
          <p:nvPr/>
        </p:nvSpPr>
        <p:spPr>
          <a:xfrm>
            <a:off x="5943600" y="4572000"/>
            <a:ext cx="409086" cy="369332"/>
          </a:xfrm>
          <a:prstGeom prst="rect">
            <a:avLst/>
          </a:prstGeom>
          <a:noFill/>
        </p:spPr>
        <p:txBody>
          <a:bodyPr wrap="none" rtlCol="0">
            <a:spAutoFit/>
          </a:bodyPr>
          <a:lstStyle/>
          <a:p>
            <a:r>
              <a:rPr lang="en-US" b="1" dirty="0" smtClean="0">
                <a:sym typeface="Symbol"/>
              </a:rPr>
              <a:t></a:t>
            </a:r>
            <a:r>
              <a:rPr lang="en-US" b="1" baseline="-25000" dirty="0" smtClean="0">
                <a:sym typeface="Symbol"/>
              </a:rPr>
              <a:t>z</a:t>
            </a:r>
            <a:endParaRPr lang="en-US" b="1" dirty="0"/>
          </a:p>
        </p:txBody>
      </p:sp>
      <p:sp>
        <p:nvSpPr>
          <p:cNvPr id="133" name="TextBox 132"/>
          <p:cNvSpPr txBox="1"/>
          <p:nvPr/>
        </p:nvSpPr>
        <p:spPr>
          <a:xfrm>
            <a:off x="8229600" y="3048000"/>
            <a:ext cx="409086" cy="369332"/>
          </a:xfrm>
          <a:prstGeom prst="rect">
            <a:avLst/>
          </a:prstGeom>
          <a:noFill/>
        </p:spPr>
        <p:txBody>
          <a:bodyPr wrap="none" rtlCol="0">
            <a:spAutoFit/>
          </a:bodyPr>
          <a:lstStyle/>
          <a:p>
            <a:r>
              <a:rPr lang="en-US" b="1" dirty="0" smtClean="0">
                <a:sym typeface="Symbol"/>
              </a:rPr>
              <a:t></a:t>
            </a:r>
            <a:r>
              <a:rPr lang="en-US" b="1" baseline="-25000" dirty="0" smtClean="0">
                <a:sym typeface="Symbol"/>
              </a:rPr>
              <a:t>z</a:t>
            </a:r>
            <a:endParaRPr lang="en-US" b="1" dirty="0"/>
          </a:p>
        </p:txBody>
      </p:sp>
      <p:cxnSp>
        <p:nvCxnSpPr>
          <p:cNvPr id="134" name="Straight Arrow Connector 133"/>
          <p:cNvCxnSpPr/>
          <p:nvPr/>
        </p:nvCxnSpPr>
        <p:spPr bwMode="auto">
          <a:xfrm rot="9000000" flipH="1" flipV="1">
            <a:off x="6213066" y="4857644"/>
            <a:ext cx="533400" cy="1588"/>
          </a:xfrm>
          <a:prstGeom prst="straightConnector1">
            <a:avLst/>
          </a:prstGeom>
          <a:solidFill>
            <a:schemeClr val="accent1"/>
          </a:solidFill>
          <a:ln w="38100" cap="flat" cmpd="sng" algn="ctr">
            <a:solidFill>
              <a:schemeClr val="tx1"/>
            </a:solidFill>
            <a:prstDash val="solid"/>
            <a:round/>
            <a:headEnd type="stealth" w="lg" len="lg"/>
            <a:tailEnd type="none" w="lg" len="lg"/>
          </a:ln>
          <a:effectLst/>
        </p:spPr>
      </p:cxnSp>
      <p:cxnSp>
        <p:nvCxnSpPr>
          <p:cNvPr id="135" name="Straight Arrow Connector 134"/>
          <p:cNvCxnSpPr/>
          <p:nvPr/>
        </p:nvCxnSpPr>
        <p:spPr bwMode="auto">
          <a:xfrm rot="9000000" flipH="1" flipV="1">
            <a:off x="8346666" y="3562243"/>
            <a:ext cx="533400" cy="1588"/>
          </a:xfrm>
          <a:prstGeom prst="straightConnector1">
            <a:avLst/>
          </a:prstGeom>
          <a:solidFill>
            <a:schemeClr val="accent1"/>
          </a:solidFill>
          <a:ln w="38100" cap="flat" cmpd="sng" algn="ctr">
            <a:solidFill>
              <a:schemeClr val="tx1"/>
            </a:solidFill>
            <a:prstDash val="solid"/>
            <a:round/>
            <a:headEnd type="none" w="lg" len="lg"/>
            <a:tailEnd type="stealth" w="lg" len="lg"/>
          </a:ln>
          <a:effectLst/>
        </p:spPr>
      </p:cxnSp>
      <p:cxnSp>
        <p:nvCxnSpPr>
          <p:cNvPr id="85" name="Straight Connector 84"/>
          <p:cNvCxnSpPr/>
          <p:nvPr/>
        </p:nvCxnSpPr>
        <p:spPr bwMode="auto">
          <a:xfrm rot="5400000">
            <a:off x="2415290" y="3924300"/>
            <a:ext cx="228600" cy="0"/>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86" name="Straight Connector 85"/>
          <p:cNvCxnSpPr/>
          <p:nvPr/>
        </p:nvCxnSpPr>
        <p:spPr bwMode="auto">
          <a:xfrm rot="9000000">
            <a:off x="1836680" y="4918585"/>
            <a:ext cx="137160" cy="0"/>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88" name="Straight Connector 87"/>
          <p:cNvCxnSpPr/>
          <p:nvPr/>
        </p:nvCxnSpPr>
        <p:spPr bwMode="auto">
          <a:xfrm rot="9000000">
            <a:off x="3840261" y="3333750"/>
            <a:ext cx="228600" cy="0"/>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90" name="Straight Connector 89"/>
          <p:cNvCxnSpPr/>
          <p:nvPr/>
        </p:nvCxnSpPr>
        <p:spPr bwMode="auto">
          <a:xfrm rot="1800000">
            <a:off x="4916613" y="3304145"/>
            <a:ext cx="320040" cy="0"/>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99" name="Straight Connector 98"/>
          <p:cNvCxnSpPr/>
          <p:nvPr/>
        </p:nvCxnSpPr>
        <p:spPr bwMode="auto">
          <a:xfrm rot="5400000">
            <a:off x="6637020" y="4030980"/>
            <a:ext cx="137160" cy="0"/>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05" name="Straight Connector 104"/>
          <p:cNvCxnSpPr/>
          <p:nvPr/>
        </p:nvCxnSpPr>
        <p:spPr bwMode="auto">
          <a:xfrm rot="1800000">
            <a:off x="7191702" y="5060055"/>
            <a:ext cx="182880" cy="0"/>
          </a:xfrm>
          <a:prstGeom prst="line">
            <a:avLst/>
          </a:prstGeom>
          <a:solidFill>
            <a:schemeClr val="accent1"/>
          </a:solidFill>
          <a:ln w="19050" cap="flat" cmpd="sng" algn="ctr">
            <a:solidFill>
              <a:schemeClr val="tx1"/>
            </a:solidFill>
            <a:prstDash val="dash"/>
            <a:round/>
            <a:headEnd type="none" w="med" len="med"/>
            <a:tailEnd type="none" w="med" len="med"/>
          </a:ln>
          <a:effectLst/>
        </p:spPr>
      </p:cxnSp>
      <p:sp>
        <p:nvSpPr>
          <p:cNvPr id="91" name="Rectangle 6"/>
          <p:cNvSpPr>
            <a:spLocks noGrp="1" noChangeArrowheads="1"/>
          </p:cNvSpPr>
          <p:nvPr>
            <p:ph type="sldNum" sz="quarter" idx="4"/>
          </p:nvPr>
        </p:nvSpPr>
        <p:spPr>
          <a:xfrm>
            <a:off x="6400800" y="6248400"/>
            <a:ext cx="2133600" cy="365125"/>
          </a:xfrm>
        </p:spPr>
        <p:txBody>
          <a:bodyPr/>
          <a:lstStyle/>
          <a:p>
            <a:fld id="{784D54C9-EE26-4281-934B-33BB515362F7}" type="slidenum">
              <a:rPr lang="en-US" smtClean="0"/>
              <a:pPr/>
              <a:t>2</a:t>
            </a:fld>
            <a:endParaRPr lang="en-US" dirty="0" smtClean="0"/>
          </a:p>
          <a:p>
            <a:r>
              <a:rPr lang="en-US" dirty="0" smtClean="0"/>
              <a:t>RBB</a:t>
            </a:r>
            <a:endParaRPr lang="en-US" dirty="0"/>
          </a:p>
        </p:txBody>
      </p:sp>
    </p:spTree>
    <p:extLst>
      <p:ext uri="{BB962C8B-B14F-4D97-AF65-F5344CB8AC3E}">
        <p14:creationId xmlns:p14="http://schemas.microsoft.com/office/powerpoint/2010/main" val="300415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152400" y="228600"/>
            <a:ext cx="8839200" cy="1143000"/>
          </a:xfrm>
        </p:spPr>
        <p:txBody>
          <a:bodyPr/>
          <a:lstStyle/>
          <a:p>
            <a:pPr eaLnBrk="1" hangingPunct="1"/>
            <a:r>
              <a:rPr lang="en-US" sz="3600" b="1" smtClean="0"/>
              <a:t>One Plane in which the Mechanical Properties are Equal</a:t>
            </a:r>
          </a:p>
        </p:txBody>
      </p:sp>
      <p:graphicFrame>
        <p:nvGraphicFramePr>
          <p:cNvPr id="13314" name="Object 1024"/>
          <p:cNvGraphicFramePr>
            <a:graphicFrameLocks noChangeAspect="1"/>
          </p:cNvGraphicFramePr>
          <p:nvPr/>
        </p:nvGraphicFramePr>
        <p:xfrm>
          <a:off x="573088" y="2743200"/>
          <a:ext cx="7832725" cy="3262313"/>
        </p:xfrm>
        <a:graphic>
          <a:graphicData uri="http://schemas.openxmlformats.org/presentationml/2006/ole">
            <mc:AlternateContent xmlns:mc="http://schemas.openxmlformats.org/markup-compatibility/2006">
              <mc:Choice xmlns:v="urn:schemas-microsoft-com:vml" Requires="v">
                <p:oleObj spid="_x0000_s449543" name="Equation" r:id="rId4" imgW="7226280" imgH="2692080" progId="Equation.3">
                  <p:embed/>
                </p:oleObj>
              </mc:Choice>
              <mc:Fallback>
                <p:oleObj name="Equation" r:id="rId4" imgW="7226280" imgH="2692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088" y="2743200"/>
                        <a:ext cx="7832725" cy="326231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3317" name="Text Box 4"/>
          <p:cNvSpPr txBox="1">
            <a:spLocks noChangeArrowheads="1"/>
          </p:cNvSpPr>
          <p:nvPr/>
        </p:nvSpPr>
        <p:spPr bwMode="auto">
          <a:xfrm>
            <a:off x="2063750" y="1692275"/>
            <a:ext cx="5027613" cy="1066800"/>
          </a:xfrm>
          <a:prstGeom prst="rect">
            <a:avLst/>
          </a:prstGeom>
          <a:noFill/>
          <a:ln w="9525">
            <a:noFill/>
            <a:miter lim="800000"/>
            <a:headEnd/>
            <a:tailEnd/>
          </a:ln>
        </p:spPr>
        <p:txBody>
          <a:bodyPr wrap="none">
            <a:spAutoFit/>
          </a:bodyPr>
          <a:lstStyle/>
          <a:p>
            <a:pPr algn="ctr" eaLnBrk="0" hangingPunct="0"/>
            <a:r>
              <a:rPr lang="en-US" sz="3200" b="1">
                <a:solidFill>
                  <a:srgbClr val="800000"/>
                </a:solidFill>
                <a:latin typeface="Arial" charset="0"/>
              </a:rPr>
              <a:t>Transversely Isotropic</a:t>
            </a:r>
          </a:p>
          <a:p>
            <a:pPr algn="ctr" eaLnBrk="0" hangingPunct="0"/>
            <a:r>
              <a:rPr lang="en-US" sz="3200" b="1">
                <a:solidFill>
                  <a:srgbClr val="800000"/>
                </a:solidFill>
                <a:latin typeface="Arial" charset="0"/>
              </a:rPr>
              <a:t>6 Independent Constants</a:t>
            </a:r>
          </a:p>
        </p:txBody>
      </p:sp>
      <p:sp>
        <p:nvSpPr>
          <p:cNvPr id="6" name="Rectangle 6"/>
          <p:cNvSpPr>
            <a:spLocks noGrp="1" noChangeArrowheads="1"/>
          </p:cNvSpPr>
          <p:nvPr>
            <p:ph type="sldNum" sz="quarter" idx="4"/>
          </p:nvPr>
        </p:nvSpPr>
        <p:spPr>
          <a:xfrm>
            <a:off x="6400800" y="6248400"/>
            <a:ext cx="2133600" cy="365125"/>
          </a:xfrm>
        </p:spPr>
        <p:txBody>
          <a:bodyPr/>
          <a:lstStyle/>
          <a:p>
            <a:fld id="{784D54C9-EE26-4281-934B-33BB515362F7}" type="slidenum">
              <a:rPr lang="en-US" smtClean="0"/>
              <a:pPr/>
              <a:t>20</a:t>
            </a:fld>
            <a:endParaRPr lang="en-US" dirty="0" smtClean="0"/>
          </a:p>
          <a:p>
            <a:r>
              <a:rPr lang="en-US" dirty="0" smtClean="0"/>
              <a:t>RBB</a:t>
            </a:r>
            <a:endParaRPr lang="en-US" dirty="0"/>
          </a:p>
        </p:txBody>
      </p:sp>
    </p:spTree>
    <p:extLst>
      <p:ext uri="{BB962C8B-B14F-4D97-AF65-F5344CB8AC3E}">
        <p14:creationId xmlns:p14="http://schemas.microsoft.com/office/powerpoint/2010/main" val="32378181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050"/>
          <p:cNvSpPr>
            <a:spLocks noGrp="1" noChangeArrowheads="1"/>
          </p:cNvSpPr>
          <p:nvPr>
            <p:ph type="title"/>
          </p:nvPr>
        </p:nvSpPr>
        <p:spPr/>
        <p:txBody>
          <a:bodyPr/>
          <a:lstStyle/>
          <a:p>
            <a:pPr eaLnBrk="1" hangingPunct="1"/>
            <a:r>
              <a:rPr lang="en-US" sz="3600" b="1" smtClean="0"/>
              <a:t>Material Properties Equal</a:t>
            </a:r>
            <a:br>
              <a:rPr lang="en-US" sz="3600" b="1" smtClean="0"/>
            </a:br>
            <a:r>
              <a:rPr lang="en-US" sz="3600" b="1" smtClean="0"/>
              <a:t> in all Directions</a:t>
            </a:r>
          </a:p>
        </p:txBody>
      </p:sp>
      <p:graphicFrame>
        <p:nvGraphicFramePr>
          <p:cNvPr id="14338" name="Object 2048"/>
          <p:cNvGraphicFramePr>
            <a:graphicFrameLocks noChangeAspect="1"/>
          </p:cNvGraphicFramePr>
          <p:nvPr/>
        </p:nvGraphicFramePr>
        <p:xfrm>
          <a:off x="381000" y="2971800"/>
          <a:ext cx="8291513" cy="2681288"/>
        </p:xfrm>
        <a:graphic>
          <a:graphicData uri="http://schemas.openxmlformats.org/presentationml/2006/ole">
            <mc:AlternateContent xmlns:mc="http://schemas.openxmlformats.org/markup-compatibility/2006">
              <mc:Choice xmlns:v="urn:schemas-microsoft-com:vml" Requires="v">
                <p:oleObj spid="_x0000_s450567" name="Equation" r:id="rId4" imgW="9308880" imgH="2692080" progId="Equation.3">
                  <p:embed/>
                </p:oleObj>
              </mc:Choice>
              <mc:Fallback>
                <p:oleObj name="Equation" r:id="rId4" imgW="9308880" imgH="2692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971800"/>
                        <a:ext cx="8291513" cy="26812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4341" name="Text Box 2052"/>
          <p:cNvSpPr txBox="1">
            <a:spLocks noChangeArrowheads="1"/>
          </p:cNvSpPr>
          <p:nvPr/>
        </p:nvSpPr>
        <p:spPr bwMode="auto">
          <a:xfrm>
            <a:off x="2057400" y="1676400"/>
            <a:ext cx="5027613" cy="1066800"/>
          </a:xfrm>
          <a:prstGeom prst="rect">
            <a:avLst/>
          </a:prstGeom>
          <a:noFill/>
          <a:ln w="9525">
            <a:noFill/>
            <a:miter lim="800000"/>
            <a:headEnd/>
            <a:tailEnd/>
          </a:ln>
        </p:spPr>
        <p:txBody>
          <a:bodyPr wrap="none">
            <a:spAutoFit/>
          </a:bodyPr>
          <a:lstStyle/>
          <a:p>
            <a:pPr algn="ctr" eaLnBrk="0" hangingPunct="0"/>
            <a:r>
              <a:rPr lang="en-US" sz="3200" b="1">
                <a:solidFill>
                  <a:srgbClr val="800000"/>
                </a:solidFill>
                <a:latin typeface="Arial" charset="0"/>
              </a:rPr>
              <a:t>Isotropic</a:t>
            </a:r>
          </a:p>
          <a:p>
            <a:pPr algn="ctr" eaLnBrk="0" hangingPunct="0"/>
            <a:r>
              <a:rPr lang="en-US" sz="3200" b="1">
                <a:solidFill>
                  <a:srgbClr val="800000"/>
                </a:solidFill>
                <a:latin typeface="Arial" charset="0"/>
              </a:rPr>
              <a:t>2 Independent Constants</a:t>
            </a:r>
          </a:p>
        </p:txBody>
      </p:sp>
      <p:sp>
        <p:nvSpPr>
          <p:cNvPr id="6" name="Rectangle 6"/>
          <p:cNvSpPr>
            <a:spLocks noGrp="1" noChangeArrowheads="1"/>
          </p:cNvSpPr>
          <p:nvPr>
            <p:ph type="sldNum" sz="quarter" idx="4"/>
          </p:nvPr>
        </p:nvSpPr>
        <p:spPr>
          <a:xfrm>
            <a:off x="6400800" y="6248400"/>
            <a:ext cx="2133600" cy="365125"/>
          </a:xfrm>
        </p:spPr>
        <p:txBody>
          <a:bodyPr/>
          <a:lstStyle/>
          <a:p>
            <a:fld id="{784D54C9-EE26-4281-934B-33BB515362F7}" type="slidenum">
              <a:rPr lang="en-US" smtClean="0"/>
              <a:pPr/>
              <a:t>21</a:t>
            </a:fld>
            <a:endParaRPr lang="en-US" dirty="0" smtClean="0"/>
          </a:p>
          <a:p>
            <a:r>
              <a:rPr lang="en-US" dirty="0" smtClean="0"/>
              <a:t>RBB</a:t>
            </a:r>
            <a:endParaRPr lang="en-US" dirty="0"/>
          </a:p>
        </p:txBody>
      </p:sp>
    </p:spTree>
    <p:extLst>
      <p:ext uri="{BB962C8B-B14F-4D97-AF65-F5344CB8AC3E}">
        <p14:creationId xmlns:p14="http://schemas.microsoft.com/office/powerpoint/2010/main" val="1519222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sz="3400"/>
              <a:t>Matrix Form of Stress-Strain Relations</a:t>
            </a:r>
          </a:p>
        </p:txBody>
      </p:sp>
      <p:graphicFrame>
        <p:nvGraphicFramePr>
          <p:cNvPr id="344068" name="Object 4"/>
          <p:cNvGraphicFramePr>
            <a:graphicFrameLocks noChangeAspect="1"/>
          </p:cNvGraphicFramePr>
          <p:nvPr/>
        </p:nvGraphicFramePr>
        <p:xfrm>
          <a:off x="1981200" y="1752600"/>
          <a:ext cx="5334000" cy="4363399"/>
        </p:xfrm>
        <a:graphic>
          <a:graphicData uri="http://schemas.openxmlformats.org/presentationml/2006/ole">
            <mc:AlternateContent xmlns:mc="http://schemas.openxmlformats.org/markup-compatibility/2006">
              <mc:Choice xmlns:v="urn:schemas-microsoft-com:vml" Requires="v">
                <p:oleObj spid="_x0000_s451591" name="Equation" r:id="rId4" imgW="3022560" imgH="2489040" progId="Equation.DSMT4">
                  <p:embed/>
                </p:oleObj>
              </mc:Choice>
              <mc:Fallback>
                <p:oleObj name="Equation" r:id="rId4" imgW="3022560" imgH="2489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752600"/>
                        <a:ext cx="5334000" cy="43633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Grp="1" noChangeArrowheads="1"/>
          </p:cNvSpPr>
          <p:nvPr>
            <p:ph type="sldNum" sz="quarter" idx="4"/>
          </p:nvPr>
        </p:nvSpPr>
        <p:spPr>
          <a:xfrm>
            <a:off x="6400800" y="6248400"/>
            <a:ext cx="2133600" cy="365125"/>
          </a:xfrm>
        </p:spPr>
        <p:txBody>
          <a:bodyPr/>
          <a:lstStyle/>
          <a:p>
            <a:fld id="{784D54C9-EE26-4281-934B-33BB515362F7}" type="slidenum">
              <a:rPr lang="en-US" smtClean="0"/>
              <a:pPr/>
              <a:t>22</a:t>
            </a:fld>
            <a:endParaRPr lang="en-US" dirty="0" smtClean="0"/>
          </a:p>
          <a:p>
            <a:r>
              <a:rPr lang="en-US" dirty="0" smtClean="0"/>
              <a:t>RBB</a:t>
            </a:r>
            <a:endParaRPr lang="en-US" dirty="0"/>
          </a:p>
        </p:txBody>
      </p:sp>
    </p:spTree>
    <p:extLst>
      <p:ext uri="{BB962C8B-B14F-4D97-AF65-F5344CB8AC3E}">
        <p14:creationId xmlns:p14="http://schemas.microsoft.com/office/powerpoint/2010/main" val="39048455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sz="3400"/>
              <a:t>Matrix Form of Stress-Strain Relations</a:t>
            </a:r>
          </a:p>
        </p:txBody>
      </p:sp>
      <p:graphicFrame>
        <p:nvGraphicFramePr>
          <p:cNvPr id="344068" name="Object 4"/>
          <p:cNvGraphicFramePr>
            <a:graphicFrameLocks noChangeAspect="1"/>
          </p:cNvGraphicFramePr>
          <p:nvPr/>
        </p:nvGraphicFramePr>
        <p:xfrm>
          <a:off x="990600" y="1752600"/>
          <a:ext cx="7162800" cy="4352143"/>
        </p:xfrm>
        <a:graphic>
          <a:graphicData uri="http://schemas.openxmlformats.org/presentationml/2006/ole">
            <mc:AlternateContent xmlns:mc="http://schemas.openxmlformats.org/markup-compatibility/2006">
              <mc:Choice xmlns:v="urn:schemas-microsoft-com:vml" Requires="v">
                <p:oleObj spid="_x0000_s452615" name="Equation" r:id="rId4" imgW="4330440" imgH="2476440" progId="Equation.DSMT4">
                  <p:embed/>
                </p:oleObj>
              </mc:Choice>
              <mc:Fallback>
                <p:oleObj name="Equation" r:id="rId4" imgW="4330440" imgH="24764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752600"/>
                        <a:ext cx="7162800" cy="4352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Grp="1" noChangeArrowheads="1"/>
          </p:cNvSpPr>
          <p:nvPr>
            <p:ph type="sldNum" sz="quarter" idx="4"/>
          </p:nvPr>
        </p:nvSpPr>
        <p:spPr>
          <a:xfrm>
            <a:off x="6400800" y="6248400"/>
            <a:ext cx="2133600" cy="365125"/>
          </a:xfrm>
        </p:spPr>
        <p:txBody>
          <a:bodyPr/>
          <a:lstStyle/>
          <a:p>
            <a:fld id="{784D54C9-EE26-4281-934B-33BB515362F7}" type="slidenum">
              <a:rPr lang="en-US" smtClean="0"/>
              <a:pPr/>
              <a:t>23</a:t>
            </a:fld>
            <a:endParaRPr lang="en-US" dirty="0" smtClean="0"/>
          </a:p>
          <a:p>
            <a:r>
              <a:rPr lang="en-US" dirty="0" smtClean="0"/>
              <a:t>RBB</a:t>
            </a:r>
            <a:endParaRPr lang="en-US" dirty="0"/>
          </a:p>
        </p:txBody>
      </p:sp>
    </p:spTree>
    <p:extLst>
      <p:ext uri="{BB962C8B-B14F-4D97-AF65-F5344CB8AC3E}">
        <p14:creationId xmlns:p14="http://schemas.microsoft.com/office/powerpoint/2010/main" val="37711274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t>Example 1</a:t>
            </a:r>
          </a:p>
        </p:txBody>
      </p:sp>
      <p:sp>
        <p:nvSpPr>
          <p:cNvPr id="356356" name="Text Box 4"/>
          <p:cNvSpPr txBox="1">
            <a:spLocks noChangeArrowheads="1"/>
          </p:cNvSpPr>
          <p:nvPr/>
        </p:nvSpPr>
        <p:spPr bwMode="auto">
          <a:xfrm>
            <a:off x="517525" y="2030413"/>
            <a:ext cx="7864475" cy="830997"/>
          </a:xfrm>
          <a:prstGeom prst="rect">
            <a:avLst/>
          </a:prstGeom>
          <a:noFill/>
          <a:ln w="9525">
            <a:noFill/>
            <a:miter lim="800000"/>
            <a:headEnd/>
            <a:tailEnd/>
          </a:ln>
          <a:effectLst/>
        </p:spPr>
        <p:txBody>
          <a:bodyPr>
            <a:spAutoFit/>
          </a:bodyPr>
          <a:lstStyle/>
          <a:p>
            <a:r>
              <a:rPr lang="en-US" sz="2400" dirty="0"/>
              <a:t>Given the following state of stress, determine the state of strain</a:t>
            </a:r>
            <a:r>
              <a:rPr lang="en-US" sz="2400" dirty="0" smtClean="0"/>
              <a:t>. E=200Gpa, </a:t>
            </a:r>
            <a:r>
              <a:rPr lang="en-US" sz="2400" b="1" dirty="0" smtClean="0">
                <a:sym typeface="Symbol"/>
              </a:rPr>
              <a:t>=0.3</a:t>
            </a:r>
            <a:endParaRPr lang="en-US" sz="2400" b="1" dirty="0"/>
          </a:p>
        </p:txBody>
      </p:sp>
      <p:graphicFrame>
        <p:nvGraphicFramePr>
          <p:cNvPr id="356357" name="Object 5"/>
          <p:cNvGraphicFramePr>
            <a:graphicFrameLocks noChangeAspect="1"/>
          </p:cNvGraphicFramePr>
          <p:nvPr/>
        </p:nvGraphicFramePr>
        <p:xfrm>
          <a:off x="2019300" y="3048000"/>
          <a:ext cx="5105400" cy="2303463"/>
        </p:xfrm>
        <a:graphic>
          <a:graphicData uri="http://schemas.openxmlformats.org/presentationml/2006/ole">
            <mc:AlternateContent xmlns:mc="http://schemas.openxmlformats.org/markup-compatibility/2006">
              <mc:Choice xmlns:v="urn:schemas-microsoft-com:vml" Requires="v">
                <p:oleObj spid="_x0000_s453639" name="Equation" r:id="rId4" imgW="1549080" imgH="698400" progId="Equation.3">
                  <p:embed/>
                </p:oleObj>
              </mc:Choice>
              <mc:Fallback>
                <p:oleObj name="Equation" r:id="rId4" imgW="1549080" imgH="698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9300" y="3048000"/>
                        <a:ext cx="5105400" cy="2303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a:spLocks noGrp="1" noChangeArrowheads="1"/>
          </p:cNvSpPr>
          <p:nvPr>
            <p:ph type="sldNum" sz="quarter" idx="4"/>
          </p:nvPr>
        </p:nvSpPr>
        <p:spPr>
          <a:xfrm>
            <a:off x="6400800" y="6248400"/>
            <a:ext cx="2133600" cy="365125"/>
          </a:xfrm>
        </p:spPr>
        <p:txBody>
          <a:bodyPr/>
          <a:lstStyle/>
          <a:p>
            <a:fld id="{784D54C9-EE26-4281-934B-33BB515362F7}" type="slidenum">
              <a:rPr lang="en-US" smtClean="0"/>
              <a:pPr/>
              <a:t>24</a:t>
            </a:fld>
            <a:endParaRPr lang="en-US" dirty="0" smtClean="0"/>
          </a:p>
          <a:p>
            <a:r>
              <a:rPr lang="en-US" dirty="0" smtClean="0"/>
              <a:t>RBB</a:t>
            </a:r>
            <a:endParaRPr lang="en-US" dirty="0"/>
          </a:p>
        </p:txBody>
      </p:sp>
    </p:spTree>
    <p:extLst>
      <p:ext uri="{BB962C8B-B14F-4D97-AF65-F5344CB8AC3E}">
        <p14:creationId xmlns:p14="http://schemas.microsoft.com/office/powerpoint/2010/main" val="20883556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dirty="0"/>
              <a:t>Example 2</a:t>
            </a:r>
          </a:p>
        </p:txBody>
      </p:sp>
      <p:sp>
        <p:nvSpPr>
          <p:cNvPr id="358403" name="Text Box 3"/>
          <p:cNvSpPr txBox="1">
            <a:spLocks noChangeArrowheads="1"/>
          </p:cNvSpPr>
          <p:nvPr/>
        </p:nvSpPr>
        <p:spPr bwMode="auto">
          <a:xfrm>
            <a:off x="517525" y="2030413"/>
            <a:ext cx="7864475" cy="830997"/>
          </a:xfrm>
          <a:prstGeom prst="rect">
            <a:avLst/>
          </a:prstGeom>
          <a:noFill/>
          <a:ln w="9525">
            <a:noFill/>
            <a:miter lim="800000"/>
            <a:headEnd/>
            <a:tailEnd/>
          </a:ln>
          <a:effectLst/>
        </p:spPr>
        <p:txBody>
          <a:bodyPr>
            <a:spAutoFit/>
          </a:bodyPr>
          <a:lstStyle/>
          <a:p>
            <a:r>
              <a:rPr lang="en-US" sz="2400" dirty="0"/>
              <a:t>Given the following state of strain, determine the state of stress</a:t>
            </a:r>
            <a:r>
              <a:rPr lang="en-US" sz="2400" dirty="0" smtClean="0"/>
              <a:t>. E=200GPa, </a:t>
            </a:r>
            <a:r>
              <a:rPr lang="en-US" sz="2400" b="1" dirty="0" smtClean="0">
                <a:sym typeface="Symbol"/>
              </a:rPr>
              <a:t>=0.3</a:t>
            </a:r>
            <a:endParaRPr lang="en-US" sz="2400" b="1" dirty="0"/>
          </a:p>
        </p:txBody>
      </p:sp>
      <p:graphicFrame>
        <p:nvGraphicFramePr>
          <p:cNvPr id="358404" name="Object 4"/>
          <p:cNvGraphicFramePr>
            <a:graphicFrameLocks noChangeAspect="1"/>
          </p:cNvGraphicFramePr>
          <p:nvPr/>
        </p:nvGraphicFramePr>
        <p:xfrm>
          <a:off x="1684338" y="3048000"/>
          <a:ext cx="5775325" cy="2303463"/>
        </p:xfrm>
        <a:graphic>
          <a:graphicData uri="http://schemas.openxmlformats.org/presentationml/2006/ole">
            <mc:AlternateContent xmlns:mc="http://schemas.openxmlformats.org/markup-compatibility/2006">
              <mc:Choice xmlns:v="urn:schemas-microsoft-com:vml" Requires="v">
                <p:oleObj spid="_x0000_s454663" name="Equation" r:id="rId4" imgW="1752480" imgH="698400" progId="Equation.3">
                  <p:embed/>
                </p:oleObj>
              </mc:Choice>
              <mc:Fallback>
                <p:oleObj name="Equation" r:id="rId4" imgW="1752480" imgH="698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4338" y="3048000"/>
                        <a:ext cx="5775325" cy="2303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a:spLocks noGrp="1" noChangeArrowheads="1"/>
          </p:cNvSpPr>
          <p:nvPr>
            <p:ph type="sldNum" sz="quarter" idx="4"/>
          </p:nvPr>
        </p:nvSpPr>
        <p:spPr>
          <a:xfrm>
            <a:off x="6400800" y="6248400"/>
            <a:ext cx="2133600" cy="365125"/>
          </a:xfrm>
        </p:spPr>
        <p:txBody>
          <a:bodyPr/>
          <a:lstStyle/>
          <a:p>
            <a:fld id="{784D54C9-EE26-4281-934B-33BB515362F7}" type="slidenum">
              <a:rPr lang="en-US" smtClean="0"/>
              <a:pPr/>
              <a:t>25</a:t>
            </a:fld>
            <a:endParaRPr lang="en-US" dirty="0" smtClean="0"/>
          </a:p>
          <a:p>
            <a:r>
              <a:rPr lang="en-US" dirty="0" smtClean="0"/>
              <a:t>RBB</a:t>
            </a:r>
            <a:endParaRPr lang="en-US" dirty="0"/>
          </a:p>
        </p:txBody>
      </p:sp>
    </p:spTree>
    <p:extLst>
      <p:ext uri="{BB962C8B-B14F-4D97-AF65-F5344CB8AC3E}">
        <p14:creationId xmlns:p14="http://schemas.microsoft.com/office/powerpoint/2010/main" val="1240866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a:t>Stress-Strain Relations</a:t>
            </a:r>
          </a:p>
        </p:txBody>
      </p:sp>
      <p:graphicFrame>
        <p:nvGraphicFramePr>
          <p:cNvPr id="342020" name="Object 4"/>
          <p:cNvGraphicFramePr>
            <a:graphicFrameLocks noChangeAspect="1"/>
          </p:cNvGraphicFramePr>
          <p:nvPr/>
        </p:nvGraphicFramePr>
        <p:xfrm>
          <a:off x="304799" y="1905000"/>
          <a:ext cx="5482097" cy="3733800"/>
        </p:xfrm>
        <a:graphic>
          <a:graphicData uri="http://schemas.openxmlformats.org/presentationml/2006/ole">
            <mc:AlternateContent xmlns:mc="http://schemas.openxmlformats.org/markup-compatibility/2006">
              <mc:Choice xmlns:v="urn:schemas-microsoft-com:vml" Requires="v">
                <p:oleObj spid="_x0000_s434188" name="Equation" r:id="rId4" imgW="1790640" imgH="1218960" progId="Equation.DSMT4">
                  <p:embed/>
                </p:oleObj>
              </mc:Choice>
              <mc:Fallback>
                <p:oleObj name="Equation" r:id="rId4" imgW="1790640" imgH="12189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799" y="1905000"/>
                        <a:ext cx="5482097" cy="373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0499" name="Object 3"/>
          <p:cNvGraphicFramePr>
            <a:graphicFrameLocks noChangeAspect="1"/>
          </p:cNvGraphicFramePr>
          <p:nvPr/>
        </p:nvGraphicFramePr>
        <p:xfrm>
          <a:off x="6400800" y="1752600"/>
          <a:ext cx="1905000" cy="4052704"/>
        </p:xfrm>
        <a:graphic>
          <a:graphicData uri="http://schemas.openxmlformats.org/presentationml/2006/ole">
            <mc:AlternateContent xmlns:mc="http://schemas.openxmlformats.org/markup-compatibility/2006">
              <mc:Choice xmlns:v="urn:schemas-microsoft-com:vml" Requires="v">
                <p:oleObj spid="_x0000_s434189" name="Equation" r:id="rId6" imgW="596880" imgH="1269720" progId="Equation.DSMT4">
                  <p:embed/>
                </p:oleObj>
              </mc:Choice>
              <mc:Fallback>
                <p:oleObj name="Equation" r:id="rId6" imgW="596880" imgH="126972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1752600"/>
                        <a:ext cx="1905000" cy="40527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Grp="1" noChangeArrowheads="1"/>
          </p:cNvSpPr>
          <p:nvPr>
            <p:ph type="sldNum" sz="quarter" idx="4"/>
          </p:nvPr>
        </p:nvSpPr>
        <p:spPr>
          <a:xfrm>
            <a:off x="6400800" y="6248400"/>
            <a:ext cx="2133600" cy="365125"/>
          </a:xfrm>
        </p:spPr>
        <p:txBody>
          <a:bodyPr/>
          <a:lstStyle/>
          <a:p>
            <a:fld id="{784D54C9-EE26-4281-934B-33BB515362F7}" type="slidenum">
              <a:rPr lang="en-US" smtClean="0"/>
              <a:pPr/>
              <a:t>3</a:t>
            </a:fld>
            <a:endParaRPr lang="en-US" dirty="0" smtClean="0"/>
          </a:p>
          <a:p>
            <a:r>
              <a:rPr lang="en-US" dirty="0" smtClean="0"/>
              <a:t>RBB</a:t>
            </a:r>
            <a:endParaRPr lang="en-US" dirty="0"/>
          </a:p>
        </p:txBody>
      </p:sp>
    </p:spTree>
    <p:extLst>
      <p:ext uri="{BB962C8B-B14F-4D97-AF65-F5344CB8AC3E}">
        <p14:creationId xmlns:p14="http://schemas.microsoft.com/office/powerpoint/2010/main" val="2710358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sz="3400"/>
              <a:t>Matrix Form of Stress-Strain Relations</a:t>
            </a:r>
          </a:p>
        </p:txBody>
      </p:sp>
      <p:graphicFrame>
        <p:nvGraphicFramePr>
          <p:cNvPr id="344068" name="Object 4"/>
          <p:cNvGraphicFramePr>
            <a:graphicFrameLocks noChangeAspect="1"/>
          </p:cNvGraphicFramePr>
          <p:nvPr/>
        </p:nvGraphicFramePr>
        <p:xfrm>
          <a:off x="1981200" y="1752600"/>
          <a:ext cx="5334000" cy="4363399"/>
        </p:xfrm>
        <a:graphic>
          <a:graphicData uri="http://schemas.openxmlformats.org/presentationml/2006/ole">
            <mc:AlternateContent xmlns:mc="http://schemas.openxmlformats.org/markup-compatibility/2006">
              <mc:Choice xmlns:v="urn:schemas-microsoft-com:vml" Requires="v">
                <p:oleObj spid="_x0000_s435207" name="Equation" r:id="rId4" imgW="3022560" imgH="2489040" progId="Equation.DSMT4">
                  <p:embed/>
                </p:oleObj>
              </mc:Choice>
              <mc:Fallback>
                <p:oleObj name="Equation" r:id="rId4" imgW="3022560" imgH="2489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752600"/>
                        <a:ext cx="5334000" cy="43633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Grp="1" noChangeArrowheads="1"/>
          </p:cNvSpPr>
          <p:nvPr>
            <p:ph type="sldNum" sz="quarter" idx="4"/>
          </p:nvPr>
        </p:nvSpPr>
        <p:spPr>
          <a:xfrm>
            <a:off x="6400800" y="6248400"/>
            <a:ext cx="2133600" cy="365125"/>
          </a:xfrm>
        </p:spPr>
        <p:txBody>
          <a:bodyPr/>
          <a:lstStyle/>
          <a:p>
            <a:fld id="{784D54C9-EE26-4281-934B-33BB515362F7}" type="slidenum">
              <a:rPr lang="en-US" smtClean="0"/>
              <a:pPr/>
              <a:t>4</a:t>
            </a:fld>
            <a:endParaRPr lang="en-US" dirty="0" smtClean="0"/>
          </a:p>
          <a:p>
            <a:r>
              <a:rPr lang="en-US" dirty="0" smtClean="0"/>
              <a:t>RBB</a:t>
            </a:r>
            <a:endParaRPr lang="en-US" dirty="0"/>
          </a:p>
        </p:txBody>
      </p:sp>
    </p:spTree>
    <p:extLst>
      <p:ext uri="{BB962C8B-B14F-4D97-AF65-F5344CB8AC3E}">
        <p14:creationId xmlns:p14="http://schemas.microsoft.com/office/powerpoint/2010/main" val="1507486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sz="3400"/>
              <a:t>Matrix Form of Stress-Strain Relations</a:t>
            </a:r>
          </a:p>
        </p:txBody>
      </p:sp>
      <p:graphicFrame>
        <p:nvGraphicFramePr>
          <p:cNvPr id="344068" name="Object 4"/>
          <p:cNvGraphicFramePr>
            <a:graphicFrameLocks noChangeAspect="1"/>
          </p:cNvGraphicFramePr>
          <p:nvPr/>
        </p:nvGraphicFramePr>
        <p:xfrm>
          <a:off x="990600" y="1752600"/>
          <a:ext cx="7162800" cy="4352143"/>
        </p:xfrm>
        <a:graphic>
          <a:graphicData uri="http://schemas.openxmlformats.org/presentationml/2006/ole">
            <mc:AlternateContent xmlns:mc="http://schemas.openxmlformats.org/markup-compatibility/2006">
              <mc:Choice xmlns:v="urn:schemas-microsoft-com:vml" Requires="v">
                <p:oleObj spid="_x0000_s436231" name="Equation" r:id="rId4" imgW="4330440" imgH="2476440" progId="Equation.DSMT4">
                  <p:embed/>
                </p:oleObj>
              </mc:Choice>
              <mc:Fallback>
                <p:oleObj name="Equation" r:id="rId4" imgW="4330440" imgH="24764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752600"/>
                        <a:ext cx="7162800" cy="4352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Grp="1" noChangeArrowheads="1"/>
          </p:cNvSpPr>
          <p:nvPr>
            <p:ph type="sldNum" sz="quarter" idx="4"/>
          </p:nvPr>
        </p:nvSpPr>
        <p:spPr>
          <a:xfrm>
            <a:off x="6400800" y="6248400"/>
            <a:ext cx="2133600" cy="365125"/>
          </a:xfrm>
        </p:spPr>
        <p:txBody>
          <a:bodyPr/>
          <a:lstStyle/>
          <a:p>
            <a:fld id="{784D54C9-EE26-4281-934B-33BB515362F7}" type="slidenum">
              <a:rPr lang="en-US" smtClean="0"/>
              <a:pPr/>
              <a:t>5</a:t>
            </a:fld>
            <a:endParaRPr lang="en-US" dirty="0" smtClean="0"/>
          </a:p>
          <a:p>
            <a:r>
              <a:rPr lang="en-US" dirty="0" smtClean="0"/>
              <a:t>RBB</a:t>
            </a:r>
            <a:endParaRPr lang="en-US" dirty="0"/>
          </a:p>
        </p:txBody>
      </p:sp>
    </p:spTree>
    <p:extLst>
      <p:ext uri="{BB962C8B-B14F-4D97-AF65-F5344CB8AC3E}">
        <p14:creationId xmlns:p14="http://schemas.microsoft.com/office/powerpoint/2010/main" val="920133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Strain-Stress Relations</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980734824"/>
              </p:ext>
            </p:extLst>
          </p:nvPr>
        </p:nvGraphicFramePr>
        <p:xfrm>
          <a:off x="304800" y="1968335"/>
          <a:ext cx="6248401" cy="2921330"/>
        </p:xfrm>
        <a:graphic>
          <a:graphicData uri="http://schemas.openxmlformats.org/presentationml/2006/ole">
            <mc:AlternateContent xmlns:mc="http://schemas.openxmlformats.org/markup-compatibility/2006">
              <mc:Choice xmlns:v="urn:schemas-microsoft-com:vml" Requires="v">
                <p:oleObj spid="_x0000_s437260" name="Equation" r:id="rId3" imgW="2933640" imgH="1371600" progId="Equation.DSMT4">
                  <p:embed/>
                </p:oleObj>
              </mc:Choice>
              <mc:Fallback>
                <p:oleObj name="Equation" r:id="rId3" imgW="2933640" imgH="1371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68335"/>
                        <a:ext cx="6248401" cy="2921330"/>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29721078"/>
              </p:ext>
            </p:extLst>
          </p:nvPr>
        </p:nvGraphicFramePr>
        <p:xfrm>
          <a:off x="7162800" y="1905000"/>
          <a:ext cx="1343125" cy="2857500"/>
        </p:xfrm>
        <a:graphic>
          <a:graphicData uri="http://schemas.openxmlformats.org/presentationml/2006/ole">
            <mc:AlternateContent xmlns:mc="http://schemas.openxmlformats.org/markup-compatibility/2006">
              <mc:Choice xmlns:v="urn:schemas-microsoft-com:vml" Requires="v">
                <p:oleObj spid="_x0000_s437261" name="Equation" r:id="rId5" imgW="596880" imgH="1269720" progId="Equation.DSMT4">
                  <p:embed/>
                </p:oleObj>
              </mc:Choice>
              <mc:Fallback>
                <p:oleObj name="Equation" r:id="rId5" imgW="596880" imgH="1269720" progId="Equation.DSMT4">
                  <p:embed/>
                  <p:pic>
                    <p:nvPicPr>
                      <p:cNvPr id="0" name=""/>
                      <p:cNvPicPr>
                        <a:picLocks noChangeAspect="1" noChangeArrowheads="1"/>
                      </p:cNvPicPr>
                      <p:nvPr/>
                    </p:nvPicPr>
                    <p:blipFill>
                      <a:blip r:embed="rId6"/>
                      <a:srcRect/>
                      <a:stretch>
                        <a:fillRect/>
                      </a:stretch>
                    </p:blipFill>
                    <p:spPr bwMode="auto">
                      <a:xfrm>
                        <a:off x="7162800" y="1905000"/>
                        <a:ext cx="1343125" cy="2857500"/>
                      </a:xfrm>
                      <a:prstGeom prst="rect">
                        <a:avLst/>
                      </a:prstGeom>
                      <a:noFill/>
                      <a:ln>
                        <a:noFill/>
                      </a:ln>
                    </p:spPr>
                  </p:pic>
                </p:oleObj>
              </mc:Fallback>
            </mc:AlternateContent>
          </a:graphicData>
        </a:graphic>
      </p:graphicFrame>
      <p:sp>
        <p:nvSpPr>
          <p:cNvPr id="7" name="Rectangle 6"/>
          <p:cNvSpPr>
            <a:spLocks noGrp="1" noChangeArrowheads="1"/>
          </p:cNvSpPr>
          <p:nvPr>
            <p:ph type="sldNum" sz="quarter" idx="4"/>
          </p:nvPr>
        </p:nvSpPr>
        <p:spPr>
          <a:xfrm>
            <a:off x="6400800" y="6248400"/>
            <a:ext cx="2133600" cy="365125"/>
          </a:xfrm>
        </p:spPr>
        <p:txBody>
          <a:bodyPr/>
          <a:lstStyle/>
          <a:p>
            <a:fld id="{784D54C9-EE26-4281-934B-33BB515362F7}" type="slidenum">
              <a:rPr lang="en-US" smtClean="0"/>
              <a:pPr/>
              <a:t>6</a:t>
            </a:fld>
            <a:endParaRPr lang="en-US" dirty="0" smtClean="0"/>
          </a:p>
          <a:p>
            <a:r>
              <a:rPr lang="en-US" dirty="0" smtClean="0"/>
              <a:t>RBB</a:t>
            </a:r>
            <a:endParaRPr lang="en-US" dirty="0"/>
          </a:p>
        </p:txBody>
      </p:sp>
    </p:spTree>
    <p:extLst>
      <p:ext uri="{BB962C8B-B14F-4D97-AF65-F5344CB8AC3E}">
        <p14:creationId xmlns:p14="http://schemas.microsoft.com/office/powerpoint/2010/main" val="661484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Form of the </a:t>
            </a:r>
            <a:br>
              <a:rPr lang="en-US" dirty="0" smtClean="0"/>
            </a:br>
            <a:r>
              <a:rPr lang="en-US" dirty="0" smtClean="0"/>
              <a:t>Strain-Stress Relations</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968063258"/>
              </p:ext>
            </p:extLst>
          </p:nvPr>
        </p:nvGraphicFramePr>
        <p:xfrm>
          <a:off x="221249" y="2057400"/>
          <a:ext cx="4721028" cy="3886200"/>
        </p:xfrm>
        <a:graphic>
          <a:graphicData uri="http://schemas.openxmlformats.org/presentationml/2006/ole">
            <mc:AlternateContent xmlns:mc="http://schemas.openxmlformats.org/markup-compatibility/2006">
              <mc:Choice xmlns:v="urn:schemas-microsoft-com:vml" Requires="v">
                <p:oleObj spid="_x0000_s438284" name="Equation" r:id="rId3" imgW="1942920" imgH="1600200" progId="Equation.DSMT4">
                  <p:embed/>
                </p:oleObj>
              </mc:Choice>
              <mc:Fallback>
                <p:oleObj name="Equation" r:id="rId3" imgW="1942920" imgH="1600200" progId="Equation.DSMT4">
                  <p:embed/>
                  <p:pic>
                    <p:nvPicPr>
                      <p:cNvPr id="0" name=""/>
                      <p:cNvPicPr>
                        <a:picLocks noChangeAspect="1" noChangeArrowheads="1"/>
                      </p:cNvPicPr>
                      <p:nvPr/>
                    </p:nvPicPr>
                    <p:blipFill>
                      <a:blip r:embed="rId4"/>
                      <a:srcRect/>
                      <a:stretch>
                        <a:fillRect/>
                      </a:stretch>
                    </p:blipFill>
                    <p:spPr bwMode="auto">
                      <a:xfrm>
                        <a:off x="221249" y="2057400"/>
                        <a:ext cx="4721028" cy="3886200"/>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20227084"/>
              </p:ext>
            </p:extLst>
          </p:nvPr>
        </p:nvGraphicFramePr>
        <p:xfrm>
          <a:off x="5715000" y="2133600"/>
          <a:ext cx="3236912" cy="3009900"/>
        </p:xfrm>
        <a:graphic>
          <a:graphicData uri="http://schemas.openxmlformats.org/presentationml/2006/ole">
            <mc:AlternateContent xmlns:mc="http://schemas.openxmlformats.org/markup-compatibility/2006">
              <mc:Choice xmlns:v="urn:schemas-microsoft-com:vml" Requires="v">
                <p:oleObj spid="_x0000_s438285" name="Equation" r:id="rId5" imgW="1447560" imgH="1346040" progId="Equation.DSMT4">
                  <p:embed/>
                </p:oleObj>
              </mc:Choice>
              <mc:Fallback>
                <p:oleObj name="Equation" r:id="rId5" imgW="1447560" imgH="1346040" progId="Equation.DSMT4">
                  <p:embed/>
                  <p:pic>
                    <p:nvPicPr>
                      <p:cNvPr id="0" name=""/>
                      <p:cNvPicPr/>
                      <p:nvPr/>
                    </p:nvPicPr>
                    <p:blipFill>
                      <a:blip r:embed="rId6"/>
                      <a:stretch>
                        <a:fillRect/>
                      </a:stretch>
                    </p:blipFill>
                    <p:spPr>
                      <a:xfrm>
                        <a:off x="5715000" y="2133600"/>
                        <a:ext cx="3236912" cy="3009900"/>
                      </a:xfrm>
                      <a:prstGeom prst="rect">
                        <a:avLst/>
                      </a:prstGeom>
                    </p:spPr>
                  </p:pic>
                </p:oleObj>
              </mc:Fallback>
            </mc:AlternateContent>
          </a:graphicData>
        </a:graphic>
      </p:graphicFrame>
      <p:sp>
        <p:nvSpPr>
          <p:cNvPr id="6" name="Rectangle 6"/>
          <p:cNvSpPr>
            <a:spLocks noGrp="1" noChangeArrowheads="1"/>
          </p:cNvSpPr>
          <p:nvPr>
            <p:ph type="sldNum" sz="quarter" idx="4"/>
          </p:nvPr>
        </p:nvSpPr>
        <p:spPr>
          <a:xfrm>
            <a:off x="6400800" y="6248400"/>
            <a:ext cx="2133600" cy="365125"/>
          </a:xfrm>
        </p:spPr>
        <p:txBody>
          <a:bodyPr/>
          <a:lstStyle/>
          <a:p>
            <a:fld id="{784D54C9-EE26-4281-934B-33BB515362F7}" type="slidenum">
              <a:rPr lang="en-US" smtClean="0"/>
              <a:pPr/>
              <a:t>7</a:t>
            </a:fld>
            <a:endParaRPr lang="en-US" dirty="0" smtClean="0"/>
          </a:p>
          <a:p>
            <a:r>
              <a:rPr lang="en-US" dirty="0" smtClean="0"/>
              <a:t>RBB</a:t>
            </a:r>
            <a:endParaRPr lang="en-US" dirty="0"/>
          </a:p>
        </p:txBody>
      </p:sp>
    </p:spTree>
    <p:extLst>
      <p:ext uri="{BB962C8B-B14F-4D97-AF65-F5344CB8AC3E}">
        <p14:creationId xmlns:p14="http://schemas.microsoft.com/office/powerpoint/2010/main" val="4190024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br>
              <a:rPr lang="en-US" dirty="0" smtClean="0"/>
            </a:br>
            <a:r>
              <a:rPr lang="en-US" dirty="0" smtClean="0"/>
              <a:t>Compatibility</a:t>
            </a:r>
            <a:endParaRPr lang="en-US" dirty="0"/>
          </a:p>
        </p:txBody>
      </p:sp>
      <p:sp>
        <p:nvSpPr>
          <p:cNvPr id="4" name="TextBox 3"/>
          <p:cNvSpPr txBox="1"/>
          <p:nvPr/>
        </p:nvSpPr>
        <p:spPr>
          <a:xfrm>
            <a:off x="685800" y="2286000"/>
            <a:ext cx="7889875" cy="1200329"/>
          </a:xfrm>
          <a:prstGeom prst="rect">
            <a:avLst/>
          </a:prstGeom>
          <a:noFill/>
        </p:spPr>
        <p:txBody>
          <a:bodyPr wrap="square" rtlCol="0">
            <a:spAutoFit/>
          </a:bodyPr>
          <a:lstStyle/>
          <a:p>
            <a:r>
              <a:rPr lang="en-US" dirty="0" smtClean="0"/>
              <a:t>For the beam shown, determine the displacement field due to BENDING ONLY.  Consider the cross section of the beam to be rectangular and thin so that deflections are not functions of z.</a:t>
            </a:r>
            <a:endParaRPr lang="en-US" dirty="0"/>
          </a:p>
        </p:txBody>
      </p:sp>
      <p:sp>
        <p:nvSpPr>
          <p:cNvPr id="5" name="Rectangle 4"/>
          <p:cNvSpPr/>
          <p:nvPr/>
        </p:nvSpPr>
        <p:spPr bwMode="auto">
          <a:xfrm>
            <a:off x="1828800" y="4343400"/>
            <a:ext cx="45720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7" name="Straight Arrow Connector 6"/>
          <p:cNvCxnSpPr/>
          <p:nvPr/>
        </p:nvCxnSpPr>
        <p:spPr bwMode="auto">
          <a:xfrm>
            <a:off x="6400800" y="3810000"/>
            <a:ext cx="0" cy="53340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9" name="Straight Connector 8"/>
          <p:cNvCxnSpPr/>
          <p:nvPr/>
        </p:nvCxnSpPr>
        <p:spPr bwMode="auto">
          <a:xfrm>
            <a:off x="1828800" y="3962400"/>
            <a:ext cx="0" cy="10668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0" name="Rectangle 9"/>
          <p:cNvSpPr/>
          <p:nvPr/>
        </p:nvSpPr>
        <p:spPr bwMode="auto">
          <a:xfrm>
            <a:off x="1447800" y="3962400"/>
            <a:ext cx="381000" cy="1066800"/>
          </a:xfrm>
          <a:prstGeom prst="rect">
            <a:avLst/>
          </a:prstGeom>
          <a:pattFill prst="wdUpDiag">
            <a:fgClr>
              <a:schemeClr val="accent1"/>
            </a:fgClr>
            <a:bgClr>
              <a:schemeClr val="bg1"/>
            </a:bgClr>
          </a:patt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2" name="Straight Arrow Connector 11"/>
          <p:cNvCxnSpPr>
            <a:stCxn id="5" idx="3"/>
          </p:cNvCxnSpPr>
          <p:nvPr/>
        </p:nvCxnSpPr>
        <p:spPr bwMode="auto">
          <a:xfrm>
            <a:off x="6400800" y="4457700"/>
            <a:ext cx="1828800" cy="0"/>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cxnSp>
        <p:nvCxnSpPr>
          <p:cNvPr id="14" name="Straight Arrow Connector 13"/>
          <p:cNvCxnSpPr/>
          <p:nvPr/>
        </p:nvCxnSpPr>
        <p:spPr bwMode="auto">
          <a:xfrm flipV="1">
            <a:off x="1828800" y="3429000"/>
            <a:ext cx="0" cy="533400"/>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sp>
        <p:nvSpPr>
          <p:cNvPr id="15" name="TextBox 14"/>
          <p:cNvSpPr txBox="1"/>
          <p:nvPr/>
        </p:nvSpPr>
        <p:spPr>
          <a:xfrm>
            <a:off x="1828800" y="3247420"/>
            <a:ext cx="263214" cy="246221"/>
          </a:xfrm>
          <a:prstGeom prst="rect">
            <a:avLst/>
          </a:prstGeom>
          <a:noFill/>
        </p:spPr>
        <p:txBody>
          <a:bodyPr wrap="none" rtlCol="0">
            <a:spAutoFit/>
          </a:bodyPr>
          <a:lstStyle/>
          <a:p>
            <a:r>
              <a:rPr lang="en-US" sz="1000" dirty="0" smtClean="0"/>
              <a:t>y</a:t>
            </a:r>
            <a:endParaRPr lang="en-US" sz="1000" dirty="0"/>
          </a:p>
        </p:txBody>
      </p:sp>
      <p:sp>
        <p:nvSpPr>
          <p:cNvPr id="16" name="TextBox 15"/>
          <p:cNvSpPr txBox="1"/>
          <p:nvPr/>
        </p:nvSpPr>
        <p:spPr>
          <a:xfrm>
            <a:off x="8094787" y="4143394"/>
            <a:ext cx="269626" cy="246221"/>
          </a:xfrm>
          <a:prstGeom prst="rect">
            <a:avLst/>
          </a:prstGeom>
          <a:noFill/>
        </p:spPr>
        <p:txBody>
          <a:bodyPr wrap="none" rtlCol="0">
            <a:spAutoFit/>
          </a:bodyPr>
          <a:lstStyle/>
          <a:p>
            <a:r>
              <a:rPr lang="en-US" sz="1000" dirty="0" smtClean="0"/>
              <a:t>x</a:t>
            </a:r>
            <a:endParaRPr lang="en-US" sz="1000" dirty="0"/>
          </a:p>
        </p:txBody>
      </p:sp>
      <p:cxnSp>
        <p:nvCxnSpPr>
          <p:cNvPr id="18" name="Straight Arrow Connector 17"/>
          <p:cNvCxnSpPr/>
          <p:nvPr/>
        </p:nvCxnSpPr>
        <p:spPr bwMode="auto">
          <a:xfrm>
            <a:off x="1828799" y="3962400"/>
            <a:ext cx="4572000" cy="0"/>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 useBgFill="1">
        <p:nvSpPr>
          <p:cNvPr id="19" name="TextBox 18"/>
          <p:cNvSpPr txBox="1"/>
          <p:nvPr/>
        </p:nvSpPr>
        <p:spPr>
          <a:xfrm>
            <a:off x="3982249" y="3828107"/>
            <a:ext cx="269626" cy="246221"/>
          </a:xfrm>
          <a:prstGeom prst="rect">
            <a:avLst/>
          </a:prstGeom>
        </p:spPr>
        <p:txBody>
          <a:bodyPr wrap="none" rtlCol="0">
            <a:spAutoFit/>
          </a:bodyPr>
          <a:lstStyle/>
          <a:p>
            <a:r>
              <a:rPr lang="en-US" sz="1000" dirty="0"/>
              <a:t>L</a:t>
            </a:r>
          </a:p>
        </p:txBody>
      </p:sp>
      <p:graphicFrame>
        <p:nvGraphicFramePr>
          <p:cNvPr id="20" name="Object 19"/>
          <p:cNvGraphicFramePr>
            <a:graphicFrameLocks noChangeAspect="1"/>
          </p:cNvGraphicFramePr>
          <p:nvPr>
            <p:extLst>
              <p:ext uri="{D42A27DB-BD31-4B8C-83A1-F6EECF244321}">
                <p14:modId xmlns:p14="http://schemas.microsoft.com/office/powerpoint/2010/main" val="2156128842"/>
              </p:ext>
            </p:extLst>
          </p:nvPr>
        </p:nvGraphicFramePr>
        <p:xfrm>
          <a:off x="2666999" y="4813300"/>
          <a:ext cx="3085353" cy="749300"/>
        </p:xfrm>
        <a:graphic>
          <a:graphicData uri="http://schemas.openxmlformats.org/presentationml/2006/ole">
            <mc:AlternateContent xmlns:mc="http://schemas.openxmlformats.org/markup-compatibility/2006">
              <mc:Choice xmlns:v="urn:schemas-microsoft-com:vml" Requires="v">
                <p:oleObj spid="_x0000_s439303" name="Equation" r:id="rId3" imgW="1777680" imgH="431640" progId="Equation.DSMT4">
                  <p:embed/>
                </p:oleObj>
              </mc:Choice>
              <mc:Fallback>
                <p:oleObj name="Equation" r:id="rId3" imgW="1777680" imgH="431640" progId="Equation.DSMT4">
                  <p:embed/>
                  <p:pic>
                    <p:nvPicPr>
                      <p:cNvPr id="0" name=""/>
                      <p:cNvPicPr/>
                      <p:nvPr/>
                    </p:nvPicPr>
                    <p:blipFill>
                      <a:blip r:embed="rId4"/>
                      <a:stretch>
                        <a:fillRect/>
                      </a:stretch>
                    </p:blipFill>
                    <p:spPr>
                      <a:xfrm>
                        <a:off x="2666999" y="4813300"/>
                        <a:ext cx="3085353" cy="749300"/>
                      </a:xfrm>
                      <a:prstGeom prst="rect">
                        <a:avLst/>
                      </a:prstGeom>
                    </p:spPr>
                  </p:pic>
                </p:oleObj>
              </mc:Fallback>
            </mc:AlternateContent>
          </a:graphicData>
        </a:graphic>
      </p:graphicFrame>
      <p:sp>
        <p:nvSpPr>
          <p:cNvPr id="17" name="Rectangle 6"/>
          <p:cNvSpPr>
            <a:spLocks noGrp="1" noChangeArrowheads="1"/>
          </p:cNvSpPr>
          <p:nvPr>
            <p:ph type="sldNum" sz="quarter" idx="4"/>
          </p:nvPr>
        </p:nvSpPr>
        <p:spPr>
          <a:xfrm>
            <a:off x="6400800" y="6248400"/>
            <a:ext cx="2133600" cy="365125"/>
          </a:xfrm>
        </p:spPr>
        <p:txBody>
          <a:bodyPr/>
          <a:lstStyle/>
          <a:p>
            <a:fld id="{784D54C9-EE26-4281-934B-33BB515362F7}" type="slidenum">
              <a:rPr lang="en-US" smtClean="0"/>
              <a:pPr/>
              <a:t>8</a:t>
            </a:fld>
            <a:endParaRPr lang="en-US" dirty="0" smtClean="0"/>
          </a:p>
          <a:p>
            <a:r>
              <a:rPr lang="en-US" dirty="0" smtClean="0"/>
              <a:t>RBB</a:t>
            </a:r>
            <a:endParaRPr lang="en-US" dirty="0"/>
          </a:p>
        </p:txBody>
      </p:sp>
    </p:spTree>
    <p:extLst>
      <p:ext uri="{BB962C8B-B14F-4D97-AF65-F5344CB8AC3E}">
        <p14:creationId xmlns:p14="http://schemas.microsoft.com/office/powerpoint/2010/main" val="4116615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br>
              <a:rPr lang="en-US" dirty="0" smtClean="0"/>
            </a:br>
            <a:r>
              <a:rPr lang="en-US" dirty="0" smtClean="0"/>
              <a:t>Basic Mechanics</a:t>
            </a:r>
            <a:endParaRPr lang="en-US" dirty="0"/>
          </a:p>
        </p:txBody>
      </p:sp>
      <p:graphicFrame>
        <p:nvGraphicFramePr>
          <p:cNvPr id="17" name="Object 16"/>
          <p:cNvGraphicFramePr>
            <a:graphicFrameLocks noChangeAspect="1"/>
          </p:cNvGraphicFramePr>
          <p:nvPr>
            <p:extLst>
              <p:ext uri="{D42A27DB-BD31-4B8C-83A1-F6EECF244321}">
                <p14:modId xmlns:p14="http://schemas.microsoft.com/office/powerpoint/2010/main" val="1782951420"/>
              </p:ext>
            </p:extLst>
          </p:nvPr>
        </p:nvGraphicFramePr>
        <p:xfrm>
          <a:off x="1828800" y="2006466"/>
          <a:ext cx="2724967" cy="389681"/>
        </p:xfrm>
        <a:graphic>
          <a:graphicData uri="http://schemas.openxmlformats.org/presentationml/2006/ole">
            <mc:AlternateContent xmlns:mc="http://schemas.openxmlformats.org/markup-compatibility/2006">
              <mc:Choice xmlns:v="urn:schemas-microsoft-com:vml" Requires="v">
                <p:oleObj spid="_x0000_s440340" name="Equation" r:id="rId3" imgW="1777680" imgH="253800" progId="Equation.DSMT4">
                  <p:embed/>
                </p:oleObj>
              </mc:Choice>
              <mc:Fallback>
                <p:oleObj name="Equation" r:id="rId3" imgW="1777680" imgH="253800" progId="Equation.DSMT4">
                  <p:embed/>
                  <p:pic>
                    <p:nvPicPr>
                      <p:cNvPr id="0" name=""/>
                      <p:cNvPicPr/>
                      <p:nvPr/>
                    </p:nvPicPr>
                    <p:blipFill>
                      <a:blip r:embed="rId4"/>
                      <a:stretch>
                        <a:fillRect/>
                      </a:stretch>
                    </p:blipFill>
                    <p:spPr>
                      <a:xfrm>
                        <a:off x="1828800" y="2006466"/>
                        <a:ext cx="2724967" cy="389681"/>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68613334"/>
              </p:ext>
            </p:extLst>
          </p:nvPr>
        </p:nvGraphicFramePr>
        <p:xfrm>
          <a:off x="1839615" y="2667000"/>
          <a:ext cx="2692400" cy="1393270"/>
        </p:xfrm>
        <a:graphic>
          <a:graphicData uri="http://schemas.openxmlformats.org/presentationml/2006/ole">
            <mc:AlternateContent xmlns:mc="http://schemas.openxmlformats.org/markup-compatibility/2006">
              <mc:Choice xmlns:v="urn:schemas-microsoft-com:vml" Requires="v">
                <p:oleObj spid="_x0000_s440341" name="Equation" r:id="rId5" imgW="1815840" imgH="939600" progId="Equation.DSMT4">
                  <p:embed/>
                </p:oleObj>
              </mc:Choice>
              <mc:Fallback>
                <p:oleObj name="Equation" r:id="rId5" imgW="1815840" imgH="939600" progId="Equation.DSMT4">
                  <p:embed/>
                  <p:pic>
                    <p:nvPicPr>
                      <p:cNvPr id="0" name=""/>
                      <p:cNvPicPr/>
                      <p:nvPr/>
                    </p:nvPicPr>
                    <p:blipFill>
                      <a:blip r:embed="rId6"/>
                      <a:stretch>
                        <a:fillRect/>
                      </a:stretch>
                    </p:blipFill>
                    <p:spPr>
                      <a:xfrm>
                        <a:off x="1839615" y="2667000"/>
                        <a:ext cx="2692400" cy="1393270"/>
                      </a:xfrm>
                      <a:prstGeom prst="rect">
                        <a:avLst/>
                      </a:prstGeom>
                    </p:spPr>
                  </p:pic>
                </p:oleObj>
              </mc:Fallback>
            </mc:AlternateContent>
          </a:graphicData>
        </a:graphic>
      </p:graphicFrame>
      <p:sp>
        <p:nvSpPr>
          <p:cNvPr id="8" name="TextBox 7"/>
          <p:cNvSpPr txBox="1"/>
          <p:nvPr/>
        </p:nvSpPr>
        <p:spPr>
          <a:xfrm>
            <a:off x="924954" y="1676400"/>
            <a:ext cx="5167248" cy="369332"/>
          </a:xfrm>
          <a:prstGeom prst="rect">
            <a:avLst/>
          </a:prstGeom>
          <a:noFill/>
        </p:spPr>
        <p:txBody>
          <a:bodyPr wrap="none" rtlCol="0">
            <a:spAutoFit/>
          </a:bodyPr>
          <a:lstStyle/>
          <a:p>
            <a:r>
              <a:rPr lang="en-US" dirty="0" smtClean="0"/>
              <a:t>Given the Bending Moment in the Beam</a:t>
            </a:r>
            <a:endParaRPr lang="en-US" dirty="0"/>
          </a:p>
        </p:txBody>
      </p:sp>
      <p:sp>
        <p:nvSpPr>
          <p:cNvPr id="21" name="TextBox 20"/>
          <p:cNvSpPr txBox="1"/>
          <p:nvPr/>
        </p:nvSpPr>
        <p:spPr>
          <a:xfrm>
            <a:off x="924954" y="2362200"/>
            <a:ext cx="5661678" cy="369332"/>
          </a:xfrm>
          <a:prstGeom prst="rect">
            <a:avLst/>
          </a:prstGeom>
          <a:noFill/>
        </p:spPr>
        <p:txBody>
          <a:bodyPr wrap="none" rtlCol="0">
            <a:spAutoFit/>
          </a:bodyPr>
          <a:lstStyle/>
          <a:p>
            <a:r>
              <a:rPr lang="en-US" dirty="0" smtClean="0"/>
              <a:t>The Stress Field from Strength of Materials</a:t>
            </a:r>
            <a:endParaRPr lang="en-US" dirty="0"/>
          </a:p>
        </p:txBody>
      </p:sp>
      <p:sp>
        <p:nvSpPr>
          <p:cNvPr id="22" name="TextBox 21"/>
          <p:cNvSpPr txBox="1"/>
          <p:nvPr/>
        </p:nvSpPr>
        <p:spPr>
          <a:xfrm>
            <a:off x="924954" y="4038600"/>
            <a:ext cx="6266203" cy="369332"/>
          </a:xfrm>
          <a:prstGeom prst="rect">
            <a:avLst/>
          </a:prstGeom>
          <a:noFill/>
        </p:spPr>
        <p:txBody>
          <a:bodyPr wrap="none" rtlCol="0">
            <a:spAutoFit/>
          </a:bodyPr>
          <a:lstStyle/>
          <a:p>
            <a:r>
              <a:rPr lang="en-US" dirty="0" smtClean="0"/>
              <a:t>Strains can not be computed using Hooke’s Law</a:t>
            </a:r>
            <a:endParaRPr lang="en-US" dirty="0"/>
          </a:p>
        </p:txBody>
      </p:sp>
      <p:graphicFrame>
        <p:nvGraphicFramePr>
          <p:cNvPr id="11" name="Object 10"/>
          <p:cNvGraphicFramePr>
            <a:graphicFrameLocks noChangeAspect="1"/>
          </p:cNvGraphicFramePr>
          <p:nvPr>
            <p:extLst>
              <p:ext uri="{D42A27DB-BD31-4B8C-83A1-F6EECF244321}">
                <p14:modId xmlns:p14="http://schemas.microsoft.com/office/powerpoint/2010/main" val="3433846473"/>
              </p:ext>
            </p:extLst>
          </p:nvPr>
        </p:nvGraphicFramePr>
        <p:xfrm>
          <a:off x="1844636" y="4343400"/>
          <a:ext cx="3515558" cy="1828800"/>
        </p:xfrm>
        <a:graphic>
          <a:graphicData uri="http://schemas.openxmlformats.org/presentationml/2006/ole">
            <mc:AlternateContent xmlns:mc="http://schemas.openxmlformats.org/markup-compatibility/2006">
              <mc:Choice xmlns:v="urn:schemas-microsoft-com:vml" Requires="v">
                <p:oleObj spid="_x0000_s440342" name="Equation" r:id="rId7" imgW="2514600" imgH="1307880" progId="Equation.DSMT4">
                  <p:embed/>
                </p:oleObj>
              </mc:Choice>
              <mc:Fallback>
                <p:oleObj name="Equation" r:id="rId7" imgW="2514600" imgH="1307880" progId="Equation.DSMT4">
                  <p:embed/>
                  <p:pic>
                    <p:nvPicPr>
                      <p:cNvPr id="0" name=""/>
                      <p:cNvPicPr/>
                      <p:nvPr/>
                    </p:nvPicPr>
                    <p:blipFill>
                      <a:blip r:embed="rId8"/>
                      <a:stretch>
                        <a:fillRect/>
                      </a:stretch>
                    </p:blipFill>
                    <p:spPr>
                      <a:xfrm>
                        <a:off x="1844636" y="4343400"/>
                        <a:ext cx="3515558" cy="1828800"/>
                      </a:xfrm>
                      <a:prstGeom prst="rect">
                        <a:avLst/>
                      </a:prstGeom>
                    </p:spPr>
                  </p:pic>
                </p:oleObj>
              </mc:Fallback>
            </mc:AlternateContent>
          </a:graphicData>
        </a:graphic>
      </p:graphicFrame>
      <p:sp>
        <p:nvSpPr>
          <p:cNvPr id="10" name="Rectangle 6"/>
          <p:cNvSpPr>
            <a:spLocks noGrp="1" noChangeArrowheads="1"/>
          </p:cNvSpPr>
          <p:nvPr>
            <p:ph type="sldNum" sz="quarter" idx="4"/>
          </p:nvPr>
        </p:nvSpPr>
        <p:spPr>
          <a:xfrm>
            <a:off x="6400800" y="6248400"/>
            <a:ext cx="2133600" cy="365125"/>
          </a:xfrm>
        </p:spPr>
        <p:txBody>
          <a:bodyPr/>
          <a:lstStyle/>
          <a:p>
            <a:fld id="{784D54C9-EE26-4281-934B-33BB515362F7}" type="slidenum">
              <a:rPr lang="en-US" smtClean="0"/>
              <a:pPr/>
              <a:t>9</a:t>
            </a:fld>
            <a:endParaRPr lang="en-US" dirty="0" smtClean="0"/>
          </a:p>
          <a:p>
            <a:r>
              <a:rPr lang="en-US" dirty="0" smtClean="0"/>
              <a:t>RBB</a:t>
            </a:r>
            <a:endParaRPr lang="en-US" dirty="0"/>
          </a:p>
        </p:txBody>
      </p:sp>
    </p:spTree>
    <p:extLst>
      <p:ext uri="{BB962C8B-B14F-4D97-AF65-F5344CB8AC3E}">
        <p14:creationId xmlns:p14="http://schemas.microsoft.com/office/powerpoint/2010/main" val="30491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10">
      <a:dk1>
        <a:srgbClr val="000000"/>
      </a:dk1>
      <a:lt1>
        <a:srgbClr val="FFFFFF"/>
      </a:lt1>
      <a:dk2>
        <a:srgbClr val="000000"/>
      </a:dk2>
      <a:lt2>
        <a:srgbClr val="DDDDDD"/>
      </a:lt2>
      <a:accent1>
        <a:srgbClr val="A3B2C1"/>
      </a:accent1>
      <a:accent2>
        <a:srgbClr val="990000"/>
      </a:accent2>
      <a:accent3>
        <a:srgbClr val="FFFFFF"/>
      </a:accent3>
      <a:accent4>
        <a:srgbClr val="000000"/>
      </a:accent4>
      <a:accent5>
        <a:srgbClr val="CED5DD"/>
      </a:accent5>
      <a:accent6>
        <a:srgbClr val="8A0000"/>
      </a:accent6>
      <a:hlink>
        <a:srgbClr val="990000"/>
      </a:hlink>
      <a:folHlink>
        <a:srgbClr val="990000"/>
      </a:folHlink>
    </a:clrScheme>
    <a:fontScheme name="Profile">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Black"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Black"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0">
        <a:dk1>
          <a:srgbClr val="000000"/>
        </a:dk1>
        <a:lt1>
          <a:srgbClr val="FFFFFF"/>
        </a:lt1>
        <a:dk2>
          <a:srgbClr val="000000"/>
        </a:dk2>
        <a:lt2>
          <a:srgbClr val="DDDDDD"/>
        </a:lt2>
        <a:accent1>
          <a:srgbClr val="A3B2C1"/>
        </a:accent1>
        <a:accent2>
          <a:srgbClr val="990000"/>
        </a:accent2>
        <a:accent3>
          <a:srgbClr val="FFFFFF"/>
        </a:accent3>
        <a:accent4>
          <a:srgbClr val="000000"/>
        </a:accent4>
        <a:accent5>
          <a:srgbClr val="CED5DD"/>
        </a:accent5>
        <a:accent6>
          <a:srgbClr val="8A0000"/>
        </a:accent6>
        <a:hlink>
          <a:srgbClr val="990000"/>
        </a:hlink>
        <a:folHlink>
          <a:srgbClr val="99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3308</TotalTime>
  <Words>394</Words>
  <Application>Microsoft Office PowerPoint</Application>
  <PresentationFormat>On-screen Show (4:3)</PresentationFormat>
  <Paragraphs>144</Paragraphs>
  <Slides>25</Slides>
  <Notes>17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Profile</vt:lpstr>
      <vt:lpstr>Equation</vt:lpstr>
      <vt:lpstr>PowerPoint Presentation</vt:lpstr>
      <vt:lpstr>Relationship Between Stress and Strain</vt:lpstr>
      <vt:lpstr>Stress-Strain Relations</vt:lpstr>
      <vt:lpstr>Matrix Form of Stress-Strain Relations</vt:lpstr>
      <vt:lpstr>Matrix Form of Stress-Strain Relations</vt:lpstr>
      <vt:lpstr>Strain-Stress Relations</vt:lpstr>
      <vt:lpstr>Alternate Form of the  Strain-Stress Relations</vt:lpstr>
      <vt:lpstr>EXAMPLE: Compatibility</vt:lpstr>
      <vt:lpstr>SOLUTION: Basic Mechanics</vt:lpstr>
      <vt:lpstr>SOLUTION: Strain-Displacement Equations</vt:lpstr>
      <vt:lpstr>SOLUTION: Shear Strain-Displacement</vt:lpstr>
      <vt:lpstr>SOLUTION: Integrating the Result</vt:lpstr>
      <vt:lpstr>Anisotropic Materials</vt:lpstr>
      <vt:lpstr>Stress-Strain Relations</vt:lpstr>
      <vt:lpstr>Symmetry of the  Stiffness Matrix</vt:lpstr>
      <vt:lpstr>Stiffness and Compliance down from 36 to 21 Constants</vt:lpstr>
      <vt:lpstr>One Plane of Elastic Symmetry</vt:lpstr>
      <vt:lpstr>Three Planes of Elastic Symmetry</vt:lpstr>
      <vt:lpstr>Relationship Between S and C</vt:lpstr>
      <vt:lpstr>One Plane in which the Mechanical Properties are Equal</vt:lpstr>
      <vt:lpstr>Material Properties Equal  in all Directions</vt:lpstr>
      <vt:lpstr>Matrix Form of Stress-Strain Relations</vt:lpstr>
      <vt:lpstr>Matrix Form of Stress-Strain Relations</vt:lpstr>
      <vt:lpstr>Example 1</vt:lpstr>
      <vt:lpstr>Example 2</vt:lpstr>
    </vt:vector>
  </TitlesOfParts>
  <Company>Union College, Mechanical Engineering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MER311 Lecture 1</dc:title>
  <dc:subject>Advanced Strength of Materials</dc:subject>
  <dc:creator>RBB</dc:creator>
  <cp:lastModifiedBy> </cp:lastModifiedBy>
  <cp:revision>207</cp:revision>
  <cp:lastPrinted>2015-06-22T15:01:15Z</cp:lastPrinted>
  <dcterms:created xsi:type="dcterms:W3CDTF">2000-05-18T05:09:09Z</dcterms:created>
  <dcterms:modified xsi:type="dcterms:W3CDTF">2016-04-18T11:28:15Z</dcterms:modified>
</cp:coreProperties>
</file>