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8"/>
  </p:notesMasterIdLst>
  <p:handoutMasterIdLst>
    <p:handoutMasterId r:id="rId9"/>
  </p:handoutMasterIdLst>
  <p:sldIdLst>
    <p:sldId id="258" r:id="rId2"/>
    <p:sldId id="272" r:id="rId3"/>
    <p:sldId id="259" r:id="rId4"/>
    <p:sldId id="269" r:id="rId5"/>
    <p:sldId id="271" r:id="rId6"/>
    <p:sldId id="270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6" autoAdjust="0"/>
    <p:restoredTop sz="94747" autoAdjust="0"/>
  </p:normalViewPr>
  <p:slideViewPr>
    <p:cSldViewPr>
      <p:cViewPr varScale="1">
        <p:scale>
          <a:sx n="128" d="100"/>
          <a:sy n="128" d="100"/>
        </p:scale>
        <p:origin x="-1050" y="-9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2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EED780F5-ED26-4CB6-895D-E3DBDF491D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A3DEC53D-D4A2-4EBE-919B-D2325F262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AA330-28E1-40BD-8598-B9AEC1C731A5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587" y="4522232"/>
            <a:ext cx="5410201" cy="436554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marL="228600" indent="-228600">
              <a:buAutoNum type="arabicPeriod"/>
            </a:pPr>
            <a:r>
              <a:rPr lang="en-US" dirty="0" smtClean="0"/>
              <a:t>Beam is initially straight</a:t>
            </a:r>
          </a:p>
          <a:p>
            <a:pPr marL="228600" indent="-228600">
              <a:buAutoNum type="arabicPeriod"/>
            </a:pPr>
            <a:r>
              <a:rPr lang="en-US" dirty="0" smtClean="0"/>
              <a:t>All curvature</a:t>
            </a:r>
            <a:r>
              <a:rPr lang="en-US" baseline="0" dirty="0" smtClean="0"/>
              <a:t> planes are perpendicular to the elastic curve (beam theory)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Small deflections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Linear-Elastic material </a:t>
            </a:r>
            <a:r>
              <a:rPr lang="en-US" baseline="0" dirty="0" smtClean="0"/>
              <a:t>response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The SLOPE of the ELASTIC CURVE on the positive surface is NEGATIVE</a:t>
            </a:r>
          </a:p>
          <a:p>
            <a:pPr marL="0" indent="0">
              <a:buNone/>
            </a:pPr>
            <a:r>
              <a:rPr lang="en-US" baseline="0" dirty="0" smtClean="0"/>
              <a:t>The DISPLACEMENT of the ELASTIC CURVE is in the NEGATIVE x direction </a:t>
            </a:r>
            <a:r>
              <a:rPr lang="en-US" baseline="0" smtClean="0"/>
              <a:t>for positive bending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EC53D-D4A2-4EBE-919B-D2325F2624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50AA1-B517-4C81-833C-63EF80B22B3B}" type="slidenum">
              <a:rPr lang="en-US"/>
              <a:pPr/>
              <a:t>3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E80F2-C5F2-4393-98E9-9E7F688AA380}" type="slidenum">
              <a:rPr lang="en-US"/>
              <a:pPr/>
              <a:t>4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E80F2-C5F2-4393-98E9-9E7F688AA380}" type="slidenum">
              <a:rPr lang="en-US"/>
              <a:pPr/>
              <a:t>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MER311: Advanced Strength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RBB-</a:t>
            </a:r>
            <a:fld id="{8FB6DCB5-AF80-4F4E-A43F-2A55ECBD80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2A99C6-649B-4EE7-A8B5-45755A3855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EA826-A333-4DB8-9167-F7E9624153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06BF25-67EC-4359-B9C9-5A6F33C46E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7996F2-197F-45CA-934D-C70C0D9512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FC2B8F-2BAF-4D84-A754-AE64A28466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B2E2BC-BD11-464C-98E4-41E8BBE11B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0605BF-DBF5-43E5-895B-8FCB265438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F42C93-0C30-43D4-82B0-3E4ED1589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D23C06-EA8A-4887-8C3E-F65E01C62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MER200: Theory of 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3768F4-15F2-45F1-834F-AA10056D2E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Mechanics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87EA6D7-A408-46F0-919E-FA995A042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image" Target="../media/image9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8.bin"/><Relationship Id="rId39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5.bin"/><Relationship Id="rId34" Type="http://schemas.openxmlformats.org/officeDocument/2006/relationships/oleObject" Target="../embeddings/oleObject3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22.bin"/><Relationship Id="rId25" Type="http://schemas.openxmlformats.org/officeDocument/2006/relationships/image" Target="../media/image17.wmf"/><Relationship Id="rId33" Type="http://schemas.openxmlformats.org/officeDocument/2006/relationships/image" Target="../media/image21.wmf"/><Relationship Id="rId38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7.bin"/><Relationship Id="rId32" Type="http://schemas.openxmlformats.org/officeDocument/2006/relationships/oleObject" Target="../embeddings/oleObject31.bin"/><Relationship Id="rId37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9.bin"/><Relationship Id="rId36" Type="http://schemas.openxmlformats.org/officeDocument/2006/relationships/oleObject" Target="../embeddings/oleObject33.bin"/><Relationship Id="rId10" Type="http://schemas.openxmlformats.org/officeDocument/2006/relationships/image" Target="../media/image12.wmf"/><Relationship Id="rId19" Type="http://schemas.openxmlformats.org/officeDocument/2006/relationships/image" Target="../media/image15.wmf"/><Relationship Id="rId31" Type="http://schemas.openxmlformats.org/officeDocument/2006/relationships/image" Target="../media/image20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30.bin"/><Relationship Id="rId35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A26CFA8-5B45-4DB1-8B9B-60160D2000C4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534400" cy="1371600"/>
          </a:xfrm>
        </p:spPr>
        <p:txBody>
          <a:bodyPr/>
          <a:lstStyle/>
          <a:p>
            <a:r>
              <a:rPr lang="en-US" dirty="0" smtClean="0"/>
              <a:t>Deflection of Beams Through </a:t>
            </a:r>
            <a:r>
              <a:rPr lang="en-US" smtClean="0"/>
              <a:t>Direct Integration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50925" y="3097213"/>
            <a:ext cx="59008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Moment-Curvature 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Moment-Deflection 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q-V-M-</a:t>
            </a:r>
            <a:r>
              <a:rPr lang="en-US" sz="2400" b="1" dirty="0" smtClean="0">
                <a:sym typeface="Symbol"/>
              </a:rPr>
              <a:t></a:t>
            </a:r>
            <a:r>
              <a:rPr lang="en-US" sz="2400" dirty="0" smtClean="0">
                <a:sym typeface="Symbol"/>
              </a:rPr>
              <a:t>-u</a:t>
            </a:r>
            <a:endParaRPr lang="en-US" sz="240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sz="800" dirty="0" smtClean="0"/>
              <a:t>MER311: Advanced Strength of Materials</a:t>
            </a:r>
            <a:endParaRPr lang="en-US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Moment </a:t>
            </a:r>
            <a:r>
              <a:rPr lang="en-US" smtClean="0"/>
              <a:t>Deflection Relationship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6BF25-67EC-4359-B9C9-5A6F33C46EB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03375" y="4094672"/>
            <a:ext cx="1143000" cy="1828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3825901" y="4044039"/>
            <a:ext cx="1479169" cy="1882022"/>
          </a:xfrm>
          <a:custGeom>
            <a:avLst/>
            <a:gdLst>
              <a:gd name="connsiteX0" fmla="*/ 0 w 1526876"/>
              <a:gd name="connsiteY0" fmla="*/ 1932317 h 1932317"/>
              <a:gd name="connsiteX1" fmla="*/ 1526876 w 1526876"/>
              <a:gd name="connsiteY1" fmla="*/ 1915064 h 1932317"/>
              <a:gd name="connsiteX2" fmla="*/ 1043797 w 1526876"/>
              <a:gd name="connsiteY2" fmla="*/ 0 h 1932317"/>
              <a:gd name="connsiteX3" fmla="*/ 474453 w 1526876"/>
              <a:gd name="connsiteY3" fmla="*/ 0 h 1932317"/>
              <a:gd name="connsiteX4" fmla="*/ 0 w 1526876"/>
              <a:gd name="connsiteY4" fmla="*/ 1932317 h 1932317"/>
              <a:gd name="connsiteX0" fmla="*/ 0 w 1526876"/>
              <a:gd name="connsiteY0" fmla="*/ 1932317 h 1932317"/>
              <a:gd name="connsiteX1" fmla="*/ 1526876 w 1526876"/>
              <a:gd name="connsiteY1" fmla="*/ 1915064 h 1932317"/>
              <a:gd name="connsiteX2" fmla="*/ 1043797 w 1526876"/>
              <a:gd name="connsiteY2" fmla="*/ 0 h 1932317"/>
              <a:gd name="connsiteX3" fmla="*/ 327804 w 1526876"/>
              <a:gd name="connsiteY3" fmla="*/ 0 h 1932317"/>
              <a:gd name="connsiteX4" fmla="*/ 0 w 1526876"/>
              <a:gd name="connsiteY4" fmla="*/ 1932317 h 1932317"/>
              <a:gd name="connsiteX0" fmla="*/ 0 w 1526876"/>
              <a:gd name="connsiteY0" fmla="*/ 1932317 h 1932317"/>
              <a:gd name="connsiteX1" fmla="*/ 1526876 w 1526876"/>
              <a:gd name="connsiteY1" fmla="*/ 1915064 h 1932317"/>
              <a:gd name="connsiteX2" fmla="*/ 1199073 w 1526876"/>
              <a:gd name="connsiteY2" fmla="*/ 18058 h 1932317"/>
              <a:gd name="connsiteX3" fmla="*/ 327804 w 1526876"/>
              <a:gd name="connsiteY3" fmla="*/ 0 h 1932317"/>
              <a:gd name="connsiteX4" fmla="*/ 0 w 1526876"/>
              <a:gd name="connsiteY4" fmla="*/ 1932317 h 1932317"/>
              <a:gd name="connsiteX0" fmla="*/ 0 w 1526876"/>
              <a:gd name="connsiteY0" fmla="*/ 1932317 h 1932317"/>
              <a:gd name="connsiteX1" fmla="*/ 1526876 w 1526876"/>
              <a:gd name="connsiteY1" fmla="*/ 1915064 h 1932317"/>
              <a:gd name="connsiteX2" fmla="*/ 1138688 w 1526876"/>
              <a:gd name="connsiteY2" fmla="*/ 9029 h 1932317"/>
              <a:gd name="connsiteX3" fmla="*/ 327804 w 1526876"/>
              <a:gd name="connsiteY3" fmla="*/ 0 h 1932317"/>
              <a:gd name="connsiteX4" fmla="*/ 0 w 1526876"/>
              <a:gd name="connsiteY4" fmla="*/ 1932317 h 1932317"/>
              <a:gd name="connsiteX0" fmla="*/ 0 w 1526876"/>
              <a:gd name="connsiteY0" fmla="*/ 1932317 h 1932317"/>
              <a:gd name="connsiteX1" fmla="*/ 1526876 w 1526876"/>
              <a:gd name="connsiteY1" fmla="*/ 1915064 h 1932317"/>
              <a:gd name="connsiteX2" fmla="*/ 1164568 w 1526876"/>
              <a:gd name="connsiteY2" fmla="*/ 27088 h 1932317"/>
              <a:gd name="connsiteX3" fmla="*/ 327804 w 1526876"/>
              <a:gd name="connsiteY3" fmla="*/ 0 h 1932317"/>
              <a:gd name="connsiteX4" fmla="*/ 0 w 1526876"/>
              <a:gd name="connsiteY4" fmla="*/ 1932317 h 1932317"/>
              <a:gd name="connsiteX0" fmla="*/ 0 w 1526876"/>
              <a:gd name="connsiteY0" fmla="*/ 1932317 h 1932317"/>
              <a:gd name="connsiteX1" fmla="*/ 1526876 w 1526876"/>
              <a:gd name="connsiteY1" fmla="*/ 1915064 h 1932317"/>
              <a:gd name="connsiteX2" fmla="*/ 1164568 w 1526876"/>
              <a:gd name="connsiteY2" fmla="*/ 0 h 1932317"/>
              <a:gd name="connsiteX3" fmla="*/ 327804 w 1526876"/>
              <a:gd name="connsiteY3" fmla="*/ 0 h 1932317"/>
              <a:gd name="connsiteX4" fmla="*/ 0 w 1526876"/>
              <a:gd name="connsiteY4" fmla="*/ 1932317 h 1932317"/>
              <a:gd name="connsiteX0" fmla="*/ 0 w 1526876"/>
              <a:gd name="connsiteY0" fmla="*/ 1932317 h 1932317"/>
              <a:gd name="connsiteX1" fmla="*/ 1526876 w 1526876"/>
              <a:gd name="connsiteY1" fmla="*/ 1915064 h 1932317"/>
              <a:gd name="connsiteX2" fmla="*/ 1164568 w 1526876"/>
              <a:gd name="connsiteY2" fmla="*/ 0 h 1932317"/>
              <a:gd name="connsiteX3" fmla="*/ 769434 w 1526876"/>
              <a:gd name="connsiteY3" fmla="*/ 1615 h 1932317"/>
              <a:gd name="connsiteX4" fmla="*/ 327804 w 1526876"/>
              <a:gd name="connsiteY4" fmla="*/ 0 h 1932317"/>
              <a:gd name="connsiteX5" fmla="*/ 0 w 1526876"/>
              <a:gd name="connsiteY5" fmla="*/ 1932317 h 1932317"/>
              <a:gd name="connsiteX0" fmla="*/ 0 w 1526876"/>
              <a:gd name="connsiteY0" fmla="*/ 1932317 h 1932317"/>
              <a:gd name="connsiteX1" fmla="*/ 784302 w 1526876"/>
              <a:gd name="connsiteY1" fmla="*/ 1915873 h 1932317"/>
              <a:gd name="connsiteX2" fmla="*/ 1526876 w 1526876"/>
              <a:gd name="connsiteY2" fmla="*/ 1915064 h 1932317"/>
              <a:gd name="connsiteX3" fmla="*/ 1164568 w 1526876"/>
              <a:gd name="connsiteY3" fmla="*/ 0 h 1932317"/>
              <a:gd name="connsiteX4" fmla="*/ 769434 w 1526876"/>
              <a:gd name="connsiteY4" fmla="*/ 1615 h 1932317"/>
              <a:gd name="connsiteX5" fmla="*/ 327804 w 1526876"/>
              <a:gd name="connsiteY5" fmla="*/ 0 h 1932317"/>
              <a:gd name="connsiteX6" fmla="*/ 0 w 1526876"/>
              <a:gd name="connsiteY6" fmla="*/ 1932317 h 1932317"/>
              <a:gd name="connsiteX0" fmla="*/ 0 w 1510974"/>
              <a:gd name="connsiteY0" fmla="*/ 1832443 h 1915873"/>
              <a:gd name="connsiteX1" fmla="*/ 768400 w 1510974"/>
              <a:gd name="connsiteY1" fmla="*/ 1915873 h 1915873"/>
              <a:gd name="connsiteX2" fmla="*/ 1510974 w 1510974"/>
              <a:gd name="connsiteY2" fmla="*/ 1915064 h 1915873"/>
              <a:gd name="connsiteX3" fmla="*/ 1148666 w 1510974"/>
              <a:gd name="connsiteY3" fmla="*/ 0 h 1915873"/>
              <a:gd name="connsiteX4" fmla="*/ 753532 w 1510974"/>
              <a:gd name="connsiteY4" fmla="*/ 1615 h 1915873"/>
              <a:gd name="connsiteX5" fmla="*/ 311902 w 1510974"/>
              <a:gd name="connsiteY5" fmla="*/ 0 h 1915873"/>
              <a:gd name="connsiteX6" fmla="*/ 0 w 1510974"/>
              <a:gd name="connsiteY6" fmla="*/ 1832443 h 1915873"/>
              <a:gd name="connsiteX0" fmla="*/ 0 w 1479169"/>
              <a:gd name="connsiteY0" fmla="*/ 1832443 h 1915873"/>
              <a:gd name="connsiteX1" fmla="*/ 768400 w 1479169"/>
              <a:gd name="connsiteY1" fmla="*/ 1915873 h 1915873"/>
              <a:gd name="connsiteX2" fmla="*/ 1479169 w 1479169"/>
              <a:gd name="connsiteY2" fmla="*/ 1823513 h 1915873"/>
              <a:gd name="connsiteX3" fmla="*/ 1148666 w 1479169"/>
              <a:gd name="connsiteY3" fmla="*/ 0 h 1915873"/>
              <a:gd name="connsiteX4" fmla="*/ 753532 w 1479169"/>
              <a:gd name="connsiteY4" fmla="*/ 1615 h 1915873"/>
              <a:gd name="connsiteX5" fmla="*/ 311902 w 1479169"/>
              <a:gd name="connsiteY5" fmla="*/ 0 h 1915873"/>
              <a:gd name="connsiteX6" fmla="*/ 0 w 1479169"/>
              <a:gd name="connsiteY6" fmla="*/ 1832443 h 1915873"/>
              <a:gd name="connsiteX0" fmla="*/ 0 w 1479169"/>
              <a:gd name="connsiteY0" fmla="*/ 1832443 h 1916218"/>
              <a:gd name="connsiteX1" fmla="*/ 768400 w 1479169"/>
              <a:gd name="connsiteY1" fmla="*/ 1915873 h 1916218"/>
              <a:gd name="connsiteX2" fmla="*/ 1479169 w 1479169"/>
              <a:gd name="connsiteY2" fmla="*/ 1823513 h 1916218"/>
              <a:gd name="connsiteX3" fmla="*/ 1148666 w 1479169"/>
              <a:gd name="connsiteY3" fmla="*/ 0 h 1916218"/>
              <a:gd name="connsiteX4" fmla="*/ 753532 w 1479169"/>
              <a:gd name="connsiteY4" fmla="*/ 1615 h 1916218"/>
              <a:gd name="connsiteX5" fmla="*/ 311902 w 1479169"/>
              <a:gd name="connsiteY5" fmla="*/ 0 h 1916218"/>
              <a:gd name="connsiteX6" fmla="*/ 0 w 1479169"/>
              <a:gd name="connsiteY6" fmla="*/ 1832443 h 1916218"/>
              <a:gd name="connsiteX0" fmla="*/ 0 w 1479169"/>
              <a:gd name="connsiteY0" fmla="*/ 1832443 h 1916966"/>
              <a:gd name="connsiteX1" fmla="*/ 768400 w 1479169"/>
              <a:gd name="connsiteY1" fmla="*/ 1915873 h 1916966"/>
              <a:gd name="connsiteX2" fmla="*/ 1479169 w 1479169"/>
              <a:gd name="connsiteY2" fmla="*/ 1823513 h 1916966"/>
              <a:gd name="connsiteX3" fmla="*/ 1148666 w 1479169"/>
              <a:gd name="connsiteY3" fmla="*/ 0 h 1916966"/>
              <a:gd name="connsiteX4" fmla="*/ 753532 w 1479169"/>
              <a:gd name="connsiteY4" fmla="*/ 1615 h 1916966"/>
              <a:gd name="connsiteX5" fmla="*/ 311902 w 1479169"/>
              <a:gd name="connsiteY5" fmla="*/ 0 h 1916966"/>
              <a:gd name="connsiteX6" fmla="*/ 0 w 1479169"/>
              <a:gd name="connsiteY6" fmla="*/ 1832443 h 1916966"/>
              <a:gd name="connsiteX0" fmla="*/ 0 w 1479169"/>
              <a:gd name="connsiteY0" fmla="*/ 1832443 h 1916966"/>
              <a:gd name="connsiteX1" fmla="*/ 768400 w 1479169"/>
              <a:gd name="connsiteY1" fmla="*/ 1915873 h 1916966"/>
              <a:gd name="connsiteX2" fmla="*/ 1479169 w 1479169"/>
              <a:gd name="connsiteY2" fmla="*/ 1823513 h 1916966"/>
              <a:gd name="connsiteX3" fmla="*/ 1148666 w 1479169"/>
              <a:gd name="connsiteY3" fmla="*/ 0 h 1916966"/>
              <a:gd name="connsiteX4" fmla="*/ 740832 w 1479169"/>
              <a:gd name="connsiteY4" fmla="*/ 1615 h 1916966"/>
              <a:gd name="connsiteX5" fmla="*/ 311902 w 1479169"/>
              <a:gd name="connsiteY5" fmla="*/ 0 h 1916966"/>
              <a:gd name="connsiteX6" fmla="*/ 0 w 1479169"/>
              <a:gd name="connsiteY6" fmla="*/ 1832443 h 1916966"/>
              <a:gd name="connsiteX0" fmla="*/ 0 w 1479169"/>
              <a:gd name="connsiteY0" fmla="*/ 1885443 h 1969966"/>
              <a:gd name="connsiteX1" fmla="*/ 768400 w 1479169"/>
              <a:gd name="connsiteY1" fmla="*/ 1968873 h 1969966"/>
              <a:gd name="connsiteX2" fmla="*/ 1479169 w 1479169"/>
              <a:gd name="connsiteY2" fmla="*/ 1876513 h 1969966"/>
              <a:gd name="connsiteX3" fmla="*/ 1148666 w 1479169"/>
              <a:gd name="connsiteY3" fmla="*/ 53000 h 1969966"/>
              <a:gd name="connsiteX4" fmla="*/ 740832 w 1479169"/>
              <a:gd name="connsiteY4" fmla="*/ 54615 h 1969966"/>
              <a:gd name="connsiteX5" fmla="*/ 323816 w 1479169"/>
              <a:gd name="connsiteY5" fmla="*/ 0 h 1969966"/>
              <a:gd name="connsiteX6" fmla="*/ 0 w 1479169"/>
              <a:gd name="connsiteY6" fmla="*/ 1885443 h 1969966"/>
              <a:gd name="connsiteX0" fmla="*/ 0 w 1479169"/>
              <a:gd name="connsiteY0" fmla="*/ 1885443 h 1969966"/>
              <a:gd name="connsiteX1" fmla="*/ 768400 w 1479169"/>
              <a:gd name="connsiteY1" fmla="*/ 1968873 h 1969966"/>
              <a:gd name="connsiteX2" fmla="*/ 1479169 w 1479169"/>
              <a:gd name="connsiteY2" fmla="*/ 1876513 h 1969966"/>
              <a:gd name="connsiteX3" fmla="*/ 1157601 w 1479169"/>
              <a:gd name="connsiteY3" fmla="*/ 3117 h 1969966"/>
              <a:gd name="connsiteX4" fmla="*/ 740832 w 1479169"/>
              <a:gd name="connsiteY4" fmla="*/ 54615 h 1969966"/>
              <a:gd name="connsiteX5" fmla="*/ 323816 w 1479169"/>
              <a:gd name="connsiteY5" fmla="*/ 0 h 1969966"/>
              <a:gd name="connsiteX6" fmla="*/ 0 w 1479169"/>
              <a:gd name="connsiteY6" fmla="*/ 1885443 h 1969966"/>
              <a:gd name="connsiteX0" fmla="*/ 0 w 1479169"/>
              <a:gd name="connsiteY0" fmla="*/ 1885443 h 1969966"/>
              <a:gd name="connsiteX1" fmla="*/ 768400 w 1479169"/>
              <a:gd name="connsiteY1" fmla="*/ 1968873 h 1969966"/>
              <a:gd name="connsiteX2" fmla="*/ 1479169 w 1479169"/>
              <a:gd name="connsiteY2" fmla="*/ 1876513 h 1969966"/>
              <a:gd name="connsiteX3" fmla="*/ 1157601 w 1479169"/>
              <a:gd name="connsiteY3" fmla="*/ 3117 h 1969966"/>
              <a:gd name="connsiteX4" fmla="*/ 740832 w 1479169"/>
              <a:gd name="connsiteY4" fmla="*/ 54615 h 1969966"/>
              <a:gd name="connsiteX5" fmla="*/ 323816 w 1479169"/>
              <a:gd name="connsiteY5" fmla="*/ 0 h 1969966"/>
              <a:gd name="connsiteX6" fmla="*/ 0 w 1479169"/>
              <a:gd name="connsiteY6" fmla="*/ 1885443 h 1969966"/>
              <a:gd name="connsiteX0" fmla="*/ 0 w 1479169"/>
              <a:gd name="connsiteY0" fmla="*/ 1885443 h 1969966"/>
              <a:gd name="connsiteX1" fmla="*/ 768400 w 1479169"/>
              <a:gd name="connsiteY1" fmla="*/ 1968873 h 1969966"/>
              <a:gd name="connsiteX2" fmla="*/ 1479169 w 1479169"/>
              <a:gd name="connsiteY2" fmla="*/ 1876513 h 1969966"/>
              <a:gd name="connsiteX3" fmla="*/ 1157601 w 1479169"/>
              <a:gd name="connsiteY3" fmla="*/ 3117 h 1969966"/>
              <a:gd name="connsiteX4" fmla="*/ 740832 w 1479169"/>
              <a:gd name="connsiteY4" fmla="*/ 54615 h 1969966"/>
              <a:gd name="connsiteX5" fmla="*/ 323816 w 1479169"/>
              <a:gd name="connsiteY5" fmla="*/ 0 h 1969966"/>
              <a:gd name="connsiteX6" fmla="*/ 0 w 1479169"/>
              <a:gd name="connsiteY6" fmla="*/ 1885443 h 196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9169" h="1969966">
                <a:moveTo>
                  <a:pt x="0" y="1885443"/>
                </a:moveTo>
                <a:cubicBezTo>
                  <a:pt x="256133" y="1913253"/>
                  <a:pt x="512267" y="1974356"/>
                  <a:pt x="768400" y="1968873"/>
                </a:cubicBezTo>
                <a:cubicBezTo>
                  <a:pt x="1005323" y="1979700"/>
                  <a:pt x="1242246" y="1907300"/>
                  <a:pt x="1479169" y="1876513"/>
                </a:cubicBezTo>
                <a:lnTo>
                  <a:pt x="1157601" y="3117"/>
                </a:lnTo>
                <a:cubicBezTo>
                  <a:pt x="1018678" y="20283"/>
                  <a:pt x="879755" y="53038"/>
                  <a:pt x="740832" y="54615"/>
                </a:cubicBezTo>
                <a:cubicBezTo>
                  <a:pt x="601827" y="51999"/>
                  <a:pt x="462821" y="18205"/>
                  <a:pt x="323816" y="0"/>
                </a:cubicBezTo>
                <a:lnTo>
                  <a:pt x="0" y="188544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38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815750" y="1828800"/>
            <a:ext cx="756250" cy="411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 flipV="1">
            <a:off x="4572000" y="1828800"/>
            <a:ext cx="762002" cy="40946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527717" y="1800033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4003375" y="5017698"/>
            <a:ext cx="1143000" cy="21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3528563" y="4953000"/>
            <a:ext cx="381000" cy="56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 flipV="1">
            <a:off x="4097188" y="1771997"/>
            <a:ext cx="381000" cy="56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486400" y="5009072"/>
            <a:ext cx="3657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486400" y="5486400"/>
            <a:ext cx="3657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5791200" y="5017698"/>
            <a:ext cx="0" cy="468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 useBgFill="1">
        <p:nvSpPr>
          <p:cNvPr id="33" name="TextBox 32"/>
          <p:cNvSpPr txBox="1"/>
          <p:nvPr/>
        </p:nvSpPr>
        <p:spPr>
          <a:xfrm>
            <a:off x="5656387" y="5112756"/>
            <a:ext cx="26962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3657600" y="1800033"/>
            <a:ext cx="630088" cy="315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 useBgFill="1">
        <p:nvSpPr>
          <p:cNvPr id="36" name="TextBox 35"/>
          <p:cNvSpPr txBox="1"/>
          <p:nvPr/>
        </p:nvSpPr>
        <p:spPr>
          <a:xfrm>
            <a:off x="3865687" y="3097870"/>
            <a:ext cx="255198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ym typeface="Symbol" panose="05050102010706020507" pitchFamily="18" charset="2"/>
              </a:rPr>
              <a:t></a:t>
            </a:r>
            <a:endParaRPr lang="en-US" sz="1000" b="1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6019800" y="5009072"/>
            <a:ext cx="1676400" cy="8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592490" y="5112756"/>
            <a:ext cx="0" cy="977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667392" y="59498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x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05700" y="470677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y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9429" y="275109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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0195" y="474069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s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6964" y="5229999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s’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48" name="Arc 47"/>
          <p:cNvSpPr/>
          <p:nvPr/>
        </p:nvSpPr>
        <p:spPr bwMode="auto">
          <a:xfrm>
            <a:off x="2026656" y="4192794"/>
            <a:ext cx="1600200" cy="1576484"/>
          </a:xfrm>
          <a:prstGeom prst="arc">
            <a:avLst>
              <a:gd name="adj1" fmla="val 4945972"/>
              <a:gd name="adj2" fmla="val 16955776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9" name="Arc 48"/>
          <p:cNvSpPr/>
          <p:nvPr/>
        </p:nvSpPr>
        <p:spPr bwMode="auto">
          <a:xfrm flipH="1">
            <a:off x="5666807" y="4192794"/>
            <a:ext cx="1600200" cy="1576484"/>
          </a:xfrm>
          <a:prstGeom prst="arc">
            <a:avLst>
              <a:gd name="adj1" fmla="val 4945972"/>
              <a:gd name="adj2" fmla="val 16955776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05600" y="379542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26656" y="379542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" name="Arc 2"/>
          <p:cNvSpPr>
            <a:spLocks noChangeAspect="1"/>
          </p:cNvSpPr>
          <p:nvPr/>
        </p:nvSpPr>
        <p:spPr bwMode="auto">
          <a:xfrm>
            <a:off x="1018643" y="-1644868"/>
            <a:ext cx="7132320" cy="7132320"/>
          </a:xfrm>
          <a:prstGeom prst="arc">
            <a:avLst>
              <a:gd name="adj1" fmla="val 4775851"/>
              <a:gd name="adj2" fmla="val 6042908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Arc 36"/>
          <p:cNvSpPr>
            <a:spLocks noChangeAspect="1"/>
          </p:cNvSpPr>
          <p:nvPr/>
        </p:nvSpPr>
        <p:spPr bwMode="auto">
          <a:xfrm>
            <a:off x="1503072" y="-1087728"/>
            <a:ext cx="6126480" cy="6126480"/>
          </a:xfrm>
          <a:prstGeom prst="arc">
            <a:avLst>
              <a:gd name="adj1" fmla="val 4723495"/>
              <a:gd name="adj2" fmla="val 6042908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4000500" y="5482332"/>
            <a:ext cx="1143000" cy="21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3484687" y="5340462"/>
            <a:ext cx="381000" cy="56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cxnSpLocks noChangeAspect="1"/>
          </p:cNvCxnSpPr>
          <p:nvPr/>
        </p:nvCxnSpPr>
        <p:spPr bwMode="auto">
          <a:xfrm flipV="1">
            <a:off x="3587486" y="4974702"/>
            <a:ext cx="70114" cy="365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352917" y="501769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223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0CCCF-C9C2-4296-BD9F-AABDADD93372}" type="slidenum">
              <a:rPr lang="en-US" smtClean="0"/>
              <a:pPr/>
              <a:t>3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Linear-Elastic Response</a:t>
            </a:r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95186"/>
              </p:ext>
            </p:extLst>
          </p:nvPr>
        </p:nvGraphicFramePr>
        <p:xfrm>
          <a:off x="1828800" y="1752600"/>
          <a:ext cx="7104062" cy="404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96" name="Equation" r:id="rId4" imgW="5765760" imgH="2920680" progId="Equation.DSMT4">
                  <p:embed/>
                </p:oleObj>
              </mc:Choice>
              <mc:Fallback>
                <p:oleObj name="Equation" r:id="rId4" imgW="5765760" imgH="2920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7104062" cy="404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685800" y="207645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85800" y="30654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85800" y="401034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85800" y="48942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85800" y="5732462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320040" y="211756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320834" y="29862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320834" y="39768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 flipH="1" flipV="1">
            <a:off x="320834" y="48912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320834" y="5729446"/>
            <a:ext cx="7315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7200" y="2000250"/>
          <a:ext cx="20320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97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00250"/>
                        <a:ext cx="203200" cy="26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81000" y="2914650"/>
          <a:ext cx="26125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98"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14650"/>
                        <a:ext cx="26125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85800" y="2286000"/>
          <a:ext cx="2476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99" name="Equation" r:id="rId10" imgW="139680" imgH="139680" progId="Equation.DSMT4">
                  <p:embed/>
                </p:oleObj>
              </mc:Choice>
              <mc:Fallback>
                <p:oleObj name="Equation" r:id="rId10" imgW="1396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2476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/>
        </p:nvGraphicFramePr>
        <p:xfrm>
          <a:off x="1524000" y="17526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0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5" name="Object 9"/>
          <p:cNvGraphicFramePr>
            <a:graphicFrameLocks noChangeAspect="1"/>
          </p:cNvGraphicFramePr>
          <p:nvPr/>
        </p:nvGraphicFramePr>
        <p:xfrm>
          <a:off x="1524000" y="27432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1"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6" name="Object 10"/>
          <p:cNvGraphicFramePr>
            <a:graphicFrameLocks noChangeAspect="1"/>
          </p:cNvGraphicFramePr>
          <p:nvPr/>
        </p:nvGraphicFramePr>
        <p:xfrm>
          <a:off x="1524000" y="36576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2"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7" name="Object 11"/>
          <p:cNvGraphicFramePr>
            <a:graphicFrameLocks noChangeAspect="1"/>
          </p:cNvGraphicFramePr>
          <p:nvPr/>
        </p:nvGraphicFramePr>
        <p:xfrm>
          <a:off x="1524000" y="45720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3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/>
        </p:nvGraphicFramePr>
        <p:xfrm>
          <a:off x="1524000" y="5410200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4" name="Equation" r:id="rId18" imgW="139680" imgH="164880" progId="Equation.DSMT4">
                  <p:embed/>
                </p:oleObj>
              </mc:Choice>
              <mc:Fallback>
                <p:oleObj name="Equation" r:id="rId18" imgW="139680" imgH="164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2476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9" name="Object 13"/>
          <p:cNvGraphicFramePr>
            <a:graphicFrameLocks noChangeAspect="1"/>
          </p:cNvGraphicFramePr>
          <p:nvPr/>
        </p:nvGraphicFramePr>
        <p:xfrm>
          <a:off x="304800" y="3859530"/>
          <a:ext cx="349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5" name="Equation" r:id="rId19" imgW="203040" imgH="164880" progId="Equation.DSMT4">
                  <p:embed/>
                </p:oleObj>
              </mc:Choice>
              <mc:Fallback>
                <p:oleObj name="Equation" r:id="rId19" imgW="203040" imgH="164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59530"/>
                        <a:ext cx="34925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0" name="Object 14"/>
          <p:cNvGraphicFramePr>
            <a:graphicFrameLocks noChangeAspect="1"/>
          </p:cNvGraphicFramePr>
          <p:nvPr/>
        </p:nvGraphicFramePr>
        <p:xfrm>
          <a:off x="381000" y="4743450"/>
          <a:ext cx="2397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6" name="Equation" r:id="rId21" imgW="139680" imgH="177480" progId="Equation.DSMT4">
                  <p:embed/>
                </p:oleObj>
              </mc:Choice>
              <mc:Fallback>
                <p:oleObj name="Equation" r:id="rId21" imgW="13968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43450"/>
                        <a:ext cx="2397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1" name="Object 15"/>
          <p:cNvGraphicFramePr>
            <a:graphicFrameLocks noChangeAspect="1"/>
          </p:cNvGraphicFramePr>
          <p:nvPr/>
        </p:nvGraphicFramePr>
        <p:xfrm>
          <a:off x="381000" y="5657850"/>
          <a:ext cx="2190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7" name="Equation" r:id="rId23" imgW="126720" imgH="139680" progId="Equation.DSMT4">
                  <p:embed/>
                </p:oleObj>
              </mc:Choice>
              <mc:Fallback>
                <p:oleObj name="Equation" r:id="rId23" imgW="126720" imgH="1396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657850"/>
                        <a:ext cx="219075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67D5A-B474-4029-9E1E-27298240F843}" type="slidenum">
              <a:rPr lang="en-US" smtClean="0"/>
              <a:pPr/>
              <a:t>4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514600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76800" y="4114800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649355" y="267495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" y="2827351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33400" y="2843253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584710" y="2919453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584710" y="2935355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773555" y="282735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62347" y="282735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673502" y="282735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3689404" y="266833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873490" y="2507980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60845" y="266833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644890" y="2820731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4644890" y="2836633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7696200" y="2912833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696200" y="2928735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885045" y="282073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973837" y="282073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784992" y="2820731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Isosceles Triangle 33"/>
          <p:cNvSpPr/>
          <p:nvPr/>
        </p:nvSpPr>
        <p:spPr bwMode="auto">
          <a:xfrm>
            <a:off x="7800894" y="2661711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73490" y="5522845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4760845" y="5683196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644890" y="5835596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644890" y="5851498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7696200" y="5927698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696200" y="5943600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885045" y="5835596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973837" y="5835596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784992" y="5835596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>
            <a:off x="7800894" y="5676576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rot="5400000">
            <a:off x="4597508" y="4192655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700547" y="394649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 flipH="1">
            <a:off x="762000" y="4130702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16200000" flipH="1">
            <a:off x="3555892" y="4208557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 flipH="1">
            <a:off x="3839825" y="394649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flipH="1">
            <a:off x="758690" y="5526155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H="1">
            <a:off x="3552582" y="560401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 flipH="1">
            <a:off x="3836515" y="5341951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2000" y="2133600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rot="5400000">
            <a:off x="572294" y="2324100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>
            <a:off x="3618705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5400000">
            <a:off x="1334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>
            <a:off x="2858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>
            <a:off x="2096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953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1715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2477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3239294" y="23233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5400000">
            <a:off x="5722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rot="5400000">
            <a:off x="20962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Isosceles Triangle 68"/>
          <p:cNvSpPr/>
          <p:nvPr/>
        </p:nvSpPr>
        <p:spPr bwMode="auto">
          <a:xfrm>
            <a:off x="762000" y="5129253"/>
            <a:ext cx="3048000" cy="381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3620036" y="5312193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5400000">
            <a:off x="1474690" y="5472105"/>
            <a:ext cx="10287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5400000">
            <a:off x="2899630" y="5375551"/>
            <a:ext cx="3009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5400000">
            <a:off x="2185255" y="5423342"/>
            <a:ext cx="2057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5400000">
            <a:off x="1122265" y="5492568"/>
            <a:ext cx="4572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1834735" y="5448519"/>
            <a:ext cx="1447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rot="5400000">
            <a:off x="2547205" y="5402636"/>
            <a:ext cx="2438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3271105" y="5345321"/>
            <a:ext cx="32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5400000">
            <a:off x="5545837" y="2286861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4876800" y="3733800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rot="5400000">
            <a:off x="4687094" y="3924300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5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>
            <a:off x="5449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6973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>
            <a:off x="6211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5400000">
            <a:off x="5068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rot="5400000">
            <a:off x="5830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6592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7354094" y="39235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>
            <a:off x="6880992" y="5295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5525294" y="5295106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817951" y="199379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802049" y="496890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924800" y="3592661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cxnSp>
        <p:nvCxnSpPr>
          <p:cNvPr id="103" name="Straight Connector 102"/>
          <p:cNvCxnSpPr>
            <a:endCxn id="51" idx="3"/>
          </p:cNvCxnSpPr>
          <p:nvPr/>
        </p:nvCxnSpPr>
        <p:spPr bwMode="auto">
          <a:xfrm rot="5400000">
            <a:off x="-974032" y="3866322"/>
            <a:ext cx="3468755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>
            <a:off x="2073967" y="4247323"/>
            <a:ext cx="3468755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5400000">
            <a:off x="3300171" y="4091228"/>
            <a:ext cx="3156567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rot="5400000">
            <a:off x="6344861" y="4091231"/>
            <a:ext cx="3156567" cy="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751445" y="194939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730902" y="4953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737404" y="4953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4876800" y="51816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13" name="TextBox 112"/>
          <p:cNvSpPr txBox="1"/>
          <p:nvPr/>
        </p:nvSpPr>
        <p:spPr>
          <a:xfrm>
            <a:off x="5129253" y="5029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7086600" y="51816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15" name="TextBox 114"/>
          <p:cNvSpPr txBox="1"/>
          <p:nvPr/>
        </p:nvSpPr>
        <p:spPr>
          <a:xfrm>
            <a:off x="7339053" y="50292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4886082" y="2209800"/>
            <a:ext cx="838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17" name="TextBox 116"/>
          <p:cNvSpPr txBox="1"/>
          <p:nvPr/>
        </p:nvSpPr>
        <p:spPr>
          <a:xfrm>
            <a:off x="5138535" y="20574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19" name="Straight Connector 118"/>
          <p:cNvCxnSpPr/>
          <p:nvPr/>
        </p:nvCxnSpPr>
        <p:spPr bwMode="auto">
          <a:xfrm rot="5400000" flipH="1" flipV="1">
            <a:off x="4587902" y="21336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5400000" flipH="1" flipV="1">
            <a:off x="7604098" y="2133600"/>
            <a:ext cx="609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298592" y="357344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77902" y="358604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</a:t>
            </a:r>
            <a:endParaRPr lang="en-US" sz="16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62000" y="1752600"/>
            <a:ext cx="3048000" cy="307777"/>
            <a:chOff x="762000" y="1752600"/>
            <a:chExt cx="3048000" cy="307777"/>
          </a:xfrm>
        </p:grpSpPr>
        <p:cxnSp>
          <p:nvCxnSpPr>
            <p:cNvPr id="121" name="Straight Connector 120"/>
            <p:cNvCxnSpPr/>
            <p:nvPr/>
          </p:nvCxnSpPr>
          <p:spPr bwMode="auto">
            <a:xfrm rot="5400000" flipH="1" flipV="1">
              <a:off x="624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rot="5400000" flipH="1" flipV="1">
              <a:off x="3672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762000" y="1828800"/>
              <a:ext cx="304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med" len="sm"/>
              <a:tailEnd type="stealth" w="med" len="sm"/>
            </a:ln>
            <a:effectLst/>
          </p:spPr>
        </p:cxnSp>
        <p:sp useBgFill="1">
          <p:nvSpPr>
            <p:cNvPr id="127" name="TextBox 126"/>
            <p:cNvSpPr txBox="1"/>
            <p:nvPr/>
          </p:nvSpPr>
          <p:spPr>
            <a:xfrm>
              <a:off x="2133600" y="1752600"/>
              <a:ext cx="30489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</a:t>
              </a:r>
              <a:endParaRPr lang="en-US" sz="1400" dirty="0"/>
            </a:p>
          </p:txBody>
        </p:sp>
      </p:grpSp>
      <p:cxnSp>
        <p:nvCxnSpPr>
          <p:cNvPr id="130" name="Straight Arrow Connector 129"/>
          <p:cNvCxnSpPr/>
          <p:nvPr/>
        </p:nvCxnSpPr>
        <p:spPr bwMode="auto">
          <a:xfrm>
            <a:off x="4876800" y="1979612"/>
            <a:ext cx="3048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29" name="TextBox 128"/>
          <p:cNvSpPr txBox="1"/>
          <p:nvPr/>
        </p:nvSpPr>
        <p:spPr>
          <a:xfrm>
            <a:off x="6160939" y="1824159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endParaRPr lang="en-US" sz="1400" dirty="0"/>
          </a:p>
        </p:txBody>
      </p:sp>
      <p:cxnSp>
        <p:nvCxnSpPr>
          <p:cNvPr id="131" name="Straight Arrow Connector 130"/>
          <p:cNvCxnSpPr/>
          <p:nvPr/>
        </p:nvCxnSpPr>
        <p:spPr bwMode="auto">
          <a:xfrm>
            <a:off x="777901" y="3886200"/>
            <a:ext cx="150722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32" name="TextBox 131"/>
          <p:cNvSpPr txBox="1"/>
          <p:nvPr/>
        </p:nvSpPr>
        <p:spPr>
          <a:xfrm>
            <a:off x="1371600" y="37338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>
            <a:off x="2301902" y="3886200"/>
            <a:ext cx="150722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sm"/>
            <a:tailEnd type="stealth" w="med" len="sm"/>
          </a:ln>
          <a:effectLst/>
        </p:spPr>
      </p:cxnSp>
      <p:sp useBgFill="1">
        <p:nvSpPr>
          <p:cNvPr id="135" name="TextBox 134"/>
          <p:cNvSpPr txBox="1"/>
          <p:nvPr/>
        </p:nvSpPr>
        <p:spPr>
          <a:xfrm>
            <a:off x="2879698" y="3733800"/>
            <a:ext cx="3048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057400" y="2819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172200" y="2819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2057400" y="44196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057400" y="57266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172200" y="4355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204260" y="57266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MER311: Advanced Strength of Materials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567D5A-B474-4029-9E1E-27298240F843}" type="slidenum">
              <a:rPr lang="en-US" smtClean="0"/>
              <a:pPr/>
              <a:t>5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682625"/>
          </a:xfrm>
        </p:spPr>
        <p:txBody>
          <a:bodyPr/>
          <a:lstStyle/>
          <a:p>
            <a:r>
              <a:rPr lang="en-US" dirty="0" smtClean="0"/>
              <a:t>Beams – Statically Indeterminate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62000" y="3897868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584710" y="4302721"/>
            <a:ext cx="457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584710" y="4318623"/>
            <a:ext cx="4572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773555" y="4210619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862347" y="4210619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673502" y="4210619"/>
            <a:ext cx="76200" cy="76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>
            <a:off x="3689404" y="4051599"/>
            <a:ext cx="228600" cy="152400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rot="5400000">
            <a:off x="498610" y="3991625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601649" y="374546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16200000" flipH="1">
            <a:off x="7588520" y="3975723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 flipH="1">
            <a:off x="7872453" y="3713664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2000" y="3516868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rot="5400000">
            <a:off x="572294" y="3707368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rot="5400000">
            <a:off x="3618705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5400000">
            <a:off x="1334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5400000">
            <a:off x="2858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5400000">
            <a:off x="2096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953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1715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5400000">
            <a:off x="2477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3239294" y="370657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276600" y="321206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grpSp>
        <p:nvGrpSpPr>
          <p:cNvPr id="2" name="Group 141"/>
          <p:cNvGrpSpPr/>
          <p:nvPr/>
        </p:nvGrpSpPr>
        <p:grpSpPr>
          <a:xfrm>
            <a:off x="762000" y="3135868"/>
            <a:ext cx="3048000" cy="307777"/>
            <a:chOff x="762000" y="1752600"/>
            <a:chExt cx="3048000" cy="307777"/>
          </a:xfrm>
        </p:grpSpPr>
        <p:cxnSp>
          <p:nvCxnSpPr>
            <p:cNvPr id="121" name="Straight Connector 120"/>
            <p:cNvCxnSpPr/>
            <p:nvPr/>
          </p:nvCxnSpPr>
          <p:spPr bwMode="auto">
            <a:xfrm rot="5400000" flipH="1" flipV="1">
              <a:off x="624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rot="5400000" flipH="1" flipV="1">
              <a:off x="3672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762000" y="1828800"/>
              <a:ext cx="304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med" len="sm"/>
              <a:tailEnd type="stealth" w="med" len="sm"/>
            </a:ln>
            <a:effectLst/>
          </p:spPr>
        </p:cxnSp>
        <p:sp useBgFill="1">
          <p:nvSpPr>
            <p:cNvPr id="127" name="TextBox 126"/>
            <p:cNvSpPr txBox="1"/>
            <p:nvPr/>
          </p:nvSpPr>
          <p:spPr>
            <a:xfrm>
              <a:off x="2133600" y="1752600"/>
              <a:ext cx="30489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</a:t>
              </a:r>
              <a:endParaRPr lang="en-US" sz="1400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057400" y="42026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248400" y="42788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 bwMode="auto">
          <a:xfrm>
            <a:off x="4819065" y="3891248"/>
            <a:ext cx="3048000" cy="152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 rot="5400000">
            <a:off x="4555675" y="3985005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Rectangle 145"/>
          <p:cNvSpPr/>
          <p:nvPr/>
        </p:nvSpPr>
        <p:spPr bwMode="auto">
          <a:xfrm>
            <a:off x="4658714" y="3738848"/>
            <a:ext cx="152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4819065" y="3510248"/>
            <a:ext cx="3048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 bwMode="auto">
          <a:xfrm rot="5400000">
            <a:off x="4629359" y="3700748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rot="5400000">
            <a:off x="7675770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rot="5400000">
            <a:off x="5391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rot="5400000">
            <a:off x="6915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rot="5400000">
            <a:off x="6153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 rot="5400000">
            <a:off x="5010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5772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 rot="5400000">
            <a:off x="6534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6" name="Straight Arrow Connector 155"/>
          <p:cNvCxnSpPr/>
          <p:nvPr/>
        </p:nvCxnSpPr>
        <p:spPr bwMode="auto">
          <a:xfrm rot="5400000">
            <a:off x="7296359" y="3699954"/>
            <a:ext cx="381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7315200" y="321206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</a:t>
            </a:r>
            <a:endParaRPr lang="en-US" sz="1400" i="1" dirty="0"/>
          </a:p>
        </p:txBody>
      </p:sp>
      <p:grpSp>
        <p:nvGrpSpPr>
          <p:cNvPr id="158" name="Group 141"/>
          <p:cNvGrpSpPr/>
          <p:nvPr/>
        </p:nvGrpSpPr>
        <p:grpSpPr>
          <a:xfrm>
            <a:off x="4819065" y="3129248"/>
            <a:ext cx="3048000" cy="307777"/>
            <a:chOff x="762000" y="1752600"/>
            <a:chExt cx="3048000" cy="307777"/>
          </a:xfrm>
        </p:grpSpPr>
        <p:cxnSp>
          <p:nvCxnSpPr>
            <p:cNvPr id="159" name="Straight Connector 158"/>
            <p:cNvCxnSpPr/>
            <p:nvPr/>
          </p:nvCxnSpPr>
          <p:spPr bwMode="auto">
            <a:xfrm rot="5400000" flipH="1" flipV="1">
              <a:off x="624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 bwMode="auto">
            <a:xfrm rot="5400000" flipH="1" flipV="1">
              <a:off x="3672840" y="1889760"/>
              <a:ext cx="2743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Arrow Connector 160"/>
            <p:cNvCxnSpPr/>
            <p:nvPr/>
          </p:nvCxnSpPr>
          <p:spPr bwMode="auto">
            <a:xfrm>
              <a:off x="762000" y="1828800"/>
              <a:ext cx="3048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med" len="sm"/>
              <a:tailEnd type="stealth" w="med" len="sm"/>
            </a:ln>
            <a:effectLst/>
          </p:spPr>
        </p:cxnSp>
        <p:sp useBgFill="1">
          <p:nvSpPr>
            <p:cNvPr id="162" name="TextBox 161"/>
            <p:cNvSpPr txBox="1"/>
            <p:nvPr/>
          </p:nvSpPr>
          <p:spPr>
            <a:xfrm>
              <a:off x="2133600" y="1752600"/>
              <a:ext cx="304892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</a:t>
              </a:r>
              <a:endParaRPr lang="en-US" sz="1400" dirty="0"/>
            </a:p>
          </p:txBody>
        </p:sp>
      </p:grpSp>
      <p:sp>
        <p:nvSpPr>
          <p:cNvPr id="5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MER311: Advanced Strength of Materials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605BF-DBF5-43E5-895B-8FCB265438B5}" type="slidenum">
              <a:rPr lang="en-US" smtClean="0"/>
              <a:pPr/>
              <a:t>6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191000" y="2133600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14410" y="2293495"/>
            <a:ext cx="76200" cy="76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4114800" y="2209800"/>
            <a:ext cx="1524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629901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26616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167766" y="21948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848600" y="1747959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 flipH="1" flipV="1">
            <a:off x="6506980" y="19050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4038600" y="1905000"/>
            <a:ext cx="30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46760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66063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715000" y="1828800"/>
            <a:ext cx="9281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191000" y="1828800"/>
            <a:ext cx="990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147280" y="20798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20798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05010" y="207239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62800" y="1676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1676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2a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363325" y="2369695"/>
            <a:ext cx="6096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924800" y="221729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382000" y="221729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7924800" y="16002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0" name="Equation" r:id="rId3" imgW="215640" imgH="215640" progId="Equation.DSMT4">
                  <p:embed/>
                </p:oleObj>
              </mc:Choice>
              <mc:Fallback>
                <p:oleObj name="Equation" r:id="rId3" imgW="21564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002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8382000" y="19050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1" name="Equation" r:id="rId5" imgW="126720" imgH="241200" progId="Equation.DSMT4">
                  <p:embed/>
                </p:oleObj>
              </mc:Choice>
              <mc:Fallback>
                <p:oleObj name="Equation" r:id="rId5" imgW="1267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9050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 bwMode="auto">
          <a:xfrm rot="5400000" flipH="1" flipV="1">
            <a:off x="4038600" y="1905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077200" y="19050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206902" y="2971800"/>
            <a:ext cx="3657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645803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842518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183668" y="303301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7864502" y="2602061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163182" y="29180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416702" y="291808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620912" y="291059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7940702" y="305549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8397902" y="305549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7940702" y="24384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2" name="Equation" r:id="rId7" imgW="215640" imgH="215640" progId="Equation.DSMT4">
                  <p:embed/>
                </p:oleObj>
              </mc:Choice>
              <mc:Fallback>
                <p:oleObj name="Equation" r:id="rId7" imgW="2156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702" y="24384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8397902" y="2743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3" name="Equation" r:id="rId8" imgW="126720" imgH="241200" progId="Equation.DSMT4">
                  <p:embed/>
                </p:oleObj>
              </mc:Choice>
              <mc:Fallback>
                <p:oleObj name="Equation" r:id="rId8" imgW="1267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902" y="274320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8093102" y="2743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6669155" y="3124200"/>
            <a:ext cx="1588" cy="54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4206902" y="3124200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424967" name="Object 7"/>
          <p:cNvGraphicFramePr>
            <a:graphicFrameLocks noChangeAspect="1"/>
          </p:cNvGraphicFramePr>
          <p:nvPr/>
        </p:nvGraphicFramePr>
        <p:xfrm>
          <a:off x="4225952" y="3200400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4" name="Equation" r:id="rId9" imgW="380880" imgH="406080" progId="Equation.DSMT4">
                  <p:embed/>
                </p:oleObj>
              </mc:Choice>
              <mc:Fallback>
                <p:oleObj name="Equation" r:id="rId9" imgW="38088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52" y="3200400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8" name="Object 8"/>
          <p:cNvGraphicFramePr>
            <a:graphicFrameLocks noChangeAspect="1"/>
          </p:cNvGraphicFramePr>
          <p:nvPr/>
        </p:nvGraphicFramePr>
        <p:xfrm>
          <a:off x="6670702" y="3200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5" name="Equation" r:id="rId11" imgW="533160" imgH="406080" progId="Equation.DSMT4">
                  <p:embed/>
                </p:oleObj>
              </mc:Choice>
              <mc:Fallback>
                <p:oleObj name="Equation" r:id="rId11" imgW="533160" imgH="406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02" y="3200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70"/>
          <p:cNvSpPr/>
          <p:nvPr/>
        </p:nvSpPr>
        <p:spPr bwMode="auto">
          <a:xfrm>
            <a:off x="4214853" y="3870960"/>
            <a:ext cx="1371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6653754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7850469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191619" y="39321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71133" y="38172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424653" y="38172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628863" y="380975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 bwMode="auto">
          <a:xfrm flipV="1">
            <a:off x="5662653" y="3956243"/>
            <a:ext cx="2667000" cy="6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8405853" y="395465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8405853" y="364236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6" name="Equation" r:id="rId13" imgW="126720" imgH="241200" progId="Equation.DSMT4">
                  <p:embed/>
                </p:oleObj>
              </mc:Choice>
              <mc:Fallback>
                <p:oleObj name="Equation" r:id="rId13" imgW="1267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53" y="364236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8101053" y="364236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 flipV="1">
            <a:off x="4214853" y="4023360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85" name="Object 7"/>
          <p:cNvGraphicFramePr>
            <a:graphicFrameLocks noChangeAspect="1"/>
          </p:cNvGraphicFramePr>
          <p:nvPr/>
        </p:nvGraphicFramePr>
        <p:xfrm>
          <a:off x="4233903" y="4099560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7" name="Equation" r:id="rId14" imgW="380880" imgH="406080" progId="Equation.DSMT4">
                  <p:embed/>
                </p:oleObj>
              </mc:Choice>
              <mc:Fallback>
                <p:oleObj name="Equation" r:id="rId14" imgW="38088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903" y="4099560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87"/>
          <p:cNvSpPr/>
          <p:nvPr/>
        </p:nvSpPr>
        <p:spPr bwMode="auto">
          <a:xfrm>
            <a:off x="4222128" y="4713139"/>
            <a:ext cx="301752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6661029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857744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4198894" y="477434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8408" y="465942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1928" y="465942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6138" y="465192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 bwMode="auto">
          <a:xfrm>
            <a:off x="7955928" y="4796834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8413128" y="4796834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98" name="Object 97"/>
          <p:cNvGraphicFramePr>
            <a:graphicFrameLocks noChangeAspect="1"/>
          </p:cNvGraphicFramePr>
          <p:nvPr/>
        </p:nvGraphicFramePr>
        <p:xfrm>
          <a:off x="8413128" y="4484539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8" name="Equation" r:id="rId16" imgW="126720" imgH="241200" progId="Equation.DSMT4">
                  <p:embed/>
                </p:oleObj>
              </mc:Choice>
              <mc:Fallback>
                <p:oleObj name="Equation" r:id="rId16" imgW="12672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128" y="4484539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8108328" y="448453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6652577" y="4865539"/>
            <a:ext cx="1588" cy="5486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4222128" y="4865539"/>
            <a:ext cx="1588" cy="182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lg"/>
            <a:tailEnd type="stealth"/>
          </a:ln>
          <a:effectLst/>
        </p:spPr>
      </p:cxnSp>
      <p:graphicFrame>
        <p:nvGraphicFramePr>
          <p:cNvPr id="102" name="Object 7"/>
          <p:cNvGraphicFramePr>
            <a:graphicFrameLocks noChangeAspect="1"/>
          </p:cNvGraphicFramePr>
          <p:nvPr/>
        </p:nvGraphicFramePr>
        <p:xfrm>
          <a:off x="4209374" y="4941739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29" name="Equation" r:id="rId17" imgW="380880" imgH="406080" progId="Equation.DSMT4">
                  <p:embed/>
                </p:oleObj>
              </mc:Choice>
              <mc:Fallback>
                <p:oleObj name="Equation" r:id="rId17" imgW="380880" imgH="406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374" y="4941739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8"/>
          <p:cNvGraphicFramePr>
            <a:graphicFrameLocks noChangeAspect="1"/>
          </p:cNvGraphicFramePr>
          <p:nvPr/>
        </p:nvGraphicFramePr>
        <p:xfrm>
          <a:off x="6096000" y="49530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0" name="Equation" r:id="rId18" imgW="533160" imgH="406080" progId="Equation.DSMT4">
                  <p:embed/>
                </p:oleObj>
              </mc:Choice>
              <mc:Fallback>
                <p:oleObj name="Equation" r:id="rId18" imgW="533160" imgH="406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9530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 bwMode="auto">
          <a:xfrm>
            <a:off x="7299298" y="5471160"/>
            <a:ext cx="54864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629901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826616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207521" y="553237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V="1">
            <a:off x="7848600" y="5101421"/>
            <a:ext cx="1588" cy="365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187035" y="54174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400800" y="541744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605010" y="540995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7924800" y="5554855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 flipV="1">
            <a:off x="8382000" y="5554855"/>
            <a:ext cx="152400" cy="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114" name="Object 113"/>
          <p:cNvGraphicFramePr>
            <a:graphicFrameLocks noChangeAspect="1"/>
          </p:cNvGraphicFramePr>
          <p:nvPr/>
        </p:nvGraphicFramePr>
        <p:xfrm>
          <a:off x="8382000" y="524256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1" name="Equation" r:id="rId20" imgW="126720" imgH="241200" progId="Equation.DSMT4">
                  <p:embed/>
                </p:oleObj>
              </mc:Choice>
              <mc:Fallback>
                <p:oleObj name="Equation" r:id="rId20" imgW="126720" imgH="241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24256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8077200" y="524256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7924800" y="51054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2" name="Equation" r:id="rId21" imgW="215640" imgH="215640" progId="Equation.DSMT4">
                  <p:embed/>
                </p:oleObj>
              </mc:Choice>
              <mc:Fallback>
                <p:oleObj name="Equation" r:id="rId21" imgW="215640" imgH="215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054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/>
          <p:nvPr/>
        </p:nvCxnSpPr>
        <p:spPr bwMode="auto">
          <a:xfrm rot="10800000" flipH="1" flipV="1">
            <a:off x="4191676" y="2218384"/>
            <a:ext cx="43720" cy="3801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rot="5400000" flipH="1" flipV="1">
            <a:off x="5472153" y="36957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5105400" y="3657600"/>
            <a:ext cx="457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4191000" y="365760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4800600" y="3505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30" name="Straight Connector 129"/>
          <p:cNvCxnSpPr/>
          <p:nvPr/>
        </p:nvCxnSpPr>
        <p:spPr bwMode="auto">
          <a:xfrm rot="5400000" flipH="1" flipV="1">
            <a:off x="7124700" y="45339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6019800" y="4572000"/>
            <a:ext cx="12192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>
            <a:off x="4243347" y="4572000"/>
            <a:ext cx="139545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5715000" y="44196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 flipH="1" flipV="1">
            <a:off x="7758153" y="45339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>
            <a:off x="7620000" y="45720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7239000" y="45720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7259543" y="4283102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3a-y</a:t>
            </a:r>
            <a:endParaRPr lang="en-US" sz="1200" dirty="0"/>
          </a:p>
        </p:txBody>
      </p:sp>
      <p:sp>
        <p:nvSpPr>
          <p:cNvPr id="145" name="Oval 144"/>
          <p:cNvSpPr/>
          <p:nvPr/>
        </p:nvSpPr>
        <p:spPr bwMode="auto">
          <a:xfrm>
            <a:off x="5552670" y="3946498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7217134" y="4768796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7277432" y="552483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10400" y="46641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267494" y="5410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151" name="Straight Arrow Connector 150"/>
          <p:cNvCxnSpPr/>
          <p:nvPr/>
        </p:nvCxnSpPr>
        <p:spPr bwMode="auto">
          <a:xfrm rot="5400000">
            <a:off x="7200900" y="4838700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3" name="Straight Arrow Connector 152"/>
          <p:cNvCxnSpPr>
            <a:stCxn id="146" idx="4"/>
          </p:cNvCxnSpPr>
          <p:nvPr/>
        </p:nvCxnSpPr>
        <p:spPr bwMode="auto">
          <a:xfrm rot="5400000">
            <a:off x="6979755" y="4845160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rot="5400000">
            <a:off x="6927408" y="4923348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5370445" y="381795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cxnSp>
        <p:nvCxnSpPr>
          <p:cNvPr id="157" name="Straight Arrow Connector 156"/>
          <p:cNvCxnSpPr/>
          <p:nvPr/>
        </p:nvCxnSpPr>
        <p:spPr bwMode="auto">
          <a:xfrm rot="5400000">
            <a:off x="5560945" y="3992549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 rot="5400000">
            <a:off x="5339800" y="3999009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 rot="5400000">
            <a:off x="5266910" y="4093099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rot="5400000">
            <a:off x="7135961" y="5584004"/>
            <a:ext cx="228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3" name="Straight Arrow Connector 162"/>
          <p:cNvCxnSpPr/>
          <p:nvPr/>
        </p:nvCxnSpPr>
        <p:spPr bwMode="auto">
          <a:xfrm rot="5400000">
            <a:off x="6914816" y="5590464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 rot="5400000">
            <a:off x="6854518" y="5660701"/>
            <a:ext cx="290885" cy="22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5715000" y="403860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3" name="Equation" r:id="rId22" imgW="203040" imgH="215640" progId="Equation.DSMT4">
                  <p:embed/>
                </p:oleObj>
              </mc:Choice>
              <mc:Fallback>
                <p:oleObj name="Equation" r:id="rId22" imgW="203040" imgH="215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203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0" name="Object 20"/>
          <p:cNvGraphicFramePr>
            <a:graphicFrameLocks noChangeAspect="1"/>
          </p:cNvGraphicFramePr>
          <p:nvPr/>
        </p:nvGraphicFramePr>
        <p:xfrm>
          <a:off x="7391400" y="480060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4" name="Equation" r:id="rId24" imgW="203040" imgH="215640" progId="Equation.DSMT4">
                  <p:embed/>
                </p:oleObj>
              </mc:Choice>
              <mc:Fallback>
                <p:oleObj name="Equation" r:id="rId24" imgW="203040" imgH="2156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800600"/>
                        <a:ext cx="203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1" name="Object 21"/>
          <p:cNvGraphicFramePr>
            <a:graphicFrameLocks noChangeAspect="1"/>
          </p:cNvGraphicFramePr>
          <p:nvPr/>
        </p:nvGraphicFramePr>
        <p:xfrm>
          <a:off x="7239000" y="5715000"/>
          <a:ext cx="292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5" name="Equation" r:id="rId26" imgW="291960" imgH="215640" progId="Equation.DSMT4">
                  <p:embed/>
                </p:oleObj>
              </mc:Choice>
              <mc:Fallback>
                <p:oleObj name="Equation" r:id="rId26" imgW="291960" imgH="2156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15000"/>
                        <a:ext cx="2921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2" name="Object 22"/>
          <p:cNvGraphicFramePr>
            <a:graphicFrameLocks noChangeAspect="1"/>
          </p:cNvGraphicFramePr>
          <p:nvPr/>
        </p:nvGraphicFramePr>
        <p:xfrm>
          <a:off x="5410200" y="4191000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6" name="Equation" r:id="rId28" imgW="279360" imgH="215640" progId="Equation.DSMT4">
                  <p:embed/>
                </p:oleObj>
              </mc:Choice>
              <mc:Fallback>
                <p:oleObj name="Equation" r:id="rId28" imgW="27936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279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3" name="Object 23"/>
          <p:cNvGraphicFramePr>
            <a:graphicFrameLocks noChangeAspect="1"/>
          </p:cNvGraphicFramePr>
          <p:nvPr/>
        </p:nvGraphicFramePr>
        <p:xfrm>
          <a:off x="7086600" y="5029200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7" name="Equation" r:id="rId30" imgW="279360" imgH="215640" progId="Equation.DSMT4">
                  <p:embed/>
                </p:oleObj>
              </mc:Choice>
              <mc:Fallback>
                <p:oleObj name="Equation" r:id="rId30" imgW="279360" imgH="2156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029200"/>
                        <a:ext cx="279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4" name="Object 24"/>
          <p:cNvGraphicFramePr>
            <a:graphicFrameLocks noChangeAspect="1"/>
          </p:cNvGraphicFramePr>
          <p:nvPr/>
        </p:nvGraphicFramePr>
        <p:xfrm>
          <a:off x="6934200" y="5867400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8" name="Equation" r:id="rId32" imgW="368280" imgH="215640" progId="Equation.DSMT4">
                  <p:embed/>
                </p:oleObj>
              </mc:Choice>
              <mc:Fallback>
                <p:oleObj name="Equation" r:id="rId32" imgW="368280" imgH="2156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867400"/>
                        <a:ext cx="368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 noChangeAspect="1"/>
          </p:cNvGraphicFramePr>
          <p:nvPr/>
        </p:nvGraphicFramePr>
        <p:xfrm>
          <a:off x="455613" y="1905000"/>
          <a:ext cx="1909762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39" name="Equation" r:id="rId34" imgW="939600" imgH="1015920" progId="Equation.DSMT4">
                  <p:embed/>
                </p:oleObj>
              </mc:Choice>
              <mc:Fallback>
                <p:oleObj name="Equation" r:id="rId34" imgW="939600" imgH="10159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905000"/>
                        <a:ext cx="1909762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6" name="Object 26"/>
          <p:cNvGraphicFramePr>
            <a:graphicFrameLocks noChangeAspect="1"/>
          </p:cNvGraphicFramePr>
          <p:nvPr/>
        </p:nvGraphicFramePr>
        <p:xfrm>
          <a:off x="433388" y="4419600"/>
          <a:ext cx="3165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40" name="Equation" r:id="rId36" imgW="1371600" imgH="660240" progId="Equation.DSMT4">
                  <p:embed/>
                </p:oleObj>
              </mc:Choice>
              <mc:Fallback>
                <p:oleObj name="Equation" r:id="rId36" imgW="1371600" imgH="6602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419600"/>
                        <a:ext cx="316547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3962400" y="57912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graphicFrame>
        <p:nvGraphicFramePr>
          <p:cNvPr id="424987" name="Object 27"/>
          <p:cNvGraphicFramePr>
            <a:graphicFrameLocks noChangeAspect="1"/>
          </p:cNvGraphicFramePr>
          <p:nvPr/>
        </p:nvGraphicFramePr>
        <p:xfrm>
          <a:off x="4343400" y="59436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41" name="Equation" r:id="rId38" imgW="114120" imgH="215640" progId="Equation.DSMT4">
                  <p:embed/>
                </p:oleObj>
              </mc:Choice>
              <mc:Fallback>
                <p:oleObj name="Equation" r:id="rId38" imgW="114120" imgH="2156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9436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MER311: Advanced Strength of Materials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1832</TotalTime>
  <Words>217</Words>
  <Application>Microsoft Office PowerPoint</Application>
  <PresentationFormat>On-screen Show (4:3)</PresentationFormat>
  <Paragraphs>108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Profile</vt:lpstr>
      <vt:lpstr>Equation</vt:lpstr>
      <vt:lpstr>Deflection of Beams Through Direct Integration</vt:lpstr>
      <vt:lpstr>Defining the Moment Deflection Relationship</vt:lpstr>
      <vt:lpstr>Linear-Elastic Response</vt:lpstr>
      <vt:lpstr>Beams</vt:lpstr>
      <vt:lpstr>Beams – Statically Indeterminate</vt:lpstr>
      <vt:lpstr>Example</vt:lpstr>
    </vt:vector>
  </TitlesOfParts>
  <Company>Union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 </cp:lastModifiedBy>
  <cp:revision>78</cp:revision>
  <cp:lastPrinted>2016-04-18T11:47:06Z</cp:lastPrinted>
  <dcterms:created xsi:type="dcterms:W3CDTF">2000-05-18T05:09:09Z</dcterms:created>
  <dcterms:modified xsi:type="dcterms:W3CDTF">2016-04-18T14:30:31Z</dcterms:modified>
</cp:coreProperties>
</file>