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4"/>
  </p:notesMasterIdLst>
  <p:handoutMasterIdLst>
    <p:handoutMasterId r:id="rId15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56" autoAdjust="0"/>
    <p:restoredTop sz="94747" autoAdjust="0"/>
  </p:normalViewPr>
  <p:slideViewPr>
    <p:cSldViewPr>
      <p:cViewPr>
        <p:scale>
          <a:sx n="120" d="100"/>
          <a:sy n="120" d="100"/>
        </p:scale>
        <p:origin x="-1290" y="-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31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12" Type="http://schemas.openxmlformats.org/officeDocument/2006/relationships/image" Target="../media/image30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11" Type="http://schemas.openxmlformats.org/officeDocument/2006/relationships/image" Target="../media/image29.wmf"/><Relationship Id="rId5" Type="http://schemas.openxmlformats.org/officeDocument/2006/relationships/image" Target="../media/image23.wmf"/><Relationship Id="rId15" Type="http://schemas.openxmlformats.org/officeDocument/2006/relationships/image" Target="../media/image33.wmf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Relationship Id="rId14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fld id="{EED780F5-ED26-4CB6-895D-E3DBDF491D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27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fld id="{A3DEC53D-D4A2-4EBE-919B-D2325F2624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69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9AA330-28E1-40BD-8598-B9AEC1C731A5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714375"/>
            <a:ext cx="4759325" cy="3570288"/>
          </a:xfrm>
          <a:ln w="12700"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587" y="4522232"/>
            <a:ext cx="5410201" cy="4365545"/>
          </a:xfrm>
          <a:ln/>
        </p:spPr>
        <p:txBody>
          <a:bodyPr lIns="96593" tIns="48297" rIns="96593" bIns="4829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5FFCDF-6616-462B-BE3D-A1DD419ABA9A}" type="slidenum">
              <a:rPr lang="en-US"/>
              <a:pPr/>
              <a:t>10</a:t>
            </a:fld>
            <a:endParaRPr 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06621B-BA21-4759-9E5B-8AA384E8C042}" type="slidenum">
              <a:rPr lang="en-US"/>
              <a:pPr/>
              <a:t>11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C50AA1-B517-4C81-833C-63EF80B22B3B}" type="slidenum">
              <a:rPr lang="en-US"/>
              <a:pPr/>
              <a:t>2</a:t>
            </a:fld>
            <a:endParaRPr lang="en-US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9AEA71-81E7-4CBB-B30C-BCEDA278E6E2}" type="slidenum">
              <a:rPr lang="en-US"/>
              <a:pPr/>
              <a:t>3</a:t>
            </a:fld>
            <a:endParaRPr 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46C201-8C15-4FA7-950A-44E6C04DE478}" type="slidenum">
              <a:rPr lang="en-US"/>
              <a:pPr/>
              <a:t>4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7954C7-C0C8-4E19-B327-BA7EDD0053F0}" type="slidenum">
              <a:rPr lang="en-US"/>
              <a:pPr/>
              <a:t>5</a:t>
            </a:fld>
            <a:endParaRPr lang="en-US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318781-5CE5-4248-9191-F4546A9A3D1D}" type="slidenum">
              <a:rPr lang="en-US"/>
              <a:pPr/>
              <a:t>6</a:t>
            </a:fld>
            <a:endParaRPr lang="en-US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AD2278-762A-440C-B29B-79B1CBC2BB20}" type="slidenum">
              <a:rPr lang="en-US"/>
              <a:pPr/>
              <a:t>7</a:t>
            </a:fld>
            <a:endParaRPr lang="en-US"/>
          </a:p>
        </p:txBody>
      </p:sp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8177B5-D57B-40F5-B60C-47A8AE056485}" type="slidenum">
              <a:rPr lang="en-US"/>
              <a:pPr/>
              <a:t>8</a:t>
            </a:fld>
            <a:endParaRPr lang="en-US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350B9-92A6-4C21-BE45-0096C537F973}" type="slidenum">
              <a:rPr lang="en-US"/>
              <a:pPr/>
              <a:t>9</a:t>
            </a:fld>
            <a:endParaRPr lang="en-US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/>
            </a:lvl1pPr>
          </a:lstStyle>
          <a:p>
            <a:r>
              <a:rPr lang="en-US"/>
              <a:t>Union College</a:t>
            </a:r>
          </a:p>
          <a:p>
            <a:r>
              <a:rPr lang="en-US"/>
              <a:t>Mechanical Engineering</a:t>
            </a:r>
          </a:p>
        </p:txBody>
      </p:sp>
      <p:sp>
        <p:nvSpPr>
          <p:cNvPr id="25088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r>
              <a:rPr lang="en-US" dirty="0" smtClean="0"/>
              <a:t>MER311: Advanced Mechanics</a:t>
            </a:r>
            <a:endParaRPr lang="en-US" dirty="0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fld id="{087EA6D7-A408-46F0-919E-FA995A042F61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r>
              <a:rPr lang="en-US" dirty="0" smtClean="0"/>
              <a:t>MER311: Advanced Mechanics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fld id="{087EA6D7-A408-46F0-919E-FA995A042F61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r>
              <a:rPr lang="en-US" dirty="0" smtClean="0"/>
              <a:t>MER311: Advanced Mechanics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fld id="{087EA6D7-A408-46F0-919E-FA995A042F61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r>
              <a:rPr lang="en-US" dirty="0" smtClean="0"/>
              <a:t>MER311: Advanced Mechanics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fld id="{087EA6D7-A408-46F0-919E-FA995A042F61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r>
              <a:rPr lang="en-US" dirty="0" smtClean="0"/>
              <a:t>MER311: Advanced Mechanics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fld id="{087EA6D7-A408-46F0-919E-FA995A042F61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r>
              <a:rPr lang="en-US" dirty="0" smtClean="0"/>
              <a:t>MER311: Advanced Mechanics</a:t>
            </a:r>
            <a:endParaRPr lang="en-US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fld id="{087EA6D7-A408-46F0-919E-FA995A042F61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r>
              <a:rPr lang="en-US" dirty="0" smtClean="0"/>
              <a:t>MER311: Advanced Mechanics</a:t>
            </a:r>
            <a:endParaRPr lang="en-US" dirty="0"/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fld id="{087EA6D7-A408-46F0-919E-FA995A042F61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r>
              <a:rPr lang="en-US" dirty="0" smtClean="0"/>
              <a:t>MER311: Advanced Mechanics</a:t>
            </a: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fld id="{087EA6D7-A408-46F0-919E-FA995A042F61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r>
              <a:rPr lang="en-US" dirty="0" smtClean="0"/>
              <a:t>MER311: Advanced Mechanics</a:t>
            </a:r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fld id="{087EA6D7-A408-46F0-919E-FA995A042F61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r>
              <a:rPr lang="en-US" dirty="0" smtClean="0"/>
              <a:t>MER311: Advanced Mechanics</a:t>
            </a:r>
            <a:endParaRPr lang="en-US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fld id="{087EA6D7-A408-46F0-919E-FA995A042F61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r>
              <a:rPr lang="en-US" dirty="0" smtClean="0"/>
              <a:t>MER311: Advanced Mechanics</a:t>
            </a:r>
            <a:endParaRPr lang="en-US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fld id="{087EA6D7-A408-46F0-919E-FA995A042F61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986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986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609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r>
              <a:rPr lang="en-US" sz="800"/>
              <a:t>Union College</a:t>
            </a:r>
          </a:p>
          <a:p>
            <a:pPr eaLnBrk="1" hangingPunct="1"/>
            <a:r>
              <a:rPr lang="en-US" sz="800"/>
              <a:t>Mechanical Engineering</a:t>
            </a:r>
          </a:p>
        </p:txBody>
      </p:sp>
      <p:sp>
        <p:nvSpPr>
          <p:cNvPr id="24986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r>
              <a:rPr lang="en-US" dirty="0" smtClean="0"/>
              <a:t>MER311: Advanced Mechanics</a:t>
            </a:r>
            <a:endParaRPr lang="en-US" dirty="0"/>
          </a:p>
        </p:txBody>
      </p:sp>
      <p:sp>
        <p:nvSpPr>
          <p:cNvPr id="24986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fld id="{087EA6D7-A408-46F0-919E-FA995A042F61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oleObject" Target="../embeddings/oleObject28.bin"/><Relationship Id="rId18" Type="http://schemas.openxmlformats.org/officeDocument/2006/relationships/oleObject" Target="../embeddings/oleObject32.bin"/><Relationship Id="rId26" Type="http://schemas.openxmlformats.org/officeDocument/2006/relationships/oleObject" Target="../embeddings/oleObject37.bin"/><Relationship Id="rId39" Type="http://schemas.openxmlformats.org/officeDocument/2006/relationships/image" Target="../media/image33.wmf"/><Relationship Id="rId3" Type="http://schemas.openxmlformats.org/officeDocument/2006/relationships/oleObject" Target="../embeddings/oleObject22.bin"/><Relationship Id="rId21" Type="http://schemas.openxmlformats.org/officeDocument/2006/relationships/oleObject" Target="../embeddings/oleObject34.bin"/><Relationship Id="rId34" Type="http://schemas.openxmlformats.org/officeDocument/2006/relationships/oleObject" Target="../embeddings/oleObject41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31.bin"/><Relationship Id="rId25" Type="http://schemas.openxmlformats.org/officeDocument/2006/relationships/image" Target="../media/image26.wmf"/><Relationship Id="rId33" Type="http://schemas.openxmlformats.org/officeDocument/2006/relationships/image" Target="../media/image30.wmf"/><Relationship Id="rId38" Type="http://schemas.openxmlformats.org/officeDocument/2006/relationships/oleObject" Target="../embeddings/oleObject43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0.bin"/><Relationship Id="rId20" Type="http://schemas.openxmlformats.org/officeDocument/2006/relationships/oleObject" Target="../embeddings/oleObject33.bin"/><Relationship Id="rId29" Type="http://schemas.openxmlformats.org/officeDocument/2006/relationships/image" Target="../media/image28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7.bin"/><Relationship Id="rId24" Type="http://schemas.openxmlformats.org/officeDocument/2006/relationships/oleObject" Target="../embeddings/oleObject36.bin"/><Relationship Id="rId32" Type="http://schemas.openxmlformats.org/officeDocument/2006/relationships/oleObject" Target="../embeddings/oleObject40.bin"/><Relationship Id="rId37" Type="http://schemas.openxmlformats.org/officeDocument/2006/relationships/image" Target="../media/image32.wmf"/><Relationship Id="rId5" Type="http://schemas.openxmlformats.org/officeDocument/2006/relationships/oleObject" Target="../embeddings/oleObject23.bin"/><Relationship Id="rId15" Type="http://schemas.openxmlformats.org/officeDocument/2006/relationships/image" Target="../media/image23.wmf"/><Relationship Id="rId23" Type="http://schemas.openxmlformats.org/officeDocument/2006/relationships/image" Target="../media/image25.wmf"/><Relationship Id="rId28" Type="http://schemas.openxmlformats.org/officeDocument/2006/relationships/oleObject" Target="../embeddings/oleObject38.bin"/><Relationship Id="rId36" Type="http://schemas.openxmlformats.org/officeDocument/2006/relationships/oleObject" Target="../embeddings/oleObject42.bin"/><Relationship Id="rId10" Type="http://schemas.openxmlformats.org/officeDocument/2006/relationships/image" Target="../media/image21.wmf"/><Relationship Id="rId19" Type="http://schemas.openxmlformats.org/officeDocument/2006/relationships/image" Target="../media/image24.wmf"/><Relationship Id="rId31" Type="http://schemas.openxmlformats.org/officeDocument/2006/relationships/image" Target="../media/image29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6.bin"/><Relationship Id="rId14" Type="http://schemas.openxmlformats.org/officeDocument/2006/relationships/oleObject" Target="../embeddings/oleObject29.bin"/><Relationship Id="rId22" Type="http://schemas.openxmlformats.org/officeDocument/2006/relationships/oleObject" Target="../embeddings/oleObject35.bin"/><Relationship Id="rId27" Type="http://schemas.openxmlformats.org/officeDocument/2006/relationships/image" Target="../media/image27.wmf"/><Relationship Id="rId30" Type="http://schemas.openxmlformats.org/officeDocument/2006/relationships/oleObject" Target="../embeddings/oleObject39.bin"/><Relationship Id="rId35" Type="http://schemas.openxmlformats.org/officeDocument/2006/relationships/image" Target="../media/image3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9.bin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11.bin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.bin"/><Relationship Id="rId20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24" Type="http://schemas.openxmlformats.org/officeDocument/2006/relationships/image" Target="../media/image9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23" Type="http://schemas.openxmlformats.org/officeDocument/2006/relationships/oleObject" Target="../embeddings/oleObject12.bin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10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Relationship Id="rId22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>
          <a:ln/>
        </p:spPr>
        <p:txBody>
          <a:bodyPr/>
          <a:lstStyle/>
          <a:p>
            <a:r>
              <a:rPr lang="en-US"/>
              <a:t>Union College</a:t>
            </a:r>
          </a:p>
          <a:p>
            <a:r>
              <a:rPr lang="en-US"/>
              <a:t>Mechanical Engineering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81000" y="990600"/>
            <a:ext cx="8534400" cy="1371600"/>
          </a:xfrm>
        </p:spPr>
        <p:txBody>
          <a:bodyPr/>
          <a:lstStyle/>
          <a:p>
            <a:r>
              <a:rPr lang="en-US" dirty="0"/>
              <a:t>Deflection of Beams </a:t>
            </a:r>
            <a:r>
              <a:rPr lang="en-US" dirty="0" smtClean="0"/>
              <a:t>Using Singularity Functions</a:t>
            </a: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1050925" y="3097213"/>
            <a:ext cx="735900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Introduction to Singularity Functions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Macaulay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Applying Singularity Functions to Beams</a:t>
            </a:r>
            <a:endParaRPr lang="en-US" sz="2400" dirty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r>
              <a:rPr lang="en-US" dirty="0" smtClean="0"/>
              <a:t>MER311: Advanced Mechanics</a:t>
            </a:r>
            <a:endParaRPr lang="en-US" dirty="0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fld id="{087EA6D7-A408-46F0-919E-FA995A042F61}" type="slidenum">
              <a:rPr lang="en-US" smtClean="0"/>
              <a:pPr/>
              <a:t>1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Integration</a:t>
            </a:r>
            <a:br>
              <a:rPr lang="en-US" sz="3400"/>
            </a:br>
            <a:r>
              <a:rPr lang="en-US" sz="3400"/>
              <a:t>n Greater or equal to 0</a:t>
            </a:r>
          </a:p>
        </p:txBody>
      </p:sp>
      <p:graphicFrame>
        <p:nvGraphicFramePr>
          <p:cNvPr id="405507" name="Object 3"/>
          <p:cNvGraphicFramePr>
            <a:graphicFrameLocks noChangeAspect="1"/>
          </p:cNvGraphicFramePr>
          <p:nvPr/>
        </p:nvGraphicFramePr>
        <p:xfrm>
          <a:off x="304800" y="2667000"/>
          <a:ext cx="8382000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09" name="Equation" r:id="rId4" imgW="2273040" imgH="457200" progId="Equation.3">
                  <p:embed/>
                </p:oleObj>
              </mc:Choice>
              <mc:Fallback>
                <p:oleObj name="Equation" r:id="rId4" imgW="227304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667000"/>
                        <a:ext cx="8382000" cy="168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r>
              <a:rPr lang="en-US" dirty="0" smtClean="0"/>
              <a:t>MER311: Advanced Mechanics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fld id="{087EA6D7-A408-46F0-919E-FA995A042F61}" type="slidenum">
              <a:rPr lang="en-US" smtClean="0"/>
              <a:pPr/>
              <a:t>10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Integration</a:t>
            </a:r>
            <a:br>
              <a:rPr lang="en-US" sz="3400"/>
            </a:br>
            <a:r>
              <a:rPr lang="en-US" sz="3400"/>
              <a:t>n Less Than 0</a:t>
            </a:r>
          </a:p>
        </p:txBody>
      </p:sp>
      <p:graphicFrame>
        <p:nvGraphicFramePr>
          <p:cNvPr id="407555" name="Object 3"/>
          <p:cNvGraphicFramePr>
            <a:graphicFrameLocks noChangeAspect="1"/>
          </p:cNvGraphicFramePr>
          <p:nvPr/>
        </p:nvGraphicFramePr>
        <p:xfrm>
          <a:off x="374650" y="2854325"/>
          <a:ext cx="8240713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57" name="Equation" r:id="rId4" imgW="2234880" imgH="355320" progId="Equation.3">
                  <p:embed/>
                </p:oleObj>
              </mc:Choice>
              <mc:Fallback>
                <p:oleObj name="Equation" r:id="rId4" imgW="2234880" imgH="3553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2854325"/>
                        <a:ext cx="8240713" cy="1311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r>
              <a:rPr lang="en-US" dirty="0" smtClean="0"/>
              <a:t>MER311: Advanced Mechanics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fld id="{087EA6D7-A408-46F0-919E-FA995A042F61}" type="slidenum">
              <a:rPr lang="en-US" smtClean="0"/>
              <a:pPr/>
              <a:t>11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191000" y="2133600"/>
            <a:ext cx="365760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614410" y="2293495"/>
            <a:ext cx="76200" cy="762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" name="Isosceles Triangle 6"/>
          <p:cNvSpPr/>
          <p:nvPr/>
        </p:nvSpPr>
        <p:spPr bwMode="auto">
          <a:xfrm>
            <a:off x="4114800" y="2209800"/>
            <a:ext cx="152400" cy="1524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629901" y="2194810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826616" y="2194810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167766" y="2194810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7848600" y="1747959"/>
            <a:ext cx="1588" cy="3657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 flipH="1" flipV="1">
            <a:off x="6506980" y="1905000"/>
            <a:ext cx="3048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 flipH="1" flipV="1">
            <a:off x="4038600" y="1905000"/>
            <a:ext cx="3048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7467600" y="1828800"/>
            <a:ext cx="3810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6660630" y="1828800"/>
            <a:ext cx="3810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715000" y="1828800"/>
            <a:ext cx="92814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4191000" y="1828800"/>
            <a:ext cx="9906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4147280" y="2079885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400800" y="2079885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605010" y="207239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162800" y="167640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57800" y="16764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2a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6363325" y="2369695"/>
            <a:ext cx="609600" cy="457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7924800" y="2217295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8382000" y="2217295"/>
            <a:ext cx="152400" cy="2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graphicFrame>
        <p:nvGraphicFramePr>
          <p:cNvPr id="37" name="Object 36"/>
          <p:cNvGraphicFramePr>
            <a:graphicFrameLocks noChangeAspect="1"/>
          </p:cNvGraphicFramePr>
          <p:nvPr/>
        </p:nvGraphicFramePr>
        <p:xfrm>
          <a:off x="7924800" y="1600200"/>
          <a:ext cx="215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10" name="Equation" r:id="rId3" imgW="215640" imgH="215640" progId="Equation.DSMT4">
                  <p:embed/>
                </p:oleObj>
              </mc:Choice>
              <mc:Fallback>
                <p:oleObj name="Equation" r:id="rId3" imgW="215640" imgH="215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1600200"/>
                        <a:ext cx="2159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/>
        </p:nvGraphicFramePr>
        <p:xfrm>
          <a:off x="8382000" y="1905000"/>
          <a:ext cx="127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11" name="Equation" r:id="rId5" imgW="126720" imgH="241200" progId="Equation.DSMT4">
                  <p:embed/>
                </p:oleObj>
              </mc:Choice>
              <mc:Fallback>
                <p:oleObj name="Equation" r:id="rId5" imgW="12672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1905000"/>
                        <a:ext cx="1270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Straight Arrow Connector 38"/>
          <p:cNvCxnSpPr/>
          <p:nvPr/>
        </p:nvCxnSpPr>
        <p:spPr bwMode="auto">
          <a:xfrm rot="5400000" flipH="1" flipV="1">
            <a:off x="4038600" y="1905000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8077200" y="190500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 bwMode="auto">
          <a:xfrm>
            <a:off x="4206902" y="2971800"/>
            <a:ext cx="365760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6645803" y="3033010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7842518" y="3033010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4183668" y="3033010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 bwMode="auto">
          <a:xfrm flipV="1">
            <a:off x="7864502" y="2602061"/>
            <a:ext cx="1588" cy="3657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4163182" y="2918085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6416702" y="2918085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7620912" y="291059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7940702" y="3055495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flipV="1">
            <a:off x="8397902" y="3055495"/>
            <a:ext cx="152400" cy="2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graphicFrame>
        <p:nvGraphicFramePr>
          <p:cNvPr id="62" name="Object 61"/>
          <p:cNvGraphicFramePr>
            <a:graphicFrameLocks noChangeAspect="1"/>
          </p:cNvGraphicFramePr>
          <p:nvPr/>
        </p:nvGraphicFramePr>
        <p:xfrm>
          <a:off x="7940702" y="2438400"/>
          <a:ext cx="215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12" name="Equation" r:id="rId7" imgW="215640" imgH="215640" progId="Equation.DSMT4">
                  <p:embed/>
                </p:oleObj>
              </mc:Choice>
              <mc:Fallback>
                <p:oleObj name="Equation" r:id="rId7" imgW="215640" imgH="215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0702" y="2438400"/>
                        <a:ext cx="2159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8397902" y="2743200"/>
          <a:ext cx="127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13" name="Equation" r:id="rId8" imgW="126720" imgH="241200" progId="Equation.DSMT4">
                  <p:embed/>
                </p:oleObj>
              </mc:Choice>
              <mc:Fallback>
                <p:oleObj name="Equation" r:id="rId8" imgW="126720" imgH="24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902" y="2743200"/>
                        <a:ext cx="1270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8093102" y="274320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cxnSp>
        <p:nvCxnSpPr>
          <p:cNvPr id="66" name="Straight Arrow Connector 65"/>
          <p:cNvCxnSpPr/>
          <p:nvPr/>
        </p:nvCxnSpPr>
        <p:spPr bwMode="auto">
          <a:xfrm flipV="1">
            <a:off x="6669155" y="3124200"/>
            <a:ext cx="1588" cy="5486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flipV="1">
            <a:off x="4206902" y="3124200"/>
            <a:ext cx="1588" cy="182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/>
          </a:ln>
          <a:effectLst/>
        </p:spPr>
      </p:cxnSp>
      <p:graphicFrame>
        <p:nvGraphicFramePr>
          <p:cNvPr id="424967" name="Object 7"/>
          <p:cNvGraphicFramePr>
            <a:graphicFrameLocks noChangeAspect="1"/>
          </p:cNvGraphicFramePr>
          <p:nvPr/>
        </p:nvGraphicFramePr>
        <p:xfrm>
          <a:off x="4225952" y="3200400"/>
          <a:ext cx="381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14" name="Equation" r:id="rId9" imgW="380880" imgH="406080" progId="Equation.DSMT4">
                  <p:embed/>
                </p:oleObj>
              </mc:Choice>
              <mc:Fallback>
                <p:oleObj name="Equation" r:id="rId9" imgW="380880" imgH="4060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952" y="3200400"/>
                        <a:ext cx="381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68" name="Object 8"/>
          <p:cNvGraphicFramePr>
            <a:graphicFrameLocks noChangeAspect="1"/>
          </p:cNvGraphicFramePr>
          <p:nvPr/>
        </p:nvGraphicFramePr>
        <p:xfrm>
          <a:off x="6670702" y="3200400"/>
          <a:ext cx="53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15" name="Equation" r:id="rId11" imgW="533160" imgH="406080" progId="Equation.DSMT4">
                  <p:embed/>
                </p:oleObj>
              </mc:Choice>
              <mc:Fallback>
                <p:oleObj name="Equation" r:id="rId11" imgW="533160" imgH="4060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0702" y="3200400"/>
                        <a:ext cx="533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Rectangle 70"/>
          <p:cNvSpPr/>
          <p:nvPr/>
        </p:nvSpPr>
        <p:spPr bwMode="auto">
          <a:xfrm>
            <a:off x="4214853" y="3870960"/>
            <a:ext cx="137160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6653754" y="3932170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7850469" y="3932170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4191619" y="3932170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171133" y="3817245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6424653" y="3817245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7628863" y="380975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cxnSp>
        <p:nvCxnSpPr>
          <p:cNvPr id="79" name="Straight Arrow Connector 78"/>
          <p:cNvCxnSpPr/>
          <p:nvPr/>
        </p:nvCxnSpPr>
        <p:spPr bwMode="auto">
          <a:xfrm flipV="1">
            <a:off x="5662653" y="3956243"/>
            <a:ext cx="2667000" cy="61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 flipV="1">
            <a:off x="8405853" y="3954655"/>
            <a:ext cx="152400" cy="2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graphicFrame>
        <p:nvGraphicFramePr>
          <p:cNvPr id="81" name="Object 80"/>
          <p:cNvGraphicFramePr>
            <a:graphicFrameLocks noChangeAspect="1"/>
          </p:cNvGraphicFramePr>
          <p:nvPr/>
        </p:nvGraphicFramePr>
        <p:xfrm>
          <a:off x="8405853" y="3642360"/>
          <a:ext cx="127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16" name="Equation" r:id="rId13" imgW="126720" imgH="241200" progId="Equation.DSMT4">
                  <p:embed/>
                </p:oleObj>
              </mc:Choice>
              <mc:Fallback>
                <p:oleObj name="Equation" r:id="rId13" imgW="126720" imgH="241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5853" y="3642360"/>
                        <a:ext cx="1270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8101053" y="364236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cxnSp>
        <p:nvCxnSpPr>
          <p:cNvPr id="84" name="Straight Arrow Connector 83"/>
          <p:cNvCxnSpPr/>
          <p:nvPr/>
        </p:nvCxnSpPr>
        <p:spPr bwMode="auto">
          <a:xfrm flipV="1">
            <a:off x="4214853" y="4023360"/>
            <a:ext cx="1588" cy="182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/>
          </a:ln>
          <a:effectLst/>
        </p:spPr>
      </p:cxnSp>
      <p:graphicFrame>
        <p:nvGraphicFramePr>
          <p:cNvPr id="85" name="Object 7"/>
          <p:cNvGraphicFramePr>
            <a:graphicFrameLocks noChangeAspect="1"/>
          </p:cNvGraphicFramePr>
          <p:nvPr/>
        </p:nvGraphicFramePr>
        <p:xfrm>
          <a:off x="4233903" y="4099560"/>
          <a:ext cx="381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17" name="Equation" r:id="rId14" imgW="380880" imgH="406080" progId="Equation.DSMT4">
                  <p:embed/>
                </p:oleObj>
              </mc:Choice>
              <mc:Fallback>
                <p:oleObj name="Equation" r:id="rId14" imgW="380880" imgH="4060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3903" y="4099560"/>
                        <a:ext cx="381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Rectangle 87"/>
          <p:cNvSpPr/>
          <p:nvPr/>
        </p:nvSpPr>
        <p:spPr bwMode="auto">
          <a:xfrm>
            <a:off x="4222128" y="4713139"/>
            <a:ext cx="301752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9" name="Oval 88"/>
          <p:cNvSpPr/>
          <p:nvPr/>
        </p:nvSpPr>
        <p:spPr bwMode="auto">
          <a:xfrm>
            <a:off x="6661029" y="4774349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0" name="Oval 89"/>
          <p:cNvSpPr/>
          <p:nvPr/>
        </p:nvSpPr>
        <p:spPr bwMode="auto">
          <a:xfrm>
            <a:off x="7857744" y="4774349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4198894" y="4774349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178408" y="4659424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6431928" y="4659424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7636138" y="4651929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cxnSp>
        <p:nvCxnSpPr>
          <p:cNvPr id="96" name="Straight Arrow Connector 95"/>
          <p:cNvCxnSpPr/>
          <p:nvPr/>
        </p:nvCxnSpPr>
        <p:spPr bwMode="auto">
          <a:xfrm>
            <a:off x="7955928" y="4796834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97" name="Straight Arrow Connector 96"/>
          <p:cNvCxnSpPr/>
          <p:nvPr/>
        </p:nvCxnSpPr>
        <p:spPr bwMode="auto">
          <a:xfrm flipV="1">
            <a:off x="8413128" y="4796834"/>
            <a:ext cx="152400" cy="2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graphicFrame>
        <p:nvGraphicFramePr>
          <p:cNvPr id="98" name="Object 97"/>
          <p:cNvGraphicFramePr>
            <a:graphicFrameLocks noChangeAspect="1"/>
          </p:cNvGraphicFramePr>
          <p:nvPr/>
        </p:nvGraphicFramePr>
        <p:xfrm>
          <a:off x="8413128" y="4484539"/>
          <a:ext cx="127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18" name="Equation" r:id="rId16" imgW="126720" imgH="241200" progId="Equation.DSMT4">
                  <p:embed/>
                </p:oleObj>
              </mc:Choice>
              <mc:Fallback>
                <p:oleObj name="Equation" r:id="rId16" imgW="126720" imgH="2412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128" y="4484539"/>
                        <a:ext cx="1270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" name="TextBox 98"/>
          <p:cNvSpPr txBox="1"/>
          <p:nvPr/>
        </p:nvSpPr>
        <p:spPr>
          <a:xfrm>
            <a:off x="8108328" y="4484539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cxnSp>
        <p:nvCxnSpPr>
          <p:cNvPr id="100" name="Straight Arrow Connector 99"/>
          <p:cNvCxnSpPr/>
          <p:nvPr/>
        </p:nvCxnSpPr>
        <p:spPr bwMode="auto">
          <a:xfrm flipV="1">
            <a:off x="6652577" y="4865539"/>
            <a:ext cx="1588" cy="5486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/>
          </a:ln>
          <a:effectLst/>
        </p:spPr>
      </p:cxnSp>
      <p:cxnSp>
        <p:nvCxnSpPr>
          <p:cNvPr id="101" name="Straight Arrow Connector 100"/>
          <p:cNvCxnSpPr/>
          <p:nvPr/>
        </p:nvCxnSpPr>
        <p:spPr bwMode="auto">
          <a:xfrm flipV="1">
            <a:off x="4222128" y="4865539"/>
            <a:ext cx="1588" cy="182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/>
          </a:ln>
          <a:effectLst/>
        </p:spPr>
      </p:cxnSp>
      <p:graphicFrame>
        <p:nvGraphicFramePr>
          <p:cNvPr id="102" name="Object 7"/>
          <p:cNvGraphicFramePr>
            <a:graphicFrameLocks noChangeAspect="1"/>
          </p:cNvGraphicFramePr>
          <p:nvPr/>
        </p:nvGraphicFramePr>
        <p:xfrm>
          <a:off x="4209374" y="4941739"/>
          <a:ext cx="381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19" name="Equation" r:id="rId17" imgW="380880" imgH="406080" progId="Equation.DSMT4">
                  <p:embed/>
                </p:oleObj>
              </mc:Choice>
              <mc:Fallback>
                <p:oleObj name="Equation" r:id="rId17" imgW="380880" imgH="40608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9374" y="4941739"/>
                        <a:ext cx="381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ct 8"/>
          <p:cNvGraphicFramePr>
            <a:graphicFrameLocks noChangeAspect="1"/>
          </p:cNvGraphicFramePr>
          <p:nvPr/>
        </p:nvGraphicFramePr>
        <p:xfrm>
          <a:off x="6096000" y="4953000"/>
          <a:ext cx="53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20" name="Equation" r:id="rId18" imgW="533160" imgH="406080" progId="Equation.DSMT4">
                  <p:embed/>
                </p:oleObj>
              </mc:Choice>
              <mc:Fallback>
                <p:oleObj name="Equation" r:id="rId18" imgW="533160" imgH="40608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953000"/>
                        <a:ext cx="533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Rectangle 103"/>
          <p:cNvSpPr/>
          <p:nvPr/>
        </p:nvSpPr>
        <p:spPr bwMode="auto">
          <a:xfrm>
            <a:off x="7299298" y="5471160"/>
            <a:ext cx="54864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6629901" y="5532370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06" name="Oval 105"/>
          <p:cNvSpPr/>
          <p:nvPr/>
        </p:nvSpPr>
        <p:spPr bwMode="auto">
          <a:xfrm>
            <a:off x="7826616" y="5532370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07" name="Oval 106"/>
          <p:cNvSpPr/>
          <p:nvPr/>
        </p:nvSpPr>
        <p:spPr bwMode="auto">
          <a:xfrm>
            <a:off x="4207521" y="5532370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08" name="Straight Arrow Connector 107"/>
          <p:cNvCxnSpPr/>
          <p:nvPr/>
        </p:nvCxnSpPr>
        <p:spPr bwMode="auto">
          <a:xfrm flipV="1">
            <a:off x="7848600" y="5101421"/>
            <a:ext cx="1588" cy="3657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sp>
        <p:nvSpPr>
          <p:cNvPr id="109" name="TextBox 108"/>
          <p:cNvSpPr txBox="1"/>
          <p:nvPr/>
        </p:nvSpPr>
        <p:spPr>
          <a:xfrm>
            <a:off x="4187035" y="5417445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400800" y="5417445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605010" y="540995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cxnSp>
        <p:nvCxnSpPr>
          <p:cNvPr id="112" name="Straight Arrow Connector 111"/>
          <p:cNvCxnSpPr/>
          <p:nvPr/>
        </p:nvCxnSpPr>
        <p:spPr bwMode="auto">
          <a:xfrm>
            <a:off x="7924800" y="5554855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13" name="Straight Arrow Connector 112"/>
          <p:cNvCxnSpPr/>
          <p:nvPr/>
        </p:nvCxnSpPr>
        <p:spPr bwMode="auto">
          <a:xfrm flipV="1">
            <a:off x="8382000" y="5554855"/>
            <a:ext cx="152400" cy="2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graphicFrame>
        <p:nvGraphicFramePr>
          <p:cNvPr id="114" name="Object 113"/>
          <p:cNvGraphicFramePr>
            <a:graphicFrameLocks noChangeAspect="1"/>
          </p:cNvGraphicFramePr>
          <p:nvPr/>
        </p:nvGraphicFramePr>
        <p:xfrm>
          <a:off x="8382000" y="5242560"/>
          <a:ext cx="127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21" name="Equation" r:id="rId20" imgW="126720" imgH="241200" progId="Equation.DSMT4">
                  <p:embed/>
                </p:oleObj>
              </mc:Choice>
              <mc:Fallback>
                <p:oleObj name="Equation" r:id="rId20" imgW="126720" imgH="2412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5242560"/>
                        <a:ext cx="1270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" name="TextBox 114"/>
          <p:cNvSpPr txBox="1"/>
          <p:nvPr/>
        </p:nvSpPr>
        <p:spPr>
          <a:xfrm>
            <a:off x="8077200" y="524256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graphicFrame>
        <p:nvGraphicFramePr>
          <p:cNvPr id="424978" name="Object 18"/>
          <p:cNvGraphicFramePr>
            <a:graphicFrameLocks noChangeAspect="1"/>
          </p:cNvGraphicFramePr>
          <p:nvPr/>
        </p:nvGraphicFramePr>
        <p:xfrm>
          <a:off x="7924800" y="5105400"/>
          <a:ext cx="215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22" name="Equation" r:id="rId21" imgW="215640" imgH="215640" progId="Equation.DSMT4">
                  <p:embed/>
                </p:oleObj>
              </mc:Choice>
              <mc:Fallback>
                <p:oleObj name="Equation" r:id="rId21" imgW="215640" imgH="21564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5105400"/>
                        <a:ext cx="2159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2" name="Straight Arrow Connector 121"/>
          <p:cNvCxnSpPr/>
          <p:nvPr/>
        </p:nvCxnSpPr>
        <p:spPr bwMode="auto">
          <a:xfrm rot="10800000" flipH="1" flipV="1">
            <a:off x="4191676" y="2218384"/>
            <a:ext cx="43720" cy="38014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24" name="Straight Connector 123"/>
          <p:cNvCxnSpPr/>
          <p:nvPr/>
        </p:nvCxnSpPr>
        <p:spPr bwMode="auto">
          <a:xfrm rot="5400000" flipH="1" flipV="1">
            <a:off x="5472153" y="3695700"/>
            <a:ext cx="228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Arrow Connector 124"/>
          <p:cNvCxnSpPr/>
          <p:nvPr/>
        </p:nvCxnSpPr>
        <p:spPr bwMode="auto">
          <a:xfrm>
            <a:off x="5105400" y="3657600"/>
            <a:ext cx="4572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26" name="Straight Arrow Connector 125"/>
          <p:cNvCxnSpPr/>
          <p:nvPr/>
        </p:nvCxnSpPr>
        <p:spPr bwMode="auto">
          <a:xfrm>
            <a:off x="4191000" y="3657600"/>
            <a:ext cx="533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/>
          </a:ln>
          <a:effectLst/>
        </p:spPr>
      </p:cxnSp>
      <p:sp>
        <p:nvSpPr>
          <p:cNvPr id="129" name="TextBox 128"/>
          <p:cNvSpPr txBox="1"/>
          <p:nvPr/>
        </p:nvSpPr>
        <p:spPr>
          <a:xfrm>
            <a:off x="4800600" y="350520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cxnSp>
        <p:nvCxnSpPr>
          <p:cNvPr id="130" name="Straight Connector 129"/>
          <p:cNvCxnSpPr/>
          <p:nvPr/>
        </p:nvCxnSpPr>
        <p:spPr bwMode="auto">
          <a:xfrm rot="5400000" flipH="1" flipV="1">
            <a:off x="7124700" y="4533900"/>
            <a:ext cx="228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Arrow Connector 130"/>
          <p:cNvCxnSpPr/>
          <p:nvPr/>
        </p:nvCxnSpPr>
        <p:spPr bwMode="auto">
          <a:xfrm>
            <a:off x="6019800" y="4572000"/>
            <a:ext cx="12192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32" name="Straight Arrow Connector 131"/>
          <p:cNvCxnSpPr/>
          <p:nvPr/>
        </p:nvCxnSpPr>
        <p:spPr bwMode="auto">
          <a:xfrm>
            <a:off x="4243347" y="4572000"/>
            <a:ext cx="1395453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/>
          </a:ln>
          <a:effectLst/>
        </p:spPr>
      </p:cxnSp>
      <p:sp>
        <p:nvSpPr>
          <p:cNvPr id="133" name="TextBox 132"/>
          <p:cNvSpPr txBox="1"/>
          <p:nvPr/>
        </p:nvSpPr>
        <p:spPr>
          <a:xfrm>
            <a:off x="5715000" y="441960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cxnSp>
        <p:nvCxnSpPr>
          <p:cNvPr id="136" name="Straight Connector 135"/>
          <p:cNvCxnSpPr/>
          <p:nvPr/>
        </p:nvCxnSpPr>
        <p:spPr bwMode="auto">
          <a:xfrm rot="5400000" flipH="1" flipV="1">
            <a:off x="7758153" y="4533900"/>
            <a:ext cx="228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Arrow Connector 136"/>
          <p:cNvCxnSpPr/>
          <p:nvPr/>
        </p:nvCxnSpPr>
        <p:spPr bwMode="auto">
          <a:xfrm>
            <a:off x="7620000" y="4572000"/>
            <a:ext cx="2286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38" name="Straight Arrow Connector 137"/>
          <p:cNvCxnSpPr/>
          <p:nvPr/>
        </p:nvCxnSpPr>
        <p:spPr bwMode="auto">
          <a:xfrm>
            <a:off x="7239000" y="4572000"/>
            <a:ext cx="2286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/>
          </a:ln>
          <a:effectLst/>
        </p:spPr>
      </p:cxnSp>
      <p:sp>
        <p:nvSpPr>
          <p:cNvPr id="139" name="TextBox 138"/>
          <p:cNvSpPr txBox="1"/>
          <p:nvPr/>
        </p:nvSpPr>
        <p:spPr>
          <a:xfrm>
            <a:off x="7259543" y="428310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3a-y</a:t>
            </a:r>
            <a:endParaRPr lang="en-US" sz="1200" dirty="0"/>
          </a:p>
        </p:txBody>
      </p:sp>
      <p:sp>
        <p:nvSpPr>
          <p:cNvPr id="145" name="Oval 144"/>
          <p:cNvSpPr/>
          <p:nvPr/>
        </p:nvSpPr>
        <p:spPr bwMode="auto">
          <a:xfrm>
            <a:off x="5552670" y="3946498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46" name="Oval 145"/>
          <p:cNvSpPr/>
          <p:nvPr/>
        </p:nvSpPr>
        <p:spPr bwMode="auto">
          <a:xfrm>
            <a:off x="7217134" y="4768796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47" name="Oval 146"/>
          <p:cNvSpPr/>
          <p:nvPr/>
        </p:nvSpPr>
        <p:spPr bwMode="auto">
          <a:xfrm>
            <a:off x="7277432" y="5524832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010400" y="4664102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7267494" y="541020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  <p:cxnSp>
        <p:nvCxnSpPr>
          <p:cNvPr id="151" name="Straight Arrow Connector 150"/>
          <p:cNvCxnSpPr/>
          <p:nvPr/>
        </p:nvCxnSpPr>
        <p:spPr bwMode="auto">
          <a:xfrm rot="5400000">
            <a:off x="7200900" y="4838700"/>
            <a:ext cx="2286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53" name="Straight Arrow Connector 152"/>
          <p:cNvCxnSpPr>
            <a:stCxn id="146" idx="4"/>
          </p:cNvCxnSpPr>
          <p:nvPr/>
        </p:nvCxnSpPr>
        <p:spPr bwMode="auto">
          <a:xfrm rot="5400000">
            <a:off x="6979755" y="4845160"/>
            <a:ext cx="290885" cy="2295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54" name="Straight Arrow Connector 153"/>
          <p:cNvCxnSpPr/>
          <p:nvPr/>
        </p:nvCxnSpPr>
        <p:spPr bwMode="auto">
          <a:xfrm rot="5400000">
            <a:off x="6927408" y="4923348"/>
            <a:ext cx="290885" cy="2295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sp>
        <p:nvSpPr>
          <p:cNvPr id="156" name="TextBox 155"/>
          <p:cNvSpPr txBox="1"/>
          <p:nvPr/>
        </p:nvSpPr>
        <p:spPr>
          <a:xfrm>
            <a:off x="5370445" y="3817951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  <p:cxnSp>
        <p:nvCxnSpPr>
          <p:cNvPr id="157" name="Straight Arrow Connector 156"/>
          <p:cNvCxnSpPr/>
          <p:nvPr/>
        </p:nvCxnSpPr>
        <p:spPr bwMode="auto">
          <a:xfrm rot="5400000">
            <a:off x="5560945" y="3992549"/>
            <a:ext cx="2286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58" name="Straight Arrow Connector 157"/>
          <p:cNvCxnSpPr/>
          <p:nvPr/>
        </p:nvCxnSpPr>
        <p:spPr bwMode="auto">
          <a:xfrm rot="5400000">
            <a:off x="5339800" y="3999009"/>
            <a:ext cx="290885" cy="2295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59" name="Straight Arrow Connector 158"/>
          <p:cNvCxnSpPr/>
          <p:nvPr/>
        </p:nvCxnSpPr>
        <p:spPr bwMode="auto">
          <a:xfrm rot="5400000">
            <a:off x="5266910" y="4093099"/>
            <a:ext cx="290885" cy="2295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62" name="Straight Arrow Connector 161"/>
          <p:cNvCxnSpPr/>
          <p:nvPr/>
        </p:nvCxnSpPr>
        <p:spPr bwMode="auto">
          <a:xfrm rot="5400000">
            <a:off x="7135961" y="5584004"/>
            <a:ext cx="2286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63" name="Straight Arrow Connector 162"/>
          <p:cNvCxnSpPr/>
          <p:nvPr/>
        </p:nvCxnSpPr>
        <p:spPr bwMode="auto">
          <a:xfrm rot="5400000">
            <a:off x="6914816" y="5590464"/>
            <a:ext cx="290885" cy="2295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none" w="sm" len="lg"/>
          </a:ln>
          <a:effectLst/>
        </p:spPr>
      </p:cxnSp>
      <p:cxnSp>
        <p:nvCxnSpPr>
          <p:cNvPr id="164" name="Straight Arrow Connector 163"/>
          <p:cNvCxnSpPr/>
          <p:nvPr/>
        </p:nvCxnSpPr>
        <p:spPr bwMode="auto">
          <a:xfrm rot="5400000">
            <a:off x="6854518" y="5660701"/>
            <a:ext cx="290885" cy="2295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none" w="sm" len="lg"/>
          </a:ln>
          <a:effectLst/>
        </p:spPr>
      </p:cxnSp>
      <p:graphicFrame>
        <p:nvGraphicFramePr>
          <p:cNvPr id="424979" name="Object 19"/>
          <p:cNvGraphicFramePr>
            <a:graphicFrameLocks noChangeAspect="1"/>
          </p:cNvGraphicFramePr>
          <p:nvPr/>
        </p:nvGraphicFramePr>
        <p:xfrm>
          <a:off x="5715000" y="4038600"/>
          <a:ext cx="203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23" name="Equation" r:id="rId22" imgW="203040" imgH="215640" progId="Equation.DSMT4">
                  <p:embed/>
                </p:oleObj>
              </mc:Choice>
              <mc:Fallback>
                <p:oleObj name="Equation" r:id="rId22" imgW="203040" imgH="21564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038600"/>
                        <a:ext cx="2032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80" name="Object 20"/>
          <p:cNvGraphicFramePr>
            <a:graphicFrameLocks noChangeAspect="1"/>
          </p:cNvGraphicFramePr>
          <p:nvPr/>
        </p:nvGraphicFramePr>
        <p:xfrm>
          <a:off x="7391400" y="4800600"/>
          <a:ext cx="203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24" name="Equation" r:id="rId24" imgW="203040" imgH="215640" progId="Equation.DSMT4">
                  <p:embed/>
                </p:oleObj>
              </mc:Choice>
              <mc:Fallback>
                <p:oleObj name="Equation" r:id="rId24" imgW="203040" imgH="21564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800600"/>
                        <a:ext cx="2032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81" name="Object 21"/>
          <p:cNvGraphicFramePr>
            <a:graphicFrameLocks noChangeAspect="1"/>
          </p:cNvGraphicFramePr>
          <p:nvPr/>
        </p:nvGraphicFramePr>
        <p:xfrm>
          <a:off x="7239000" y="5715000"/>
          <a:ext cx="2921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25" name="Equation" r:id="rId26" imgW="291960" imgH="215640" progId="Equation.DSMT4">
                  <p:embed/>
                </p:oleObj>
              </mc:Choice>
              <mc:Fallback>
                <p:oleObj name="Equation" r:id="rId26" imgW="291960" imgH="21564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715000"/>
                        <a:ext cx="2921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82" name="Object 22"/>
          <p:cNvGraphicFramePr>
            <a:graphicFrameLocks noChangeAspect="1"/>
          </p:cNvGraphicFramePr>
          <p:nvPr/>
        </p:nvGraphicFramePr>
        <p:xfrm>
          <a:off x="5410200" y="4191000"/>
          <a:ext cx="279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26" name="Equation" r:id="rId28" imgW="279360" imgH="215640" progId="Equation.DSMT4">
                  <p:embed/>
                </p:oleObj>
              </mc:Choice>
              <mc:Fallback>
                <p:oleObj name="Equation" r:id="rId28" imgW="279360" imgH="21564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191000"/>
                        <a:ext cx="279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83" name="Object 23"/>
          <p:cNvGraphicFramePr>
            <a:graphicFrameLocks noChangeAspect="1"/>
          </p:cNvGraphicFramePr>
          <p:nvPr/>
        </p:nvGraphicFramePr>
        <p:xfrm>
          <a:off x="7086600" y="5029200"/>
          <a:ext cx="279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27" name="Equation" r:id="rId30" imgW="279360" imgH="215640" progId="Equation.DSMT4">
                  <p:embed/>
                </p:oleObj>
              </mc:Choice>
              <mc:Fallback>
                <p:oleObj name="Equation" r:id="rId30" imgW="279360" imgH="21564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5029200"/>
                        <a:ext cx="279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84" name="Object 24"/>
          <p:cNvGraphicFramePr>
            <a:graphicFrameLocks noChangeAspect="1"/>
          </p:cNvGraphicFramePr>
          <p:nvPr/>
        </p:nvGraphicFramePr>
        <p:xfrm>
          <a:off x="6934200" y="5867400"/>
          <a:ext cx="368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28" name="Equation" r:id="rId32" imgW="368280" imgH="215640" progId="Equation.DSMT4">
                  <p:embed/>
                </p:oleObj>
              </mc:Choice>
              <mc:Fallback>
                <p:oleObj name="Equation" r:id="rId32" imgW="368280" imgH="21564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867400"/>
                        <a:ext cx="368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" name="Object 170"/>
          <p:cNvGraphicFramePr>
            <a:graphicFrameLocks noChangeAspect="1"/>
          </p:cNvGraphicFramePr>
          <p:nvPr/>
        </p:nvGraphicFramePr>
        <p:xfrm>
          <a:off x="455613" y="1905000"/>
          <a:ext cx="1909762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29" name="Equation" r:id="rId34" imgW="939600" imgH="1015920" progId="Equation.DSMT4">
                  <p:embed/>
                </p:oleObj>
              </mc:Choice>
              <mc:Fallback>
                <p:oleObj name="Equation" r:id="rId34" imgW="939600" imgH="101592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1905000"/>
                        <a:ext cx="1909762" cy="206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86" name="Object 26"/>
          <p:cNvGraphicFramePr>
            <a:graphicFrameLocks noChangeAspect="1"/>
          </p:cNvGraphicFramePr>
          <p:nvPr/>
        </p:nvGraphicFramePr>
        <p:xfrm>
          <a:off x="433388" y="4419600"/>
          <a:ext cx="316547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30" name="Equation" r:id="rId36" imgW="1371600" imgH="660240" progId="Equation.DSMT4">
                  <p:embed/>
                </p:oleObj>
              </mc:Choice>
              <mc:Fallback>
                <p:oleObj name="Equation" r:id="rId36" imgW="1371600" imgH="66024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4419600"/>
                        <a:ext cx="3165475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" name="TextBox 172"/>
          <p:cNvSpPr txBox="1"/>
          <p:nvPr/>
        </p:nvSpPr>
        <p:spPr>
          <a:xfrm>
            <a:off x="3962400" y="579120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endParaRPr lang="en-US" sz="1200" dirty="0"/>
          </a:p>
        </p:txBody>
      </p:sp>
      <p:graphicFrame>
        <p:nvGraphicFramePr>
          <p:cNvPr id="424987" name="Object 27"/>
          <p:cNvGraphicFramePr>
            <a:graphicFrameLocks noChangeAspect="1"/>
          </p:cNvGraphicFramePr>
          <p:nvPr/>
        </p:nvGraphicFramePr>
        <p:xfrm>
          <a:off x="4343400" y="59436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31" name="Equation" r:id="rId38" imgW="114120" imgH="215640" progId="Equation.DSMT4">
                  <p:embed/>
                </p:oleObj>
              </mc:Choice>
              <mc:Fallback>
                <p:oleObj name="Equation" r:id="rId38" imgW="114120" imgH="21564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94360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r>
              <a:rPr lang="en-US" dirty="0" smtClean="0"/>
              <a:t>MER311: Advanced Mechanics</a:t>
            </a:r>
            <a:endParaRPr lang="en-US" dirty="0"/>
          </a:p>
        </p:txBody>
      </p:sp>
      <p:sp>
        <p:nvSpPr>
          <p:cNvPr id="12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fld id="{087EA6D7-A408-46F0-919E-FA995A042F61}" type="slidenum">
              <a:rPr lang="en-US" smtClean="0"/>
              <a:pPr/>
              <a:t>12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Linear-Elastic Response</a:t>
            </a:r>
          </a:p>
        </p:txBody>
      </p:sp>
      <p:graphicFrame>
        <p:nvGraphicFramePr>
          <p:cNvPr id="388100" name="Object 4"/>
          <p:cNvGraphicFramePr>
            <a:graphicFrameLocks noChangeAspect="1"/>
          </p:cNvGraphicFramePr>
          <p:nvPr/>
        </p:nvGraphicFramePr>
        <p:xfrm>
          <a:off x="1828800" y="1752600"/>
          <a:ext cx="7104062" cy="404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24" name="Equation" r:id="rId4" imgW="5765760" imgH="2920680" progId="Equation.DSMT4">
                  <p:embed/>
                </p:oleObj>
              </mc:Choice>
              <mc:Fallback>
                <p:oleObj name="Equation" r:id="rId4" imgW="5765760" imgH="29206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752600"/>
                        <a:ext cx="7104062" cy="404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>
            <a:off x="685800" y="2076450"/>
            <a:ext cx="914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685800" y="3065462"/>
            <a:ext cx="914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685800" y="4010342"/>
            <a:ext cx="914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685800" y="4894262"/>
            <a:ext cx="914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685800" y="5732462"/>
            <a:ext cx="914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5400000" flipH="1" flipV="1">
            <a:off x="320040" y="2117566"/>
            <a:ext cx="73152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5400000" flipH="1" flipV="1">
            <a:off x="320834" y="2986246"/>
            <a:ext cx="73152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5400000" flipH="1" flipV="1">
            <a:off x="320834" y="3976846"/>
            <a:ext cx="73152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5400000" flipH="1" flipV="1">
            <a:off x="320834" y="4891246"/>
            <a:ext cx="73152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5400000" flipH="1" flipV="1">
            <a:off x="320834" y="5729446"/>
            <a:ext cx="73152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457200" y="2000250"/>
          <a:ext cx="20320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25" name="Equation" r:id="rId6" imgW="126720" imgH="164880" progId="Equation.DSMT4">
                  <p:embed/>
                </p:oleObj>
              </mc:Choice>
              <mc:Fallback>
                <p:oleObj name="Equation" r:id="rId6" imgW="126720" imgH="1648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000250"/>
                        <a:ext cx="203200" cy="264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381000" y="2914650"/>
          <a:ext cx="26125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26" name="Equation" r:id="rId8" imgW="152280" imgH="177480" progId="Equation.DSMT4">
                  <p:embed/>
                </p:oleObj>
              </mc:Choice>
              <mc:Fallback>
                <p:oleObj name="Equation" r:id="rId8" imgW="152280" imgH="177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914650"/>
                        <a:ext cx="261257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685800" y="2286000"/>
          <a:ext cx="2476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27" name="Equation" r:id="rId10" imgW="139680" imgH="139680" progId="Equation.DSMT4">
                  <p:embed/>
                </p:oleObj>
              </mc:Choice>
              <mc:Fallback>
                <p:oleObj name="Equation" r:id="rId10" imgW="139680" imgH="1396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86000"/>
                        <a:ext cx="247650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4" name="Object 8"/>
          <p:cNvGraphicFramePr>
            <a:graphicFrameLocks noChangeAspect="1"/>
          </p:cNvGraphicFramePr>
          <p:nvPr/>
        </p:nvGraphicFramePr>
        <p:xfrm>
          <a:off x="1524000" y="1752600"/>
          <a:ext cx="2476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28" name="Equation" r:id="rId12" imgW="139680" imgH="164880" progId="Equation.DSMT4">
                  <p:embed/>
                </p:oleObj>
              </mc:Choice>
              <mc:Fallback>
                <p:oleObj name="Equation" r:id="rId12" imgW="139680" imgH="1648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752600"/>
                        <a:ext cx="24765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5" name="Object 9"/>
          <p:cNvGraphicFramePr>
            <a:graphicFrameLocks noChangeAspect="1"/>
          </p:cNvGraphicFramePr>
          <p:nvPr/>
        </p:nvGraphicFramePr>
        <p:xfrm>
          <a:off x="1524000" y="2743200"/>
          <a:ext cx="2476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29" name="Equation" r:id="rId14" imgW="139680" imgH="164880" progId="Equation.DSMT4">
                  <p:embed/>
                </p:oleObj>
              </mc:Choice>
              <mc:Fallback>
                <p:oleObj name="Equation" r:id="rId14" imgW="139680" imgH="1648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743200"/>
                        <a:ext cx="24765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6" name="Object 10"/>
          <p:cNvGraphicFramePr>
            <a:graphicFrameLocks noChangeAspect="1"/>
          </p:cNvGraphicFramePr>
          <p:nvPr/>
        </p:nvGraphicFramePr>
        <p:xfrm>
          <a:off x="1524000" y="3657600"/>
          <a:ext cx="2476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30" name="Equation" r:id="rId16" imgW="139680" imgH="164880" progId="Equation.DSMT4">
                  <p:embed/>
                </p:oleObj>
              </mc:Choice>
              <mc:Fallback>
                <p:oleObj name="Equation" r:id="rId16" imgW="139680" imgH="1648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657600"/>
                        <a:ext cx="24765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7" name="Object 11"/>
          <p:cNvGraphicFramePr>
            <a:graphicFrameLocks noChangeAspect="1"/>
          </p:cNvGraphicFramePr>
          <p:nvPr/>
        </p:nvGraphicFramePr>
        <p:xfrm>
          <a:off x="1524000" y="4572000"/>
          <a:ext cx="2476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31" name="Equation" r:id="rId17" imgW="139680" imgH="164880" progId="Equation.DSMT4">
                  <p:embed/>
                </p:oleObj>
              </mc:Choice>
              <mc:Fallback>
                <p:oleObj name="Equation" r:id="rId17" imgW="139680" imgH="1648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572000"/>
                        <a:ext cx="24765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8" name="Object 12"/>
          <p:cNvGraphicFramePr>
            <a:graphicFrameLocks noChangeAspect="1"/>
          </p:cNvGraphicFramePr>
          <p:nvPr/>
        </p:nvGraphicFramePr>
        <p:xfrm>
          <a:off x="1524000" y="5410200"/>
          <a:ext cx="2476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32" name="Equation" r:id="rId18" imgW="139680" imgH="164880" progId="Equation.DSMT4">
                  <p:embed/>
                </p:oleObj>
              </mc:Choice>
              <mc:Fallback>
                <p:oleObj name="Equation" r:id="rId18" imgW="139680" imgH="1648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410200"/>
                        <a:ext cx="24765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9" name="Object 13"/>
          <p:cNvGraphicFramePr>
            <a:graphicFrameLocks noChangeAspect="1"/>
          </p:cNvGraphicFramePr>
          <p:nvPr/>
        </p:nvGraphicFramePr>
        <p:xfrm>
          <a:off x="304800" y="3859530"/>
          <a:ext cx="34925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33" name="Equation" r:id="rId19" imgW="203040" imgH="164880" progId="Equation.DSMT4">
                  <p:embed/>
                </p:oleObj>
              </mc:Choice>
              <mc:Fallback>
                <p:oleObj name="Equation" r:id="rId19" imgW="203040" imgH="16488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859530"/>
                        <a:ext cx="349250" cy="28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10" name="Object 14"/>
          <p:cNvGraphicFramePr>
            <a:graphicFrameLocks noChangeAspect="1"/>
          </p:cNvGraphicFramePr>
          <p:nvPr/>
        </p:nvGraphicFramePr>
        <p:xfrm>
          <a:off x="381000" y="4743450"/>
          <a:ext cx="2397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34" name="Equation" r:id="rId21" imgW="139680" imgH="177480" progId="Equation.DSMT4">
                  <p:embed/>
                </p:oleObj>
              </mc:Choice>
              <mc:Fallback>
                <p:oleObj name="Equation" r:id="rId21" imgW="139680" imgH="17748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743450"/>
                        <a:ext cx="239712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11" name="Object 15"/>
          <p:cNvGraphicFramePr>
            <a:graphicFrameLocks noChangeAspect="1"/>
          </p:cNvGraphicFramePr>
          <p:nvPr/>
        </p:nvGraphicFramePr>
        <p:xfrm>
          <a:off x="381000" y="5657850"/>
          <a:ext cx="219075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35" name="Equation" r:id="rId23" imgW="126720" imgH="139680" progId="Equation.DSMT4">
                  <p:embed/>
                </p:oleObj>
              </mc:Choice>
              <mc:Fallback>
                <p:oleObj name="Equation" r:id="rId23" imgW="126720" imgH="13968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657850"/>
                        <a:ext cx="219075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r>
              <a:rPr lang="en-US" dirty="0" smtClean="0"/>
              <a:t>MER311: Advanced Mechanics</a:t>
            </a:r>
            <a:endParaRPr lang="en-US" dirty="0"/>
          </a:p>
        </p:txBody>
      </p:sp>
      <p:sp>
        <p:nvSpPr>
          <p:cNvPr id="2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fld id="{087EA6D7-A408-46F0-919E-FA995A042F61}" type="slidenum">
              <a:rPr lang="en-US" smtClean="0"/>
              <a:pPr/>
              <a:t>2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Concentrated Moment </a:t>
            </a:r>
            <a:br>
              <a:rPr lang="en-US" sz="3400" dirty="0"/>
            </a:br>
            <a:r>
              <a:rPr lang="en-US" sz="3400" dirty="0"/>
              <a:t>(Unit </a:t>
            </a:r>
            <a:r>
              <a:rPr lang="en-US" sz="3400" dirty="0" smtClean="0"/>
              <a:t>Doublet)</a:t>
            </a:r>
            <a:endParaRPr lang="en-US" sz="3400" dirty="0"/>
          </a:p>
        </p:txBody>
      </p:sp>
      <p:graphicFrame>
        <p:nvGraphicFramePr>
          <p:cNvPr id="391172" name="Object 4"/>
          <p:cNvGraphicFramePr>
            <a:graphicFrameLocks noChangeAspect="1"/>
          </p:cNvGraphicFramePr>
          <p:nvPr/>
        </p:nvGraphicFramePr>
        <p:xfrm>
          <a:off x="2362200" y="5029200"/>
          <a:ext cx="44196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74" name="Equation" r:id="rId4" imgW="1130040" imgH="253800" progId="Equation.3">
                  <p:embed/>
                </p:oleObj>
              </mc:Choice>
              <mc:Fallback>
                <p:oleObj name="Equation" r:id="rId4" imgW="1130040" imgH="25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029200"/>
                        <a:ext cx="4419600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 bwMode="auto">
          <a:xfrm rot="5400000" flipH="1" flipV="1">
            <a:off x="647700" y="3467100"/>
            <a:ext cx="2819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1447800" y="4267200"/>
            <a:ext cx="6248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1" name="Oval 10"/>
          <p:cNvSpPr>
            <a:spLocks noChangeAspect="1"/>
          </p:cNvSpPr>
          <p:nvPr/>
        </p:nvSpPr>
        <p:spPr bwMode="auto">
          <a:xfrm>
            <a:off x="4419596" y="4200826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" name="Arc 11"/>
          <p:cNvSpPr/>
          <p:nvPr/>
        </p:nvSpPr>
        <p:spPr bwMode="auto">
          <a:xfrm>
            <a:off x="4036144" y="3810000"/>
            <a:ext cx="914400" cy="914400"/>
          </a:xfrm>
          <a:prstGeom prst="arc">
            <a:avLst>
              <a:gd name="adj1" fmla="val 13670056"/>
              <a:gd name="adj2" fmla="val 8127501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 rot="5400000" flipH="1" flipV="1">
            <a:off x="4152900" y="3238500"/>
            <a:ext cx="6858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3581400" y="3124200"/>
            <a:ext cx="914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10800000">
            <a:off x="2057400" y="3124200"/>
            <a:ext cx="914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3114368" y="293492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953000" y="3429000"/>
            <a:ext cx="572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1600200" y="18288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772400" y="41148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7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r>
              <a:rPr lang="en-US" dirty="0" smtClean="0"/>
              <a:t>MER311: Advanced Mechanics</a:t>
            </a:r>
            <a:endParaRPr lang="en-US" dirty="0"/>
          </a:p>
        </p:txBody>
      </p:sp>
      <p:sp>
        <p:nvSpPr>
          <p:cNvPr id="2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fld id="{087EA6D7-A408-46F0-919E-FA995A042F61}" type="slidenum">
              <a:rPr lang="en-US" smtClean="0"/>
              <a:pPr/>
              <a:t>3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Concentrated Force</a:t>
            </a:r>
            <a:br>
              <a:rPr lang="en-US" sz="3400" dirty="0"/>
            </a:br>
            <a:r>
              <a:rPr lang="en-US" sz="3400" dirty="0"/>
              <a:t>(unit Impulse, Dirac </a:t>
            </a:r>
            <a:r>
              <a:rPr lang="en-US" sz="3400" dirty="0" smtClean="0"/>
              <a:t>delta)</a:t>
            </a:r>
            <a:endParaRPr lang="en-US" sz="3400" dirty="0"/>
          </a:p>
        </p:txBody>
      </p:sp>
      <p:graphicFrame>
        <p:nvGraphicFramePr>
          <p:cNvPr id="393220" name="Object 4"/>
          <p:cNvGraphicFramePr>
            <a:graphicFrameLocks noChangeAspect="1"/>
          </p:cNvGraphicFramePr>
          <p:nvPr/>
        </p:nvGraphicFramePr>
        <p:xfrm>
          <a:off x="2209800" y="4953000"/>
          <a:ext cx="457200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22" name="Equation" r:id="rId4" imgW="1066680" imgH="253800" progId="Equation.3">
                  <p:embed/>
                </p:oleObj>
              </mc:Choice>
              <mc:Fallback>
                <p:oleObj name="Equation" r:id="rId4" imgW="1066680" imgH="25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953000"/>
                        <a:ext cx="4572000" cy="108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 rot="5400000" flipH="1" flipV="1">
            <a:off x="647700" y="3467100"/>
            <a:ext cx="2819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1447800" y="4267200"/>
            <a:ext cx="6248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9" name="Oval 8"/>
          <p:cNvSpPr>
            <a:spLocks noChangeAspect="1"/>
          </p:cNvSpPr>
          <p:nvPr/>
        </p:nvSpPr>
        <p:spPr bwMode="auto">
          <a:xfrm>
            <a:off x="4419596" y="4200826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1" name="Straight Connector 10"/>
          <p:cNvCxnSpPr>
            <a:stCxn id="9" idx="0"/>
          </p:cNvCxnSpPr>
          <p:nvPr/>
        </p:nvCxnSpPr>
        <p:spPr bwMode="auto">
          <a:xfrm rot="5400000" flipH="1" flipV="1">
            <a:off x="3843185" y="3548211"/>
            <a:ext cx="1305226" cy="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3581400" y="3124200"/>
            <a:ext cx="914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10800000">
            <a:off x="2057400" y="3124200"/>
            <a:ext cx="914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3114368" y="293492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8200" y="3276600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1600200" y="18288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772400" y="41148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r>
              <a:rPr lang="en-US" dirty="0" smtClean="0"/>
              <a:t>MER311: Advanced Mechanics</a:t>
            </a:r>
            <a:endParaRPr lang="en-US" dirty="0"/>
          </a:p>
        </p:txBody>
      </p:sp>
      <p:sp>
        <p:nvSpPr>
          <p:cNvPr id="1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fld id="{087EA6D7-A408-46F0-919E-FA995A042F61}" type="slidenum">
              <a:rPr lang="en-US" smtClean="0"/>
              <a:pPr/>
              <a:t>4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Distributed Force</a:t>
            </a:r>
            <a:br>
              <a:rPr lang="en-US" sz="3400"/>
            </a:br>
            <a:r>
              <a:rPr lang="en-US" sz="3400"/>
              <a:t>(Unit Step)</a:t>
            </a:r>
          </a:p>
        </p:txBody>
      </p:sp>
      <p:graphicFrame>
        <p:nvGraphicFramePr>
          <p:cNvPr id="395268" name="Object 4"/>
          <p:cNvGraphicFramePr>
            <a:graphicFrameLocks noChangeAspect="1"/>
          </p:cNvGraphicFramePr>
          <p:nvPr/>
        </p:nvGraphicFramePr>
        <p:xfrm>
          <a:off x="2286000" y="4667250"/>
          <a:ext cx="4876800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270" name="Equation" r:id="rId4" imgW="1015920" imgH="279360" progId="Equation.3">
                  <p:embed/>
                </p:oleObj>
              </mc:Choice>
              <mc:Fallback>
                <p:oleObj name="Equation" r:id="rId4" imgW="1015920" imgH="2793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667250"/>
                        <a:ext cx="4876800" cy="1341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 rot="5400000" flipH="1" flipV="1">
            <a:off x="647700" y="3467100"/>
            <a:ext cx="2819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1447800" y="4267200"/>
            <a:ext cx="6248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9" name="Oval 8"/>
          <p:cNvSpPr>
            <a:spLocks noChangeAspect="1"/>
          </p:cNvSpPr>
          <p:nvPr/>
        </p:nvSpPr>
        <p:spPr bwMode="auto">
          <a:xfrm>
            <a:off x="4419596" y="4200826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 rot="5400000" flipH="1" flipV="1">
            <a:off x="3843185" y="3614585"/>
            <a:ext cx="1305226" cy="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3581400" y="3629940"/>
            <a:ext cx="914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10800000">
            <a:off x="2057400" y="3629940"/>
            <a:ext cx="914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114368" y="34406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848600" y="2667000"/>
            <a:ext cx="572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1600200" y="18288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772400" y="41148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 bwMode="auto">
          <a:xfrm rot="5400000" flipH="1" flipV="1">
            <a:off x="4300385" y="3624411"/>
            <a:ext cx="1305226" cy="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rot="5400000" flipH="1" flipV="1">
            <a:off x="4757589" y="3614585"/>
            <a:ext cx="1305226" cy="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 flipH="1" flipV="1">
            <a:off x="5214789" y="3614585"/>
            <a:ext cx="1305226" cy="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rot="5400000" flipH="1" flipV="1">
            <a:off x="5671989" y="3614585"/>
            <a:ext cx="1305226" cy="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rot="5400000" flipH="1" flipV="1">
            <a:off x="6129189" y="3624411"/>
            <a:ext cx="1305226" cy="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rot="5400000" flipH="1" flipV="1">
            <a:off x="6586385" y="3624411"/>
            <a:ext cx="1305226" cy="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4495800" y="2971800"/>
            <a:ext cx="3276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r>
              <a:rPr lang="en-US" dirty="0" smtClean="0"/>
              <a:t>MER311: Advanced Mechanics</a:t>
            </a:r>
            <a:endParaRPr lang="en-US" dirty="0"/>
          </a:p>
        </p:txBody>
      </p:sp>
      <p:sp>
        <p:nvSpPr>
          <p:cNvPr id="2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fld id="{087EA6D7-A408-46F0-919E-FA995A042F61}" type="slidenum">
              <a:rPr lang="en-US" smtClean="0"/>
              <a:pPr/>
              <a:t>5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Ramp Function</a:t>
            </a:r>
          </a:p>
        </p:txBody>
      </p:sp>
      <p:graphicFrame>
        <p:nvGraphicFramePr>
          <p:cNvPr id="397316" name="Object 4"/>
          <p:cNvGraphicFramePr>
            <a:graphicFrameLocks noChangeAspect="1"/>
          </p:cNvGraphicFramePr>
          <p:nvPr/>
        </p:nvGraphicFramePr>
        <p:xfrm>
          <a:off x="2438400" y="4419600"/>
          <a:ext cx="4876800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18" name="Equation" r:id="rId4" imgW="1041120" imgH="393480" progId="Equation.3">
                  <p:embed/>
                </p:oleObj>
              </mc:Choice>
              <mc:Fallback>
                <p:oleObj name="Equation" r:id="rId4" imgW="104112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419600"/>
                        <a:ext cx="4876800" cy="184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 rot="5400000" flipH="1" flipV="1">
            <a:off x="647700" y="3467100"/>
            <a:ext cx="2819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1447800" y="4267200"/>
            <a:ext cx="6248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9" name="Oval 8"/>
          <p:cNvSpPr>
            <a:spLocks noChangeAspect="1"/>
          </p:cNvSpPr>
          <p:nvPr/>
        </p:nvSpPr>
        <p:spPr bwMode="auto">
          <a:xfrm>
            <a:off x="4419596" y="4200826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 rot="5400000" flipH="1" flipV="1">
            <a:off x="4191000" y="3733800"/>
            <a:ext cx="609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3581400" y="3629940"/>
            <a:ext cx="914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10800000">
            <a:off x="2057400" y="3629940"/>
            <a:ext cx="914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114368" y="34406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29200" y="32004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00200" y="18288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772400" y="41148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 bwMode="auto">
          <a:xfrm rot="5400000" flipH="1" flipV="1">
            <a:off x="4833785" y="4157811"/>
            <a:ext cx="238426" cy="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rot="5400000" flipH="1" flipV="1">
            <a:off x="5181600" y="4038600"/>
            <a:ext cx="457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 flipH="1" flipV="1">
            <a:off x="5524500" y="3924300"/>
            <a:ext cx="685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rot="5400000" flipH="1" flipV="1">
            <a:off x="5867400" y="3810000"/>
            <a:ext cx="914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rot="5400000" flipH="1" flipV="1">
            <a:off x="6205387" y="3700613"/>
            <a:ext cx="115282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rot="5400000" flipH="1" flipV="1">
            <a:off x="6548285" y="3586311"/>
            <a:ext cx="1381426" cy="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5400000" flipH="1" flipV="1">
            <a:off x="5329085" y="1831255"/>
            <a:ext cx="1610026" cy="32766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rot="5400000" flipH="1" flipV="1">
            <a:off x="5219700" y="3390900"/>
            <a:ext cx="5334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5486400" y="3124200"/>
            <a:ext cx="1143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5943600" y="2667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772400" y="2209800"/>
            <a:ext cx="572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</a:t>
            </a:r>
            <a:endParaRPr lang="en-US" sz="3200" dirty="0"/>
          </a:p>
        </p:txBody>
      </p:sp>
      <p:sp>
        <p:nvSpPr>
          <p:cNvPr id="27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r>
              <a:rPr lang="en-US" dirty="0" smtClean="0"/>
              <a:t>MER311: Advanced Mechanics</a:t>
            </a:r>
            <a:endParaRPr lang="en-US" dirty="0"/>
          </a:p>
        </p:txBody>
      </p:sp>
      <p:sp>
        <p:nvSpPr>
          <p:cNvPr id="2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fld id="{087EA6D7-A408-46F0-919E-FA995A042F61}" type="slidenum">
              <a:rPr lang="en-US" smtClean="0"/>
              <a:pPr/>
              <a:t>6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</a:t>
            </a:r>
            <a:r>
              <a:rPr lang="en-US" dirty="0"/>
              <a:t>Function</a:t>
            </a:r>
          </a:p>
        </p:txBody>
      </p:sp>
      <p:graphicFrame>
        <p:nvGraphicFramePr>
          <p:cNvPr id="399364" name="Object 4"/>
          <p:cNvGraphicFramePr>
            <a:graphicFrameLocks noChangeAspect="1"/>
          </p:cNvGraphicFramePr>
          <p:nvPr/>
        </p:nvGraphicFramePr>
        <p:xfrm>
          <a:off x="2133600" y="4495800"/>
          <a:ext cx="5029200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66" name="Equation" r:id="rId4" imgW="1104840" imgH="393480" progId="Equation.3">
                  <p:embed/>
                </p:oleObj>
              </mc:Choice>
              <mc:Fallback>
                <p:oleObj name="Equation" r:id="rId4" imgW="110484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95800"/>
                        <a:ext cx="5029200" cy="179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 rot="5400000" flipH="1" flipV="1">
            <a:off x="647700" y="3467100"/>
            <a:ext cx="2819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1447800" y="4267200"/>
            <a:ext cx="6248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9" name="Oval 8"/>
          <p:cNvSpPr>
            <a:spLocks noChangeAspect="1"/>
          </p:cNvSpPr>
          <p:nvPr/>
        </p:nvSpPr>
        <p:spPr bwMode="auto">
          <a:xfrm>
            <a:off x="4419596" y="4200826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 rot="5400000" flipH="1" flipV="1">
            <a:off x="4191000" y="3733800"/>
            <a:ext cx="609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3581400" y="3629940"/>
            <a:ext cx="914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10800000">
            <a:off x="2057400" y="3629940"/>
            <a:ext cx="914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114368" y="34406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924800" y="2590800"/>
            <a:ext cx="572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1600200" y="18288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772400" y="41148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 bwMode="auto">
          <a:xfrm rot="5400000" flipH="1" flipV="1">
            <a:off x="6172200" y="4114800"/>
            <a:ext cx="304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rot="5400000" flipH="1" flipV="1">
            <a:off x="6548287" y="4043513"/>
            <a:ext cx="46702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rot="5400000" flipH="1" flipV="1">
            <a:off x="6853085" y="3891111"/>
            <a:ext cx="771826" cy="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27" name="Arc 26"/>
          <p:cNvSpPr/>
          <p:nvPr/>
        </p:nvSpPr>
        <p:spPr bwMode="auto">
          <a:xfrm>
            <a:off x="892280" y="0"/>
            <a:ext cx="7239000" cy="4267200"/>
          </a:xfrm>
          <a:prstGeom prst="arc">
            <a:avLst>
              <a:gd name="adj1" fmla="val 739863"/>
              <a:gd name="adj2" fmla="val 5372665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3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r>
              <a:rPr lang="en-US" dirty="0" smtClean="0"/>
              <a:t>MER311: Advanced Mechanics</a:t>
            </a:r>
            <a:endParaRPr lang="en-US" dirty="0"/>
          </a:p>
        </p:txBody>
      </p:sp>
      <p:sp>
        <p:nvSpPr>
          <p:cNvPr id="2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fld id="{087EA6D7-A408-46F0-919E-FA995A042F61}" type="slidenum">
              <a:rPr lang="en-US" smtClean="0"/>
              <a:pPr/>
              <a:t>7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Notation Significance</a:t>
            </a:r>
          </a:p>
        </p:txBody>
      </p:sp>
      <p:graphicFrame>
        <p:nvGraphicFramePr>
          <p:cNvPr id="401411" name="Object 3"/>
          <p:cNvGraphicFramePr>
            <a:graphicFrameLocks noChangeAspect="1"/>
          </p:cNvGraphicFramePr>
          <p:nvPr/>
        </p:nvGraphicFramePr>
        <p:xfrm>
          <a:off x="819150" y="1828800"/>
          <a:ext cx="70485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13" name="Equation" r:id="rId4" imgW="1409400" imgH="279360" progId="Equation.3">
                  <p:embed/>
                </p:oleObj>
              </mc:Choice>
              <mc:Fallback>
                <p:oleObj name="Equation" r:id="rId4" imgW="1409400" imgH="2793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1828800"/>
                        <a:ext cx="7048500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12" name="Text Box 4"/>
          <p:cNvSpPr txBox="1">
            <a:spLocks noChangeArrowheads="1"/>
          </p:cNvSpPr>
          <p:nvPr/>
        </p:nvSpPr>
        <p:spPr bwMode="auto">
          <a:xfrm>
            <a:off x="228600" y="3706812"/>
            <a:ext cx="86868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dirty="0"/>
              <a:t>If the quantity in the </a:t>
            </a:r>
            <a:r>
              <a:rPr lang="en-US" sz="3200" dirty="0">
                <a:solidFill>
                  <a:srgbClr val="0000FF"/>
                </a:solidFill>
              </a:rPr>
              <a:t>“&lt;&gt;” is negative</a:t>
            </a:r>
          </a:p>
          <a:p>
            <a:pPr>
              <a:buFontTx/>
              <a:buChar char="-"/>
            </a:pPr>
            <a:r>
              <a:rPr lang="en-US" sz="3200" dirty="0" smtClean="0">
                <a:solidFill>
                  <a:srgbClr val="0000FF"/>
                </a:solidFill>
              </a:rPr>
              <a:t>  q(x) is zero</a:t>
            </a:r>
            <a:endParaRPr lang="en-US" sz="3200" dirty="0">
              <a:solidFill>
                <a:srgbClr val="0000FF"/>
              </a:solidFill>
            </a:endParaRPr>
          </a:p>
          <a:p>
            <a:r>
              <a:rPr lang="en-US" sz="3200" dirty="0"/>
              <a:t>If the quantity in the </a:t>
            </a:r>
            <a:r>
              <a:rPr lang="en-US" sz="3200" dirty="0">
                <a:solidFill>
                  <a:srgbClr val="0000FF"/>
                </a:solidFill>
              </a:rPr>
              <a:t>“&lt;&gt;” is positive</a:t>
            </a:r>
          </a:p>
          <a:p>
            <a:r>
              <a:rPr lang="en-US" sz="3200" dirty="0"/>
              <a:t>-  </a:t>
            </a:r>
            <a:r>
              <a:rPr lang="en-US" sz="3200" dirty="0">
                <a:solidFill>
                  <a:srgbClr val="0000FF"/>
                </a:solidFill>
              </a:rPr>
              <a:t>q(x) = (x-a)</a:t>
            </a:r>
            <a:r>
              <a:rPr lang="en-US" sz="3200" baseline="30000" dirty="0">
                <a:solidFill>
                  <a:srgbClr val="0000FF"/>
                </a:solidFill>
              </a:rPr>
              <a:t>n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r>
              <a:rPr lang="en-US" dirty="0" smtClean="0"/>
              <a:t>MER311: Advanced Mechanics</a:t>
            </a:r>
            <a:endParaRPr lang="en-US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fld id="{087EA6D7-A408-46F0-919E-FA995A042F61}" type="slidenum">
              <a:rPr lang="en-US" smtClean="0"/>
              <a:pPr/>
              <a:t>8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graphicFrame>
        <p:nvGraphicFramePr>
          <p:cNvPr id="403459" name="Object 3"/>
          <p:cNvGraphicFramePr>
            <a:graphicFrameLocks noChangeAspect="1"/>
          </p:cNvGraphicFramePr>
          <p:nvPr/>
        </p:nvGraphicFramePr>
        <p:xfrm>
          <a:off x="1524000" y="1828800"/>
          <a:ext cx="5867400" cy="418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61" name="Equation" r:id="rId4" imgW="1993680" imgH="1422360" progId="Equation.3">
                  <p:embed/>
                </p:oleObj>
              </mc:Choice>
              <mc:Fallback>
                <p:oleObj name="Equation" r:id="rId4" imgW="1993680" imgH="14223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828800"/>
                        <a:ext cx="5867400" cy="418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r>
              <a:rPr lang="en-US" dirty="0" smtClean="0"/>
              <a:t>MER311: Advanced Mechanics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fld id="{087EA6D7-A408-46F0-919E-FA995A042F61}" type="slidenum">
              <a:rPr lang="en-US" smtClean="0"/>
              <a:pPr/>
              <a:t>9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1754</TotalTime>
  <Words>200</Words>
  <Application>Microsoft Office PowerPoint</Application>
  <PresentationFormat>On-screen Show (4:3)</PresentationFormat>
  <Paragraphs>120</Paragraphs>
  <Slides>12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Profile</vt:lpstr>
      <vt:lpstr>Equation</vt:lpstr>
      <vt:lpstr>Deflection of Beams Using Singularity Functions</vt:lpstr>
      <vt:lpstr>Linear-Elastic Response</vt:lpstr>
      <vt:lpstr>Concentrated Moment  (Unit Doublet)</vt:lpstr>
      <vt:lpstr>Concentrated Force (unit Impulse, Dirac delta)</vt:lpstr>
      <vt:lpstr>Distributed Force (Unit Step)</vt:lpstr>
      <vt:lpstr>Ramp Function</vt:lpstr>
      <vt:lpstr>Polynomial Function</vt:lpstr>
      <vt:lpstr>Notation Significance</vt:lpstr>
      <vt:lpstr>Summary</vt:lpstr>
      <vt:lpstr>Integration n Greater or equal to 0</vt:lpstr>
      <vt:lpstr>Integration n Less Than 0</vt:lpstr>
      <vt:lpstr>Example</vt:lpstr>
    </vt:vector>
  </TitlesOfParts>
  <Company>Union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MER035 Lecture 1</dc:title>
  <dc:subject>Course Intro</dc:subject>
  <dc:creator>RBB</dc:creator>
  <cp:lastModifiedBy> </cp:lastModifiedBy>
  <cp:revision>71</cp:revision>
  <dcterms:created xsi:type="dcterms:W3CDTF">2000-05-18T05:09:09Z</dcterms:created>
  <dcterms:modified xsi:type="dcterms:W3CDTF">2016-04-19T21:30:09Z</dcterms:modified>
</cp:coreProperties>
</file>