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7"/>
  </p:notesMasterIdLst>
  <p:handoutMasterIdLst>
    <p:handoutMasterId r:id="rId8"/>
  </p:handoutMasterIdLst>
  <p:sldIdLst>
    <p:sldId id="258" r:id="rId2"/>
    <p:sldId id="286" r:id="rId3"/>
    <p:sldId id="290" r:id="rId4"/>
    <p:sldId id="288" r:id="rId5"/>
    <p:sldId id="289" r:id="rId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00"/>
    <a:srgbClr val="006699"/>
    <a:srgbClr val="336699"/>
    <a:srgbClr val="33CC33"/>
    <a:srgbClr val="663300"/>
    <a:srgbClr val="FF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2989" autoAdjust="0"/>
  </p:normalViewPr>
  <p:slideViewPr>
    <p:cSldViewPr>
      <p:cViewPr varScale="1">
        <p:scale>
          <a:sx n="84" d="100"/>
          <a:sy n="84" d="100"/>
        </p:scale>
        <p:origin x="-534" y="-84"/>
      </p:cViewPr>
      <p:guideLst>
        <p:guide orient="horz" pos="213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E17DC2A-05D0-4E57-B152-79573E769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09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877D045-F89D-424E-B016-0E5B4A5B69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441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D15EB4-1A61-445C-ACC1-962A110D22A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14375"/>
            <a:ext cx="4757738" cy="3568700"/>
          </a:xfrm>
          <a:ln w="12700" cap="flat"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22788"/>
            <a:ext cx="5410200" cy="4365625"/>
          </a:xfrm>
          <a:noFill/>
          <a:ln/>
        </p:spPr>
        <p:txBody>
          <a:bodyPr lIns="96593" tIns="48297" rIns="96593" bIns="48297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277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AE18C8-FDD4-4DBE-ADE3-9705F2CFBFD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15435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AE18C8-FDD4-4DBE-ADE3-9705F2CFBFD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90347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229ED7-45F3-473A-955D-E0F3D7F767D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3219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C03A35-1B66-4815-9107-5D0046DCB54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312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pPr>
              <a:defRPr/>
            </a:pPr>
            <a:r>
              <a:rPr lang="en-US"/>
              <a:t>Union College</a:t>
            </a:r>
          </a:p>
          <a:p>
            <a:pPr>
              <a:defRPr/>
            </a:pPr>
            <a:r>
              <a:rPr lang="en-US"/>
              <a:t>Mechanical Engineering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ESC023: Mechanics of Materials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CD5C8-47C2-41F5-82B5-739E656554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ESC023: Mechanics of Materials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81303-6D91-433D-87C1-780F430A7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ESC023: Mechanics of Materials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9FAA6-2026-4D74-B2EB-2437BE381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ESC023: Mechanics of Materials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46663-C247-436E-A512-966DFB9B0E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ESC023: Mechanics of Materials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6FDD1-3D17-470E-95F1-D6D7E8780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ESC023: Mechanics of Materials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95330-D2A2-4CEB-BEB3-A957F097E0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ESC023: Mechanics of Materials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57A7F-2FD0-4EF5-AC71-DD643F2DA6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ESC023: Mechanics of Materials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10127-E816-4F31-AE44-30522B801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ESC023: Mechanics of Materials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26139-0A31-4DF6-B2CD-5B3861E28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ESC023: Mechanics of Materials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A8D0F-9CAC-452C-B579-4ECC29ADBD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ESC023: Mechanics of Materials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C9EC9-EF55-4940-9836-447340604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sz="800"/>
              <a:t>Union College</a:t>
            </a:r>
          </a:p>
          <a:p>
            <a:pPr eaLnBrk="1" hangingPunct="1">
              <a:defRPr/>
            </a:pPr>
            <a:r>
              <a:rPr lang="en-US" sz="800"/>
              <a:t>Mechanical Engineering</a:t>
            </a:r>
          </a:p>
        </p:txBody>
      </p:sp>
      <p:sp>
        <p:nvSpPr>
          <p:cNvPr id="2498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pPr>
              <a:defRPr/>
            </a:pPr>
            <a:r>
              <a:rPr lang="en-US"/>
              <a:t>ESC023: Mechanics of Materials</a:t>
            </a:r>
          </a:p>
        </p:txBody>
      </p:sp>
      <p:sp>
        <p:nvSpPr>
          <p:cNvPr id="2498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pPr>
              <a:defRPr/>
            </a:pPr>
            <a:fld id="{D49C45CA-47AB-4D82-A7BF-2E57DDE84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MER311: Advanced Strength of Materials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5746822-8DCD-4BB0-BF31-F3A32303A6B3}" type="slidenum">
              <a:rPr lang="en-US" smtClean="0"/>
              <a:pPr/>
              <a:t>1</a:t>
            </a:fld>
            <a:endParaRPr lang="en-US" dirty="0" smtClean="0"/>
          </a:p>
          <a:p>
            <a:r>
              <a:rPr lang="en-US" dirty="0" smtClean="0"/>
              <a:t>RBB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Transverse Loading </a:t>
            </a:r>
          </a:p>
        </p:txBody>
      </p:sp>
      <p:sp>
        <p:nvSpPr>
          <p:cNvPr id="410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Shear Flow</a:t>
            </a:r>
          </a:p>
          <a:p>
            <a:pPr eaLnBrk="1" hangingPunct="1"/>
            <a:r>
              <a:rPr lang="en-US" dirty="0" smtClean="0"/>
              <a:t>Shear Centers</a:t>
            </a:r>
          </a:p>
          <a:p>
            <a:pPr eaLnBrk="1" hangingPunct="1"/>
            <a:r>
              <a:rPr lang="en-US" dirty="0" smtClean="0"/>
              <a:t>Fastener Spacing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MER311: Advanced Strength of Materials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0979A8F-DE53-4409-BC7A-E2097CD4E036}" type="slidenum">
              <a:rPr lang="en-US" smtClean="0"/>
              <a:pPr/>
              <a:t>2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 smtClean="0"/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Shear Centers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560321" y="2240280"/>
            <a:ext cx="3113372" cy="3063240"/>
          </a:xfrm>
          <a:custGeom>
            <a:avLst/>
            <a:gdLst>
              <a:gd name="connsiteX0" fmla="*/ 0 w 3108960"/>
              <a:gd name="connsiteY0" fmla="*/ 0 h 3063240"/>
              <a:gd name="connsiteX1" fmla="*/ 3108960 w 3108960"/>
              <a:gd name="connsiteY1" fmla="*/ 0 h 3063240"/>
              <a:gd name="connsiteX2" fmla="*/ 3108960 w 3108960"/>
              <a:gd name="connsiteY2" fmla="*/ 3063240 h 3063240"/>
              <a:gd name="connsiteX3" fmla="*/ 0 w 3108960"/>
              <a:gd name="connsiteY3" fmla="*/ 3063240 h 3063240"/>
              <a:gd name="connsiteX4" fmla="*/ 0 w 3108960"/>
              <a:gd name="connsiteY4" fmla="*/ 0 h 3063240"/>
              <a:gd name="connsiteX0" fmla="*/ 0 w 3108960"/>
              <a:gd name="connsiteY0" fmla="*/ 0 h 3063240"/>
              <a:gd name="connsiteX1" fmla="*/ 3108960 w 3108960"/>
              <a:gd name="connsiteY1" fmla="*/ 0 h 3063240"/>
              <a:gd name="connsiteX2" fmla="*/ 3108050 w 3108960"/>
              <a:gd name="connsiteY2" fmla="*/ 1390024 h 3063240"/>
              <a:gd name="connsiteX3" fmla="*/ 3108960 w 3108960"/>
              <a:gd name="connsiteY3" fmla="*/ 3063240 h 3063240"/>
              <a:gd name="connsiteX4" fmla="*/ 0 w 3108960"/>
              <a:gd name="connsiteY4" fmla="*/ 3063240 h 3063240"/>
              <a:gd name="connsiteX5" fmla="*/ 0 w 3108960"/>
              <a:gd name="connsiteY5" fmla="*/ 0 h 3063240"/>
              <a:gd name="connsiteX0" fmla="*/ 0 w 3112615"/>
              <a:gd name="connsiteY0" fmla="*/ 0 h 3063240"/>
              <a:gd name="connsiteX1" fmla="*/ 3108960 w 3112615"/>
              <a:gd name="connsiteY1" fmla="*/ 0 h 3063240"/>
              <a:gd name="connsiteX2" fmla="*/ 3112600 w 3112615"/>
              <a:gd name="connsiteY2" fmla="*/ 370992 h 3063240"/>
              <a:gd name="connsiteX3" fmla="*/ 3108960 w 3112615"/>
              <a:gd name="connsiteY3" fmla="*/ 3063240 h 3063240"/>
              <a:gd name="connsiteX4" fmla="*/ 0 w 3112615"/>
              <a:gd name="connsiteY4" fmla="*/ 3063240 h 3063240"/>
              <a:gd name="connsiteX5" fmla="*/ 0 w 3112615"/>
              <a:gd name="connsiteY5" fmla="*/ 0 h 3063240"/>
              <a:gd name="connsiteX0" fmla="*/ 0 w 3112615"/>
              <a:gd name="connsiteY0" fmla="*/ 0 h 3063240"/>
              <a:gd name="connsiteX1" fmla="*/ 3108960 w 3112615"/>
              <a:gd name="connsiteY1" fmla="*/ 0 h 3063240"/>
              <a:gd name="connsiteX2" fmla="*/ 3112600 w 3112615"/>
              <a:gd name="connsiteY2" fmla="*/ 370992 h 3063240"/>
              <a:gd name="connsiteX3" fmla="*/ 3108960 w 3112615"/>
              <a:gd name="connsiteY3" fmla="*/ 3063240 h 3063240"/>
              <a:gd name="connsiteX4" fmla="*/ 0 w 3112615"/>
              <a:gd name="connsiteY4" fmla="*/ 3063240 h 3063240"/>
              <a:gd name="connsiteX5" fmla="*/ 0 w 3112615"/>
              <a:gd name="connsiteY5" fmla="*/ 0 h 3063240"/>
              <a:gd name="connsiteX0" fmla="*/ 0 w 3114670"/>
              <a:gd name="connsiteY0" fmla="*/ 0 h 3063240"/>
              <a:gd name="connsiteX1" fmla="*/ 3108960 w 3114670"/>
              <a:gd name="connsiteY1" fmla="*/ 0 h 3063240"/>
              <a:gd name="connsiteX2" fmla="*/ 3112600 w 3114670"/>
              <a:gd name="connsiteY2" fmla="*/ 370992 h 3063240"/>
              <a:gd name="connsiteX3" fmla="*/ 3108960 w 3114670"/>
              <a:gd name="connsiteY3" fmla="*/ 3063240 h 3063240"/>
              <a:gd name="connsiteX4" fmla="*/ 0 w 3114670"/>
              <a:gd name="connsiteY4" fmla="*/ 3063240 h 3063240"/>
              <a:gd name="connsiteX5" fmla="*/ 0 w 3114670"/>
              <a:gd name="connsiteY5" fmla="*/ 0 h 3063240"/>
              <a:gd name="connsiteX0" fmla="*/ 0 w 3114670"/>
              <a:gd name="connsiteY0" fmla="*/ 0 h 3063240"/>
              <a:gd name="connsiteX1" fmla="*/ 3108960 w 3114670"/>
              <a:gd name="connsiteY1" fmla="*/ 0 h 3063240"/>
              <a:gd name="connsiteX2" fmla="*/ 3112600 w 3114670"/>
              <a:gd name="connsiteY2" fmla="*/ 356870 h 3063240"/>
              <a:gd name="connsiteX3" fmla="*/ 3108960 w 3114670"/>
              <a:gd name="connsiteY3" fmla="*/ 3063240 h 3063240"/>
              <a:gd name="connsiteX4" fmla="*/ 0 w 3114670"/>
              <a:gd name="connsiteY4" fmla="*/ 3063240 h 3063240"/>
              <a:gd name="connsiteX5" fmla="*/ 0 w 3114670"/>
              <a:gd name="connsiteY5" fmla="*/ 0 h 3063240"/>
              <a:gd name="connsiteX0" fmla="*/ 0 w 3114670"/>
              <a:gd name="connsiteY0" fmla="*/ 0 h 3063240"/>
              <a:gd name="connsiteX1" fmla="*/ 3108960 w 3114670"/>
              <a:gd name="connsiteY1" fmla="*/ 0 h 3063240"/>
              <a:gd name="connsiteX2" fmla="*/ 3112600 w 3114670"/>
              <a:gd name="connsiteY2" fmla="*/ 356870 h 3063240"/>
              <a:gd name="connsiteX3" fmla="*/ 3108960 w 3114670"/>
              <a:gd name="connsiteY3" fmla="*/ 3063240 h 3063240"/>
              <a:gd name="connsiteX4" fmla="*/ 0 w 3114670"/>
              <a:gd name="connsiteY4" fmla="*/ 3063240 h 3063240"/>
              <a:gd name="connsiteX5" fmla="*/ 0 w 3114670"/>
              <a:gd name="connsiteY5" fmla="*/ 0 h 3063240"/>
              <a:gd name="connsiteX0" fmla="*/ 0 w 3112600"/>
              <a:gd name="connsiteY0" fmla="*/ 0 h 3063240"/>
              <a:gd name="connsiteX1" fmla="*/ 3108960 w 3112600"/>
              <a:gd name="connsiteY1" fmla="*/ 0 h 3063240"/>
              <a:gd name="connsiteX2" fmla="*/ 3112600 w 3112600"/>
              <a:gd name="connsiteY2" fmla="*/ 356870 h 3063240"/>
              <a:gd name="connsiteX3" fmla="*/ 3108960 w 3112600"/>
              <a:gd name="connsiteY3" fmla="*/ 3063240 h 3063240"/>
              <a:gd name="connsiteX4" fmla="*/ 0 w 3112600"/>
              <a:gd name="connsiteY4" fmla="*/ 3063240 h 3063240"/>
              <a:gd name="connsiteX5" fmla="*/ 0 w 3112600"/>
              <a:gd name="connsiteY5" fmla="*/ 0 h 3063240"/>
              <a:gd name="connsiteX0" fmla="*/ 0 w 3112923"/>
              <a:gd name="connsiteY0" fmla="*/ 0 h 3063240"/>
              <a:gd name="connsiteX1" fmla="*/ 3108960 w 3112923"/>
              <a:gd name="connsiteY1" fmla="*/ 0 h 3063240"/>
              <a:gd name="connsiteX2" fmla="*/ 3112600 w 3112923"/>
              <a:gd name="connsiteY2" fmla="*/ 356870 h 3063240"/>
              <a:gd name="connsiteX3" fmla="*/ 3108960 w 3112923"/>
              <a:gd name="connsiteY3" fmla="*/ 3063240 h 3063240"/>
              <a:gd name="connsiteX4" fmla="*/ 0 w 3112923"/>
              <a:gd name="connsiteY4" fmla="*/ 3063240 h 3063240"/>
              <a:gd name="connsiteX5" fmla="*/ 0 w 3112923"/>
              <a:gd name="connsiteY5" fmla="*/ 0 h 3063240"/>
              <a:gd name="connsiteX0" fmla="*/ 0 w 3298349"/>
              <a:gd name="connsiteY0" fmla="*/ 0 h 3063240"/>
              <a:gd name="connsiteX1" fmla="*/ 3108960 w 3298349"/>
              <a:gd name="connsiteY1" fmla="*/ 0 h 3063240"/>
              <a:gd name="connsiteX2" fmla="*/ 3112600 w 3298349"/>
              <a:gd name="connsiteY2" fmla="*/ 356870 h 3063240"/>
              <a:gd name="connsiteX3" fmla="*/ 2971976 w 3298349"/>
              <a:gd name="connsiteY3" fmla="*/ 690037 h 3063240"/>
              <a:gd name="connsiteX4" fmla="*/ 3108960 w 3298349"/>
              <a:gd name="connsiteY4" fmla="*/ 3063240 h 3063240"/>
              <a:gd name="connsiteX5" fmla="*/ 0 w 3298349"/>
              <a:gd name="connsiteY5" fmla="*/ 3063240 h 3063240"/>
              <a:gd name="connsiteX6" fmla="*/ 0 w 3298349"/>
              <a:gd name="connsiteY6" fmla="*/ 0 h 3063240"/>
              <a:gd name="connsiteX0" fmla="*/ 0 w 3160495"/>
              <a:gd name="connsiteY0" fmla="*/ 0 h 3063240"/>
              <a:gd name="connsiteX1" fmla="*/ 3108960 w 3160495"/>
              <a:gd name="connsiteY1" fmla="*/ 0 h 3063240"/>
              <a:gd name="connsiteX2" fmla="*/ 3112600 w 3160495"/>
              <a:gd name="connsiteY2" fmla="*/ 356870 h 3063240"/>
              <a:gd name="connsiteX3" fmla="*/ 366465 w 3160495"/>
              <a:gd name="connsiteY3" fmla="*/ 358170 h 3063240"/>
              <a:gd name="connsiteX4" fmla="*/ 3108960 w 3160495"/>
              <a:gd name="connsiteY4" fmla="*/ 3063240 h 3063240"/>
              <a:gd name="connsiteX5" fmla="*/ 0 w 3160495"/>
              <a:gd name="connsiteY5" fmla="*/ 3063240 h 3063240"/>
              <a:gd name="connsiteX6" fmla="*/ 0 w 3160495"/>
              <a:gd name="connsiteY6" fmla="*/ 0 h 3063240"/>
              <a:gd name="connsiteX0" fmla="*/ 0 w 3160495"/>
              <a:gd name="connsiteY0" fmla="*/ 0 h 3063240"/>
              <a:gd name="connsiteX1" fmla="*/ 3108960 w 3160495"/>
              <a:gd name="connsiteY1" fmla="*/ 0 h 3063240"/>
              <a:gd name="connsiteX2" fmla="*/ 3112600 w 3160495"/>
              <a:gd name="connsiteY2" fmla="*/ 356870 h 3063240"/>
              <a:gd name="connsiteX3" fmla="*/ 366465 w 3160495"/>
              <a:gd name="connsiteY3" fmla="*/ 358170 h 3063240"/>
              <a:gd name="connsiteX4" fmla="*/ 3108960 w 3160495"/>
              <a:gd name="connsiteY4" fmla="*/ 3063240 h 3063240"/>
              <a:gd name="connsiteX5" fmla="*/ 0 w 3160495"/>
              <a:gd name="connsiteY5" fmla="*/ 3063240 h 3063240"/>
              <a:gd name="connsiteX6" fmla="*/ 0 w 3160495"/>
              <a:gd name="connsiteY6" fmla="*/ 0 h 3063240"/>
              <a:gd name="connsiteX0" fmla="*/ 0 w 3160495"/>
              <a:gd name="connsiteY0" fmla="*/ 0 h 3063240"/>
              <a:gd name="connsiteX1" fmla="*/ 3108960 w 3160495"/>
              <a:gd name="connsiteY1" fmla="*/ 0 h 3063240"/>
              <a:gd name="connsiteX2" fmla="*/ 3112600 w 3160495"/>
              <a:gd name="connsiteY2" fmla="*/ 356870 h 3063240"/>
              <a:gd name="connsiteX3" fmla="*/ 366465 w 3160495"/>
              <a:gd name="connsiteY3" fmla="*/ 358170 h 3063240"/>
              <a:gd name="connsiteX4" fmla="*/ 3108960 w 3160495"/>
              <a:gd name="connsiteY4" fmla="*/ 3063240 h 3063240"/>
              <a:gd name="connsiteX5" fmla="*/ 0 w 3160495"/>
              <a:gd name="connsiteY5" fmla="*/ 3063240 h 3063240"/>
              <a:gd name="connsiteX6" fmla="*/ 0 w 3160495"/>
              <a:gd name="connsiteY6" fmla="*/ 0 h 3063240"/>
              <a:gd name="connsiteX0" fmla="*/ 0 w 3423385"/>
              <a:gd name="connsiteY0" fmla="*/ 0 h 3063240"/>
              <a:gd name="connsiteX1" fmla="*/ 3108960 w 3423385"/>
              <a:gd name="connsiteY1" fmla="*/ 0 h 3063240"/>
              <a:gd name="connsiteX2" fmla="*/ 3112600 w 3423385"/>
              <a:gd name="connsiteY2" fmla="*/ 356870 h 3063240"/>
              <a:gd name="connsiteX3" fmla="*/ 366465 w 3423385"/>
              <a:gd name="connsiteY3" fmla="*/ 358170 h 3063240"/>
              <a:gd name="connsiteX4" fmla="*/ 3007281 w 3423385"/>
              <a:gd name="connsiteY4" fmla="*/ 2667118 h 3063240"/>
              <a:gd name="connsiteX5" fmla="*/ 3108960 w 3423385"/>
              <a:gd name="connsiteY5" fmla="*/ 3063240 h 3063240"/>
              <a:gd name="connsiteX6" fmla="*/ 0 w 3423385"/>
              <a:gd name="connsiteY6" fmla="*/ 3063240 h 3063240"/>
              <a:gd name="connsiteX7" fmla="*/ 0 w 3423385"/>
              <a:gd name="connsiteY7" fmla="*/ 0 h 3063240"/>
              <a:gd name="connsiteX0" fmla="*/ 0 w 3356144"/>
              <a:gd name="connsiteY0" fmla="*/ 0 h 3063240"/>
              <a:gd name="connsiteX1" fmla="*/ 3108960 w 3356144"/>
              <a:gd name="connsiteY1" fmla="*/ 0 h 3063240"/>
              <a:gd name="connsiteX2" fmla="*/ 3112600 w 3356144"/>
              <a:gd name="connsiteY2" fmla="*/ 356870 h 3063240"/>
              <a:gd name="connsiteX3" fmla="*/ 366465 w 3356144"/>
              <a:gd name="connsiteY3" fmla="*/ 358170 h 3063240"/>
              <a:gd name="connsiteX4" fmla="*/ 2809573 w 3356144"/>
              <a:gd name="connsiteY4" fmla="*/ 2624752 h 3063240"/>
              <a:gd name="connsiteX5" fmla="*/ 3108960 w 3356144"/>
              <a:gd name="connsiteY5" fmla="*/ 3063240 h 3063240"/>
              <a:gd name="connsiteX6" fmla="*/ 0 w 3356144"/>
              <a:gd name="connsiteY6" fmla="*/ 3063240 h 3063240"/>
              <a:gd name="connsiteX7" fmla="*/ 0 w 3356144"/>
              <a:gd name="connsiteY7" fmla="*/ 0 h 3063240"/>
              <a:gd name="connsiteX0" fmla="*/ 0 w 3469285"/>
              <a:gd name="connsiteY0" fmla="*/ 0 h 3063240"/>
              <a:gd name="connsiteX1" fmla="*/ 3108960 w 3469285"/>
              <a:gd name="connsiteY1" fmla="*/ 0 h 3063240"/>
              <a:gd name="connsiteX2" fmla="*/ 3112600 w 3469285"/>
              <a:gd name="connsiteY2" fmla="*/ 356870 h 3063240"/>
              <a:gd name="connsiteX3" fmla="*/ 366465 w 3469285"/>
              <a:gd name="connsiteY3" fmla="*/ 358170 h 3063240"/>
              <a:gd name="connsiteX4" fmla="*/ 3110563 w 3469285"/>
              <a:gd name="connsiteY4" fmla="*/ 2704762 h 3063240"/>
              <a:gd name="connsiteX5" fmla="*/ 3108960 w 3469285"/>
              <a:gd name="connsiteY5" fmla="*/ 3063240 h 3063240"/>
              <a:gd name="connsiteX6" fmla="*/ 0 w 3469285"/>
              <a:gd name="connsiteY6" fmla="*/ 3063240 h 3063240"/>
              <a:gd name="connsiteX7" fmla="*/ 0 w 3469285"/>
              <a:gd name="connsiteY7" fmla="*/ 0 h 3063240"/>
              <a:gd name="connsiteX0" fmla="*/ 0 w 3332963"/>
              <a:gd name="connsiteY0" fmla="*/ 0 h 3063240"/>
              <a:gd name="connsiteX1" fmla="*/ 3108960 w 3332963"/>
              <a:gd name="connsiteY1" fmla="*/ 0 h 3063240"/>
              <a:gd name="connsiteX2" fmla="*/ 3112600 w 3332963"/>
              <a:gd name="connsiteY2" fmla="*/ 356870 h 3063240"/>
              <a:gd name="connsiteX3" fmla="*/ 366465 w 3332963"/>
              <a:gd name="connsiteY3" fmla="*/ 358170 h 3063240"/>
              <a:gd name="connsiteX4" fmla="*/ 3110563 w 3332963"/>
              <a:gd name="connsiteY4" fmla="*/ 2704762 h 3063240"/>
              <a:gd name="connsiteX5" fmla="*/ 3108960 w 3332963"/>
              <a:gd name="connsiteY5" fmla="*/ 3063240 h 3063240"/>
              <a:gd name="connsiteX6" fmla="*/ 0 w 3332963"/>
              <a:gd name="connsiteY6" fmla="*/ 3063240 h 3063240"/>
              <a:gd name="connsiteX7" fmla="*/ 0 w 3332963"/>
              <a:gd name="connsiteY7" fmla="*/ 0 h 3063240"/>
              <a:gd name="connsiteX0" fmla="*/ 0 w 3332963"/>
              <a:gd name="connsiteY0" fmla="*/ 0 h 3063240"/>
              <a:gd name="connsiteX1" fmla="*/ 3108960 w 3332963"/>
              <a:gd name="connsiteY1" fmla="*/ 0 h 3063240"/>
              <a:gd name="connsiteX2" fmla="*/ 3112600 w 3332963"/>
              <a:gd name="connsiteY2" fmla="*/ 356870 h 3063240"/>
              <a:gd name="connsiteX3" fmla="*/ 366465 w 3332963"/>
              <a:gd name="connsiteY3" fmla="*/ 358170 h 3063240"/>
              <a:gd name="connsiteX4" fmla="*/ 3110563 w 3332963"/>
              <a:gd name="connsiteY4" fmla="*/ 2704762 h 3063240"/>
              <a:gd name="connsiteX5" fmla="*/ 3108960 w 3332963"/>
              <a:gd name="connsiteY5" fmla="*/ 3063240 h 3063240"/>
              <a:gd name="connsiteX6" fmla="*/ 0 w 3332963"/>
              <a:gd name="connsiteY6" fmla="*/ 3063240 h 3063240"/>
              <a:gd name="connsiteX7" fmla="*/ 0 w 3332963"/>
              <a:gd name="connsiteY7" fmla="*/ 0 h 3063240"/>
              <a:gd name="connsiteX0" fmla="*/ 0 w 3332963"/>
              <a:gd name="connsiteY0" fmla="*/ 0 h 3063240"/>
              <a:gd name="connsiteX1" fmla="*/ 3108960 w 3332963"/>
              <a:gd name="connsiteY1" fmla="*/ 0 h 3063240"/>
              <a:gd name="connsiteX2" fmla="*/ 3112600 w 3332963"/>
              <a:gd name="connsiteY2" fmla="*/ 356870 h 3063240"/>
              <a:gd name="connsiteX3" fmla="*/ 366465 w 3332963"/>
              <a:gd name="connsiteY3" fmla="*/ 358170 h 3063240"/>
              <a:gd name="connsiteX4" fmla="*/ 2205989 w 3332963"/>
              <a:gd name="connsiteY4" fmla="*/ 2228850 h 3063240"/>
              <a:gd name="connsiteX5" fmla="*/ 3110563 w 3332963"/>
              <a:gd name="connsiteY5" fmla="*/ 2704762 h 3063240"/>
              <a:gd name="connsiteX6" fmla="*/ 3108960 w 3332963"/>
              <a:gd name="connsiteY6" fmla="*/ 3063240 h 3063240"/>
              <a:gd name="connsiteX7" fmla="*/ 0 w 3332963"/>
              <a:gd name="connsiteY7" fmla="*/ 3063240 h 3063240"/>
              <a:gd name="connsiteX8" fmla="*/ 0 w 3332963"/>
              <a:gd name="connsiteY8" fmla="*/ 0 h 3063240"/>
              <a:gd name="connsiteX0" fmla="*/ 0 w 3332963"/>
              <a:gd name="connsiteY0" fmla="*/ 0 h 3063240"/>
              <a:gd name="connsiteX1" fmla="*/ 3108960 w 3332963"/>
              <a:gd name="connsiteY1" fmla="*/ 0 h 3063240"/>
              <a:gd name="connsiteX2" fmla="*/ 3112600 w 3332963"/>
              <a:gd name="connsiteY2" fmla="*/ 356870 h 3063240"/>
              <a:gd name="connsiteX3" fmla="*/ 366465 w 3332963"/>
              <a:gd name="connsiteY3" fmla="*/ 358170 h 3063240"/>
              <a:gd name="connsiteX4" fmla="*/ 369569 w 3332963"/>
              <a:gd name="connsiteY4" fmla="*/ 2708910 h 3063240"/>
              <a:gd name="connsiteX5" fmla="*/ 3110563 w 3332963"/>
              <a:gd name="connsiteY5" fmla="*/ 2704762 h 3063240"/>
              <a:gd name="connsiteX6" fmla="*/ 3108960 w 3332963"/>
              <a:gd name="connsiteY6" fmla="*/ 3063240 h 3063240"/>
              <a:gd name="connsiteX7" fmla="*/ 0 w 3332963"/>
              <a:gd name="connsiteY7" fmla="*/ 3063240 h 3063240"/>
              <a:gd name="connsiteX8" fmla="*/ 0 w 3332963"/>
              <a:gd name="connsiteY8" fmla="*/ 0 h 3063240"/>
              <a:gd name="connsiteX0" fmla="*/ 0 w 3332963"/>
              <a:gd name="connsiteY0" fmla="*/ 0 h 3063240"/>
              <a:gd name="connsiteX1" fmla="*/ 3108960 w 3332963"/>
              <a:gd name="connsiteY1" fmla="*/ 0 h 3063240"/>
              <a:gd name="connsiteX2" fmla="*/ 3112600 w 3332963"/>
              <a:gd name="connsiteY2" fmla="*/ 356870 h 3063240"/>
              <a:gd name="connsiteX3" fmla="*/ 366465 w 3332963"/>
              <a:gd name="connsiteY3" fmla="*/ 358170 h 3063240"/>
              <a:gd name="connsiteX4" fmla="*/ 369569 w 3332963"/>
              <a:gd name="connsiteY4" fmla="*/ 2708910 h 3063240"/>
              <a:gd name="connsiteX5" fmla="*/ 3110563 w 3332963"/>
              <a:gd name="connsiteY5" fmla="*/ 2704762 h 3063240"/>
              <a:gd name="connsiteX6" fmla="*/ 3108960 w 3332963"/>
              <a:gd name="connsiteY6" fmla="*/ 3063240 h 3063240"/>
              <a:gd name="connsiteX7" fmla="*/ 0 w 3332963"/>
              <a:gd name="connsiteY7" fmla="*/ 3063240 h 3063240"/>
              <a:gd name="connsiteX8" fmla="*/ 0 w 3332963"/>
              <a:gd name="connsiteY8" fmla="*/ 0 h 3063240"/>
              <a:gd name="connsiteX0" fmla="*/ 0 w 3332963"/>
              <a:gd name="connsiteY0" fmla="*/ 0 h 3063240"/>
              <a:gd name="connsiteX1" fmla="*/ 3108960 w 3332963"/>
              <a:gd name="connsiteY1" fmla="*/ 0 h 3063240"/>
              <a:gd name="connsiteX2" fmla="*/ 3112600 w 3332963"/>
              <a:gd name="connsiteY2" fmla="*/ 356870 h 3063240"/>
              <a:gd name="connsiteX3" fmla="*/ 366465 w 3332963"/>
              <a:gd name="connsiteY3" fmla="*/ 358170 h 3063240"/>
              <a:gd name="connsiteX4" fmla="*/ 369569 w 3332963"/>
              <a:gd name="connsiteY4" fmla="*/ 2708910 h 3063240"/>
              <a:gd name="connsiteX5" fmla="*/ 3110563 w 3332963"/>
              <a:gd name="connsiteY5" fmla="*/ 2704762 h 3063240"/>
              <a:gd name="connsiteX6" fmla="*/ 3108960 w 3332963"/>
              <a:gd name="connsiteY6" fmla="*/ 3063240 h 3063240"/>
              <a:gd name="connsiteX7" fmla="*/ 0 w 3332963"/>
              <a:gd name="connsiteY7" fmla="*/ 3063240 h 3063240"/>
              <a:gd name="connsiteX8" fmla="*/ 0 w 3332963"/>
              <a:gd name="connsiteY8" fmla="*/ 0 h 3063240"/>
              <a:gd name="connsiteX0" fmla="*/ 0 w 3332963"/>
              <a:gd name="connsiteY0" fmla="*/ 0 h 3063240"/>
              <a:gd name="connsiteX1" fmla="*/ 3108960 w 3332963"/>
              <a:gd name="connsiteY1" fmla="*/ 0 h 3063240"/>
              <a:gd name="connsiteX2" fmla="*/ 3112600 w 3332963"/>
              <a:gd name="connsiteY2" fmla="*/ 356870 h 3063240"/>
              <a:gd name="connsiteX3" fmla="*/ 366465 w 3332963"/>
              <a:gd name="connsiteY3" fmla="*/ 358170 h 3063240"/>
              <a:gd name="connsiteX4" fmla="*/ 369569 w 3332963"/>
              <a:gd name="connsiteY4" fmla="*/ 2708910 h 3063240"/>
              <a:gd name="connsiteX5" fmla="*/ 3110563 w 3332963"/>
              <a:gd name="connsiteY5" fmla="*/ 2704762 h 3063240"/>
              <a:gd name="connsiteX6" fmla="*/ 3108960 w 3332963"/>
              <a:gd name="connsiteY6" fmla="*/ 3063240 h 3063240"/>
              <a:gd name="connsiteX7" fmla="*/ 0 w 3332963"/>
              <a:gd name="connsiteY7" fmla="*/ 3063240 h 3063240"/>
              <a:gd name="connsiteX8" fmla="*/ 0 w 3332963"/>
              <a:gd name="connsiteY8" fmla="*/ 0 h 3063240"/>
              <a:gd name="connsiteX0" fmla="*/ 0 w 3113372"/>
              <a:gd name="connsiteY0" fmla="*/ 0 h 3063240"/>
              <a:gd name="connsiteX1" fmla="*/ 3108960 w 3113372"/>
              <a:gd name="connsiteY1" fmla="*/ 0 h 3063240"/>
              <a:gd name="connsiteX2" fmla="*/ 3112600 w 3113372"/>
              <a:gd name="connsiteY2" fmla="*/ 356870 h 3063240"/>
              <a:gd name="connsiteX3" fmla="*/ 366465 w 3113372"/>
              <a:gd name="connsiteY3" fmla="*/ 358170 h 3063240"/>
              <a:gd name="connsiteX4" fmla="*/ 369569 w 3113372"/>
              <a:gd name="connsiteY4" fmla="*/ 2708910 h 3063240"/>
              <a:gd name="connsiteX5" fmla="*/ 3110563 w 3113372"/>
              <a:gd name="connsiteY5" fmla="*/ 2704762 h 3063240"/>
              <a:gd name="connsiteX6" fmla="*/ 3108960 w 3113372"/>
              <a:gd name="connsiteY6" fmla="*/ 3063240 h 3063240"/>
              <a:gd name="connsiteX7" fmla="*/ 0 w 3113372"/>
              <a:gd name="connsiteY7" fmla="*/ 3063240 h 3063240"/>
              <a:gd name="connsiteX8" fmla="*/ 0 w 3113372"/>
              <a:gd name="connsiteY8" fmla="*/ 0 h 3063240"/>
              <a:gd name="connsiteX0" fmla="*/ 0 w 3113372"/>
              <a:gd name="connsiteY0" fmla="*/ 0 h 3063240"/>
              <a:gd name="connsiteX1" fmla="*/ 3108960 w 3113372"/>
              <a:gd name="connsiteY1" fmla="*/ 0 h 3063240"/>
              <a:gd name="connsiteX2" fmla="*/ 3112600 w 3113372"/>
              <a:gd name="connsiteY2" fmla="*/ 356870 h 3063240"/>
              <a:gd name="connsiteX3" fmla="*/ 366465 w 3113372"/>
              <a:gd name="connsiteY3" fmla="*/ 358170 h 3063240"/>
              <a:gd name="connsiteX4" fmla="*/ 369569 w 3113372"/>
              <a:gd name="connsiteY4" fmla="*/ 2708910 h 3063240"/>
              <a:gd name="connsiteX5" fmla="*/ 3110563 w 3113372"/>
              <a:gd name="connsiteY5" fmla="*/ 2704762 h 3063240"/>
              <a:gd name="connsiteX6" fmla="*/ 3108960 w 3113372"/>
              <a:gd name="connsiteY6" fmla="*/ 3063240 h 3063240"/>
              <a:gd name="connsiteX7" fmla="*/ 0 w 3113372"/>
              <a:gd name="connsiteY7" fmla="*/ 3063240 h 3063240"/>
              <a:gd name="connsiteX8" fmla="*/ 0 w 3113372"/>
              <a:gd name="connsiteY8" fmla="*/ 0 h 306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3372" h="3063240">
                <a:moveTo>
                  <a:pt x="0" y="0"/>
                </a:moveTo>
                <a:lnTo>
                  <a:pt x="3108960" y="0"/>
                </a:lnTo>
                <a:cubicBezTo>
                  <a:pt x="3108657" y="463341"/>
                  <a:pt x="3114311" y="174905"/>
                  <a:pt x="3112600" y="356870"/>
                </a:cubicBezTo>
                <a:lnTo>
                  <a:pt x="366465" y="358170"/>
                </a:lnTo>
                <a:cubicBezTo>
                  <a:pt x="367763" y="696837"/>
                  <a:pt x="373229" y="2233991"/>
                  <a:pt x="369569" y="2708910"/>
                </a:cubicBezTo>
                <a:lnTo>
                  <a:pt x="3110563" y="2704762"/>
                </a:lnTo>
                <a:cubicBezTo>
                  <a:pt x="3114255" y="2949867"/>
                  <a:pt x="3114873" y="2905780"/>
                  <a:pt x="3108960" y="3063240"/>
                </a:cubicBezTo>
                <a:lnTo>
                  <a:pt x="0" y="30632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743200" y="1828800"/>
            <a:ext cx="0" cy="3200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5673693" y="1828800"/>
            <a:ext cx="0" cy="3200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2574975" y="5440680"/>
            <a:ext cx="0" cy="3200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2926080" y="5440680"/>
            <a:ext cx="0" cy="3200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2087294" y="2423160"/>
            <a:ext cx="32004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103120" y="5120640"/>
            <a:ext cx="32004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760720" y="5294142"/>
            <a:ext cx="32004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760720" y="4937760"/>
            <a:ext cx="32004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2574975" y="5669280"/>
            <a:ext cx="35110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2750527" y="1988820"/>
            <a:ext cx="292316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2247314" y="2423160"/>
            <a:ext cx="15826" cy="26974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6019800" y="4937760"/>
            <a:ext cx="0" cy="3563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 useBgFill="1">
        <p:nvSpPr>
          <p:cNvPr id="27" name="TextBox 26"/>
          <p:cNvSpPr txBox="1"/>
          <p:nvPr/>
        </p:nvSpPr>
        <p:spPr>
          <a:xfrm>
            <a:off x="1457623" y="3244334"/>
            <a:ext cx="95410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/>
              <a:t>80mm</a:t>
            </a:r>
            <a:endParaRPr lang="en-US" dirty="0"/>
          </a:p>
        </p:txBody>
      </p:sp>
      <p:sp useBgFill="1">
        <p:nvSpPr>
          <p:cNvPr id="32" name="TextBox 31"/>
          <p:cNvSpPr txBox="1"/>
          <p:nvPr/>
        </p:nvSpPr>
        <p:spPr>
          <a:xfrm>
            <a:off x="4055836" y="1789330"/>
            <a:ext cx="95410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/>
              <a:t>70mm</a:t>
            </a:r>
            <a:endParaRPr lang="en-US" dirty="0"/>
          </a:p>
        </p:txBody>
      </p:sp>
      <p:sp useBgFill="1">
        <p:nvSpPr>
          <p:cNvPr id="33" name="TextBox 32"/>
          <p:cNvSpPr txBox="1"/>
          <p:nvPr/>
        </p:nvSpPr>
        <p:spPr>
          <a:xfrm>
            <a:off x="6096897" y="4924810"/>
            <a:ext cx="80021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/>
              <a:t>5mm</a:t>
            </a:r>
            <a:endParaRPr lang="en-US" dirty="0"/>
          </a:p>
        </p:txBody>
      </p:sp>
      <p:sp useBgFill="1">
        <p:nvSpPr>
          <p:cNvPr id="34" name="TextBox 33"/>
          <p:cNvSpPr txBox="1"/>
          <p:nvPr/>
        </p:nvSpPr>
        <p:spPr>
          <a:xfrm>
            <a:off x="2354810" y="5752801"/>
            <a:ext cx="80021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/>
              <a:t>5mm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3703320" y="2606040"/>
            <a:ext cx="0" cy="11704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3703320" y="3771900"/>
            <a:ext cx="0" cy="221742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H="1">
            <a:off x="1143000" y="3771900"/>
            <a:ext cx="25603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 useBgFill="1">
        <p:nvSpPr>
          <p:cNvPr id="41" name="TextBox 40"/>
          <p:cNvSpPr txBox="1"/>
          <p:nvPr/>
        </p:nvSpPr>
        <p:spPr>
          <a:xfrm>
            <a:off x="840954" y="3618011"/>
            <a:ext cx="28405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z</a:t>
            </a:r>
            <a:endParaRPr lang="en-US" sz="1400" dirty="0">
              <a:solidFill>
                <a:srgbClr val="0000FF"/>
              </a:solidFill>
            </a:endParaRPr>
          </a:p>
        </p:txBody>
      </p:sp>
      <p:sp useBgFill="1">
        <p:nvSpPr>
          <p:cNvPr id="42" name="TextBox 41"/>
          <p:cNvSpPr txBox="1"/>
          <p:nvPr/>
        </p:nvSpPr>
        <p:spPr>
          <a:xfrm>
            <a:off x="3812115" y="5757544"/>
            <a:ext cx="30489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x</a:t>
            </a:r>
            <a:endParaRPr lang="en-US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MER311: Advanced Strength of Materials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0979A8F-DE53-4409-BC7A-E2097CD4E036}" type="slidenum">
              <a:rPr lang="en-US" smtClean="0"/>
              <a:pPr/>
              <a:t>3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 smtClean="0"/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 Up Beams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09843" y="2439815"/>
            <a:ext cx="2442845" cy="13716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96693" y="3468844"/>
            <a:ext cx="1051560" cy="13716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 rot="16200000">
            <a:off x="6690" y="3733334"/>
            <a:ext cx="2442845" cy="13716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 rot="16200000">
            <a:off x="1195412" y="3733334"/>
            <a:ext cx="2442845" cy="13716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" name="Isosceles Triangle 3"/>
          <p:cNvSpPr/>
          <p:nvPr/>
        </p:nvSpPr>
        <p:spPr bwMode="auto">
          <a:xfrm>
            <a:off x="1296693" y="3399935"/>
            <a:ext cx="74907" cy="68909"/>
          </a:xfrm>
          <a:prstGeom prst="triangle">
            <a:avLst>
              <a:gd name="adj" fmla="val 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" name="Isosceles Triangle 11"/>
          <p:cNvSpPr/>
          <p:nvPr/>
        </p:nvSpPr>
        <p:spPr bwMode="auto">
          <a:xfrm rot="5400000">
            <a:off x="1299692" y="3609003"/>
            <a:ext cx="74907" cy="68909"/>
          </a:xfrm>
          <a:prstGeom prst="triangle">
            <a:avLst>
              <a:gd name="adj" fmla="val 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3" name="Isosceles Triangle 12"/>
          <p:cNvSpPr/>
          <p:nvPr/>
        </p:nvSpPr>
        <p:spPr bwMode="auto">
          <a:xfrm rot="5400000">
            <a:off x="1293694" y="2583936"/>
            <a:ext cx="74907" cy="68909"/>
          </a:xfrm>
          <a:prstGeom prst="triangle">
            <a:avLst>
              <a:gd name="adj" fmla="val 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" name="Isosceles Triangle 13"/>
          <p:cNvSpPr/>
          <p:nvPr/>
        </p:nvSpPr>
        <p:spPr bwMode="auto">
          <a:xfrm rot="10800000">
            <a:off x="1084625" y="2582024"/>
            <a:ext cx="74907" cy="68909"/>
          </a:xfrm>
          <a:prstGeom prst="triangle">
            <a:avLst>
              <a:gd name="adj" fmla="val 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" name="Isosceles Triangle 14"/>
          <p:cNvSpPr/>
          <p:nvPr/>
        </p:nvSpPr>
        <p:spPr bwMode="auto">
          <a:xfrm rot="10800000">
            <a:off x="2267766" y="3609002"/>
            <a:ext cx="74907" cy="68909"/>
          </a:xfrm>
          <a:prstGeom prst="triangle">
            <a:avLst>
              <a:gd name="adj" fmla="val 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" name="Isosceles Triangle 15"/>
          <p:cNvSpPr/>
          <p:nvPr/>
        </p:nvSpPr>
        <p:spPr bwMode="auto">
          <a:xfrm rot="10800000">
            <a:off x="2267349" y="2584624"/>
            <a:ext cx="74907" cy="68909"/>
          </a:xfrm>
          <a:prstGeom prst="triangle">
            <a:avLst>
              <a:gd name="adj" fmla="val 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7" name="Isosceles Triangle 16"/>
          <p:cNvSpPr/>
          <p:nvPr/>
        </p:nvSpPr>
        <p:spPr bwMode="auto">
          <a:xfrm rot="16200000">
            <a:off x="2272496" y="3398166"/>
            <a:ext cx="74907" cy="68909"/>
          </a:xfrm>
          <a:prstGeom prst="triangle">
            <a:avLst>
              <a:gd name="adj" fmla="val 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350577" y="2439815"/>
            <a:ext cx="2442845" cy="13716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350577" y="5029200"/>
            <a:ext cx="2442845" cy="13716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 rot="16200000">
            <a:off x="2197735" y="3729819"/>
            <a:ext cx="2442845" cy="13716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 rot="16200000">
            <a:off x="4503420" y="3739197"/>
            <a:ext cx="2442845" cy="13716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 rot="16200000">
            <a:off x="3343217" y="3739197"/>
            <a:ext cx="2442845" cy="13716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419157" y="2439815"/>
            <a:ext cx="0" cy="36576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4574931" y="2433598"/>
            <a:ext cx="0" cy="36576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713119" y="2438745"/>
            <a:ext cx="0" cy="36576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3427949" y="4800600"/>
            <a:ext cx="0" cy="36576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4572000" y="4800600"/>
            <a:ext cx="0" cy="36576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5721911" y="4780085"/>
            <a:ext cx="0" cy="36576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29"/>
          <p:cNvSpPr/>
          <p:nvPr/>
        </p:nvSpPr>
        <p:spPr bwMode="auto">
          <a:xfrm rot="16200000">
            <a:off x="6094243" y="3739197"/>
            <a:ext cx="2442845" cy="1371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" name="Half Frame 7"/>
          <p:cNvSpPr/>
          <p:nvPr/>
        </p:nvSpPr>
        <p:spPr bwMode="auto">
          <a:xfrm>
            <a:off x="7384246" y="2591962"/>
            <a:ext cx="548640" cy="548640"/>
          </a:xfrm>
          <a:prstGeom prst="halfFrame">
            <a:avLst>
              <a:gd name="adj1" fmla="val 12354"/>
              <a:gd name="adj2" fmla="val 1235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2" name="Half Frame 31"/>
          <p:cNvSpPr/>
          <p:nvPr/>
        </p:nvSpPr>
        <p:spPr bwMode="auto">
          <a:xfrm rot="5400000">
            <a:off x="6698445" y="2591962"/>
            <a:ext cx="548640" cy="548640"/>
          </a:xfrm>
          <a:prstGeom prst="halfFrame">
            <a:avLst>
              <a:gd name="adj1" fmla="val 12354"/>
              <a:gd name="adj2" fmla="val 1235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3" name="Half Frame 32"/>
          <p:cNvSpPr/>
          <p:nvPr/>
        </p:nvSpPr>
        <p:spPr bwMode="auto">
          <a:xfrm rot="16200000">
            <a:off x="7384246" y="4489082"/>
            <a:ext cx="548640" cy="548640"/>
          </a:xfrm>
          <a:prstGeom prst="halfFrame">
            <a:avLst>
              <a:gd name="adj1" fmla="val 12354"/>
              <a:gd name="adj2" fmla="val 1235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4" name="Half Frame 33"/>
          <p:cNvSpPr/>
          <p:nvPr/>
        </p:nvSpPr>
        <p:spPr bwMode="auto">
          <a:xfrm rot="10800000">
            <a:off x="6689886" y="4497874"/>
            <a:ext cx="548640" cy="548640"/>
          </a:xfrm>
          <a:prstGeom prst="halfFrame">
            <a:avLst>
              <a:gd name="adj1" fmla="val 12354"/>
              <a:gd name="adj2" fmla="val 1235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458222" y="2741943"/>
            <a:ext cx="45720" cy="143377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122234" y="2741942"/>
            <a:ext cx="45720" cy="143377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453411" y="2922923"/>
            <a:ext cx="45720" cy="143377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132200" y="2925854"/>
            <a:ext cx="45720" cy="143377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457756" y="4600751"/>
            <a:ext cx="45720" cy="143377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121768" y="4600750"/>
            <a:ext cx="45720" cy="143377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7452945" y="4781731"/>
            <a:ext cx="45720" cy="143377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7131734" y="4784662"/>
            <a:ext cx="45720" cy="143377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13536" y="5580303"/>
            <a:ext cx="143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Weldment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157613" y="562356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Nails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609683" y="5628872"/>
            <a:ext cx="144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Fasteners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98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MER311: Advanced Strength of Materials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9BA7801-7A6F-4F42-B6D7-3BE53D34DC07}" type="slidenum">
              <a:rPr lang="en-US" smtClean="0"/>
              <a:pPr/>
              <a:t>4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 smtClean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Different Configurations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657600" y="1965960"/>
            <a:ext cx="1828800" cy="2286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 rot="16200000">
            <a:off x="3657600" y="2994660"/>
            <a:ext cx="1828800" cy="2286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7275" y="1965960"/>
            <a:ext cx="0" cy="50292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4457700" y="219456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/>
          <p:cNvSpPr/>
          <p:nvPr/>
        </p:nvSpPr>
        <p:spPr bwMode="auto">
          <a:xfrm rot="16200000">
            <a:off x="-114300" y="5006340"/>
            <a:ext cx="1828800" cy="2286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6200000">
            <a:off x="1961926" y="5006340"/>
            <a:ext cx="1828800" cy="2286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24261" y="4206240"/>
            <a:ext cx="1828800" cy="2286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85800" y="4323809"/>
            <a:ext cx="3886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2602007" y="4320540"/>
            <a:ext cx="3886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912607" y="4192559"/>
            <a:ext cx="0" cy="2559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753061" y="4206240"/>
            <a:ext cx="0" cy="2559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5852160" y="4206240"/>
            <a:ext cx="2194560" cy="2286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 rot="16200000">
            <a:off x="5280660" y="5006340"/>
            <a:ext cx="1371600" cy="2286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852160" y="5806440"/>
            <a:ext cx="2194560" cy="2286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 rot="16200000">
            <a:off x="7246620" y="5006339"/>
            <a:ext cx="1371600" cy="2286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 rot="16200000">
            <a:off x="6263640" y="5006339"/>
            <a:ext cx="1371600" cy="2286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5966460" y="5662281"/>
            <a:ext cx="0" cy="37275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6949439" y="4206240"/>
            <a:ext cx="0" cy="37275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6933303" y="5662280"/>
            <a:ext cx="0" cy="37275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7932420" y="4206239"/>
            <a:ext cx="0" cy="37275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7932420" y="5664969"/>
            <a:ext cx="0" cy="37275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5968253" y="4206240"/>
            <a:ext cx="0" cy="37275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5852160" y="4454134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6835139" y="4463098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7812741" y="4448521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7812741" y="5806439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6849483" y="5806439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5864262" y="5806439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MER311: Advanced Strength of Materials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1F99874-D709-4FC3-A34D-626306442C58}" type="slidenum">
              <a:rPr lang="en-US" smtClean="0"/>
              <a:pPr/>
              <a:t>5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 smtClean="0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41325" y="2178050"/>
            <a:ext cx="4054475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 box beam is to be constructed from four boards nailed together as shown.  If each nail can support a shear force of 30lb, determine the maximum spacing s of nails at B and C so that the beam will support a vertical force of 80lbs.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5303520" y="2178050"/>
            <a:ext cx="182880" cy="12049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5486400" y="2651760"/>
            <a:ext cx="2743200" cy="37560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486400" y="2514600"/>
            <a:ext cx="2743200" cy="111685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8229600" y="3108960"/>
            <a:ext cx="0" cy="27400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5486400" y="3246120"/>
            <a:ext cx="2743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 useBgFill="1">
        <p:nvSpPr>
          <p:cNvPr id="9" name="TextBox 8"/>
          <p:cNvSpPr txBox="1"/>
          <p:nvPr/>
        </p:nvSpPr>
        <p:spPr>
          <a:xfrm>
            <a:off x="6669001" y="3088831"/>
            <a:ext cx="33855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8229600" y="2011680"/>
            <a:ext cx="0" cy="50292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 useBgFill="1">
        <p:nvSpPr>
          <p:cNvPr id="17" name="TextBox 16"/>
          <p:cNvSpPr txBox="1"/>
          <p:nvPr/>
        </p:nvSpPr>
        <p:spPr>
          <a:xfrm>
            <a:off x="7360920" y="1860618"/>
            <a:ext cx="80021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/>
              <a:t>80 </a:t>
            </a:r>
            <a:r>
              <a:rPr lang="en-US" dirty="0" err="1" smtClean="0"/>
              <a:t>lb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6400800" y="4343400"/>
            <a:ext cx="960120" cy="137160"/>
          </a:xfrm>
          <a:prstGeom prst="rect">
            <a:avLst/>
          </a:prstGeo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 rot="5400000">
            <a:off x="5852160" y="4754880"/>
            <a:ext cx="960120" cy="137160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263640" y="5309786"/>
            <a:ext cx="960120" cy="137160"/>
          </a:xfrm>
          <a:prstGeom prst="rect">
            <a:avLst/>
          </a:prstGeom>
          <a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MosiaicBubbles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 rot="5400000">
            <a:off x="6812280" y="4898306"/>
            <a:ext cx="960120" cy="137160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6263640" y="4411980"/>
            <a:ext cx="32280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7038112" y="5378366"/>
            <a:ext cx="32280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7301305" y="4343400"/>
            <a:ext cx="0" cy="2743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6332220" y="5172626"/>
            <a:ext cx="0" cy="2743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V="1">
            <a:off x="6263640" y="3840480"/>
            <a:ext cx="0" cy="411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flipV="1">
            <a:off x="6400800" y="3840480"/>
            <a:ext cx="0" cy="411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7360920" y="4036359"/>
            <a:ext cx="0" cy="21560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6407114" y="4144159"/>
            <a:ext cx="93587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 useBgFill="1">
        <p:nvSpPr>
          <p:cNvPr id="38" name="TextBox 37"/>
          <p:cNvSpPr txBox="1"/>
          <p:nvPr/>
        </p:nvSpPr>
        <p:spPr>
          <a:xfrm>
            <a:off x="6634639" y="3977654"/>
            <a:ext cx="492443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 smtClean="0"/>
              <a:t>6 in</a:t>
            </a:r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6019800" y="3977654"/>
            <a:ext cx="24384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6431280" y="3978535"/>
            <a:ext cx="24384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/>
          </a:ln>
          <a:effectLst/>
        </p:spPr>
      </p:cxnSp>
      <p:sp useBgFill="1">
        <p:nvSpPr>
          <p:cNvPr id="42" name="TextBox 41"/>
          <p:cNvSpPr txBox="1"/>
          <p:nvPr/>
        </p:nvSpPr>
        <p:spPr>
          <a:xfrm>
            <a:off x="5360104" y="3842305"/>
            <a:ext cx="646331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1.5 in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3560</TotalTime>
  <Words>126</Words>
  <Application>Microsoft Office PowerPoint</Application>
  <PresentationFormat>On-screen Show (4:3)</PresentationFormat>
  <Paragraphs>42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Profile</vt:lpstr>
      <vt:lpstr>Transverse Loading </vt:lpstr>
      <vt:lpstr>Shear Centers</vt:lpstr>
      <vt:lpstr>Built Up Beams</vt:lpstr>
      <vt:lpstr>Different Configurations</vt:lpstr>
      <vt:lpstr>Example</vt:lpstr>
    </vt:vector>
  </TitlesOfParts>
  <Company>Union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MER035 Lecture 1</dc:title>
  <dc:subject>Course Intro</dc:subject>
  <dc:creator>RBB</dc:creator>
  <cp:lastModifiedBy> </cp:lastModifiedBy>
  <cp:revision>142</cp:revision>
  <dcterms:created xsi:type="dcterms:W3CDTF">2000-05-18T05:09:09Z</dcterms:created>
  <dcterms:modified xsi:type="dcterms:W3CDTF">2016-05-02T11:43:18Z</dcterms:modified>
</cp:coreProperties>
</file>