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3"/>
  </p:notesMasterIdLst>
  <p:handoutMasterIdLst>
    <p:handoutMasterId r:id="rId14"/>
  </p:handoutMasterIdLst>
  <p:sldIdLst>
    <p:sldId id="259" r:id="rId2"/>
    <p:sldId id="267" r:id="rId3"/>
    <p:sldId id="290" r:id="rId4"/>
    <p:sldId id="291" r:id="rId5"/>
    <p:sldId id="268" r:id="rId6"/>
    <p:sldId id="269" r:id="rId7"/>
    <p:sldId id="270" r:id="rId8"/>
    <p:sldId id="294" r:id="rId9"/>
    <p:sldId id="292" r:id="rId10"/>
    <p:sldId id="293" r:id="rId11"/>
    <p:sldId id="271" r:id="rId1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008080"/>
    <a:srgbClr val="CC33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Stress, ksi</c:v>
                </c:pt>
              </c:strCache>
            </c:strRef>
          </c:tx>
          <c:spPr>
            <a:ln w="28575">
              <a:solidFill>
                <a:srgbClr val="00B0F0"/>
              </a:solidFill>
            </a:ln>
          </c:spPr>
          <c:marker>
            <c:symbol val="none"/>
          </c:marker>
          <c:xVal>
            <c:numRef>
              <c:f>Sheet1!$A$2:$A$5</c:f>
              <c:numCache>
                <c:formatCode>0.00E+00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72</c:v>
                </c:pt>
                <c:pt idx="1">
                  <c:v>59.243403426601816</c:v>
                </c:pt>
                <c:pt idx="2">
                  <c:v>48.702359260151347</c:v>
                </c:pt>
                <c:pt idx="3">
                  <c:v>40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6328064"/>
        <c:axId val="236329984"/>
      </c:scatterChart>
      <c:valAx>
        <c:axId val="236328064"/>
        <c:scaling>
          <c:logBase val="10"/>
          <c:orientation val="minMax"/>
          <c:max val="1000000"/>
          <c:min val="1000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Number of Cycles</a:t>
                </a:r>
                <a:endParaRPr lang="en-US" dirty="0"/>
              </a:p>
            </c:rich>
          </c:tx>
          <c:layout/>
          <c:overlay val="0"/>
        </c:title>
        <c:numFmt formatCode="0.00E+00" sourceLinked="1"/>
        <c:majorTickMark val="out"/>
        <c:minorTickMark val="none"/>
        <c:tickLblPos val="nextTo"/>
        <c:crossAx val="236329984"/>
        <c:crosses val="autoZero"/>
        <c:crossBetween val="midCat"/>
      </c:valAx>
      <c:valAx>
        <c:axId val="236329984"/>
        <c:scaling>
          <c:logBase val="10"/>
          <c:orientation val="minMax"/>
          <c:max val="100"/>
          <c:min val="10"/>
        </c:scaling>
        <c:delete val="0"/>
        <c:axPos val="l"/>
        <c:majorGridlines>
          <c:spPr>
            <a:ln w="19050">
              <a:solidFill>
                <a:schemeClr val="tx1"/>
              </a:solidFill>
            </a:ln>
          </c:spPr>
        </c:majorGridlines>
        <c:minorGridlines>
          <c:spPr>
            <a:ln w="19050">
              <a:solidFill>
                <a:schemeClr val="tx1"/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Stress, </a:t>
                </a:r>
                <a:r>
                  <a:rPr lang="en-US" dirty="0" err="1" smtClean="0"/>
                  <a:t>ksi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out"/>
        <c:tickLblPos val="nextTo"/>
        <c:crossAx val="236328064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fld id="{1C0B0CD8-FDDB-4014-B5D4-680AEF4DEB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415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fld id="{F699048A-F713-4CA7-8151-344C7D832F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863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E72F5B-75F4-4926-850D-5B669B00F00C}" type="slidenum">
              <a:rPr lang="en-US"/>
              <a:pPr/>
              <a:t>1</a:t>
            </a:fld>
            <a:endParaRPr lang="en-US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319364-BE59-463D-9001-86C02D419908}" type="slidenum">
              <a:rPr lang="en-US"/>
              <a:pPr/>
              <a:t>10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21A6F-0E43-42D9-B564-D161F8F67428}" type="slidenum">
              <a:rPr lang="en-US"/>
              <a:pPr/>
              <a:t>11</a:t>
            </a:fld>
            <a:endParaRPr lang="en-US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8912D-A63D-44BC-B7EC-E36A6CF8C040}" type="slidenum">
              <a:rPr lang="en-US"/>
              <a:pPr/>
              <a:t>2</a:t>
            </a:fld>
            <a:endParaRPr lang="en-US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21A37C-181A-43D6-A1FA-8F0BBA4EDF8E}" type="slidenum">
              <a:rPr lang="en-US"/>
              <a:pPr/>
              <a:t>3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5C14D4-DCD3-43C3-876D-8773AC738F7F}" type="slidenum">
              <a:rPr lang="en-US"/>
              <a:pPr/>
              <a:t>4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5DC47-0018-45DF-BC84-2B1342476F02}" type="slidenum">
              <a:rPr lang="en-US"/>
              <a:pPr/>
              <a:t>5</a:t>
            </a:fld>
            <a:endParaRPr lang="en-US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3BBE22-62F2-4B33-B3A0-BE4270787C7D}" type="slidenum">
              <a:rPr lang="en-US"/>
              <a:pPr/>
              <a:t>6</a:t>
            </a:fld>
            <a:endParaRPr lang="en-US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AF8CB5-0057-4DCF-BB35-CAA51EADE805}" type="slidenum">
              <a:rPr lang="en-US"/>
              <a:pPr/>
              <a:t>7</a:t>
            </a:fld>
            <a:endParaRPr lang="en-US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AF8CB5-0057-4DCF-BB35-CAA51EADE805}" type="slidenum">
              <a:rPr lang="en-US"/>
              <a:pPr/>
              <a:t>8</a:t>
            </a:fld>
            <a:endParaRPr lang="en-US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350DFF-7D1C-47F5-8292-9A97B5E77CA6}" type="slidenum">
              <a:rPr lang="en-US"/>
              <a:pPr/>
              <a:t>9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r>
              <a:rPr lang="en-US"/>
              <a:t>Union College</a:t>
            </a:r>
          </a:p>
          <a:p>
            <a:r>
              <a:rPr lang="en-US"/>
              <a:t>Mechanical Engineering</a:t>
            </a:r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MER144: Machine Design</a:t>
            </a:r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AABB2DA-5330-4C57-A2DA-DD81762FC6C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5088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MER043: Adv. Strength of Mtl.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06850F-1EFE-422C-A5CB-E5C1839D81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MER043: Adv. Strength of Mtl.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15D237-A508-4AFB-BA71-FB952992A7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MER043: Adv. Strength of Mtl.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E83A85-1AEC-445B-AD1A-57D30AB68B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MER043: Adv. Strength of Mtl.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5FAA0E-0AB4-4BE9-AFE2-790B6209C6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MER043: Adv. Strength of Mtl.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A9522CF-34EE-47B3-BFB7-4FF89AD9A3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MER043: Adv. Strength of Mtl.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8A518E-681F-4370-83A1-AD3F6C40F9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MER043: Adv. Strength of Mtl.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9CC9C06-5CAA-4392-8663-279A4B413B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MER043: Adv. Strength of Mtl.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FC2A24-A8DB-4F90-B3F4-475FA6AD72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MER043: Adv. Strength of Mtl.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6CF66B-DAED-4291-96B6-4379B31B83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MER043: Adv. Strength of Mtl.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D25C63-84E9-43FE-9EFD-C2A44FA0DE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98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609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lang="en-US" sz="800"/>
              <a:t>Union College</a:t>
            </a:r>
          </a:p>
          <a:p>
            <a:pPr eaLnBrk="1" hangingPunct="1"/>
            <a:r>
              <a:rPr lang="en-US" sz="800"/>
              <a:t>Mechanical Engineering</a:t>
            </a:r>
          </a:p>
        </p:txBody>
      </p:sp>
      <p:sp>
        <p:nvSpPr>
          <p:cNvPr id="24986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/>
              <a:t>MER043: Adv. Strength of Mtl.</a:t>
            </a:r>
          </a:p>
        </p:txBody>
      </p:sp>
      <p:sp>
        <p:nvSpPr>
          <p:cNvPr id="24986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370ABB8F-5E1A-4868-BD88-D0D6A804E11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</a:t>
            </a:r>
            <a:r>
              <a:rPr lang="en-US" dirty="0"/>
              <a:t>Adv. Strength of </a:t>
            </a:r>
            <a:r>
              <a:rPr lang="en-US" dirty="0" err="1"/>
              <a:t>Mtl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D0E660-77E5-4824-9A1C-076A330EB39D}" type="slidenum">
              <a:rPr lang="en-US" smtClean="0"/>
              <a:pPr/>
              <a:t>1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FATIGUE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Finite </a:t>
            </a:r>
            <a:r>
              <a:rPr lang="en-US" dirty="0"/>
              <a:t>Life/Strength</a:t>
            </a:r>
          </a:p>
          <a:p>
            <a:r>
              <a:rPr lang="en-US" dirty="0"/>
              <a:t>Cumulative Fatigue </a:t>
            </a:r>
            <a:r>
              <a:rPr lang="en-US" dirty="0" smtClean="0"/>
              <a:t>Damage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Adv. Strength of </a:t>
            </a:r>
            <a:r>
              <a:rPr lang="en-US" dirty="0" err="1" smtClean="0"/>
              <a:t>Mtl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0776F7-F12B-41BF-B819-6CE8AA3C63CA}" type="slidenum">
              <a:rPr lang="en-US" smtClean="0"/>
              <a:pPr/>
              <a:t>10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Cumulative Damage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/>
              <a:t>Multiple Stress Levels</a:t>
            </a:r>
          </a:p>
          <a:p>
            <a:pPr lvl="1">
              <a:lnSpc>
                <a:spcPct val="80000"/>
              </a:lnSpc>
            </a:pPr>
            <a:r>
              <a:rPr lang="el-GR" sz="2200"/>
              <a:t>σ</a:t>
            </a:r>
            <a:r>
              <a:rPr lang="en-US" sz="2200" baseline="-25000"/>
              <a:t>1</a:t>
            </a:r>
            <a:r>
              <a:rPr lang="en-US" sz="2200"/>
              <a:t> for n</a:t>
            </a:r>
            <a:r>
              <a:rPr lang="en-US" sz="2200" baseline="-25000"/>
              <a:t>1</a:t>
            </a:r>
            <a:r>
              <a:rPr lang="en-US" sz="2200"/>
              <a:t> cycles</a:t>
            </a:r>
          </a:p>
          <a:p>
            <a:pPr lvl="1">
              <a:lnSpc>
                <a:spcPct val="80000"/>
              </a:lnSpc>
            </a:pPr>
            <a:r>
              <a:rPr lang="el-GR" sz="2200"/>
              <a:t>σ</a:t>
            </a:r>
            <a:r>
              <a:rPr lang="en-US" sz="2200" baseline="-25000"/>
              <a:t>2</a:t>
            </a:r>
            <a:r>
              <a:rPr lang="en-US" sz="2200"/>
              <a:t> for n</a:t>
            </a:r>
            <a:r>
              <a:rPr lang="en-US" sz="2200" baseline="-25000"/>
              <a:t>2</a:t>
            </a:r>
            <a:r>
              <a:rPr lang="en-US" sz="2200"/>
              <a:t> cycles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Etc.</a:t>
            </a:r>
          </a:p>
          <a:p>
            <a:pPr>
              <a:lnSpc>
                <a:spcPct val="80000"/>
              </a:lnSpc>
            </a:pPr>
            <a:r>
              <a:rPr lang="en-US" sz="2600"/>
              <a:t>Palmgren-Miner’s Rule</a:t>
            </a:r>
            <a:br>
              <a:rPr lang="en-US" sz="2600"/>
            </a:br>
            <a:r>
              <a:rPr lang="en-US" sz="2600"/>
              <a:t/>
            </a:r>
            <a:br>
              <a:rPr lang="en-US" sz="2600"/>
            </a:br>
            <a:endParaRPr lang="en-US" sz="2600"/>
          </a:p>
          <a:p>
            <a:pPr lvl="1">
              <a:lnSpc>
                <a:spcPct val="80000"/>
              </a:lnSpc>
            </a:pPr>
            <a:r>
              <a:rPr lang="en-US" sz="2200"/>
              <a:t>n-nubmer of cycles of stress </a:t>
            </a:r>
            <a:r>
              <a:rPr lang="el-GR" sz="2200"/>
              <a:t>σ</a:t>
            </a:r>
            <a:r>
              <a:rPr lang="en-US" sz="2200"/>
              <a:t> applied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N-life corresponding to </a:t>
            </a:r>
            <a:r>
              <a:rPr lang="el-GR" sz="2200"/>
              <a:t>σ</a:t>
            </a:r>
            <a:endParaRPr lang="en-US" sz="2200"/>
          </a:p>
          <a:p>
            <a:pPr lvl="1">
              <a:lnSpc>
                <a:spcPct val="80000"/>
              </a:lnSpc>
            </a:pPr>
            <a:r>
              <a:rPr lang="en-US" sz="2200"/>
              <a:t>C-determined experimentally</a:t>
            </a:r>
          </a:p>
          <a:p>
            <a:pPr lvl="2">
              <a:lnSpc>
                <a:spcPct val="80000"/>
              </a:lnSpc>
            </a:pPr>
            <a:r>
              <a:rPr lang="en-US" sz="2100"/>
              <a:t>0.7&lt;C&lt;2.2</a:t>
            </a:r>
          </a:p>
          <a:p>
            <a:pPr lvl="2">
              <a:lnSpc>
                <a:spcPct val="80000"/>
              </a:lnSpc>
            </a:pPr>
            <a:r>
              <a:rPr lang="en-US" sz="2100"/>
              <a:t>Typically C=1</a:t>
            </a:r>
            <a:endParaRPr lang="el-GR" sz="2100"/>
          </a:p>
        </p:txBody>
      </p:sp>
      <p:graphicFrame>
        <p:nvGraphicFramePr>
          <p:cNvPr id="409604" name="Object 4"/>
          <p:cNvGraphicFramePr>
            <a:graphicFrameLocks noChangeAspect="1"/>
          </p:cNvGraphicFramePr>
          <p:nvPr/>
        </p:nvGraphicFramePr>
        <p:xfrm>
          <a:off x="1143000" y="3429000"/>
          <a:ext cx="44196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09" name="Equation" r:id="rId4" imgW="2590560" imgH="444240" progId="Equation.3">
                  <p:embed/>
                </p:oleObj>
              </mc:Choice>
              <mc:Fallback>
                <p:oleObj name="Equation" r:id="rId4" imgW="259056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429000"/>
                        <a:ext cx="4419600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Adv. Strength of </a:t>
            </a:r>
            <a:r>
              <a:rPr lang="en-US" dirty="0" err="1" smtClean="0"/>
              <a:t>Mtl</a:t>
            </a:r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30B64D-140B-4D00-9233-FFAFFF3F83BD}" type="slidenum">
              <a:rPr lang="en-US" smtClean="0"/>
              <a:pPr/>
              <a:t>11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sp>
        <p:nvSpPr>
          <p:cNvPr id="3409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136525" y="2101850"/>
            <a:ext cx="2454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304800" y="1828800"/>
            <a:ext cx="283527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Steel, </a:t>
            </a:r>
            <a:r>
              <a:rPr lang="en-US" dirty="0" err="1"/>
              <a:t>S</a:t>
            </a:r>
            <a:r>
              <a:rPr lang="en-US" baseline="-25000" dirty="0" err="1"/>
              <a:t>ut</a:t>
            </a:r>
            <a:r>
              <a:rPr lang="en-US" dirty="0"/>
              <a:t>=80ksi</a:t>
            </a:r>
          </a:p>
          <a:p>
            <a:r>
              <a:rPr lang="en-US" dirty="0"/>
              <a:t>3000 cycles at 60ksi</a:t>
            </a:r>
          </a:p>
          <a:p>
            <a:r>
              <a:rPr lang="en-US" dirty="0"/>
              <a:t>How many cycles remain at 50ksi and 40ksi?</a:t>
            </a:r>
          </a:p>
        </p:txBody>
      </p:sp>
      <p:graphicFrame>
        <p:nvGraphicFramePr>
          <p:cNvPr id="8" name="Chart 7"/>
          <p:cNvGraphicFramePr/>
          <p:nvPr/>
        </p:nvGraphicFramePr>
        <p:xfrm>
          <a:off x="2819400" y="2057400"/>
          <a:ext cx="59436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Adv. Strength of </a:t>
            </a:r>
            <a:r>
              <a:rPr lang="en-US" dirty="0" err="1" smtClean="0"/>
              <a:t>Mtl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5E1632-8A69-4F74-86B1-B28A09CCFEE7}" type="slidenum">
              <a:rPr lang="en-US" smtClean="0"/>
              <a:pPr/>
              <a:t>2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Endurance Limit and Strength</a:t>
            </a:r>
          </a:p>
        </p:txBody>
      </p:sp>
      <p:pic>
        <p:nvPicPr>
          <p:cNvPr id="333828" name="Picture 4" descr="L01F1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3505200"/>
            <a:ext cx="4114800" cy="2619375"/>
          </a:xfrm>
          <a:prstGeom prst="rect">
            <a:avLst/>
          </a:prstGeom>
          <a:noFill/>
        </p:spPr>
      </p:pic>
      <p:graphicFrame>
        <p:nvGraphicFramePr>
          <p:cNvPr id="333829" name="Object 5"/>
          <p:cNvGraphicFramePr>
            <a:graphicFrameLocks noChangeAspect="1"/>
          </p:cNvGraphicFramePr>
          <p:nvPr/>
        </p:nvGraphicFramePr>
        <p:xfrm>
          <a:off x="546100" y="1624013"/>
          <a:ext cx="6757988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34" name="Equation" r:id="rId5" imgW="3352680" imgH="990360" progId="Equation.DSMT4">
                  <p:embed/>
                </p:oleObj>
              </mc:Choice>
              <mc:Fallback>
                <p:oleObj name="Equation" r:id="rId5" imgW="3352680" imgH="9903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1624013"/>
                        <a:ext cx="6757988" cy="199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Adv. Strength of </a:t>
            </a:r>
            <a:r>
              <a:rPr lang="en-US" dirty="0" err="1" smtClean="0"/>
              <a:t>Mtl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CCA353-61FA-4C6A-8488-F80813FAED21}" type="slidenum">
              <a:rPr lang="en-US" smtClean="0"/>
              <a:pPr/>
              <a:t>3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of Thumb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Steel</a:t>
            </a:r>
          </a:p>
          <a:p>
            <a:pPr lvl="1"/>
            <a:r>
              <a:rPr lang="en-US"/>
              <a:t>English Units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pPr lvl="1"/>
            <a:r>
              <a:rPr lang="en-US"/>
              <a:t>Metric Units</a:t>
            </a:r>
          </a:p>
          <a:p>
            <a:pPr lvl="2">
              <a:buFont typeface="Wingdings" pitchFamily="2" charset="2"/>
              <a:buNone/>
            </a:pPr>
            <a:endParaRPr lang="en-US"/>
          </a:p>
        </p:txBody>
      </p:sp>
      <p:graphicFrame>
        <p:nvGraphicFramePr>
          <p:cNvPr id="405508" name="Object 4"/>
          <p:cNvGraphicFramePr>
            <a:graphicFrameLocks noChangeAspect="1"/>
          </p:cNvGraphicFramePr>
          <p:nvPr/>
        </p:nvGraphicFramePr>
        <p:xfrm>
          <a:off x="1600200" y="2667000"/>
          <a:ext cx="48768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18" name="Equation" r:id="rId4" imgW="2286000" imgH="482400" progId="Equation.3">
                  <p:embed/>
                </p:oleObj>
              </mc:Choice>
              <mc:Fallback>
                <p:oleObj name="Equation" r:id="rId4" imgW="2286000" imgH="48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667000"/>
                        <a:ext cx="4876800" cy="1030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09" name="Object 5"/>
          <p:cNvGraphicFramePr>
            <a:graphicFrameLocks noChangeAspect="1"/>
          </p:cNvGraphicFramePr>
          <p:nvPr/>
        </p:nvGraphicFramePr>
        <p:xfrm>
          <a:off x="1370013" y="3998913"/>
          <a:ext cx="533717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19" name="Equation" r:id="rId6" imgW="2501640" imgH="482400" progId="Equation.DSMT4">
                  <p:embed/>
                </p:oleObj>
              </mc:Choice>
              <mc:Fallback>
                <p:oleObj name="Equation" r:id="rId6" imgW="2501640" imgH="482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13" y="3998913"/>
                        <a:ext cx="5337175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Adv. Strength of </a:t>
            </a:r>
            <a:r>
              <a:rPr lang="en-US" dirty="0" err="1" smtClean="0"/>
              <a:t>Mtl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546132-A6B9-4FBC-9A18-857EF2A9836A}" type="slidenum">
              <a:rPr lang="en-US" smtClean="0"/>
              <a:pPr/>
              <a:t>4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of Thumb</a:t>
            </a:r>
          </a:p>
        </p:txBody>
      </p:sp>
      <p:sp>
        <p:nvSpPr>
          <p:cNvPr id="40653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Cast Iron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Aluminum and Magnesium</a:t>
            </a:r>
          </a:p>
          <a:p>
            <a:pPr lvl="2">
              <a:buFont typeface="Wingdings" pitchFamily="2" charset="2"/>
              <a:buNone/>
            </a:pPr>
            <a:endParaRPr lang="en-US"/>
          </a:p>
        </p:txBody>
      </p:sp>
      <p:graphicFrame>
        <p:nvGraphicFramePr>
          <p:cNvPr id="406533" name="Object 5"/>
          <p:cNvGraphicFramePr>
            <a:graphicFrameLocks noChangeAspect="1"/>
          </p:cNvGraphicFramePr>
          <p:nvPr/>
        </p:nvGraphicFramePr>
        <p:xfrm>
          <a:off x="1219200" y="2532063"/>
          <a:ext cx="18161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44" name="Equation" r:id="rId4" imgW="850680" imgH="241200" progId="Equation.3">
                  <p:embed/>
                </p:oleObj>
              </mc:Choice>
              <mc:Fallback>
                <p:oleObj name="Equation" r:id="rId4" imgW="85068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532063"/>
                        <a:ext cx="1816100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5" name="Object 7"/>
          <p:cNvGraphicFramePr>
            <a:graphicFrameLocks noChangeAspect="1"/>
          </p:cNvGraphicFramePr>
          <p:nvPr/>
        </p:nvGraphicFramePr>
        <p:xfrm>
          <a:off x="965200" y="4495800"/>
          <a:ext cx="26289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45" name="Equation" r:id="rId6" imgW="1231560" imgH="241200" progId="Equation.3">
                  <p:embed/>
                </p:oleObj>
              </mc:Choice>
              <mc:Fallback>
                <p:oleObj name="Equation" r:id="rId6" imgW="123156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4495800"/>
                        <a:ext cx="2628900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Adv. Strength of </a:t>
            </a:r>
            <a:r>
              <a:rPr lang="en-US" dirty="0" err="1" smtClean="0"/>
              <a:t>Mtl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D910F0-C217-4D0D-835A-AA28A590A24B}" type="slidenum">
              <a:rPr lang="en-US" smtClean="0"/>
              <a:pPr/>
              <a:t>5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</a:t>
            </a:r>
            <a:br>
              <a:rPr lang="en-US" dirty="0" smtClean="0"/>
            </a:br>
            <a:r>
              <a:rPr lang="en-US" sz="1200" dirty="0" smtClean="0"/>
              <a:t>(Reported by F.B. </a:t>
            </a:r>
            <a:r>
              <a:rPr lang="en-US" sz="1200" dirty="0" err="1" smtClean="0"/>
              <a:t>Stulen</a:t>
            </a:r>
            <a:r>
              <a:rPr lang="en-US" sz="1200" dirty="0" smtClean="0"/>
              <a:t>, H.N. Cummings, and W.C. Schulte, Preventing Fatigue Failures, Part 5, </a:t>
            </a:r>
            <a:r>
              <a:rPr lang="en-US" sz="1200" i="1" dirty="0" smtClean="0"/>
              <a:t>Machine Design</a:t>
            </a:r>
            <a:r>
              <a:rPr lang="en-US" sz="1200" dirty="0" smtClean="0"/>
              <a:t>, vol. 33, P. 161, 22 June 1961)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828800"/>
          <a:ext cx="8153403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3"/>
                <a:gridCol w="990600"/>
                <a:gridCol w="990600"/>
                <a:gridCol w="990600"/>
                <a:gridCol w="990600"/>
                <a:gridCol w="990600"/>
                <a:gridCol w="990600"/>
              </a:tblGrid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Material</a:t>
                      </a:r>
                      <a:br>
                        <a:rPr lang="en-US" sz="14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UNS No.</a:t>
                      </a:r>
                      <a:br>
                        <a:rPr lang="en-US" sz="14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(Alloys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</a:rPr>
                        <a:t> are heat treated, hot worked, specimens smooth, subjected to long life rotating beam test)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Tensile Strength, </a:t>
                      </a:r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sz="1400" baseline="-25000" dirty="0" err="1" smtClean="0">
                          <a:solidFill>
                            <a:schemeClr val="bg1"/>
                          </a:solidFill>
                        </a:rPr>
                        <a:t>ut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Endurance Limit, S’</a:t>
                      </a:r>
                      <a:r>
                        <a:rPr lang="en-US" sz="1400" baseline="-250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Standard Deviation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MPa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ksi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MPa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ksi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ksi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G43400</a:t>
                      </a:r>
                      <a:r>
                        <a:rPr lang="en-US" sz="1200" baseline="0" dirty="0" smtClean="0"/>
                        <a:t> Steel</a:t>
                      </a:r>
                      <a:endParaRPr lang="en-US" sz="12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965</a:t>
                      </a:r>
                    </a:p>
                    <a:p>
                      <a:pPr algn="ctr"/>
                      <a:r>
                        <a:rPr lang="en-US" sz="1200" dirty="0" smtClean="0"/>
                        <a:t>1310</a:t>
                      </a:r>
                    </a:p>
                    <a:p>
                      <a:pPr algn="ctr"/>
                      <a:r>
                        <a:rPr lang="en-US" sz="1200" dirty="0" smtClean="0"/>
                        <a:t>1580</a:t>
                      </a:r>
                    </a:p>
                    <a:p>
                      <a:pPr algn="ctr"/>
                      <a:r>
                        <a:rPr lang="en-US" sz="1200" dirty="0" smtClean="0"/>
                        <a:t>1790</a:t>
                      </a:r>
                      <a:endParaRPr 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140</a:t>
                      </a:r>
                    </a:p>
                    <a:p>
                      <a:pPr algn="ctr"/>
                      <a:r>
                        <a:rPr lang="en-US" sz="1200" dirty="0" smtClean="0"/>
                        <a:t>190</a:t>
                      </a:r>
                    </a:p>
                    <a:p>
                      <a:pPr algn="ctr"/>
                      <a:r>
                        <a:rPr lang="en-US" sz="1200" dirty="0" smtClean="0"/>
                        <a:t>230</a:t>
                      </a:r>
                    </a:p>
                    <a:p>
                      <a:pPr algn="ctr"/>
                      <a:r>
                        <a:rPr lang="en-US" sz="1200" dirty="0" smtClean="0"/>
                        <a:t>260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489</a:t>
                      </a:r>
                    </a:p>
                    <a:p>
                      <a:pPr algn="ctr"/>
                      <a:r>
                        <a:rPr lang="en-US" sz="1200" dirty="0" smtClean="0"/>
                        <a:t>586</a:t>
                      </a:r>
                    </a:p>
                    <a:p>
                      <a:pPr algn="ctr"/>
                      <a:r>
                        <a:rPr lang="en-US" sz="1200" dirty="0" smtClean="0"/>
                        <a:t>620</a:t>
                      </a:r>
                    </a:p>
                    <a:p>
                      <a:pPr algn="ctr"/>
                      <a:r>
                        <a:rPr lang="en-US" sz="1200" dirty="0" smtClean="0"/>
                        <a:t>668</a:t>
                      </a:r>
                      <a:endParaRPr 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71</a:t>
                      </a:r>
                    </a:p>
                    <a:p>
                      <a:pPr algn="ctr"/>
                      <a:r>
                        <a:rPr lang="en-US" sz="1200" dirty="0" smtClean="0"/>
                        <a:t>85</a:t>
                      </a:r>
                    </a:p>
                    <a:p>
                      <a:pPr algn="ctr"/>
                      <a:r>
                        <a:rPr lang="en-US" sz="1200" dirty="0" smtClean="0"/>
                        <a:t>90</a:t>
                      </a:r>
                    </a:p>
                    <a:p>
                      <a:pPr algn="ctr"/>
                      <a:r>
                        <a:rPr lang="en-US" sz="1200" dirty="0" smtClean="0"/>
                        <a:t>97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3.5</a:t>
                      </a:r>
                    </a:p>
                    <a:p>
                      <a:pPr algn="ctr"/>
                      <a:r>
                        <a:rPr lang="en-US" sz="1200" dirty="0" smtClean="0"/>
                        <a:t>6.7</a:t>
                      </a:r>
                    </a:p>
                    <a:p>
                      <a:pPr algn="ctr"/>
                      <a:r>
                        <a:rPr lang="en-US" sz="1200" dirty="0" smtClean="0"/>
                        <a:t>5.3</a:t>
                      </a:r>
                    </a:p>
                    <a:p>
                      <a:pPr algn="ctr"/>
                      <a:r>
                        <a:rPr lang="en-US" sz="1200" dirty="0" smtClean="0"/>
                        <a:t>6.3</a:t>
                      </a:r>
                      <a:endParaRPr 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4.9</a:t>
                      </a:r>
                    </a:p>
                    <a:p>
                      <a:pPr algn="ctr"/>
                      <a:r>
                        <a:rPr lang="en-US" sz="1200" dirty="0" smtClean="0"/>
                        <a:t>7.8</a:t>
                      </a:r>
                    </a:p>
                    <a:p>
                      <a:pPr algn="ctr"/>
                      <a:r>
                        <a:rPr lang="en-US" sz="1200" dirty="0" smtClean="0"/>
                        <a:t>5.9</a:t>
                      </a:r>
                    </a:p>
                    <a:p>
                      <a:pPr algn="ctr"/>
                      <a:r>
                        <a:rPr lang="en-US" sz="1200" dirty="0" smtClean="0"/>
                        <a:t>6.5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G43500 Steel</a:t>
                      </a:r>
                      <a:endParaRPr lang="en-US" sz="12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2070</a:t>
                      </a:r>
                      <a:endParaRPr 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300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689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4.4</a:t>
                      </a:r>
                      <a:endParaRPr 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4.4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R50001-series </a:t>
                      </a:r>
                    </a:p>
                    <a:p>
                      <a:pPr algn="l"/>
                      <a:r>
                        <a:rPr lang="en-US" sz="1200" dirty="0" smtClean="0"/>
                        <a:t>Titanium Alloy</a:t>
                      </a:r>
                      <a:endParaRPr lang="en-US" sz="12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1000</a:t>
                      </a:r>
                      <a:endParaRPr 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145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579</a:t>
                      </a:r>
                      <a:endParaRPr 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84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5.4</a:t>
                      </a:r>
                      <a:endParaRPr 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6.4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A97076 </a:t>
                      </a:r>
                    </a:p>
                    <a:p>
                      <a:pPr algn="l"/>
                      <a:r>
                        <a:rPr lang="en-US" sz="1200" dirty="0" smtClean="0"/>
                        <a:t>Aluminum Alloy</a:t>
                      </a:r>
                      <a:endParaRPr lang="en-US" sz="12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524</a:t>
                      </a:r>
                      <a:endParaRPr 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76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186</a:t>
                      </a:r>
                      <a:endParaRPr 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27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1.6</a:t>
                      </a:r>
                      <a:endParaRPr 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6.0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C63000 </a:t>
                      </a:r>
                    </a:p>
                    <a:p>
                      <a:pPr algn="l"/>
                      <a:r>
                        <a:rPr lang="en-US" sz="1200" dirty="0" smtClean="0"/>
                        <a:t>Aluminum Bronze</a:t>
                      </a:r>
                      <a:endParaRPr lang="en-US" sz="12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806</a:t>
                      </a:r>
                      <a:endParaRPr 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117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48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4.5</a:t>
                      </a:r>
                      <a:endParaRPr 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9.4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C17200 </a:t>
                      </a:r>
                    </a:p>
                    <a:p>
                      <a:pPr algn="l"/>
                      <a:r>
                        <a:rPr lang="en-US" sz="1200" dirty="0" smtClean="0"/>
                        <a:t>Beryllium Copper</a:t>
                      </a:r>
                      <a:endParaRPr lang="en-US" sz="12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1210</a:t>
                      </a:r>
                      <a:endParaRPr 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175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248</a:t>
                      </a:r>
                      <a:endParaRPr 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36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2.7</a:t>
                      </a:r>
                      <a:endParaRPr 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7.5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Adv. Strength of </a:t>
            </a:r>
            <a:r>
              <a:rPr lang="en-US" dirty="0" err="1" smtClean="0"/>
              <a:t>Mtl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F66580-7D58-49E1-B71A-62F5BA0277E3}" type="slidenum">
              <a:rPr lang="en-US" smtClean="0"/>
              <a:pPr/>
              <a:t>6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</a:t>
            </a:r>
            <a:r>
              <a:rPr lang="en-US" dirty="0" smtClean="0"/>
              <a:t>Life, </a:t>
            </a:r>
            <a:r>
              <a:rPr lang="en-US" dirty="0" err="1" smtClean="0"/>
              <a:t>S’</a:t>
            </a:r>
            <a:r>
              <a:rPr lang="en-US" baseline="-25000" dirty="0" err="1" smtClean="0"/>
              <a:t>f</a:t>
            </a:r>
            <a:r>
              <a:rPr lang="en-US" dirty="0" smtClean="0"/>
              <a:t>, The S-N Curve</a:t>
            </a:r>
            <a:endParaRPr lang="en-US" dirty="0"/>
          </a:p>
        </p:txBody>
      </p:sp>
      <p:pic>
        <p:nvPicPr>
          <p:cNvPr id="336900" name="Picture 4" descr="L01F1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-60000">
            <a:off x="304800" y="2133600"/>
            <a:ext cx="8305800" cy="3536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Adv. Strength of </a:t>
            </a:r>
            <a:r>
              <a:rPr lang="en-US" dirty="0" err="1" smtClean="0"/>
              <a:t>Mtl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979BF-F3A1-4591-B022-DA01D9577C89}" type="slidenum">
              <a:rPr lang="en-US" smtClean="0"/>
              <a:pPr/>
              <a:t>7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</a:t>
            </a:r>
            <a:r>
              <a:rPr lang="en-US" dirty="0" smtClean="0"/>
              <a:t>Damage</a:t>
            </a:r>
            <a:br>
              <a:rPr lang="en-US" dirty="0" smtClean="0"/>
            </a:br>
            <a:r>
              <a:rPr lang="en-US" dirty="0" smtClean="0"/>
              <a:t>Log-Log Plot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 flipH="1" flipV="1">
            <a:off x="-533400" y="3656806"/>
            <a:ext cx="36576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1295400" y="5485606"/>
            <a:ext cx="5867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1295400" y="2438400"/>
            <a:ext cx="4953000" cy="213360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6248400" y="4572000"/>
            <a:ext cx="83820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10800000">
            <a:off x="1295400" y="4572000"/>
            <a:ext cx="4800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339933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rot="5400000">
            <a:off x="2914650" y="5448300"/>
            <a:ext cx="76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rot="5400000">
            <a:off x="6229350" y="5448300"/>
            <a:ext cx="76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5400000">
            <a:off x="4562475" y="5448300"/>
            <a:ext cx="76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143000" y="5562600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baseline="30000" dirty="0" smtClean="0"/>
              <a:t>3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667000" y="5562600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baseline="30000" dirty="0" smtClean="0"/>
              <a:t>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343400" y="5562600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baseline="30000" dirty="0" smtClean="0"/>
              <a:t>5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019800" y="5562600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baseline="30000" dirty="0" smtClean="0"/>
              <a:t>6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76250" y="228600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f</a:t>
            </a:r>
            <a:r>
              <a:rPr lang="en-US" sz="1400" dirty="0" err="1" smtClean="0">
                <a:sym typeface="Symbol"/>
              </a:rPr>
              <a:t></a:t>
            </a:r>
            <a:r>
              <a:rPr lang="en-US" sz="1400" dirty="0" err="1" smtClean="0"/>
              <a:t>S</a:t>
            </a:r>
            <a:r>
              <a:rPr lang="en-US" sz="1400" baseline="-25000" dirty="0" err="1" smtClean="0"/>
              <a:t>ut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900740" y="4419600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S’</a:t>
            </a:r>
            <a:r>
              <a:rPr lang="en-US" sz="1400" baseline="-25000" dirty="0" err="1" smtClean="0"/>
              <a:t>e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048000" y="5715000"/>
            <a:ext cx="136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Cycles, 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-364274" y="4098075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Fatigue Stress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00740" y="296882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1" dirty="0" smtClean="0">
                <a:latin typeface="+mj-lt"/>
                <a:cs typeface="Times New Roman"/>
              </a:rPr>
              <a:t>σ</a:t>
            </a:r>
            <a:r>
              <a:rPr lang="en-US" sz="1400" baseline="-25000" dirty="0" smtClean="0">
                <a:latin typeface="+mj-lt"/>
              </a:rPr>
              <a:t>1</a:t>
            </a:r>
            <a:endParaRPr lang="en-US" sz="1400" dirty="0">
              <a:latin typeface="+mj-lt"/>
            </a:endParaRPr>
          </a:p>
        </p:txBody>
      </p:sp>
      <p:cxnSp>
        <p:nvCxnSpPr>
          <p:cNvPr id="36" name="Straight Connector 35"/>
          <p:cNvCxnSpPr/>
          <p:nvPr/>
        </p:nvCxnSpPr>
        <p:spPr bwMode="auto">
          <a:xfrm rot="5400000">
            <a:off x="5855970" y="4983480"/>
            <a:ext cx="82296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339933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 rot="10800000">
            <a:off x="1341120" y="3124200"/>
            <a:ext cx="155448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339933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rot="5400000">
            <a:off x="1844040" y="4175760"/>
            <a:ext cx="210312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339933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2590800" y="518160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</a:t>
            </a:r>
            <a:r>
              <a:rPr lang="en-US" sz="1400" baseline="-25000" dirty="0" smtClean="0"/>
              <a:t>1</a:t>
            </a:r>
            <a:endParaRPr lang="en-US" sz="1400" dirty="0"/>
          </a:p>
        </p:txBody>
      </p:sp>
      <p:sp>
        <p:nvSpPr>
          <p:cNvPr id="46" name="Oval 45"/>
          <p:cNvSpPr/>
          <p:nvPr/>
        </p:nvSpPr>
        <p:spPr bwMode="auto">
          <a:xfrm>
            <a:off x="2009775" y="3076575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 rot="5400000" flipH="1" flipV="1">
            <a:off x="1943100" y="2933700"/>
            <a:ext cx="228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1295400" y="2895600"/>
            <a:ext cx="7620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495425" y="2628900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</a:t>
            </a:r>
            <a:r>
              <a:rPr lang="en-US" sz="1400" baseline="-25000" dirty="0" smtClean="0"/>
              <a:t>1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4648200" y="1752600"/>
            <a:ext cx="403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tabLst>
                <a:tab pos="342900" algn="l"/>
                <a:tab pos="571500" algn="l"/>
              </a:tabLst>
            </a:pPr>
            <a:r>
              <a:rPr lang="el-GR" b="1" dirty="0" smtClean="0">
                <a:latin typeface="+mj-lt"/>
                <a:cs typeface="Times New Roman"/>
              </a:rPr>
              <a:t>σ</a:t>
            </a:r>
            <a:r>
              <a:rPr lang="en-US" b="1" dirty="0" smtClean="0">
                <a:latin typeface="+mj-lt"/>
                <a:cs typeface="Times New Roman"/>
              </a:rPr>
              <a:t>	–	Cyclic Stress Level</a:t>
            </a:r>
          </a:p>
          <a:p>
            <a:pPr marL="514350" indent="-514350">
              <a:tabLst>
                <a:tab pos="342900" algn="l"/>
                <a:tab pos="571500" algn="l"/>
              </a:tabLst>
            </a:pPr>
            <a:r>
              <a:rPr lang="en-US" b="1" dirty="0" smtClean="0">
                <a:cs typeface="Times New Roman"/>
              </a:rPr>
              <a:t>n 	–	Number of Cycles</a:t>
            </a:r>
          </a:p>
          <a:p>
            <a:pPr marL="514350" indent="-514350">
              <a:tabLst>
                <a:tab pos="342900" algn="l"/>
                <a:tab pos="571500" algn="l"/>
              </a:tabLst>
            </a:pPr>
            <a:r>
              <a:rPr lang="en-US" b="1" dirty="0" err="1" smtClean="0">
                <a:latin typeface="+mj-lt"/>
                <a:cs typeface="Times New Roman"/>
              </a:rPr>
              <a:t>S’</a:t>
            </a:r>
            <a:r>
              <a:rPr lang="en-US" b="1" baseline="-25000" dirty="0" err="1" smtClean="0">
                <a:latin typeface="+mj-lt"/>
                <a:cs typeface="Times New Roman"/>
              </a:rPr>
              <a:t>f</a:t>
            </a:r>
            <a:r>
              <a:rPr lang="en-US" b="1" dirty="0" smtClean="0">
                <a:latin typeface="+mj-lt"/>
                <a:cs typeface="Times New Roman"/>
              </a:rPr>
              <a:t>	–	Fatigue Strength at N</a:t>
            </a:r>
          </a:p>
          <a:p>
            <a:pPr marL="514350" indent="-514350">
              <a:tabLst>
                <a:tab pos="342900" algn="l"/>
                <a:tab pos="571500" algn="l"/>
              </a:tabLst>
            </a:pPr>
            <a:r>
              <a:rPr lang="en-US" b="1" dirty="0" smtClean="0">
                <a:latin typeface="+mj-lt"/>
                <a:cs typeface="Times New Roman"/>
              </a:rPr>
              <a:t>N 	–	Number of Cycles to Failure given </a:t>
            </a:r>
            <a:r>
              <a:rPr lang="en-US" b="1" dirty="0" err="1" smtClean="0">
                <a:latin typeface="+mj-lt"/>
                <a:cs typeface="Times New Roman"/>
              </a:rPr>
              <a:t>S’</a:t>
            </a:r>
            <a:r>
              <a:rPr lang="en-US" b="1" baseline="-25000" dirty="0" err="1" smtClean="0">
                <a:latin typeface="+mj-lt"/>
                <a:cs typeface="Times New Roman"/>
              </a:rPr>
              <a:t>f</a:t>
            </a:r>
            <a:endParaRPr lang="en-US" b="1" dirty="0" smtClean="0">
              <a:latin typeface="+mj-lt"/>
              <a:cs typeface="Times New Roman"/>
            </a:endParaRPr>
          </a:p>
          <a:p>
            <a:pPr marL="514350" indent="-514350">
              <a:tabLst>
                <a:tab pos="342900" algn="l"/>
                <a:tab pos="571500" algn="l"/>
              </a:tabLst>
            </a:pPr>
            <a:r>
              <a:rPr lang="en-US" b="1" dirty="0" err="1" smtClean="0">
                <a:latin typeface="+mj-lt"/>
                <a:cs typeface="Times New Roman"/>
              </a:rPr>
              <a:t>S’</a:t>
            </a:r>
            <a:r>
              <a:rPr lang="en-US" b="1" baseline="-25000" dirty="0" err="1" smtClean="0">
                <a:latin typeface="+mj-lt"/>
                <a:cs typeface="Times New Roman"/>
              </a:rPr>
              <a:t>e</a:t>
            </a:r>
            <a:r>
              <a:rPr lang="en-US" b="1" dirty="0" smtClean="0">
                <a:latin typeface="+mj-lt"/>
                <a:cs typeface="Times New Roman"/>
              </a:rPr>
              <a:t>	-	Endurance Limit</a:t>
            </a:r>
          </a:p>
          <a:p>
            <a:pPr marL="514350" indent="-514350">
              <a:tabLst>
                <a:tab pos="342900" algn="l"/>
                <a:tab pos="571500" algn="l"/>
              </a:tabLst>
            </a:pPr>
            <a:r>
              <a:rPr lang="en-US" b="1" dirty="0" err="1" smtClean="0">
                <a:latin typeface="+mj-lt"/>
                <a:cs typeface="Times New Roman"/>
              </a:rPr>
              <a:t>S</a:t>
            </a:r>
            <a:r>
              <a:rPr lang="en-US" b="1" baseline="-25000" dirty="0" err="1" smtClean="0">
                <a:latin typeface="+mj-lt"/>
                <a:cs typeface="Times New Roman"/>
              </a:rPr>
              <a:t>ut</a:t>
            </a:r>
            <a:r>
              <a:rPr lang="en-US" b="1" dirty="0" smtClean="0">
                <a:latin typeface="+mj-lt"/>
                <a:cs typeface="Times New Roman"/>
              </a:rPr>
              <a:t>-	Ultimate Strength</a:t>
            </a:r>
          </a:p>
          <a:p>
            <a:endParaRPr lang="en-US" b="1" dirty="0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Adv. Strength of </a:t>
            </a:r>
            <a:r>
              <a:rPr lang="en-US" dirty="0" err="1" smtClean="0"/>
              <a:t>Mtl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979BF-F3A1-4591-B022-DA01D9577C89}" type="slidenum">
              <a:rPr lang="en-US" smtClean="0"/>
              <a:pPr/>
              <a:t>8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 for the S-N Curve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756979"/>
              </p:ext>
            </p:extLst>
          </p:nvPr>
        </p:nvGraphicFramePr>
        <p:xfrm>
          <a:off x="990600" y="1905000"/>
          <a:ext cx="2971800" cy="3738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29" name="Equation" r:id="rId4" imgW="1574640" imgH="1981080" progId="Equation.DSMT4">
                  <p:embed/>
                </p:oleObj>
              </mc:Choice>
              <mc:Fallback>
                <p:oleObj name="Equation" r:id="rId4" imgW="1574640" imgH="1981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905000"/>
                        <a:ext cx="2971800" cy="3738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649387"/>
              </p:ext>
            </p:extLst>
          </p:nvPr>
        </p:nvGraphicFramePr>
        <p:xfrm>
          <a:off x="4876800" y="1905000"/>
          <a:ext cx="3187700" cy="397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30" name="Equation" r:id="rId6" imgW="1688760" imgH="2108160" progId="Equation.DSMT4">
                  <p:embed/>
                </p:oleObj>
              </mc:Choice>
              <mc:Fallback>
                <p:oleObj name="Equation" r:id="rId6" imgW="1688760" imgH="21081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905000"/>
                        <a:ext cx="3187700" cy="397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1646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Adv. Strength of </a:t>
            </a:r>
            <a:r>
              <a:rPr lang="en-US" dirty="0" err="1" smtClean="0"/>
              <a:t>Mtl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68D551-9C54-4681-9C89-6807187940AE}" type="slidenum">
              <a:rPr lang="en-US" smtClean="0"/>
              <a:pPr/>
              <a:t>9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07556" name="Text Box 4"/>
          <p:cNvSpPr txBox="1">
            <a:spLocks noChangeArrowheads="1"/>
          </p:cNvSpPr>
          <p:nvPr/>
        </p:nvSpPr>
        <p:spPr bwMode="auto">
          <a:xfrm>
            <a:off x="669925" y="2025650"/>
            <a:ext cx="78644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The endurance limit of a steel member is 112MPa and the tensile strength is 385MPa.  What fatigue strength corresponds to a life of 70(10</a:t>
            </a:r>
            <a:r>
              <a:rPr lang="en-US" baseline="30000"/>
              <a:t>3</a:t>
            </a:r>
            <a:r>
              <a:rPr lang="en-US"/>
              <a:t>) cycles.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3003</TotalTime>
  <Words>335</Words>
  <Application>Microsoft Office PowerPoint</Application>
  <PresentationFormat>On-screen Show (4:3)</PresentationFormat>
  <Paragraphs>170</Paragraphs>
  <Slides>11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Profile</vt:lpstr>
      <vt:lpstr>Equation</vt:lpstr>
      <vt:lpstr>MathType 6.0 Equation</vt:lpstr>
      <vt:lpstr>FATIGUE</vt:lpstr>
      <vt:lpstr>Endurance Limit and Strength</vt:lpstr>
      <vt:lpstr>Rules of Thumb</vt:lpstr>
      <vt:lpstr>Rules of Thumb</vt:lpstr>
      <vt:lpstr>Values (Reported by F.B. Stulen, H.N. Cummings, and W.C. Schulte, Preventing Fatigue Failures, Part 5, Machine Design, vol. 33, P. 161, 22 June 1961)</vt:lpstr>
      <vt:lpstr>Finite Life, S’f, The S-N Curve</vt:lpstr>
      <vt:lpstr>Cumulative Damage Log-Log Plot</vt:lpstr>
      <vt:lpstr>Equation for the S-N Curve</vt:lpstr>
      <vt:lpstr>Example</vt:lpstr>
      <vt:lpstr>Cumulative Damage</vt:lpstr>
      <vt:lpstr>Example</vt:lpstr>
    </vt:vector>
  </TitlesOfParts>
  <Company>Union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MER035 Lecture 1</dc:title>
  <dc:subject>Course Intro</dc:subject>
  <dc:creator>RBB</dc:creator>
  <cp:lastModifiedBy> </cp:lastModifiedBy>
  <cp:revision>205</cp:revision>
  <cp:lastPrinted>2016-06-02T15:34:49Z</cp:lastPrinted>
  <dcterms:created xsi:type="dcterms:W3CDTF">2000-05-18T05:09:09Z</dcterms:created>
  <dcterms:modified xsi:type="dcterms:W3CDTF">2016-06-02T15:36:49Z</dcterms:modified>
</cp:coreProperties>
</file>