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258" r:id="rId2"/>
    <p:sldId id="305" r:id="rId3"/>
    <p:sldId id="306" r:id="rId4"/>
    <p:sldId id="313" r:id="rId5"/>
    <p:sldId id="307" r:id="rId6"/>
    <p:sldId id="309" r:id="rId7"/>
    <p:sldId id="312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10" r:id="rId17"/>
    <p:sldId id="304" r:id="rId1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  <a:srgbClr val="FFFFCC"/>
    <a:srgbClr val="00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4" autoAdjust="0"/>
    <p:restoredTop sz="94709" autoAdjust="0"/>
  </p:normalViewPr>
  <p:slideViewPr>
    <p:cSldViewPr>
      <p:cViewPr varScale="1">
        <p:scale>
          <a:sx n="128" d="100"/>
          <a:sy n="128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2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38.wmf"/><Relationship Id="rId7" Type="http://schemas.openxmlformats.org/officeDocument/2006/relationships/image" Target="../media/image49.wmf"/><Relationship Id="rId2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48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8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32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3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CE65C6E-2A66-43A3-A4C2-50B871743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43D296A8-9BE6-4DE2-A41E-6593FC5B2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01394-538C-4EF2-8DBF-7AA257601259}" type="slidenum">
              <a:rPr lang="en-US"/>
              <a:pPr/>
              <a:t>10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7BE0B-C530-44CF-9CEB-35F7CB82A07C}" type="slidenum">
              <a:rPr lang="en-US"/>
              <a:pPr/>
              <a:t>11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C893C-5903-46B8-A1CE-5C9736C7EFE9}" type="slidenum">
              <a:rPr lang="en-US"/>
              <a:pPr/>
              <a:t>12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DBFBC-56BD-4B0A-958F-D5129E9F6C04}" type="slidenum">
              <a:rPr lang="en-US"/>
              <a:pPr/>
              <a:t>13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85070-0918-438F-8E9B-82194E5CB364}" type="slidenum">
              <a:rPr lang="en-US"/>
              <a:pPr/>
              <a:t>14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A6075-E0FB-49C3-A27C-5F4A00E11361}" type="slidenum">
              <a:rPr lang="en-US"/>
              <a:pPr/>
              <a:t>15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748D6-E285-491B-82E8-B79217D9BAC0}" type="slidenum">
              <a:rPr lang="en-US"/>
              <a:pPr/>
              <a:t>16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748D6-E285-491B-82E8-B79217D9BAC0}" type="slidenum">
              <a:rPr lang="en-US"/>
              <a:pPr/>
              <a:t>17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F4A20-CD08-4BC2-BE55-257D882B9C24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06506-0B6D-44A5-8A33-217F4DAC77C8}" type="slidenum">
              <a:rPr lang="en-US"/>
              <a:pPr/>
              <a:t>8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204EB-B2DD-4BAD-9179-87F05FCE5821}" type="slidenum">
              <a:rPr lang="en-US"/>
              <a:pPr/>
              <a:t>9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2BCA4D-D15B-4EF8-B926-D3842B843B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76D829-A19F-4073-B70E-6ED8AA64D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DF660-16E3-4135-87D4-D90AE8814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A2285C-DD3B-4FB5-A60E-009981496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B142B5-00A8-4621-BEEF-7A70B18B1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DCE350-F09E-471C-A6B5-8C4DC3C353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F59644-BF66-40F5-A3C9-15B7E00750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8AA46-0E9E-4A43-9020-4C1BD4B55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6099EF-E605-439F-B21D-99C0D0DECA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2326C6-7A8E-4BFE-BECD-66D0C79F50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E6EEF-0924-49CB-AC74-0B8CE1407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652771-F25E-49AF-BD1B-C758810F2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888FD0-110D-4C90-9A51-FDF20B37C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82A37-B9E7-4AE4-8F69-672F87EA4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F0E053-DD06-423B-A80A-41B917477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hangingPunct="1"/>
            <a:r>
              <a:rPr lang="en-US" sz="800"/>
              <a:t>Union College</a:t>
            </a:r>
          </a:p>
          <a:p>
            <a:pPr algn="l"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58328F50-8264-42D6-BBD9-8B4F706628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7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5" Type="http://schemas.openxmlformats.org/officeDocument/2006/relationships/image" Target="../media/image32.wmf"/><Relationship Id="rId15" Type="http://schemas.openxmlformats.org/officeDocument/2006/relationships/image" Target="../media/image24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9.wmf"/><Relationship Id="rId5" Type="http://schemas.openxmlformats.org/officeDocument/2006/relationships/image" Target="../media/image28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1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9.wmf"/><Relationship Id="rId5" Type="http://schemas.openxmlformats.org/officeDocument/2006/relationships/image" Target="../media/image28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8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4.tiff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tiff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 of Materials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62000" y="2590800"/>
            <a:ext cx="285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Energy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124200"/>
            <a:ext cx="757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1800" dirty="0" smtClean="0"/>
              <a:t>Work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1800" dirty="0" smtClean="0"/>
              <a:t>Strain Energy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1800" dirty="0" err="1" smtClean="0"/>
              <a:t>Castigliano’s</a:t>
            </a:r>
            <a:r>
              <a:rPr lang="en-US" sz="1800" dirty="0" smtClean="0"/>
              <a:t> First Theorem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1800" dirty="0" err="1" smtClean="0"/>
              <a:t>Castigliano’s</a:t>
            </a:r>
            <a:r>
              <a:rPr lang="en-US" sz="1800" dirty="0" smtClean="0"/>
              <a:t> Second Theorem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8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37BB2-A575-4F2E-89BF-F6175BA0E03C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400"/>
              <a:t>Elastic Strain Energy in Shear</a:t>
            </a:r>
          </a:p>
        </p:txBody>
      </p:sp>
      <p:graphicFrame>
        <p:nvGraphicFramePr>
          <p:cNvPr id="484445" name="Object 9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66800" y="19050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8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24600" y="37338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9" name="Equation" r:id="rId6" imgW="444240" imgH="215640" progId="Equation.3">
                  <p:embed/>
                </p:oleObj>
              </mc:Choice>
              <mc:Fallback>
                <p:oleObj name="Equation" r:id="rId6" imgW="4442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411" name="Object 5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" y="4800600"/>
          <a:ext cx="2743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0" name="Equation" r:id="rId8" imgW="1447560" imgH="393480" progId="Equation.3">
                  <p:embed/>
                </p:oleObj>
              </mc:Choice>
              <mc:Fallback>
                <p:oleObj name="Equation" r:id="rId8" imgW="1447560" imgH="3934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743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3886200" y="5257800"/>
            <a:ext cx="464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 flipV="1">
            <a:off x="3886200" y="19050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5257800" y="5638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Elongation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 rot="16200000">
            <a:off x="2445544" y="3245644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Load</a:t>
            </a:r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V="1">
            <a:off x="3886200" y="1905000"/>
            <a:ext cx="396240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58674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>
            <a:off x="61722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>
            <a:off x="38862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 flipH="1">
            <a:off x="3886200" y="33337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5867400" y="3581400"/>
            <a:ext cx="304800" cy="1676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67" name="AutoShape 15"/>
          <p:cNvSpPr>
            <a:spLocks noChangeArrowheads="1"/>
          </p:cNvSpPr>
          <p:nvPr/>
        </p:nvSpPr>
        <p:spPr bwMode="auto">
          <a:xfrm flipH="1">
            <a:off x="5867400" y="3352800"/>
            <a:ext cx="304800" cy="228600"/>
          </a:xfrm>
          <a:prstGeom prst="rtTriangle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 flipV="1">
            <a:off x="7315200" y="23622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69" name="Line 17"/>
          <p:cNvSpPr>
            <a:spLocks noChangeShapeType="1"/>
          </p:cNvSpPr>
          <p:nvPr/>
        </p:nvSpPr>
        <p:spPr bwMode="auto">
          <a:xfrm flipH="1">
            <a:off x="3886200" y="2362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0" name="Line 18"/>
          <p:cNvSpPr>
            <a:spLocks noChangeShapeType="1"/>
          </p:cNvSpPr>
          <p:nvPr/>
        </p:nvSpPr>
        <p:spPr bwMode="auto">
          <a:xfrm>
            <a:off x="3886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1" name="Line 19"/>
          <p:cNvSpPr>
            <a:spLocks noChangeShapeType="1"/>
          </p:cNvSpPr>
          <p:nvPr/>
        </p:nvSpPr>
        <p:spPr bwMode="auto">
          <a:xfrm>
            <a:off x="5867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2" name="Line 20"/>
          <p:cNvSpPr>
            <a:spLocks noChangeShapeType="1"/>
          </p:cNvSpPr>
          <p:nvPr/>
        </p:nvSpPr>
        <p:spPr bwMode="auto">
          <a:xfrm>
            <a:off x="6172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3" name="Line 21"/>
          <p:cNvSpPr>
            <a:spLocks noChangeShapeType="1"/>
          </p:cNvSpPr>
          <p:nvPr/>
        </p:nvSpPr>
        <p:spPr bwMode="auto">
          <a:xfrm flipH="1">
            <a:off x="3886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4" name="Line 22"/>
          <p:cNvSpPr>
            <a:spLocks noChangeShapeType="1"/>
          </p:cNvSpPr>
          <p:nvPr/>
        </p:nvSpPr>
        <p:spPr bwMode="auto">
          <a:xfrm>
            <a:off x="51054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75" name="Line 23"/>
          <p:cNvSpPr>
            <a:spLocks noChangeShapeType="1"/>
          </p:cNvSpPr>
          <p:nvPr/>
        </p:nvSpPr>
        <p:spPr bwMode="auto">
          <a:xfrm flipH="1">
            <a:off x="61722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4376" name="Object 24"/>
          <p:cNvGraphicFramePr>
            <a:graphicFrameLocks noChangeAspect="1"/>
          </p:cNvGraphicFramePr>
          <p:nvPr/>
        </p:nvGraphicFramePr>
        <p:xfrm>
          <a:off x="4648200" y="5334000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1" name="Equation" r:id="rId10" imgW="190440" imgH="215640" progId="Equation.3">
                  <p:embed/>
                </p:oleObj>
              </mc:Choice>
              <mc:Fallback>
                <p:oleObj name="Equation" r:id="rId10" imgW="19044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403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7" name="Object 25"/>
          <p:cNvGraphicFramePr>
            <a:graphicFrameLocks noChangeAspect="1"/>
          </p:cNvGraphicFramePr>
          <p:nvPr/>
        </p:nvGraphicFramePr>
        <p:xfrm>
          <a:off x="6477000" y="53340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2" name="Equation" r:id="rId12" imgW="266400" imgH="215640" progId="Equation.3">
                  <p:embed/>
                </p:oleObj>
              </mc:Choice>
              <mc:Fallback>
                <p:oleObj name="Equation" r:id="rId12" imgW="26640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53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8" name="Object 26"/>
          <p:cNvGraphicFramePr>
            <a:graphicFrameLocks noChangeAspect="1"/>
          </p:cNvGraphicFramePr>
          <p:nvPr/>
        </p:nvGraphicFramePr>
        <p:xfrm>
          <a:off x="7162800" y="53340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3" name="Equation" r:id="rId14" imgW="152280" imgH="164880" progId="Equation.3">
                  <p:embed/>
                </p:oleObj>
              </mc:Choice>
              <mc:Fallback>
                <p:oleObj name="Equation" r:id="rId14" imgW="152280" imgH="1648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35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9" name="Line 27"/>
          <p:cNvSpPr>
            <a:spLocks noChangeShapeType="1"/>
          </p:cNvSpPr>
          <p:nvPr/>
        </p:nvSpPr>
        <p:spPr bwMode="auto">
          <a:xfrm flipH="1">
            <a:off x="35052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0" name="Line 28"/>
          <p:cNvSpPr>
            <a:spLocks noChangeShapeType="1"/>
          </p:cNvSpPr>
          <p:nvPr/>
        </p:nvSpPr>
        <p:spPr bwMode="auto">
          <a:xfrm flipH="1">
            <a:off x="3505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1" name="Line 29"/>
          <p:cNvSpPr>
            <a:spLocks noChangeShapeType="1"/>
          </p:cNvSpPr>
          <p:nvPr/>
        </p:nvSpPr>
        <p:spPr bwMode="auto">
          <a:xfrm flipH="1">
            <a:off x="35052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2" name="Line 30"/>
          <p:cNvSpPr>
            <a:spLocks noChangeShapeType="1"/>
          </p:cNvSpPr>
          <p:nvPr/>
        </p:nvSpPr>
        <p:spPr bwMode="auto">
          <a:xfrm flipV="1">
            <a:off x="3657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3" name="Line 31"/>
          <p:cNvSpPr>
            <a:spLocks noChangeShapeType="1"/>
          </p:cNvSpPr>
          <p:nvPr/>
        </p:nvSpPr>
        <p:spPr bwMode="auto">
          <a:xfrm>
            <a:off x="3657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4" name="Line 32"/>
          <p:cNvSpPr>
            <a:spLocks noChangeShapeType="1"/>
          </p:cNvSpPr>
          <p:nvPr/>
        </p:nvSpPr>
        <p:spPr bwMode="auto">
          <a:xfrm>
            <a:off x="3657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4385" name="Object 33"/>
          <p:cNvGraphicFramePr>
            <a:graphicFrameLocks noChangeAspect="1"/>
          </p:cNvGraphicFramePr>
          <p:nvPr/>
        </p:nvGraphicFramePr>
        <p:xfrm>
          <a:off x="3048000" y="32480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4" name="Equation" r:id="rId16" imgW="228600" imgH="215640" progId="Equation.3">
                  <p:embed/>
                </p:oleObj>
              </mc:Choice>
              <mc:Fallback>
                <p:oleObj name="Equation" r:id="rId16" imgW="22860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48025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6" name="Object 34"/>
          <p:cNvGraphicFramePr>
            <a:graphicFrameLocks noChangeAspect="1"/>
          </p:cNvGraphicFramePr>
          <p:nvPr/>
        </p:nvGraphicFramePr>
        <p:xfrm>
          <a:off x="3200400" y="4267200"/>
          <a:ext cx="290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5" name="Equation" r:id="rId18" imgW="164880" imgH="215640" progId="Equation.3">
                  <p:embed/>
                </p:oleObj>
              </mc:Choice>
              <mc:Fallback>
                <p:oleObj name="Equation" r:id="rId18" imgW="164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2905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7" name="Object 35"/>
          <p:cNvGraphicFramePr>
            <a:graphicFrameLocks noChangeAspect="1"/>
          </p:cNvGraphicFramePr>
          <p:nvPr/>
        </p:nvGraphicFramePr>
        <p:xfrm>
          <a:off x="3505200" y="2209800"/>
          <a:ext cx="2809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6" name="Equation" r:id="rId20" imgW="152280" imgH="164880" progId="Equation.3">
                  <p:embed/>
                </p:oleObj>
              </mc:Choice>
              <mc:Fallback>
                <p:oleObj name="Equation" r:id="rId20" imgW="152280" imgH="1648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2809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8" name="Oval 36"/>
          <p:cNvSpPr>
            <a:spLocks noChangeArrowheads="1"/>
          </p:cNvSpPr>
          <p:nvPr/>
        </p:nvSpPr>
        <p:spPr bwMode="auto">
          <a:xfrm>
            <a:off x="5834063" y="521493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89" name="Oval 37"/>
          <p:cNvSpPr>
            <a:spLocks noChangeArrowheads="1"/>
          </p:cNvSpPr>
          <p:nvPr/>
        </p:nvSpPr>
        <p:spPr bwMode="auto">
          <a:xfrm>
            <a:off x="6132513" y="52197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90" name="Oval 38"/>
          <p:cNvSpPr>
            <a:spLocks noChangeArrowheads="1"/>
          </p:cNvSpPr>
          <p:nvPr/>
        </p:nvSpPr>
        <p:spPr bwMode="auto">
          <a:xfrm>
            <a:off x="5835650" y="354965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91" name="Oval 39"/>
          <p:cNvSpPr>
            <a:spLocks noChangeArrowheads="1"/>
          </p:cNvSpPr>
          <p:nvPr/>
        </p:nvSpPr>
        <p:spPr bwMode="auto">
          <a:xfrm>
            <a:off x="6126163" y="329565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92" name="Oval 40"/>
          <p:cNvSpPr>
            <a:spLocks noChangeArrowheads="1"/>
          </p:cNvSpPr>
          <p:nvPr/>
        </p:nvSpPr>
        <p:spPr bwMode="auto">
          <a:xfrm>
            <a:off x="7277100" y="52197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93" name="Oval 41"/>
          <p:cNvSpPr>
            <a:spLocks noChangeArrowheads="1"/>
          </p:cNvSpPr>
          <p:nvPr/>
        </p:nvSpPr>
        <p:spPr bwMode="auto">
          <a:xfrm>
            <a:off x="7277100" y="23241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94" name="Text Box 42"/>
          <p:cNvSpPr txBox="1">
            <a:spLocks noChangeArrowheads="1"/>
          </p:cNvSpPr>
          <p:nvPr/>
        </p:nvSpPr>
        <p:spPr bwMode="auto">
          <a:xfrm>
            <a:off x="5657850" y="33528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943600" y="3124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638800" y="5029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6115050" y="5029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4410" name="Line 58"/>
          <p:cNvSpPr>
            <a:spLocks noChangeShapeType="1"/>
          </p:cNvSpPr>
          <p:nvPr/>
        </p:nvSpPr>
        <p:spPr bwMode="auto">
          <a:xfrm flipH="1">
            <a:off x="6019800" y="4343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12" name="Text Box 60"/>
          <p:cNvSpPr txBox="1">
            <a:spLocks noChangeArrowheads="1"/>
          </p:cNvSpPr>
          <p:nvPr/>
        </p:nvSpPr>
        <p:spPr bwMode="auto">
          <a:xfrm>
            <a:off x="3575050" y="5257800"/>
            <a:ext cx="3111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484413" name="Text Box 61"/>
          <p:cNvSpPr txBox="1">
            <a:spLocks noChangeArrowheads="1"/>
          </p:cNvSpPr>
          <p:nvPr/>
        </p:nvSpPr>
        <p:spPr bwMode="auto">
          <a:xfrm>
            <a:off x="7315200" y="4983163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4414" name="Text Box 62"/>
          <p:cNvSpPr txBox="1">
            <a:spLocks noChangeArrowheads="1"/>
          </p:cNvSpPr>
          <p:nvPr/>
        </p:nvSpPr>
        <p:spPr bwMode="auto">
          <a:xfrm>
            <a:off x="7315200" y="2316163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84416" name="Rectangle 64"/>
          <p:cNvSpPr>
            <a:spLocks noChangeArrowheads="1"/>
          </p:cNvSpPr>
          <p:nvPr/>
        </p:nvSpPr>
        <p:spPr bwMode="auto">
          <a:xfrm>
            <a:off x="838200" y="2819400"/>
            <a:ext cx="1143000" cy="990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17" name="Line 65"/>
          <p:cNvSpPr>
            <a:spLocks noChangeShapeType="1"/>
          </p:cNvSpPr>
          <p:nvPr/>
        </p:nvSpPr>
        <p:spPr bwMode="auto">
          <a:xfrm flipV="1">
            <a:off x="838200" y="2819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18" name="Line 66"/>
          <p:cNvSpPr>
            <a:spLocks noChangeShapeType="1"/>
          </p:cNvSpPr>
          <p:nvPr/>
        </p:nvSpPr>
        <p:spPr bwMode="auto">
          <a:xfrm flipV="1">
            <a:off x="1981200" y="2819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19" name="Line 67"/>
          <p:cNvSpPr>
            <a:spLocks noChangeShapeType="1"/>
          </p:cNvSpPr>
          <p:nvPr/>
        </p:nvSpPr>
        <p:spPr bwMode="auto">
          <a:xfrm>
            <a:off x="1981200" y="2819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0" name="Line 68"/>
          <p:cNvSpPr>
            <a:spLocks noChangeShapeType="1"/>
          </p:cNvSpPr>
          <p:nvPr/>
        </p:nvSpPr>
        <p:spPr bwMode="auto">
          <a:xfrm>
            <a:off x="985838" y="27416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1" name="Line 69"/>
          <p:cNvSpPr>
            <a:spLocks noChangeShapeType="1"/>
          </p:cNvSpPr>
          <p:nvPr/>
        </p:nvSpPr>
        <p:spPr bwMode="auto">
          <a:xfrm flipH="1">
            <a:off x="9906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2" name="Line 70"/>
          <p:cNvSpPr>
            <a:spLocks noChangeShapeType="1"/>
          </p:cNvSpPr>
          <p:nvPr/>
        </p:nvSpPr>
        <p:spPr bwMode="auto">
          <a:xfrm rot="5400000">
            <a:off x="419100" y="3314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3" name="Line 71"/>
          <p:cNvSpPr>
            <a:spLocks noChangeShapeType="1"/>
          </p:cNvSpPr>
          <p:nvPr/>
        </p:nvSpPr>
        <p:spPr bwMode="auto">
          <a:xfrm rot="-5400000">
            <a:off x="1714500" y="3238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4" name="Oval 72"/>
          <p:cNvSpPr>
            <a:spLocks noChangeArrowheads="1"/>
          </p:cNvSpPr>
          <p:nvPr/>
        </p:nvSpPr>
        <p:spPr bwMode="auto">
          <a:xfrm>
            <a:off x="790575" y="377666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5" name="Oval 73"/>
          <p:cNvSpPr>
            <a:spLocks noChangeArrowheads="1"/>
          </p:cNvSpPr>
          <p:nvPr/>
        </p:nvSpPr>
        <p:spPr bwMode="auto">
          <a:xfrm>
            <a:off x="800100" y="27813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6" name="Oval 74"/>
          <p:cNvSpPr>
            <a:spLocks noChangeArrowheads="1"/>
          </p:cNvSpPr>
          <p:nvPr/>
        </p:nvSpPr>
        <p:spPr bwMode="auto">
          <a:xfrm>
            <a:off x="1943100" y="27813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7" name="Oval 75"/>
          <p:cNvSpPr>
            <a:spLocks noChangeArrowheads="1"/>
          </p:cNvSpPr>
          <p:nvPr/>
        </p:nvSpPr>
        <p:spPr bwMode="auto">
          <a:xfrm>
            <a:off x="1947863" y="378142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28" name="Text Box 76"/>
          <p:cNvSpPr txBox="1">
            <a:spLocks noChangeArrowheads="1"/>
          </p:cNvSpPr>
          <p:nvPr/>
        </p:nvSpPr>
        <p:spPr bwMode="auto">
          <a:xfrm>
            <a:off x="571500" y="369728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84429" name="Text Box 77"/>
          <p:cNvSpPr txBox="1">
            <a:spLocks noChangeArrowheads="1"/>
          </p:cNvSpPr>
          <p:nvPr/>
        </p:nvSpPr>
        <p:spPr bwMode="auto">
          <a:xfrm>
            <a:off x="552450" y="264953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4430" name="Text Box 78"/>
          <p:cNvSpPr txBox="1">
            <a:spLocks noChangeArrowheads="1"/>
          </p:cNvSpPr>
          <p:nvPr/>
        </p:nvSpPr>
        <p:spPr bwMode="auto">
          <a:xfrm>
            <a:off x="1943100" y="2581275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4431" name="Text Box 79"/>
          <p:cNvSpPr txBox="1">
            <a:spLocks noChangeArrowheads="1"/>
          </p:cNvSpPr>
          <p:nvPr/>
        </p:nvSpPr>
        <p:spPr bwMode="auto">
          <a:xfrm>
            <a:off x="1943100" y="376396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4432" name="Text Box 80"/>
          <p:cNvSpPr txBox="1">
            <a:spLocks noChangeArrowheads="1"/>
          </p:cNvSpPr>
          <p:nvPr/>
        </p:nvSpPr>
        <p:spPr bwMode="auto">
          <a:xfrm>
            <a:off x="544513" y="3124200"/>
            <a:ext cx="2936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84433" name="Text Box 81"/>
          <p:cNvSpPr txBox="1">
            <a:spLocks noChangeArrowheads="1"/>
          </p:cNvSpPr>
          <p:nvPr/>
        </p:nvSpPr>
        <p:spPr bwMode="auto">
          <a:xfrm>
            <a:off x="1981200" y="3124200"/>
            <a:ext cx="2936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84434" name="Text Box 82"/>
          <p:cNvSpPr txBox="1">
            <a:spLocks noChangeArrowheads="1"/>
          </p:cNvSpPr>
          <p:nvPr/>
        </p:nvSpPr>
        <p:spPr bwMode="auto">
          <a:xfrm>
            <a:off x="1143000" y="2438400"/>
            <a:ext cx="2936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84435" name="Text Box 83"/>
          <p:cNvSpPr txBox="1">
            <a:spLocks noChangeArrowheads="1"/>
          </p:cNvSpPr>
          <p:nvPr/>
        </p:nvSpPr>
        <p:spPr bwMode="auto">
          <a:xfrm>
            <a:off x="1143000" y="3886200"/>
            <a:ext cx="2936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84436" name="Line 84"/>
          <p:cNvSpPr>
            <a:spLocks noChangeShapeType="1"/>
          </p:cNvSpPr>
          <p:nvPr/>
        </p:nvSpPr>
        <p:spPr bwMode="auto">
          <a:xfrm flipH="1">
            <a:off x="304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37" name="Line 85"/>
          <p:cNvSpPr>
            <a:spLocks noChangeShapeType="1"/>
          </p:cNvSpPr>
          <p:nvPr/>
        </p:nvSpPr>
        <p:spPr bwMode="auto">
          <a:xfrm flipH="1">
            <a:off x="3048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38" name="Line 86"/>
          <p:cNvSpPr>
            <a:spLocks noChangeShapeType="1"/>
          </p:cNvSpPr>
          <p:nvPr/>
        </p:nvSpPr>
        <p:spPr bwMode="auto">
          <a:xfrm flipV="1">
            <a:off x="3810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39" name="Line 87"/>
          <p:cNvSpPr>
            <a:spLocks noChangeShapeType="1"/>
          </p:cNvSpPr>
          <p:nvPr/>
        </p:nvSpPr>
        <p:spPr bwMode="auto">
          <a:xfrm>
            <a:off x="381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40" name="Text Box 88"/>
          <p:cNvSpPr txBox="1">
            <a:spLocks noChangeArrowheads="1"/>
          </p:cNvSpPr>
          <p:nvPr/>
        </p:nvSpPr>
        <p:spPr bwMode="auto">
          <a:xfrm>
            <a:off x="228600" y="316388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484441" name="Line 89"/>
          <p:cNvSpPr>
            <a:spLocks noChangeShapeType="1"/>
          </p:cNvSpPr>
          <p:nvPr/>
        </p:nvSpPr>
        <p:spPr bwMode="auto">
          <a:xfrm flipV="1">
            <a:off x="838200" y="1981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42" name="Line 90"/>
          <p:cNvSpPr>
            <a:spLocks noChangeShapeType="1"/>
          </p:cNvSpPr>
          <p:nvPr/>
        </p:nvSpPr>
        <p:spPr bwMode="auto">
          <a:xfrm flipV="1">
            <a:off x="14478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43" name="Line 91"/>
          <p:cNvSpPr>
            <a:spLocks noChangeShapeType="1"/>
          </p:cNvSpPr>
          <p:nvPr/>
        </p:nvSpPr>
        <p:spPr bwMode="auto">
          <a:xfrm>
            <a:off x="12192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444" name="Line 92"/>
          <p:cNvSpPr>
            <a:spLocks noChangeShapeType="1"/>
          </p:cNvSpPr>
          <p:nvPr/>
        </p:nvSpPr>
        <p:spPr bwMode="auto">
          <a:xfrm flipH="1">
            <a:off x="8382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4447" name="Object 9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14400" y="3124200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7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1762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449" name="Arc 97"/>
          <p:cNvSpPr>
            <a:spLocks/>
          </p:cNvSpPr>
          <p:nvPr/>
        </p:nvSpPr>
        <p:spPr bwMode="auto">
          <a:xfrm>
            <a:off x="838200" y="3048000"/>
            <a:ext cx="3810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1768-E9A9-4075-BE7D-10E838DAA3A7}" type="slidenum">
              <a:rPr lang="en-US" smtClean="0"/>
              <a:pPr/>
              <a:t>11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Shear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20062" cy="4267200"/>
          </a:xfrm>
        </p:spPr>
        <p:txBody>
          <a:bodyPr/>
          <a:lstStyle/>
          <a:p>
            <a:r>
              <a:rPr lang="en-US" sz="2600"/>
              <a:t>From Basic Strength of Materials</a:t>
            </a:r>
          </a:p>
          <a:p>
            <a:endParaRPr lang="en-US" sz="2600"/>
          </a:p>
          <a:p>
            <a:r>
              <a:rPr lang="en-US" sz="2600"/>
              <a:t>Work During Loading (Strain Energy)</a:t>
            </a:r>
          </a:p>
          <a:p>
            <a:pPr>
              <a:buFont typeface="Wingdings" pitchFamily="2" charset="2"/>
              <a:buNone/>
            </a:pPr>
            <a:endParaRPr lang="en-US" sz="2600"/>
          </a:p>
          <a:p>
            <a:pPr>
              <a:buFont typeface="Wingdings" pitchFamily="2" charset="2"/>
              <a:buNone/>
            </a:pPr>
            <a:endParaRPr lang="en-US" sz="2600"/>
          </a:p>
          <a:p>
            <a:r>
              <a:rPr lang="en-US" sz="2600"/>
              <a:t>Strain Energy per Unit Volume</a:t>
            </a: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3278188"/>
          <a:ext cx="32004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1" name="Equation" r:id="rId4" imgW="1917360" imgH="419040" progId="Equation.3">
                  <p:embed/>
                </p:oleObj>
              </mc:Choice>
              <mc:Fallback>
                <p:oleObj name="Equation" r:id="rId4" imgW="19173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8188"/>
                        <a:ext cx="320040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3290888" y="2133600"/>
          <a:ext cx="20272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2" name="Equation" r:id="rId6" imgW="1155600" imgH="393480" progId="Equation.3">
                  <p:embed/>
                </p:oleObj>
              </mc:Choice>
              <mc:Fallback>
                <p:oleObj name="Equation" r:id="rId6" imgW="11556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133600"/>
                        <a:ext cx="2027237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55900" y="4648200"/>
          <a:ext cx="286861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3" name="Equation" r:id="rId8" imgW="1549080" imgH="736560" progId="Equation.3">
                  <p:embed/>
                </p:oleObj>
              </mc:Choice>
              <mc:Fallback>
                <p:oleObj name="Equation" r:id="rId8" imgW="1549080" imgH="736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648200"/>
                        <a:ext cx="2868613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7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CDE328-9F4A-4D93-9970-9676117097AE}" type="slidenum">
              <a:rPr lang="en-US" smtClean="0"/>
              <a:pPr/>
              <a:t>12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400"/>
              <a:t>Elastic Strain Energy in Torsion</a:t>
            </a:r>
          </a:p>
        </p:txBody>
      </p:sp>
      <p:graphicFrame>
        <p:nvGraphicFramePr>
          <p:cNvPr id="4884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5349875"/>
          <a:ext cx="2743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5" name="Equation" r:id="rId4" imgW="1447560" imgH="393480" progId="Equation.3">
                  <p:embed/>
                </p:oleObj>
              </mc:Choice>
              <mc:Fallback>
                <p:oleObj name="Equation" r:id="rId4" imgW="14475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49875"/>
                        <a:ext cx="2743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5873750" y="5638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Elongation</a:t>
            </a:r>
          </a:p>
        </p:txBody>
      </p:sp>
      <p:graphicFrame>
        <p:nvGraphicFramePr>
          <p:cNvPr id="4884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31025" y="3797300"/>
          <a:ext cx="7254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6" name="Equation" r:id="rId6" imgW="419040" imgH="215640" progId="Equation.3">
                  <p:embed/>
                </p:oleObj>
              </mc:Choice>
              <mc:Fallback>
                <p:oleObj name="Equation" r:id="rId6" imgW="4190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3797300"/>
                        <a:ext cx="7254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4" name="Line 6"/>
          <p:cNvSpPr>
            <a:spLocks noChangeShapeType="1"/>
          </p:cNvSpPr>
          <p:nvPr/>
        </p:nvSpPr>
        <p:spPr bwMode="auto">
          <a:xfrm flipV="1">
            <a:off x="4994275" y="5157788"/>
            <a:ext cx="3690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 flipV="1">
            <a:off x="4994275" y="2133600"/>
            <a:ext cx="1588" cy="3024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 rot="16200000">
            <a:off x="3689350" y="3321050"/>
            <a:ext cx="1065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Torque</a:t>
            </a:r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 flipV="1">
            <a:off x="4994275" y="2133600"/>
            <a:ext cx="3146425" cy="3024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>
            <a:off x="6567488" y="3644900"/>
            <a:ext cx="1587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6808788" y="3440113"/>
            <a:ext cx="1587" cy="171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 flipH="1">
            <a:off x="4994275" y="3644900"/>
            <a:ext cx="1573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 flipH="1">
            <a:off x="4994275" y="3422650"/>
            <a:ext cx="18145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3" name="Rectangle 15"/>
          <p:cNvSpPr>
            <a:spLocks noChangeArrowheads="1"/>
          </p:cNvSpPr>
          <p:nvPr/>
        </p:nvSpPr>
        <p:spPr bwMode="auto">
          <a:xfrm>
            <a:off x="6567488" y="3644900"/>
            <a:ext cx="241300" cy="15128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4" name="AutoShape 16"/>
          <p:cNvSpPr>
            <a:spLocks noChangeArrowheads="1"/>
          </p:cNvSpPr>
          <p:nvPr/>
        </p:nvSpPr>
        <p:spPr bwMode="auto">
          <a:xfrm flipH="1">
            <a:off x="6567488" y="3440113"/>
            <a:ext cx="241300" cy="204787"/>
          </a:xfrm>
          <a:prstGeom prst="rtTriangle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5" name="Line 17"/>
          <p:cNvSpPr>
            <a:spLocks noChangeShapeType="1"/>
          </p:cNvSpPr>
          <p:nvPr/>
        </p:nvSpPr>
        <p:spPr bwMode="auto">
          <a:xfrm flipV="1">
            <a:off x="7716838" y="2546350"/>
            <a:ext cx="1587" cy="2611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6" name="Line 18"/>
          <p:cNvSpPr>
            <a:spLocks noChangeShapeType="1"/>
          </p:cNvSpPr>
          <p:nvPr/>
        </p:nvSpPr>
        <p:spPr bwMode="auto">
          <a:xfrm flipH="1">
            <a:off x="4994275" y="2546350"/>
            <a:ext cx="2722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7" name="Line 19"/>
          <p:cNvSpPr>
            <a:spLocks noChangeShapeType="1"/>
          </p:cNvSpPr>
          <p:nvPr/>
        </p:nvSpPr>
        <p:spPr bwMode="auto">
          <a:xfrm>
            <a:off x="4994275" y="5226050"/>
            <a:ext cx="158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8" name="Line 20"/>
          <p:cNvSpPr>
            <a:spLocks noChangeShapeType="1"/>
          </p:cNvSpPr>
          <p:nvPr/>
        </p:nvSpPr>
        <p:spPr bwMode="auto">
          <a:xfrm>
            <a:off x="6567488" y="5226050"/>
            <a:ext cx="1587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69" name="Line 21"/>
          <p:cNvSpPr>
            <a:spLocks noChangeShapeType="1"/>
          </p:cNvSpPr>
          <p:nvPr/>
        </p:nvSpPr>
        <p:spPr bwMode="auto">
          <a:xfrm>
            <a:off x="6808788" y="5226050"/>
            <a:ext cx="1587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0" name="Line 22"/>
          <p:cNvSpPr>
            <a:spLocks noChangeShapeType="1"/>
          </p:cNvSpPr>
          <p:nvPr/>
        </p:nvSpPr>
        <p:spPr bwMode="auto">
          <a:xfrm flipH="1">
            <a:off x="4994275" y="5364163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>
            <a:off x="5962650" y="5364163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2" name="Line 24"/>
          <p:cNvSpPr>
            <a:spLocks noChangeShapeType="1"/>
          </p:cNvSpPr>
          <p:nvPr/>
        </p:nvSpPr>
        <p:spPr bwMode="auto">
          <a:xfrm flipH="1">
            <a:off x="6808788" y="5364163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8473" name="Object 25"/>
          <p:cNvGraphicFramePr>
            <a:graphicFrameLocks noChangeAspect="1"/>
          </p:cNvGraphicFramePr>
          <p:nvPr/>
        </p:nvGraphicFramePr>
        <p:xfrm>
          <a:off x="5630863" y="5226050"/>
          <a:ext cx="2555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7"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226050"/>
                        <a:ext cx="2555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74" name="Object 26"/>
          <p:cNvGraphicFramePr>
            <a:graphicFrameLocks noChangeAspect="1"/>
          </p:cNvGraphicFramePr>
          <p:nvPr/>
        </p:nvGraphicFramePr>
        <p:xfrm>
          <a:off x="7116763" y="5257800"/>
          <a:ext cx="3635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8" name="Equation" r:id="rId10" imgW="228600" imgH="215640" progId="Equation.3">
                  <p:embed/>
                </p:oleObj>
              </mc:Choice>
              <mc:Fallback>
                <p:oleObj name="Equation" r:id="rId10" imgW="228600" imgH="215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5257800"/>
                        <a:ext cx="3635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75" name="Object 27"/>
          <p:cNvGraphicFramePr>
            <a:graphicFrameLocks noChangeAspect="1"/>
          </p:cNvGraphicFramePr>
          <p:nvPr/>
        </p:nvGraphicFramePr>
        <p:xfrm>
          <a:off x="7620000" y="5186363"/>
          <a:ext cx="231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9" name="Equation" r:id="rId12" imgW="126720" imgH="203040" progId="Equation.3">
                  <p:embed/>
                </p:oleObj>
              </mc:Choice>
              <mc:Fallback>
                <p:oleObj name="Equation" r:id="rId12" imgW="1267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86363"/>
                        <a:ext cx="2317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6" name="Line 28"/>
          <p:cNvSpPr>
            <a:spLocks noChangeShapeType="1"/>
          </p:cNvSpPr>
          <p:nvPr/>
        </p:nvSpPr>
        <p:spPr bwMode="auto">
          <a:xfrm flipH="1">
            <a:off x="4691063" y="5157788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7" name="Line 29"/>
          <p:cNvSpPr>
            <a:spLocks noChangeShapeType="1"/>
          </p:cNvSpPr>
          <p:nvPr/>
        </p:nvSpPr>
        <p:spPr bwMode="auto">
          <a:xfrm flipH="1">
            <a:off x="4691063" y="36449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8" name="Line 30"/>
          <p:cNvSpPr>
            <a:spLocks noChangeShapeType="1"/>
          </p:cNvSpPr>
          <p:nvPr/>
        </p:nvSpPr>
        <p:spPr bwMode="auto">
          <a:xfrm flipH="1">
            <a:off x="4691063" y="3440113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79" name="Line 31"/>
          <p:cNvSpPr>
            <a:spLocks noChangeShapeType="1"/>
          </p:cNvSpPr>
          <p:nvPr/>
        </p:nvSpPr>
        <p:spPr bwMode="auto">
          <a:xfrm flipV="1">
            <a:off x="4813300" y="3644900"/>
            <a:ext cx="15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0" name="Line 32"/>
          <p:cNvSpPr>
            <a:spLocks noChangeShapeType="1"/>
          </p:cNvSpPr>
          <p:nvPr/>
        </p:nvSpPr>
        <p:spPr bwMode="auto">
          <a:xfrm>
            <a:off x="4813300" y="4538663"/>
            <a:ext cx="15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1" name="Line 33"/>
          <p:cNvSpPr>
            <a:spLocks noChangeShapeType="1"/>
          </p:cNvSpPr>
          <p:nvPr/>
        </p:nvSpPr>
        <p:spPr bwMode="auto">
          <a:xfrm>
            <a:off x="4813300" y="3095625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8482" name="Object 34"/>
          <p:cNvGraphicFramePr>
            <a:graphicFrameLocks noChangeAspect="1"/>
          </p:cNvGraphicFramePr>
          <p:nvPr/>
        </p:nvGraphicFramePr>
        <p:xfrm>
          <a:off x="4329113" y="3344863"/>
          <a:ext cx="36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0" name="Equation" r:id="rId14" imgW="228600" imgH="215640" progId="Equation.3">
                  <p:embed/>
                </p:oleObj>
              </mc:Choice>
              <mc:Fallback>
                <p:oleObj name="Equation" r:id="rId14" imgW="22860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344863"/>
                        <a:ext cx="3619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83" name="Object 35"/>
          <p:cNvGraphicFramePr>
            <a:graphicFrameLocks noChangeAspect="1"/>
          </p:cNvGraphicFramePr>
          <p:nvPr/>
        </p:nvGraphicFramePr>
        <p:xfrm>
          <a:off x="4457700" y="4264025"/>
          <a:ext cx="212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1" name="Equation" r:id="rId16" imgW="152280" imgH="215640" progId="Equation.3">
                  <p:embed/>
                </p:oleObj>
              </mc:Choice>
              <mc:Fallback>
                <p:oleObj name="Equation" r:id="rId16" imgW="152280" imgH="215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264025"/>
                        <a:ext cx="21272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84" name="Object 36"/>
          <p:cNvGraphicFramePr>
            <a:graphicFrameLocks noChangeAspect="1"/>
          </p:cNvGraphicFramePr>
          <p:nvPr/>
        </p:nvGraphicFramePr>
        <p:xfrm>
          <a:off x="4700588" y="2408238"/>
          <a:ext cx="2047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2" name="Equation" r:id="rId18" imgW="139680" imgH="164880" progId="Equation.3">
                  <p:embed/>
                </p:oleObj>
              </mc:Choice>
              <mc:Fallback>
                <p:oleObj name="Equation" r:id="rId18" imgW="139680" imgH="1648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408238"/>
                        <a:ext cx="204787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85" name="Oval 37"/>
          <p:cNvSpPr>
            <a:spLocks noChangeArrowheads="1"/>
          </p:cNvSpPr>
          <p:nvPr/>
        </p:nvSpPr>
        <p:spPr bwMode="auto">
          <a:xfrm>
            <a:off x="6540500" y="5119688"/>
            <a:ext cx="60325" cy="68262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6" name="Oval 38"/>
          <p:cNvSpPr>
            <a:spLocks noChangeArrowheads="1"/>
          </p:cNvSpPr>
          <p:nvPr/>
        </p:nvSpPr>
        <p:spPr bwMode="auto">
          <a:xfrm>
            <a:off x="6778625" y="5122863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7" name="Oval 39"/>
          <p:cNvSpPr>
            <a:spLocks noChangeArrowheads="1"/>
          </p:cNvSpPr>
          <p:nvPr/>
        </p:nvSpPr>
        <p:spPr bwMode="auto">
          <a:xfrm>
            <a:off x="6542088" y="3616325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8" name="Oval 40"/>
          <p:cNvSpPr>
            <a:spLocks noChangeArrowheads="1"/>
          </p:cNvSpPr>
          <p:nvPr/>
        </p:nvSpPr>
        <p:spPr bwMode="auto">
          <a:xfrm>
            <a:off x="6772275" y="3387725"/>
            <a:ext cx="60325" cy="682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89" name="Oval 41"/>
          <p:cNvSpPr>
            <a:spLocks noChangeArrowheads="1"/>
          </p:cNvSpPr>
          <p:nvPr/>
        </p:nvSpPr>
        <p:spPr bwMode="auto">
          <a:xfrm>
            <a:off x="7686675" y="5122863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90" name="Oval 42"/>
          <p:cNvSpPr>
            <a:spLocks noChangeArrowheads="1"/>
          </p:cNvSpPr>
          <p:nvPr/>
        </p:nvSpPr>
        <p:spPr bwMode="auto">
          <a:xfrm>
            <a:off x="7686675" y="2511425"/>
            <a:ext cx="60325" cy="682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91" name="Text Box 43"/>
          <p:cNvSpPr txBox="1">
            <a:spLocks noChangeArrowheads="1"/>
          </p:cNvSpPr>
          <p:nvPr/>
        </p:nvSpPr>
        <p:spPr bwMode="auto">
          <a:xfrm>
            <a:off x="6372225" y="34401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8492" name="Text Box 44"/>
          <p:cNvSpPr txBox="1">
            <a:spLocks noChangeArrowheads="1"/>
          </p:cNvSpPr>
          <p:nvPr/>
        </p:nvSpPr>
        <p:spPr bwMode="auto">
          <a:xfrm>
            <a:off x="6599238" y="323373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8493" name="Text Box 45"/>
          <p:cNvSpPr txBox="1">
            <a:spLocks noChangeArrowheads="1"/>
          </p:cNvSpPr>
          <p:nvPr/>
        </p:nvSpPr>
        <p:spPr bwMode="auto">
          <a:xfrm>
            <a:off x="6356350" y="49514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88494" name="Text Box 46"/>
          <p:cNvSpPr txBox="1">
            <a:spLocks noChangeArrowheads="1"/>
          </p:cNvSpPr>
          <p:nvPr/>
        </p:nvSpPr>
        <p:spPr bwMode="auto">
          <a:xfrm>
            <a:off x="6735763" y="49514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8495" name="Line 47"/>
          <p:cNvSpPr>
            <a:spLocks noChangeShapeType="1"/>
          </p:cNvSpPr>
          <p:nvPr/>
        </p:nvSpPr>
        <p:spPr bwMode="auto">
          <a:xfrm flipH="1">
            <a:off x="6688138" y="4332288"/>
            <a:ext cx="484187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96" name="Text Box 48"/>
          <p:cNvSpPr txBox="1">
            <a:spLocks noChangeArrowheads="1"/>
          </p:cNvSpPr>
          <p:nvPr/>
        </p:nvSpPr>
        <p:spPr bwMode="auto">
          <a:xfrm>
            <a:off x="4714875" y="5157788"/>
            <a:ext cx="311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488497" name="Text Box 49"/>
          <p:cNvSpPr txBox="1">
            <a:spLocks noChangeArrowheads="1"/>
          </p:cNvSpPr>
          <p:nvPr/>
        </p:nvSpPr>
        <p:spPr bwMode="auto">
          <a:xfrm>
            <a:off x="7686675" y="4910138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8498" name="Text Box 50"/>
          <p:cNvSpPr txBox="1">
            <a:spLocks noChangeArrowheads="1"/>
          </p:cNvSpPr>
          <p:nvPr/>
        </p:nvSpPr>
        <p:spPr bwMode="auto">
          <a:xfrm>
            <a:off x="7686675" y="2505075"/>
            <a:ext cx="3032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88534" name="Oval 86"/>
          <p:cNvSpPr>
            <a:spLocks noChangeArrowheads="1"/>
          </p:cNvSpPr>
          <p:nvPr/>
        </p:nvSpPr>
        <p:spPr bwMode="auto">
          <a:xfrm>
            <a:off x="914400" y="2362200"/>
            <a:ext cx="76200" cy="228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36" name="Line 88"/>
          <p:cNvSpPr>
            <a:spLocks noChangeShapeType="1"/>
          </p:cNvSpPr>
          <p:nvPr/>
        </p:nvSpPr>
        <p:spPr bwMode="auto">
          <a:xfrm>
            <a:off x="952500" y="23622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37" name="Line 89"/>
          <p:cNvSpPr>
            <a:spLocks noChangeShapeType="1"/>
          </p:cNvSpPr>
          <p:nvPr/>
        </p:nvSpPr>
        <p:spPr bwMode="auto">
          <a:xfrm>
            <a:off x="952500" y="25908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0" name="Arc 92"/>
          <p:cNvSpPr>
            <a:spLocks/>
          </p:cNvSpPr>
          <p:nvPr/>
        </p:nvSpPr>
        <p:spPr bwMode="auto">
          <a:xfrm>
            <a:off x="2971800" y="2362200"/>
            <a:ext cx="762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667"/>
              <a:gd name="T2" fmla="*/ 4768 w 21600"/>
              <a:gd name="T3" fmla="*/ 42667 h 42667"/>
              <a:gd name="T4" fmla="*/ 0 w 21600"/>
              <a:gd name="T5" fmla="*/ 21600 h 4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66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692"/>
                  <a:pt x="14611" y="40439"/>
                  <a:pt x="4768" y="42667"/>
                </a:cubicBezTo>
              </a:path>
              <a:path w="21600" h="4266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692"/>
                  <a:pt x="14611" y="40439"/>
                  <a:pt x="4768" y="4266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1" name="Line 93"/>
          <p:cNvSpPr>
            <a:spLocks noChangeShapeType="1"/>
          </p:cNvSpPr>
          <p:nvPr/>
        </p:nvSpPr>
        <p:spPr bwMode="auto">
          <a:xfrm flipH="1">
            <a:off x="457200" y="24765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2" name="Line 94"/>
          <p:cNvSpPr>
            <a:spLocks noChangeShapeType="1"/>
          </p:cNvSpPr>
          <p:nvPr/>
        </p:nvSpPr>
        <p:spPr bwMode="auto">
          <a:xfrm flipH="1">
            <a:off x="546100" y="24765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3" name="Line 95"/>
          <p:cNvSpPr>
            <a:spLocks noChangeShapeType="1"/>
          </p:cNvSpPr>
          <p:nvPr/>
        </p:nvSpPr>
        <p:spPr bwMode="auto">
          <a:xfrm>
            <a:off x="3175000" y="24765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4" name="Line 96"/>
          <p:cNvSpPr>
            <a:spLocks noChangeShapeType="1"/>
          </p:cNvSpPr>
          <p:nvPr/>
        </p:nvSpPr>
        <p:spPr bwMode="auto">
          <a:xfrm>
            <a:off x="3263900" y="24765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5" name="Text Box 97"/>
          <p:cNvSpPr txBox="1">
            <a:spLocks noChangeArrowheads="1"/>
          </p:cNvSpPr>
          <p:nvPr/>
        </p:nvSpPr>
        <p:spPr bwMode="auto">
          <a:xfrm>
            <a:off x="3287713" y="2163763"/>
            <a:ext cx="2936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88546" name="Text Box 98"/>
          <p:cNvSpPr txBox="1">
            <a:spLocks noChangeArrowheads="1"/>
          </p:cNvSpPr>
          <p:nvPr/>
        </p:nvSpPr>
        <p:spPr bwMode="auto">
          <a:xfrm>
            <a:off x="457200" y="2163763"/>
            <a:ext cx="29368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88547" name="Line 99"/>
          <p:cNvSpPr>
            <a:spLocks noChangeShapeType="1"/>
          </p:cNvSpPr>
          <p:nvPr/>
        </p:nvSpPr>
        <p:spPr bwMode="auto">
          <a:xfrm flipV="1">
            <a:off x="25146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8" name="Line 100"/>
          <p:cNvSpPr>
            <a:spLocks noChangeShapeType="1"/>
          </p:cNvSpPr>
          <p:nvPr/>
        </p:nvSpPr>
        <p:spPr bwMode="auto">
          <a:xfrm>
            <a:off x="25146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49" name="Text Box 101"/>
          <p:cNvSpPr txBox="1">
            <a:spLocks noChangeArrowheads="1"/>
          </p:cNvSpPr>
          <p:nvPr/>
        </p:nvSpPr>
        <p:spPr bwMode="auto">
          <a:xfrm>
            <a:off x="2447925" y="186848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8550" name="Oval 102"/>
          <p:cNvSpPr>
            <a:spLocks noChangeArrowheads="1"/>
          </p:cNvSpPr>
          <p:nvPr/>
        </p:nvSpPr>
        <p:spPr bwMode="auto">
          <a:xfrm>
            <a:off x="1143000" y="3048000"/>
            <a:ext cx="2057400" cy="2057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1" name="Oval 103"/>
          <p:cNvSpPr>
            <a:spLocks noChangeArrowheads="1"/>
          </p:cNvSpPr>
          <p:nvPr/>
        </p:nvSpPr>
        <p:spPr bwMode="auto">
          <a:xfrm>
            <a:off x="1473200" y="3403600"/>
            <a:ext cx="1371600" cy="137160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2" name="Oval 104"/>
          <p:cNvSpPr>
            <a:spLocks noChangeArrowheads="1"/>
          </p:cNvSpPr>
          <p:nvPr/>
        </p:nvSpPr>
        <p:spPr bwMode="auto">
          <a:xfrm>
            <a:off x="1651000" y="3619500"/>
            <a:ext cx="1016000" cy="96520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3" name="Line 105"/>
          <p:cNvSpPr>
            <a:spLocks noChangeShapeType="1"/>
          </p:cNvSpPr>
          <p:nvPr/>
        </p:nvSpPr>
        <p:spPr bwMode="auto">
          <a:xfrm>
            <a:off x="609600" y="40767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4" name="Line 106"/>
          <p:cNvSpPr>
            <a:spLocks noChangeShapeType="1"/>
          </p:cNvSpPr>
          <p:nvPr/>
        </p:nvSpPr>
        <p:spPr bwMode="auto">
          <a:xfrm flipV="1">
            <a:off x="2159000" y="2743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5" name="Line 107"/>
          <p:cNvSpPr>
            <a:spLocks noChangeShapeType="1"/>
          </p:cNvSpPr>
          <p:nvPr/>
        </p:nvSpPr>
        <p:spPr bwMode="auto">
          <a:xfrm flipV="1">
            <a:off x="21336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6" name="Text Box 108"/>
          <p:cNvSpPr txBox="1">
            <a:spLocks noChangeArrowheads="1"/>
          </p:cNvSpPr>
          <p:nvPr/>
        </p:nvSpPr>
        <p:spPr bwMode="auto">
          <a:xfrm>
            <a:off x="2185988" y="3687763"/>
            <a:ext cx="2524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88557" name="Line 109"/>
          <p:cNvSpPr>
            <a:spLocks noChangeShapeType="1"/>
          </p:cNvSpPr>
          <p:nvPr/>
        </p:nvSpPr>
        <p:spPr bwMode="auto">
          <a:xfrm>
            <a:off x="2324100" y="4276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8" name="Line 110"/>
          <p:cNvSpPr>
            <a:spLocks noChangeShapeType="1"/>
          </p:cNvSpPr>
          <p:nvPr/>
        </p:nvSpPr>
        <p:spPr bwMode="auto">
          <a:xfrm flipH="1" flipV="1">
            <a:off x="2628900" y="46291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559" name="Text Box 111"/>
          <p:cNvSpPr txBox="1">
            <a:spLocks noChangeArrowheads="1"/>
          </p:cNvSpPr>
          <p:nvPr/>
        </p:nvSpPr>
        <p:spPr bwMode="auto">
          <a:xfrm>
            <a:off x="2643188" y="4459288"/>
            <a:ext cx="354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525ABE-8721-4336-87DC-DD0489846D31}" type="slidenum">
              <a:rPr lang="en-US" smtClean="0"/>
              <a:pPr/>
              <a:t>13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Torsion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20062" cy="4267200"/>
          </a:xfrm>
        </p:spPr>
        <p:txBody>
          <a:bodyPr/>
          <a:lstStyle/>
          <a:p>
            <a:r>
              <a:rPr lang="en-US" sz="2600"/>
              <a:t>From Basic Strength of Materials</a:t>
            </a:r>
          </a:p>
          <a:p>
            <a:endParaRPr lang="en-US" sz="2600"/>
          </a:p>
          <a:p>
            <a:r>
              <a:rPr lang="en-US" sz="2600"/>
              <a:t>Work During Loading (Strain Energy)</a:t>
            </a:r>
          </a:p>
          <a:p>
            <a:pPr>
              <a:buFont typeface="Wingdings" pitchFamily="2" charset="2"/>
              <a:buNone/>
            </a:pPr>
            <a:endParaRPr lang="en-US" sz="2600"/>
          </a:p>
          <a:p>
            <a:pPr>
              <a:buFont typeface="Wingdings" pitchFamily="2" charset="2"/>
              <a:buNone/>
            </a:pPr>
            <a:endParaRPr lang="en-US" sz="2600"/>
          </a:p>
          <a:p>
            <a:r>
              <a:rPr lang="en-US" sz="2600"/>
              <a:t>Strain Energy per Unit Volume</a:t>
            </a:r>
          </a:p>
        </p:txBody>
      </p:sp>
      <p:graphicFrame>
        <p:nvGraphicFramePr>
          <p:cNvPr id="4935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3276600"/>
          <a:ext cx="2895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5" name="Equation" r:id="rId4" imgW="1371600" imgH="419040" progId="Equation.3">
                  <p:embed/>
                </p:oleObj>
              </mc:Choice>
              <mc:Fallback>
                <p:oleObj name="Equation" r:id="rId4" imgW="13716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8956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667000" y="2135188"/>
          <a:ext cx="3048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6" name="Equation" r:id="rId6" imgW="2120760" imgH="444240" progId="Equation.3">
                  <p:embed/>
                </p:oleObj>
              </mc:Choice>
              <mc:Fallback>
                <p:oleObj name="Equation" r:id="rId6" imgW="21207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5188"/>
                        <a:ext cx="30480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55900" y="4895850"/>
          <a:ext cx="28686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7" name="Equation" r:id="rId8" imgW="1384200" imgH="419040" progId="Equation.3">
                  <p:embed/>
                </p:oleObj>
              </mc:Choice>
              <mc:Fallback>
                <p:oleObj name="Equation" r:id="rId8" imgW="13842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895850"/>
                        <a:ext cx="28686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6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F03E6-3883-487D-9A6C-5FE38F8D257B}" type="slidenum">
              <a:rPr lang="en-US" smtClean="0"/>
              <a:pPr/>
              <a:t>14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400"/>
              <a:t>Elastic Strain Energy in Bending</a:t>
            </a:r>
          </a:p>
        </p:txBody>
      </p:sp>
      <p:graphicFrame>
        <p:nvGraphicFramePr>
          <p:cNvPr id="4956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4800600"/>
          <a:ext cx="2743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99" name="Equation" r:id="rId4" imgW="1447560" imgH="393480" progId="Equation.3">
                  <p:embed/>
                </p:oleObj>
              </mc:Choice>
              <mc:Fallback>
                <p:oleObj name="Equation" r:id="rId4" imgW="14475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2743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5873750" y="5638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Elongation</a:t>
            </a:r>
          </a:p>
        </p:txBody>
      </p:sp>
      <p:graphicFrame>
        <p:nvGraphicFramePr>
          <p:cNvPr id="4956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31025" y="3829050"/>
          <a:ext cx="7254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0" name="Equation" r:id="rId6" imgW="507960" imgH="215640" progId="Equation.3">
                  <p:embed/>
                </p:oleObj>
              </mc:Choice>
              <mc:Fallback>
                <p:oleObj name="Equation" r:id="rId6" imgW="5079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3829050"/>
                        <a:ext cx="7254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2" name="Line 6"/>
          <p:cNvSpPr>
            <a:spLocks noChangeShapeType="1"/>
          </p:cNvSpPr>
          <p:nvPr/>
        </p:nvSpPr>
        <p:spPr bwMode="auto">
          <a:xfrm flipV="1">
            <a:off x="4994275" y="5157788"/>
            <a:ext cx="3690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flipV="1">
            <a:off x="4994275" y="2133600"/>
            <a:ext cx="1588" cy="3024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 rot="16200000">
            <a:off x="3461544" y="3242469"/>
            <a:ext cx="1216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Bending</a:t>
            </a:r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 flipV="1">
            <a:off x="4994275" y="2133600"/>
            <a:ext cx="3146425" cy="3024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>
            <a:off x="6567488" y="3644900"/>
            <a:ext cx="1587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>
            <a:off x="6808788" y="3440113"/>
            <a:ext cx="1587" cy="171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flipH="1">
            <a:off x="4994275" y="3644900"/>
            <a:ext cx="1573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flipH="1">
            <a:off x="4994275" y="3422650"/>
            <a:ext cx="18145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6567488" y="3644900"/>
            <a:ext cx="241300" cy="15128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 flipH="1">
            <a:off x="6567488" y="3440113"/>
            <a:ext cx="241300" cy="204787"/>
          </a:xfrm>
          <a:prstGeom prst="rtTriangle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flipV="1">
            <a:off x="7716838" y="2546350"/>
            <a:ext cx="1587" cy="2611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 flipH="1">
            <a:off x="4994275" y="2546350"/>
            <a:ext cx="2722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4994275" y="5226050"/>
            <a:ext cx="158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>
            <a:off x="6567488" y="5226050"/>
            <a:ext cx="1587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>
            <a:off x="6808788" y="5226050"/>
            <a:ext cx="1587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flipH="1">
            <a:off x="4994275" y="5364163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5962650" y="5364163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flipH="1">
            <a:off x="6808788" y="5364163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5640" name="Object 24"/>
          <p:cNvGraphicFramePr>
            <a:graphicFrameLocks noChangeAspect="1"/>
          </p:cNvGraphicFramePr>
          <p:nvPr/>
        </p:nvGraphicFramePr>
        <p:xfrm>
          <a:off x="5630863" y="5226050"/>
          <a:ext cx="2555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1"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226050"/>
                        <a:ext cx="2555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41" name="Object 25"/>
          <p:cNvGraphicFramePr>
            <a:graphicFrameLocks noChangeAspect="1"/>
          </p:cNvGraphicFramePr>
          <p:nvPr/>
        </p:nvGraphicFramePr>
        <p:xfrm>
          <a:off x="7116763" y="5257800"/>
          <a:ext cx="3635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2" name="Equation" r:id="rId10" imgW="228600" imgH="215640" progId="Equation.3">
                  <p:embed/>
                </p:oleObj>
              </mc:Choice>
              <mc:Fallback>
                <p:oleObj name="Equation" r:id="rId10" imgW="22860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5257800"/>
                        <a:ext cx="3635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42" name="Object 26"/>
          <p:cNvGraphicFramePr>
            <a:graphicFrameLocks noChangeAspect="1"/>
          </p:cNvGraphicFramePr>
          <p:nvPr/>
        </p:nvGraphicFramePr>
        <p:xfrm>
          <a:off x="7620000" y="5186363"/>
          <a:ext cx="231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3" name="Equation" r:id="rId12" imgW="126720" imgH="203040" progId="Equation.3">
                  <p:embed/>
                </p:oleObj>
              </mc:Choice>
              <mc:Fallback>
                <p:oleObj name="Equation" r:id="rId12" imgW="126720" imgH="203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86363"/>
                        <a:ext cx="2317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43" name="Line 27"/>
          <p:cNvSpPr>
            <a:spLocks noChangeShapeType="1"/>
          </p:cNvSpPr>
          <p:nvPr/>
        </p:nvSpPr>
        <p:spPr bwMode="auto">
          <a:xfrm flipH="1">
            <a:off x="4691063" y="5157788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flipH="1">
            <a:off x="4691063" y="36449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flipH="1">
            <a:off x="4691063" y="3440113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flipV="1">
            <a:off x="4813300" y="3644900"/>
            <a:ext cx="15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>
            <a:off x="4813300" y="4538663"/>
            <a:ext cx="15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>
            <a:off x="4813300" y="3095625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5649" name="Object 33"/>
          <p:cNvGraphicFramePr>
            <a:graphicFrameLocks noChangeAspect="1"/>
          </p:cNvGraphicFramePr>
          <p:nvPr/>
        </p:nvGraphicFramePr>
        <p:xfrm>
          <a:off x="4270375" y="3344863"/>
          <a:ext cx="4810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4" name="Equation" r:id="rId14" imgW="304560" imgH="215640" progId="Equation.3">
                  <p:embed/>
                </p:oleObj>
              </mc:Choice>
              <mc:Fallback>
                <p:oleObj name="Equation" r:id="rId14" imgW="30456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344863"/>
                        <a:ext cx="48101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50" name="Object 34"/>
          <p:cNvGraphicFramePr>
            <a:graphicFrameLocks noChangeAspect="1"/>
          </p:cNvGraphicFramePr>
          <p:nvPr/>
        </p:nvGraphicFramePr>
        <p:xfrm>
          <a:off x="4405313" y="4264025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5" name="Equation" r:id="rId16" imgW="228600" imgH="215640" progId="Equation.3">
                  <p:embed/>
                </p:oleObj>
              </mc:Choice>
              <mc:Fallback>
                <p:oleObj name="Equation" r:id="rId16" imgW="22860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4264025"/>
                        <a:ext cx="319087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51" name="Object 35"/>
          <p:cNvGraphicFramePr>
            <a:graphicFrameLocks noChangeAspect="1"/>
          </p:cNvGraphicFramePr>
          <p:nvPr/>
        </p:nvGraphicFramePr>
        <p:xfrm>
          <a:off x="4654550" y="2408238"/>
          <a:ext cx="2984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6" name="Equation" r:id="rId18" imgW="203040" imgH="164880" progId="Equation.3">
                  <p:embed/>
                </p:oleObj>
              </mc:Choice>
              <mc:Fallback>
                <p:oleObj name="Equation" r:id="rId18" imgW="203040" imgH="1648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408238"/>
                        <a:ext cx="29845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52" name="Oval 36"/>
          <p:cNvSpPr>
            <a:spLocks noChangeArrowheads="1"/>
          </p:cNvSpPr>
          <p:nvPr/>
        </p:nvSpPr>
        <p:spPr bwMode="auto">
          <a:xfrm>
            <a:off x="6540500" y="5119688"/>
            <a:ext cx="60325" cy="68262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3" name="Oval 37"/>
          <p:cNvSpPr>
            <a:spLocks noChangeArrowheads="1"/>
          </p:cNvSpPr>
          <p:nvPr/>
        </p:nvSpPr>
        <p:spPr bwMode="auto">
          <a:xfrm>
            <a:off x="6778625" y="5122863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4" name="Oval 38"/>
          <p:cNvSpPr>
            <a:spLocks noChangeArrowheads="1"/>
          </p:cNvSpPr>
          <p:nvPr/>
        </p:nvSpPr>
        <p:spPr bwMode="auto">
          <a:xfrm>
            <a:off x="6542088" y="3616325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5" name="Oval 39"/>
          <p:cNvSpPr>
            <a:spLocks noChangeArrowheads="1"/>
          </p:cNvSpPr>
          <p:nvPr/>
        </p:nvSpPr>
        <p:spPr bwMode="auto">
          <a:xfrm>
            <a:off x="6772275" y="3387725"/>
            <a:ext cx="60325" cy="682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6" name="Oval 40"/>
          <p:cNvSpPr>
            <a:spLocks noChangeArrowheads="1"/>
          </p:cNvSpPr>
          <p:nvPr/>
        </p:nvSpPr>
        <p:spPr bwMode="auto">
          <a:xfrm>
            <a:off x="7686675" y="5122863"/>
            <a:ext cx="60325" cy="698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7" name="Oval 41"/>
          <p:cNvSpPr>
            <a:spLocks noChangeArrowheads="1"/>
          </p:cNvSpPr>
          <p:nvPr/>
        </p:nvSpPr>
        <p:spPr bwMode="auto">
          <a:xfrm>
            <a:off x="7686675" y="2511425"/>
            <a:ext cx="60325" cy="682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6372225" y="34401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6599238" y="323373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6356350" y="49514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6735763" y="4951413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95662" name="Line 46"/>
          <p:cNvSpPr>
            <a:spLocks noChangeShapeType="1"/>
          </p:cNvSpPr>
          <p:nvPr/>
        </p:nvSpPr>
        <p:spPr bwMode="auto">
          <a:xfrm flipH="1">
            <a:off x="6688138" y="4332288"/>
            <a:ext cx="484187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63" name="Text Box 47"/>
          <p:cNvSpPr txBox="1">
            <a:spLocks noChangeArrowheads="1"/>
          </p:cNvSpPr>
          <p:nvPr/>
        </p:nvSpPr>
        <p:spPr bwMode="auto">
          <a:xfrm>
            <a:off x="4714875" y="5157788"/>
            <a:ext cx="311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495664" name="Text Box 48"/>
          <p:cNvSpPr txBox="1">
            <a:spLocks noChangeArrowheads="1"/>
          </p:cNvSpPr>
          <p:nvPr/>
        </p:nvSpPr>
        <p:spPr bwMode="auto">
          <a:xfrm>
            <a:off x="7686675" y="4910138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95665" name="Text Box 49"/>
          <p:cNvSpPr txBox="1">
            <a:spLocks noChangeArrowheads="1"/>
          </p:cNvSpPr>
          <p:nvPr/>
        </p:nvSpPr>
        <p:spPr bwMode="auto">
          <a:xfrm>
            <a:off x="7686675" y="2505075"/>
            <a:ext cx="3032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95691" name="Arc 75"/>
          <p:cNvSpPr>
            <a:spLocks/>
          </p:cNvSpPr>
          <p:nvPr/>
        </p:nvSpPr>
        <p:spPr bwMode="auto">
          <a:xfrm flipV="1">
            <a:off x="914400" y="2667000"/>
            <a:ext cx="11430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60"/>
              <a:gd name="T1" fmla="*/ 0 h 21600"/>
              <a:gd name="T2" fmla="*/ 18560 w 18560"/>
              <a:gd name="T3" fmla="*/ 10552 h 21600"/>
              <a:gd name="T4" fmla="*/ 0 w 185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60" h="21600" fill="none" extrusionOk="0">
                <a:moveTo>
                  <a:pt x="-1" y="0"/>
                </a:moveTo>
                <a:cubicBezTo>
                  <a:pt x="7614" y="0"/>
                  <a:pt x="14665" y="4008"/>
                  <a:pt x="18560" y="10551"/>
                </a:cubicBezTo>
              </a:path>
              <a:path w="18560" h="21600" stroke="0" extrusionOk="0">
                <a:moveTo>
                  <a:pt x="-1" y="0"/>
                </a:moveTo>
                <a:cubicBezTo>
                  <a:pt x="7614" y="0"/>
                  <a:pt x="14665" y="4008"/>
                  <a:pt x="18560" y="10551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2" name="Arc 76"/>
          <p:cNvSpPr>
            <a:spLocks/>
          </p:cNvSpPr>
          <p:nvPr/>
        </p:nvSpPr>
        <p:spPr bwMode="auto">
          <a:xfrm flipV="1">
            <a:off x="914400" y="3048000"/>
            <a:ext cx="1447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60"/>
              <a:gd name="T1" fmla="*/ 0 h 21600"/>
              <a:gd name="T2" fmla="*/ 18560 w 18560"/>
              <a:gd name="T3" fmla="*/ 10552 h 21600"/>
              <a:gd name="T4" fmla="*/ 0 w 185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60" h="21600" fill="none" extrusionOk="0">
                <a:moveTo>
                  <a:pt x="-1" y="0"/>
                </a:moveTo>
                <a:cubicBezTo>
                  <a:pt x="7614" y="0"/>
                  <a:pt x="14665" y="4008"/>
                  <a:pt x="18560" y="10551"/>
                </a:cubicBezTo>
              </a:path>
              <a:path w="18560" h="21600" stroke="0" extrusionOk="0">
                <a:moveTo>
                  <a:pt x="-1" y="0"/>
                </a:moveTo>
                <a:cubicBezTo>
                  <a:pt x="7614" y="0"/>
                  <a:pt x="14665" y="4008"/>
                  <a:pt x="18560" y="10551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3" name="Line 77"/>
          <p:cNvSpPr>
            <a:spLocks noChangeShapeType="1"/>
          </p:cNvSpPr>
          <p:nvPr/>
        </p:nvSpPr>
        <p:spPr bwMode="auto">
          <a:xfrm>
            <a:off x="2057400" y="2895600"/>
            <a:ext cx="304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4" name="Line 78"/>
          <p:cNvSpPr>
            <a:spLocks noChangeShapeType="1"/>
          </p:cNvSpPr>
          <p:nvPr/>
        </p:nvSpPr>
        <p:spPr bwMode="auto">
          <a:xfrm>
            <a:off x="914400" y="3200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5" name="Line 79"/>
          <p:cNvSpPr>
            <a:spLocks noChangeShapeType="1"/>
          </p:cNvSpPr>
          <p:nvPr/>
        </p:nvSpPr>
        <p:spPr bwMode="auto">
          <a:xfrm flipV="1">
            <a:off x="914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6" name="Line 80"/>
          <p:cNvSpPr>
            <a:spLocks noChangeShapeType="1"/>
          </p:cNvSpPr>
          <p:nvPr/>
        </p:nvSpPr>
        <p:spPr bwMode="auto">
          <a:xfrm flipH="1" flipV="1">
            <a:off x="1714500" y="238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97" name="Arc 81"/>
          <p:cNvSpPr>
            <a:spLocks/>
          </p:cNvSpPr>
          <p:nvPr/>
        </p:nvSpPr>
        <p:spPr bwMode="auto">
          <a:xfrm flipV="1">
            <a:off x="914400" y="2514600"/>
            <a:ext cx="914400" cy="230188"/>
          </a:xfrm>
          <a:custGeom>
            <a:avLst/>
            <a:gdLst>
              <a:gd name="G0" fmla="+- 0 0 0"/>
              <a:gd name="G1" fmla="+- 21594 0 0"/>
              <a:gd name="G2" fmla="+- 21600 0 0"/>
              <a:gd name="T0" fmla="*/ 521 w 21101"/>
              <a:gd name="T1" fmla="*/ 0 h 21594"/>
              <a:gd name="T2" fmla="*/ 21101 w 21101"/>
              <a:gd name="T3" fmla="*/ 16977 h 21594"/>
              <a:gd name="T4" fmla="*/ 0 w 21101"/>
              <a:gd name="T5" fmla="*/ 21594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01" h="21594" fill="none" extrusionOk="0">
                <a:moveTo>
                  <a:pt x="520" y="0"/>
                </a:moveTo>
                <a:cubicBezTo>
                  <a:pt x="10473" y="240"/>
                  <a:pt x="18972" y="7251"/>
                  <a:pt x="21100" y="16977"/>
                </a:cubicBezTo>
              </a:path>
              <a:path w="21101" h="21594" stroke="0" extrusionOk="0">
                <a:moveTo>
                  <a:pt x="520" y="0"/>
                </a:moveTo>
                <a:cubicBezTo>
                  <a:pt x="10473" y="240"/>
                  <a:pt x="18972" y="7251"/>
                  <a:pt x="21100" y="16977"/>
                </a:cubicBezTo>
                <a:lnTo>
                  <a:pt x="0" y="215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5698" name="Object 82"/>
          <p:cNvGraphicFramePr>
            <a:graphicFrameLocks noChangeAspect="1"/>
          </p:cNvGraphicFramePr>
          <p:nvPr/>
        </p:nvGraphicFramePr>
        <p:xfrm>
          <a:off x="1143000" y="2286000"/>
          <a:ext cx="28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7" name="Equation" r:id="rId20" imgW="126720" imgH="203040" progId="Equation.3">
                  <p:embed/>
                </p:oleObj>
              </mc:Choice>
              <mc:Fallback>
                <p:oleObj name="Equation" r:id="rId20" imgW="126720" imgH="2030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85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99" name="Line 83"/>
          <p:cNvSpPr>
            <a:spLocks noChangeShapeType="1"/>
          </p:cNvSpPr>
          <p:nvPr/>
        </p:nvSpPr>
        <p:spPr bwMode="auto">
          <a:xfrm flipV="1">
            <a:off x="4699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700" name="Line 84"/>
          <p:cNvSpPr>
            <a:spLocks noChangeShapeType="1"/>
          </p:cNvSpPr>
          <p:nvPr/>
        </p:nvSpPr>
        <p:spPr bwMode="auto">
          <a:xfrm flipV="1">
            <a:off x="533400" y="345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701" name="Line 85"/>
          <p:cNvSpPr>
            <a:spLocks noChangeShapeType="1"/>
          </p:cNvSpPr>
          <p:nvPr/>
        </p:nvSpPr>
        <p:spPr bwMode="auto">
          <a:xfrm flipH="1">
            <a:off x="2298700" y="2870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702" name="Line 86"/>
          <p:cNvSpPr>
            <a:spLocks noChangeShapeType="1"/>
          </p:cNvSpPr>
          <p:nvPr/>
        </p:nvSpPr>
        <p:spPr bwMode="auto">
          <a:xfrm flipH="1">
            <a:off x="2362200" y="2819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703" name="Text Box 87"/>
          <p:cNvSpPr txBox="1">
            <a:spLocks noChangeArrowheads="1"/>
          </p:cNvSpPr>
          <p:nvPr/>
        </p:nvSpPr>
        <p:spPr bwMode="auto">
          <a:xfrm>
            <a:off x="381000" y="3352800"/>
            <a:ext cx="3286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495704" name="Text Box 88"/>
          <p:cNvSpPr txBox="1">
            <a:spLocks noChangeArrowheads="1"/>
          </p:cNvSpPr>
          <p:nvPr/>
        </p:nvSpPr>
        <p:spPr bwMode="auto">
          <a:xfrm>
            <a:off x="2438400" y="2971800"/>
            <a:ext cx="3286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457E4-0538-484E-A5CC-B31020C91BB9}" type="slidenum">
              <a:rPr lang="en-US" smtClean="0"/>
              <a:pPr/>
              <a:t>15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Bending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20062" cy="4267200"/>
          </a:xfrm>
        </p:spPr>
        <p:txBody>
          <a:bodyPr/>
          <a:lstStyle/>
          <a:p>
            <a:r>
              <a:rPr lang="en-US" sz="2600"/>
              <a:t>From Basic Strength of Materials</a:t>
            </a:r>
          </a:p>
          <a:p>
            <a:endParaRPr lang="en-US" sz="2600"/>
          </a:p>
          <a:p>
            <a:r>
              <a:rPr lang="en-US" sz="2600"/>
              <a:t>Work During Loading (Strain Energy)</a:t>
            </a:r>
          </a:p>
          <a:p>
            <a:pPr>
              <a:buFont typeface="Wingdings" pitchFamily="2" charset="2"/>
              <a:buNone/>
            </a:pPr>
            <a:endParaRPr lang="en-US" sz="2600"/>
          </a:p>
          <a:p>
            <a:pPr>
              <a:buFont typeface="Wingdings" pitchFamily="2" charset="2"/>
              <a:buNone/>
            </a:pPr>
            <a:endParaRPr lang="en-US" sz="2600"/>
          </a:p>
          <a:p>
            <a:r>
              <a:rPr lang="en-US" sz="2600"/>
              <a:t>Strain Energy per Unit Volume</a:t>
            </a:r>
          </a:p>
        </p:txBody>
      </p:sp>
      <p:graphicFrame>
        <p:nvGraphicFramePr>
          <p:cNvPr id="4976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3251200"/>
          <a:ext cx="3581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1" name="Equation" r:id="rId4" imgW="1917360" imgH="419040" progId="Equation.3">
                  <p:embed/>
                </p:oleObj>
              </mc:Choice>
              <mc:Fallback>
                <p:oleObj name="Equation" r:id="rId4" imgW="19173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51200"/>
                        <a:ext cx="35814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3143250" y="2135188"/>
          <a:ext cx="2093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2" name="Equation" r:id="rId6" imgW="1333440" imgH="406080" progId="Equation.3">
                  <p:embed/>
                </p:oleObj>
              </mc:Choice>
              <mc:Fallback>
                <p:oleObj name="Equation" r:id="rId6" imgW="133344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135188"/>
                        <a:ext cx="20939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55900" y="4895850"/>
          <a:ext cx="28686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3" name="Equation" r:id="rId8" imgW="1384200" imgH="419040" progId="Equation.3">
                  <p:embed/>
                </p:oleObj>
              </mc:Choice>
              <mc:Fallback>
                <p:oleObj name="Equation" r:id="rId8" imgW="13842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895850"/>
                        <a:ext cx="28686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921F1-8F6D-42FC-BA85-B614811026C0}" type="slidenum">
              <a:rPr lang="en-US" smtClean="0"/>
              <a:pPr/>
              <a:t>16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Energy Equations</a:t>
            </a:r>
            <a:endParaRPr lang="en-US" dirty="0"/>
          </a:p>
        </p:txBody>
      </p:sp>
      <p:graphicFrame>
        <p:nvGraphicFramePr>
          <p:cNvPr id="499752" name="Group 40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001000" cy="4326891"/>
        </p:xfrm>
        <a:graphic>
          <a:graphicData uri="http://schemas.openxmlformats.org/drawingml/2006/table">
            <a:tbl>
              <a:tblPr/>
              <a:tblGrid>
                <a:gridCol w="2000250"/>
                <a:gridCol w="2000250"/>
                <a:gridCol w="2000250"/>
                <a:gridCol w="200025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Load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Factors Involved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General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Const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Axial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P,E,A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Bending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M,E,I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Torsion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T,G,k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Tran. Shear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V,G,A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9753" name="Object 41"/>
          <p:cNvGraphicFramePr>
            <a:graphicFrameLocks noChangeAspect="1"/>
          </p:cNvGraphicFramePr>
          <p:nvPr/>
        </p:nvGraphicFramePr>
        <p:xfrm>
          <a:off x="4572000" y="26670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2" name="Equation" r:id="rId4" imgW="1168200" imgH="419040" progId="Equation.3">
                  <p:embed/>
                </p:oleObj>
              </mc:Choice>
              <mc:Fallback>
                <p:oleObj name="Equation" r:id="rId4" imgW="116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4" name="Object 42"/>
          <p:cNvGraphicFramePr>
            <a:graphicFrameLocks noChangeAspect="1"/>
          </p:cNvGraphicFramePr>
          <p:nvPr/>
        </p:nvGraphicFramePr>
        <p:xfrm>
          <a:off x="4572000" y="35814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3" name="Equation" r:id="rId6" imgW="1168200" imgH="419040" progId="Equation.3">
                  <p:embed/>
                </p:oleObj>
              </mc:Choice>
              <mc:Fallback>
                <p:oleObj name="Equation" r:id="rId6" imgW="1168200" imgH="419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5" name="Object 43"/>
          <p:cNvGraphicFramePr>
            <a:graphicFrameLocks noChangeAspect="1"/>
          </p:cNvGraphicFramePr>
          <p:nvPr/>
        </p:nvGraphicFramePr>
        <p:xfrm>
          <a:off x="4592638" y="4419600"/>
          <a:ext cx="1938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4" name="Equation" r:id="rId8" imgW="1143000" imgH="419040" progId="Equation.3">
                  <p:embed/>
                </p:oleObj>
              </mc:Choice>
              <mc:Fallback>
                <p:oleObj name="Equation" r:id="rId8" imgW="114300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419600"/>
                        <a:ext cx="19383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6" name="Object 44"/>
          <p:cNvGraphicFramePr>
            <a:graphicFrameLocks noChangeAspect="1"/>
          </p:cNvGraphicFramePr>
          <p:nvPr/>
        </p:nvGraphicFramePr>
        <p:xfrm>
          <a:off x="4572000" y="533400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5" name="Equation" r:id="rId10" imgW="1168200" imgH="419040" progId="Equation.3">
                  <p:embed/>
                </p:oleObj>
              </mc:Choice>
              <mc:Fallback>
                <p:oleObj name="Equation" r:id="rId10" imgW="116820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1981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7" name="Object 45"/>
          <p:cNvGraphicFramePr>
            <a:graphicFrameLocks noChangeAspect="1"/>
          </p:cNvGraphicFramePr>
          <p:nvPr/>
        </p:nvGraphicFramePr>
        <p:xfrm>
          <a:off x="6875463" y="2717800"/>
          <a:ext cx="1335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6" name="Equation" r:id="rId12" imgW="787320" imgH="419040" progId="Equation.3">
                  <p:embed/>
                </p:oleObj>
              </mc:Choice>
              <mc:Fallback>
                <p:oleObj name="Equation" r:id="rId12" imgW="787320" imgH="419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2717800"/>
                        <a:ext cx="133508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8" name="Object 46"/>
          <p:cNvGraphicFramePr>
            <a:graphicFrameLocks noChangeAspect="1"/>
          </p:cNvGraphicFramePr>
          <p:nvPr/>
        </p:nvGraphicFramePr>
        <p:xfrm>
          <a:off x="6781800" y="3505200"/>
          <a:ext cx="13350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7" name="Equation" r:id="rId14" imgW="787320" imgH="419040" progId="Equation.3">
                  <p:embed/>
                </p:oleObj>
              </mc:Choice>
              <mc:Fallback>
                <p:oleObj name="Equation" r:id="rId14" imgW="78732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05200"/>
                        <a:ext cx="13350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9" name="Object 47"/>
          <p:cNvGraphicFramePr>
            <a:graphicFrameLocks noChangeAspect="1"/>
          </p:cNvGraphicFramePr>
          <p:nvPr/>
        </p:nvGraphicFramePr>
        <p:xfrm>
          <a:off x="6858000" y="4419600"/>
          <a:ext cx="13128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8" name="Equation" r:id="rId16" imgW="774360" imgH="419040" progId="Equation.3">
                  <p:embed/>
                </p:oleObj>
              </mc:Choice>
              <mc:Fallback>
                <p:oleObj name="Equation" r:id="rId16" imgW="77436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19600"/>
                        <a:ext cx="13128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0" name="Object 48"/>
          <p:cNvGraphicFramePr>
            <a:graphicFrameLocks noChangeAspect="1"/>
          </p:cNvGraphicFramePr>
          <p:nvPr/>
        </p:nvGraphicFramePr>
        <p:xfrm>
          <a:off x="6891338" y="5257800"/>
          <a:ext cx="1420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9" name="Equation" r:id="rId18" imgW="838080" imgH="419040" progId="Equation.3">
                  <p:embed/>
                </p:oleObj>
              </mc:Choice>
              <mc:Fallback>
                <p:oleObj name="Equation" r:id="rId18" imgW="838080" imgH="419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5257800"/>
                        <a:ext cx="14208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921F1-8F6D-42FC-BA85-B614811026C0}" type="slidenum">
              <a:rPr lang="en-US" smtClean="0"/>
              <a:pPr/>
              <a:t>17</a:t>
            </a:fld>
            <a:endParaRPr lang="en-US" dirty="0"/>
          </a:p>
          <a:p>
            <a:r>
              <a:rPr lang="en-US"/>
              <a:t>RBB</a:t>
            </a:r>
          </a:p>
          <a:p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Deflection Equations</a:t>
            </a:r>
            <a:endParaRPr lang="en-US" dirty="0"/>
          </a:p>
        </p:txBody>
      </p:sp>
      <p:graphicFrame>
        <p:nvGraphicFramePr>
          <p:cNvPr id="499752" name="Group 40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001000" cy="4326891"/>
        </p:xfrm>
        <a:graphic>
          <a:graphicData uri="http://schemas.openxmlformats.org/drawingml/2006/table">
            <a:tbl>
              <a:tblPr/>
              <a:tblGrid>
                <a:gridCol w="1719262"/>
                <a:gridCol w="1752600"/>
                <a:gridCol w="2528888"/>
                <a:gridCol w="200025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Load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Factors Involved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General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Const 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Axial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P,E,A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Bending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M,E,I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Torsion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T,G,k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Tran. Shear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V,G,A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9753" name="Object 41"/>
          <p:cNvGraphicFramePr>
            <a:graphicFrameLocks noChangeAspect="1"/>
          </p:cNvGraphicFramePr>
          <p:nvPr/>
        </p:nvGraphicFramePr>
        <p:xfrm>
          <a:off x="4114800" y="2693895"/>
          <a:ext cx="20653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1" name="Equation" r:id="rId4" imgW="1218960" imgH="444240" progId="Equation.DSMT4">
                  <p:embed/>
                </p:oleObj>
              </mc:Choice>
              <mc:Fallback>
                <p:oleObj name="Equation" r:id="rId4" imgW="1218960" imgH="4442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93895"/>
                        <a:ext cx="206533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4" name="Object 42"/>
          <p:cNvGraphicFramePr>
            <a:graphicFrameLocks noChangeAspect="1"/>
          </p:cNvGraphicFramePr>
          <p:nvPr/>
        </p:nvGraphicFramePr>
        <p:xfrm>
          <a:off x="4114800" y="3541060"/>
          <a:ext cx="2197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2" name="Equation" r:id="rId6" imgW="1295280" imgH="444240" progId="Equation.DSMT4">
                  <p:embed/>
                </p:oleObj>
              </mc:Choice>
              <mc:Fallback>
                <p:oleObj name="Equation" r:id="rId6" imgW="1295280" imgH="4442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41060"/>
                        <a:ext cx="21971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5" name="Object 43"/>
          <p:cNvGraphicFramePr>
            <a:graphicFrameLocks noChangeAspect="1"/>
          </p:cNvGraphicFramePr>
          <p:nvPr/>
        </p:nvGraphicFramePr>
        <p:xfrm>
          <a:off x="4114800" y="4398963"/>
          <a:ext cx="20462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3" name="Equation" r:id="rId8" imgW="1206360" imgH="444240" progId="Equation.DSMT4">
                  <p:embed/>
                </p:oleObj>
              </mc:Choice>
              <mc:Fallback>
                <p:oleObj name="Equation" r:id="rId8" imgW="1206360" imgH="4442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98963"/>
                        <a:ext cx="204628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6" name="Object 44"/>
          <p:cNvGraphicFramePr>
            <a:graphicFrameLocks noChangeAspect="1"/>
          </p:cNvGraphicFramePr>
          <p:nvPr/>
        </p:nvGraphicFramePr>
        <p:xfrm>
          <a:off x="4151312" y="5257800"/>
          <a:ext cx="23256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4" name="Equation" r:id="rId10" imgW="1371600" imgH="444240" progId="Equation.DSMT4">
                  <p:embed/>
                </p:oleObj>
              </mc:Choice>
              <mc:Fallback>
                <p:oleObj name="Equation" r:id="rId10" imgW="1371600" imgH="4442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2" y="5257800"/>
                        <a:ext cx="232568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7" name="Object 45"/>
          <p:cNvGraphicFramePr>
            <a:graphicFrameLocks noChangeAspect="1"/>
          </p:cNvGraphicFramePr>
          <p:nvPr/>
        </p:nvGraphicFramePr>
        <p:xfrm>
          <a:off x="6967537" y="2738438"/>
          <a:ext cx="10334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5" name="Equation" r:id="rId12" imgW="609480" imgH="393480" progId="Equation.DSMT4">
                  <p:embed/>
                </p:oleObj>
              </mc:Choice>
              <mc:Fallback>
                <p:oleObj name="Equation" r:id="rId12" imgW="60948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7" y="2738438"/>
                        <a:ext cx="103346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8" name="Object 46"/>
          <p:cNvGraphicFramePr>
            <a:graphicFrameLocks noChangeAspect="1"/>
          </p:cNvGraphicFramePr>
          <p:nvPr/>
        </p:nvGraphicFramePr>
        <p:xfrm>
          <a:off x="6953065" y="3588593"/>
          <a:ext cx="1098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6" name="Equation" r:id="rId14" imgW="647640" imgH="393480" progId="Equation.DSMT4">
                  <p:embed/>
                </p:oleObj>
              </mc:Choice>
              <mc:Fallback>
                <p:oleObj name="Equation" r:id="rId14" imgW="647640" imgH="393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065" y="3588593"/>
                        <a:ext cx="109855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59" name="Object 47"/>
          <p:cNvGraphicFramePr>
            <a:graphicFrameLocks noChangeAspect="1"/>
          </p:cNvGraphicFramePr>
          <p:nvPr/>
        </p:nvGraphicFramePr>
        <p:xfrm>
          <a:off x="6934200" y="4440238"/>
          <a:ext cx="9890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7" name="Equation" r:id="rId16" imgW="583920" imgH="393480" progId="Equation.DSMT4">
                  <p:embed/>
                </p:oleObj>
              </mc:Choice>
              <mc:Fallback>
                <p:oleObj name="Equation" r:id="rId16" imgW="58392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40238"/>
                        <a:ext cx="98901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0" name="Object 48"/>
          <p:cNvGraphicFramePr>
            <a:graphicFrameLocks noChangeAspect="1"/>
          </p:cNvGraphicFramePr>
          <p:nvPr/>
        </p:nvGraphicFramePr>
        <p:xfrm>
          <a:off x="6965950" y="5278438"/>
          <a:ext cx="12700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8" name="Equation" r:id="rId18" imgW="749160" imgH="393480" progId="Equation.DSMT4">
                  <p:embed/>
                </p:oleObj>
              </mc:Choice>
              <mc:Fallback>
                <p:oleObj name="Equation" r:id="rId18" imgW="749160" imgH="393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5278438"/>
                        <a:ext cx="12700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2786" name="Picture 2" descr="C:\Documents and Settings\bucinelr\My Documents\Courses\MER311 Spring 10\LectureNotes\Images\Erergy Methods 0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5034" y="3048000"/>
            <a:ext cx="3825104" cy="228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1752600"/>
            <a:ext cx="6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/>
              <a:t>The </a:t>
            </a:r>
            <a:r>
              <a:rPr lang="en-US" sz="1800" b="1" dirty="0" smtClean="0">
                <a:solidFill>
                  <a:srgbClr val="0000FF"/>
                </a:solidFill>
              </a:rPr>
              <a:t>work</a:t>
            </a:r>
            <a:r>
              <a:rPr lang="en-US" sz="1800" b="1" dirty="0" smtClean="0"/>
              <a:t> performed by a load P over a distance </a:t>
            </a:r>
            <a:r>
              <a:rPr lang="el-GR" sz="1800" b="1" dirty="0" smtClean="0"/>
              <a:t>δ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Is the area under the P v </a:t>
            </a:r>
            <a:r>
              <a:rPr lang="el-GR" sz="1800" b="1" dirty="0" smtClean="0"/>
              <a:t>δ</a:t>
            </a:r>
            <a:r>
              <a:rPr lang="en-US" sz="1800" b="1" dirty="0" smtClean="0"/>
              <a:t> curve</a:t>
            </a:r>
            <a:endParaRPr lang="en-US" sz="18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00200" y="2514600"/>
          <a:ext cx="1415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Equation" r:id="rId5" imgW="876240" imgH="330120" progId="Equation.DSMT4">
                  <p:embed/>
                </p:oleObj>
              </mc:Choice>
              <mc:Fallback>
                <p:oleObj name="Equation" r:id="rId5" imgW="87624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14155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0" y="3200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If P v </a:t>
            </a:r>
            <a:r>
              <a:rPr lang="el-GR" sz="1800" b="1" dirty="0" smtClean="0"/>
              <a:t>δ</a:t>
            </a:r>
            <a:r>
              <a:rPr lang="en-US" sz="1800" b="1" dirty="0" smtClean="0"/>
              <a:t> curve is linear</a:t>
            </a:r>
            <a:endParaRPr lang="en-US" sz="1800" b="1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752600" y="5410200"/>
          <a:ext cx="1143000" cy="41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1143000" cy="417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4572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If P is constant while </a:t>
            </a:r>
            <a:r>
              <a:rPr lang="el-GR" sz="1800" b="1" dirty="0" smtClean="0"/>
              <a:t>δ</a:t>
            </a:r>
            <a:r>
              <a:rPr lang="en-US" sz="1800" b="1" dirty="0" smtClean="0"/>
              <a:t> changes</a:t>
            </a:r>
            <a:endParaRPr lang="en-US" sz="1800" b="1" dirty="0"/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1600200" y="3886200"/>
          <a:ext cx="2438400" cy="41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2" name="Equation" r:id="rId9" imgW="1422360" imgH="241200" progId="Equation.DSMT4">
                  <p:embed/>
                </p:oleObj>
              </mc:Choice>
              <mc:Fallback>
                <p:oleObj name="Equation" r:id="rId9" imgW="14223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2438400" cy="413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</a:t>
            </a:r>
            <a:br>
              <a:rPr lang="en-US" dirty="0" smtClean="0"/>
            </a:br>
            <a:r>
              <a:rPr lang="en-US" dirty="0" err="1" smtClean="0"/>
              <a:t>Uniaxial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2514600"/>
          <a:ext cx="37766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5" name="Equation" r:id="rId4" imgW="2336760" imgH="583920" progId="Equation.DSMT4">
                  <p:embed/>
                </p:oleObj>
              </mc:Choice>
              <mc:Fallback>
                <p:oleObj name="Equation" r:id="rId4" imgW="233676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3776662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175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If P v </a:t>
            </a:r>
            <a:r>
              <a:rPr lang="el-GR" sz="1800" b="1" dirty="0" smtClean="0"/>
              <a:t>δ</a:t>
            </a:r>
            <a:r>
              <a:rPr lang="en-US" sz="1800" b="1" dirty="0" smtClean="0"/>
              <a:t> curve is linear the </a:t>
            </a:r>
            <a:r>
              <a:rPr lang="en-US" sz="1800" b="1" dirty="0" smtClean="0">
                <a:solidFill>
                  <a:srgbClr val="0000FF"/>
                </a:solidFill>
              </a:rPr>
              <a:t>Total Work</a:t>
            </a:r>
            <a:r>
              <a:rPr lang="en-US" sz="1800" b="1" dirty="0" smtClean="0"/>
              <a:t>  on the element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505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The </a:t>
            </a:r>
            <a:r>
              <a:rPr lang="en-US" sz="1800" b="1" dirty="0" smtClean="0">
                <a:solidFill>
                  <a:srgbClr val="0000FF"/>
                </a:solidFill>
              </a:rPr>
              <a:t>Work Per Unit Volume</a:t>
            </a:r>
            <a:endParaRPr lang="en-US" sz="1800" b="1" dirty="0">
              <a:solidFill>
                <a:srgbClr val="0000FF"/>
              </a:solidFill>
            </a:endParaRPr>
          </a:p>
        </p:txBody>
      </p:sp>
      <p:pic>
        <p:nvPicPr>
          <p:cNvPr id="503813" name="Picture 5" descr="C:\Documents and Settings\bucinelr\My Documents\Courses\MER311 Spring 10\LectureNotes\Images\Erergy Methods 02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752600"/>
            <a:ext cx="3140075" cy="2016967"/>
          </a:xfrm>
          <a:prstGeom prst="rect">
            <a:avLst/>
          </a:prstGeom>
          <a:noFill/>
        </p:spPr>
      </p:pic>
      <p:graphicFrame>
        <p:nvGraphicFramePr>
          <p:cNvPr id="503814" name="Object 3"/>
          <p:cNvGraphicFramePr>
            <a:graphicFrameLocks noChangeAspect="1"/>
          </p:cNvGraphicFramePr>
          <p:nvPr/>
        </p:nvGraphicFramePr>
        <p:xfrm>
          <a:off x="1371600" y="4114800"/>
          <a:ext cx="12922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6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12922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4724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If the response is perfectly elastic – no energy losses – </a:t>
            </a:r>
            <a:r>
              <a:rPr lang="en-US" sz="1800" b="1" dirty="0" smtClean="0">
                <a:solidFill>
                  <a:srgbClr val="0000FF"/>
                </a:solidFill>
              </a:rPr>
              <a:t>the Total </a:t>
            </a:r>
            <a:r>
              <a:rPr lang="en-US" sz="1800" b="1" dirty="0">
                <a:solidFill>
                  <a:srgbClr val="0000FF"/>
                </a:solidFill>
              </a:rPr>
              <a:t>W</a:t>
            </a:r>
            <a:r>
              <a:rPr lang="en-US" sz="1800" b="1" dirty="0" smtClean="0">
                <a:solidFill>
                  <a:srgbClr val="0000FF"/>
                </a:solidFill>
              </a:rPr>
              <a:t>ork </a:t>
            </a:r>
            <a:r>
              <a:rPr lang="en-US" sz="1800" b="1" dirty="0" smtClean="0"/>
              <a:t>W or </a:t>
            </a:r>
            <a:r>
              <a:rPr lang="en-US" sz="1800" b="1" dirty="0">
                <a:solidFill>
                  <a:srgbClr val="0000FF"/>
                </a:solidFill>
              </a:rPr>
              <a:t>W</a:t>
            </a:r>
            <a:r>
              <a:rPr lang="en-US" sz="1800" b="1" dirty="0" smtClean="0">
                <a:solidFill>
                  <a:srgbClr val="0000FF"/>
                </a:solidFill>
              </a:rPr>
              <a:t>ork per unit Volume</a:t>
            </a:r>
            <a:r>
              <a:rPr lang="en-US" sz="1800" b="1" dirty="0" smtClean="0"/>
              <a:t> w increases the </a:t>
            </a:r>
            <a:r>
              <a:rPr lang="en-US" sz="1800" b="1" dirty="0" smtClean="0">
                <a:solidFill>
                  <a:srgbClr val="0000FF"/>
                </a:solidFill>
              </a:rPr>
              <a:t>Potential Energy </a:t>
            </a:r>
            <a:r>
              <a:rPr lang="en-US" sz="1800" b="1" dirty="0" smtClean="0"/>
              <a:t>of the element U – called the </a:t>
            </a:r>
            <a:r>
              <a:rPr lang="en-US" sz="1800" b="1" dirty="0" smtClean="0">
                <a:solidFill>
                  <a:srgbClr val="0000FF"/>
                </a:solidFill>
              </a:rPr>
              <a:t>Strain Energy or Strain </a:t>
            </a:r>
            <a:r>
              <a:rPr lang="en-US" sz="1800" b="1" dirty="0">
                <a:solidFill>
                  <a:srgbClr val="0000FF"/>
                </a:solidFill>
              </a:rPr>
              <a:t>E</a:t>
            </a:r>
            <a:r>
              <a:rPr lang="en-US" sz="1800" b="1" dirty="0" smtClean="0">
                <a:solidFill>
                  <a:srgbClr val="0000FF"/>
                </a:solidFill>
              </a:rPr>
              <a:t>nergy per unit Volume</a:t>
            </a:r>
            <a:r>
              <a:rPr lang="en-US" sz="1800" b="1" dirty="0" smtClean="0"/>
              <a:t> u.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r>
              <a:rPr lang="en-US" dirty="0" smtClean="0"/>
              <a:t>Strain Energy</a:t>
            </a:r>
            <a:br>
              <a:rPr lang="en-US" dirty="0" smtClean="0"/>
            </a:br>
            <a:r>
              <a:rPr lang="en-US" dirty="0" smtClean="0"/>
              <a:t>Additional </a:t>
            </a:r>
            <a:r>
              <a:rPr lang="en-US" dirty="0" smtClean="0"/>
              <a:t>Normal </a:t>
            </a:r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6972300" y="4686300"/>
            <a:ext cx="1143000" cy="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7581900" y="4076700"/>
            <a:ext cx="1143000" cy="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7543800" y="3505200"/>
            <a:ext cx="609600" cy="609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7543800" y="4648200"/>
            <a:ext cx="609600" cy="609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705600" y="3276600"/>
            <a:ext cx="609600" cy="609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6134100" y="4457700"/>
            <a:ext cx="1143000" cy="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705600" y="5029200"/>
            <a:ext cx="838200" cy="228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315200" y="3276600"/>
            <a:ext cx="838200" cy="228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705600" y="3886200"/>
            <a:ext cx="838200" cy="228600"/>
          </a:xfrm>
          <a:prstGeom prst="line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7848600" y="4343400"/>
            <a:ext cx="609600" cy="152400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>
            <a:off x="6172200" y="3886200"/>
            <a:ext cx="533400" cy="152400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7200106" y="3390900"/>
            <a:ext cx="533400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7240191" y="5485209"/>
            <a:ext cx="456406" cy="1588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7924800" y="3124200"/>
            <a:ext cx="306388" cy="304800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6781006" y="4496594"/>
            <a:ext cx="381000" cy="379412"/>
          </a:xfrm>
          <a:prstGeom prst="straightConnector1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5791200" y="3581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1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814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5" name="Object 5"/>
          <p:cNvGraphicFramePr>
            <a:graphicFrameLocks noChangeAspect="1"/>
          </p:cNvGraphicFramePr>
          <p:nvPr/>
        </p:nvGraphicFramePr>
        <p:xfrm>
          <a:off x="8382000" y="4343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2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3434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6" name="Object 6"/>
          <p:cNvGraphicFramePr>
            <a:graphicFrameLocks noChangeAspect="1"/>
          </p:cNvGraphicFramePr>
          <p:nvPr/>
        </p:nvGraphicFramePr>
        <p:xfrm>
          <a:off x="7226300" y="25654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3" name="Equation" r:id="rId8" imgW="203040" imgH="241200" progId="Equation.DSMT4">
                  <p:embed/>
                </p:oleObj>
              </mc:Choice>
              <mc:Fallback>
                <p:oleObj name="Equation" r:id="rId8" imgW="2030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25654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7" name="Object 7"/>
          <p:cNvGraphicFramePr>
            <a:graphicFrameLocks noChangeAspect="1"/>
          </p:cNvGraphicFramePr>
          <p:nvPr/>
        </p:nvGraphicFramePr>
        <p:xfrm>
          <a:off x="7239000" y="5562600"/>
          <a:ext cx="40640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4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406400" cy="490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8" name="Object 8"/>
          <p:cNvGraphicFramePr>
            <a:graphicFrameLocks noChangeAspect="1"/>
          </p:cNvGraphicFramePr>
          <p:nvPr/>
        </p:nvGraphicFramePr>
        <p:xfrm>
          <a:off x="8229600" y="2667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5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667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9" name="Object 9"/>
          <p:cNvGraphicFramePr>
            <a:graphicFrameLocks noChangeAspect="1"/>
          </p:cNvGraphicFramePr>
          <p:nvPr/>
        </p:nvGraphicFramePr>
        <p:xfrm>
          <a:off x="6324600" y="4800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6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228600" y="1828800"/>
          <a:ext cx="6477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7" name="Equation" r:id="rId16" imgW="3454200" imgH="812520" progId="Equation.DSMT4">
                  <p:embed/>
                </p:oleObj>
              </mc:Choice>
              <mc:Fallback>
                <p:oleObj name="Equation" r:id="rId16" imgW="3454200" imgH="812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6477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Energy</a:t>
            </a:r>
            <a:br>
              <a:rPr lang="en-US" dirty="0" smtClean="0"/>
            </a:br>
            <a:r>
              <a:rPr lang="en-US" dirty="0" smtClean="0"/>
              <a:t>Shear Stress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4836" name="Picture 4" descr="C:\Documents and Settings\bucinelr\My Documents\Courses\MER311 Spring 10\LectureNotes\Images\Erergy Methods 03.tif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10" t="3172" r="6461" b="7298"/>
          <a:stretch/>
        </p:blipFill>
        <p:spPr bwMode="auto">
          <a:xfrm>
            <a:off x="4267199" y="1600200"/>
            <a:ext cx="4311805" cy="2832410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38495"/>
              </p:ext>
            </p:extLst>
          </p:nvPr>
        </p:nvGraphicFramePr>
        <p:xfrm>
          <a:off x="1981200" y="2133600"/>
          <a:ext cx="1981200" cy="186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35" name="Equation" r:id="rId5" imgW="863280" imgH="812520" progId="Equation.DSMT4">
                  <p:embed/>
                </p:oleObj>
              </mc:Choice>
              <mc:Fallback>
                <p:oleObj name="Equation" r:id="rId5" imgW="863280" imgH="8125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1981200" cy="186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37613"/>
              </p:ext>
            </p:extLst>
          </p:nvPr>
        </p:nvGraphicFramePr>
        <p:xfrm>
          <a:off x="381000" y="4343400"/>
          <a:ext cx="85344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36" name="Equation" r:id="rId7" imgW="5029200" imgH="1015920" progId="Equation.DSMT4">
                  <p:embed/>
                </p:oleObj>
              </mc:Choice>
              <mc:Fallback>
                <p:oleObj name="Equation" r:id="rId7" imgW="5029200" imgH="1015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85344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 bwMode="auto">
          <a:xfrm>
            <a:off x="5104606" y="2667000"/>
            <a:ext cx="2667000" cy="2438400"/>
          </a:xfrm>
          <a:prstGeom prst="triangle">
            <a:avLst>
              <a:gd name="adj" fmla="val 10000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0800000">
            <a:off x="5104606" y="2667000"/>
            <a:ext cx="2667000" cy="2438400"/>
          </a:xfrm>
          <a:prstGeom prst="triangle">
            <a:avLst>
              <a:gd name="adj" fmla="val 100000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199" cy="682625"/>
          </a:xfrm>
        </p:spPr>
        <p:txBody>
          <a:bodyPr/>
          <a:lstStyle/>
          <a:p>
            <a:r>
              <a:rPr lang="en-US" dirty="0" smtClean="0"/>
              <a:t>General Load Deflection Curve</a:t>
            </a:r>
            <a:br>
              <a:rPr lang="en-US" dirty="0" smtClean="0"/>
            </a:br>
            <a:r>
              <a:rPr lang="en-US" dirty="0" err="1" smtClean="0"/>
              <a:t>Castigliano’s</a:t>
            </a:r>
            <a:r>
              <a:rPr lang="en-US" dirty="0" smtClean="0"/>
              <a:t> First Theorem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3429000" y="3428206"/>
            <a:ext cx="3352800" cy="1588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05400" y="5104606"/>
            <a:ext cx="3810000" cy="1588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5105400" y="2286000"/>
            <a:ext cx="3047206" cy="2818606"/>
          </a:xfrm>
          <a:prstGeom prst="line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3640594" y="3434747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Deflection</a:t>
            </a:r>
          </a:p>
          <a:p>
            <a:r>
              <a:rPr lang="en-US" b="1" dirty="0" smtClean="0"/>
              <a:t>(axial or angular)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53308" y="5486400"/>
            <a:ext cx="3131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Load </a:t>
            </a:r>
          </a:p>
          <a:p>
            <a:r>
              <a:rPr lang="en-US" b="1" dirty="0" smtClean="0"/>
              <a:t>(axial, </a:t>
            </a:r>
            <a:r>
              <a:rPr lang="en-US" b="1" dirty="0" err="1" smtClean="0"/>
              <a:t>torsional</a:t>
            </a:r>
            <a:r>
              <a:rPr lang="en-US" b="1" dirty="0" smtClean="0"/>
              <a:t>, bending, or shear)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771606" y="2590800"/>
            <a:ext cx="76200" cy="2514600"/>
          </a:xfrm>
          <a:prstGeom prst="rect">
            <a:avLst/>
          </a:prstGeom>
          <a:solidFill>
            <a:srgbClr val="99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0561" y="1981200"/>
            <a:ext cx="30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Force-deflection Curve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333206" y="2895600"/>
            <a:ext cx="1143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</a:t>
            </a:r>
          </a:p>
          <a:p>
            <a:r>
              <a:rPr lang="en-US" b="1" dirty="0" smtClean="0"/>
              <a:t>Elastic Energy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6171406" y="4191000"/>
            <a:ext cx="1524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U’</a:t>
            </a:r>
          </a:p>
          <a:p>
            <a:r>
              <a:rPr lang="en-US" b="1" dirty="0" smtClean="0"/>
              <a:t>Complementary Energy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 rot="5400000">
            <a:off x="49903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76573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7335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>
            <a:off x="5104606" y="5334000"/>
            <a:ext cx="1066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704806" y="5334000"/>
            <a:ext cx="1066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227658" y="5181600"/>
            <a:ext cx="37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Q</a:t>
            </a:r>
            <a:endParaRPr lang="en-US" sz="1800" b="1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10800000">
            <a:off x="7847806" y="5334000"/>
            <a:ext cx="304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8151862" y="5181600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dQ</a:t>
            </a:r>
            <a:endParaRPr lang="en-US" sz="1800" b="1" dirty="0"/>
          </a:p>
        </p:txBody>
      </p:sp>
      <p:cxnSp>
        <p:nvCxnSpPr>
          <p:cNvPr id="39" name="Straight Connector 38"/>
          <p:cNvCxnSpPr/>
          <p:nvPr/>
        </p:nvCxnSpPr>
        <p:spPr bwMode="auto">
          <a:xfrm rot="10800000">
            <a:off x="4723606" y="510540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0800000">
            <a:off x="4723606" y="266700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4267200" y="3200400"/>
            <a:ext cx="1066006" cy="794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4305300" y="4609306"/>
            <a:ext cx="9906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620511" y="3733800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 smtClean="0"/>
              <a:t>Δ</a:t>
            </a:r>
            <a:endParaRPr lang="en-US" sz="1800" dirty="0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228600" y="1981200"/>
          <a:ext cx="3962400" cy="392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38" name="Equation" r:id="rId4" imgW="2527200" imgH="2501640" progId="Equation.DSMT4">
                  <p:embed/>
                </p:oleObj>
              </mc:Choice>
              <mc:Fallback>
                <p:oleObj name="Equation" r:id="rId4" imgW="2527200" imgH="250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3962400" cy="3922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 bwMode="auto">
          <a:xfrm>
            <a:off x="5104606" y="2667000"/>
            <a:ext cx="2667000" cy="2438400"/>
          </a:xfrm>
          <a:prstGeom prst="triangle">
            <a:avLst>
              <a:gd name="adj" fmla="val 10000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0800000">
            <a:off x="5104606" y="2667000"/>
            <a:ext cx="2667000" cy="2438400"/>
          </a:xfrm>
          <a:prstGeom prst="triangle">
            <a:avLst>
              <a:gd name="adj" fmla="val 100000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199" cy="682625"/>
          </a:xfrm>
        </p:spPr>
        <p:txBody>
          <a:bodyPr/>
          <a:lstStyle/>
          <a:p>
            <a:r>
              <a:rPr lang="en-US" dirty="0" err="1" smtClean="0"/>
              <a:t>Castigliano’s</a:t>
            </a:r>
            <a:r>
              <a:rPr lang="en-US" dirty="0" smtClean="0"/>
              <a:t> Second Theorem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524A3FC-49F3-4746-B30C-E7A0C5FDB108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 smtClean="0"/>
              <a:t>RBB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3429000" y="3428206"/>
            <a:ext cx="3352800" cy="1588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05400" y="5104606"/>
            <a:ext cx="3810000" cy="1588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5105400" y="2286000"/>
            <a:ext cx="3047206" cy="2818606"/>
          </a:xfrm>
          <a:prstGeom prst="line">
            <a:avLst/>
          </a:prstGeom>
          <a:solidFill>
            <a:srgbClr val="FFCC99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3640594" y="3434747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Deflection</a:t>
            </a:r>
          </a:p>
          <a:p>
            <a:r>
              <a:rPr lang="en-US" b="1" dirty="0" smtClean="0"/>
              <a:t>(axial or angular)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53308" y="5486400"/>
            <a:ext cx="3131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Load </a:t>
            </a:r>
          </a:p>
          <a:p>
            <a:r>
              <a:rPr lang="en-US" b="1" dirty="0" smtClean="0"/>
              <a:t>(axial, </a:t>
            </a:r>
            <a:r>
              <a:rPr lang="en-US" b="1" dirty="0" err="1" smtClean="0"/>
              <a:t>torsional</a:t>
            </a:r>
            <a:r>
              <a:rPr lang="en-US" b="1" dirty="0" smtClean="0"/>
              <a:t>, bending, or shear)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771606" y="2590800"/>
            <a:ext cx="76200" cy="2514600"/>
          </a:xfrm>
          <a:prstGeom prst="rect">
            <a:avLst/>
          </a:prstGeom>
          <a:solidFill>
            <a:srgbClr val="99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0561" y="1981200"/>
            <a:ext cx="30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Force-deflection Curve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333206" y="2895600"/>
            <a:ext cx="1143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</a:t>
            </a:r>
          </a:p>
          <a:p>
            <a:r>
              <a:rPr lang="en-US" b="1" dirty="0" smtClean="0"/>
              <a:t>Elastic Energy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6171406" y="4191000"/>
            <a:ext cx="1524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U’</a:t>
            </a:r>
          </a:p>
          <a:p>
            <a:r>
              <a:rPr lang="en-US" b="1" dirty="0" smtClean="0"/>
              <a:t>Complementary Energy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 rot="5400000">
            <a:off x="49903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76573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733506" y="5295900"/>
            <a:ext cx="2286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>
            <a:off x="5104606" y="5334000"/>
            <a:ext cx="1066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704806" y="5334000"/>
            <a:ext cx="1066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227658" y="5181600"/>
            <a:ext cx="37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Q</a:t>
            </a:r>
            <a:endParaRPr lang="en-US" sz="1800" b="1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10800000">
            <a:off x="7847806" y="5334000"/>
            <a:ext cx="3048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8151862" y="5181600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dQ</a:t>
            </a:r>
            <a:endParaRPr lang="en-US" sz="1800" b="1" dirty="0"/>
          </a:p>
        </p:txBody>
      </p:sp>
      <p:cxnSp>
        <p:nvCxnSpPr>
          <p:cNvPr id="39" name="Straight Connector 38"/>
          <p:cNvCxnSpPr/>
          <p:nvPr/>
        </p:nvCxnSpPr>
        <p:spPr bwMode="auto">
          <a:xfrm rot="10800000">
            <a:off x="4723606" y="510540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0800000">
            <a:off x="4723606" y="266700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4267200" y="3200400"/>
            <a:ext cx="1066006" cy="794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4305300" y="4609306"/>
            <a:ext cx="990600" cy="1588"/>
          </a:xfrm>
          <a:prstGeom prst="straightConnector1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620511" y="3733800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 smtClean="0"/>
              <a:t>Δ</a:t>
            </a:r>
            <a:endParaRPr lang="en-US" sz="1800" dirty="0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219200" y="4724400"/>
          <a:ext cx="1524000" cy="119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99" name="Equation" r:id="rId4" imgW="533160" imgH="419040" progId="Equation.DSMT4">
                  <p:embed/>
                </p:oleObj>
              </mc:Choice>
              <mc:Fallback>
                <p:oleObj name="Equation" r:id="rId4" imgW="5331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1524000" cy="1197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2400" y="25146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When a body is elastically deflected by any system of loads, the deflection at any point </a:t>
            </a:r>
            <a:r>
              <a:rPr lang="en-US" sz="1600" b="1" i="1" dirty="0" smtClean="0"/>
              <a:t>q</a:t>
            </a:r>
            <a:r>
              <a:rPr lang="en-US" sz="1600" b="1" dirty="0" smtClean="0"/>
              <a:t> and in any direction </a:t>
            </a:r>
            <a:r>
              <a:rPr lang="en-US" sz="1600" b="1" i="1" dirty="0" smtClean="0"/>
              <a:t>a</a:t>
            </a:r>
            <a:r>
              <a:rPr lang="en-US" sz="1600" b="1" dirty="0" smtClean="0"/>
              <a:t> is equal to a partial derivative of strain energy (with the system of loads acting) with respect to a load at </a:t>
            </a:r>
            <a:r>
              <a:rPr lang="en-US" sz="1600" b="1" i="1" dirty="0" smtClean="0"/>
              <a:t>q</a:t>
            </a:r>
            <a:r>
              <a:rPr lang="en-US" sz="1600" b="1" dirty="0" smtClean="0"/>
              <a:t> acting in direction </a:t>
            </a:r>
            <a:r>
              <a:rPr lang="en-US" sz="1600" b="1" i="1" dirty="0" smtClean="0"/>
              <a:t>a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B6D4B-4AE7-4799-B828-5523B5D19440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Elastic Strain Energy in Tension</a:t>
            </a:r>
          </a:p>
        </p:txBody>
      </p:sp>
      <p:graphicFrame>
        <p:nvGraphicFramePr>
          <p:cNvPr id="458818" name="Object 66"/>
          <p:cNvGraphicFramePr>
            <a:graphicFrameLocks noGrp="1" noChangeAspect="1"/>
          </p:cNvGraphicFramePr>
          <p:nvPr>
            <p:ph sz="half" idx="1"/>
          </p:nvPr>
        </p:nvGraphicFramePr>
        <p:xfrm>
          <a:off x="2459038" y="38036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5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80365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20" name="Object 6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24600" y="3810000"/>
          <a:ext cx="990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6" name="Equation" r:id="rId6" imgW="444240" imgH="215640" progId="Equation.3">
                  <p:embed/>
                </p:oleObj>
              </mc:Choice>
              <mc:Fallback>
                <p:oleObj name="Equation" r:id="rId6" imgW="444240" imgH="21564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0"/>
                        <a:ext cx="9906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7" name="Line 5"/>
          <p:cNvSpPr>
            <a:spLocks noChangeShapeType="1"/>
          </p:cNvSpPr>
          <p:nvPr/>
        </p:nvSpPr>
        <p:spPr bwMode="auto">
          <a:xfrm flipV="1">
            <a:off x="3886200" y="5257800"/>
            <a:ext cx="464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58" name="Line 6"/>
          <p:cNvSpPr>
            <a:spLocks noChangeShapeType="1"/>
          </p:cNvSpPr>
          <p:nvPr/>
        </p:nvSpPr>
        <p:spPr bwMode="auto">
          <a:xfrm flipV="1">
            <a:off x="3886200" y="19050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59" name="Text Box 7"/>
          <p:cNvSpPr txBox="1">
            <a:spLocks noChangeArrowheads="1"/>
          </p:cNvSpPr>
          <p:nvPr/>
        </p:nvSpPr>
        <p:spPr bwMode="auto">
          <a:xfrm>
            <a:off x="5257800" y="5638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Elongation</a:t>
            </a:r>
          </a:p>
        </p:txBody>
      </p:sp>
      <p:sp>
        <p:nvSpPr>
          <p:cNvPr id="458760" name="Text Box 8"/>
          <p:cNvSpPr txBox="1">
            <a:spLocks noChangeArrowheads="1"/>
          </p:cNvSpPr>
          <p:nvPr/>
        </p:nvSpPr>
        <p:spPr bwMode="auto">
          <a:xfrm rot="16200000">
            <a:off x="2445544" y="3245644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/>
              <a:t>Load</a:t>
            </a:r>
          </a:p>
        </p:txBody>
      </p:sp>
      <p:sp>
        <p:nvSpPr>
          <p:cNvPr id="458762" name="Line 10"/>
          <p:cNvSpPr>
            <a:spLocks noChangeShapeType="1"/>
          </p:cNvSpPr>
          <p:nvPr/>
        </p:nvSpPr>
        <p:spPr bwMode="auto">
          <a:xfrm flipV="1">
            <a:off x="3886200" y="1905000"/>
            <a:ext cx="396240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>
            <a:off x="58674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>
            <a:off x="61722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5" name="Line 13"/>
          <p:cNvSpPr>
            <a:spLocks noChangeShapeType="1"/>
          </p:cNvSpPr>
          <p:nvPr/>
        </p:nvSpPr>
        <p:spPr bwMode="auto">
          <a:xfrm flipH="1">
            <a:off x="38862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6" name="Line 14"/>
          <p:cNvSpPr>
            <a:spLocks noChangeShapeType="1"/>
          </p:cNvSpPr>
          <p:nvPr/>
        </p:nvSpPr>
        <p:spPr bwMode="auto">
          <a:xfrm flipH="1">
            <a:off x="3886200" y="33337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5867400" y="3581400"/>
            <a:ext cx="304800" cy="1676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0" name="AutoShape 18"/>
          <p:cNvSpPr>
            <a:spLocks noChangeArrowheads="1"/>
          </p:cNvSpPr>
          <p:nvPr/>
        </p:nvSpPr>
        <p:spPr bwMode="auto">
          <a:xfrm flipH="1">
            <a:off x="5867400" y="3352800"/>
            <a:ext cx="304800" cy="228600"/>
          </a:xfrm>
          <a:prstGeom prst="rtTriangle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1" name="Line 19"/>
          <p:cNvSpPr>
            <a:spLocks noChangeShapeType="1"/>
          </p:cNvSpPr>
          <p:nvPr/>
        </p:nvSpPr>
        <p:spPr bwMode="auto">
          <a:xfrm flipV="1">
            <a:off x="7315200" y="23622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2" name="Line 20"/>
          <p:cNvSpPr>
            <a:spLocks noChangeShapeType="1"/>
          </p:cNvSpPr>
          <p:nvPr/>
        </p:nvSpPr>
        <p:spPr bwMode="auto">
          <a:xfrm flipH="1">
            <a:off x="3886200" y="2362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3" name="Line 21"/>
          <p:cNvSpPr>
            <a:spLocks noChangeShapeType="1"/>
          </p:cNvSpPr>
          <p:nvPr/>
        </p:nvSpPr>
        <p:spPr bwMode="auto">
          <a:xfrm>
            <a:off x="3886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4" name="Line 22"/>
          <p:cNvSpPr>
            <a:spLocks noChangeShapeType="1"/>
          </p:cNvSpPr>
          <p:nvPr/>
        </p:nvSpPr>
        <p:spPr bwMode="auto">
          <a:xfrm>
            <a:off x="5867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6172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7" name="Line 25"/>
          <p:cNvSpPr>
            <a:spLocks noChangeShapeType="1"/>
          </p:cNvSpPr>
          <p:nvPr/>
        </p:nvSpPr>
        <p:spPr bwMode="auto">
          <a:xfrm flipH="1">
            <a:off x="3886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8" name="Line 26"/>
          <p:cNvSpPr>
            <a:spLocks noChangeShapeType="1"/>
          </p:cNvSpPr>
          <p:nvPr/>
        </p:nvSpPr>
        <p:spPr bwMode="auto">
          <a:xfrm>
            <a:off x="51054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79" name="Line 27"/>
          <p:cNvSpPr>
            <a:spLocks noChangeShapeType="1"/>
          </p:cNvSpPr>
          <p:nvPr/>
        </p:nvSpPr>
        <p:spPr bwMode="auto">
          <a:xfrm flipH="1">
            <a:off x="61722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8780" name="Object 28"/>
          <p:cNvGraphicFramePr>
            <a:graphicFrameLocks noChangeAspect="1"/>
          </p:cNvGraphicFramePr>
          <p:nvPr/>
        </p:nvGraphicFramePr>
        <p:xfrm>
          <a:off x="4648200" y="5334000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7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403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81" name="Object 29"/>
          <p:cNvGraphicFramePr>
            <a:graphicFrameLocks noChangeAspect="1"/>
          </p:cNvGraphicFramePr>
          <p:nvPr/>
        </p:nvGraphicFramePr>
        <p:xfrm>
          <a:off x="6477000" y="53340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8" name="Equation" r:id="rId10" imgW="266400" imgH="215640" progId="Equation.3">
                  <p:embed/>
                </p:oleObj>
              </mc:Choice>
              <mc:Fallback>
                <p:oleObj name="Equation" r:id="rId10" imgW="266400" imgH="2156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53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82" name="Object 30"/>
          <p:cNvGraphicFramePr>
            <a:graphicFrameLocks noChangeAspect="1"/>
          </p:cNvGraphicFramePr>
          <p:nvPr/>
        </p:nvGraphicFramePr>
        <p:xfrm>
          <a:off x="7162800" y="53340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9" name="Equation" r:id="rId12" imgW="152280" imgH="164880" progId="Equation.3">
                  <p:embed/>
                </p:oleObj>
              </mc:Choice>
              <mc:Fallback>
                <p:oleObj name="Equation" r:id="rId12" imgW="152280" imgH="1648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35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3" name="Line 31"/>
          <p:cNvSpPr>
            <a:spLocks noChangeShapeType="1"/>
          </p:cNvSpPr>
          <p:nvPr/>
        </p:nvSpPr>
        <p:spPr bwMode="auto">
          <a:xfrm flipH="1">
            <a:off x="35052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 flipH="1">
            <a:off x="3505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 flipH="1">
            <a:off x="35052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 flipV="1">
            <a:off x="3657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3657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90" name="Line 38"/>
          <p:cNvSpPr>
            <a:spLocks noChangeShapeType="1"/>
          </p:cNvSpPr>
          <p:nvPr/>
        </p:nvSpPr>
        <p:spPr bwMode="auto">
          <a:xfrm>
            <a:off x="3657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8792" name="Object 40"/>
          <p:cNvGraphicFramePr>
            <a:graphicFrameLocks noChangeAspect="1"/>
          </p:cNvGraphicFramePr>
          <p:nvPr/>
        </p:nvGraphicFramePr>
        <p:xfrm>
          <a:off x="3048000" y="32480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30" name="Equation" r:id="rId14" imgW="228600" imgH="215640" progId="Equation.3">
                  <p:embed/>
                </p:oleObj>
              </mc:Choice>
              <mc:Fallback>
                <p:oleObj name="Equation" r:id="rId14" imgW="228600" imgH="21564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48025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3" name="Object 41"/>
          <p:cNvGraphicFramePr>
            <a:graphicFrameLocks noChangeAspect="1"/>
          </p:cNvGraphicFramePr>
          <p:nvPr/>
        </p:nvGraphicFramePr>
        <p:xfrm>
          <a:off x="3200400" y="4267200"/>
          <a:ext cx="290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31" name="Equation" r:id="rId16" imgW="164880" imgH="215640" progId="Equation.3">
                  <p:embed/>
                </p:oleObj>
              </mc:Choice>
              <mc:Fallback>
                <p:oleObj name="Equation" r:id="rId16" imgW="16488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2905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4" name="Object 42"/>
          <p:cNvGraphicFramePr>
            <a:graphicFrameLocks noChangeAspect="1"/>
          </p:cNvGraphicFramePr>
          <p:nvPr/>
        </p:nvGraphicFramePr>
        <p:xfrm>
          <a:off x="3505200" y="2209800"/>
          <a:ext cx="2809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32" name="Equation" r:id="rId18" imgW="152280" imgH="164880" progId="Equation.3">
                  <p:embed/>
                </p:oleObj>
              </mc:Choice>
              <mc:Fallback>
                <p:oleObj name="Equation" r:id="rId18" imgW="15228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2809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95" name="Oval 43"/>
          <p:cNvSpPr>
            <a:spLocks noChangeArrowheads="1"/>
          </p:cNvSpPr>
          <p:nvPr/>
        </p:nvSpPr>
        <p:spPr bwMode="auto">
          <a:xfrm>
            <a:off x="5834063" y="521493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97" name="Oval 45"/>
          <p:cNvSpPr>
            <a:spLocks noChangeArrowheads="1"/>
          </p:cNvSpPr>
          <p:nvPr/>
        </p:nvSpPr>
        <p:spPr bwMode="auto">
          <a:xfrm>
            <a:off x="6132513" y="52197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98" name="Oval 46"/>
          <p:cNvSpPr>
            <a:spLocks noChangeArrowheads="1"/>
          </p:cNvSpPr>
          <p:nvPr/>
        </p:nvSpPr>
        <p:spPr bwMode="auto">
          <a:xfrm>
            <a:off x="5835650" y="354965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99" name="Oval 47"/>
          <p:cNvSpPr>
            <a:spLocks noChangeArrowheads="1"/>
          </p:cNvSpPr>
          <p:nvPr/>
        </p:nvSpPr>
        <p:spPr bwMode="auto">
          <a:xfrm>
            <a:off x="6126163" y="329565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0" name="Oval 48"/>
          <p:cNvSpPr>
            <a:spLocks noChangeArrowheads="1"/>
          </p:cNvSpPr>
          <p:nvPr/>
        </p:nvSpPr>
        <p:spPr bwMode="auto">
          <a:xfrm>
            <a:off x="7277100" y="52197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1" name="Oval 49"/>
          <p:cNvSpPr>
            <a:spLocks noChangeArrowheads="1"/>
          </p:cNvSpPr>
          <p:nvPr/>
        </p:nvSpPr>
        <p:spPr bwMode="auto">
          <a:xfrm>
            <a:off x="7277100" y="23241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2" name="Text Box 50"/>
          <p:cNvSpPr txBox="1">
            <a:spLocks noChangeArrowheads="1"/>
          </p:cNvSpPr>
          <p:nvPr/>
        </p:nvSpPr>
        <p:spPr bwMode="auto">
          <a:xfrm>
            <a:off x="5657850" y="33528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58803" name="Text Box 51"/>
          <p:cNvSpPr txBox="1">
            <a:spLocks noChangeArrowheads="1"/>
          </p:cNvSpPr>
          <p:nvPr/>
        </p:nvSpPr>
        <p:spPr bwMode="auto">
          <a:xfrm>
            <a:off x="5943600" y="3124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58804" name="Text Box 52"/>
          <p:cNvSpPr txBox="1">
            <a:spLocks noChangeArrowheads="1"/>
          </p:cNvSpPr>
          <p:nvPr/>
        </p:nvSpPr>
        <p:spPr bwMode="auto">
          <a:xfrm>
            <a:off x="5638800" y="5029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58805" name="Text Box 53"/>
          <p:cNvSpPr txBox="1">
            <a:spLocks noChangeArrowheads="1"/>
          </p:cNvSpPr>
          <p:nvPr/>
        </p:nvSpPr>
        <p:spPr bwMode="auto">
          <a:xfrm>
            <a:off x="6115050" y="5029200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219200" y="2286000"/>
            <a:ext cx="228600" cy="2133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V="1">
            <a:off x="1333500" y="18288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Line 56"/>
          <p:cNvSpPr>
            <a:spLocks noChangeShapeType="1"/>
          </p:cNvSpPr>
          <p:nvPr/>
        </p:nvSpPr>
        <p:spPr bwMode="auto">
          <a:xfrm>
            <a:off x="1333500" y="44958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9" name="Text Box 57"/>
          <p:cNvSpPr txBox="1">
            <a:spLocks noChangeArrowheads="1"/>
          </p:cNvSpPr>
          <p:nvPr/>
        </p:nvSpPr>
        <p:spPr bwMode="auto">
          <a:xfrm>
            <a:off x="1371600" y="1676400"/>
            <a:ext cx="2936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58810" name="Text Box 58"/>
          <p:cNvSpPr txBox="1">
            <a:spLocks noChangeArrowheads="1"/>
          </p:cNvSpPr>
          <p:nvPr/>
        </p:nvSpPr>
        <p:spPr bwMode="auto">
          <a:xfrm>
            <a:off x="1382713" y="4754563"/>
            <a:ext cx="2936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flipH="1">
            <a:off x="838200" y="2286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2" name="Line 60"/>
          <p:cNvSpPr>
            <a:spLocks noChangeShapeType="1"/>
          </p:cNvSpPr>
          <p:nvPr/>
        </p:nvSpPr>
        <p:spPr bwMode="auto">
          <a:xfrm flipH="1">
            <a:off x="838200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3" name="Line 61"/>
          <p:cNvSpPr>
            <a:spLocks noChangeShapeType="1"/>
          </p:cNvSpPr>
          <p:nvPr/>
        </p:nvSpPr>
        <p:spPr bwMode="auto">
          <a:xfrm flipH="1">
            <a:off x="838200" y="4419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 flipV="1">
            <a:off x="914400" y="22860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>
            <a:off x="914400" y="34290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V="1">
            <a:off x="914400" y="4419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542925" y="3087688"/>
            <a:ext cx="2857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458823" name="Line 71"/>
          <p:cNvSpPr>
            <a:spLocks noChangeShapeType="1"/>
          </p:cNvSpPr>
          <p:nvPr/>
        </p:nvSpPr>
        <p:spPr bwMode="auto">
          <a:xfrm flipH="1">
            <a:off x="6019800" y="4343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8824" name="Object 7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" y="52451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33" name="Equation" r:id="rId20" imgW="1447560" imgH="393480" progId="Equation.3">
                  <p:embed/>
                </p:oleObj>
              </mc:Choice>
              <mc:Fallback>
                <p:oleObj name="Equation" r:id="rId20" imgW="1447560" imgH="39348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45100"/>
                        <a:ext cx="312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3575050" y="5257800"/>
            <a:ext cx="3111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7315200" y="4983163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58828" name="Text Box 76"/>
          <p:cNvSpPr txBox="1">
            <a:spLocks noChangeArrowheads="1"/>
          </p:cNvSpPr>
          <p:nvPr/>
        </p:nvSpPr>
        <p:spPr bwMode="auto">
          <a:xfrm>
            <a:off x="7315200" y="2316163"/>
            <a:ext cx="303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06EC1-676A-4B0D-B7AD-E7AE48EC7E8F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Gradual Loading of a Bar</a:t>
            </a:r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20062" cy="4267200"/>
          </a:xfrm>
        </p:spPr>
        <p:txBody>
          <a:bodyPr/>
          <a:lstStyle/>
          <a:p>
            <a:r>
              <a:rPr lang="en-US" sz="2600"/>
              <a:t>From Basic Strength of Materials</a:t>
            </a:r>
          </a:p>
          <a:p>
            <a:endParaRPr lang="en-US" sz="2600"/>
          </a:p>
          <a:p>
            <a:r>
              <a:rPr lang="en-US" sz="2600"/>
              <a:t>Work During Loading (Strain Energy)</a:t>
            </a:r>
          </a:p>
          <a:p>
            <a:pPr>
              <a:buFont typeface="Wingdings" pitchFamily="2" charset="2"/>
              <a:buNone/>
            </a:pPr>
            <a:endParaRPr lang="en-US" sz="2600"/>
          </a:p>
          <a:p>
            <a:pPr>
              <a:buFont typeface="Wingdings" pitchFamily="2" charset="2"/>
              <a:buNone/>
            </a:pPr>
            <a:endParaRPr lang="en-US" sz="2600"/>
          </a:p>
          <a:p>
            <a:r>
              <a:rPr lang="en-US" sz="2600"/>
              <a:t>Strain Energy per Unit Volume</a:t>
            </a:r>
          </a:p>
        </p:txBody>
      </p:sp>
      <p:graphicFrame>
        <p:nvGraphicFramePr>
          <p:cNvPr id="47719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3276600"/>
          <a:ext cx="3200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4" name="Equation" r:id="rId4" imgW="1904760" imgH="419040" progId="Equation.3">
                  <p:embed/>
                </p:oleObj>
              </mc:Choice>
              <mc:Fallback>
                <p:oleObj name="Equation" r:id="rId4" imgW="190476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2004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743200" y="2133600"/>
          <a:ext cx="3124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5" name="Equation" r:id="rId6" imgW="1777680" imgH="393480" progId="Equation.3">
                  <p:embed/>
                </p:oleObj>
              </mc:Choice>
              <mc:Fallback>
                <p:oleObj name="Equation" r:id="rId6" imgW="17776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1242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4648200"/>
          <a:ext cx="28956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6" name="Equation" r:id="rId8" imgW="1536480" imgH="723600" progId="Equation.3">
                  <p:embed/>
                </p:oleObj>
              </mc:Choice>
              <mc:Fallback>
                <p:oleObj name="Equation" r:id="rId8" imgW="1536480" imgH="723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895600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1831</TotalTime>
  <Words>556</Words>
  <Application>Microsoft Office PowerPoint</Application>
  <PresentationFormat>On-screen Show (4:3)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Profile</vt:lpstr>
      <vt:lpstr>Equation</vt:lpstr>
      <vt:lpstr>MathType 6.0 Equation</vt:lpstr>
      <vt:lpstr>MER311: Advanced Strength of Materials</vt:lpstr>
      <vt:lpstr>Work</vt:lpstr>
      <vt:lpstr>Strain Energy Uniaxial Case</vt:lpstr>
      <vt:lpstr>Strain Energy Additional Normal Stress</vt:lpstr>
      <vt:lpstr>Strain Energy Shear Stress</vt:lpstr>
      <vt:lpstr>General Load Deflection Curve Castigliano’s First Theorem</vt:lpstr>
      <vt:lpstr>Castigliano’s Second Theorem</vt:lpstr>
      <vt:lpstr>Elastic Strain Energy in Tension</vt:lpstr>
      <vt:lpstr>Gradual Loading of a Bar</vt:lpstr>
      <vt:lpstr>Elastic Strain Energy in Shear</vt:lpstr>
      <vt:lpstr>Pure Shear</vt:lpstr>
      <vt:lpstr>Elastic Strain Energy in Torsion</vt:lpstr>
      <vt:lpstr>Torsion</vt:lpstr>
      <vt:lpstr>Elastic Strain Energy in Bending</vt:lpstr>
      <vt:lpstr>Bending</vt:lpstr>
      <vt:lpstr>Summary of Energy Equations</vt:lpstr>
      <vt:lpstr>Summary of Deflection Equations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65</cp:revision>
  <dcterms:created xsi:type="dcterms:W3CDTF">2000-05-18T05:09:09Z</dcterms:created>
  <dcterms:modified xsi:type="dcterms:W3CDTF">2016-06-03T11:52:41Z</dcterms:modified>
</cp:coreProperties>
</file>