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0"/>
  </p:notesMasterIdLst>
  <p:handoutMasterIdLst>
    <p:handoutMasterId r:id="rId11"/>
  </p:handoutMasterIdLst>
  <p:sldIdLst>
    <p:sldId id="258" r:id="rId2"/>
    <p:sldId id="318" r:id="rId3"/>
    <p:sldId id="319" r:id="rId4"/>
    <p:sldId id="305" r:id="rId5"/>
    <p:sldId id="314" r:id="rId6"/>
    <p:sldId id="316" r:id="rId7"/>
    <p:sldId id="315" r:id="rId8"/>
    <p:sldId id="317" r:id="rId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6600"/>
    <a:srgbClr val="FFFFCC"/>
    <a:srgbClr val="00CC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4" autoAdjust="0"/>
    <p:restoredTop sz="94709" autoAdjust="0"/>
  </p:normalViewPr>
  <p:slideViewPr>
    <p:cSldViewPr>
      <p:cViewPr>
        <p:scale>
          <a:sx n="100" d="100"/>
          <a:sy n="100" d="100"/>
        </p:scale>
        <p:origin x="-2196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ECE65C6E-2A66-43A3-A4C2-50B871743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68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43D296A8-9BE6-4DE2-A41E-6593FC5B2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9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748D6-E285-491B-82E8-B79217D9BAC0}" type="slidenum">
              <a:rPr lang="en-US"/>
              <a:pPr/>
              <a:t>2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748D6-E285-491B-82E8-B79217D9BAC0}" type="slidenum">
              <a:rPr lang="en-US"/>
              <a:pPr/>
              <a:t>3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7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8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Advanced Strength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E2BCA4D-D15B-4EF8-B926-D3842B843B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76D829-A19F-4073-B70E-6ED8AA64D9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8DF660-16E3-4135-87D4-D90AE8814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1A2285C-DD3B-4FB5-A60E-009981496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B142B5-00A8-4621-BEEF-7A70B18B1F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DCE350-F09E-471C-A6B5-8C4DC3C353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F59644-BF66-40F5-A3C9-15B7E00750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8AA46-0E9E-4A43-9020-4C1BD4B555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6099EF-E605-439F-B21D-99C0D0DECA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2326C6-7A8E-4BFE-BECD-66D0C79F50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0E6EEF-0924-49CB-AC74-0B8CE1407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652771-F25E-49AF-BD1B-C758810F22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888FD0-110D-4C90-9A51-FDF20B37CB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82A37-B9E7-4AE4-8F69-672F87EA43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F0E053-DD06-423B-A80A-41B917477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hangingPunct="1"/>
            <a:r>
              <a:rPr lang="en-US" sz="800"/>
              <a:t>Union College</a:t>
            </a:r>
          </a:p>
          <a:p>
            <a:pPr algn="l"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58328F50-8264-42D6-BBD9-8B4F706628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534400" cy="1371600"/>
          </a:xfrm>
        </p:spPr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 of Materials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62000" y="2590800"/>
            <a:ext cx="285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 dirty="0"/>
              <a:t>Energy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3124200"/>
            <a:ext cx="757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algn="l">
              <a:buFont typeface="Arial" pitchFamily="34" charset="0"/>
              <a:buChar char="•"/>
            </a:pPr>
            <a:r>
              <a:rPr lang="en-US" sz="1800" dirty="0" smtClean="0"/>
              <a:t>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921F1-8F6D-42FC-BA85-B614811026C0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Energy Equations</a:t>
            </a:r>
            <a:endParaRPr lang="en-US" dirty="0"/>
          </a:p>
        </p:txBody>
      </p:sp>
      <p:graphicFrame>
        <p:nvGraphicFramePr>
          <p:cNvPr id="499752" name="Group 40"/>
          <p:cNvGraphicFramePr>
            <a:graphicFrameLocks noGrp="1"/>
          </p:cNvGraphicFramePr>
          <p:nvPr>
            <p:ph type="tbl" idx="1"/>
          </p:nvPr>
        </p:nvGraphicFramePr>
        <p:xfrm>
          <a:off x="566738" y="1752600"/>
          <a:ext cx="8001000" cy="4326891"/>
        </p:xfrm>
        <a:graphic>
          <a:graphicData uri="http://schemas.openxmlformats.org/drawingml/2006/table">
            <a:tbl>
              <a:tblPr/>
              <a:tblGrid>
                <a:gridCol w="2000250"/>
                <a:gridCol w="2000250"/>
                <a:gridCol w="2000250"/>
                <a:gridCol w="2000250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Load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Factors Involved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General Equations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For Const 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Axial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P,E,A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Bending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M,E,I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Torsion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T,G,k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Tran. Shear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V,G,A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9753" name="Object 41"/>
          <p:cNvGraphicFramePr>
            <a:graphicFrameLocks noChangeAspect="1"/>
          </p:cNvGraphicFramePr>
          <p:nvPr/>
        </p:nvGraphicFramePr>
        <p:xfrm>
          <a:off x="4572000" y="2667000"/>
          <a:ext cx="1981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2" name="Equation" r:id="rId4" imgW="1168200" imgH="419040" progId="Equation.3">
                  <p:embed/>
                </p:oleObj>
              </mc:Choice>
              <mc:Fallback>
                <p:oleObj name="Equation" r:id="rId4" imgW="116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67000"/>
                        <a:ext cx="1981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4" name="Object 42"/>
          <p:cNvGraphicFramePr>
            <a:graphicFrameLocks noChangeAspect="1"/>
          </p:cNvGraphicFramePr>
          <p:nvPr/>
        </p:nvGraphicFramePr>
        <p:xfrm>
          <a:off x="4572000" y="3581400"/>
          <a:ext cx="1981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3" name="Equation" r:id="rId6" imgW="1168200" imgH="419040" progId="Equation.3">
                  <p:embed/>
                </p:oleObj>
              </mc:Choice>
              <mc:Fallback>
                <p:oleObj name="Equation" r:id="rId6" imgW="1168200" imgH="4190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1981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5" name="Object 43"/>
          <p:cNvGraphicFramePr>
            <a:graphicFrameLocks noChangeAspect="1"/>
          </p:cNvGraphicFramePr>
          <p:nvPr/>
        </p:nvGraphicFramePr>
        <p:xfrm>
          <a:off x="4592638" y="4419600"/>
          <a:ext cx="19383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4" name="Equation" r:id="rId8" imgW="1143000" imgH="419040" progId="Equation.3">
                  <p:embed/>
                </p:oleObj>
              </mc:Choice>
              <mc:Fallback>
                <p:oleObj name="Equation" r:id="rId8" imgW="114300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419600"/>
                        <a:ext cx="1938337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6" name="Object 44"/>
          <p:cNvGraphicFramePr>
            <a:graphicFrameLocks noChangeAspect="1"/>
          </p:cNvGraphicFramePr>
          <p:nvPr/>
        </p:nvGraphicFramePr>
        <p:xfrm>
          <a:off x="4572000" y="5334000"/>
          <a:ext cx="1981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5" name="Equation" r:id="rId10" imgW="1168200" imgH="419040" progId="Equation.3">
                  <p:embed/>
                </p:oleObj>
              </mc:Choice>
              <mc:Fallback>
                <p:oleObj name="Equation" r:id="rId10" imgW="116820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1981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7" name="Object 45"/>
          <p:cNvGraphicFramePr>
            <a:graphicFrameLocks noChangeAspect="1"/>
          </p:cNvGraphicFramePr>
          <p:nvPr/>
        </p:nvGraphicFramePr>
        <p:xfrm>
          <a:off x="6875463" y="2717800"/>
          <a:ext cx="13350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6" name="Equation" r:id="rId12" imgW="787320" imgH="419040" progId="Equation.3">
                  <p:embed/>
                </p:oleObj>
              </mc:Choice>
              <mc:Fallback>
                <p:oleObj name="Equation" r:id="rId12" imgW="787320" imgH="4190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2717800"/>
                        <a:ext cx="1335087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8" name="Object 46"/>
          <p:cNvGraphicFramePr>
            <a:graphicFrameLocks noChangeAspect="1"/>
          </p:cNvGraphicFramePr>
          <p:nvPr/>
        </p:nvGraphicFramePr>
        <p:xfrm>
          <a:off x="6781800" y="3505200"/>
          <a:ext cx="13350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7" name="Equation" r:id="rId14" imgW="787320" imgH="419040" progId="Equation.3">
                  <p:embed/>
                </p:oleObj>
              </mc:Choice>
              <mc:Fallback>
                <p:oleObj name="Equation" r:id="rId14" imgW="787320" imgH="419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505200"/>
                        <a:ext cx="133508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9" name="Object 47"/>
          <p:cNvGraphicFramePr>
            <a:graphicFrameLocks noChangeAspect="1"/>
          </p:cNvGraphicFramePr>
          <p:nvPr/>
        </p:nvGraphicFramePr>
        <p:xfrm>
          <a:off x="6858000" y="4419600"/>
          <a:ext cx="13128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8" name="Equation" r:id="rId16" imgW="774360" imgH="419040" progId="Equation.3">
                  <p:embed/>
                </p:oleObj>
              </mc:Choice>
              <mc:Fallback>
                <p:oleObj name="Equation" r:id="rId16" imgW="774360" imgH="4190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419600"/>
                        <a:ext cx="131286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60" name="Object 48"/>
          <p:cNvGraphicFramePr>
            <a:graphicFrameLocks noChangeAspect="1"/>
          </p:cNvGraphicFramePr>
          <p:nvPr/>
        </p:nvGraphicFramePr>
        <p:xfrm>
          <a:off x="6891338" y="5257800"/>
          <a:ext cx="14208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9" name="Equation" r:id="rId18" imgW="838080" imgH="419040" progId="Equation.3">
                  <p:embed/>
                </p:oleObj>
              </mc:Choice>
              <mc:Fallback>
                <p:oleObj name="Equation" r:id="rId18" imgW="838080" imgH="419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5257800"/>
                        <a:ext cx="142081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921F1-8F6D-42FC-BA85-B614811026C0}" type="slidenum">
              <a:rPr lang="en-US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Deflection Equations</a:t>
            </a:r>
            <a:endParaRPr lang="en-US" dirty="0"/>
          </a:p>
        </p:txBody>
      </p:sp>
      <p:graphicFrame>
        <p:nvGraphicFramePr>
          <p:cNvPr id="499752" name="Group 40"/>
          <p:cNvGraphicFramePr>
            <a:graphicFrameLocks noGrp="1"/>
          </p:cNvGraphicFramePr>
          <p:nvPr>
            <p:ph type="tbl" idx="1"/>
          </p:nvPr>
        </p:nvGraphicFramePr>
        <p:xfrm>
          <a:off x="566738" y="1752600"/>
          <a:ext cx="8001000" cy="4326891"/>
        </p:xfrm>
        <a:graphic>
          <a:graphicData uri="http://schemas.openxmlformats.org/drawingml/2006/table">
            <a:tbl>
              <a:tblPr/>
              <a:tblGrid>
                <a:gridCol w="1719262"/>
                <a:gridCol w="1752600"/>
                <a:gridCol w="2528888"/>
                <a:gridCol w="2000250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Load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Factors Involved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General Equations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For Const 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Axial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P,E,A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Bending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M,E,I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Torsion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T,G,k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Tran. Shear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V,G,A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9753" name="Object 41"/>
          <p:cNvGraphicFramePr>
            <a:graphicFrameLocks noChangeAspect="1"/>
          </p:cNvGraphicFramePr>
          <p:nvPr/>
        </p:nvGraphicFramePr>
        <p:xfrm>
          <a:off x="4114800" y="2693895"/>
          <a:ext cx="20653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6" name="Equation" r:id="rId4" imgW="1218960" imgH="444240" progId="Equation.DSMT4">
                  <p:embed/>
                </p:oleObj>
              </mc:Choice>
              <mc:Fallback>
                <p:oleObj name="Equation" r:id="rId4" imgW="121896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93895"/>
                        <a:ext cx="2065338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4" name="Object 42"/>
          <p:cNvGraphicFramePr>
            <a:graphicFrameLocks noChangeAspect="1"/>
          </p:cNvGraphicFramePr>
          <p:nvPr/>
        </p:nvGraphicFramePr>
        <p:xfrm>
          <a:off x="4114800" y="3541060"/>
          <a:ext cx="21971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7" name="Equation" r:id="rId6" imgW="1295280" imgH="444240" progId="Equation.DSMT4">
                  <p:embed/>
                </p:oleObj>
              </mc:Choice>
              <mc:Fallback>
                <p:oleObj name="Equation" r:id="rId6" imgW="129528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41060"/>
                        <a:ext cx="219710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5" name="Object 43"/>
          <p:cNvGraphicFramePr>
            <a:graphicFrameLocks noChangeAspect="1"/>
          </p:cNvGraphicFramePr>
          <p:nvPr/>
        </p:nvGraphicFramePr>
        <p:xfrm>
          <a:off x="4114800" y="4398963"/>
          <a:ext cx="20462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8" name="Equation" r:id="rId8" imgW="1206360" imgH="444240" progId="Equation.DSMT4">
                  <p:embed/>
                </p:oleObj>
              </mc:Choice>
              <mc:Fallback>
                <p:oleObj name="Equation" r:id="rId8" imgW="120636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98963"/>
                        <a:ext cx="2046288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6" name="Object 44"/>
          <p:cNvGraphicFramePr>
            <a:graphicFrameLocks noChangeAspect="1"/>
          </p:cNvGraphicFramePr>
          <p:nvPr/>
        </p:nvGraphicFramePr>
        <p:xfrm>
          <a:off x="4151312" y="5257800"/>
          <a:ext cx="23256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9" name="Equation" r:id="rId10" imgW="1371600" imgH="444240" progId="Equation.DSMT4">
                  <p:embed/>
                </p:oleObj>
              </mc:Choice>
              <mc:Fallback>
                <p:oleObj name="Equation" r:id="rId10" imgW="137160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2" y="5257800"/>
                        <a:ext cx="2325688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7" name="Object 45"/>
          <p:cNvGraphicFramePr>
            <a:graphicFrameLocks noChangeAspect="1"/>
          </p:cNvGraphicFramePr>
          <p:nvPr/>
        </p:nvGraphicFramePr>
        <p:xfrm>
          <a:off x="6967537" y="2738438"/>
          <a:ext cx="103346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90" name="Equation" r:id="rId12" imgW="609480" imgH="393480" progId="Equation.DSMT4">
                  <p:embed/>
                </p:oleObj>
              </mc:Choice>
              <mc:Fallback>
                <p:oleObj name="Equation" r:id="rId12" imgW="60948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7" y="2738438"/>
                        <a:ext cx="1033463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8" name="Object 46"/>
          <p:cNvGraphicFramePr>
            <a:graphicFrameLocks noChangeAspect="1"/>
          </p:cNvGraphicFramePr>
          <p:nvPr/>
        </p:nvGraphicFramePr>
        <p:xfrm>
          <a:off x="6953065" y="3588593"/>
          <a:ext cx="10985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91" name="Equation" r:id="rId14" imgW="647640" imgH="393480" progId="Equation.DSMT4">
                  <p:embed/>
                </p:oleObj>
              </mc:Choice>
              <mc:Fallback>
                <p:oleObj name="Equation" r:id="rId14" imgW="64764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065" y="3588593"/>
                        <a:ext cx="109855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9" name="Object 47"/>
          <p:cNvGraphicFramePr>
            <a:graphicFrameLocks noChangeAspect="1"/>
          </p:cNvGraphicFramePr>
          <p:nvPr/>
        </p:nvGraphicFramePr>
        <p:xfrm>
          <a:off x="6934200" y="4440238"/>
          <a:ext cx="98901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92" name="Equation" r:id="rId16" imgW="583920" imgH="393480" progId="Equation.DSMT4">
                  <p:embed/>
                </p:oleObj>
              </mc:Choice>
              <mc:Fallback>
                <p:oleObj name="Equation" r:id="rId16" imgW="58392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440238"/>
                        <a:ext cx="989013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60" name="Object 48"/>
          <p:cNvGraphicFramePr>
            <a:graphicFrameLocks noChangeAspect="1"/>
          </p:cNvGraphicFramePr>
          <p:nvPr/>
        </p:nvGraphicFramePr>
        <p:xfrm>
          <a:off x="6965950" y="5278438"/>
          <a:ext cx="12700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93" name="Equation" r:id="rId18" imgW="749160" imgH="393480" progId="Equation.DSMT4">
                  <p:embed/>
                </p:oleObj>
              </mc:Choice>
              <mc:Fallback>
                <p:oleObj name="Equation" r:id="rId18" imgW="74916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5278438"/>
                        <a:ext cx="127000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685800" y="4191000"/>
            <a:ext cx="6019800" cy="3048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467600" y="4191000"/>
            <a:ext cx="76200" cy="313765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496094" y="4762500"/>
            <a:ext cx="380206" cy="794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6515100" y="4761706"/>
            <a:ext cx="380206" cy="794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3581797" y="3809603"/>
            <a:ext cx="610394" cy="1588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0800000">
            <a:off x="726140" y="4800600"/>
            <a:ext cx="26670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4285130" y="4800600"/>
            <a:ext cx="23622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764281" y="4648200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</a:t>
            </a:r>
            <a:endParaRPr lang="en-US" sz="1600" b="1" dirty="0"/>
          </a:p>
        </p:txBody>
      </p:sp>
      <p:cxnSp>
        <p:nvCxnSpPr>
          <p:cNvPr id="29" name="Straight Connector 28"/>
          <p:cNvCxnSpPr/>
          <p:nvPr/>
        </p:nvCxnSpPr>
        <p:spPr bwMode="auto">
          <a:xfrm rot="5400000" flipH="1" flipV="1">
            <a:off x="6515100" y="3924300"/>
            <a:ext cx="381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67400" y="3886200"/>
            <a:ext cx="8382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0800000">
            <a:off x="3886200" y="3886200"/>
            <a:ext cx="10668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200114" y="3733800"/>
            <a:ext cx="514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L/2</a:t>
            </a:r>
            <a:endParaRPr lang="en-US" sz="1600" b="1" dirty="0"/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 flipH="1" flipV="1">
            <a:off x="7315200" y="3962400"/>
            <a:ext cx="3048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 flipH="1" flipV="1">
            <a:off x="7391400" y="3962400"/>
            <a:ext cx="3048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7620000" y="4191000"/>
            <a:ext cx="381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7620000" y="4495800"/>
            <a:ext cx="381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0800000">
            <a:off x="7543801" y="3886200"/>
            <a:ext cx="277904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7239000" y="3886200"/>
            <a:ext cx="228599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5400000">
            <a:off x="7734300" y="4076700"/>
            <a:ext cx="2286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6200000" flipV="1">
            <a:off x="7735094" y="4609306"/>
            <a:ext cx="2286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934200" y="37338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696200" y="41910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09600" y="2133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Determine the deflection at the center of the beam illustrated due to bending.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9600" y="2133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Find the vertical deflection at the free end of the beam that results from the load P being applied to the beam as shown.</a:t>
            </a:r>
            <a:endParaRPr lang="en-US" sz="1600" b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447800" y="3810000"/>
            <a:ext cx="3505200" cy="762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876800" y="3810000"/>
            <a:ext cx="76200" cy="17526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066800" y="3200400"/>
            <a:ext cx="381000" cy="1219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1410798" y="38100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876800" y="5507544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000" y="3810000"/>
            <a:ext cx="7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029200" y="3505200"/>
            <a:ext cx="7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724400" y="5257800"/>
            <a:ext cx="7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352800" y="4267200"/>
            <a:ext cx="15240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rot="10800000">
            <a:off x="1447800" y="4267200"/>
            <a:ext cx="14478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048000" y="4114800"/>
            <a:ext cx="7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</a:t>
            </a:r>
            <a:endParaRPr lang="en-US" sz="1600" b="1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 rot="10800000">
            <a:off x="4953000" y="5562600"/>
            <a:ext cx="533400" cy="1588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410200" y="5181600"/>
            <a:ext cx="7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</a:t>
            </a:r>
            <a:endParaRPr lang="en-US" sz="1600" b="1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rot="5400000">
            <a:off x="4685996" y="5867400"/>
            <a:ext cx="457200" cy="1588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105400" y="5791200"/>
            <a:ext cx="7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Q</a:t>
            </a:r>
            <a:endParaRPr lang="en-US" sz="1600" b="1" dirty="0"/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5029200" y="3852288"/>
            <a:ext cx="12192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562600" y="5562600"/>
            <a:ext cx="762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5791200" y="4239976"/>
            <a:ext cx="7620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>
            <a:off x="5829300" y="5198556"/>
            <a:ext cx="6858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248400" y="4572000"/>
            <a:ext cx="7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9600" y="17526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A pole supports an eccentric load.  The pole is “fixed” at the bottom end, and supported horizontally by a guy wire at point a.  The tension F in the guy wire is adjusted to make the pole deflection equal to zero where the wire is attached.</a:t>
            </a:r>
            <a:endParaRPr lang="en-US" sz="1600" b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3048000"/>
            <a:ext cx="381000" cy="762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705600" y="3048000"/>
            <a:ext cx="76200" cy="28194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096000" y="5867400"/>
            <a:ext cx="2286000" cy="2286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705600" y="50292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1800" y="4876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077200" y="4343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30ft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150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10ft</a:t>
            </a:r>
            <a:endParaRPr lang="en-US" sz="1600" b="1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6324600" y="2743200"/>
            <a:ext cx="3810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rot="10800000">
            <a:off x="7086600" y="2743200"/>
            <a:ext cx="3810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943600" y="4876800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</a:t>
            </a:r>
            <a:endParaRPr lang="en-US" sz="1600" b="1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 rot="10800000">
            <a:off x="6130504" y="5063704"/>
            <a:ext cx="533400" cy="1588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467600" y="2590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4ft</a:t>
            </a:r>
            <a:endParaRPr lang="en-US" sz="1600" b="1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rot="5400000">
            <a:off x="6824290" y="3428206"/>
            <a:ext cx="457200" cy="1588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315200" y="914400"/>
            <a:ext cx="762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7802668" y="3686280"/>
            <a:ext cx="1160252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>
            <a:off x="7810500" y="5295900"/>
            <a:ext cx="11430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7162800" y="3657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1000 lb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7162800" y="3089696"/>
            <a:ext cx="13716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5400000" flipH="1" flipV="1">
            <a:off x="6325394" y="5239754"/>
            <a:ext cx="3048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6324600" y="5715000"/>
            <a:ext cx="304800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 flipH="1" flipV="1">
            <a:off x="6596330" y="2819400"/>
            <a:ext cx="3048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 flipH="1" flipV="1">
            <a:off x="6908321" y="2819400"/>
            <a:ext cx="3048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09600" y="297180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(a)  What is the guy wire force?</a:t>
            </a:r>
          </a:p>
          <a:p>
            <a:pPr algn="l"/>
            <a:endParaRPr lang="en-US" sz="1600" b="1" dirty="0" smtClean="0"/>
          </a:p>
          <a:p>
            <a:pPr marL="457200" indent="-457200" algn="l"/>
            <a:r>
              <a:rPr lang="en-US" sz="1600" b="1" dirty="0" smtClean="0"/>
              <a:t>(b)  How do properties E and I of the pole affect this force?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9600" y="1752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A three-sided bracket with a vertical center load is shown.  The bracket has the same cross section at all points.</a:t>
            </a:r>
            <a:endParaRPr lang="en-US" sz="1600" b="1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-152400" y="3886200"/>
            <a:ext cx="4724400" cy="381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isometricRightUp"/>
            <a:lightRig rig="threePt" dir="t"/>
          </a:scene3d>
          <a:sp3d extrusionH="50800"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9000" y="4495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b/2</a:t>
            </a:r>
            <a:endParaRPr lang="en-US" sz="1600" b="1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4038600" y="4191000"/>
            <a:ext cx="381000" cy="228600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124200" y="38100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85800" y="5638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rot="5400000">
            <a:off x="2743994" y="4190206"/>
            <a:ext cx="457200" cy="1588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315200" y="914400"/>
            <a:ext cx="762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 flipH="1" flipV="1">
            <a:off x="370196" y="5330020"/>
            <a:ext cx="533400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457200" y="5105400"/>
            <a:ext cx="1143000" cy="762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isometricLeftDown"/>
            <a:lightRig rig="threePt" dir="t"/>
          </a:scene3d>
          <a:sp3d extrusionH="50800">
            <a:bevelT w="0" h="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429000" y="3429000"/>
            <a:ext cx="1143000" cy="762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isometricLeftDown"/>
            <a:lightRig rig="threePt" dir="t"/>
          </a:scene3d>
          <a:sp3d extrusionH="50800">
            <a:bevelT w="0" h="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71270" y="4492862"/>
            <a:ext cx="4157930" cy="8482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isometricRightUp"/>
            <a:lightRig rig="threePt" dir="t"/>
          </a:scene3d>
          <a:sp3d extrusionH="50800">
            <a:bevelT w="0" h="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rot="5400000" flipH="1" flipV="1">
            <a:off x="1181100" y="5753100"/>
            <a:ext cx="533400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rot="5400000" flipH="1" flipV="1">
            <a:off x="2705100" y="4914900"/>
            <a:ext cx="533400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5400000" flipH="1" flipV="1">
            <a:off x="4152900" y="4076700"/>
            <a:ext cx="533400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2971800" y="4800600"/>
            <a:ext cx="457200" cy="281604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flipV="1">
            <a:off x="2590800" y="5105400"/>
            <a:ext cx="381000" cy="228600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1447800" y="5672920"/>
            <a:ext cx="457200" cy="281604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0800000">
            <a:off x="643720" y="5513696"/>
            <a:ext cx="304800" cy="152400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1143000" y="5791200"/>
            <a:ext cx="304800" cy="152400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1981200" y="5410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b/2</a:t>
            </a:r>
            <a:endParaRPr lang="en-US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334000" y="27432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 algn="l"/>
            <a:r>
              <a:rPr lang="en-US" dirty="0" smtClean="0"/>
              <a:t>(a)  Determine the deflection at the load P.</a:t>
            </a:r>
          </a:p>
          <a:p>
            <a:pPr algn="l"/>
            <a:endParaRPr lang="en-US" dirty="0" smtClean="0"/>
          </a:p>
          <a:p>
            <a:pPr marL="344488" indent="-344488" algn="l"/>
            <a:r>
              <a:rPr lang="en-US" dirty="0" smtClean="0"/>
              <a:t>(b)  Determine the torque at the two points of attachment of the bracket, what twisting moment – in addition to the bending moment – would be applied to each weld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8</a:t>
            </a:fld>
            <a:endParaRPr lang="en-US" dirty="0"/>
          </a:p>
          <a:p>
            <a:r>
              <a:rPr lang="en-US"/>
              <a:t>RBB</a:t>
            </a:r>
          </a:p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09600" y="1752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For the wire form shown the sectional rigidity is EI.  Using </a:t>
            </a:r>
            <a:r>
              <a:rPr lang="en-US" sz="1600" b="1" dirty="0" err="1" smtClean="0"/>
              <a:t>Castigliano’s</a:t>
            </a:r>
            <a:r>
              <a:rPr lang="en-US" sz="1600" b="1" dirty="0" smtClean="0"/>
              <a:t> method determine the change in the gap where the loads are applied.  Consider the effect of bending only.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15000" y="3733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343400" y="3657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</a:t>
            </a:r>
            <a:endParaRPr lang="en-US" sz="1600" b="1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rot="5400000">
            <a:off x="5462199" y="5561806"/>
            <a:ext cx="457200" cy="1588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315200" y="914400"/>
            <a:ext cx="762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rot="5400000" flipH="1" flipV="1">
            <a:off x="3390900" y="3695700"/>
            <a:ext cx="381000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2667000" y="4267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</a:t>
            </a:r>
            <a:endParaRPr lang="en-US" sz="1600" b="1" dirty="0"/>
          </a:p>
        </p:txBody>
      </p:sp>
      <p:sp>
        <p:nvSpPr>
          <p:cNvPr id="27" name="Block Arc 26"/>
          <p:cNvSpPr/>
          <p:nvPr/>
        </p:nvSpPr>
        <p:spPr bwMode="auto">
          <a:xfrm rot="16200000">
            <a:off x="2362200" y="3352800"/>
            <a:ext cx="2514600" cy="2514600"/>
          </a:xfrm>
          <a:prstGeom prst="blockArc">
            <a:avLst>
              <a:gd name="adj1" fmla="val 10800000"/>
              <a:gd name="adj2" fmla="val 21558637"/>
              <a:gd name="adj3" fmla="val 3075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603345" y="3352800"/>
            <a:ext cx="2057400" cy="762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628340" y="5791200"/>
            <a:ext cx="2057400" cy="762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16200000">
            <a:off x="5410994" y="3656806"/>
            <a:ext cx="457200" cy="1588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791200" y="51816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</a:t>
            </a:r>
            <a:endParaRPr lang="en-US" sz="1600" b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928005" y="3810000"/>
            <a:ext cx="685800" cy="1588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10800000">
            <a:off x="3581400" y="3810000"/>
            <a:ext cx="685800" cy="1588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3458260" y="4611625"/>
            <a:ext cx="2286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3467100" y="4620465"/>
            <a:ext cx="2286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2667000" y="3886200"/>
            <a:ext cx="914400" cy="732740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2013</TotalTime>
  <Words>367</Words>
  <Application>Microsoft Office PowerPoint</Application>
  <PresentationFormat>On-screen Show (4:3)</PresentationFormat>
  <Paragraphs>105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Profile</vt:lpstr>
      <vt:lpstr>Equation</vt:lpstr>
      <vt:lpstr>MER311: Advanced Strength of Materials</vt:lpstr>
      <vt:lpstr>Summary of Energy Equations</vt:lpstr>
      <vt:lpstr>Summary of Deflection Equations</vt:lpstr>
      <vt:lpstr>Example 1</vt:lpstr>
      <vt:lpstr>Example 2</vt:lpstr>
      <vt:lpstr>Example 3</vt:lpstr>
      <vt:lpstr>Example 4</vt:lpstr>
      <vt:lpstr>Example 5</vt:lpstr>
    </vt:vector>
  </TitlesOfParts>
  <Company>Union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 </cp:lastModifiedBy>
  <cp:revision>83</cp:revision>
  <dcterms:created xsi:type="dcterms:W3CDTF">2000-05-18T05:09:09Z</dcterms:created>
  <dcterms:modified xsi:type="dcterms:W3CDTF">2016-06-03T11:54:22Z</dcterms:modified>
</cp:coreProperties>
</file>