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5"/>
  </p:notesMasterIdLst>
  <p:handoutMasterIdLst>
    <p:handoutMasterId r:id="rId36"/>
  </p:handoutMasterIdLst>
  <p:sldIdLst>
    <p:sldId id="304" r:id="rId2"/>
    <p:sldId id="321" r:id="rId3"/>
    <p:sldId id="322" r:id="rId4"/>
    <p:sldId id="305" r:id="rId5"/>
    <p:sldId id="306" r:id="rId6"/>
    <p:sldId id="307" r:id="rId7"/>
    <p:sldId id="308" r:id="rId8"/>
    <p:sldId id="272" r:id="rId9"/>
    <p:sldId id="273" r:id="rId10"/>
    <p:sldId id="274" r:id="rId11"/>
    <p:sldId id="315" r:id="rId12"/>
    <p:sldId id="314" r:id="rId13"/>
    <p:sldId id="276" r:id="rId14"/>
    <p:sldId id="277" r:id="rId15"/>
    <p:sldId id="302" r:id="rId16"/>
    <p:sldId id="301" r:id="rId17"/>
    <p:sldId id="316" r:id="rId18"/>
    <p:sldId id="278" r:id="rId19"/>
    <p:sldId id="279" r:id="rId20"/>
    <p:sldId id="275" r:id="rId21"/>
    <p:sldId id="303" r:id="rId22"/>
    <p:sldId id="294" r:id="rId23"/>
    <p:sldId id="283" r:id="rId24"/>
    <p:sldId id="284" r:id="rId25"/>
    <p:sldId id="285" r:id="rId26"/>
    <p:sldId id="286" r:id="rId27"/>
    <p:sldId id="297" r:id="rId28"/>
    <p:sldId id="317" r:id="rId29"/>
    <p:sldId id="318" r:id="rId30"/>
    <p:sldId id="319" r:id="rId31"/>
    <p:sldId id="298" r:id="rId32"/>
    <p:sldId id="320" r:id="rId33"/>
    <p:sldId id="299" r:id="rId3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68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fld id="{1C0B0CD8-FDDB-4014-B5D4-680AEF4DEB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97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fld id="{F699048A-F713-4CA7-8151-344C7D832F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080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E72F5B-75F4-4926-850D-5B669B00F00C}" type="slidenum">
              <a:rPr lang="en-US"/>
              <a:pPr/>
              <a:t>1</a:t>
            </a:fld>
            <a:endParaRPr lang="en-US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16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803BD-EAD8-4238-BAE6-1CABC7718522}" type="slidenum">
              <a:rPr lang="en-US"/>
              <a:pPr/>
              <a:t>13</a:t>
            </a:fld>
            <a:endParaRPr lang="en-US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06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C0356D-32A3-4ED1-B5FA-F9636DF8DDE8}" type="slidenum">
              <a:rPr lang="en-US"/>
              <a:pPr/>
              <a:t>14</a:t>
            </a:fld>
            <a:endParaRPr lang="en-US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50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C0356D-32A3-4ED1-B5FA-F9636DF8DDE8}" type="slidenum">
              <a:rPr lang="en-US"/>
              <a:pPr/>
              <a:t>15</a:t>
            </a:fld>
            <a:endParaRPr lang="en-US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15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592DF5-106F-4DEE-BFC5-60E1070FC65D}" type="slidenum">
              <a:rPr lang="en-US"/>
              <a:pPr/>
              <a:t>18</a:t>
            </a:fld>
            <a:endParaRPr lang="en-US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88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40C226-3552-4ECB-9195-A16DBFF7AD54}" type="slidenum">
              <a:rPr lang="en-US"/>
              <a:pPr/>
              <a:t>19</a:t>
            </a:fld>
            <a:endParaRPr lang="en-US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8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94BA5-E4C7-4365-8AC3-1052406F5681}" type="slidenum">
              <a:rPr lang="en-US"/>
              <a:pPr/>
              <a:t>20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22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D0737-D6E9-42C9-9C50-EADB31A5E191}" type="slidenum">
              <a:rPr lang="en-US"/>
              <a:pPr/>
              <a:t>21</a:t>
            </a:fld>
            <a:endParaRPr lang="en-US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24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BD8673-BB8B-4DE0-8571-B2AFAC559B07}" type="slidenum">
              <a:rPr lang="en-US"/>
              <a:pPr/>
              <a:t>22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61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1C981B-86A3-453E-9870-C781E705D33D}" type="slidenum">
              <a:rPr lang="en-US"/>
              <a:pPr/>
              <a:t>23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878F1C-4A7A-4029-A0E7-3968CDF4D3C5}" type="slidenum">
              <a:rPr lang="en-US"/>
              <a:pPr/>
              <a:t>24</a:t>
            </a:fld>
            <a:endParaRPr lang="en-US"/>
          </a:p>
        </p:txBody>
      </p:sp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8912D-A63D-44BC-B7EC-E36A6CF8C040}" type="slidenum">
              <a:rPr lang="en-US"/>
              <a:pPr/>
              <a:t>4</a:t>
            </a:fld>
            <a:endParaRPr lang="en-US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577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693468-6D65-4989-BFBA-ADE21472CBCB}" type="slidenum">
              <a:rPr lang="en-US"/>
              <a:pPr/>
              <a:t>25</a:t>
            </a:fld>
            <a:endParaRPr 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421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8231DF-6A0E-456A-95B5-1B153323F221}" type="slidenum">
              <a:rPr lang="en-US"/>
              <a:pPr/>
              <a:t>26</a:t>
            </a:fld>
            <a:endParaRPr lang="en-US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334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08613-B91F-476B-8CBD-1749502F3850}" type="slidenum">
              <a:rPr lang="en-US"/>
              <a:pPr/>
              <a:t>27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47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55375C-A865-4655-9336-0F91759DF554}" type="slidenum">
              <a:rPr lang="en-US"/>
              <a:pPr/>
              <a:t>31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02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6947C-A580-4423-BA61-609AC6EAA29C}" type="slidenum">
              <a:rPr lang="en-US"/>
              <a:pPr/>
              <a:t>33</a:t>
            </a:fld>
            <a:endParaRPr 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29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1A37C-181A-43D6-A1FA-8F0BBA4EDF8E}" type="slidenum">
              <a:rPr lang="en-US"/>
              <a:pPr/>
              <a:t>5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97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C14D4-DCD3-43C3-876D-8773AC738F7F}" type="slidenum">
              <a:rPr lang="en-US"/>
              <a:pPr/>
              <a:t>6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99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5DC47-0018-45DF-BC84-2B1342476F02}" type="slidenum">
              <a:rPr lang="en-US"/>
              <a:pPr/>
              <a:t>7</a:t>
            </a:fld>
            <a:endParaRPr lang="en-US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07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796582-55B5-48F7-A0CC-2E67113E365D}" type="slidenum">
              <a:rPr lang="en-US"/>
              <a:pPr/>
              <a:t>8</a:t>
            </a:fld>
            <a:endParaRPr lang="en-US"/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53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AF270D-A5D9-4A8E-9C79-89DDDE904C91}" type="slidenum">
              <a:rPr lang="en-US"/>
              <a:pPr/>
              <a:t>9</a:t>
            </a:fld>
            <a:endParaRPr lang="en-US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79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6A5A1A-54E8-40DA-A89E-686C316C728C}" type="slidenum">
              <a:rPr lang="en-US"/>
              <a:pPr/>
              <a:t>10</a:t>
            </a:fld>
            <a:endParaRPr lang="en-US"/>
          </a:p>
        </p:txBody>
      </p:sp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88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6A5A1A-54E8-40DA-A89E-686C316C728C}" type="slidenum">
              <a:rPr lang="en-US"/>
              <a:pPr/>
              <a:t>11</a:t>
            </a:fld>
            <a:endParaRPr lang="en-US"/>
          </a:p>
        </p:txBody>
      </p:sp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98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endParaRPr lang="en-US"/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MER419: Machine Design</a:t>
            </a:r>
            <a:endParaRPr lang="en-US"/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RBB </a:t>
            </a:r>
            <a:fld id="{FAABB2DA-5330-4C57-A2DA-DD81762FC6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088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MER419: Machine Design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RBB </a:t>
            </a:r>
            <a:fld id="{A806850F-1EFE-422C-A5CB-E5C1839D81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MER419: Machine Design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RBB </a:t>
            </a:r>
            <a:fld id="{3F15D237-A508-4AFB-BA71-FB952992A73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MER419: Machine Design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RBB </a:t>
            </a:r>
            <a:fld id="{50E83A85-1AEC-445B-AD1A-57D30AB68B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MER419: Machine Design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RBB </a:t>
            </a:r>
            <a:fld id="{7A5FAA0E-0AB4-4BE9-AFE2-790B6209C6E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MER419: Machine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RBB </a:t>
            </a:r>
            <a:fld id="{DA9522CF-34EE-47B3-BFB7-4FF89AD9A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MER419: Machine Design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RBB </a:t>
            </a:r>
            <a:fld id="{148A518E-681F-4370-83A1-AD3F6C40F9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MER419: Machine Design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RBB </a:t>
            </a:r>
            <a:fld id="{D9CC9C06-5CAA-4392-8663-279A4B413B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MER419: Machine Design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RBB </a:t>
            </a:r>
            <a:fld id="{14FC2A24-A8DB-4F90-B3F4-475FA6AD722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MER419: Machine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RBB </a:t>
            </a:r>
            <a:fld id="{5A6CF66B-DAED-4291-96B6-4379B31B8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MER419: Machine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RBB </a:t>
            </a:r>
            <a:fld id="{C0D25C63-84E9-43FE-9EFD-C2A44FA0DE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en-US" sz="800"/>
              <a:t>Union College</a:t>
            </a:r>
          </a:p>
          <a:p>
            <a:pPr eaLnBrk="1" hangingPunct="1"/>
            <a:r>
              <a:rPr lang="en-US" sz="800"/>
              <a:t>Mechanical Engineering</a:t>
            </a:r>
          </a:p>
        </p:txBody>
      </p:sp>
      <p:sp>
        <p:nvSpPr>
          <p:cNvPr id="2498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 dirty="0" smtClean="0"/>
              <a:t>MER419: Machine Design</a:t>
            </a:r>
            <a:endParaRPr lang="en-US" dirty="0"/>
          </a:p>
        </p:txBody>
      </p:sp>
      <p:sp>
        <p:nvSpPr>
          <p:cNvPr id="2498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r>
              <a:rPr lang="en-US" dirty="0" smtClean="0"/>
              <a:t>RBB </a:t>
            </a:r>
            <a:fld id="{370ABB8F-5E1A-4868-BD88-D0D6A804E11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8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7.jpeg"/><Relationship Id="rId4" Type="http://schemas.openxmlformats.org/officeDocument/2006/relationships/image" Target="../media/image3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7.jpeg"/><Relationship Id="rId4" Type="http://schemas.openxmlformats.org/officeDocument/2006/relationships/image" Target="../media/image3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9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45.w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MER419: Machine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D0E660-77E5-4824-9A1C-076A330EB39D}" type="slidenum">
              <a:rPr lang="en-US"/>
              <a:pPr/>
              <a:t>1</a:t>
            </a:fld>
            <a:endParaRPr lang="en-US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FATIGUE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Finite </a:t>
            </a:r>
            <a:r>
              <a:rPr lang="en-US" dirty="0"/>
              <a:t>Life/Strength</a:t>
            </a:r>
          </a:p>
          <a:p>
            <a:r>
              <a:rPr lang="en-US" dirty="0"/>
              <a:t>Cumulative Fatigue </a:t>
            </a:r>
            <a:r>
              <a:rPr lang="en-US" dirty="0" smtClean="0"/>
              <a:t>Damage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MER419: Machine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861698-623E-4A68-81F1-F4E8F8FFD57A}" type="slidenum">
              <a:rPr lang="en-US"/>
              <a:pPr/>
              <a:t>10</a:t>
            </a:fld>
            <a:endParaRPr lang="en-US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 – Size Effect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Bending and Rotating of Round </a:t>
            </a:r>
            <a:r>
              <a:rPr lang="en-US" dirty="0" smtClean="0"/>
              <a:t>Shafts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Axial Loading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998005"/>
              </p:ext>
            </p:extLst>
          </p:nvPr>
        </p:nvGraphicFramePr>
        <p:xfrm>
          <a:off x="1295399" y="2692400"/>
          <a:ext cx="4935483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687" name="Equation" r:id="rId4" imgW="3111480" imgH="1473120" progId="Equation.DSMT4">
                  <p:embed/>
                </p:oleObj>
              </mc:Choice>
              <mc:Fallback>
                <p:oleObj name="Equation" r:id="rId4" imgW="3111480" imgH="1473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5399" y="2692400"/>
                        <a:ext cx="4935483" cy="233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198552"/>
              </p:ext>
            </p:extLst>
          </p:nvPr>
        </p:nvGraphicFramePr>
        <p:xfrm>
          <a:off x="1313506" y="5688091"/>
          <a:ext cx="55033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688" name="Equation" r:id="rId6" imgW="380880" imgH="228600" progId="Equation.DSMT4">
                  <p:embed/>
                </p:oleObj>
              </mc:Choice>
              <mc:Fallback>
                <p:oleObj name="Equation" r:id="rId6" imgW="380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13506" y="5688091"/>
                        <a:ext cx="550333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MER419: Machine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861698-623E-4A68-81F1-F4E8F8FFD57A}" type="slidenum">
              <a:rPr lang="en-US"/>
              <a:pPr/>
              <a:t>11</a:t>
            </a:fld>
            <a:endParaRPr lang="en-US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</a:t>
            </a:r>
            <a:r>
              <a:rPr lang="en-US" baseline="-25000"/>
              <a:t>b</a:t>
            </a:r>
            <a:r>
              <a:rPr lang="en-US"/>
              <a:t> – Size Effect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Rotating beam test specimen is 0.3 in in diameter</a:t>
            </a:r>
          </a:p>
          <a:p>
            <a:pPr>
              <a:lnSpc>
                <a:spcPct val="90000"/>
              </a:lnSpc>
            </a:pPr>
            <a:r>
              <a:rPr lang="en-US"/>
              <a:t>Large specimens</a:t>
            </a:r>
          </a:p>
          <a:p>
            <a:pPr lvl="1">
              <a:lnSpc>
                <a:spcPct val="90000"/>
              </a:lnSpc>
            </a:pPr>
            <a:r>
              <a:rPr lang="en-US"/>
              <a:t>2in dia -&gt; 10 to 25% reduction in S</a:t>
            </a:r>
            <a:r>
              <a:rPr lang="en-US" baseline="-25000"/>
              <a:t>e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Dia &gt; 2in -&gt; 25% reduction</a:t>
            </a:r>
          </a:p>
          <a:p>
            <a:pPr>
              <a:lnSpc>
                <a:spcPct val="90000"/>
              </a:lnSpc>
            </a:pPr>
            <a:r>
              <a:rPr lang="en-US"/>
              <a:t>For bending and torsion, k</a:t>
            </a:r>
            <a:r>
              <a:rPr lang="en-US" baseline="-25000"/>
              <a:t>b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d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>
                <a:cs typeface="Times New Roman" pitchFamily="18" charset="0"/>
              </a:rPr>
              <a:t>0.3in (7.6mm) -&gt; k</a:t>
            </a:r>
            <a:r>
              <a:rPr lang="en-US" baseline="-25000">
                <a:cs typeface="Times New Roman" pitchFamily="18" charset="0"/>
              </a:rPr>
              <a:t>b</a:t>
            </a:r>
            <a:r>
              <a:rPr lang="en-US">
                <a:cs typeface="Times New Roman" pitchFamily="18" charset="0"/>
              </a:rPr>
              <a:t>=1</a:t>
            </a:r>
          </a:p>
          <a:p>
            <a:pPr lvl="1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0.3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>
                <a:cs typeface="Times New Roman" pitchFamily="18" charset="0"/>
              </a:rPr>
              <a:t>d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>
                <a:cs typeface="Times New Roman" pitchFamily="18" charset="0"/>
              </a:rPr>
              <a:t>2.0 -&gt; k</a:t>
            </a:r>
            <a:r>
              <a:rPr lang="en-US" baseline="-25000">
                <a:cs typeface="Times New Roman" pitchFamily="18" charset="0"/>
              </a:rPr>
              <a:t>b</a:t>
            </a:r>
            <a:r>
              <a:rPr lang="en-US">
                <a:cs typeface="Times New Roman" pitchFamily="18" charset="0"/>
              </a:rPr>
              <a:t>=0.85</a:t>
            </a:r>
          </a:p>
          <a:p>
            <a:pPr lvl="1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d&gt;2.0in -&gt; k</a:t>
            </a:r>
            <a:r>
              <a:rPr lang="en-US" baseline="-25000">
                <a:cs typeface="Times New Roman" pitchFamily="18" charset="0"/>
              </a:rPr>
              <a:t>b</a:t>
            </a:r>
            <a:r>
              <a:rPr lang="en-US">
                <a:cs typeface="Times New Roman" pitchFamily="18" charset="0"/>
              </a:rPr>
              <a:t>=0.75</a:t>
            </a:r>
          </a:p>
        </p:txBody>
      </p:sp>
    </p:spTree>
    <p:extLst>
      <p:ext uri="{BB962C8B-B14F-4D97-AF65-F5344CB8AC3E}">
        <p14:creationId xmlns:p14="http://schemas.microsoft.com/office/powerpoint/2010/main" val="218456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</a:t>
            </a:r>
            <a:r>
              <a:rPr lang="en-US" baseline="-25000" dirty="0" smtClean="0"/>
              <a:t>c</a:t>
            </a:r>
            <a:r>
              <a:rPr lang="en-US" dirty="0" smtClean="0"/>
              <a:t>- Loading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Bending k</a:t>
            </a:r>
            <a:r>
              <a:rPr lang="en-US" baseline="-25000" dirty="0" smtClean="0"/>
              <a:t>c</a:t>
            </a:r>
            <a:r>
              <a:rPr lang="en-US" dirty="0" smtClean="0"/>
              <a:t>=1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Axial k</a:t>
            </a:r>
            <a:r>
              <a:rPr lang="en-US" baseline="-25000" dirty="0" smtClean="0"/>
              <a:t>c</a:t>
            </a:r>
            <a:r>
              <a:rPr lang="en-US" dirty="0" smtClean="0"/>
              <a:t>=0.85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Torsion </a:t>
            </a:r>
          </a:p>
          <a:p>
            <a:pPr lvl="1"/>
            <a:r>
              <a:rPr lang="en-US" dirty="0" smtClean="0"/>
              <a:t>k</a:t>
            </a:r>
            <a:r>
              <a:rPr lang="en-US" baseline="-25000" dirty="0" smtClean="0"/>
              <a:t>c</a:t>
            </a:r>
            <a:r>
              <a:rPr lang="en-US" dirty="0" smtClean="0"/>
              <a:t>=0.59 pure torsion</a:t>
            </a:r>
          </a:p>
          <a:p>
            <a:pPr lvl="1"/>
            <a:r>
              <a:rPr lang="en-US" dirty="0" smtClean="0"/>
              <a:t>k</a:t>
            </a:r>
            <a:r>
              <a:rPr lang="en-US" baseline="-25000" dirty="0" smtClean="0"/>
              <a:t>c</a:t>
            </a:r>
            <a:r>
              <a:rPr lang="en-US" dirty="0" smtClean="0"/>
              <a:t>=1.0 torsion combined with bending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MER419: Machine Design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E83A85-1AEC-445B-AD1A-57D30AB68B5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3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MER419: Machine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FB5C01-323F-424E-B595-3A52EB3D188A}" type="slidenum">
              <a:rPr lang="en-US"/>
              <a:pPr/>
              <a:t>13</a:t>
            </a:fld>
            <a:endParaRPr lang="en-US"/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</a:t>
            </a:r>
            <a:r>
              <a:rPr lang="en-US" baseline="-25000"/>
              <a:t>d</a:t>
            </a:r>
            <a:r>
              <a:rPr lang="en-US"/>
              <a:t> - Temperature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steel</a:t>
            </a:r>
          </a:p>
          <a:p>
            <a:pPr lvl="1"/>
            <a:r>
              <a:rPr lang="en-US"/>
              <a:t>T &lt; 160 °F -&gt; k</a:t>
            </a:r>
            <a:r>
              <a:rPr lang="en-US" baseline="-25000"/>
              <a:t>d</a:t>
            </a:r>
            <a:r>
              <a:rPr lang="en-US"/>
              <a:t>=1</a:t>
            </a:r>
          </a:p>
          <a:p>
            <a:pPr lvl="1"/>
            <a:r>
              <a:rPr lang="en-US"/>
              <a:t>T &gt; 160 °F -&gt; k</a:t>
            </a:r>
            <a:r>
              <a:rPr lang="en-US" baseline="-25000"/>
              <a:t>d</a:t>
            </a:r>
            <a:r>
              <a:rPr lang="en-US"/>
              <a:t>=620/(460+T)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MER419: Machine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74F5AD-492F-4DE2-8D0A-5715D43F10C6}" type="slidenum">
              <a:rPr lang="en-US"/>
              <a:pPr/>
              <a:t>14</a:t>
            </a:fld>
            <a:endParaRPr lang="en-US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</a:t>
            </a:r>
            <a:r>
              <a:rPr lang="en-US" dirty="0"/>
              <a:t>Concentration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baseline="-25000" dirty="0"/>
              <a:t>t </a:t>
            </a:r>
            <a:r>
              <a:rPr lang="en-US" dirty="0"/>
              <a:t>– theoretical or geometric </a:t>
            </a:r>
            <a:r>
              <a:rPr lang="en-US" dirty="0" smtClean="0"/>
              <a:t>static stress </a:t>
            </a:r>
            <a:r>
              <a:rPr lang="en-US" dirty="0"/>
              <a:t>concentration factor</a:t>
            </a:r>
          </a:p>
          <a:p>
            <a:r>
              <a:rPr lang="en-US" dirty="0" err="1"/>
              <a:t>K</a:t>
            </a:r>
            <a:r>
              <a:rPr lang="en-US" baseline="-25000" dirty="0" err="1"/>
              <a:t>f</a:t>
            </a:r>
            <a:r>
              <a:rPr lang="en-US" dirty="0"/>
              <a:t> – fatigue strength reduction factor</a:t>
            </a:r>
          </a:p>
          <a:p>
            <a:pPr lvl="1"/>
            <a:r>
              <a:rPr lang="en-US" dirty="0"/>
              <a:t>(endurance limit of notch free specimen)/(endurance limit of notched specimens)</a:t>
            </a:r>
          </a:p>
          <a:p>
            <a:pPr lvl="1"/>
            <a:r>
              <a:rPr lang="en-US" dirty="0" err="1" smtClean="0"/>
              <a:t>K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</a:t>
            </a:r>
            <a:r>
              <a:rPr lang="en-US" dirty="0" smtClean="0"/>
              <a:t>=</a:t>
            </a:r>
            <a:r>
              <a:rPr lang="en-US" dirty="0"/>
              <a:t>1+q(K</a:t>
            </a:r>
            <a:r>
              <a:rPr lang="en-US" baseline="-25000" dirty="0"/>
              <a:t>t</a:t>
            </a:r>
            <a:r>
              <a:rPr lang="en-US" dirty="0"/>
              <a:t>-1), q-notch sensitivity</a:t>
            </a:r>
          </a:p>
          <a:p>
            <a:pPr lvl="1"/>
            <a:r>
              <a:rPr lang="en-US" dirty="0" err="1"/>
              <a:t>k</a:t>
            </a:r>
            <a:r>
              <a:rPr lang="en-US" baseline="-25000" dirty="0" err="1"/>
              <a:t>e</a:t>
            </a:r>
            <a:r>
              <a:rPr lang="en-US" dirty="0"/>
              <a:t>=1/</a:t>
            </a:r>
            <a:r>
              <a:rPr lang="en-US" dirty="0" err="1"/>
              <a:t>K</a:t>
            </a:r>
            <a:r>
              <a:rPr lang="en-US" baseline="-25000" dirty="0" err="1"/>
              <a:t>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MER419: Machine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74F5AD-492F-4DE2-8D0A-5715D43F10C6}" type="slidenum">
              <a:rPr lang="en-US"/>
              <a:pPr/>
              <a:t>15</a:t>
            </a:fld>
            <a:endParaRPr lang="en-US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</a:t>
            </a:r>
            <a:r>
              <a:rPr lang="en-US" dirty="0"/>
              <a:t>Concentration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baseline="-25000" dirty="0"/>
              <a:t>t </a:t>
            </a:r>
            <a:r>
              <a:rPr lang="en-US" dirty="0"/>
              <a:t>– theoretical or geometric </a:t>
            </a:r>
            <a:r>
              <a:rPr lang="en-US" dirty="0" smtClean="0"/>
              <a:t>static stress </a:t>
            </a:r>
            <a:r>
              <a:rPr lang="en-US" dirty="0"/>
              <a:t>concentration factor</a:t>
            </a:r>
          </a:p>
          <a:p>
            <a:r>
              <a:rPr lang="en-US" dirty="0" err="1"/>
              <a:t>K</a:t>
            </a:r>
            <a:r>
              <a:rPr lang="en-US" baseline="-25000" dirty="0" err="1"/>
              <a:t>f</a:t>
            </a:r>
            <a:r>
              <a:rPr lang="en-US" dirty="0"/>
              <a:t> – fatigue strength reduction </a:t>
            </a:r>
            <a:r>
              <a:rPr lang="en-US" dirty="0" smtClean="0"/>
              <a:t>factor</a:t>
            </a:r>
          </a:p>
          <a:p>
            <a:endParaRPr lang="en-US" dirty="0" smtClean="0"/>
          </a:p>
          <a:p>
            <a:r>
              <a:rPr lang="en-US" dirty="0" smtClean="0"/>
              <a:t>Notch Sensitivity Factor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86000" y="3657600"/>
          <a:ext cx="3048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54" name="Equation" r:id="rId4" imgW="1269720" imgH="253800" progId="Equation.DSMT4">
                  <p:embed/>
                </p:oleObj>
              </mc:Choice>
              <mc:Fallback>
                <p:oleObj name="Equation" r:id="rId4" imgW="126972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657600"/>
                        <a:ext cx="3048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905000" y="4800601"/>
          <a:ext cx="4902202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55" name="Equation" r:id="rId6" imgW="2450880" imgH="685800" progId="Equation.DSMT4">
                  <p:embed/>
                </p:oleObj>
              </mc:Choice>
              <mc:Fallback>
                <p:oleObj name="Equation" r:id="rId6" imgW="2450880" imgH="685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00601"/>
                        <a:ext cx="4902202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Neuber</a:t>
            </a:r>
            <a:r>
              <a:rPr lang="en-US" dirty="0" smtClean="0"/>
              <a:t> Constants,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3429000"/>
          </a:xfrm>
        </p:spPr>
        <p:txBody>
          <a:bodyPr/>
          <a:lstStyle/>
          <a:p>
            <a:r>
              <a:rPr lang="en-US" sz="2400" dirty="0" smtClean="0"/>
              <a:t>For Steel and Aluminum Reverse Bending or Reverse Axial</a:t>
            </a:r>
          </a:p>
          <a:p>
            <a:pPr>
              <a:buNone/>
            </a:pPr>
            <a:endParaRPr lang="en-US" sz="2400" dirty="0" smtClean="0"/>
          </a:p>
          <a:p>
            <a:pPr lvl="2"/>
            <a:endParaRPr lang="en-US" sz="1700" dirty="0" smtClean="0"/>
          </a:p>
          <a:p>
            <a:r>
              <a:rPr lang="en-US" sz="2400" dirty="0" smtClean="0"/>
              <a:t>For Steel and Aluminum Reverse Torsion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For Cast Iron it is recommended to use q=0.2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MER419: Machine Design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E83A85-1AEC-445B-AD1A-57D30AB68B5D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715000" y="838200"/>
          <a:ext cx="762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53" name="Equation" r:id="rId3" imgW="304560" imgH="253800" progId="Equation.DSMT4">
                  <p:embed/>
                </p:oleObj>
              </mc:Choice>
              <mc:Fallback>
                <p:oleObj name="Equation" r:id="rId3" imgW="30456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838200"/>
                        <a:ext cx="7620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842991"/>
              </p:ext>
            </p:extLst>
          </p:nvPr>
        </p:nvGraphicFramePr>
        <p:xfrm>
          <a:off x="1050202" y="2613023"/>
          <a:ext cx="767252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54" name="Equation" r:id="rId5" imgW="4038480" imgH="291960" progId="Equation.DSMT4">
                  <p:embed/>
                </p:oleObj>
              </mc:Choice>
              <mc:Fallback>
                <p:oleObj name="Equation" r:id="rId5" imgW="4038480" imgH="291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202" y="2613023"/>
                        <a:ext cx="7672528" cy="555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311997"/>
              </p:ext>
            </p:extLst>
          </p:nvPr>
        </p:nvGraphicFramePr>
        <p:xfrm>
          <a:off x="1083398" y="3897311"/>
          <a:ext cx="767252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55" name="Equation" r:id="rId7" imgW="4038480" imgH="291960" progId="Equation.DSMT4">
                  <p:embed/>
                </p:oleObj>
              </mc:Choice>
              <mc:Fallback>
                <p:oleObj name="Equation" r:id="rId7" imgW="40384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3398" y="3897311"/>
                        <a:ext cx="7672528" cy="555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Neuber</a:t>
            </a:r>
            <a:r>
              <a:rPr lang="en-US" dirty="0" smtClean="0"/>
              <a:t> Constants,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3429000"/>
          </a:xfrm>
        </p:spPr>
        <p:txBody>
          <a:bodyPr/>
          <a:lstStyle/>
          <a:p>
            <a:r>
              <a:rPr lang="en-US" sz="2400" dirty="0" smtClean="0"/>
              <a:t>Steel Loaded in Tension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Annealed Aluminum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Hardened Aluminum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MER419: Machine Design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E83A85-1AEC-445B-AD1A-57D30AB68B5D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715000" y="838200"/>
          <a:ext cx="762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22" name="Equation" r:id="rId3" imgW="304560" imgH="253800" progId="Equation.DSMT4">
                  <p:embed/>
                </p:oleObj>
              </mc:Choice>
              <mc:Fallback>
                <p:oleObj name="Equation" r:id="rId3" imgW="304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838200"/>
                        <a:ext cx="7620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4800600"/>
          <a:ext cx="784860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745067"/>
                <a:gridCol w="745067"/>
                <a:gridCol w="745067"/>
                <a:gridCol w="745067"/>
                <a:gridCol w="745067"/>
                <a:gridCol w="745067"/>
                <a:gridCol w="745067"/>
                <a:gridCol w="745067"/>
                <a:gridCol w="74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b="0" dirty="0" err="1" smtClean="0">
                          <a:latin typeface="+mj-lt"/>
                        </a:rPr>
                        <a:t>S</a:t>
                      </a:r>
                      <a:r>
                        <a:rPr lang="en-US" sz="1200" b="0" baseline="-25000" dirty="0" err="1" smtClean="0">
                          <a:latin typeface="+mj-lt"/>
                        </a:rPr>
                        <a:t>ut</a:t>
                      </a:r>
                      <a:r>
                        <a:rPr lang="en-US" sz="1200" b="0" baseline="0" dirty="0" smtClean="0">
                          <a:latin typeface="+mj-lt"/>
                        </a:rPr>
                        <a:t> (</a:t>
                      </a:r>
                      <a:r>
                        <a:rPr lang="en-US" sz="1200" b="0" baseline="0" dirty="0" err="1" smtClean="0">
                          <a:latin typeface="+mj-lt"/>
                        </a:rPr>
                        <a:t>ksi</a:t>
                      </a:r>
                      <a:r>
                        <a:rPr lang="en-US" sz="1200" b="0" baseline="0" dirty="0" smtClean="0">
                          <a:latin typeface="+mj-lt"/>
                        </a:rPr>
                        <a:t>)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+mj-lt"/>
                        </a:rPr>
                        <a:t>15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+mj-lt"/>
                        </a:rPr>
                        <a:t>20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+mj-lt"/>
                        </a:rPr>
                        <a:t>30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+mj-lt"/>
                        </a:rPr>
                        <a:t>40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+mj-lt"/>
                        </a:rPr>
                        <a:t>50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+mj-lt"/>
                        </a:rPr>
                        <a:t>60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+mj-lt"/>
                        </a:rPr>
                        <a:t>70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+mj-lt"/>
                        </a:rPr>
                        <a:t>80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+mj-lt"/>
                        </a:rPr>
                        <a:t>90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S</a:t>
                      </a:r>
                      <a:r>
                        <a:rPr lang="en-US" sz="1200" baseline="-25000" dirty="0" err="1" smtClean="0">
                          <a:latin typeface="+mj-lt"/>
                        </a:rPr>
                        <a:t>ut</a:t>
                      </a:r>
                      <a:r>
                        <a:rPr lang="en-US" sz="1200" baseline="0" dirty="0" smtClean="0">
                          <a:latin typeface="+mj-lt"/>
                        </a:rPr>
                        <a:t> (</a:t>
                      </a:r>
                      <a:r>
                        <a:rPr lang="en-US" sz="1200" baseline="0" dirty="0" err="1" smtClean="0">
                          <a:latin typeface="+mj-lt"/>
                        </a:rPr>
                        <a:t>Msi</a:t>
                      </a:r>
                      <a:r>
                        <a:rPr lang="en-US" sz="1200" baseline="0" dirty="0" smtClean="0">
                          <a:latin typeface="+mj-lt"/>
                        </a:rPr>
                        <a:t>)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103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138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207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276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345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414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483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552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621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0.175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0.380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0.278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0.219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0.186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0.162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0.144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0.131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0.122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78212" name="Object 4"/>
          <p:cNvGraphicFramePr>
            <a:graphicFrameLocks noChangeAspect="1"/>
          </p:cNvGraphicFramePr>
          <p:nvPr/>
        </p:nvGraphicFramePr>
        <p:xfrm>
          <a:off x="762000" y="5410200"/>
          <a:ext cx="787400" cy="351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23" name="Equation" r:id="rId5" imgW="711000" imgH="317160" progId="Equation.DSMT4">
                  <p:embed/>
                </p:oleObj>
              </mc:Choice>
              <mc:Fallback>
                <p:oleObj name="Equation" r:id="rId5" imgW="7110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410200"/>
                        <a:ext cx="787400" cy="3515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5800" y="3505200"/>
          <a:ext cx="710353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745067"/>
                <a:gridCol w="745067"/>
                <a:gridCol w="745067"/>
                <a:gridCol w="745067"/>
                <a:gridCol w="745067"/>
                <a:gridCol w="745067"/>
                <a:gridCol w="745067"/>
                <a:gridCol w="74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b="0" dirty="0" err="1" smtClean="0">
                          <a:latin typeface="+mj-lt"/>
                        </a:rPr>
                        <a:t>S</a:t>
                      </a:r>
                      <a:r>
                        <a:rPr lang="en-US" sz="1200" b="0" baseline="-25000" dirty="0" err="1" smtClean="0">
                          <a:latin typeface="+mj-lt"/>
                        </a:rPr>
                        <a:t>ut</a:t>
                      </a:r>
                      <a:r>
                        <a:rPr lang="en-US" sz="1200" b="0" baseline="0" dirty="0" smtClean="0">
                          <a:latin typeface="+mj-lt"/>
                        </a:rPr>
                        <a:t> (</a:t>
                      </a:r>
                      <a:r>
                        <a:rPr lang="en-US" sz="1200" b="0" baseline="0" dirty="0" err="1" smtClean="0">
                          <a:latin typeface="+mj-lt"/>
                        </a:rPr>
                        <a:t>ksi</a:t>
                      </a:r>
                      <a:r>
                        <a:rPr lang="en-US" sz="1200" b="0" baseline="0" dirty="0" smtClean="0">
                          <a:latin typeface="+mj-lt"/>
                        </a:rPr>
                        <a:t>)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+mj-lt"/>
                        </a:rPr>
                        <a:t>10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+mj-lt"/>
                        </a:rPr>
                        <a:t>15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+mj-lt"/>
                        </a:rPr>
                        <a:t>20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+mj-lt"/>
                        </a:rPr>
                        <a:t>25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+mj-lt"/>
                        </a:rPr>
                        <a:t>30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+mj-lt"/>
                        </a:rPr>
                        <a:t>35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+mj-lt"/>
                        </a:rPr>
                        <a:t>40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+mj-lt"/>
                        </a:rPr>
                        <a:t>45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S</a:t>
                      </a:r>
                      <a:r>
                        <a:rPr lang="en-US" sz="1200" baseline="-25000" dirty="0" err="1" smtClean="0">
                          <a:latin typeface="+mj-lt"/>
                        </a:rPr>
                        <a:t>ut</a:t>
                      </a:r>
                      <a:r>
                        <a:rPr lang="en-US" sz="1200" baseline="0" dirty="0" smtClean="0">
                          <a:latin typeface="+mj-lt"/>
                        </a:rPr>
                        <a:t> (</a:t>
                      </a:r>
                      <a:r>
                        <a:rPr lang="en-US" sz="1200" baseline="0" dirty="0" err="1" smtClean="0">
                          <a:latin typeface="+mj-lt"/>
                        </a:rPr>
                        <a:t>Msi</a:t>
                      </a:r>
                      <a:r>
                        <a:rPr lang="en-US" sz="1200" baseline="0" dirty="0" smtClean="0">
                          <a:latin typeface="+mj-lt"/>
                        </a:rPr>
                        <a:t>)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69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103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138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172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207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241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276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310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0.500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0.341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0.264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0.217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0.180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0.152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0.123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0.111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52398" y="2209800"/>
          <a:ext cx="899160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3"/>
                <a:gridCol w="621323"/>
                <a:gridCol w="621323"/>
                <a:gridCol w="621323"/>
                <a:gridCol w="621323"/>
                <a:gridCol w="621323"/>
                <a:gridCol w="621323"/>
                <a:gridCol w="621323"/>
                <a:gridCol w="621323"/>
                <a:gridCol w="621323"/>
                <a:gridCol w="621323"/>
                <a:gridCol w="621323"/>
                <a:gridCol w="621323"/>
                <a:gridCol w="621323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b="0" dirty="0" err="1" smtClean="0">
                          <a:latin typeface="+mj-lt"/>
                        </a:rPr>
                        <a:t>S</a:t>
                      </a:r>
                      <a:r>
                        <a:rPr lang="en-US" sz="1200" b="0" baseline="-25000" dirty="0" err="1" smtClean="0">
                          <a:latin typeface="+mj-lt"/>
                        </a:rPr>
                        <a:t>ut</a:t>
                      </a:r>
                      <a:r>
                        <a:rPr lang="en-US" sz="1200" b="0" baseline="0" dirty="0" smtClean="0">
                          <a:latin typeface="+mj-lt"/>
                        </a:rPr>
                        <a:t> (</a:t>
                      </a:r>
                      <a:r>
                        <a:rPr lang="en-US" sz="1200" b="0" baseline="0" dirty="0" err="1" smtClean="0">
                          <a:latin typeface="+mj-lt"/>
                        </a:rPr>
                        <a:t>ksi</a:t>
                      </a:r>
                      <a:r>
                        <a:rPr lang="en-US" sz="1200" b="0" baseline="0" dirty="0" smtClean="0">
                          <a:latin typeface="+mj-lt"/>
                        </a:rPr>
                        <a:t>)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+mj-lt"/>
                        </a:rPr>
                        <a:t>50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+mj-lt"/>
                        </a:rPr>
                        <a:t>60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+mj-lt"/>
                        </a:rPr>
                        <a:t>70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+mj-lt"/>
                        </a:rPr>
                        <a:t>80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+mj-lt"/>
                        </a:rPr>
                        <a:t>90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+mj-lt"/>
                        </a:rPr>
                        <a:t>100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+mj-lt"/>
                        </a:rPr>
                        <a:t>120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+mj-lt"/>
                        </a:rPr>
                        <a:t>140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+mj-lt"/>
                        </a:rPr>
                        <a:t>160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+mj-lt"/>
                        </a:rPr>
                        <a:t>180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+mj-lt"/>
                        </a:rPr>
                        <a:t>200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+mj-lt"/>
                        </a:rPr>
                        <a:t>220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+mj-lt"/>
                        </a:rPr>
                        <a:t>240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S</a:t>
                      </a:r>
                      <a:r>
                        <a:rPr lang="en-US" sz="1200" baseline="-25000" dirty="0" err="1" smtClean="0">
                          <a:latin typeface="+mj-lt"/>
                        </a:rPr>
                        <a:t>ut</a:t>
                      </a:r>
                      <a:r>
                        <a:rPr lang="en-US" sz="1200" baseline="0" dirty="0" smtClean="0">
                          <a:latin typeface="+mj-lt"/>
                        </a:rPr>
                        <a:t> (</a:t>
                      </a:r>
                      <a:r>
                        <a:rPr lang="en-US" sz="1200" baseline="0" dirty="0" err="1" smtClean="0">
                          <a:latin typeface="+mj-lt"/>
                        </a:rPr>
                        <a:t>Msi</a:t>
                      </a:r>
                      <a:r>
                        <a:rPr lang="en-US" sz="1200" baseline="0" dirty="0" smtClean="0">
                          <a:latin typeface="+mj-lt"/>
                        </a:rPr>
                        <a:t>)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345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414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483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552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621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689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827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965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1103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1241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1379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1517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1655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0.130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0.108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0.093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0.080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0.070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0.062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0.049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0.039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0.031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0.024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0.018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0.013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0.009</a:t>
                      </a:r>
                      <a:endParaRPr 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78213" name="Object 5"/>
          <p:cNvGraphicFramePr>
            <a:graphicFrameLocks noChangeAspect="1"/>
          </p:cNvGraphicFramePr>
          <p:nvPr/>
        </p:nvGraphicFramePr>
        <p:xfrm>
          <a:off x="152400" y="2819400"/>
          <a:ext cx="7874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24" name="Equation" r:id="rId7" imgW="711000" imgH="317160" progId="Equation.DSMT4">
                  <p:embed/>
                </p:oleObj>
              </mc:Choice>
              <mc:Fallback>
                <p:oleObj name="Equation" r:id="rId7" imgW="7110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819400"/>
                        <a:ext cx="787400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4" name="Object 6"/>
          <p:cNvGraphicFramePr>
            <a:graphicFrameLocks noChangeAspect="1"/>
          </p:cNvGraphicFramePr>
          <p:nvPr/>
        </p:nvGraphicFramePr>
        <p:xfrm>
          <a:off x="762000" y="4114800"/>
          <a:ext cx="7874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25" name="Equation" r:id="rId9" imgW="711000" imgH="317160" progId="Equation.DSMT4">
                  <p:embed/>
                </p:oleObj>
              </mc:Choice>
              <mc:Fallback>
                <p:oleObj name="Equation" r:id="rId9" imgW="7110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14800"/>
                        <a:ext cx="787400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371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MER419: Machine Design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70A6D9-6BE6-4106-99F0-D04484AFC6AE}" type="slidenum">
              <a:rPr lang="en-US"/>
              <a:pPr/>
              <a:t>18</a:t>
            </a:fld>
            <a:endParaRPr 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Notch Sensitivity </a:t>
            </a:r>
            <a:r>
              <a:rPr lang="en-US" dirty="0" smtClean="0"/>
              <a:t>Curves</a:t>
            </a:r>
            <a:br>
              <a:rPr lang="en-US" dirty="0" smtClean="0"/>
            </a:br>
            <a:r>
              <a:rPr lang="en-US" dirty="0" smtClean="0"/>
              <a:t>Reverse Bending/Axial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7778" y="1905000"/>
            <a:ext cx="5688443" cy="40390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MER419: Machine Design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5294EC-8C30-46AC-931C-0E53565BC0E4}" type="slidenum">
              <a:rPr lang="en-US"/>
              <a:pPr/>
              <a:t>19</a:t>
            </a:fld>
            <a:endParaRPr lang="en-US"/>
          </a:p>
        </p:txBody>
      </p:sp>
      <p:sp>
        <p:nvSpPr>
          <p:cNvPr id="3665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Additional Notch Sensitivity Curves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1828800"/>
            <a:ext cx="6096000" cy="42253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of Gear Train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MER419: Machine Design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RBB </a:t>
            </a:r>
            <a:fld id="{50E83A85-1AEC-445B-AD1A-57D30AB68B5D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2" descr="C:\Users\All\Documents\Ron\Courses\MER419\01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4999"/>
            <a:ext cx="5638800" cy="4154905"/>
          </a:xfrm>
          <a:prstGeom prst="rect">
            <a:avLst/>
          </a:prstGeom>
          <a:noFill/>
        </p:spPr>
      </p:pic>
      <p:sp>
        <p:nvSpPr>
          <p:cNvPr id="8" name="SMARTInkShape-3"/>
          <p:cNvSpPr/>
          <p:nvPr>
            <p:custDataLst>
              <p:tags r:id="rId1"/>
            </p:custDataLst>
          </p:nvPr>
        </p:nvSpPr>
        <p:spPr bwMode="auto">
          <a:xfrm>
            <a:off x="2333840" y="4392349"/>
            <a:ext cx="83621" cy="36661"/>
          </a:xfrm>
          <a:custGeom>
            <a:avLst/>
            <a:gdLst/>
            <a:ahLst/>
            <a:cxnLst/>
            <a:rect l="0" t="0" r="0" b="0"/>
            <a:pathLst>
              <a:path w="83621" h="36661">
                <a:moveTo>
                  <a:pt x="75985" y="8201"/>
                </a:moveTo>
                <a:lnTo>
                  <a:pt x="67784" y="8201"/>
                </a:lnTo>
                <a:lnTo>
                  <a:pt x="67343" y="7143"/>
                </a:lnTo>
                <a:lnTo>
                  <a:pt x="66852" y="3145"/>
                </a:lnTo>
                <a:lnTo>
                  <a:pt x="65663" y="1655"/>
                </a:lnTo>
                <a:lnTo>
                  <a:pt x="61520" y="0"/>
                </a:lnTo>
                <a:lnTo>
                  <a:pt x="62108" y="1675"/>
                </a:lnTo>
                <a:lnTo>
                  <a:pt x="68407" y="9181"/>
                </a:lnTo>
                <a:lnTo>
                  <a:pt x="75439" y="13928"/>
                </a:lnTo>
                <a:lnTo>
                  <a:pt x="83521" y="16976"/>
                </a:lnTo>
                <a:lnTo>
                  <a:pt x="83125" y="17226"/>
                </a:lnTo>
                <a:lnTo>
                  <a:pt x="37541" y="17717"/>
                </a:lnTo>
                <a:lnTo>
                  <a:pt x="19159" y="17726"/>
                </a:lnTo>
                <a:lnTo>
                  <a:pt x="23988" y="17726"/>
                </a:lnTo>
                <a:lnTo>
                  <a:pt x="41647" y="12239"/>
                </a:lnTo>
                <a:lnTo>
                  <a:pt x="63058" y="18163"/>
                </a:lnTo>
                <a:lnTo>
                  <a:pt x="72743" y="24088"/>
                </a:lnTo>
                <a:lnTo>
                  <a:pt x="83620" y="26834"/>
                </a:lnTo>
                <a:lnTo>
                  <a:pt x="83191" y="26973"/>
                </a:lnTo>
                <a:lnTo>
                  <a:pt x="41612" y="27240"/>
                </a:lnTo>
                <a:lnTo>
                  <a:pt x="0" y="27251"/>
                </a:lnTo>
                <a:lnTo>
                  <a:pt x="32291" y="28309"/>
                </a:lnTo>
                <a:lnTo>
                  <a:pt x="65746" y="36660"/>
                </a:lnTo>
                <a:lnTo>
                  <a:pt x="51110" y="30207"/>
                </a:lnTo>
                <a:lnTo>
                  <a:pt x="26717" y="27640"/>
                </a:lnTo>
                <a:lnTo>
                  <a:pt x="24090" y="26452"/>
                </a:lnTo>
                <a:lnTo>
                  <a:pt x="22338" y="24602"/>
                </a:lnTo>
                <a:lnTo>
                  <a:pt x="19040" y="18128"/>
                </a:lnTo>
                <a:lnTo>
                  <a:pt x="29009" y="17845"/>
                </a:lnTo>
                <a:lnTo>
                  <a:pt x="56935" y="27251"/>
                </a:ln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75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MER419: Machine Design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F41E9F-9321-4BC4-90A0-1EEB953F87AA}" type="slidenum">
              <a:rPr lang="en-US"/>
              <a:pPr/>
              <a:t>20</a:t>
            </a:fld>
            <a:endParaRPr lang="en-US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e</a:t>
            </a:r>
            <a:r>
              <a:rPr lang="en-US" dirty="0" smtClean="0"/>
              <a:t> </a:t>
            </a:r>
            <a:r>
              <a:rPr lang="en-US" dirty="0"/>
              <a:t>- Reliability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52600" y="1703868"/>
          <a:ext cx="6096000" cy="4439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5053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Reliability, 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Standardized Variable, </a:t>
                      </a:r>
                      <a:r>
                        <a:rPr lang="en-US" sz="1400" dirty="0" err="1" smtClean="0"/>
                        <a:t>z</a:t>
                      </a:r>
                      <a:r>
                        <a:rPr lang="en-US" sz="1400" baseline="-25000" dirty="0" err="1" smtClean="0"/>
                        <a:t>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k</a:t>
                      </a:r>
                      <a:r>
                        <a:rPr lang="en-US" sz="1400" baseline="-25000" dirty="0" err="1" smtClean="0"/>
                        <a:t>c</a:t>
                      </a:r>
                      <a:endParaRPr lang="en-US" sz="1400" dirty="0"/>
                    </a:p>
                  </a:txBody>
                  <a:tcPr/>
                </a:tc>
              </a:tr>
              <a:tr h="3616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1.000</a:t>
                      </a:r>
                    </a:p>
                  </a:txBody>
                  <a:tcPr anchor="ctr"/>
                </a:tc>
              </a:tr>
              <a:tr h="3616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0.90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1.288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0.897</a:t>
                      </a:r>
                      <a:endParaRPr lang="en-US" sz="1400" dirty="0"/>
                    </a:p>
                  </a:txBody>
                  <a:tcPr anchor="ctr"/>
                </a:tc>
              </a:tr>
              <a:tr h="3616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0.95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1.645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0.868</a:t>
                      </a:r>
                      <a:endParaRPr lang="en-US" sz="1400" dirty="0"/>
                    </a:p>
                  </a:txBody>
                  <a:tcPr anchor="ctr"/>
                </a:tc>
              </a:tr>
              <a:tr h="3616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0.99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2.326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0.814</a:t>
                      </a:r>
                      <a:endParaRPr lang="en-US" sz="1400" dirty="0"/>
                    </a:p>
                  </a:txBody>
                  <a:tcPr anchor="ctr"/>
                </a:tc>
              </a:tr>
              <a:tr h="3616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0.999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3.091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0.753</a:t>
                      </a:r>
                      <a:endParaRPr lang="en-US" sz="1400" dirty="0"/>
                    </a:p>
                  </a:txBody>
                  <a:tcPr anchor="ctr"/>
                </a:tc>
              </a:tr>
              <a:tr h="3616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0.999 9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3.719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0.702</a:t>
                      </a:r>
                      <a:endParaRPr lang="en-US" sz="1400" dirty="0"/>
                    </a:p>
                  </a:txBody>
                  <a:tcPr anchor="ctr"/>
                </a:tc>
              </a:tr>
              <a:tr h="3616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0.999 99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4.265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0.659</a:t>
                      </a:r>
                      <a:endParaRPr lang="en-US" sz="1400" dirty="0"/>
                    </a:p>
                  </a:txBody>
                  <a:tcPr anchor="ctr"/>
                </a:tc>
              </a:tr>
              <a:tr h="3616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0.999 999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4.753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0.620</a:t>
                      </a:r>
                      <a:endParaRPr lang="en-US" sz="1400" dirty="0"/>
                    </a:p>
                  </a:txBody>
                  <a:tcPr anchor="ctr"/>
                </a:tc>
              </a:tr>
              <a:tr h="3616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0.999 999 9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5.199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0.584</a:t>
                      </a:r>
                      <a:endParaRPr lang="en-US" sz="1400" dirty="0"/>
                    </a:p>
                  </a:txBody>
                  <a:tcPr anchor="ctr"/>
                </a:tc>
              </a:tr>
              <a:tr h="3616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0.999 999 99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5.612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0.551</a:t>
                      </a:r>
                      <a:endParaRPr lang="en-US" sz="1400" dirty="0"/>
                    </a:p>
                  </a:txBody>
                  <a:tcPr anchor="ctr"/>
                </a:tc>
              </a:tr>
              <a:tr h="2972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0.999 999 999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5.997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0.520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MER419: Machine Design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3EE93F-1E67-4145-B538-75FA21D0DA05}" type="slidenum">
              <a:rPr lang="en-US"/>
              <a:pPr/>
              <a:t>21</a:t>
            </a:fld>
            <a:endParaRPr 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Fatigue Terminology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3776662" cy="1752600"/>
          </a:xfrm>
        </p:spPr>
        <p:txBody>
          <a:bodyPr/>
          <a:lstStyle/>
          <a:p>
            <a:r>
              <a:rPr lang="en-US" dirty="0" smtClean="0"/>
              <a:t>Stress</a:t>
            </a:r>
            <a:endParaRPr lang="en-US" dirty="0"/>
          </a:p>
          <a:p>
            <a:pPr lvl="1"/>
            <a:r>
              <a:rPr lang="el-GR" dirty="0" smtClean="0"/>
              <a:t>σ</a:t>
            </a:r>
            <a:r>
              <a:rPr lang="en-US" baseline="-25000" dirty="0" smtClean="0"/>
              <a:t>max,</a:t>
            </a:r>
            <a:r>
              <a:rPr lang="el-GR" dirty="0" smtClean="0"/>
              <a:t> σ</a:t>
            </a:r>
            <a:r>
              <a:rPr lang="en-US" baseline="-25000" dirty="0" smtClean="0"/>
              <a:t>min</a:t>
            </a:r>
            <a:endParaRPr lang="en-US" dirty="0" smtClean="0"/>
          </a:p>
          <a:p>
            <a:pPr lvl="1"/>
            <a:r>
              <a:rPr lang="el-GR" dirty="0" smtClean="0"/>
              <a:t>σ</a:t>
            </a:r>
            <a:r>
              <a:rPr lang="en-US" baseline="-25000" dirty="0" smtClean="0"/>
              <a:t>m,</a:t>
            </a:r>
            <a:r>
              <a:rPr lang="el-GR" dirty="0" smtClean="0"/>
              <a:t> σ</a:t>
            </a:r>
            <a:r>
              <a:rPr lang="en-US" baseline="-25000" dirty="0" smtClean="0"/>
              <a:t>a</a:t>
            </a:r>
            <a:endParaRPr lang="en-US" dirty="0"/>
          </a:p>
          <a:p>
            <a:pPr lvl="1"/>
            <a:r>
              <a:rPr lang="el-GR" dirty="0" smtClean="0"/>
              <a:t>σ</a:t>
            </a:r>
            <a:r>
              <a:rPr lang="en-US" baseline="-25000" dirty="0" smtClean="0"/>
              <a:t>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rot="5400000" flipH="1" flipV="1">
            <a:off x="381000" y="4723626"/>
            <a:ext cx="19812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1371600" y="5714226"/>
            <a:ext cx="40386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1371600" y="5409426"/>
            <a:ext cx="3962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1371600" y="5028426"/>
            <a:ext cx="3657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1371600" y="4647426"/>
            <a:ext cx="3962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eform 15"/>
          <p:cNvSpPr/>
          <p:nvPr/>
        </p:nvSpPr>
        <p:spPr bwMode="auto">
          <a:xfrm>
            <a:off x="1362075" y="4647426"/>
            <a:ext cx="2981325" cy="762000"/>
          </a:xfrm>
          <a:custGeom>
            <a:avLst/>
            <a:gdLst>
              <a:gd name="connsiteX0" fmla="*/ 0 w 3819525"/>
              <a:gd name="connsiteY0" fmla="*/ 390525 h 803275"/>
              <a:gd name="connsiteX1" fmla="*/ 600075 w 3819525"/>
              <a:gd name="connsiteY1" fmla="*/ 771525 h 803275"/>
              <a:gd name="connsiteX2" fmla="*/ 1123950 w 3819525"/>
              <a:gd name="connsiteY2" fmla="*/ 400050 h 803275"/>
              <a:gd name="connsiteX3" fmla="*/ 1762125 w 3819525"/>
              <a:gd name="connsiteY3" fmla="*/ 0 h 803275"/>
              <a:gd name="connsiteX4" fmla="*/ 2362200 w 3819525"/>
              <a:gd name="connsiteY4" fmla="*/ 400050 h 803275"/>
              <a:gd name="connsiteX5" fmla="*/ 3143250 w 3819525"/>
              <a:gd name="connsiteY5" fmla="*/ 800100 h 803275"/>
              <a:gd name="connsiteX6" fmla="*/ 3819525 w 3819525"/>
              <a:gd name="connsiteY6" fmla="*/ 381000 h 803275"/>
              <a:gd name="connsiteX0" fmla="*/ 0 w 3819525"/>
              <a:gd name="connsiteY0" fmla="*/ 392112 h 804862"/>
              <a:gd name="connsiteX1" fmla="*/ 600075 w 3819525"/>
              <a:gd name="connsiteY1" fmla="*/ 773112 h 804862"/>
              <a:gd name="connsiteX2" fmla="*/ 1000125 w 3819525"/>
              <a:gd name="connsiteY2" fmla="*/ 392112 h 804862"/>
              <a:gd name="connsiteX3" fmla="*/ 1762125 w 3819525"/>
              <a:gd name="connsiteY3" fmla="*/ 1587 h 804862"/>
              <a:gd name="connsiteX4" fmla="*/ 2362200 w 3819525"/>
              <a:gd name="connsiteY4" fmla="*/ 401637 h 804862"/>
              <a:gd name="connsiteX5" fmla="*/ 3143250 w 3819525"/>
              <a:gd name="connsiteY5" fmla="*/ 801687 h 804862"/>
              <a:gd name="connsiteX6" fmla="*/ 3819525 w 3819525"/>
              <a:gd name="connsiteY6" fmla="*/ 382587 h 804862"/>
              <a:gd name="connsiteX0" fmla="*/ 0 w 3819525"/>
              <a:gd name="connsiteY0" fmla="*/ 392112 h 804862"/>
              <a:gd name="connsiteX1" fmla="*/ 466725 w 3819525"/>
              <a:gd name="connsiteY1" fmla="*/ 773112 h 804862"/>
              <a:gd name="connsiteX2" fmla="*/ 1000125 w 3819525"/>
              <a:gd name="connsiteY2" fmla="*/ 392112 h 804862"/>
              <a:gd name="connsiteX3" fmla="*/ 1762125 w 3819525"/>
              <a:gd name="connsiteY3" fmla="*/ 1587 h 804862"/>
              <a:gd name="connsiteX4" fmla="*/ 2362200 w 3819525"/>
              <a:gd name="connsiteY4" fmla="*/ 401637 h 804862"/>
              <a:gd name="connsiteX5" fmla="*/ 3143250 w 3819525"/>
              <a:gd name="connsiteY5" fmla="*/ 801687 h 804862"/>
              <a:gd name="connsiteX6" fmla="*/ 3819525 w 3819525"/>
              <a:gd name="connsiteY6" fmla="*/ 382587 h 804862"/>
              <a:gd name="connsiteX0" fmla="*/ 0 w 3819525"/>
              <a:gd name="connsiteY0" fmla="*/ 392112 h 804862"/>
              <a:gd name="connsiteX1" fmla="*/ 466725 w 3819525"/>
              <a:gd name="connsiteY1" fmla="*/ 773112 h 804862"/>
              <a:gd name="connsiteX2" fmla="*/ 1000125 w 3819525"/>
              <a:gd name="connsiteY2" fmla="*/ 392112 h 804862"/>
              <a:gd name="connsiteX3" fmla="*/ 1762125 w 3819525"/>
              <a:gd name="connsiteY3" fmla="*/ 1587 h 804862"/>
              <a:gd name="connsiteX4" fmla="*/ 2362200 w 3819525"/>
              <a:gd name="connsiteY4" fmla="*/ 401637 h 804862"/>
              <a:gd name="connsiteX5" fmla="*/ 3143250 w 3819525"/>
              <a:gd name="connsiteY5" fmla="*/ 801687 h 804862"/>
              <a:gd name="connsiteX6" fmla="*/ 3819525 w 3819525"/>
              <a:gd name="connsiteY6" fmla="*/ 382587 h 804862"/>
              <a:gd name="connsiteX0" fmla="*/ 0 w 3819525"/>
              <a:gd name="connsiteY0" fmla="*/ 382587 h 795337"/>
              <a:gd name="connsiteX1" fmla="*/ 466725 w 3819525"/>
              <a:gd name="connsiteY1" fmla="*/ 763587 h 795337"/>
              <a:gd name="connsiteX2" fmla="*/ 1000125 w 3819525"/>
              <a:gd name="connsiteY2" fmla="*/ 382587 h 795337"/>
              <a:gd name="connsiteX3" fmla="*/ 1457325 w 3819525"/>
              <a:gd name="connsiteY3" fmla="*/ 1587 h 795337"/>
              <a:gd name="connsiteX4" fmla="*/ 2362200 w 3819525"/>
              <a:gd name="connsiteY4" fmla="*/ 392112 h 795337"/>
              <a:gd name="connsiteX5" fmla="*/ 3143250 w 3819525"/>
              <a:gd name="connsiteY5" fmla="*/ 792162 h 795337"/>
              <a:gd name="connsiteX6" fmla="*/ 3819525 w 3819525"/>
              <a:gd name="connsiteY6" fmla="*/ 373062 h 795337"/>
              <a:gd name="connsiteX0" fmla="*/ 0 w 3819525"/>
              <a:gd name="connsiteY0" fmla="*/ 382587 h 795337"/>
              <a:gd name="connsiteX1" fmla="*/ 466725 w 3819525"/>
              <a:gd name="connsiteY1" fmla="*/ 763587 h 795337"/>
              <a:gd name="connsiteX2" fmla="*/ 1000125 w 3819525"/>
              <a:gd name="connsiteY2" fmla="*/ 382587 h 795337"/>
              <a:gd name="connsiteX3" fmla="*/ 1457325 w 3819525"/>
              <a:gd name="connsiteY3" fmla="*/ 1587 h 795337"/>
              <a:gd name="connsiteX4" fmla="*/ 2362200 w 3819525"/>
              <a:gd name="connsiteY4" fmla="*/ 392112 h 795337"/>
              <a:gd name="connsiteX5" fmla="*/ 3143250 w 3819525"/>
              <a:gd name="connsiteY5" fmla="*/ 792162 h 795337"/>
              <a:gd name="connsiteX6" fmla="*/ 3819525 w 3819525"/>
              <a:gd name="connsiteY6" fmla="*/ 373062 h 795337"/>
              <a:gd name="connsiteX0" fmla="*/ 0 w 3819525"/>
              <a:gd name="connsiteY0" fmla="*/ 382587 h 795337"/>
              <a:gd name="connsiteX1" fmla="*/ 466725 w 3819525"/>
              <a:gd name="connsiteY1" fmla="*/ 763587 h 795337"/>
              <a:gd name="connsiteX2" fmla="*/ 1000125 w 3819525"/>
              <a:gd name="connsiteY2" fmla="*/ 382587 h 795337"/>
              <a:gd name="connsiteX3" fmla="*/ 1457325 w 3819525"/>
              <a:gd name="connsiteY3" fmla="*/ 1587 h 795337"/>
              <a:gd name="connsiteX4" fmla="*/ 2362200 w 3819525"/>
              <a:gd name="connsiteY4" fmla="*/ 392112 h 795337"/>
              <a:gd name="connsiteX5" fmla="*/ 3143250 w 3819525"/>
              <a:gd name="connsiteY5" fmla="*/ 792162 h 795337"/>
              <a:gd name="connsiteX6" fmla="*/ 3819525 w 3819525"/>
              <a:gd name="connsiteY6" fmla="*/ 373062 h 795337"/>
              <a:gd name="connsiteX0" fmla="*/ 0 w 3819525"/>
              <a:gd name="connsiteY0" fmla="*/ 381000 h 792163"/>
              <a:gd name="connsiteX1" fmla="*/ 466725 w 3819525"/>
              <a:gd name="connsiteY1" fmla="*/ 762000 h 792163"/>
              <a:gd name="connsiteX2" fmla="*/ 1000125 w 3819525"/>
              <a:gd name="connsiteY2" fmla="*/ 381000 h 792163"/>
              <a:gd name="connsiteX3" fmla="*/ 1457325 w 3819525"/>
              <a:gd name="connsiteY3" fmla="*/ 0 h 792163"/>
              <a:gd name="connsiteX4" fmla="*/ 1990725 w 3819525"/>
              <a:gd name="connsiteY4" fmla="*/ 381000 h 792163"/>
              <a:gd name="connsiteX5" fmla="*/ 3143250 w 3819525"/>
              <a:gd name="connsiteY5" fmla="*/ 790575 h 792163"/>
              <a:gd name="connsiteX6" fmla="*/ 3819525 w 3819525"/>
              <a:gd name="connsiteY6" fmla="*/ 371475 h 792163"/>
              <a:gd name="connsiteX0" fmla="*/ 0 w 3819525"/>
              <a:gd name="connsiteY0" fmla="*/ 381000 h 839788"/>
              <a:gd name="connsiteX1" fmla="*/ 466725 w 3819525"/>
              <a:gd name="connsiteY1" fmla="*/ 762000 h 839788"/>
              <a:gd name="connsiteX2" fmla="*/ 1000125 w 3819525"/>
              <a:gd name="connsiteY2" fmla="*/ 381000 h 839788"/>
              <a:gd name="connsiteX3" fmla="*/ 1457325 w 3819525"/>
              <a:gd name="connsiteY3" fmla="*/ 0 h 839788"/>
              <a:gd name="connsiteX4" fmla="*/ 1990725 w 3819525"/>
              <a:gd name="connsiteY4" fmla="*/ 381000 h 839788"/>
              <a:gd name="connsiteX5" fmla="*/ 2981325 w 3819525"/>
              <a:gd name="connsiteY5" fmla="*/ 838200 h 839788"/>
              <a:gd name="connsiteX6" fmla="*/ 3819525 w 3819525"/>
              <a:gd name="connsiteY6" fmla="*/ 371475 h 839788"/>
              <a:gd name="connsiteX0" fmla="*/ 0 w 3819525"/>
              <a:gd name="connsiteY0" fmla="*/ 381000 h 763587"/>
              <a:gd name="connsiteX1" fmla="*/ 466725 w 3819525"/>
              <a:gd name="connsiteY1" fmla="*/ 762000 h 763587"/>
              <a:gd name="connsiteX2" fmla="*/ 1000125 w 3819525"/>
              <a:gd name="connsiteY2" fmla="*/ 381000 h 763587"/>
              <a:gd name="connsiteX3" fmla="*/ 1457325 w 3819525"/>
              <a:gd name="connsiteY3" fmla="*/ 0 h 763587"/>
              <a:gd name="connsiteX4" fmla="*/ 1990725 w 3819525"/>
              <a:gd name="connsiteY4" fmla="*/ 381000 h 763587"/>
              <a:gd name="connsiteX5" fmla="*/ 2447925 w 3819525"/>
              <a:gd name="connsiteY5" fmla="*/ 761999 h 763587"/>
              <a:gd name="connsiteX6" fmla="*/ 3819525 w 3819525"/>
              <a:gd name="connsiteY6" fmla="*/ 371475 h 763587"/>
              <a:gd name="connsiteX0" fmla="*/ 0 w 3819525"/>
              <a:gd name="connsiteY0" fmla="*/ 381000 h 763588"/>
              <a:gd name="connsiteX1" fmla="*/ 466725 w 3819525"/>
              <a:gd name="connsiteY1" fmla="*/ 762000 h 763588"/>
              <a:gd name="connsiteX2" fmla="*/ 1000125 w 3819525"/>
              <a:gd name="connsiteY2" fmla="*/ 381000 h 763588"/>
              <a:gd name="connsiteX3" fmla="*/ 1457325 w 3819525"/>
              <a:gd name="connsiteY3" fmla="*/ 0 h 763588"/>
              <a:gd name="connsiteX4" fmla="*/ 1990725 w 3819525"/>
              <a:gd name="connsiteY4" fmla="*/ 381000 h 763588"/>
              <a:gd name="connsiteX5" fmla="*/ 2447925 w 3819525"/>
              <a:gd name="connsiteY5" fmla="*/ 762000 h 763588"/>
              <a:gd name="connsiteX6" fmla="*/ 3819525 w 3819525"/>
              <a:gd name="connsiteY6" fmla="*/ 371475 h 763588"/>
              <a:gd name="connsiteX0" fmla="*/ 0 w 3819525"/>
              <a:gd name="connsiteY0" fmla="*/ 381000 h 763587"/>
              <a:gd name="connsiteX1" fmla="*/ 466725 w 3819525"/>
              <a:gd name="connsiteY1" fmla="*/ 762000 h 763587"/>
              <a:gd name="connsiteX2" fmla="*/ 1000125 w 3819525"/>
              <a:gd name="connsiteY2" fmla="*/ 381000 h 763587"/>
              <a:gd name="connsiteX3" fmla="*/ 1457325 w 3819525"/>
              <a:gd name="connsiteY3" fmla="*/ 0 h 763587"/>
              <a:gd name="connsiteX4" fmla="*/ 1990725 w 3819525"/>
              <a:gd name="connsiteY4" fmla="*/ 381000 h 763587"/>
              <a:gd name="connsiteX5" fmla="*/ 2447925 w 3819525"/>
              <a:gd name="connsiteY5" fmla="*/ 761999 h 763587"/>
              <a:gd name="connsiteX6" fmla="*/ 3819525 w 3819525"/>
              <a:gd name="connsiteY6" fmla="*/ 371475 h 763587"/>
              <a:gd name="connsiteX0" fmla="*/ 0 w 2981325"/>
              <a:gd name="connsiteY0" fmla="*/ 381000 h 762000"/>
              <a:gd name="connsiteX1" fmla="*/ 466725 w 2981325"/>
              <a:gd name="connsiteY1" fmla="*/ 762000 h 762000"/>
              <a:gd name="connsiteX2" fmla="*/ 1000125 w 2981325"/>
              <a:gd name="connsiteY2" fmla="*/ 381000 h 762000"/>
              <a:gd name="connsiteX3" fmla="*/ 1457325 w 2981325"/>
              <a:gd name="connsiteY3" fmla="*/ 0 h 762000"/>
              <a:gd name="connsiteX4" fmla="*/ 1990725 w 2981325"/>
              <a:gd name="connsiteY4" fmla="*/ 381000 h 762000"/>
              <a:gd name="connsiteX5" fmla="*/ 2447925 w 2981325"/>
              <a:gd name="connsiteY5" fmla="*/ 761999 h 762000"/>
              <a:gd name="connsiteX6" fmla="*/ 2981325 w 2981325"/>
              <a:gd name="connsiteY6" fmla="*/ 381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1325" h="762000">
                <a:moveTo>
                  <a:pt x="0" y="381000"/>
                </a:moveTo>
                <a:cubicBezTo>
                  <a:pt x="206375" y="570706"/>
                  <a:pt x="300038" y="762000"/>
                  <a:pt x="466725" y="762000"/>
                </a:cubicBezTo>
                <a:cubicBezTo>
                  <a:pt x="633412" y="762000"/>
                  <a:pt x="835025" y="508000"/>
                  <a:pt x="1000125" y="381000"/>
                </a:cubicBezTo>
                <a:cubicBezTo>
                  <a:pt x="1165225" y="254000"/>
                  <a:pt x="1292225" y="0"/>
                  <a:pt x="1457325" y="0"/>
                </a:cubicBezTo>
                <a:cubicBezTo>
                  <a:pt x="1622425" y="0"/>
                  <a:pt x="1825625" y="254000"/>
                  <a:pt x="1990725" y="381000"/>
                </a:cubicBezTo>
                <a:cubicBezTo>
                  <a:pt x="2155825" y="508000"/>
                  <a:pt x="2282825" y="761999"/>
                  <a:pt x="2447925" y="761999"/>
                </a:cubicBezTo>
                <a:cubicBezTo>
                  <a:pt x="2613025" y="761999"/>
                  <a:pt x="2867025" y="469900"/>
                  <a:pt x="2981325" y="381000"/>
                </a:cubicBez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 rot="5400000" flipH="1" flipV="1">
            <a:off x="2552700" y="4904601"/>
            <a:ext cx="1600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1371600" y="4266426"/>
            <a:ext cx="19812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</p:cxnSp>
      <p:sp useBgFill="1">
        <p:nvSpPr>
          <p:cNvPr id="28" name="TextBox 27"/>
          <p:cNvSpPr txBox="1"/>
          <p:nvPr/>
        </p:nvSpPr>
        <p:spPr>
          <a:xfrm>
            <a:off x="2000250" y="4114026"/>
            <a:ext cx="74930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 smtClean="0"/>
              <a:t>CYCLE</a:t>
            </a:r>
            <a:endParaRPr lang="en-US" sz="1200" dirty="0"/>
          </a:p>
        </p:txBody>
      </p:sp>
      <p:sp useBgFill="1">
        <p:nvSpPr>
          <p:cNvPr id="29" name="TextBox 28"/>
          <p:cNvSpPr txBox="1"/>
          <p:nvPr/>
        </p:nvSpPr>
        <p:spPr>
          <a:xfrm rot="16200000">
            <a:off x="471536" y="4785490"/>
            <a:ext cx="857927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STRESS</a:t>
            </a:r>
            <a:endParaRPr lang="en-US" sz="1200" dirty="0"/>
          </a:p>
        </p:txBody>
      </p:sp>
      <p:sp useBgFill="1">
        <p:nvSpPr>
          <p:cNvPr id="30" name="TextBox 29"/>
          <p:cNvSpPr txBox="1"/>
          <p:nvPr/>
        </p:nvSpPr>
        <p:spPr>
          <a:xfrm>
            <a:off x="2238375" y="5819001"/>
            <a:ext cx="1946751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 smtClean="0"/>
              <a:t>NUMBER OF CYCLES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 bwMode="auto">
          <a:xfrm rot="5400000">
            <a:off x="4610894" y="4837926"/>
            <a:ext cx="3810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5400000" flipH="1" flipV="1">
            <a:off x="4800600" y="5028426"/>
            <a:ext cx="7620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4445000" y="4655364"/>
          <a:ext cx="250825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80" name="Equation" r:id="rId4" imgW="190440" imgH="228600" progId="Equation.DSMT4">
                  <p:embed/>
                </p:oleObj>
              </mc:Choice>
              <mc:Fallback>
                <p:oleObj name="Equation" r:id="rId4" imgW="19044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4655364"/>
                        <a:ext cx="250825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5208588" y="4883964"/>
          <a:ext cx="735012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81" name="Equation" r:id="rId6" imgW="558720" imgH="228600" progId="Equation.DSMT4">
                  <p:embed/>
                </p:oleObj>
              </mc:Choice>
              <mc:Fallback>
                <p:oleObj name="Equation" r:id="rId6" imgW="55872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588" y="4883964"/>
                        <a:ext cx="735012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954088" y="4502964"/>
          <a:ext cx="4191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82" name="Equation" r:id="rId8" imgW="317160" imgH="228600" progId="Equation.DSMT4">
                  <p:embed/>
                </p:oleObj>
              </mc:Choice>
              <mc:Fallback>
                <p:oleObj name="Equation" r:id="rId8" imgW="31716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4502964"/>
                        <a:ext cx="419100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968375" y="5261789"/>
          <a:ext cx="385763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83" name="Equation" r:id="rId10" imgW="291960" imgH="228600" progId="Equation.DSMT4">
                  <p:embed/>
                </p:oleObj>
              </mc:Choice>
              <mc:Fallback>
                <p:oleObj name="Equation" r:id="rId10" imgW="29196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5261789"/>
                        <a:ext cx="385763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1001713" y="4876026"/>
          <a:ext cx="30162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84" name="Equation" r:id="rId12" imgW="228600" imgH="228600" progId="Equation.DSMT4">
                  <p:embed/>
                </p:oleObj>
              </mc:Choice>
              <mc:Fallback>
                <p:oleObj name="Equation" r:id="rId12" imgW="22860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4876026"/>
                        <a:ext cx="301625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MER419: Machine Design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DBE664-B44D-41EC-B613-70B9A88A37CD}" type="slidenum">
              <a:rPr lang="en-US"/>
              <a:pPr/>
              <a:t>22</a:t>
            </a:fld>
            <a:endParaRPr lang="en-US"/>
          </a:p>
        </p:txBody>
      </p:sp>
      <p:sp>
        <p:nvSpPr>
          <p:cNvPr id="414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3400"/>
              <a:t>σ</a:t>
            </a:r>
            <a:r>
              <a:rPr lang="el-GR" sz="3400" baseline="-25000"/>
              <a:t>m</a:t>
            </a:r>
            <a:r>
              <a:rPr lang="en-US" sz="3400"/>
              <a:t>-</a:t>
            </a:r>
            <a:r>
              <a:rPr lang="el-GR" sz="3400"/>
              <a:t>σ</a:t>
            </a:r>
            <a:r>
              <a:rPr lang="en-US" sz="3400" baseline="-25000"/>
              <a:t>a</a:t>
            </a:r>
            <a:r>
              <a:rPr lang="en-US" sz="3400"/>
              <a:t> Diagrams for</a:t>
            </a:r>
            <a:br>
              <a:rPr lang="en-US" sz="3400"/>
            </a:br>
            <a:r>
              <a:rPr lang="en-US" sz="3400"/>
              <a:t> Axial and Bending Loads</a:t>
            </a:r>
            <a:endParaRPr lang="el-GR" sz="3400"/>
          </a:p>
        </p:txBody>
      </p:sp>
      <p:pic>
        <p:nvPicPr>
          <p:cNvPr id="414725" name="Picture 5" descr="L06f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962400"/>
            <a:ext cx="3962400" cy="2133600"/>
          </a:xfrm>
          <a:prstGeom prst="rect">
            <a:avLst/>
          </a:prstGeom>
          <a:noFill/>
        </p:spPr>
      </p:pic>
      <p:pic>
        <p:nvPicPr>
          <p:cNvPr id="414726" name="Picture 6" descr="L06f0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752600"/>
            <a:ext cx="4038600" cy="2090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 bwMode="auto">
          <a:xfrm rot="10800000">
            <a:off x="2057400" y="4572000"/>
            <a:ext cx="198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rot="5400000">
            <a:off x="1143000" y="4572000"/>
            <a:ext cx="914400" cy="914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MER419: Machine Design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1E3429-4C20-4188-8B30-BAC524EE8ED1}" type="slidenum">
              <a:rPr lang="en-US"/>
              <a:pPr/>
              <a:t>23</a:t>
            </a:fld>
            <a:endParaRPr lang="en-US"/>
          </a:p>
        </p:txBody>
      </p:sp>
      <p:sp>
        <p:nvSpPr>
          <p:cNvPr id="374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3400" dirty="0"/>
              <a:t>σ</a:t>
            </a:r>
            <a:r>
              <a:rPr lang="el-GR" sz="3400" baseline="-25000" dirty="0"/>
              <a:t>m</a:t>
            </a:r>
            <a:r>
              <a:rPr lang="en-US" sz="3400" dirty="0"/>
              <a:t>-</a:t>
            </a:r>
            <a:r>
              <a:rPr lang="el-GR" sz="3400" dirty="0"/>
              <a:t>σ</a:t>
            </a:r>
            <a:r>
              <a:rPr lang="en-US" sz="3400" baseline="-25000" dirty="0"/>
              <a:t>a</a:t>
            </a:r>
            <a:r>
              <a:rPr lang="en-US" sz="3400" dirty="0"/>
              <a:t> Diagrams, A Closer </a:t>
            </a:r>
            <a:r>
              <a:rPr lang="en-US" sz="3400" dirty="0" smtClean="0"/>
              <a:t>Look</a:t>
            </a:r>
            <a:br>
              <a:rPr lang="en-US" sz="3400" dirty="0" smtClean="0"/>
            </a:br>
            <a:r>
              <a:rPr lang="en-US" sz="3400" dirty="0" smtClean="0"/>
              <a:t>Modified Goodman Diagram</a:t>
            </a:r>
            <a:endParaRPr lang="en-US" sz="3400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rot="5400000" flipH="1" flipV="1">
            <a:off x="2472201" y="3887311"/>
            <a:ext cx="3200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304800" y="5486400"/>
            <a:ext cx="8339601" cy="7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672351" y="232410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</a:t>
            </a:r>
            <a:r>
              <a:rPr lang="en-US" sz="1400" baseline="-25000" dirty="0" err="1" smtClean="0"/>
              <a:t>y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658691" y="4305300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</a:t>
            </a:r>
            <a:r>
              <a:rPr lang="en-US" sz="1400" baseline="-25000" dirty="0" smtClean="0"/>
              <a:t>e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263401" y="502920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+mj-lt"/>
                <a:cs typeface="Times New Roman"/>
              </a:rPr>
              <a:t>σ</a:t>
            </a:r>
            <a:r>
              <a:rPr lang="en-US" baseline="-25000" dirty="0" smtClean="0">
                <a:latin typeface="+mj-lt"/>
                <a:cs typeface="Times New Roman"/>
              </a:rPr>
              <a:t>m</a:t>
            </a:r>
            <a:endParaRPr lang="en-US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72401" y="19812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+mj-lt"/>
                <a:cs typeface="Times New Roman"/>
              </a:rPr>
              <a:t>σ</a:t>
            </a:r>
            <a:r>
              <a:rPr lang="en-US" baseline="-25000" dirty="0" smtClean="0">
                <a:latin typeface="+mj-lt"/>
                <a:cs typeface="Times New Roman"/>
              </a:rPr>
              <a:t>a</a:t>
            </a:r>
            <a:endParaRPr lang="en-US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01326" y="548640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</a:t>
            </a:r>
            <a:r>
              <a:rPr lang="en-US" sz="1400" baseline="-25000" dirty="0" err="1" smtClean="0"/>
              <a:t>y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987176" y="5486400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</a:t>
            </a:r>
            <a:r>
              <a:rPr lang="en-US" sz="1400" baseline="-25000" dirty="0" smtClean="0"/>
              <a:t>u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 bwMode="auto">
          <a:xfrm flipV="1">
            <a:off x="3920001" y="2617886"/>
            <a:ext cx="145152" cy="14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3920001" y="4572000"/>
            <a:ext cx="145152" cy="14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5400000" flipV="1">
            <a:off x="6896170" y="5565479"/>
            <a:ext cx="145152" cy="14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 flipV="1">
            <a:off x="7961480" y="5565479"/>
            <a:ext cx="145152" cy="14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072401" y="4572000"/>
            <a:ext cx="2590800" cy="609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16200000" flipH="1">
            <a:off x="6663201" y="5181600"/>
            <a:ext cx="304800" cy="304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16200000" flipH="1">
            <a:off x="4072401" y="2590800"/>
            <a:ext cx="2590800" cy="2590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663201" y="5181600"/>
            <a:ext cx="1371600" cy="304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30"/>
          <p:cNvSpPr>
            <a:spLocks noChangeAspect="1"/>
          </p:cNvSpPr>
          <p:nvPr/>
        </p:nvSpPr>
        <p:spPr bwMode="auto">
          <a:xfrm>
            <a:off x="2009775" y="4533900"/>
            <a:ext cx="85344" cy="8534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 bwMode="auto">
          <a:xfrm>
            <a:off x="4019550" y="4524375"/>
            <a:ext cx="85344" cy="8534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5" name="Oval 44"/>
          <p:cNvSpPr>
            <a:spLocks noChangeAspect="1"/>
          </p:cNvSpPr>
          <p:nvPr/>
        </p:nvSpPr>
        <p:spPr bwMode="auto">
          <a:xfrm>
            <a:off x="6625482" y="5130167"/>
            <a:ext cx="85344" cy="8534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50" name="Straight Connector 49"/>
          <p:cNvCxnSpPr>
            <a:cxnSpLocks noChangeAspect="1"/>
          </p:cNvCxnSpPr>
          <p:nvPr/>
        </p:nvCxnSpPr>
        <p:spPr bwMode="auto">
          <a:xfrm rot="5400000">
            <a:off x="2073354" y="2590803"/>
            <a:ext cx="1984294" cy="198429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rot="10800000">
            <a:off x="733425" y="4572000"/>
            <a:ext cx="12954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1219200" y="548640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</a:t>
            </a:r>
            <a:r>
              <a:rPr lang="en-US" sz="1400" baseline="-25000" dirty="0" err="1" smtClean="0"/>
              <a:t>y</a:t>
            </a:r>
            <a:endParaRPr lang="en-US" sz="1400" dirty="0"/>
          </a:p>
        </p:txBody>
      </p:sp>
      <p:cxnSp>
        <p:nvCxnSpPr>
          <p:cNvPr id="58" name="Straight Connector 57"/>
          <p:cNvCxnSpPr/>
          <p:nvPr/>
        </p:nvCxnSpPr>
        <p:spPr bwMode="auto">
          <a:xfrm rot="5400000" flipV="1">
            <a:off x="1080693" y="5567757"/>
            <a:ext cx="145152" cy="14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3914775" y="548640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MER419: Machine Design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8B207-9417-49F3-9EE3-21904917419B}" type="slidenum">
              <a:rPr lang="en-US"/>
              <a:pPr/>
              <a:t>24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2024 Al</a:t>
            </a:r>
          </a:p>
        </p:txBody>
      </p:sp>
      <p:pic>
        <p:nvPicPr>
          <p:cNvPr id="376836" name="Picture 4" descr="L01F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6629400" cy="4206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MER419: Machine Design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DC867E-34CE-4542-BC31-3B5FD15A6EA7}" type="slidenum">
              <a:rPr lang="en-US"/>
              <a:pPr/>
              <a:t>25</a:t>
            </a:fld>
            <a:endParaRPr lang="en-US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7075 Al</a:t>
            </a:r>
          </a:p>
        </p:txBody>
      </p:sp>
      <p:pic>
        <p:nvPicPr>
          <p:cNvPr id="378884" name="Picture 4" descr="L01F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6248400" cy="4181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MER419: Machine Design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1FF19B-0084-4DB1-84D7-8C97D57F05B4}" type="slidenum">
              <a:rPr lang="en-US"/>
              <a:pPr/>
              <a:t>26</a:t>
            </a:fld>
            <a:endParaRPr lang="en-US"/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Steel</a:t>
            </a:r>
          </a:p>
        </p:txBody>
      </p:sp>
      <p:pic>
        <p:nvPicPr>
          <p:cNvPr id="380932" name="Picture 4" descr="L01F3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6248400" cy="415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MER419: Machine Design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1B735B-4C1D-4BDD-B42E-B675BE1B59D7}" type="slidenum">
              <a:rPr lang="en-US"/>
              <a:pPr/>
              <a:t>27</a:t>
            </a:fld>
            <a:endParaRPr lang="en-US"/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Fatigue Failure Due to Combined Stresses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Distortional Energy Method</a:t>
            </a:r>
          </a:p>
          <a:p>
            <a:pPr lvl="1"/>
            <a:r>
              <a:rPr lang="en-US"/>
              <a:t>Mean von Mises Stresses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pPr lvl="1"/>
            <a:r>
              <a:rPr lang="en-US"/>
              <a:t>Alternating von Mises Stresses</a:t>
            </a:r>
          </a:p>
        </p:txBody>
      </p:sp>
      <p:graphicFrame>
        <p:nvGraphicFramePr>
          <p:cNvPr id="422917" name="Object 5"/>
          <p:cNvGraphicFramePr>
            <a:graphicFrameLocks noChangeAspect="1"/>
          </p:cNvGraphicFramePr>
          <p:nvPr/>
        </p:nvGraphicFramePr>
        <p:xfrm>
          <a:off x="762000" y="2895600"/>
          <a:ext cx="8077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37" name="Equation" r:id="rId4" imgW="3720960" imgH="317160" progId="Equation.DSMT4">
                  <p:embed/>
                </p:oleObj>
              </mc:Choice>
              <mc:Fallback>
                <p:oleObj name="Equation" r:id="rId4" imgW="3720960" imgH="3171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95600"/>
                        <a:ext cx="8077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18" name="Object 6"/>
          <p:cNvGraphicFramePr>
            <a:graphicFrameLocks noChangeAspect="1"/>
          </p:cNvGraphicFramePr>
          <p:nvPr/>
        </p:nvGraphicFramePr>
        <p:xfrm>
          <a:off x="838200" y="4800600"/>
          <a:ext cx="8001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38" name="Equation" r:id="rId6" imgW="3593880" imgH="317160" progId="Equation.3">
                  <p:embed/>
                </p:oleObj>
              </mc:Choice>
              <mc:Fallback>
                <p:oleObj name="Equation" r:id="rId6" imgW="3593880" imgH="3171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00600"/>
                        <a:ext cx="8001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Fluctuating Stress Due to Bending and Torsion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MER419: Machine Design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RBB </a:t>
            </a:r>
            <a:fld id="{D9CC9C06-5CAA-4392-8663-279A4B413BCF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094055"/>
              </p:ext>
            </p:extLst>
          </p:nvPr>
        </p:nvGraphicFramePr>
        <p:xfrm>
          <a:off x="381000" y="2385320"/>
          <a:ext cx="3958486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30" name="Equation" r:id="rId3" imgW="2501640" imgH="1854000" progId="Equation.DSMT4">
                  <p:embed/>
                </p:oleObj>
              </mc:Choice>
              <mc:Fallback>
                <p:oleObj name="Equation" r:id="rId3" imgW="2501640" imgH="18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2385320"/>
                        <a:ext cx="3958486" cy="293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5800" y="1858778"/>
            <a:ext cx="4485132" cy="398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5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Fluctuating Stress Due to Bending and Torsion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MER419: Machine Design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RBB </a:t>
            </a:r>
            <a:fld id="{D9CC9C06-5CAA-4392-8663-279A4B413BCF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246503"/>
              </p:ext>
            </p:extLst>
          </p:nvPr>
        </p:nvGraphicFramePr>
        <p:xfrm>
          <a:off x="381000" y="2385320"/>
          <a:ext cx="3958486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52" name="Equation" r:id="rId3" imgW="2501640" imgH="1854000" progId="Equation.DSMT4">
                  <p:embed/>
                </p:oleObj>
              </mc:Choice>
              <mc:Fallback>
                <p:oleObj name="Equation" r:id="rId3" imgW="2501640" imgH="18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2385320"/>
                        <a:ext cx="3958486" cy="293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5800" y="1858778"/>
            <a:ext cx="4485132" cy="398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6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of actual shaft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MER419: Machine Design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RBB </a:t>
            </a:r>
            <a:fld id="{50E83A85-1AEC-445B-AD1A-57D30AB68B5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D:\Books\MGH\Budynas\chapter-18\figure18.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12490" y="4103649"/>
            <a:ext cx="4865646" cy="1910576"/>
          </a:xfrm>
          <a:prstGeom prst="rect">
            <a:avLst/>
          </a:prstGeom>
          <a:noFill/>
        </p:spPr>
      </p:pic>
      <p:pic>
        <p:nvPicPr>
          <p:cNvPr id="7" name="Picture 3" descr="C:\Users\All\Documents\Ron\Courses\MER419\2.jpe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0800000">
            <a:off x="1806498" y="1851101"/>
            <a:ext cx="3886200" cy="2036958"/>
          </a:xfrm>
          <a:prstGeom prst="rect">
            <a:avLst/>
          </a:prstGeom>
          <a:noFill/>
        </p:spPr>
      </p:pic>
      <p:sp>
        <p:nvSpPr>
          <p:cNvPr id="8" name="SMARTInkShape-5"/>
          <p:cNvSpPr/>
          <p:nvPr>
            <p:custDataLst>
              <p:tags r:id="rId1"/>
            </p:custDataLst>
          </p:nvPr>
        </p:nvSpPr>
        <p:spPr bwMode="auto">
          <a:xfrm>
            <a:off x="4078163" y="2609850"/>
            <a:ext cx="318476" cy="473826"/>
          </a:xfrm>
          <a:custGeom>
            <a:avLst/>
            <a:gdLst/>
            <a:ahLst/>
            <a:cxnLst/>
            <a:rect l="0" t="0" r="0" b="0"/>
            <a:pathLst>
              <a:path w="318476" h="473826">
                <a:moveTo>
                  <a:pt x="284287" y="104775"/>
                </a:moveTo>
                <a:lnTo>
                  <a:pt x="276086" y="104775"/>
                </a:lnTo>
                <a:lnTo>
                  <a:pt x="267419" y="98229"/>
                </a:lnTo>
                <a:lnTo>
                  <a:pt x="258593" y="95074"/>
                </a:lnTo>
                <a:lnTo>
                  <a:pt x="249274" y="88965"/>
                </a:lnTo>
                <a:lnTo>
                  <a:pt x="238753" y="86685"/>
                </a:lnTo>
                <a:lnTo>
                  <a:pt x="194393" y="85750"/>
                </a:lnTo>
                <a:lnTo>
                  <a:pt x="157200" y="86785"/>
                </a:lnTo>
                <a:lnTo>
                  <a:pt x="125526" y="98983"/>
                </a:lnTo>
                <a:lnTo>
                  <a:pt x="106484" y="113172"/>
                </a:lnTo>
                <a:lnTo>
                  <a:pt x="74736" y="156328"/>
                </a:lnTo>
                <a:lnTo>
                  <a:pt x="49337" y="198920"/>
                </a:lnTo>
                <a:lnTo>
                  <a:pt x="24995" y="237907"/>
                </a:lnTo>
                <a:lnTo>
                  <a:pt x="8898" y="276182"/>
                </a:lnTo>
                <a:lnTo>
                  <a:pt x="584" y="309260"/>
                </a:lnTo>
                <a:lnTo>
                  <a:pt x="0" y="342723"/>
                </a:lnTo>
                <a:lnTo>
                  <a:pt x="11848" y="382440"/>
                </a:lnTo>
                <a:lnTo>
                  <a:pt x="26000" y="404945"/>
                </a:lnTo>
                <a:lnTo>
                  <a:pt x="62218" y="444372"/>
                </a:lnTo>
                <a:lnTo>
                  <a:pt x="95077" y="462270"/>
                </a:lnTo>
                <a:lnTo>
                  <a:pt x="123803" y="471637"/>
                </a:lnTo>
                <a:lnTo>
                  <a:pt x="158654" y="473825"/>
                </a:lnTo>
                <a:lnTo>
                  <a:pt x="183295" y="470586"/>
                </a:lnTo>
                <a:lnTo>
                  <a:pt x="205535" y="459974"/>
                </a:lnTo>
                <a:lnTo>
                  <a:pt x="235906" y="433328"/>
                </a:lnTo>
                <a:lnTo>
                  <a:pt x="265013" y="395799"/>
                </a:lnTo>
                <a:lnTo>
                  <a:pt x="290923" y="348343"/>
                </a:lnTo>
                <a:lnTo>
                  <a:pt x="304170" y="311453"/>
                </a:lnTo>
                <a:lnTo>
                  <a:pt x="313585" y="270362"/>
                </a:lnTo>
                <a:lnTo>
                  <a:pt x="318475" y="230227"/>
                </a:lnTo>
                <a:lnTo>
                  <a:pt x="317473" y="190165"/>
                </a:lnTo>
                <a:lnTo>
                  <a:pt x="306445" y="147665"/>
                </a:lnTo>
                <a:lnTo>
                  <a:pt x="288138" y="106904"/>
                </a:lnTo>
                <a:lnTo>
                  <a:pt x="264832" y="68680"/>
                </a:lnTo>
                <a:lnTo>
                  <a:pt x="227252" y="22701"/>
                </a:lnTo>
                <a:lnTo>
                  <a:pt x="208087" y="0"/>
                </a:ln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1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4" y="304800"/>
            <a:ext cx="8264525" cy="1216025"/>
          </a:xfrm>
        </p:spPr>
        <p:txBody>
          <a:bodyPr/>
          <a:lstStyle/>
          <a:p>
            <a:r>
              <a:rPr lang="en-US" dirty="0" smtClean="0"/>
              <a:t>von Mises Equivalent Stresses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MER419: Machine Design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RBB </a:t>
            </a:r>
            <a:fld id="{D9CC9C06-5CAA-4392-8663-279A4B413BCF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033341"/>
              </p:ext>
            </p:extLst>
          </p:nvPr>
        </p:nvGraphicFramePr>
        <p:xfrm>
          <a:off x="1587500" y="1905000"/>
          <a:ext cx="5894388" cy="385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77" name="Equation" r:id="rId3" imgW="2717640" imgH="1777680" progId="Equation.DSMT4">
                  <p:embed/>
                </p:oleObj>
              </mc:Choice>
              <mc:Fallback>
                <p:oleObj name="Equation" r:id="rId3" imgW="271764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7500" y="1905000"/>
                        <a:ext cx="5894388" cy="385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277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MER419: Machine Design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7F30D7-031D-4C74-BD96-58039FCB524D}" type="slidenum">
              <a:rPr lang="en-US"/>
              <a:pPr/>
              <a:t>31</a:t>
            </a:fld>
            <a:endParaRPr lang="en-US"/>
          </a:p>
        </p:txBody>
      </p:sp>
      <p:sp>
        <p:nvSpPr>
          <p:cNvPr id="423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of </a:t>
            </a:r>
            <a:r>
              <a:rPr lang="en-US" dirty="0" smtClean="0"/>
              <a:t>Safety:</a:t>
            </a:r>
            <a:br>
              <a:rPr lang="en-US" dirty="0" smtClean="0"/>
            </a:br>
            <a:r>
              <a:rPr lang="en-US" dirty="0" smtClean="0"/>
              <a:t>Three Interpretations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rot="5400000" flipH="1" flipV="1">
            <a:off x="-304800" y="3887311"/>
            <a:ext cx="3200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1295400" y="5485606"/>
            <a:ext cx="45720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895350" y="232410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</a:t>
            </a:r>
            <a:r>
              <a:rPr lang="en-US" sz="1400" baseline="-25000" dirty="0" err="1" smtClean="0"/>
              <a:t>y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881690" y="4305300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</a:t>
            </a:r>
            <a:r>
              <a:rPr lang="en-US" sz="1400" baseline="-25000" dirty="0" smtClean="0"/>
              <a:t>e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486400" y="502920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+mj-lt"/>
                <a:cs typeface="Times New Roman"/>
              </a:rPr>
              <a:t>σ</a:t>
            </a:r>
            <a:r>
              <a:rPr lang="en-US" dirty="0" smtClean="0">
                <a:latin typeface="+mj-lt"/>
                <a:cs typeface="Times New Roman"/>
              </a:rPr>
              <a:t>’</a:t>
            </a:r>
            <a:r>
              <a:rPr lang="en-US" baseline="-25000" dirty="0" smtClean="0">
                <a:latin typeface="+mj-lt"/>
                <a:cs typeface="Times New Roman"/>
              </a:rPr>
              <a:t>m</a:t>
            </a:r>
            <a:endParaRPr lang="en-US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95400" y="19812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+mj-lt"/>
                <a:cs typeface="Times New Roman"/>
              </a:rPr>
              <a:t>σ</a:t>
            </a:r>
            <a:r>
              <a:rPr lang="en-US" dirty="0" smtClean="0">
                <a:latin typeface="+mj-lt"/>
                <a:cs typeface="Times New Roman"/>
              </a:rPr>
              <a:t>’</a:t>
            </a:r>
            <a:r>
              <a:rPr lang="en-US" baseline="-25000" dirty="0" smtClean="0">
                <a:latin typeface="+mj-lt"/>
                <a:cs typeface="Times New Roman"/>
              </a:rPr>
              <a:t>a</a:t>
            </a:r>
            <a:endParaRPr lang="en-US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24325" y="548640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</a:t>
            </a:r>
            <a:r>
              <a:rPr lang="en-US" sz="1400" baseline="-25000" dirty="0" err="1" smtClean="0"/>
              <a:t>y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210175" y="5486400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</a:t>
            </a:r>
            <a:r>
              <a:rPr lang="en-US" sz="1400" baseline="-25000" dirty="0" smtClean="0"/>
              <a:t>u</a:t>
            </a:r>
            <a:endParaRPr lang="en-US" sz="1400" dirty="0"/>
          </a:p>
        </p:txBody>
      </p:sp>
      <p:cxnSp>
        <p:nvCxnSpPr>
          <p:cNvPr id="44" name="Straight Connector 43"/>
          <p:cNvCxnSpPr/>
          <p:nvPr/>
        </p:nvCxnSpPr>
        <p:spPr bwMode="auto">
          <a:xfrm flipV="1">
            <a:off x="1143000" y="2617886"/>
            <a:ext cx="145152" cy="14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V="1">
            <a:off x="1143000" y="4572000"/>
            <a:ext cx="145152" cy="14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rot="5400000" flipV="1">
            <a:off x="4119169" y="5565479"/>
            <a:ext cx="145152" cy="14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rot="5400000" flipV="1">
            <a:off x="5184479" y="5565479"/>
            <a:ext cx="145152" cy="14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1295400" y="4572000"/>
            <a:ext cx="2590800" cy="609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16200000" flipH="1">
            <a:off x="3886200" y="5181600"/>
            <a:ext cx="304800" cy="304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 rot="16200000" flipH="1">
            <a:off x="1295400" y="2590800"/>
            <a:ext cx="2590800" cy="2590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3886200" y="5181600"/>
            <a:ext cx="1371600" cy="304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flipV="1">
            <a:off x="1295400" y="2895600"/>
            <a:ext cx="3200400" cy="2590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 rot="5400000">
            <a:off x="1828800" y="5143500"/>
            <a:ext cx="6858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10800000">
            <a:off x="1293495" y="4791075"/>
            <a:ext cx="86868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 rot="5400000">
            <a:off x="1440180" y="5093970"/>
            <a:ext cx="77724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>
            <a:off x="1295400" y="5048250"/>
            <a:ext cx="201168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 rot="10800000">
            <a:off x="1295400" y="4724400"/>
            <a:ext cx="5334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 rot="5400000">
            <a:off x="3048000" y="5257800"/>
            <a:ext cx="4572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/>
          <p:cNvSpPr>
            <a:spLocks noChangeAspect="1"/>
          </p:cNvSpPr>
          <p:nvPr/>
        </p:nvSpPr>
        <p:spPr bwMode="auto">
          <a:xfrm>
            <a:off x="1781177" y="5006342"/>
            <a:ext cx="85344" cy="8534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8" name="Oval 77"/>
          <p:cNvSpPr>
            <a:spLocks noChangeAspect="1"/>
          </p:cNvSpPr>
          <p:nvPr/>
        </p:nvSpPr>
        <p:spPr bwMode="auto">
          <a:xfrm>
            <a:off x="1790702" y="4657727"/>
            <a:ext cx="85344" cy="8534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9" name="Oval 78"/>
          <p:cNvSpPr>
            <a:spLocks noChangeAspect="1"/>
          </p:cNvSpPr>
          <p:nvPr/>
        </p:nvSpPr>
        <p:spPr bwMode="auto">
          <a:xfrm>
            <a:off x="2124077" y="4733927"/>
            <a:ext cx="85344" cy="8534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0" name="Oval 79"/>
          <p:cNvSpPr>
            <a:spLocks noChangeAspect="1"/>
          </p:cNvSpPr>
          <p:nvPr/>
        </p:nvSpPr>
        <p:spPr bwMode="auto">
          <a:xfrm>
            <a:off x="3225167" y="4987292"/>
            <a:ext cx="85344" cy="8534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676400" y="5486400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2019208" y="5486400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124108" y="5486400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990600" y="5029200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990600" y="4800600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990600" y="45720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1676400" y="4343400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1981200" y="4419600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3048000" y="4724400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1447800" y="4800600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91" name="Oval 90"/>
          <p:cNvSpPr>
            <a:spLocks noChangeAspect="1"/>
          </p:cNvSpPr>
          <p:nvPr/>
        </p:nvSpPr>
        <p:spPr bwMode="auto">
          <a:xfrm>
            <a:off x="3848481" y="5130167"/>
            <a:ext cx="85344" cy="8534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2" name="Isosceles Triangle 91"/>
          <p:cNvSpPr/>
          <p:nvPr/>
        </p:nvSpPr>
        <p:spPr bwMode="auto">
          <a:xfrm>
            <a:off x="3314700" y="3429000"/>
            <a:ext cx="552450" cy="45720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819525" y="348317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>
                <a:latin typeface="+mj-lt"/>
                <a:cs typeface="Times New Roman"/>
              </a:rPr>
              <a:t>σ</a:t>
            </a:r>
            <a:r>
              <a:rPr lang="en-US" sz="1400" baseline="-25000" dirty="0" smtClean="0">
                <a:latin typeface="+mj-lt"/>
                <a:cs typeface="Times New Roman"/>
              </a:rPr>
              <a:t>a</a:t>
            </a:r>
            <a:endParaRPr lang="en-US" sz="1400" dirty="0"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381375" y="381952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>
                <a:latin typeface="+mj-lt"/>
                <a:cs typeface="Times New Roman"/>
              </a:rPr>
              <a:t>σ</a:t>
            </a:r>
            <a:r>
              <a:rPr lang="en-US" sz="1400" baseline="-25000" dirty="0" smtClean="0">
                <a:latin typeface="+mj-lt"/>
                <a:cs typeface="Times New Roman"/>
              </a:rPr>
              <a:t>m</a:t>
            </a:r>
            <a:endParaRPr lang="en-US" sz="1400" dirty="0"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581400" y="18288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indent="-800100">
              <a:tabLst>
                <a:tab pos="800100" algn="l"/>
              </a:tabLst>
            </a:pPr>
            <a:r>
              <a:rPr lang="en-US" sz="1600" dirty="0" smtClean="0"/>
              <a:t>     N – 	Normal Point, Normal Operating Load</a:t>
            </a:r>
          </a:p>
          <a:p>
            <a:pPr marL="800100" indent="-800100">
              <a:tabLst>
                <a:tab pos="800100" algn="l"/>
              </a:tabLst>
            </a:pPr>
            <a:r>
              <a:rPr lang="en-US" sz="1600" dirty="0" smtClean="0"/>
              <a:t>Q,P,R – Three interpretations of anticipated design overload points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4" y="304800"/>
            <a:ext cx="8264525" cy="1216025"/>
          </a:xfrm>
        </p:spPr>
        <p:txBody>
          <a:bodyPr/>
          <a:lstStyle/>
          <a:p>
            <a:r>
              <a:rPr lang="en-US" dirty="0" smtClean="0"/>
              <a:t>Using Modified Goodman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MER419: Machine Design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RBB </a:t>
            </a:r>
            <a:fld id="{D9CC9C06-5CAA-4392-8663-279A4B413BCF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713325"/>
              </p:ext>
            </p:extLst>
          </p:nvPr>
        </p:nvGraphicFramePr>
        <p:xfrm>
          <a:off x="1076325" y="2344738"/>
          <a:ext cx="691515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00" name="Equation" r:id="rId3" imgW="3187440" imgH="1371600" progId="Equation.DSMT4">
                  <p:embed/>
                </p:oleObj>
              </mc:Choice>
              <mc:Fallback>
                <p:oleObj name="Equation" r:id="rId3" imgW="3187440" imgH="1371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6325" y="2344738"/>
                        <a:ext cx="6915150" cy="297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49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MER419: Machine Design</a:t>
            </a: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B1ECC9-CFB7-4906-B7C2-15FEC3DFBA3A}" type="slidenum">
              <a:rPr lang="en-US"/>
              <a:pPr/>
              <a:t>33</a:t>
            </a:fld>
            <a:endParaRPr lang="en-US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25988" name="Text Box 4"/>
          <p:cNvSpPr txBox="1">
            <a:spLocks noChangeArrowheads="1"/>
          </p:cNvSpPr>
          <p:nvPr/>
        </p:nvSpPr>
        <p:spPr bwMode="auto">
          <a:xfrm>
            <a:off x="212725" y="2101850"/>
            <a:ext cx="8397875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A bar of steel has S</a:t>
            </a:r>
            <a:r>
              <a:rPr lang="en-US" baseline="-25000"/>
              <a:t>u</a:t>
            </a:r>
            <a:r>
              <a:rPr lang="en-US"/>
              <a:t>=700MPa, S</a:t>
            </a:r>
            <a:r>
              <a:rPr lang="en-US" baseline="-25000"/>
              <a:t>y</a:t>
            </a:r>
            <a:r>
              <a:rPr lang="en-US"/>
              <a:t>=500MPa, and a fully corrected endurance limit of S</a:t>
            </a:r>
            <a:r>
              <a:rPr lang="en-US" baseline="-25000"/>
              <a:t>3</a:t>
            </a:r>
            <a:r>
              <a:rPr lang="en-US"/>
              <a:t>=200MPa.  For each case below find the factor of safety which guards against static and fatigue failures.</a:t>
            </a:r>
          </a:p>
          <a:p>
            <a:endParaRPr lang="en-US"/>
          </a:p>
          <a:p>
            <a:r>
              <a:rPr lang="en-US"/>
              <a:t>1.</a:t>
            </a:r>
          </a:p>
          <a:p>
            <a:endParaRPr lang="en-US"/>
          </a:p>
          <a:p>
            <a:r>
              <a:rPr lang="en-US"/>
              <a:t>2. </a:t>
            </a:r>
          </a:p>
          <a:p>
            <a:endParaRPr lang="en-US"/>
          </a:p>
          <a:p>
            <a:r>
              <a:rPr lang="en-US"/>
              <a:t>3.</a:t>
            </a:r>
          </a:p>
          <a:p>
            <a:endParaRPr lang="en-US"/>
          </a:p>
          <a:p>
            <a:r>
              <a:rPr lang="en-US"/>
              <a:t>4.</a:t>
            </a:r>
            <a:endParaRPr lang="el-GR"/>
          </a:p>
        </p:txBody>
      </p:sp>
      <p:graphicFrame>
        <p:nvGraphicFramePr>
          <p:cNvPr id="425989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39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90" name="Object 6"/>
          <p:cNvGraphicFramePr>
            <a:graphicFrameLocks noChangeAspect="1"/>
          </p:cNvGraphicFramePr>
          <p:nvPr/>
        </p:nvGraphicFramePr>
        <p:xfrm>
          <a:off x="838200" y="3200400"/>
          <a:ext cx="175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40" name="Equation" r:id="rId6" imgW="876240" imgH="228600" progId="Equation.3">
                  <p:embed/>
                </p:oleObj>
              </mc:Choice>
              <mc:Fallback>
                <p:oleObj name="Equation" r:id="rId6" imgW="87624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00400"/>
                        <a:ext cx="1752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91" name="Object 7"/>
          <p:cNvGraphicFramePr>
            <a:graphicFrameLocks noChangeAspect="1"/>
          </p:cNvGraphicFramePr>
          <p:nvPr/>
        </p:nvGraphicFramePr>
        <p:xfrm>
          <a:off x="838200" y="3733800"/>
          <a:ext cx="35052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41" name="Equation" r:id="rId8" imgW="1790640" imgH="228600" progId="Equation.3">
                  <p:embed/>
                </p:oleObj>
              </mc:Choice>
              <mc:Fallback>
                <p:oleObj name="Equation" r:id="rId8" imgW="179064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33800"/>
                        <a:ext cx="350520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92" name="Object 8"/>
          <p:cNvGraphicFramePr>
            <a:graphicFrameLocks noChangeAspect="1"/>
          </p:cNvGraphicFramePr>
          <p:nvPr/>
        </p:nvGraphicFramePr>
        <p:xfrm>
          <a:off x="838200" y="4267200"/>
          <a:ext cx="41148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42" name="Equation" r:id="rId10" imgW="2019240" imgH="241200" progId="Equation.3">
                  <p:embed/>
                </p:oleObj>
              </mc:Choice>
              <mc:Fallback>
                <p:oleObj name="Equation" r:id="rId10" imgW="201924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267200"/>
                        <a:ext cx="411480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93" name="Object 9"/>
          <p:cNvGraphicFramePr>
            <a:graphicFrameLocks noChangeAspect="1"/>
          </p:cNvGraphicFramePr>
          <p:nvPr/>
        </p:nvGraphicFramePr>
        <p:xfrm>
          <a:off x="838200" y="4800600"/>
          <a:ext cx="4343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43" name="Equation" r:id="rId12" imgW="1942920" imgH="482400" progId="Equation.3">
                  <p:embed/>
                </p:oleObj>
              </mc:Choice>
              <mc:Fallback>
                <p:oleObj name="Equation" r:id="rId12" imgW="1942920" imgH="482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00600"/>
                        <a:ext cx="43434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MER419: Machine Design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5E1632-8A69-4F74-86B1-B28A09CCFEE7}" type="slidenum">
              <a:rPr lang="en-US"/>
              <a:pPr/>
              <a:t>4</a:t>
            </a:fld>
            <a:endParaRPr lang="en-US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Endurance Limit and Strength</a:t>
            </a:r>
          </a:p>
        </p:txBody>
      </p:sp>
      <p:pic>
        <p:nvPicPr>
          <p:cNvPr id="333828" name="Picture 4" descr="L01F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05200"/>
            <a:ext cx="4114800" cy="2619375"/>
          </a:xfrm>
          <a:prstGeom prst="rect">
            <a:avLst/>
          </a:prstGeom>
          <a:noFill/>
        </p:spPr>
      </p:pic>
      <p:graphicFrame>
        <p:nvGraphicFramePr>
          <p:cNvPr id="333829" name="Object 5"/>
          <p:cNvGraphicFramePr>
            <a:graphicFrameLocks noChangeAspect="1"/>
          </p:cNvGraphicFramePr>
          <p:nvPr/>
        </p:nvGraphicFramePr>
        <p:xfrm>
          <a:off x="546100" y="1624013"/>
          <a:ext cx="6757988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63" name="Equation" r:id="rId5" imgW="3352680" imgH="990360" progId="Equation.DSMT4">
                  <p:embed/>
                </p:oleObj>
              </mc:Choice>
              <mc:Fallback>
                <p:oleObj name="Equation" r:id="rId5" imgW="335268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1624013"/>
                        <a:ext cx="6757988" cy="199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496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MER419: Machine Design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CCA353-61FA-4C6A-8488-F80813FAED21}" type="slidenum">
              <a:rPr lang="en-US"/>
              <a:pPr/>
              <a:t>5</a:t>
            </a:fld>
            <a:endParaRPr lang="en-US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of Thumb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Steel</a:t>
            </a:r>
          </a:p>
          <a:p>
            <a:pPr lvl="1"/>
            <a:r>
              <a:rPr lang="en-US"/>
              <a:t>English Units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pPr lvl="1"/>
            <a:r>
              <a:rPr lang="en-US"/>
              <a:t>Metric Units</a:t>
            </a:r>
          </a:p>
          <a:p>
            <a:pPr lvl="2">
              <a:buFont typeface="Wingdings" pitchFamily="2" charset="2"/>
              <a:buNone/>
            </a:pPr>
            <a:endParaRPr lang="en-US"/>
          </a:p>
        </p:txBody>
      </p:sp>
      <p:graphicFrame>
        <p:nvGraphicFramePr>
          <p:cNvPr id="405508" name="Object 4"/>
          <p:cNvGraphicFramePr>
            <a:graphicFrameLocks noChangeAspect="1"/>
          </p:cNvGraphicFramePr>
          <p:nvPr/>
        </p:nvGraphicFramePr>
        <p:xfrm>
          <a:off x="1600200" y="2667000"/>
          <a:ext cx="48768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596" name="Equation" r:id="rId4" imgW="2286000" imgH="482400" progId="Equation.3">
                  <p:embed/>
                </p:oleObj>
              </mc:Choice>
              <mc:Fallback>
                <p:oleObj name="Equation" r:id="rId4" imgW="22860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667000"/>
                        <a:ext cx="4876800" cy="103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09" name="Object 5"/>
          <p:cNvGraphicFramePr>
            <a:graphicFrameLocks noChangeAspect="1"/>
          </p:cNvGraphicFramePr>
          <p:nvPr/>
        </p:nvGraphicFramePr>
        <p:xfrm>
          <a:off x="1370013" y="3998913"/>
          <a:ext cx="533717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597" name="Equation" r:id="rId6" imgW="2501640" imgH="482400" progId="Equation.DSMT4">
                  <p:embed/>
                </p:oleObj>
              </mc:Choice>
              <mc:Fallback>
                <p:oleObj name="Equation" r:id="rId6" imgW="25016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3" y="3998913"/>
                        <a:ext cx="5337175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215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MER419: Machine Design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546132-A6B9-4FBC-9A18-857EF2A9836A}" type="slidenum">
              <a:rPr lang="en-US"/>
              <a:pPr/>
              <a:t>6</a:t>
            </a:fld>
            <a:endParaRPr lang="en-US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of Thumb</a:t>
            </a:r>
          </a:p>
        </p:txBody>
      </p:sp>
      <p:sp>
        <p:nvSpPr>
          <p:cNvPr id="40653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Cast Iron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Aluminum and Magnesium</a:t>
            </a:r>
          </a:p>
          <a:p>
            <a:pPr lvl="2">
              <a:buFont typeface="Wingdings" pitchFamily="2" charset="2"/>
              <a:buNone/>
            </a:pPr>
            <a:endParaRPr lang="en-US"/>
          </a:p>
        </p:txBody>
      </p:sp>
      <p:graphicFrame>
        <p:nvGraphicFramePr>
          <p:cNvPr id="406533" name="Object 5"/>
          <p:cNvGraphicFramePr>
            <a:graphicFrameLocks noChangeAspect="1"/>
          </p:cNvGraphicFramePr>
          <p:nvPr/>
        </p:nvGraphicFramePr>
        <p:xfrm>
          <a:off x="1219200" y="2532063"/>
          <a:ext cx="18161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20" name="Equation" r:id="rId4" imgW="850680" imgH="241200" progId="Equation.3">
                  <p:embed/>
                </p:oleObj>
              </mc:Choice>
              <mc:Fallback>
                <p:oleObj name="Equation" r:id="rId4" imgW="850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32063"/>
                        <a:ext cx="1816100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5" name="Object 7"/>
          <p:cNvGraphicFramePr>
            <a:graphicFrameLocks noChangeAspect="1"/>
          </p:cNvGraphicFramePr>
          <p:nvPr/>
        </p:nvGraphicFramePr>
        <p:xfrm>
          <a:off x="965200" y="4495800"/>
          <a:ext cx="26289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21" name="Equation" r:id="rId6" imgW="1231560" imgH="241200" progId="Equation.3">
                  <p:embed/>
                </p:oleObj>
              </mc:Choice>
              <mc:Fallback>
                <p:oleObj name="Equation" r:id="rId6" imgW="1231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4495800"/>
                        <a:ext cx="262890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314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MER419: Machine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D910F0-C217-4D0D-835A-AA28A590A24B}" type="slidenum">
              <a:rPr lang="en-US"/>
              <a:pPr/>
              <a:t>7</a:t>
            </a:fld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</a:t>
            </a:r>
            <a:br>
              <a:rPr lang="en-US" dirty="0" smtClean="0"/>
            </a:br>
            <a:r>
              <a:rPr lang="en-US" sz="1200" dirty="0" smtClean="0"/>
              <a:t>(Reported by F.B. </a:t>
            </a:r>
            <a:r>
              <a:rPr lang="en-US" sz="1200" dirty="0" err="1" smtClean="0"/>
              <a:t>Stulen</a:t>
            </a:r>
            <a:r>
              <a:rPr lang="en-US" sz="1200" dirty="0" smtClean="0"/>
              <a:t>, H.N. Cummings, and W.C. Schulte, Preventing Fatigue Failures, Part 5, </a:t>
            </a:r>
            <a:r>
              <a:rPr lang="en-US" sz="1200" i="1" dirty="0" smtClean="0"/>
              <a:t>Machine Design</a:t>
            </a:r>
            <a:r>
              <a:rPr lang="en-US" sz="1200" dirty="0" smtClean="0"/>
              <a:t>, vol. 33, P. 161, 22 June 1961)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828800"/>
          <a:ext cx="8153403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3"/>
                <a:gridCol w="990600"/>
                <a:gridCol w="990600"/>
                <a:gridCol w="990600"/>
                <a:gridCol w="990600"/>
                <a:gridCol w="990600"/>
                <a:gridCol w="990600"/>
              </a:tblGrid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Material</a:t>
                      </a:r>
                      <a:br>
                        <a:rPr lang="en-US" sz="14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UNS No.</a:t>
                      </a:r>
                      <a:br>
                        <a:rPr lang="en-US" sz="14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(Alloys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</a:rPr>
                        <a:t> are heat treated, hot worked, specimens smooth, subjected to long life rotating beam test)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Tensile Strength, </a:t>
                      </a:r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sz="1400" baseline="-25000" dirty="0" err="1" smtClean="0">
                          <a:solidFill>
                            <a:schemeClr val="bg1"/>
                          </a:solidFill>
                        </a:rPr>
                        <a:t>ut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Endurance Limit, S’</a:t>
                      </a:r>
                      <a:r>
                        <a:rPr lang="en-US" sz="1400" baseline="-250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Standard Deviation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MPa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ksi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MPa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ksi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ksi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G43400</a:t>
                      </a:r>
                      <a:r>
                        <a:rPr lang="en-US" sz="1200" baseline="0" dirty="0" smtClean="0"/>
                        <a:t> Steel</a:t>
                      </a:r>
                      <a:endParaRPr lang="en-US" sz="12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965</a:t>
                      </a:r>
                    </a:p>
                    <a:p>
                      <a:pPr algn="ctr"/>
                      <a:r>
                        <a:rPr lang="en-US" sz="1200" dirty="0" smtClean="0"/>
                        <a:t>1310</a:t>
                      </a:r>
                    </a:p>
                    <a:p>
                      <a:pPr algn="ctr"/>
                      <a:r>
                        <a:rPr lang="en-US" sz="1200" dirty="0" smtClean="0"/>
                        <a:t>1580</a:t>
                      </a:r>
                    </a:p>
                    <a:p>
                      <a:pPr algn="ctr"/>
                      <a:r>
                        <a:rPr lang="en-US" sz="1200" dirty="0" smtClean="0"/>
                        <a:t>1790</a:t>
                      </a:r>
                      <a:endParaRPr 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140</a:t>
                      </a:r>
                    </a:p>
                    <a:p>
                      <a:pPr algn="ctr"/>
                      <a:r>
                        <a:rPr lang="en-US" sz="1200" dirty="0" smtClean="0"/>
                        <a:t>190</a:t>
                      </a:r>
                    </a:p>
                    <a:p>
                      <a:pPr algn="ctr"/>
                      <a:r>
                        <a:rPr lang="en-US" sz="1200" dirty="0" smtClean="0"/>
                        <a:t>230</a:t>
                      </a:r>
                    </a:p>
                    <a:p>
                      <a:pPr algn="ctr"/>
                      <a:r>
                        <a:rPr lang="en-US" sz="1200" dirty="0" smtClean="0"/>
                        <a:t>260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489</a:t>
                      </a:r>
                    </a:p>
                    <a:p>
                      <a:pPr algn="ctr"/>
                      <a:r>
                        <a:rPr lang="en-US" sz="1200" dirty="0" smtClean="0"/>
                        <a:t>586</a:t>
                      </a:r>
                    </a:p>
                    <a:p>
                      <a:pPr algn="ctr"/>
                      <a:r>
                        <a:rPr lang="en-US" sz="1200" dirty="0" smtClean="0"/>
                        <a:t>620</a:t>
                      </a:r>
                    </a:p>
                    <a:p>
                      <a:pPr algn="ctr"/>
                      <a:r>
                        <a:rPr lang="en-US" sz="1200" dirty="0" smtClean="0"/>
                        <a:t>668</a:t>
                      </a:r>
                      <a:endParaRPr 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71</a:t>
                      </a:r>
                    </a:p>
                    <a:p>
                      <a:pPr algn="ctr"/>
                      <a:r>
                        <a:rPr lang="en-US" sz="1200" dirty="0" smtClean="0"/>
                        <a:t>85</a:t>
                      </a:r>
                    </a:p>
                    <a:p>
                      <a:pPr algn="ctr"/>
                      <a:r>
                        <a:rPr lang="en-US" sz="1200" dirty="0" smtClean="0"/>
                        <a:t>90</a:t>
                      </a:r>
                    </a:p>
                    <a:p>
                      <a:pPr algn="ctr"/>
                      <a:r>
                        <a:rPr lang="en-US" sz="1200" dirty="0" smtClean="0"/>
                        <a:t>97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3.5</a:t>
                      </a:r>
                    </a:p>
                    <a:p>
                      <a:pPr algn="ctr"/>
                      <a:r>
                        <a:rPr lang="en-US" sz="1200" dirty="0" smtClean="0"/>
                        <a:t>6.7</a:t>
                      </a:r>
                    </a:p>
                    <a:p>
                      <a:pPr algn="ctr"/>
                      <a:r>
                        <a:rPr lang="en-US" sz="1200" dirty="0" smtClean="0"/>
                        <a:t>5.3</a:t>
                      </a:r>
                    </a:p>
                    <a:p>
                      <a:pPr algn="ctr"/>
                      <a:r>
                        <a:rPr lang="en-US" sz="1200" dirty="0" smtClean="0"/>
                        <a:t>6.3</a:t>
                      </a:r>
                      <a:endParaRPr 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4.9</a:t>
                      </a:r>
                    </a:p>
                    <a:p>
                      <a:pPr algn="ctr"/>
                      <a:r>
                        <a:rPr lang="en-US" sz="1200" dirty="0" smtClean="0"/>
                        <a:t>7.8</a:t>
                      </a:r>
                    </a:p>
                    <a:p>
                      <a:pPr algn="ctr"/>
                      <a:r>
                        <a:rPr lang="en-US" sz="1200" dirty="0" smtClean="0"/>
                        <a:t>5.9</a:t>
                      </a:r>
                    </a:p>
                    <a:p>
                      <a:pPr algn="ctr"/>
                      <a:r>
                        <a:rPr lang="en-US" sz="1200" dirty="0" smtClean="0"/>
                        <a:t>6.5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G43500 Steel</a:t>
                      </a:r>
                      <a:endParaRPr lang="en-US" sz="12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2070</a:t>
                      </a:r>
                      <a:endParaRPr 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300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689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4.4</a:t>
                      </a:r>
                      <a:endParaRPr 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4.4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R50001-series </a:t>
                      </a:r>
                    </a:p>
                    <a:p>
                      <a:pPr algn="l"/>
                      <a:r>
                        <a:rPr lang="en-US" sz="1200" dirty="0" smtClean="0"/>
                        <a:t>Titanium Alloy</a:t>
                      </a:r>
                      <a:endParaRPr lang="en-US" sz="12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1000</a:t>
                      </a:r>
                      <a:endParaRPr 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145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579</a:t>
                      </a:r>
                      <a:endParaRPr 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84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5.4</a:t>
                      </a:r>
                      <a:endParaRPr 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6.4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A97076 </a:t>
                      </a:r>
                    </a:p>
                    <a:p>
                      <a:pPr algn="l"/>
                      <a:r>
                        <a:rPr lang="en-US" sz="1200" dirty="0" smtClean="0"/>
                        <a:t>Aluminum Alloy</a:t>
                      </a:r>
                      <a:endParaRPr lang="en-US" sz="12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524</a:t>
                      </a:r>
                      <a:endParaRPr 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76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186</a:t>
                      </a:r>
                      <a:endParaRPr 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27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1.6</a:t>
                      </a:r>
                      <a:endParaRPr 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6.0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C63000 </a:t>
                      </a:r>
                    </a:p>
                    <a:p>
                      <a:pPr algn="l"/>
                      <a:r>
                        <a:rPr lang="en-US" sz="1200" dirty="0" smtClean="0"/>
                        <a:t>Aluminum Bronze</a:t>
                      </a:r>
                      <a:endParaRPr lang="en-US" sz="12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806</a:t>
                      </a:r>
                      <a:endParaRPr 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117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48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4.5</a:t>
                      </a:r>
                      <a:endParaRPr 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9.4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C17200 </a:t>
                      </a:r>
                    </a:p>
                    <a:p>
                      <a:pPr algn="l"/>
                      <a:r>
                        <a:rPr lang="en-US" sz="1200" dirty="0" smtClean="0"/>
                        <a:t>Beryllium Copper</a:t>
                      </a:r>
                      <a:endParaRPr lang="en-US" sz="12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1210</a:t>
                      </a:r>
                      <a:endParaRPr 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175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248</a:t>
                      </a:r>
                      <a:endParaRPr 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36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2.7</a:t>
                      </a:r>
                      <a:endParaRPr 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7.5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9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MER419: Machine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215D2-C9E0-4ECD-987A-5212B0BCCE2E}" type="slidenum">
              <a:rPr lang="en-US"/>
              <a:pPr/>
              <a:t>8</a:t>
            </a:fld>
            <a:endParaRPr 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Endurance Limit Modifying Factors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e</a:t>
            </a:r>
            <a:r>
              <a:rPr lang="en-US" dirty="0" smtClean="0"/>
              <a:t>=</a:t>
            </a:r>
            <a:r>
              <a:rPr lang="en-US" dirty="0" err="1" smtClean="0"/>
              <a:t>k</a:t>
            </a:r>
            <a:r>
              <a:rPr lang="en-US" baseline="-25000" dirty="0" err="1" smtClean="0"/>
              <a:t>a</a:t>
            </a:r>
            <a:r>
              <a:rPr lang="en-US" dirty="0" err="1" smtClean="0"/>
              <a:t>k</a:t>
            </a:r>
            <a:r>
              <a:rPr lang="en-US" baseline="-25000" dirty="0" err="1" smtClean="0"/>
              <a:t>b</a:t>
            </a:r>
            <a:r>
              <a:rPr lang="en-US" dirty="0" err="1" smtClean="0"/>
              <a:t>k</a:t>
            </a:r>
            <a:r>
              <a:rPr lang="en-US" baseline="-25000" dirty="0" err="1" smtClean="0"/>
              <a:t>c</a:t>
            </a:r>
            <a:r>
              <a:rPr lang="en-US" dirty="0" err="1" smtClean="0"/>
              <a:t>k</a:t>
            </a:r>
            <a:r>
              <a:rPr lang="en-US" baseline="-25000" dirty="0" err="1" smtClean="0"/>
              <a:t>d</a:t>
            </a:r>
            <a:r>
              <a:rPr lang="en-US" dirty="0" err="1" smtClean="0"/>
              <a:t>k</a:t>
            </a:r>
            <a:r>
              <a:rPr lang="en-US" baseline="-25000" dirty="0" err="1" smtClean="0"/>
              <a:t>e</a:t>
            </a:r>
            <a:r>
              <a:rPr lang="en-US" dirty="0" err="1" smtClean="0"/>
              <a:t>k</a:t>
            </a:r>
            <a:r>
              <a:rPr lang="en-US" baseline="-25000" dirty="0" err="1" smtClean="0"/>
              <a:t>f</a:t>
            </a:r>
            <a:r>
              <a:rPr lang="en-US" dirty="0" err="1" smtClean="0"/>
              <a:t>S’</a:t>
            </a:r>
            <a:r>
              <a:rPr lang="en-US" baseline="-25000" dirty="0" err="1" smtClean="0"/>
              <a:t>e</a:t>
            </a:r>
            <a:endParaRPr lang="en-US" dirty="0"/>
          </a:p>
          <a:p>
            <a:pPr lvl="1"/>
            <a:r>
              <a:rPr lang="en-US" dirty="0"/>
              <a:t>k</a:t>
            </a:r>
            <a:r>
              <a:rPr lang="en-US" baseline="-25000" dirty="0"/>
              <a:t>a</a:t>
            </a:r>
            <a:r>
              <a:rPr lang="en-US" dirty="0"/>
              <a:t>-surface factor</a:t>
            </a:r>
          </a:p>
          <a:p>
            <a:pPr lvl="1"/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-size factor</a:t>
            </a:r>
          </a:p>
          <a:p>
            <a:pPr lvl="1"/>
            <a:r>
              <a:rPr lang="en-US" dirty="0" err="1"/>
              <a:t>k</a:t>
            </a:r>
            <a:r>
              <a:rPr lang="en-US" baseline="-25000" dirty="0" err="1"/>
              <a:t>c</a:t>
            </a:r>
            <a:r>
              <a:rPr lang="en-US" dirty="0"/>
              <a:t>-reliability factor</a:t>
            </a:r>
          </a:p>
          <a:p>
            <a:pPr lvl="1"/>
            <a:r>
              <a:rPr lang="en-US" dirty="0" err="1"/>
              <a:t>k</a:t>
            </a:r>
            <a:r>
              <a:rPr lang="en-US" baseline="-25000" dirty="0" err="1"/>
              <a:t>d</a:t>
            </a:r>
            <a:r>
              <a:rPr lang="en-US" dirty="0"/>
              <a:t>-temperature factor</a:t>
            </a:r>
          </a:p>
          <a:p>
            <a:pPr lvl="1"/>
            <a:r>
              <a:rPr lang="en-US" dirty="0" err="1"/>
              <a:t>k</a:t>
            </a:r>
            <a:r>
              <a:rPr lang="en-US" baseline="-25000" dirty="0" err="1"/>
              <a:t>e</a:t>
            </a:r>
            <a:r>
              <a:rPr lang="en-US" dirty="0"/>
              <a:t>-modifying factor for stress concentrations</a:t>
            </a:r>
          </a:p>
          <a:p>
            <a:pPr lvl="1"/>
            <a:r>
              <a:rPr lang="en-US" dirty="0" err="1"/>
              <a:t>k</a:t>
            </a:r>
            <a:r>
              <a:rPr lang="en-US" baseline="-25000" dirty="0" err="1"/>
              <a:t>f</a:t>
            </a:r>
            <a:r>
              <a:rPr lang="en-US" dirty="0"/>
              <a:t>-miscellaneous effects factor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MER419: Machine Design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6CABF0-5B10-4593-81D5-8AC7218D3BD8}" type="slidenum">
              <a:rPr lang="en-US"/>
              <a:pPr/>
              <a:t>9</a:t>
            </a:fld>
            <a:endParaRPr lang="en-US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</a:t>
            </a:r>
            <a:r>
              <a:rPr lang="en-US" baseline="-25000"/>
              <a:t>a </a:t>
            </a:r>
            <a:r>
              <a:rPr lang="en-US"/>
              <a:t>– Surface factor</a:t>
            </a:r>
          </a:p>
        </p:txBody>
      </p:sp>
      <p:pic>
        <p:nvPicPr>
          <p:cNvPr id="357380" name="Picture 4" descr="L01F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157270"/>
            <a:ext cx="3934092" cy="3432412"/>
          </a:xfrm>
          <a:prstGeom prst="rect">
            <a:avLst/>
          </a:prstGeom>
          <a:noFill/>
        </p:spPr>
      </p:pic>
      <p:pic>
        <p:nvPicPr>
          <p:cNvPr id="539650" name="Picture 2" descr="C:\Users\bucinelr\Desktop\Documents\Courses\MER419\Shigley Course Materials\MH Images\chapter-6\table\table6.2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7497" y="3743325"/>
            <a:ext cx="3804503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745747"/>
              </p:ext>
            </p:extLst>
          </p:nvPr>
        </p:nvGraphicFramePr>
        <p:xfrm>
          <a:off x="1794074" y="2514600"/>
          <a:ext cx="1751348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59" name="Equation" r:id="rId6" imgW="647640" imgH="241200" progId="Equation.DSMT4">
                  <p:embed/>
                </p:oleObj>
              </mc:Choice>
              <mc:Fallback>
                <p:oleObj name="Equation" r:id="rId6" imgW="647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94074" y="2514600"/>
                        <a:ext cx="1751348" cy="652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3069</TotalTime>
  <Words>857</Words>
  <Application>Microsoft Office PowerPoint</Application>
  <PresentationFormat>On-screen Show (4:3)</PresentationFormat>
  <Paragraphs>431</Paragraphs>
  <Slides>33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Profile</vt:lpstr>
      <vt:lpstr>Equation</vt:lpstr>
      <vt:lpstr>FATIGUE</vt:lpstr>
      <vt:lpstr>Diagram of Gear Train</vt:lpstr>
      <vt:lpstr>Diagram of actual shaft</vt:lpstr>
      <vt:lpstr>Endurance Limit and Strength</vt:lpstr>
      <vt:lpstr>Rules of Thumb</vt:lpstr>
      <vt:lpstr>Rules of Thumb</vt:lpstr>
      <vt:lpstr>Values (Reported by F.B. Stulen, H.N. Cummings, and W.C. Schulte, Preventing Fatigue Failures, Part 5, Machine Design, vol. 33, P. 161, 22 June 1961)</vt:lpstr>
      <vt:lpstr>Endurance Limit Modifying Factors</vt:lpstr>
      <vt:lpstr>ka – Surface factor</vt:lpstr>
      <vt:lpstr>kb – Size Effect</vt:lpstr>
      <vt:lpstr>kb – Size Effect</vt:lpstr>
      <vt:lpstr>kc- Loading Factor</vt:lpstr>
      <vt:lpstr>kd - Temperature</vt:lpstr>
      <vt:lpstr>Stress Concentration</vt:lpstr>
      <vt:lpstr>Stress Concentration</vt:lpstr>
      <vt:lpstr>Neuber Constants, </vt:lpstr>
      <vt:lpstr>Neuber Constants, </vt:lpstr>
      <vt:lpstr>Notch Sensitivity Curves Reverse Bending/Axial</vt:lpstr>
      <vt:lpstr>Additional Notch Sensitivity Curves</vt:lpstr>
      <vt:lpstr>ke - Reliability</vt:lpstr>
      <vt:lpstr>Fatigue Terminology</vt:lpstr>
      <vt:lpstr>σm-σa Diagrams for  Axial and Bending Loads</vt:lpstr>
      <vt:lpstr>σm-σa Diagrams, A Closer Look Modified Goodman Diagram</vt:lpstr>
      <vt:lpstr>2024 Al</vt:lpstr>
      <vt:lpstr>7075 Al</vt:lpstr>
      <vt:lpstr>Steel</vt:lpstr>
      <vt:lpstr>Fatigue Failure Due to Combined Stresses</vt:lpstr>
      <vt:lpstr>Fluctuating Stress Due to Bending and Torsion </vt:lpstr>
      <vt:lpstr>Fluctuating Stress Due to Bending and Torsion </vt:lpstr>
      <vt:lpstr>von Mises Equivalent Stresses</vt:lpstr>
      <vt:lpstr>Factor of Safety: Three Interpretations</vt:lpstr>
      <vt:lpstr>Using Modified Goodman</vt:lpstr>
      <vt:lpstr>Example</vt:lpstr>
    </vt:vector>
  </TitlesOfParts>
  <Company>Union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MER035 Lecture 1</dc:title>
  <dc:subject>Course Intro</dc:subject>
  <dc:creator>RBB</dc:creator>
  <cp:lastModifiedBy>Bucinell, Ronald</cp:lastModifiedBy>
  <cp:revision>115</cp:revision>
  <cp:lastPrinted>2015-09-18T13:13:29Z</cp:lastPrinted>
  <dcterms:created xsi:type="dcterms:W3CDTF">2000-05-18T05:09:09Z</dcterms:created>
  <dcterms:modified xsi:type="dcterms:W3CDTF">2015-09-21T14:24:36Z</dcterms:modified>
</cp:coreProperties>
</file>