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70" r:id="rId12"/>
    <p:sldId id="271" r:id="rId13"/>
    <p:sldId id="269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1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FF22A70B-E14F-4D0C-891A-1353AC735E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1F6392AA-C08B-47AB-AF16-95E647C09D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6CC007-B0FA-4920-B491-475B75459BD0}" type="slidenum">
              <a:rPr lang="en-US"/>
              <a:pPr/>
              <a:t>1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8BC23-ADC6-48D5-A719-8F85EC40B64F}" type="slidenum">
              <a:rPr lang="en-US"/>
              <a:pPr/>
              <a:t>10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85C77-7F94-47BC-98DA-D030B9760E72}" type="slidenum">
              <a:rPr lang="en-US"/>
              <a:pPr/>
              <a:t>11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12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0C24C-BA69-4551-93B5-2DC8B4A6661A}" type="slidenum">
              <a:rPr lang="en-US"/>
              <a:pPr/>
              <a:t>13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2C5A2-9147-4DB2-80E6-08C63ADD26A3}" type="slidenum">
              <a:rPr lang="en-US"/>
              <a:pPr/>
              <a:t>2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B178C-D520-44FD-AB37-E6576CD21560}" type="slidenum">
              <a:rPr lang="en-US"/>
              <a:pPr/>
              <a:t>3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36C17-2998-4A45-8CFB-EE8A017E8445}" type="slidenum">
              <a:rPr lang="en-US"/>
              <a:pPr/>
              <a:t>4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95313-4F6B-4F0F-8A45-24703F15A06B}" type="slidenum">
              <a:rPr lang="en-US"/>
              <a:pPr/>
              <a:t>5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986E8-C70E-4289-BBBB-10403D1FCDFA}" type="slidenum">
              <a:rPr lang="en-US"/>
              <a:pPr/>
              <a:t>6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A2179-0EC1-492B-B80B-2B8F958C86F4}" type="slidenum">
              <a:rPr lang="en-US"/>
              <a:pPr/>
              <a:t>7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7A465-B627-4F09-9C54-8F66DBEFEDCE}" type="slidenum">
              <a:rPr lang="en-US"/>
              <a:pPr/>
              <a:t>8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C19EA-5786-429F-9EF8-821A88B6D885}" type="slidenum">
              <a:rPr lang="en-US"/>
              <a:pPr/>
              <a:t>9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3682B91-FB83-41B1-8301-5C14CA0F6A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9E11E4-DB45-460F-83A6-D2A9876913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88982-8BA9-4FCA-A652-C257DB147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544984-743D-48E3-BD79-708EB3F881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CCB7F7-EA9A-4F83-AE50-0E12BE2BD8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02C53D-361F-497F-AE39-49543C656B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799C1D-4396-4BE8-9089-C18F5310DB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5DE7BE-176E-43F5-B099-245089D8B3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08E2F7-2F53-4FB7-ABEB-A08A462698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71959B-0704-4D14-B5C4-C2F7C9A30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A4E81D-423B-49F0-BC2D-7F4C9C080E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307EFED2-D72F-46B6-BA5F-4032CD4E7E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14D77E-F684-4756-A796-0B484B1B1D63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Finite Element Method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Overview of Technique</a:t>
            </a:r>
          </a:p>
          <a:p>
            <a:r>
              <a:rPr lang="en-US"/>
              <a:t>Sample Element Library</a:t>
            </a:r>
          </a:p>
          <a:p>
            <a:r>
              <a:rPr lang="en-US"/>
              <a:t>Errors Associated with the technique</a:t>
            </a:r>
          </a:p>
          <a:p>
            <a:r>
              <a:rPr lang="en-US"/>
              <a:t>1D Truss Element</a:t>
            </a:r>
          </a:p>
          <a:p>
            <a:pPr lvl="1"/>
            <a:r>
              <a:rPr lang="en-US"/>
              <a:t>Direct Stiffness Method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602A22-3AF6-4BD4-A56E-BCE8369478F5}" type="slidenum">
              <a:rPr lang="en-US"/>
              <a:pPr/>
              <a:t>10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One-Dimensional Truss Element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001000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81400" y="2971800"/>
            <a:ext cx="3124200" cy="304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3525520" y="3068320"/>
            <a:ext cx="107401" cy="10740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6659159" y="3072679"/>
            <a:ext cx="107401" cy="10740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56280" y="4191000"/>
            <a:ext cx="2763520" cy="304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3200400" y="4287520"/>
            <a:ext cx="107401" cy="10740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5974080" y="4302039"/>
            <a:ext cx="107401" cy="10740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Straight Arrow Connector 13"/>
          <p:cNvCxnSpPr>
            <a:stCxn id="9" idx="6"/>
          </p:cNvCxnSpPr>
          <p:nvPr/>
        </p:nvCxnSpPr>
        <p:spPr bwMode="auto">
          <a:xfrm flipV="1">
            <a:off x="6766560" y="3124200"/>
            <a:ext cx="929640" cy="218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590800" y="3124200"/>
            <a:ext cx="929640" cy="218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066800" y="4343400"/>
            <a:ext cx="7620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H="1" flipV="1">
            <a:off x="38100" y="3314700"/>
            <a:ext cx="2057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 flipH="1" flipV="1">
            <a:off x="3027680" y="3754120"/>
            <a:ext cx="457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 flipH="1" flipV="1">
            <a:off x="3383280" y="3754120"/>
            <a:ext cx="457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5400000" flipH="1" flipV="1">
            <a:off x="5826760" y="3769360"/>
            <a:ext cx="457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 flipH="1" flipV="1">
            <a:off x="6477000" y="3774440"/>
            <a:ext cx="457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 flipH="1" flipV="1">
            <a:off x="571500" y="5219700"/>
            <a:ext cx="990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 flipH="1" flipV="1">
            <a:off x="3048000" y="5029200"/>
            <a:ext cx="457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 flipH="1" flipV="1">
            <a:off x="5562600" y="5257800"/>
            <a:ext cx="9144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1066800" y="5105400"/>
            <a:ext cx="685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2362200" y="510540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10800000">
            <a:off x="1066800" y="5562600"/>
            <a:ext cx="2133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886200" y="5562600"/>
            <a:ext cx="2133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276600" y="3657600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6040120" y="3657600"/>
            <a:ext cx="66548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10800000">
            <a:off x="3322320" y="5105400"/>
            <a:ext cx="109728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876800" y="5105400"/>
            <a:ext cx="113284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352800" y="53898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894840" y="492402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38790" y="4050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062990" y="4050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95800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90800" y="2667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xi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191678" y="2667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xj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657600" y="3429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696750" y="3429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 smtClean="0"/>
              <a:t>j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29600" y="3886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143000" y="2209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8565D-A852-4040-A2A6-F4F5C79A7C2F}" type="slidenum">
              <a:rPr lang="en-US"/>
              <a:pPr/>
              <a:t>11</a:t>
            </a:fld>
            <a:endParaRPr lang="en-US"/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Problem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743200"/>
            <a:ext cx="228600" cy="243840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3352800"/>
            <a:ext cx="2895600" cy="1066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191000" y="3695075"/>
            <a:ext cx="28956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3962400" y="48006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887980" y="48006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952500" y="2324100"/>
            <a:ext cx="685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295400" y="3886200"/>
            <a:ext cx="762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1257675" y="38409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144530" y="38434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040130" y="38409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048000" y="48768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95400" y="48768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191000" y="48768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958590" y="48793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513350" y="47094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/>
              <a:t>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93895" y="47060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/>
              <a:t>2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19" idx="6"/>
          </p:cNvCxnSpPr>
          <p:nvPr/>
        </p:nvCxnSpPr>
        <p:spPr bwMode="auto">
          <a:xfrm flipV="1">
            <a:off x="7131570" y="3886200"/>
            <a:ext cx="71703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265420" y="35426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852446" y="37067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748046" y="36950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908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102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20000" y="3429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33665" y="37025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43000" y="165391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DB33B9-33E6-4E22-B54D-DAA2C9880C5E}" type="slidenum">
              <a:rPr lang="en-US"/>
              <a:pPr/>
              <a:t>12</a:t>
            </a:fld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Discretization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295400" y="2133600"/>
            <a:ext cx="2895600" cy="1066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91000" y="2475875"/>
            <a:ext cx="28956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3962400" y="35052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5905500" y="4152900"/>
            <a:ext cx="2362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57200" y="26670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1257675" y="26217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144530" y="26242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040130" y="26217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048000" y="35814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35814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191000" y="35814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958590" y="35839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513350" y="34140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/>
              <a:t>1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93895" y="3410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/>
              <a:t>2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15" idx="6"/>
          </p:cNvCxnSpPr>
          <p:nvPr/>
        </p:nvCxnSpPr>
        <p:spPr bwMode="auto">
          <a:xfrm flipV="1">
            <a:off x="7131570" y="2667000"/>
            <a:ext cx="71703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302895" y="24833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191000" y="24875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748046" y="24758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2514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10200" y="243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96200" y="2286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3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 bwMode="auto">
          <a:xfrm rot="5400000">
            <a:off x="1066800" y="35052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429000" y="26670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200400" y="2286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2209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1295400" y="3886200"/>
            <a:ext cx="2895600" cy="1066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457200" y="44196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1257675" y="43743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144530" y="43768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02895" y="42359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514600" y="4191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4198495" y="44196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81000" y="3962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</a:t>
            </a:r>
            <a:r>
              <a:rPr lang="en-US" baseline="-25000" dirty="0" smtClean="0"/>
              <a:t>x1</a:t>
            </a:r>
            <a:r>
              <a:rPr lang="en-US" dirty="0" smtClean="0"/>
              <a:t>)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4419853" y="3962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</a:t>
            </a:r>
            <a:r>
              <a:rPr lang="en-US" baseline="-25000" dirty="0" smtClean="0"/>
              <a:t>x2</a:t>
            </a:r>
            <a:r>
              <a:rPr lang="en-US" dirty="0" smtClean="0"/>
              <a:t>)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4192064" y="5410200"/>
            <a:ext cx="28956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4145594" y="5558605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041194" y="5556105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6" name="Straight Arrow Connector 45"/>
          <p:cNvCxnSpPr>
            <a:stCxn id="45" idx="6"/>
          </p:cNvCxnSpPr>
          <p:nvPr/>
        </p:nvCxnSpPr>
        <p:spPr bwMode="auto">
          <a:xfrm flipV="1">
            <a:off x="7132634" y="5601325"/>
            <a:ext cx="71703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192064" y="54218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49110" y="5410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86400" y="5410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39980" y="42359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3421505" y="560757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048000" y="51816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</a:t>
            </a:r>
            <a:r>
              <a:rPr lang="en-US" baseline="-25000" dirty="0" smtClean="0"/>
              <a:t>x2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7239000" y="51816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</a:t>
            </a:r>
            <a:r>
              <a:rPr lang="en-US" baseline="-25000" dirty="0" smtClean="0"/>
              <a:t>x3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rot="5400000">
            <a:off x="4038600" y="51816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477000" y="4038600"/>
            <a:ext cx="1135380" cy="152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43774-A9C4-42F8-832B-18D7B1542B23}" type="slidenum">
              <a:rPr lang="en-US"/>
              <a:pPr/>
              <a:t>13</a:t>
            </a:fld>
            <a:endParaRPr lang="en-US"/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Problem</a:t>
            </a:r>
          </a:p>
        </p:txBody>
      </p:sp>
      <p:sp>
        <p:nvSpPr>
          <p:cNvPr id="412678" name="Text Box 6"/>
          <p:cNvSpPr txBox="1">
            <a:spLocks noChangeArrowheads="1"/>
          </p:cNvSpPr>
          <p:nvPr/>
        </p:nvSpPr>
        <p:spPr bwMode="auto">
          <a:xfrm>
            <a:off x="304800" y="1676400"/>
            <a:ext cx="32924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F=20kN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=100mm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=75mm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=50mm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E=50GPa</a:t>
            </a:r>
          </a:p>
          <a:p>
            <a:endParaRPr lang="en-US" dirty="0"/>
          </a:p>
          <a:p>
            <a:r>
              <a:rPr lang="en-US" dirty="0"/>
              <a:t>1. Using Closed form solution find the load in each section</a:t>
            </a:r>
          </a:p>
          <a:p>
            <a:endParaRPr lang="en-US" dirty="0"/>
          </a:p>
          <a:p>
            <a:r>
              <a:rPr lang="en-US" dirty="0"/>
              <a:t>2. Using the finite element method find the solution</a:t>
            </a:r>
          </a:p>
          <a:p>
            <a:endParaRPr lang="en-US" dirty="0"/>
          </a:p>
          <a:p>
            <a:r>
              <a:rPr lang="en-US" dirty="0"/>
              <a:t>3. Plot the stress and displacements for both.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623846" y="2971800"/>
            <a:ext cx="228600" cy="243840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52446" y="3657600"/>
            <a:ext cx="1481554" cy="838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41620" y="3923675"/>
            <a:ext cx="113538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5105400" y="50292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3509546" y="2552700"/>
            <a:ext cx="685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52446" y="4114800"/>
            <a:ext cx="762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814721" y="40695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95900" y="40720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31280" y="407670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876800" y="5105400"/>
            <a:ext cx="457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852446" y="5105400"/>
            <a:ext cx="262354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114800" y="4953000"/>
            <a:ext cx="80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200mm</a:t>
            </a:r>
            <a:endParaRPr lang="en-US" sz="1200" b="1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5737860" y="4114800"/>
            <a:ext cx="71703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822466" y="383780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82540" y="398526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672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388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6400" y="39395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90711" y="39311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00046" y="188251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81800" y="3581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 bwMode="auto">
          <a:xfrm rot="5400000">
            <a:off x="6248400" y="50292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6256020" y="5105400"/>
            <a:ext cx="22098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5338346" y="5105400"/>
            <a:ext cx="262354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521404" y="4953000"/>
            <a:ext cx="80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150mm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454140" y="398526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315200" y="398526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43" name="Oval 42"/>
          <p:cNvSpPr/>
          <p:nvPr/>
        </p:nvSpPr>
        <p:spPr bwMode="auto">
          <a:xfrm>
            <a:off x="7574280" y="40690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 rot="5400000">
            <a:off x="7543800" y="57150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16200000" flipH="1">
            <a:off x="7046327" y="5369927"/>
            <a:ext cx="1143000" cy="43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7394674" y="5105400"/>
            <a:ext cx="22098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6477000" y="5105400"/>
            <a:ext cx="262354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660058" y="4953000"/>
            <a:ext cx="80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125mm</a:t>
            </a:r>
            <a:endParaRPr lang="en-US" sz="1200" b="1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7772400" y="2971800"/>
            <a:ext cx="228600" cy="243840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7772400" y="5867400"/>
            <a:ext cx="262354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7391400" y="5867400"/>
            <a:ext cx="22098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8001000" y="5715000"/>
            <a:ext cx="80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1.0mm</a:t>
            </a:r>
            <a:endParaRPr lang="en-US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8948FA-D7D6-4087-BD7F-59FEE1CFF755}" type="slidenum">
              <a:rPr lang="en-US"/>
              <a:pPr/>
              <a:t>2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Method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Numerical Technique</a:t>
            </a:r>
          </a:p>
          <a:p>
            <a:r>
              <a:rPr lang="en-US"/>
              <a:t>Continuous elastic structure</a:t>
            </a:r>
          </a:p>
          <a:p>
            <a:pPr lvl="1"/>
            <a:r>
              <a:rPr lang="en-US"/>
              <a:t>continuum</a:t>
            </a:r>
          </a:p>
          <a:p>
            <a:r>
              <a:rPr lang="en-US"/>
              <a:t>Divided into small but finite well-defined substructures (elements)</a:t>
            </a:r>
          </a:p>
          <a:p>
            <a:pPr lvl="1"/>
            <a:r>
              <a:rPr lang="en-US"/>
              <a:t>discretized</a:t>
            </a:r>
          </a:p>
        </p:txBody>
      </p:sp>
      <p:pic>
        <p:nvPicPr>
          <p:cNvPr id="398340" name="Picture 4" descr="L01f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495800"/>
            <a:ext cx="1971675" cy="1454150"/>
          </a:xfrm>
          <a:prstGeom prst="rect">
            <a:avLst/>
          </a:prstGeom>
          <a:noFill/>
        </p:spPr>
      </p:pic>
      <p:pic>
        <p:nvPicPr>
          <p:cNvPr id="398341" name="Picture 5" descr="L01f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4495800"/>
            <a:ext cx="1971675" cy="1454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3D5A9A-5AA3-4FBC-8D04-89F3485F3014}" type="slidenum">
              <a:rPr lang="en-US"/>
              <a:pPr/>
              <a:t>3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Continuous Elastic Behavior Characterized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5986462" cy="4267200"/>
          </a:xfrm>
        </p:spPr>
        <p:txBody>
          <a:bodyPr/>
          <a:lstStyle/>
          <a:p>
            <a:r>
              <a:rPr lang="en-US"/>
              <a:t>Element’s material and geometric properties</a:t>
            </a:r>
          </a:p>
          <a:p>
            <a:r>
              <a:rPr lang="en-US"/>
              <a:t>Distribution of loading</a:t>
            </a:r>
          </a:p>
          <a:p>
            <a:pPr lvl="1"/>
            <a:r>
              <a:rPr lang="en-US"/>
              <a:t>static</a:t>
            </a:r>
          </a:p>
          <a:p>
            <a:pPr lvl="1"/>
            <a:r>
              <a:rPr lang="en-US"/>
              <a:t>dynamic</a:t>
            </a:r>
          </a:p>
          <a:p>
            <a:pPr lvl="1"/>
            <a:r>
              <a:rPr lang="en-US"/>
              <a:t>thermal</a:t>
            </a:r>
          </a:p>
          <a:p>
            <a:r>
              <a:rPr lang="en-US"/>
              <a:t>Loads and displacements at the nodes</a:t>
            </a:r>
          </a:p>
        </p:txBody>
      </p:sp>
      <p:pic>
        <p:nvPicPr>
          <p:cNvPr id="399364" name="Picture 4" descr="L01f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590800"/>
            <a:ext cx="2667000" cy="1966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CA6464-5037-4EF5-A266-F0A378E36381}" type="slidenum">
              <a:rPr lang="en-US"/>
              <a:pPr/>
              <a:t>4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Dimensional (Line) Elements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514600" y="2438400"/>
            <a:ext cx="1600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514600" y="3505200"/>
            <a:ext cx="1600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514600" y="4876800"/>
            <a:ext cx="1600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267200" y="24384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267200" y="48768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0800000">
            <a:off x="1905000" y="24384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0800000">
            <a:off x="1905000" y="4875212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>
            <a:off x="1371600" y="4875212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>
            <a:off x="1295400" y="4875212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800600" y="4875212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876800" y="4875212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 rot="9089759">
            <a:off x="2558852" y="4622978"/>
            <a:ext cx="533400" cy="1588"/>
            <a:chOff x="2133600" y="4724400"/>
            <a:chExt cx="533400" cy="1588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rot="10800000">
              <a:off x="22098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rot="10800000">
              <a:off x="21336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 rot="19816270">
            <a:off x="3470491" y="5161351"/>
            <a:ext cx="533400" cy="1588"/>
            <a:chOff x="2133600" y="4724400"/>
            <a:chExt cx="533400" cy="1588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 rot="10800000">
              <a:off x="22098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rot="10800000">
              <a:off x="21336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 rot="9089759">
            <a:off x="2558851" y="3251378"/>
            <a:ext cx="533400" cy="1588"/>
            <a:chOff x="2133600" y="4724400"/>
            <a:chExt cx="533400" cy="1588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rot="10800000">
              <a:off x="22098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rot="10800000">
              <a:off x="21336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 rot="19816270">
            <a:off x="3546692" y="3713551"/>
            <a:ext cx="533400" cy="1588"/>
            <a:chOff x="2133600" y="4724400"/>
            <a:chExt cx="533400" cy="1588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rot="10800000">
              <a:off x="22098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0800000">
              <a:off x="21336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4" name="Straight Arrow Connector 33"/>
          <p:cNvCxnSpPr/>
          <p:nvPr/>
        </p:nvCxnSpPr>
        <p:spPr bwMode="auto">
          <a:xfrm rot="5400000" flipH="1" flipV="1">
            <a:off x="2324894" y="51427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3925094" y="37711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5400000" flipH="1" flipV="1">
            <a:off x="2324894" y="37711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5400000" flipH="1" flipV="1">
            <a:off x="3925094" y="51427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5334000" y="22098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Nodes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334000" y="34290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Nodes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10200" y="46482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Nodes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" y="2209800"/>
            <a:ext cx="8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Truss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52400" y="3364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Beam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52400" y="4724400"/>
            <a:ext cx="97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Frame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781800" y="1981200"/>
            <a:ext cx="1994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Pin-ended bar in</a:t>
            </a:r>
          </a:p>
          <a:p>
            <a:r>
              <a:rPr lang="en-US" sz="1600" b="1" dirty="0" smtClean="0"/>
              <a:t>tension or </a:t>
            </a:r>
          </a:p>
          <a:p>
            <a:r>
              <a:rPr lang="en-US" sz="1600" b="1" dirty="0" smtClean="0"/>
              <a:t>compression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781800" y="3471446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Bending</a:t>
            </a:r>
            <a:endParaRPr 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781800" y="4343400"/>
            <a:ext cx="2151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Axial, </a:t>
            </a:r>
            <a:r>
              <a:rPr lang="en-US" sz="1600" b="1" dirty="0" err="1" smtClean="0"/>
              <a:t>torsional</a:t>
            </a:r>
            <a:r>
              <a:rPr lang="en-US" sz="1600" b="1" dirty="0" smtClean="0"/>
              <a:t>,</a:t>
            </a:r>
          </a:p>
          <a:p>
            <a:r>
              <a:rPr lang="en-US" sz="1600" b="1" dirty="0" smtClean="0"/>
              <a:t>bending.  With or </a:t>
            </a:r>
          </a:p>
          <a:p>
            <a:r>
              <a:rPr lang="en-US" sz="1600" b="1" dirty="0" smtClean="0"/>
              <a:t>without load</a:t>
            </a:r>
          </a:p>
          <a:p>
            <a:r>
              <a:rPr lang="en-US" sz="1600" b="1" dirty="0" smtClean="0"/>
              <a:t>Stiffening.</a:t>
            </a:r>
            <a:endParaRPr lang="en-US"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466F70-A724-4BA8-85CD-E68E6D756E9F}" type="slidenum">
              <a:rPr lang="en-US"/>
              <a:pPr/>
              <a:t>5</a:t>
            </a:fld>
            <a:endParaRPr lang="en-US"/>
          </a:p>
        </p:txBody>
      </p:sp>
      <p:sp>
        <p:nvSpPr>
          <p:cNvPr id="402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(Surface) </a:t>
            </a:r>
            <a:r>
              <a:rPr lang="en-US" dirty="0"/>
              <a:t>Elements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0" y="21336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 Nodes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213360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4-node</a:t>
            </a:r>
          </a:p>
          <a:p>
            <a:r>
              <a:rPr lang="en-US" b="1" dirty="0" smtClean="0"/>
              <a:t>quadrilateral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16172" y="1905000"/>
            <a:ext cx="2354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Plane stress or strain,</a:t>
            </a:r>
          </a:p>
          <a:p>
            <a:r>
              <a:rPr lang="en-US" sz="1400" b="1" dirty="0" err="1" smtClean="0"/>
              <a:t>axisymmetry</a:t>
            </a:r>
            <a:r>
              <a:rPr lang="en-US" sz="1400" b="1" dirty="0" smtClean="0"/>
              <a:t>, shear</a:t>
            </a:r>
          </a:p>
          <a:p>
            <a:r>
              <a:rPr lang="en-US" sz="1400" b="1" dirty="0" smtClean="0"/>
              <a:t>panel, thin flat plate</a:t>
            </a:r>
          </a:p>
          <a:p>
            <a:r>
              <a:rPr lang="en-US" sz="1400" b="1" dirty="0" smtClean="0"/>
              <a:t>in bending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743200" y="1981200"/>
            <a:ext cx="14478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3810000" y="2362200"/>
            <a:ext cx="6096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>
            <a:off x="2247900" y="2324100"/>
            <a:ext cx="8382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0800000" flipV="1">
            <a:off x="2590800" y="2743200"/>
            <a:ext cx="14478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800600" y="334238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 Nodes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33423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8-node</a:t>
            </a:r>
          </a:p>
          <a:p>
            <a:r>
              <a:rPr lang="en-US" b="1" dirty="0" smtClean="0"/>
              <a:t>quadrilateral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16172" y="3113782"/>
            <a:ext cx="235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Plane stress or strain,</a:t>
            </a:r>
          </a:p>
          <a:p>
            <a:r>
              <a:rPr lang="en-US" sz="1400" b="1" dirty="0" smtClean="0"/>
              <a:t>thin plate in bending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2743200" y="3124200"/>
            <a:ext cx="6858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3929509" y="3690491"/>
            <a:ext cx="370582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2395091" y="3309491"/>
            <a:ext cx="467618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10800000">
            <a:off x="3352800" y="3886200"/>
            <a:ext cx="6858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rot="16200000" flipH="1">
            <a:off x="2400300" y="3771900"/>
            <a:ext cx="3810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0800000" flipV="1">
            <a:off x="2667000" y="3886200"/>
            <a:ext cx="6858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3429000" y="3124200"/>
            <a:ext cx="6096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16200000" flipH="1">
            <a:off x="3924300" y="3314700"/>
            <a:ext cx="3810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4800600" y="445906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 Nodes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6200" y="4459069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3-node</a:t>
            </a:r>
          </a:p>
          <a:p>
            <a:r>
              <a:rPr lang="en-US" b="1" dirty="0" smtClean="0"/>
              <a:t>triangular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2743200" y="4317087"/>
            <a:ext cx="11430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>
            <a:off x="2395091" y="4426178"/>
            <a:ext cx="467618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2514600" y="4698087"/>
            <a:ext cx="13716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6019800" y="3886200"/>
            <a:ext cx="2971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Plane stress or strain,</a:t>
            </a:r>
          </a:p>
          <a:p>
            <a:r>
              <a:rPr lang="en-US" sz="1400" b="1" dirty="0" err="1" smtClean="0"/>
              <a:t>axisymmetry</a:t>
            </a:r>
            <a:r>
              <a:rPr lang="en-US" sz="1400" b="1" dirty="0" smtClean="0"/>
              <a:t>, shear</a:t>
            </a:r>
          </a:p>
          <a:p>
            <a:r>
              <a:rPr lang="en-US" sz="1400" b="1" dirty="0" smtClean="0"/>
              <a:t>panel, thin flat plate</a:t>
            </a:r>
          </a:p>
          <a:p>
            <a:r>
              <a:rPr lang="en-US" sz="1400" b="1" dirty="0" smtClean="0"/>
              <a:t>in bending.  Prefer quad where possible. Used for transitions of quads.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00600" y="544669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 Nodes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200" y="5446693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6-node</a:t>
            </a:r>
          </a:p>
          <a:p>
            <a:r>
              <a:rPr lang="en-US" b="1" dirty="0" smtClean="0"/>
              <a:t>triangular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16172" y="5218092"/>
            <a:ext cx="3127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Plane stress or strain,</a:t>
            </a:r>
          </a:p>
          <a:p>
            <a:r>
              <a:rPr lang="en-US" sz="1400" b="1" dirty="0" err="1" smtClean="0"/>
              <a:t>axisymmetry</a:t>
            </a:r>
            <a:r>
              <a:rPr lang="en-US" sz="1400" b="1" dirty="0" smtClean="0"/>
              <a:t>, thin flat plate</a:t>
            </a:r>
          </a:p>
          <a:p>
            <a:r>
              <a:rPr lang="en-US" sz="1400" b="1" dirty="0" smtClean="0"/>
              <a:t>or shell in bending.  Prefer quad where possible. </a:t>
            </a:r>
          </a:p>
        </p:txBody>
      </p:sp>
      <p:cxnSp>
        <p:nvCxnSpPr>
          <p:cNvPr id="63" name="Straight Connector 62"/>
          <p:cNvCxnSpPr/>
          <p:nvPr/>
        </p:nvCxnSpPr>
        <p:spPr bwMode="auto">
          <a:xfrm>
            <a:off x="2743200" y="5294293"/>
            <a:ext cx="14478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3810000" y="5675293"/>
            <a:ext cx="6096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2247900" y="5637193"/>
            <a:ext cx="8382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0800000" flipV="1">
            <a:off x="2590800" y="6056293"/>
            <a:ext cx="14478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9AA488-CFA3-40F7-821E-15001D93180D}" type="slidenum">
              <a:rPr lang="en-US"/>
              <a:pPr/>
              <a:t>6</a:t>
            </a:fld>
            <a:endParaRPr lang="en-US"/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01000" cy="1216025"/>
          </a:xfrm>
        </p:spPr>
        <p:txBody>
          <a:bodyPr/>
          <a:lstStyle/>
          <a:p>
            <a:r>
              <a:rPr lang="en-US" dirty="0" smtClean="0"/>
              <a:t>Three </a:t>
            </a:r>
            <a:r>
              <a:rPr lang="en-US" dirty="0" err="1" smtClean="0"/>
              <a:t>Dimensinal</a:t>
            </a:r>
            <a:r>
              <a:rPr lang="en-US" dirty="0" smtClean="0"/>
              <a:t> (Solid) </a:t>
            </a:r>
            <a:r>
              <a:rPr lang="en-US" dirty="0"/>
              <a:t>Elements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895601" y="2286000"/>
            <a:ext cx="14478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3962401" y="2667000"/>
            <a:ext cx="6096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2400301" y="2628900"/>
            <a:ext cx="8382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10800000" flipV="1">
            <a:off x="2743201" y="3048000"/>
            <a:ext cx="14478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2895601" y="1905000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352801" y="1905000"/>
            <a:ext cx="1219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4229101" y="2095500"/>
            <a:ext cx="457200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6200000" flipH="1">
            <a:off x="4191001" y="2362200"/>
            <a:ext cx="838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0800000" flipV="1">
            <a:off x="4191001" y="2819400"/>
            <a:ext cx="457200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>
            <a:off x="2895601" y="2286000"/>
            <a:ext cx="838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276601" y="2743200"/>
            <a:ext cx="13716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10800000" flipV="1">
            <a:off x="2743201" y="2743200"/>
            <a:ext cx="5334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2895602" y="3733800"/>
            <a:ext cx="1600199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5400000">
            <a:off x="2400302" y="4152899"/>
            <a:ext cx="8382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0800000" flipV="1">
            <a:off x="2743201" y="4343400"/>
            <a:ext cx="19050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2895602" y="3428999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3352802" y="3428999"/>
            <a:ext cx="1142999" cy="304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16200000" flipH="1">
            <a:off x="4267202" y="3962398"/>
            <a:ext cx="609599" cy="1524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5400000">
            <a:off x="2895602" y="3809999"/>
            <a:ext cx="838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276602" y="4267199"/>
            <a:ext cx="13716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10800000" flipV="1">
            <a:off x="2743202" y="4267199"/>
            <a:ext cx="5334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10800000" flipV="1">
            <a:off x="2743202" y="5638801"/>
            <a:ext cx="19050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rot="5400000" flipH="1" flipV="1">
            <a:off x="2438402" y="5029199"/>
            <a:ext cx="1219200" cy="60960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3352803" y="4724400"/>
            <a:ext cx="1295398" cy="914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>
            <a:off x="2895603" y="5105400"/>
            <a:ext cx="838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3276603" y="5562600"/>
            <a:ext cx="13716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rot="10800000" flipV="1">
            <a:off x="2743203" y="5562600"/>
            <a:ext cx="5334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609600" y="2057400"/>
            <a:ext cx="1528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Hexagonal</a:t>
            </a:r>
          </a:p>
          <a:p>
            <a:r>
              <a:rPr lang="en-US" b="1" dirty="0" smtClean="0"/>
              <a:t>(Brick)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9600" y="3572470"/>
            <a:ext cx="1605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Pentagonal</a:t>
            </a:r>
          </a:p>
          <a:p>
            <a:r>
              <a:rPr lang="en-US" b="1" dirty="0" smtClean="0"/>
              <a:t>(Wedge)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09600" y="4944070"/>
            <a:ext cx="1730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Tetrahedron</a:t>
            </a:r>
          </a:p>
          <a:p>
            <a:r>
              <a:rPr lang="en-US" b="1" dirty="0" smtClean="0"/>
              <a:t>(</a:t>
            </a:r>
            <a:r>
              <a:rPr lang="en-US" b="1" dirty="0" err="1" smtClean="0"/>
              <a:t>Tet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953000" y="22098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8-nodes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953000" y="3821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6-nodes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953000" y="5040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4-nodes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72200" y="2057400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Solid, thick plate</a:t>
            </a:r>
          </a:p>
          <a:p>
            <a:r>
              <a:rPr lang="en-US" dirty="0" smtClean="0"/>
              <a:t>(using </a:t>
            </a:r>
            <a:r>
              <a:rPr lang="en-US" dirty="0" err="1" smtClean="0"/>
              <a:t>midside</a:t>
            </a:r>
            <a:r>
              <a:rPr lang="en-US" dirty="0" smtClean="0"/>
              <a:t> nodes)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324600" y="3505200"/>
            <a:ext cx="2852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Solid, thick plate</a:t>
            </a:r>
          </a:p>
          <a:p>
            <a:r>
              <a:rPr lang="en-US" dirty="0" smtClean="0"/>
              <a:t>(using </a:t>
            </a:r>
            <a:r>
              <a:rPr lang="en-US" dirty="0" err="1" smtClean="0"/>
              <a:t>midside</a:t>
            </a:r>
            <a:r>
              <a:rPr lang="en-US" dirty="0" smtClean="0"/>
              <a:t> nodes</a:t>
            </a:r>
          </a:p>
          <a:p>
            <a:r>
              <a:rPr lang="en-US" dirty="0" smtClean="0"/>
              <a:t>Used for transitions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24600" y="4791670"/>
            <a:ext cx="2852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Solid, thick plate</a:t>
            </a:r>
          </a:p>
          <a:p>
            <a:r>
              <a:rPr lang="en-US" dirty="0" smtClean="0"/>
              <a:t>(using </a:t>
            </a:r>
            <a:r>
              <a:rPr lang="en-US" dirty="0" err="1" smtClean="0"/>
              <a:t>midside</a:t>
            </a:r>
            <a:r>
              <a:rPr lang="en-US" dirty="0" smtClean="0"/>
              <a:t> nodes</a:t>
            </a:r>
          </a:p>
          <a:p>
            <a:r>
              <a:rPr lang="en-US" dirty="0" smtClean="0"/>
              <a:t>Used for transitions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DFA3CA-9C54-41C4-B433-71B5218740F0}" type="slidenum">
              <a:rPr lang="en-US"/>
              <a:pPr/>
              <a:t>7</a:t>
            </a:fld>
            <a:endParaRPr lang="en-US"/>
          </a:p>
        </p:txBody>
      </p:sp>
      <p:sp>
        <p:nvSpPr>
          <p:cNvPr id="406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Sample Special Purpose Elements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81200" y="2438400"/>
            <a:ext cx="457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2095500" y="2446020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667000" y="2448560"/>
            <a:ext cx="457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2324100" y="2446020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rc 11"/>
          <p:cNvSpPr/>
          <p:nvPr/>
        </p:nvSpPr>
        <p:spPr bwMode="auto">
          <a:xfrm>
            <a:off x="2362200" y="3429000"/>
            <a:ext cx="533400" cy="457200"/>
          </a:xfrm>
          <a:prstGeom prst="arc">
            <a:avLst>
              <a:gd name="adj1" fmla="val 16200000"/>
              <a:gd name="adj2" fmla="val 536093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" name="Arc 12"/>
          <p:cNvSpPr/>
          <p:nvPr/>
        </p:nvSpPr>
        <p:spPr bwMode="auto">
          <a:xfrm>
            <a:off x="2362200" y="3733800"/>
            <a:ext cx="533400" cy="457200"/>
          </a:xfrm>
          <a:prstGeom prst="arc">
            <a:avLst>
              <a:gd name="adj1" fmla="val 5400000"/>
              <a:gd name="adj2" fmla="val 1626105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5" name="Straight Connector 14"/>
          <p:cNvCxnSpPr>
            <a:stCxn id="12" idx="0"/>
          </p:cNvCxnSpPr>
          <p:nvPr/>
        </p:nvCxnSpPr>
        <p:spPr bwMode="auto">
          <a:xfrm rot="10800000">
            <a:off x="2057400" y="3429000"/>
            <a:ext cx="5715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7" name="Straight Connector 16"/>
          <p:cNvCxnSpPr>
            <a:stCxn id="13" idx="0"/>
          </p:cNvCxnSpPr>
          <p:nvPr/>
        </p:nvCxnSpPr>
        <p:spPr bwMode="auto">
          <a:xfrm>
            <a:off x="2628900" y="4191000"/>
            <a:ext cx="4953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6200000" flipV="1">
            <a:off x="2438400" y="4953000"/>
            <a:ext cx="4572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1905000" y="5181600"/>
            <a:ext cx="9144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0800000" flipV="1">
            <a:off x="2819400" y="4953000"/>
            <a:ext cx="6858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0800000">
            <a:off x="2819400" y="53340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 flipH="1" flipV="1">
            <a:off x="2362200" y="5410200"/>
            <a:ext cx="5334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60752" y="2209800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0" y="3593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Hook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" y="5117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Rigid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8612" y="22860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2-Nodes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18612" y="35930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2-Nodes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0" y="5117068"/>
            <a:ext cx="12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81600" y="2133600"/>
            <a:ext cx="3753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displacement for</a:t>
            </a:r>
          </a:p>
          <a:p>
            <a:r>
              <a:rPr lang="en-US" dirty="0" smtClean="0"/>
              <a:t>prescribed compressive gap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81600" y="3468469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displacement for</a:t>
            </a:r>
          </a:p>
          <a:p>
            <a:r>
              <a:rPr lang="en-US" dirty="0" smtClean="0"/>
              <a:t>prescribed extension gap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81600" y="4992469"/>
            <a:ext cx="2343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Rigid constraints</a:t>
            </a:r>
          </a:p>
          <a:p>
            <a:r>
              <a:rPr lang="en-US" dirty="0" smtClean="0"/>
              <a:t>between nodes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3B5C64-26C8-4807-B150-573F989BBED5}" type="slidenum">
              <a:rPr lang="en-US"/>
              <a:pPr/>
              <a:t>8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Errors Associated with Elements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5834062" cy="4267200"/>
          </a:xfrm>
        </p:spPr>
        <p:txBody>
          <a:bodyPr/>
          <a:lstStyle/>
          <a:p>
            <a:r>
              <a:rPr lang="en-US"/>
              <a:t>Computational </a:t>
            </a:r>
          </a:p>
          <a:p>
            <a:pPr lvl="1"/>
            <a:r>
              <a:rPr lang="en-US"/>
              <a:t>round-off errors</a:t>
            </a:r>
          </a:p>
          <a:p>
            <a:pPr lvl="1"/>
            <a:r>
              <a:rPr lang="en-US"/>
              <a:t>numerical integration error</a:t>
            </a:r>
          </a:p>
          <a:p>
            <a:r>
              <a:rPr lang="en-US"/>
              <a:t>Discretization</a:t>
            </a:r>
          </a:p>
          <a:p>
            <a:pPr lvl="1"/>
            <a:r>
              <a:rPr lang="en-US"/>
              <a:t>geometric</a:t>
            </a:r>
          </a:p>
          <a:p>
            <a:pPr lvl="1"/>
            <a:r>
              <a:rPr lang="en-US"/>
              <a:t>displacement</a:t>
            </a:r>
          </a:p>
        </p:txBody>
      </p:sp>
      <p:pic>
        <p:nvPicPr>
          <p:cNvPr id="408580" name="Picture 4" descr="L01f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752600"/>
            <a:ext cx="2971800" cy="2192338"/>
          </a:xfrm>
          <a:prstGeom prst="rect">
            <a:avLst/>
          </a:prstGeom>
          <a:noFill/>
        </p:spPr>
      </p:pic>
      <p:pic>
        <p:nvPicPr>
          <p:cNvPr id="408581" name="Picture 5" descr="L01f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4038600"/>
            <a:ext cx="2895600" cy="2135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80BF05-77A2-4330-B6E7-1642CD3A736E}" type="slidenum">
              <a:rPr lang="en-US"/>
              <a:pPr/>
              <a:t>9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of Method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Stiffness Method</a:t>
            </a:r>
          </a:p>
          <a:p>
            <a:pPr lvl="1"/>
            <a:r>
              <a:rPr lang="en-US" dirty="0"/>
              <a:t>easy to understand physically</a:t>
            </a:r>
          </a:p>
          <a:p>
            <a:pPr lvl="1"/>
            <a:r>
              <a:rPr lang="en-US" dirty="0"/>
              <a:t>more difficult to apply to complex element</a:t>
            </a:r>
          </a:p>
          <a:p>
            <a:r>
              <a:rPr lang="en-US" dirty="0"/>
              <a:t>Rayleigh-Ritz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based on energy methods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1735</TotalTime>
  <Words>504</Words>
  <Application>Microsoft Office PowerPoint</Application>
  <PresentationFormat>On-screen Show (4:3)</PresentationFormat>
  <Paragraphs>214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Profile</vt:lpstr>
      <vt:lpstr>The Finite Element Method</vt:lpstr>
      <vt:lpstr>Overview of Method</vt:lpstr>
      <vt:lpstr>Continuous Elastic Behavior Characterized</vt:lpstr>
      <vt:lpstr>One Dimensional (Line) Elements</vt:lpstr>
      <vt:lpstr>Two Dimensional (Surface) Elements</vt:lpstr>
      <vt:lpstr>Three Dimensinal (Solid) Elements</vt:lpstr>
      <vt:lpstr>Sample Special Purpose Elements</vt:lpstr>
      <vt:lpstr>Errors Associated with Elements</vt:lpstr>
      <vt:lpstr>Development of Method</vt:lpstr>
      <vt:lpstr>One-Dimensional Truss Element</vt:lpstr>
      <vt:lpstr>Sample Problem</vt:lpstr>
      <vt:lpstr>Discretization</vt:lpstr>
      <vt:lpstr>Lab Problem</vt:lpstr>
    </vt:vector>
  </TitlesOfParts>
  <Company>Union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Bucinell, Ronald</cp:lastModifiedBy>
  <cp:revision>62</cp:revision>
  <dcterms:created xsi:type="dcterms:W3CDTF">2000-05-18T05:09:09Z</dcterms:created>
  <dcterms:modified xsi:type="dcterms:W3CDTF">2011-04-04T21:44:52Z</dcterms:modified>
</cp:coreProperties>
</file>