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26"/>
  </p:notesMasterIdLst>
  <p:handoutMasterIdLst>
    <p:handoutMasterId r:id="rId27"/>
  </p:handoutMasterIdLst>
  <p:sldIdLst>
    <p:sldId id="258" r:id="rId2"/>
    <p:sldId id="282" r:id="rId3"/>
    <p:sldId id="274" r:id="rId4"/>
    <p:sldId id="289" r:id="rId5"/>
    <p:sldId id="285" r:id="rId6"/>
    <p:sldId id="297" r:id="rId7"/>
    <p:sldId id="298" r:id="rId8"/>
    <p:sldId id="299" r:id="rId9"/>
    <p:sldId id="275" r:id="rId10"/>
    <p:sldId id="281" r:id="rId11"/>
    <p:sldId id="276" r:id="rId12"/>
    <p:sldId id="280" r:id="rId13"/>
    <p:sldId id="277" r:id="rId14"/>
    <p:sldId id="284" r:id="rId15"/>
    <p:sldId id="286" r:id="rId16"/>
    <p:sldId id="287" r:id="rId17"/>
    <p:sldId id="288" r:id="rId18"/>
    <p:sldId id="290" r:id="rId19"/>
    <p:sldId id="291" r:id="rId20"/>
    <p:sldId id="292" r:id="rId21"/>
    <p:sldId id="293" r:id="rId22"/>
    <p:sldId id="294" r:id="rId23"/>
    <p:sldId id="295" r:id="rId24"/>
    <p:sldId id="296" r:id="rId2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6699FF"/>
    <a:srgbClr val="99CCFF"/>
    <a:srgbClr val="990000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85" autoAdjust="0"/>
    <p:restoredTop sz="94660"/>
  </p:normalViewPr>
  <p:slideViewPr>
    <p:cSldViewPr>
      <p:cViewPr>
        <p:scale>
          <a:sx n="120" d="100"/>
          <a:sy n="120" d="100"/>
        </p:scale>
        <p:origin x="258" y="8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fld id="{7FE7F000-1B37-4E89-A464-935599F6ABA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Times New Roman" pitchFamily="18" charset="0"/>
              </a:defRPr>
            </a:lvl1pPr>
          </a:lstStyle>
          <a:p>
            <a:fld id="{806BE0FE-73F7-4259-A490-5EF814378EE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C213F7-BE7B-484D-8E38-3FF913E0AC81}" type="slidenum">
              <a:rPr lang="en-US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14375"/>
            <a:ext cx="4757738" cy="3568700"/>
          </a:xfrm>
          <a:ln w="12700"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75" y="4522788"/>
            <a:ext cx="5410200" cy="4365625"/>
          </a:xfrm>
          <a:ln/>
        </p:spPr>
        <p:txBody>
          <a:bodyPr lIns="96593" tIns="48297" rIns="96593" bIns="4829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9D5E4E-CFD4-45A6-964C-5DA20E6CC776}" type="slidenum">
              <a:rPr lang="en-US"/>
              <a:pPr/>
              <a:t>15</a:t>
            </a:fld>
            <a:endParaRPr lang="en-US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ACD01B-00D7-4C04-98E8-3B30EC803078}" type="slidenum">
              <a:rPr lang="en-US"/>
              <a:pPr/>
              <a:t>16</a:t>
            </a:fld>
            <a:endParaRPr lang="en-US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F8650-0B88-4BB4-9E2D-BD507E7791ED}" type="slidenum">
              <a:rPr lang="en-US"/>
              <a:pPr/>
              <a:t>17</a:t>
            </a:fld>
            <a:endParaRPr lang="en-US"/>
          </a:p>
        </p:txBody>
      </p:sp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2CE813-509B-4E69-A922-45AC0198F1CB}" type="slidenum">
              <a:rPr lang="en-US"/>
              <a:pPr/>
              <a:t>3</a:t>
            </a:fld>
            <a:endParaRPr lang="en-US"/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4F04CC-7E51-4120-8D0A-2E1940F33FE7}" type="slidenum">
              <a:rPr lang="en-US"/>
              <a:pPr/>
              <a:t>5</a:t>
            </a:fld>
            <a:endParaRPr lang="en-US"/>
          </a:p>
        </p:txBody>
      </p:sp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4F04CC-7E51-4120-8D0A-2E1940F33FE7}" type="slidenum">
              <a:rPr lang="en-US"/>
              <a:pPr/>
              <a:t>6</a:t>
            </a:fld>
            <a:endParaRPr lang="en-US"/>
          </a:p>
        </p:txBody>
      </p:sp>
      <p:sp>
        <p:nvSpPr>
          <p:cNvPr id="42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2CE813-509B-4E69-A922-45AC0198F1CB}" type="slidenum">
              <a:rPr lang="en-US"/>
              <a:pPr/>
              <a:t>7</a:t>
            </a:fld>
            <a:endParaRPr lang="en-US"/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3BC137-9257-4908-9DD5-7903DF439D7E}" type="slidenum">
              <a:rPr lang="en-US"/>
              <a:pPr/>
              <a:t>9</a:t>
            </a:fld>
            <a:endParaRPr lang="en-US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F8BE66-6BDE-4C9B-9468-F19779813532}" type="slidenum">
              <a:rPr lang="en-US"/>
              <a:pPr/>
              <a:t>11</a:t>
            </a:fld>
            <a:endParaRPr lang="en-US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BC5FDF-6B9B-4BC8-9021-A7D9866683B3}" type="slidenum">
              <a:rPr lang="en-US"/>
              <a:pPr/>
              <a:t>13</a:t>
            </a:fld>
            <a:endParaRPr lang="en-US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54CD2B-45FB-4F5F-8CE9-F3930E356673}" type="slidenum">
              <a:rPr lang="en-US"/>
              <a:pPr/>
              <a:t>14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/>
            </a:lvl1pPr>
          </a:lstStyle>
          <a:p>
            <a:r>
              <a:rPr lang="en-US"/>
              <a:t>Union College</a:t>
            </a:r>
          </a:p>
          <a:p>
            <a:r>
              <a:rPr lang="en-US"/>
              <a:t>Mechanical Engineering</a:t>
            </a:r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25088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5B9AA79-1564-479F-958B-300B7723C6B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50887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DFF2B5-AB2E-48A8-9047-E6F55DB164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B7DD82-4B29-4F00-8BE7-9B9FB1222B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65FAD8-1EF4-49FD-B7BB-0829AE2788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019BFB-F9E5-4F08-999C-A08191E501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90B483-29AE-4528-805B-D3D169D141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08EEA2-5775-47C6-933B-34BA506E1C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1C14FF9-0FDA-4166-8E83-AB7F657578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25CE85-0B09-400E-B49F-AA503249FF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B3B797-F142-40D7-B85D-A0980F02C4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F90DE0-620D-4CFB-AA0D-1B5E951A95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986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24986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609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r>
              <a:rPr lang="en-US" sz="800"/>
              <a:t>Union College</a:t>
            </a:r>
          </a:p>
          <a:p>
            <a:pPr eaLnBrk="1" hangingPunct="1"/>
            <a:r>
              <a:rPr lang="en-US" sz="800"/>
              <a:t>Mechanical Engineering</a:t>
            </a:r>
          </a:p>
        </p:txBody>
      </p:sp>
      <p:sp>
        <p:nvSpPr>
          <p:cNvPr id="24986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24986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/>
            </a:lvl1pPr>
          </a:lstStyle>
          <a:p>
            <a:fld id="{7C5064AC-C892-4D35-881A-16C4475B5AF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 Black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2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2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6.bin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4.bin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8.bin"/><Relationship Id="rId14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>
          <a:ln/>
        </p:spPr>
        <p:txBody>
          <a:bodyPr/>
          <a:lstStyle/>
          <a:p>
            <a:r>
              <a:rPr lang="en-US"/>
              <a:t>Union College</a:t>
            </a:r>
          </a:p>
          <a:p>
            <a:r>
              <a:rPr lang="en-US"/>
              <a:t>Mechanical Engineering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784D54C9-EE26-4281-934B-33BB515362F7}" type="slidenum">
              <a:rPr lang="en-US"/>
              <a:pPr/>
              <a:t>1</a:t>
            </a:fld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MER311: Advanced Strength of Materials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7010400" cy="1600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LECTURE OUTLINE  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80000"/>
              </a:lnSpc>
              <a:buFont typeface="Wingdings" pitchFamily="2" charset="2"/>
              <a:buChar char="o"/>
            </a:pPr>
            <a:r>
              <a:rPr lang="en-US" sz="2400" dirty="0"/>
              <a:t>  </a:t>
            </a:r>
            <a:r>
              <a:rPr lang="en-US" sz="2400" dirty="0" smtClean="0"/>
              <a:t>Stress Tensor</a:t>
            </a:r>
          </a:p>
          <a:p>
            <a:pPr>
              <a:lnSpc>
                <a:spcPct val="80000"/>
              </a:lnSpc>
              <a:buFont typeface="Wingdings" pitchFamily="2" charset="2"/>
              <a:buChar char="o"/>
            </a:pPr>
            <a:r>
              <a:rPr lang="en-US" sz="2400" dirty="0" smtClean="0"/>
              <a:t>  Equilibrium</a:t>
            </a:r>
            <a:endParaRPr lang="en-US" sz="2400" dirty="0"/>
          </a:p>
          <a:p>
            <a:pPr>
              <a:lnSpc>
                <a:spcPct val="80000"/>
              </a:lnSpc>
              <a:buFont typeface="Wingdings" pitchFamily="2" charset="2"/>
              <a:buChar char="o"/>
            </a:pPr>
            <a:r>
              <a:rPr lang="en-US" sz="2400" dirty="0"/>
              <a:t>  </a:t>
            </a:r>
            <a:r>
              <a:rPr lang="en-US" sz="2400" dirty="0" smtClean="0"/>
              <a:t>Stress Transformations</a:t>
            </a:r>
          </a:p>
          <a:p>
            <a:pPr>
              <a:lnSpc>
                <a:spcPct val="80000"/>
              </a:lnSpc>
              <a:buFont typeface="Wingdings" pitchFamily="2" charset="2"/>
              <a:buChar char="o"/>
            </a:pPr>
            <a:r>
              <a:rPr lang="en-US" sz="2400" dirty="0" smtClean="0"/>
              <a:t> </a:t>
            </a:r>
            <a:r>
              <a:rPr lang="en-US" sz="2400" dirty="0" smtClean="0"/>
              <a:t> Principal Stress</a:t>
            </a:r>
          </a:p>
          <a:p>
            <a:pPr>
              <a:lnSpc>
                <a:spcPct val="80000"/>
              </a:lnSpc>
              <a:buFont typeface="Wingdings" pitchFamily="2" charset="2"/>
              <a:buChar char="o"/>
            </a:pPr>
            <a:r>
              <a:rPr lang="en-US" sz="2400" dirty="0" smtClean="0"/>
              <a:t>  Mohr’s Circle For Stress</a:t>
            </a: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Between Stress and Strain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C14FF9-0FDA-4166-8E83-AB7F6575783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55330" name="Picture 2" descr="C:\Documents and Settings\bucinelr\My Documents\Courses\MER311 Spring 10\LectureNotes\Images\MER311L1image03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76400"/>
            <a:ext cx="6858000" cy="43490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B3BD05-1DF3-4749-BB2B-8F2E951146AD}" type="slidenum">
              <a:rPr lang="en-US"/>
              <a:pPr/>
              <a:t>11</a:t>
            </a:fld>
            <a:endParaRPr lang="en-US"/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Stress-Strain Relations</a:t>
            </a:r>
          </a:p>
        </p:txBody>
      </p:sp>
      <p:graphicFrame>
        <p:nvGraphicFramePr>
          <p:cNvPr id="342020" name="Object 4"/>
          <p:cNvGraphicFramePr>
            <a:graphicFrameLocks noChangeAspect="1"/>
          </p:cNvGraphicFramePr>
          <p:nvPr/>
        </p:nvGraphicFramePr>
        <p:xfrm>
          <a:off x="1600200" y="1905000"/>
          <a:ext cx="5486400" cy="3844925"/>
        </p:xfrm>
        <a:graphic>
          <a:graphicData uri="http://schemas.openxmlformats.org/presentationml/2006/ole">
            <p:oleObj spid="_x0000_s342020" name="Equation" r:id="rId4" imgW="1739880" imgH="1218960" progId="Equation.3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Strain-Stress Relations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C14FF9-0FDA-4166-8E83-AB7F65757835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09599" y="1981200"/>
          <a:ext cx="7660217" cy="3581400"/>
        </p:xfrm>
        <a:graphic>
          <a:graphicData uri="http://schemas.openxmlformats.org/presentationml/2006/ole">
            <p:oleObj spid="_x0000_s354306" name="Equation" r:id="rId3" imgW="2933640" imgH="13716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4FB2B8-D140-4944-A214-DB456F750A24}" type="slidenum">
              <a:rPr lang="en-US"/>
              <a:pPr/>
              <a:t>13</a:t>
            </a:fld>
            <a:endParaRPr lang="en-US"/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Matrix Form of Stress-Strain Relations</a:t>
            </a:r>
          </a:p>
        </p:txBody>
      </p:sp>
      <p:graphicFrame>
        <p:nvGraphicFramePr>
          <p:cNvPr id="344068" name="Object 4"/>
          <p:cNvGraphicFramePr>
            <a:graphicFrameLocks noChangeAspect="1"/>
          </p:cNvGraphicFramePr>
          <p:nvPr/>
        </p:nvGraphicFramePr>
        <p:xfrm>
          <a:off x="1447800" y="1752600"/>
          <a:ext cx="5486400" cy="4424363"/>
        </p:xfrm>
        <a:graphic>
          <a:graphicData uri="http://schemas.openxmlformats.org/presentationml/2006/ole">
            <p:oleObj spid="_x0000_s344068" name="Equation" r:id="rId4" imgW="2755800" imgH="2222280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MER311: Advanced Strength of Materials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775D54-F4BE-4373-9D1C-87ECFB0D1063}" type="slidenum">
              <a:rPr lang="en-US"/>
              <a:pPr/>
              <a:t>14</a:t>
            </a:fld>
            <a:endParaRPr lang="en-US"/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Equilibrium</a:t>
            </a:r>
          </a:p>
        </p:txBody>
      </p:sp>
      <p:pic>
        <p:nvPicPr>
          <p:cNvPr id="421894" name="Picture 6" descr="L05F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1263" y="1676400"/>
            <a:ext cx="4041775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MER311: Advanced Strength of Materials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4D2422-D562-4E39-8B9D-451D4178A00B}" type="slidenum">
              <a:rPr lang="en-US"/>
              <a:pPr/>
              <a:t>15</a:t>
            </a:fld>
            <a:endParaRPr lang="en-US"/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37252" name="Text Box 4"/>
          <p:cNvSpPr txBox="1">
            <a:spLocks noChangeArrowheads="1"/>
          </p:cNvSpPr>
          <p:nvPr/>
        </p:nvSpPr>
        <p:spPr bwMode="auto">
          <a:xfrm>
            <a:off x="517525" y="2254250"/>
            <a:ext cx="8016875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The stress field within an elastic structural member is expressed as follows:</a:t>
            </a:r>
          </a:p>
          <a:p>
            <a:endParaRPr lang="en-US"/>
          </a:p>
          <a:p>
            <a:r>
              <a:rPr lang="en-US"/>
              <a:t>	</a:t>
            </a:r>
            <a:r>
              <a:rPr lang="el-GR"/>
              <a:t>σ</a:t>
            </a:r>
            <a:r>
              <a:rPr lang="en-US" baseline="-25000"/>
              <a:t>x</a:t>
            </a:r>
            <a:r>
              <a:rPr lang="en-US"/>
              <a:t>=-x</a:t>
            </a:r>
            <a:r>
              <a:rPr lang="en-US" baseline="30000"/>
              <a:t>3</a:t>
            </a:r>
            <a:r>
              <a:rPr lang="en-US"/>
              <a:t>+y</a:t>
            </a:r>
            <a:r>
              <a:rPr lang="en-US" baseline="30000"/>
              <a:t>2</a:t>
            </a:r>
            <a:r>
              <a:rPr lang="en-US"/>
              <a:t>,  </a:t>
            </a:r>
            <a:r>
              <a:rPr lang="el-GR"/>
              <a:t>τ</a:t>
            </a:r>
            <a:r>
              <a:rPr lang="en-US" baseline="-25000"/>
              <a:t>xy</a:t>
            </a:r>
            <a:r>
              <a:rPr lang="en-US"/>
              <a:t>=5z+2y</a:t>
            </a:r>
            <a:r>
              <a:rPr lang="en-US" baseline="30000"/>
              <a:t>2</a:t>
            </a:r>
            <a:r>
              <a:rPr lang="en-US"/>
              <a:t>,  </a:t>
            </a:r>
            <a:r>
              <a:rPr lang="el-GR"/>
              <a:t>τ</a:t>
            </a:r>
            <a:r>
              <a:rPr lang="en-US" baseline="-25000"/>
              <a:t>xz</a:t>
            </a:r>
            <a:r>
              <a:rPr lang="en-US"/>
              <a:t>=xz</a:t>
            </a:r>
            <a:r>
              <a:rPr lang="en-US" baseline="30000"/>
              <a:t>3</a:t>
            </a:r>
            <a:r>
              <a:rPr lang="en-US"/>
              <a:t>+x</a:t>
            </a:r>
            <a:r>
              <a:rPr lang="en-US" baseline="30000"/>
              <a:t>2</a:t>
            </a:r>
            <a:r>
              <a:rPr lang="en-US"/>
              <a:t>y</a:t>
            </a:r>
          </a:p>
          <a:p>
            <a:r>
              <a:rPr lang="en-US"/>
              <a:t>	</a:t>
            </a:r>
            <a:r>
              <a:rPr lang="el-GR"/>
              <a:t>σ</a:t>
            </a:r>
            <a:r>
              <a:rPr lang="en-US" baseline="-25000"/>
              <a:t>y</a:t>
            </a:r>
            <a:r>
              <a:rPr lang="en-US"/>
              <a:t>=2x</a:t>
            </a:r>
            <a:r>
              <a:rPr lang="en-US" baseline="30000"/>
              <a:t>3</a:t>
            </a:r>
            <a:r>
              <a:rPr lang="en-US"/>
              <a:t>+.5y</a:t>
            </a:r>
            <a:r>
              <a:rPr lang="en-US" baseline="30000"/>
              <a:t>2</a:t>
            </a:r>
            <a:r>
              <a:rPr lang="en-US"/>
              <a:t>, </a:t>
            </a:r>
            <a:r>
              <a:rPr lang="el-GR"/>
              <a:t>τ</a:t>
            </a:r>
            <a:r>
              <a:rPr lang="en-US" baseline="-25000"/>
              <a:t>yz</a:t>
            </a:r>
            <a:r>
              <a:rPr lang="en-US"/>
              <a:t>=0,  </a:t>
            </a:r>
            <a:r>
              <a:rPr lang="el-GR"/>
              <a:t>σ</a:t>
            </a:r>
            <a:r>
              <a:rPr lang="en-US" baseline="-25000"/>
              <a:t>z</a:t>
            </a:r>
            <a:r>
              <a:rPr lang="en-US"/>
              <a:t>=4y</a:t>
            </a:r>
            <a:r>
              <a:rPr lang="en-US" baseline="30000"/>
              <a:t>2</a:t>
            </a:r>
            <a:r>
              <a:rPr lang="en-US"/>
              <a:t>-z</a:t>
            </a:r>
            <a:r>
              <a:rPr lang="en-US" baseline="30000"/>
              <a:t>3</a:t>
            </a:r>
            <a:endParaRPr lang="en-US"/>
          </a:p>
          <a:p>
            <a:endParaRPr lang="en-US"/>
          </a:p>
          <a:p>
            <a:r>
              <a:rPr lang="en-US"/>
              <a:t>Determine the body force distribution required for equilibrium.</a:t>
            </a:r>
            <a:endParaRPr lang="el-G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MER311: Advanced Strength of Materials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299715-E6C0-47DD-A99C-7AD25433781A}" type="slidenum">
              <a:rPr lang="en-US"/>
              <a:pPr/>
              <a:t>16</a:t>
            </a:fld>
            <a:endParaRPr lang="en-US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Compatibility</a:t>
            </a:r>
          </a:p>
        </p:txBody>
      </p:sp>
      <p:graphicFrame>
        <p:nvGraphicFramePr>
          <p:cNvPr id="429060" name="Object 4"/>
          <p:cNvGraphicFramePr>
            <a:graphicFrameLocks noChangeAspect="1"/>
          </p:cNvGraphicFramePr>
          <p:nvPr>
            <p:ph idx="1"/>
          </p:nvPr>
        </p:nvGraphicFramePr>
        <p:xfrm>
          <a:off x="2438400" y="1752600"/>
          <a:ext cx="3951288" cy="4064000"/>
        </p:xfrm>
        <a:graphic>
          <a:graphicData uri="http://schemas.openxmlformats.org/presentationml/2006/ole">
            <p:oleObj spid="_x0000_s365570" name="Equation" r:id="rId4" imgW="1333440" imgH="1371600" progId="Equation.3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MER311: Advanced Strength of Materials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C6C498-C52D-4402-A502-9EA0CF0FAE8C}" type="slidenum">
              <a:rPr lang="en-US"/>
              <a:pPr/>
              <a:t>17</a:t>
            </a:fld>
            <a:endParaRPr lang="en-US"/>
          </a:p>
        </p:txBody>
      </p:sp>
      <p:sp>
        <p:nvSpPr>
          <p:cNvPr id="4321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Compatibility Continued</a:t>
            </a:r>
          </a:p>
        </p:txBody>
      </p:sp>
      <p:graphicFrame>
        <p:nvGraphicFramePr>
          <p:cNvPr id="432133" name="Object 5"/>
          <p:cNvGraphicFramePr>
            <a:graphicFrameLocks noChangeAspect="1"/>
          </p:cNvGraphicFramePr>
          <p:nvPr>
            <p:ph idx="1"/>
          </p:nvPr>
        </p:nvGraphicFramePr>
        <p:xfrm>
          <a:off x="762000" y="1828800"/>
          <a:ext cx="6781800" cy="4216400"/>
        </p:xfrm>
        <a:graphic>
          <a:graphicData uri="http://schemas.openxmlformats.org/presentationml/2006/ole">
            <p:oleObj spid="_x0000_s366594" name="Equation" r:id="rId4" imgW="2349360" imgH="1460160" progId="Equation.3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61471" y="2438400"/>
          <a:ext cx="8698752" cy="3124200"/>
        </p:xfrm>
        <a:graphic>
          <a:graphicData uri="http://schemas.openxmlformats.org/presentationml/2006/ole">
            <p:oleObj spid="_x0000_s367618" name="Equation" r:id="rId3" imgW="3606480" imgH="1295280" progId="Equation.DSMT4">
              <p:embed/>
            </p:oleObj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Strain-Stress Relationships</a:t>
            </a:r>
            <a:br>
              <a:rPr lang="en-US" dirty="0" smtClean="0"/>
            </a:br>
            <a:r>
              <a:rPr lang="en-US" dirty="0" smtClean="0"/>
              <a:t>Linear Elastic &amp; Isotropic Material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Stress-Strain Relationships</a:t>
            </a:r>
            <a:br>
              <a:rPr lang="en-US" dirty="0" smtClean="0"/>
            </a:br>
            <a:r>
              <a:rPr lang="en-US" dirty="0" smtClean="0"/>
              <a:t>Linear Elastic &amp; Isotropic Material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2400" y="2286000"/>
          <a:ext cx="8813800" cy="2743200"/>
        </p:xfrm>
        <a:graphic>
          <a:graphicData uri="http://schemas.openxmlformats.org/presentationml/2006/ole">
            <p:oleObj spid="_x0000_s368642" name="Equation" r:id="rId3" imgW="4406760" imgH="13716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 81"/>
          <p:cNvSpPr/>
          <p:nvPr/>
        </p:nvSpPr>
        <p:spPr bwMode="auto">
          <a:xfrm>
            <a:off x="5562600" y="2954674"/>
            <a:ext cx="908443" cy="1584562"/>
          </a:xfrm>
          <a:custGeom>
            <a:avLst/>
            <a:gdLst>
              <a:gd name="connsiteX0" fmla="*/ 905464 w 908443"/>
              <a:gd name="connsiteY0" fmla="*/ 0 h 1584562"/>
              <a:gd name="connsiteX1" fmla="*/ 0 w 908443"/>
              <a:gd name="connsiteY1" fmla="*/ 190624 h 1584562"/>
              <a:gd name="connsiteX2" fmla="*/ 11914 w 908443"/>
              <a:gd name="connsiteY2" fmla="*/ 1584562 h 1584562"/>
              <a:gd name="connsiteX3" fmla="*/ 908443 w 908443"/>
              <a:gd name="connsiteY3" fmla="*/ 1250970 h 1584562"/>
              <a:gd name="connsiteX4" fmla="*/ 905464 w 908443"/>
              <a:gd name="connsiteY4" fmla="*/ 0 h 15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443" h="1584562">
                <a:moveTo>
                  <a:pt x="905464" y="0"/>
                </a:moveTo>
                <a:lnTo>
                  <a:pt x="0" y="190624"/>
                </a:lnTo>
                <a:lnTo>
                  <a:pt x="11914" y="1584562"/>
                </a:lnTo>
                <a:lnTo>
                  <a:pt x="908443" y="1250970"/>
                </a:lnTo>
                <a:lnTo>
                  <a:pt x="905464" y="0"/>
                </a:lnTo>
                <a:close/>
              </a:path>
            </a:pathLst>
          </a:custGeom>
          <a:solidFill>
            <a:srgbClr val="FFFF99">
              <a:alpha val="20000"/>
            </a:srgb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2253981" y="3124201"/>
            <a:ext cx="1156398" cy="1752599"/>
          </a:xfrm>
          <a:custGeom>
            <a:avLst/>
            <a:gdLst>
              <a:gd name="connsiteX0" fmla="*/ 10049 w 1014884"/>
              <a:gd name="connsiteY0" fmla="*/ 2250831 h 2250831"/>
              <a:gd name="connsiteX1" fmla="*/ 0 w 1014884"/>
              <a:gd name="connsiteY1" fmla="*/ 256233 h 2250831"/>
              <a:gd name="connsiteX2" fmla="*/ 1014884 w 1014884"/>
              <a:gd name="connsiteY2" fmla="*/ 0 h 2250831"/>
              <a:gd name="connsiteX3" fmla="*/ 1014884 w 1014884"/>
              <a:gd name="connsiteY3" fmla="*/ 1823776 h 2250831"/>
              <a:gd name="connsiteX4" fmla="*/ 10049 w 1014884"/>
              <a:gd name="connsiteY4" fmla="*/ 2250831 h 225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884" h="2250831">
                <a:moveTo>
                  <a:pt x="10049" y="2250831"/>
                </a:moveTo>
                <a:cubicBezTo>
                  <a:pt x="6699" y="1585965"/>
                  <a:pt x="3350" y="921099"/>
                  <a:pt x="0" y="256233"/>
                </a:cubicBezTo>
                <a:lnTo>
                  <a:pt x="1014884" y="0"/>
                </a:lnTo>
                <a:lnTo>
                  <a:pt x="1014884" y="1823776"/>
                </a:lnTo>
                <a:lnTo>
                  <a:pt x="10049" y="2250831"/>
                </a:lnTo>
                <a:close/>
              </a:path>
            </a:pathLst>
          </a:custGeom>
          <a:solidFill>
            <a:srgbClr val="FFFF99">
              <a:alpha val="20000"/>
            </a:srgb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6" name="Freeform 85"/>
          <p:cNvSpPr/>
          <p:nvPr/>
        </p:nvSpPr>
        <p:spPr bwMode="auto">
          <a:xfrm>
            <a:off x="5573286" y="4205235"/>
            <a:ext cx="2105130" cy="673240"/>
          </a:xfrm>
          <a:custGeom>
            <a:avLst/>
            <a:gdLst>
              <a:gd name="connsiteX0" fmla="*/ 0 w 2105130"/>
              <a:gd name="connsiteY0" fmla="*/ 331596 h 673240"/>
              <a:gd name="connsiteX1" fmla="*/ 959618 w 2105130"/>
              <a:gd name="connsiteY1" fmla="*/ 673240 h 673240"/>
              <a:gd name="connsiteX2" fmla="*/ 2105130 w 2105130"/>
              <a:gd name="connsiteY2" fmla="*/ 341644 h 673240"/>
              <a:gd name="connsiteX3" fmla="*/ 899328 w 2105130"/>
              <a:gd name="connsiteY3" fmla="*/ 0 h 673240"/>
              <a:gd name="connsiteX4" fmla="*/ 0 w 2105130"/>
              <a:gd name="connsiteY4" fmla="*/ 331596 h 67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5130" h="673240">
                <a:moveTo>
                  <a:pt x="0" y="331596"/>
                </a:moveTo>
                <a:lnTo>
                  <a:pt x="959618" y="673240"/>
                </a:lnTo>
                <a:lnTo>
                  <a:pt x="2105130" y="341644"/>
                </a:lnTo>
                <a:lnTo>
                  <a:pt x="899328" y="0"/>
                </a:lnTo>
                <a:lnTo>
                  <a:pt x="0" y="331596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62200" y="3657600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xz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6026420" y="3303763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xy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84" name="Freeform 83"/>
          <p:cNvSpPr/>
          <p:nvPr/>
        </p:nvSpPr>
        <p:spPr bwMode="auto">
          <a:xfrm>
            <a:off x="5563238" y="3145135"/>
            <a:ext cx="969666" cy="1731665"/>
          </a:xfrm>
          <a:custGeom>
            <a:avLst/>
            <a:gdLst>
              <a:gd name="connsiteX0" fmla="*/ 969666 w 969666"/>
              <a:gd name="connsiteY0" fmla="*/ 1924259 h 1924259"/>
              <a:gd name="connsiteX1" fmla="*/ 959618 w 969666"/>
              <a:gd name="connsiteY1" fmla="*/ 200967 h 1924259"/>
              <a:gd name="connsiteX2" fmla="*/ 0 w 969666"/>
              <a:gd name="connsiteY2" fmla="*/ 0 h 1924259"/>
              <a:gd name="connsiteX3" fmla="*/ 10048 w 969666"/>
              <a:gd name="connsiteY3" fmla="*/ 1552470 h 1924259"/>
              <a:gd name="connsiteX4" fmla="*/ 969666 w 969666"/>
              <a:gd name="connsiteY4" fmla="*/ 1924259 h 192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666" h="1924259">
                <a:moveTo>
                  <a:pt x="969666" y="1924259"/>
                </a:moveTo>
                <a:cubicBezTo>
                  <a:pt x="966317" y="1349828"/>
                  <a:pt x="962967" y="775398"/>
                  <a:pt x="959618" y="200967"/>
                </a:cubicBezTo>
                <a:lnTo>
                  <a:pt x="0" y="0"/>
                </a:lnTo>
                <a:cubicBezTo>
                  <a:pt x="3349" y="517490"/>
                  <a:pt x="6699" y="1034980"/>
                  <a:pt x="10048" y="1552470"/>
                </a:cubicBezTo>
                <a:lnTo>
                  <a:pt x="969666" y="1924259"/>
                </a:lnTo>
                <a:close/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3" name="Freeform 22"/>
          <p:cNvSpPr/>
          <p:nvPr/>
        </p:nvSpPr>
        <p:spPr bwMode="auto">
          <a:xfrm>
            <a:off x="1295400" y="2954674"/>
            <a:ext cx="908443" cy="1584562"/>
          </a:xfrm>
          <a:custGeom>
            <a:avLst/>
            <a:gdLst>
              <a:gd name="connsiteX0" fmla="*/ 905464 w 908443"/>
              <a:gd name="connsiteY0" fmla="*/ 0 h 1584562"/>
              <a:gd name="connsiteX1" fmla="*/ 0 w 908443"/>
              <a:gd name="connsiteY1" fmla="*/ 190624 h 1584562"/>
              <a:gd name="connsiteX2" fmla="*/ 11914 w 908443"/>
              <a:gd name="connsiteY2" fmla="*/ 1584562 h 1584562"/>
              <a:gd name="connsiteX3" fmla="*/ 908443 w 908443"/>
              <a:gd name="connsiteY3" fmla="*/ 1250970 h 1584562"/>
              <a:gd name="connsiteX4" fmla="*/ 905464 w 908443"/>
              <a:gd name="connsiteY4" fmla="*/ 0 h 15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443" h="1584562">
                <a:moveTo>
                  <a:pt x="905464" y="0"/>
                </a:moveTo>
                <a:lnTo>
                  <a:pt x="0" y="190624"/>
                </a:lnTo>
                <a:lnTo>
                  <a:pt x="11914" y="1584562"/>
                </a:lnTo>
                <a:lnTo>
                  <a:pt x="908443" y="1250970"/>
                </a:lnTo>
                <a:lnTo>
                  <a:pt x="905464" y="0"/>
                </a:lnTo>
                <a:close/>
              </a:path>
            </a:pathLst>
          </a:cu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1216025"/>
          </a:xfrm>
        </p:spPr>
        <p:txBody>
          <a:bodyPr/>
          <a:lstStyle/>
          <a:p>
            <a:r>
              <a:rPr lang="en-US" sz="3200" dirty="0" smtClean="0"/>
              <a:t>Stress at a Point</a:t>
            </a:r>
            <a:br>
              <a:rPr lang="en-US" sz="3200" dirty="0" smtClean="0"/>
            </a:br>
            <a:r>
              <a:rPr lang="en-US" sz="3200" dirty="0" smtClean="0"/>
              <a:t>Shown in the Tensile (+) Direction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MER311: Advanced Strength of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C14FF9-0FDA-4166-8E83-AB7F6575783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1296038" y="3145135"/>
            <a:ext cx="969666" cy="1731665"/>
          </a:xfrm>
          <a:custGeom>
            <a:avLst/>
            <a:gdLst>
              <a:gd name="connsiteX0" fmla="*/ 969666 w 969666"/>
              <a:gd name="connsiteY0" fmla="*/ 1924259 h 1924259"/>
              <a:gd name="connsiteX1" fmla="*/ 959618 w 969666"/>
              <a:gd name="connsiteY1" fmla="*/ 200967 h 1924259"/>
              <a:gd name="connsiteX2" fmla="*/ 0 w 969666"/>
              <a:gd name="connsiteY2" fmla="*/ 0 h 1924259"/>
              <a:gd name="connsiteX3" fmla="*/ 10048 w 969666"/>
              <a:gd name="connsiteY3" fmla="*/ 1552470 h 1924259"/>
              <a:gd name="connsiteX4" fmla="*/ 969666 w 969666"/>
              <a:gd name="connsiteY4" fmla="*/ 1924259 h 192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666" h="1924259">
                <a:moveTo>
                  <a:pt x="969666" y="1924259"/>
                </a:moveTo>
                <a:cubicBezTo>
                  <a:pt x="966317" y="1349828"/>
                  <a:pt x="962967" y="775398"/>
                  <a:pt x="959618" y="200967"/>
                </a:cubicBezTo>
                <a:lnTo>
                  <a:pt x="0" y="0"/>
                </a:lnTo>
                <a:cubicBezTo>
                  <a:pt x="3349" y="517490"/>
                  <a:pt x="6699" y="1034980"/>
                  <a:pt x="10048" y="1552470"/>
                </a:cubicBezTo>
                <a:lnTo>
                  <a:pt x="969666" y="1924259"/>
                </a:lnTo>
                <a:close/>
              </a:path>
            </a:pathLst>
          </a:custGeom>
          <a:solidFill>
            <a:srgbClr val="6699FF">
              <a:alpha val="20000"/>
            </a:srgb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1296038" y="2954215"/>
            <a:ext cx="2115178" cy="371789"/>
          </a:xfrm>
          <a:custGeom>
            <a:avLst/>
            <a:gdLst>
              <a:gd name="connsiteX0" fmla="*/ 0 w 2115178"/>
              <a:gd name="connsiteY0" fmla="*/ 185895 h 371789"/>
              <a:gd name="connsiteX1" fmla="*/ 964642 w 2115178"/>
              <a:gd name="connsiteY1" fmla="*/ 371789 h 371789"/>
              <a:gd name="connsiteX2" fmla="*/ 2115178 w 2115178"/>
              <a:gd name="connsiteY2" fmla="*/ 170822 h 371789"/>
              <a:gd name="connsiteX3" fmla="*/ 904352 w 2115178"/>
              <a:gd name="connsiteY3" fmla="*/ 0 h 371789"/>
              <a:gd name="connsiteX4" fmla="*/ 0 w 2115178"/>
              <a:gd name="connsiteY4" fmla="*/ 185895 h 37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178" h="371789">
                <a:moveTo>
                  <a:pt x="0" y="185895"/>
                </a:moveTo>
                <a:lnTo>
                  <a:pt x="964642" y="371789"/>
                </a:lnTo>
                <a:lnTo>
                  <a:pt x="2115178" y="170822"/>
                </a:lnTo>
                <a:lnTo>
                  <a:pt x="904352" y="0"/>
                </a:lnTo>
                <a:lnTo>
                  <a:pt x="0" y="185895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4" name="Freeform 23"/>
          <p:cNvSpPr/>
          <p:nvPr/>
        </p:nvSpPr>
        <p:spPr bwMode="auto">
          <a:xfrm>
            <a:off x="2200864" y="2948717"/>
            <a:ext cx="1212251" cy="1599455"/>
          </a:xfrm>
          <a:custGeom>
            <a:avLst/>
            <a:gdLst>
              <a:gd name="connsiteX0" fmla="*/ 1212251 w 1212251"/>
              <a:gd name="connsiteY0" fmla="*/ 1599455 h 1599455"/>
              <a:gd name="connsiteX1" fmla="*/ 1206294 w 1212251"/>
              <a:gd name="connsiteY1" fmla="*/ 175731 h 1599455"/>
              <a:gd name="connsiteX2" fmla="*/ 0 w 1212251"/>
              <a:gd name="connsiteY2" fmla="*/ 0 h 1599455"/>
              <a:gd name="connsiteX3" fmla="*/ 2979 w 1212251"/>
              <a:gd name="connsiteY3" fmla="*/ 1256927 h 1599455"/>
              <a:gd name="connsiteX4" fmla="*/ 1212251 w 1212251"/>
              <a:gd name="connsiteY4" fmla="*/ 1599455 h 159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2251" h="1599455">
                <a:moveTo>
                  <a:pt x="1212251" y="1599455"/>
                </a:moveTo>
                <a:cubicBezTo>
                  <a:pt x="1210265" y="1124880"/>
                  <a:pt x="1208280" y="650306"/>
                  <a:pt x="1206294" y="175731"/>
                </a:cubicBezTo>
                <a:lnTo>
                  <a:pt x="0" y="0"/>
                </a:lnTo>
                <a:lnTo>
                  <a:pt x="2979" y="1256927"/>
                </a:lnTo>
                <a:lnTo>
                  <a:pt x="1212251" y="1599455"/>
                </a:lnTo>
                <a:close/>
              </a:path>
            </a:pathLst>
          </a:cu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44" name="Straight Arrow Connector 43"/>
          <p:cNvCxnSpPr>
            <a:cxnSpLocks noChangeAspect="1"/>
          </p:cNvCxnSpPr>
          <p:nvPr/>
        </p:nvCxnSpPr>
        <p:spPr bwMode="auto">
          <a:xfrm rot="10800000" flipV="1">
            <a:off x="1911774" y="3103952"/>
            <a:ext cx="332526" cy="9644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5" name="Straight Arrow Connector 44"/>
          <p:cNvCxnSpPr>
            <a:cxnSpLocks noChangeAspect="1"/>
          </p:cNvCxnSpPr>
          <p:nvPr/>
        </p:nvCxnSpPr>
        <p:spPr bwMode="auto">
          <a:xfrm>
            <a:off x="2244308" y="3101984"/>
            <a:ext cx="492084" cy="9841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6" name="Straight Arrow Connector 45"/>
          <p:cNvCxnSpPr>
            <a:cxnSpLocks noChangeAspect="1"/>
          </p:cNvCxnSpPr>
          <p:nvPr/>
        </p:nvCxnSpPr>
        <p:spPr bwMode="auto">
          <a:xfrm rot="5400000" flipH="1" flipV="1">
            <a:off x="2088896" y="2940215"/>
            <a:ext cx="319786" cy="55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rot="10800000" flipV="1">
            <a:off x="1371600" y="4038600"/>
            <a:ext cx="381000" cy="152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8" name="Straight Arrow Connector 47"/>
          <p:cNvCxnSpPr>
            <a:cxnSpLocks noChangeAspect="1"/>
          </p:cNvCxnSpPr>
          <p:nvPr/>
        </p:nvCxnSpPr>
        <p:spPr bwMode="auto">
          <a:xfrm>
            <a:off x="1752602" y="4038602"/>
            <a:ext cx="384049" cy="960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rot="5400000" flipH="1" flipV="1">
            <a:off x="1523206" y="3810000"/>
            <a:ext cx="457994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0" name="Straight Arrow Connector 49"/>
          <p:cNvCxnSpPr>
            <a:cxnSpLocks noChangeAspect="1"/>
          </p:cNvCxnSpPr>
          <p:nvPr/>
        </p:nvCxnSpPr>
        <p:spPr bwMode="auto">
          <a:xfrm rot="10800000" flipV="1">
            <a:off x="2478755" y="4041392"/>
            <a:ext cx="413265" cy="11780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2892019" y="4039973"/>
            <a:ext cx="381000" cy="76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rot="5400000" flipH="1" flipV="1">
            <a:off x="2662625" y="3811373"/>
            <a:ext cx="457994" cy="79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 rot="5400000" flipH="1" flipV="1">
            <a:off x="1948653" y="2285206"/>
            <a:ext cx="609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3505200" y="4171956"/>
            <a:ext cx="708240" cy="1355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 rot="10800000" flipV="1">
            <a:off x="457200" y="4267200"/>
            <a:ext cx="7620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3048000" y="37338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latin typeface="+mj-lt"/>
                <a:cs typeface="Times New Roman"/>
              </a:rPr>
              <a:t>x</a:t>
            </a:r>
            <a:endParaRPr lang="en-US" b="1" dirty="0">
              <a:latin typeface="+mj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124085" y="2483401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latin typeface="+mj-lt"/>
                <a:cs typeface="Times New Roman"/>
              </a:rPr>
              <a:t>y</a:t>
            </a:r>
            <a:endParaRPr lang="en-US" b="1" dirty="0"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95400" y="377665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latin typeface="Times New Roman"/>
                <a:cs typeface="Times New Roman"/>
              </a:rPr>
              <a:t>z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04800" y="42672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z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2118305" y="1751806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4170310" y="4188196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2739619" y="3277973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xy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524000" y="2667000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yz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814511" y="3711358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yx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390652" y="3314712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zy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438400" y="2667000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yx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83" name="Freeform 82"/>
          <p:cNvSpPr/>
          <p:nvPr/>
        </p:nvSpPr>
        <p:spPr bwMode="auto">
          <a:xfrm>
            <a:off x="6521181" y="3124201"/>
            <a:ext cx="1156398" cy="1752599"/>
          </a:xfrm>
          <a:custGeom>
            <a:avLst/>
            <a:gdLst>
              <a:gd name="connsiteX0" fmla="*/ 10049 w 1014884"/>
              <a:gd name="connsiteY0" fmla="*/ 2250831 h 2250831"/>
              <a:gd name="connsiteX1" fmla="*/ 0 w 1014884"/>
              <a:gd name="connsiteY1" fmla="*/ 256233 h 2250831"/>
              <a:gd name="connsiteX2" fmla="*/ 1014884 w 1014884"/>
              <a:gd name="connsiteY2" fmla="*/ 0 h 2250831"/>
              <a:gd name="connsiteX3" fmla="*/ 1014884 w 1014884"/>
              <a:gd name="connsiteY3" fmla="*/ 1823776 h 2250831"/>
              <a:gd name="connsiteX4" fmla="*/ 10049 w 1014884"/>
              <a:gd name="connsiteY4" fmla="*/ 2250831 h 225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884" h="2250831">
                <a:moveTo>
                  <a:pt x="10049" y="2250831"/>
                </a:moveTo>
                <a:cubicBezTo>
                  <a:pt x="6699" y="1585965"/>
                  <a:pt x="3350" y="921099"/>
                  <a:pt x="0" y="256233"/>
                </a:cubicBezTo>
                <a:lnTo>
                  <a:pt x="1014884" y="0"/>
                </a:lnTo>
                <a:lnTo>
                  <a:pt x="1014884" y="1823776"/>
                </a:lnTo>
                <a:lnTo>
                  <a:pt x="10049" y="2250831"/>
                </a:lnTo>
                <a:close/>
              </a:path>
            </a:pathLst>
          </a:cu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5" name="Freeform 84"/>
          <p:cNvSpPr/>
          <p:nvPr/>
        </p:nvSpPr>
        <p:spPr bwMode="auto">
          <a:xfrm>
            <a:off x="5563238" y="2954215"/>
            <a:ext cx="2115178" cy="371789"/>
          </a:xfrm>
          <a:custGeom>
            <a:avLst/>
            <a:gdLst>
              <a:gd name="connsiteX0" fmla="*/ 0 w 2115178"/>
              <a:gd name="connsiteY0" fmla="*/ 185895 h 371789"/>
              <a:gd name="connsiteX1" fmla="*/ 964642 w 2115178"/>
              <a:gd name="connsiteY1" fmla="*/ 371789 h 371789"/>
              <a:gd name="connsiteX2" fmla="*/ 2115178 w 2115178"/>
              <a:gd name="connsiteY2" fmla="*/ 170822 h 371789"/>
              <a:gd name="connsiteX3" fmla="*/ 904352 w 2115178"/>
              <a:gd name="connsiteY3" fmla="*/ 0 h 371789"/>
              <a:gd name="connsiteX4" fmla="*/ 0 w 2115178"/>
              <a:gd name="connsiteY4" fmla="*/ 185895 h 37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178" h="371789">
                <a:moveTo>
                  <a:pt x="0" y="185895"/>
                </a:moveTo>
                <a:lnTo>
                  <a:pt x="964642" y="371789"/>
                </a:lnTo>
                <a:lnTo>
                  <a:pt x="2115178" y="170822"/>
                </a:lnTo>
                <a:lnTo>
                  <a:pt x="904352" y="0"/>
                </a:lnTo>
                <a:lnTo>
                  <a:pt x="0" y="185895"/>
                </a:lnTo>
                <a:close/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87" name="Freeform 86"/>
          <p:cNvSpPr/>
          <p:nvPr/>
        </p:nvSpPr>
        <p:spPr bwMode="auto">
          <a:xfrm>
            <a:off x="6468064" y="2948717"/>
            <a:ext cx="1212251" cy="1599455"/>
          </a:xfrm>
          <a:custGeom>
            <a:avLst/>
            <a:gdLst>
              <a:gd name="connsiteX0" fmla="*/ 1212251 w 1212251"/>
              <a:gd name="connsiteY0" fmla="*/ 1599455 h 1599455"/>
              <a:gd name="connsiteX1" fmla="*/ 1206294 w 1212251"/>
              <a:gd name="connsiteY1" fmla="*/ 175731 h 1599455"/>
              <a:gd name="connsiteX2" fmla="*/ 0 w 1212251"/>
              <a:gd name="connsiteY2" fmla="*/ 0 h 1599455"/>
              <a:gd name="connsiteX3" fmla="*/ 2979 w 1212251"/>
              <a:gd name="connsiteY3" fmla="*/ 1256927 h 1599455"/>
              <a:gd name="connsiteX4" fmla="*/ 1212251 w 1212251"/>
              <a:gd name="connsiteY4" fmla="*/ 1599455 h 159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2251" h="1599455">
                <a:moveTo>
                  <a:pt x="1212251" y="1599455"/>
                </a:moveTo>
                <a:cubicBezTo>
                  <a:pt x="1210265" y="1124880"/>
                  <a:pt x="1208280" y="650306"/>
                  <a:pt x="1206294" y="175731"/>
                </a:cubicBezTo>
                <a:lnTo>
                  <a:pt x="0" y="0"/>
                </a:lnTo>
                <a:lnTo>
                  <a:pt x="2979" y="1256927"/>
                </a:lnTo>
                <a:lnTo>
                  <a:pt x="1212251" y="1599455"/>
                </a:lnTo>
                <a:close/>
              </a:path>
            </a:pathLst>
          </a:custGeom>
          <a:solidFill>
            <a:srgbClr val="6699FF">
              <a:alpha val="20000"/>
            </a:srgb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88" name="Straight Arrow Connector 87"/>
          <p:cNvCxnSpPr>
            <a:cxnSpLocks noChangeAspect="1"/>
          </p:cNvCxnSpPr>
          <p:nvPr/>
        </p:nvCxnSpPr>
        <p:spPr bwMode="auto">
          <a:xfrm flipV="1">
            <a:off x="6472788" y="4402624"/>
            <a:ext cx="385212" cy="11172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89" name="Straight Arrow Connector 88"/>
          <p:cNvCxnSpPr>
            <a:cxnSpLocks noChangeAspect="1"/>
          </p:cNvCxnSpPr>
          <p:nvPr/>
        </p:nvCxnSpPr>
        <p:spPr bwMode="auto">
          <a:xfrm rot="10800000">
            <a:off x="6096000" y="4437027"/>
            <a:ext cx="376796" cy="753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0" name="Straight Arrow Connector 89"/>
          <p:cNvCxnSpPr>
            <a:cxnSpLocks noChangeAspect="1"/>
          </p:cNvCxnSpPr>
          <p:nvPr/>
        </p:nvCxnSpPr>
        <p:spPr bwMode="auto">
          <a:xfrm rot="16200000" flipH="1">
            <a:off x="6293993" y="4693792"/>
            <a:ext cx="366014" cy="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 flipV="1">
            <a:off x="7007349" y="3581400"/>
            <a:ext cx="536451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2" name="Straight Arrow Connector 91"/>
          <p:cNvCxnSpPr>
            <a:cxnSpLocks noChangeAspect="1"/>
          </p:cNvCxnSpPr>
          <p:nvPr/>
        </p:nvCxnSpPr>
        <p:spPr bwMode="auto">
          <a:xfrm rot="10800000">
            <a:off x="6553201" y="3696466"/>
            <a:ext cx="454152" cy="1135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3" name="Straight Arrow Connector 92"/>
          <p:cNvCxnSpPr/>
          <p:nvPr/>
        </p:nvCxnSpPr>
        <p:spPr bwMode="auto">
          <a:xfrm rot="16200000" flipH="1">
            <a:off x="6780274" y="4037074"/>
            <a:ext cx="456406" cy="38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4" name="Straight Arrow Connector 93"/>
          <p:cNvCxnSpPr>
            <a:cxnSpLocks noChangeAspect="1"/>
          </p:cNvCxnSpPr>
          <p:nvPr/>
        </p:nvCxnSpPr>
        <p:spPr bwMode="auto">
          <a:xfrm flipV="1">
            <a:off x="6092427" y="3722350"/>
            <a:ext cx="349514" cy="876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5" name="Straight Arrow Connector 94"/>
          <p:cNvCxnSpPr/>
          <p:nvPr/>
        </p:nvCxnSpPr>
        <p:spPr bwMode="auto">
          <a:xfrm rot="10800000">
            <a:off x="5638801" y="3733801"/>
            <a:ext cx="453619" cy="7757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6" name="Straight Arrow Connector 95"/>
          <p:cNvCxnSpPr/>
          <p:nvPr/>
        </p:nvCxnSpPr>
        <p:spPr bwMode="auto">
          <a:xfrm rot="16200000" flipH="1">
            <a:off x="5866296" y="4037495"/>
            <a:ext cx="455033" cy="437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7" name="Straight Arrow Connector 96"/>
          <p:cNvCxnSpPr/>
          <p:nvPr/>
        </p:nvCxnSpPr>
        <p:spPr bwMode="auto">
          <a:xfrm rot="5400000" flipH="1" flipV="1">
            <a:off x="6215853" y="2285206"/>
            <a:ext cx="6096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8" name="Straight Arrow Connector 97"/>
          <p:cNvCxnSpPr/>
          <p:nvPr/>
        </p:nvCxnSpPr>
        <p:spPr bwMode="auto">
          <a:xfrm>
            <a:off x="7772400" y="4171956"/>
            <a:ext cx="708240" cy="1355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9" name="Straight Arrow Connector 98"/>
          <p:cNvCxnSpPr/>
          <p:nvPr/>
        </p:nvCxnSpPr>
        <p:spPr bwMode="auto">
          <a:xfrm rot="10800000" flipV="1">
            <a:off x="4724400" y="4267200"/>
            <a:ext cx="7620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0" name="TextBox 99"/>
          <p:cNvSpPr txBox="1"/>
          <p:nvPr/>
        </p:nvSpPr>
        <p:spPr>
          <a:xfrm>
            <a:off x="5562600" y="33528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latin typeface="+mj-lt"/>
                <a:cs typeface="Times New Roman"/>
              </a:rPr>
              <a:t>x</a:t>
            </a:r>
            <a:endParaRPr lang="en-US" b="1" dirty="0">
              <a:latin typeface="+mj-lt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151657" y="4435502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latin typeface="+mj-lt"/>
                <a:cs typeface="Times New Roman"/>
              </a:rPr>
              <a:t>y</a:t>
            </a:r>
            <a:endParaRPr lang="en-US" b="1" dirty="0">
              <a:latin typeface="+mj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233356" y="320040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latin typeface="+mj-lt"/>
                <a:cs typeface="Times New Roman"/>
              </a:rPr>
              <a:t>z</a:t>
            </a:r>
            <a:endParaRPr lang="en-US" b="1" dirty="0">
              <a:latin typeface="+mj-lt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572000" y="42672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z</a:t>
            </a:r>
            <a:endParaRPr lang="en-US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8437510" y="4188196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662653" y="3921314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xz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6731272" y="4306669"/>
            <a:ext cx="58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yz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6497543" y="3336898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yx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7010400" y="4001869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zy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5791200" y="4281485"/>
            <a:ext cx="52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yx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6400800" y="17526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sp>
        <p:nvSpPr>
          <p:cNvPr id="143" name="TextBox 142"/>
          <p:cNvSpPr txBox="1"/>
          <p:nvPr/>
        </p:nvSpPr>
        <p:spPr>
          <a:xfrm>
            <a:off x="914400" y="5029200"/>
            <a:ext cx="3235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Surfaces with a Positive</a:t>
            </a:r>
          </a:p>
          <a:p>
            <a:r>
              <a:rPr lang="en-US" dirty="0" smtClean="0"/>
              <a:t>Directed Area Normal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5222763" y="5029200"/>
            <a:ext cx="3358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Surfaces with a Negative</a:t>
            </a:r>
          </a:p>
          <a:p>
            <a:r>
              <a:rPr lang="en-US" dirty="0" smtClean="0"/>
              <a:t>Directed Area Normal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Strain-Displacement Relationships</a:t>
            </a:r>
            <a:br>
              <a:rPr lang="en-US" dirty="0" smtClean="0"/>
            </a:br>
            <a:r>
              <a:rPr lang="en-US" dirty="0" smtClean="0"/>
              <a:t>Small Deformation, Linear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52400" y="2286000"/>
          <a:ext cx="8796944" cy="3886200"/>
        </p:xfrm>
        <a:graphic>
          <a:graphicData uri="http://schemas.openxmlformats.org/presentationml/2006/ole">
            <p:oleObj spid="_x0000_s369666" name="Equation" r:id="rId3" imgW="3162240" imgH="13968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7650" y="2438400"/>
          <a:ext cx="8728075" cy="3124200"/>
        </p:xfrm>
        <a:graphic>
          <a:graphicData uri="http://schemas.openxmlformats.org/presentationml/2006/ole">
            <p:oleObj spid="_x0000_s370690" name="Equation" r:id="rId3" imgW="3619440" imgH="1295280" progId="Equation.DSMT4">
              <p:embed/>
            </p:oleObj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Cylindrical Coordinates </a:t>
            </a:r>
            <a:br>
              <a:rPr lang="en-US" dirty="0" smtClean="0"/>
            </a:br>
            <a:r>
              <a:rPr lang="en-US" dirty="0" smtClean="0"/>
              <a:t>Strain-Stress Relationships</a:t>
            </a:r>
            <a:br>
              <a:rPr lang="en-US" dirty="0" smtClean="0"/>
            </a:br>
            <a:r>
              <a:rPr lang="en-US" dirty="0" smtClean="0"/>
              <a:t>Linear Elastic &amp; Isotropic Material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Stress-Strain Relationships</a:t>
            </a:r>
            <a:br>
              <a:rPr lang="en-US" dirty="0" smtClean="0"/>
            </a:br>
            <a:r>
              <a:rPr lang="en-US" dirty="0" smtClean="0"/>
              <a:t>Linear Elastic &amp; Isotropic Material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2400" y="2286000"/>
          <a:ext cx="8813800" cy="2743200"/>
        </p:xfrm>
        <a:graphic>
          <a:graphicData uri="http://schemas.openxmlformats.org/presentationml/2006/ole">
            <p:oleObj spid="_x0000_s371714" name="Equation" r:id="rId3" imgW="4406760" imgH="13716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Cylindrical Coordinates</a:t>
            </a:r>
            <a:br>
              <a:rPr lang="en-US" dirty="0" smtClean="0"/>
            </a:br>
            <a:r>
              <a:rPr lang="en-US" dirty="0" smtClean="0"/>
              <a:t>Strain-Displacement Relationships</a:t>
            </a:r>
            <a:br>
              <a:rPr lang="en-US" dirty="0" smtClean="0"/>
            </a:br>
            <a:r>
              <a:rPr lang="en-US" dirty="0" smtClean="0"/>
              <a:t>Small Deformation, Linear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133600" y="1725884"/>
          <a:ext cx="5410200" cy="5132116"/>
        </p:xfrm>
        <a:graphic>
          <a:graphicData uri="http://schemas.openxmlformats.org/presentationml/2006/ole">
            <p:oleObj spid="_x0000_s372738" name="Equation" r:id="rId3" imgW="2730240" imgH="25905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9E6182-F7A0-472F-84E6-72D1229B42D0}" type="slidenum">
              <a:rPr lang="en-US"/>
              <a:pPr/>
              <a:t>3</a:t>
            </a:fld>
            <a:endParaRPr lang="en-US"/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Stress Tensor</a:t>
            </a:r>
          </a:p>
        </p:txBody>
      </p:sp>
      <p:graphicFrame>
        <p:nvGraphicFramePr>
          <p:cNvPr id="337924" name="Object 4"/>
          <p:cNvGraphicFramePr>
            <a:graphicFrameLocks noChangeAspect="1"/>
          </p:cNvGraphicFramePr>
          <p:nvPr/>
        </p:nvGraphicFramePr>
        <p:xfrm>
          <a:off x="415925" y="1905000"/>
          <a:ext cx="8324850" cy="3962400"/>
        </p:xfrm>
        <a:graphic>
          <a:graphicData uri="http://schemas.openxmlformats.org/presentationml/2006/ole">
            <p:oleObj spid="_x0000_s337924" name="Equation" r:id="rId4" imgW="3149280" imgH="149832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auto">
          <a:xfrm>
            <a:off x="4154658" y="3004842"/>
            <a:ext cx="2036266" cy="3008087"/>
          </a:xfrm>
          <a:custGeom>
            <a:avLst/>
            <a:gdLst>
              <a:gd name="connsiteX0" fmla="*/ 10049 w 1014884"/>
              <a:gd name="connsiteY0" fmla="*/ 2250831 h 2250831"/>
              <a:gd name="connsiteX1" fmla="*/ 0 w 1014884"/>
              <a:gd name="connsiteY1" fmla="*/ 256233 h 2250831"/>
              <a:gd name="connsiteX2" fmla="*/ 1014884 w 1014884"/>
              <a:gd name="connsiteY2" fmla="*/ 0 h 2250831"/>
              <a:gd name="connsiteX3" fmla="*/ 1014884 w 1014884"/>
              <a:gd name="connsiteY3" fmla="*/ 1823776 h 2250831"/>
              <a:gd name="connsiteX4" fmla="*/ 10049 w 1014884"/>
              <a:gd name="connsiteY4" fmla="*/ 2250831 h 225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884" h="2250831">
                <a:moveTo>
                  <a:pt x="10049" y="2250831"/>
                </a:moveTo>
                <a:cubicBezTo>
                  <a:pt x="6699" y="1585965"/>
                  <a:pt x="3350" y="921099"/>
                  <a:pt x="0" y="256233"/>
                </a:cubicBezTo>
                <a:lnTo>
                  <a:pt x="1014884" y="0"/>
                </a:lnTo>
                <a:lnTo>
                  <a:pt x="1014884" y="1823776"/>
                </a:lnTo>
                <a:lnTo>
                  <a:pt x="10049" y="2250831"/>
                </a:lnTo>
                <a:close/>
              </a:path>
            </a:pathLst>
          </a:custGeom>
          <a:solidFill>
            <a:srgbClr val="FFFF99">
              <a:alpha val="20000"/>
            </a:srgb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2467844" y="3040772"/>
            <a:ext cx="1707455" cy="2972157"/>
          </a:xfrm>
          <a:custGeom>
            <a:avLst/>
            <a:gdLst>
              <a:gd name="connsiteX0" fmla="*/ 969666 w 969666"/>
              <a:gd name="connsiteY0" fmla="*/ 1924259 h 1924259"/>
              <a:gd name="connsiteX1" fmla="*/ 959618 w 969666"/>
              <a:gd name="connsiteY1" fmla="*/ 200967 h 1924259"/>
              <a:gd name="connsiteX2" fmla="*/ 0 w 969666"/>
              <a:gd name="connsiteY2" fmla="*/ 0 h 1924259"/>
              <a:gd name="connsiteX3" fmla="*/ 10048 w 969666"/>
              <a:gd name="connsiteY3" fmla="*/ 1552470 h 1924259"/>
              <a:gd name="connsiteX4" fmla="*/ 969666 w 969666"/>
              <a:gd name="connsiteY4" fmla="*/ 1924259 h 192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9666" h="1924259">
                <a:moveTo>
                  <a:pt x="969666" y="1924259"/>
                </a:moveTo>
                <a:cubicBezTo>
                  <a:pt x="966317" y="1349828"/>
                  <a:pt x="962967" y="775398"/>
                  <a:pt x="959618" y="200967"/>
                </a:cubicBezTo>
                <a:lnTo>
                  <a:pt x="0" y="0"/>
                </a:lnTo>
                <a:cubicBezTo>
                  <a:pt x="3349" y="517490"/>
                  <a:pt x="6699" y="1034980"/>
                  <a:pt x="10048" y="1552470"/>
                </a:cubicBezTo>
                <a:lnTo>
                  <a:pt x="969666" y="1924259"/>
                </a:lnTo>
                <a:close/>
              </a:path>
            </a:pathLst>
          </a:custGeom>
          <a:solidFill>
            <a:srgbClr val="6699FF">
              <a:alpha val="20000"/>
            </a:srgb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387420" y="4091190"/>
            <a:ext cx="43954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xy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10600" cy="835025"/>
          </a:xfrm>
        </p:spPr>
        <p:txBody>
          <a:bodyPr/>
          <a:lstStyle/>
          <a:p>
            <a:r>
              <a:rPr lang="en-US" sz="3200" dirty="0" smtClean="0"/>
              <a:t>Element with Finite Dimensions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MER311: Advanced Strength of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C14FF9-0FDA-4166-8E83-AB7F65757835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53" name="Straight Arrow Connector 52"/>
          <p:cNvCxnSpPr>
            <a:cxnSpLocks noChangeAspect="1"/>
          </p:cNvCxnSpPr>
          <p:nvPr/>
        </p:nvCxnSpPr>
        <p:spPr bwMode="auto">
          <a:xfrm rot="5400000" flipH="1" flipV="1">
            <a:off x="3925968" y="2116646"/>
            <a:ext cx="424352" cy="10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/>
          <p:cNvCxnSpPr>
            <a:cxnSpLocks noChangeAspect="1"/>
          </p:cNvCxnSpPr>
          <p:nvPr/>
        </p:nvCxnSpPr>
        <p:spPr bwMode="auto">
          <a:xfrm>
            <a:off x="5852652" y="4787721"/>
            <a:ext cx="472346" cy="944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>
            <a:cxnSpLocks noChangeAspect="1"/>
          </p:cNvCxnSpPr>
          <p:nvPr/>
        </p:nvCxnSpPr>
        <p:spPr bwMode="auto">
          <a:xfrm rot="10800000" flipV="1">
            <a:off x="1814052" y="5029200"/>
            <a:ext cx="508200" cy="2122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1559892" y="5176822"/>
            <a:ext cx="406560" cy="385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z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4176252" y="1824022"/>
            <a:ext cx="406560" cy="385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6386052" y="4800600"/>
            <a:ext cx="406560" cy="385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23" name="Freeform 22"/>
          <p:cNvSpPr/>
          <p:nvPr/>
        </p:nvSpPr>
        <p:spPr bwMode="auto">
          <a:xfrm>
            <a:off x="2466721" y="2713873"/>
            <a:ext cx="1599651" cy="2719676"/>
          </a:xfrm>
          <a:custGeom>
            <a:avLst/>
            <a:gdLst>
              <a:gd name="connsiteX0" fmla="*/ 905464 w 908443"/>
              <a:gd name="connsiteY0" fmla="*/ 0 h 1584562"/>
              <a:gd name="connsiteX1" fmla="*/ 0 w 908443"/>
              <a:gd name="connsiteY1" fmla="*/ 190624 h 1584562"/>
              <a:gd name="connsiteX2" fmla="*/ 11914 w 908443"/>
              <a:gd name="connsiteY2" fmla="*/ 1584562 h 1584562"/>
              <a:gd name="connsiteX3" fmla="*/ 908443 w 908443"/>
              <a:gd name="connsiteY3" fmla="*/ 1250970 h 1584562"/>
              <a:gd name="connsiteX4" fmla="*/ 905464 w 908443"/>
              <a:gd name="connsiteY4" fmla="*/ 0 h 1584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443" h="1584562">
                <a:moveTo>
                  <a:pt x="905464" y="0"/>
                </a:moveTo>
                <a:lnTo>
                  <a:pt x="0" y="190624"/>
                </a:lnTo>
                <a:lnTo>
                  <a:pt x="11914" y="1584562"/>
                </a:lnTo>
                <a:lnTo>
                  <a:pt x="908443" y="1250970"/>
                </a:lnTo>
                <a:lnTo>
                  <a:pt x="905464" y="0"/>
                </a:lnTo>
                <a:close/>
              </a:path>
            </a:pathLst>
          </a:cu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2467844" y="2713086"/>
            <a:ext cx="3724553" cy="638123"/>
          </a:xfrm>
          <a:custGeom>
            <a:avLst/>
            <a:gdLst>
              <a:gd name="connsiteX0" fmla="*/ 0 w 2115178"/>
              <a:gd name="connsiteY0" fmla="*/ 185895 h 371789"/>
              <a:gd name="connsiteX1" fmla="*/ 964642 w 2115178"/>
              <a:gd name="connsiteY1" fmla="*/ 371789 h 371789"/>
              <a:gd name="connsiteX2" fmla="*/ 2115178 w 2115178"/>
              <a:gd name="connsiteY2" fmla="*/ 170822 h 371789"/>
              <a:gd name="connsiteX3" fmla="*/ 904352 w 2115178"/>
              <a:gd name="connsiteY3" fmla="*/ 0 h 371789"/>
              <a:gd name="connsiteX4" fmla="*/ 0 w 2115178"/>
              <a:gd name="connsiteY4" fmla="*/ 185895 h 37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15178" h="371789">
                <a:moveTo>
                  <a:pt x="0" y="185895"/>
                </a:moveTo>
                <a:lnTo>
                  <a:pt x="964642" y="371789"/>
                </a:lnTo>
                <a:lnTo>
                  <a:pt x="2115178" y="170822"/>
                </a:lnTo>
                <a:lnTo>
                  <a:pt x="904352" y="0"/>
                </a:lnTo>
                <a:lnTo>
                  <a:pt x="0" y="185895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4" name="Freeform 23"/>
          <p:cNvSpPr/>
          <p:nvPr/>
        </p:nvSpPr>
        <p:spPr bwMode="auto">
          <a:xfrm>
            <a:off x="4061127" y="2703649"/>
            <a:ext cx="2134616" cy="2745238"/>
          </a:xfrm>
          <a:custGeom>
            <a:avLst/>
            <a:gdLst>
              <a:gd name="connsiteX0" fmla="*/ 1212251 w 1212251"/>
              <a:gd name="connsiteY0" fmla="*/ 1599455 h 1599455"/>
              <a:gd name="connsiteX1" fmla="*/ 1206294 w 1212251"/>
              <a:gd name="connsiteY1" fmla="*/ 175731 h 1599455"/>
              <a:gd name="connsiteX2" fmla="*/ 0 w 1212251"/>
              <a:gd name="connsiteY2" fmla="*/ 0 h 1599455"/>
              <a:gd name="connsiteX3" fmla="*/ 2979 w 1212251"/>
              <a:gd name="connsiteY3" fmla="*/ 1256927 h 1599455"/>
              <a:gd name="connsiteX4" fmla="*/ 1212251 w 1212251"/>
              <a:gd name="connsiteY4" fmla="*/ 1599455 h 159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2251" h="1599455">
                <a:moveTo>
                  <a:pt x="1212251" y="1599455"/>
                </a:moveTo>
                <a:cubicBezTo>
                  <a:pt x="1210265" y="1124880"/>
                  <a:pt x="1208280" y="650306"/>
                  <a:pt x="1206294" y="175731"/>
                </a:cubicBezTo>
                <a:lnTo>
                  <a:pt x="0" y="0"/>
                </a:lnTo>
                <a:lnTo>
                  <a:pt x="2979" y="1256927"/>
                </a:lnTo>
                <a:lnTo>
                  <a:pt x="1212251" y="1599455"/>
                </a:lnTo>
                <a:close/>
              </a:path>
            </a:pathLst>
          </a:cu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44" name="Straight Arrow Connector 43"/>
          <p:cNvCxnSpPr>
            <a:cxnSpLocks noChangeAspect="1"/>
          </p:cNvCxnSpPr>
          <p:nvPr/>
        </p:nvCxnSpPr>
        <p:spPr bwMode="auto">
          <a:xfrm rot="10800000" flipV="1">
            <a:off x="3642853" y="2970086"/>
            <a:ext cx="494762" cy="13987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5" name="Straight Arrow Connector 44"/>
          <p:cNvCxnSpPr>
            <a:cxnSpLocks noChangeAspect="1"/>
          </p:cNvCxnSpPr>
          <p:nvPr/>
        </p:nvCxnSpPr>
        <p:spPr bwMode="auto">
          <a:xfrm>
            <a:off x="4137626" y="2966711"/>
            <a:ext cx="416989" cy="812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46" name="Straight Arrow Connector 45"/>
          <p:cNvCxnSpPr>
            <a:cxnSpLocks noChangeAspect="1"/>
          </p:cNvCxnSpPr>
          <p:nvPr/>
        </p:nvCxnSpPr>
        <p:spPr bwMode="auto">
          <a:xfrm rot="5400000" flipH="1" flipV="1">
            <a:off x="3920347" y="2739283"/>
            <a:ext cx="449365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grpSp>
        <p:nvGrpSpPr>
          <p:cNvPr id="76" name="Group 75"/>
          <p:cNvGrpSpPr/>
          <p:nvPr/>
        </p:nvGrpSpPr>
        <p:grpSpPr>
          <a:xfrm>
            <a:off x="2981899" y="4114800"/>
            <a:ext cx="813353" cy="721051"/>
            <a:chOff x="2310847" y="3789559"/>
            <a:chExt cx="1347157" cy="1046292"/>
          </a:xfrm>
        </p:grpSpPr>
        <p:cxnSp>
          <p:nvCxnSpPr>
            <p:cNvPr id="47" name="Straight Arrow Connector 46"/>
            <p:cNvCxnSpPr/>
            <p:nvPr/>
          </p:nvCxnSpPr>
          <p:spPr bwMode="auto">
            <a:xfrm rot="10800000" flipV="1">
              <a:off x="2310847" y="4574278"/>
              <a:ext cx="670892" cy="26157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cxnSp>
          <p:nvCxnSpPr>
            <p:cNvPr id="48" name="Straight Arrow Connector 47"/>
            <p:cNvCxnSpPr>
              <a:cxnSpLocks noChangeAspect="1"/>
            </p:cNvCxnSpPr>
            <p:nvPr/>
          </p:nvCxnSpPr>
          <p:spPr bwMode="auto">
            <a:xfrm>
              <a:off x="2981743" y="4574282"/>
              <a:ext cx="676261" cy="16479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rot="5400000" flipH="1" flipV="1">
              <a:off x="2587999" y="4181901"/>
              <a:ext cx="786081" cy="139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</p:grpSp>
      <p:grpSp>
        <p:nvGrpSpPr>
          <p:cNvPr id="116" name="Group 115"/>
          <p:cNvGrpSpPr/>
          <p:nvPr/>
        </p:nvGrpSpPr>
        <p:grpSpPr>
          <a:xfrm>
            <a:off x="4785852" y="4027869"/>
            <a:ext cx="914400" cy="762000"/>
            <a:chOff x="4260405" y="3791915"/>
            <a:chExt cx="1398595" cy="989346"/>
          </a:xfrm>
        </p:grpSpPr>
        <p:cxnSp>
          <p:nvCxnSpPr>
            <p:cNvPr id="50" name="Straight Arrow Connector 49"/>
            <p:cNvCxnSpPr>
              <a:cxnSpLocks noChangeAspect="1"/>
            </p:cNvCxnSpPr>
            <p:nvPr/>
          </p:nvCxnSpPr>
          <p:spPr bwMode="auto">
            <a:xfrm rot="10800000" flipV="1">
              <a:off x="4260405" y="4579071"/>
              <a:ext cx="727706" cy="20219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4988108" y="4576635"/>
              <a:ext cx="670892" cy="13078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  <p:cxnSp>
          <p:nvCxnSpPr>
            <p:cNvPr id="52" name="Straight Arrow Connector 51"/>
            <p:cNvCxnSpPr/>
            <p:nvPr/>
          </p:nvCxnSpPr>
          <p:spPr bwMode="auto">
            <a:xfrm rot="5400000" flipH="1" flipV="1">
              <a:off x="4594368" y="4184257"/>
              <a:ext cx="786081" cy="139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</p:cxnSp>
      </p:grpSp>
      <p:sp>
        <p:nvSpPr>
          <p:cNvPr id="62" name="TextBox 61"/>
          <p:cNvSpPr txBox="1"/>
          <p:nvPr/>
        </p:nvSpPr>
        <p:spPr>
          <a:xfrm>
            <a:off x="2600899" y="5620570"/>
            <a:ext cx="805070" cy="475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dirty="0" smtClean="0">
                <a:latin typeface="Times New Roman"/>
                <a:cs typeface="Times New Roman"/>
              </a:rPr>
              <a:t>Δ</a:t>
            </a:r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1814052" y="3886200"/>
            <a:ext cx="805070" cy="475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dirty="0" smtClean="0">
                <a:latin typeface="Times New Roman"/>
                <a:cs typeface="Times New Roman"/>
              </a:rPr>
              <a:t>Δ</a:t>
            </a:r>
            <a:r>
              <a:rPr lang="en-US" sz="1200" dirty="0" smtClean="0"/>
              <a:t>y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5016110" y="5620570"/>
            <a:ext cx="805070" cy="475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dirty="0" smtClean="0">
                <a:latin typeface="Times New Roman"/>
                <a:cs typeface="Times New Roman"/>
              </a:rPr>
              <a:t>Δ</a:t>
            </a:r>
            <a:r>
              <a:rPr lang="en-US" sz="1200" dirty="0" smtClean="0"/>
              <a:t>z</a:t>
            </a:r>
            <a:endParaRPr lang="en-US" sz="1200" dirty="0"/>
          </a:p>
        </p:txBody>
      </p:sp>
      <p:cxnSp>
        <p:nvCxnSpPr>
          <p:cNvPr id="88" name="Straight Arrow Connector 87"/>
          <p:cNvCxnSpPr>
            <a:cxnSpLocks noChangeAspect="1"/>
          </p:cNvCxnSpPr>
          <p:nvPr/>
        </p:nvCxnSpPr>
        <p:spPr bwMode="auto">
          <a:xfrm flipV="1">
            <a:off x="4015224" y="5317024"/>
            <a:ext cx="385212" cy="11172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89" name="Straight Arrow Connector 88"/>
          <p:cNvCxnSpPr>
            <a:cxnSpLocks noChangeAspect="1"/>
          </p:cNvCxnSpPr>
          <p:nvPr/>
        </p:nvCxnSpPr>
        <p:spPr bwMode="auto">
          <a:xfrm rot="10800000">
            <a:off x="3638436" y="5334000"/>
            <a:ext cx="376796" cy="753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90" name="Straight Arrow Connector 89"/>
          <p:cNvCxnSpPr>
            <a:cxnSpLocks noChangeAspect="1"/>
          </p:cNvCxnSpPr>
          <p:nvPr/>
        </p:nvCxnSpPr>
        <p:spPr bwMode="auto">
          <a:xfrm rot="16200000" flipH="1">
            <a:off x="3836429" y="5608192"/>
            <a:ext cx="366014" cy="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grpSp>
        <p:nvGrpSpPr>
          <p:cNvPr id="139" name="Group 138"/>
          <p:cNvGrpSpPr/>
          <p:nvPr/>
        </p:nvGrpSpPr>
        <p:grpSpPr>
          <a:xfrm>
            <a:off x="4633452" y="3886200"/>
            <a:ext cx="761999" cy="609600"/>
            <a:chOff x="7848601" y="5410200"/>
            <a:chExt cx="761999" cy="609600"/>
          </a:xfrm>
        </p:grpSpPr>
        <p:cxnSp>
          <p:nvCxnSpPr>
            <p:cNvPr id="91" name="Straight Arrow Connector 90"/>
            <p:cNvCxnSpPr/>
            <p:nvPr/>
          </p:nvCxnSpPr>
          <p:spPr bwMode="auto">
            <a:xfrm flipV="1">
              <a:off x="8302749" y="5410200"/>
              <a:ext cx="307851" cy="1524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stealth" w="med" len="lg"/>
            </a:ln>
            <a:effectLst/>
          </p:spPr>
        </p:cxnSp>
        <p:cxnSp>
          <p:nvCxnSpPr>
            <p:cNvPr id="92" name="Straight Arrow Connector 91"/>
            <p:cNvCxnSpPr>
              <a:cxnSpLocks noChangeAspect="1"/>
            </p:cNvCxnSpPr>
            <p:nvPr/>
          </p:nvCxnSpPr>
          <p:spPr bwMode="auto">
            <a:xfrm rot="10800000">
              <a:off x="7848601" y="5449066"/>
              <a:ext cx="454152" cy="11353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stealth" w="med" len="lg"/>
            </a:ln>
            <a:effectLst/>
          </p:spPr>
        </p:cxnSp>
        <p:cxnSp>
          <p:nvCxnSpPr>
            <p:cNvPr id="93" name="Straight Arrow Connector 92"/>
            <p:cNvCxnSpPr/>
            <p:nvPr/>
          </p:nvCxnSpPr>
          <p:spPr bwMode="auto">
            <a:xfrm rot="16200000" flipH="1">
              <a:off x="8075674" y="5789674"/>
              <a:ext cx="456406" cy="384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stealth" w="med" len="lg"/>
            </a:ln>
            <a:effectLst/>
          </p:spPr>
        </p:cxnSp>
      </p:grpSp>
      <p:grpSp>
        <p:nvGrpSpPr>
          <p:cNvPr id="77" name="Group 76"/>
          <p:cNvGrpSpPr/>
          <p:nvPr/>
        </p:nvGrpSpPr>
        <p:grpSpPr>
          <a:xfrm>
            <a:off x="3033252" y="3886200"/>
            <a:ext cx="726941" cy="530565"/>
            <a:chOff x="838201" y="2669835"/>
            <a:chExt cx="803140" cy="544849"/>
          </a:xfrm>
        </p:grpSpPr>
        <p:cxnSp>
          <p:nvCxnSpPr>
            <p:cNvPr id="94" name="Straight Arrow Connector 93"/>
            <p:cNvCxnSpPr>
              <a:cxnSpLocks noChangeAspect="1"/>
            </p:cNvCxnSpPr>
            <p:nvPr/>
          </p:nvCxnSpPr>
          <p:spPr bwMode="auto">
            <a:xfrm flipV="1">
              <a:off x="1291827" y="2669835"/>
              <a:ext cx="349514" cy="8765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stealth" w="med" len="lg"/>
            </a:ln>
            <a:effectLst/>
          </p:spPr>
        </p:cxnSp>
        <p:cxnSp>
          <p:nvCxnSpPr>
            <p:cNvPr id="95" name="Straight Arrow Connector 94"/>
            <p:cNvCxnSpPr/>
            <p:nvPr/>
          </p:nvCxnSpPr>
          <p:spPr bwMode="auto">
            <a:xfrm rot="10800000">
              <a:off x="838201" y="2681286"/>
              <a:ext cx="453619" cy="7757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stealth" w="med" len="lg"/>
            </a:ln>
            <a:effectLst/>
          </p:spPr>
        </p:cxnSp>
        <p:cxnSp>
          <p:nvCxnSpPr>
            <p:cNvPr id="96" name="Straight Arrow Connector 95"/>
            <p:cNvCxnSpPr/>
            <p:nvPr/>
          </p:nvCxnSpPr>
          <p:spPr bwMode="auto">
            <a:xfrm rot="16200000" flipH="1">
              <a:off x="1065696" y="2984980"/>
              <a:ext cx="455033" cy="43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stealth" w="med" len="lg"/>
            </a:ln>
            <a:effectLst/>
          </p:spPr>
        </p:cxnSp>
      </p:grpSp>
      <p:sp>
        <p:nvSpPr>
          <p:cNvPr id="100" name="TextBox 99"/>
          <p:cNvSpPr txBox="1"/>
          <p:nvPr/>
        </p:nvSpPr>
        <p:spPr>
          <a:xfrm>
            <a:off x="2880852" y="3505200"/>
            <a:ext cx="3866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x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694093" y="5349902"/>
            <a:ext cx="3866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y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243052" y="3505200"/>
            <a:ext cx="38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z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440010" y="3532032"/>
            <a:ext cx="43152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xz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273708" y="5221069"/>
            <a:ext cx="4315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yz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67099" y="3543837"/>
            <a:ext cx="43152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zx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709652" y="4078069"/>
            <a:ext cx="43152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zy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414252" y="5181600"/>
            <a:ext cx="43954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yx</a:t>
            </a:r>
            <a:endParaRPr lang="en-US" b="1" baseline="-25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373762" name="Object 2"/>
          <p:cNvGraphicFramePr>
            <a:graphicFrameLocks noChangeAspect="1"/>
          </p:cNvGraphicFramePr>
          <p:nvPr/>
        </p:nvGraphicFramePr>
        <p:xfrm>
          <a:off x="280220" y="4572000"/>
          <a:ext cx="1457632" cy="684646"/>
        </p:xfrm>
        <a:graphic>
          <a:graphicData uri="http://schemas.openxmlformats.org/presentationml/2006/ole">
            <p:oleObj spid="_x0000_s373762" name="Equation" r:id="rId3" imgW="838080" imgH="393480" progId="Equation.DSMT4">
              <p:embed/>
            </p:oleObj>
          </a:graphicData>
        </a:graphic>
      </p:graphicFrame>
      <p:graphicFrame>
        <p:nvGraphicFramePr>
          <p:cNvPr id="373763" name="Object 3"/>
          <p:cNvGraphicFramePr>
            <a:graphicFrameLocks noChangeAspect="1"/>
          </p:cNvGraphicFramePr>
          <p:nvPr/>
        </p:nvGraphicFramePr>
        <p:xfrm>
          <a:off x="442452" y="3886200"/>
          <a:ext cx="1452419" cy="704851"/>
        </p:xfrm>
        <a:graphic>
          <a:graphicData uri="http://schemas.openxmlformats.org/presentationml/2006/ole">
            <p:oleObj spid="_x0000_s373763" name="Equation" r:id="rId4" imgW="863280" imgH="419040" progId="Equation.DSMT4">
              <p:embed/>
            </p:oleObj>
          </a:graphicData>
        </a:graphic>
      </p:graphicFrame>
      <p:graphicFrame>
        <p:nvGraphicFramePr>
          <p:cNvPr id="373764" name="Object 4"/>
          <p:cNvGraphicFramePr>
            <a:graphicFrameLocks noChangeAspect="1"/>
          </p:cNvGraphicFramePr>
          <p:nvPr/>
        </p:nvGraphicFramePr>
        <p:xfrm>
          <a:off x="442452" y="5410200"/>
          <a:ext cx="1482212" cy="685800"/>
        </p:xfrm>
        <a:graphic>
          <a:graphicData uri="http://schemas.openxmlformats.org/presentationml/2006/ole">
            <p:oleObj spid="_x0000_s373764" name="Equation" r:id="rId5" imgW="850680" imgH="393480" progId="Equation.DSMT4">
              <p:embed/>
            </p:oleObj>
          </a:graphicData>
        </a:graphic>
      </p:graphicFrame>
      <p:cxnSp>
        <p:nvCxnSpPr>
          <p:cNvPr id="115" name="Straight Connector 114"/>
          <p:cNvCxnSpPr/>
          <p:nvPr/>
        </p:nvCxnSpPr>
        <p:spPr bwMode="auto">
          <a:xfrm>
            <a:off x="1966452" y="4343400"/>
            <a:ext cx="1295400" cy="76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27" name="Straight Connector 126"/>
          <p:cNvCxnSpPr/>
          <p:nvPr/>
        </p:nvCxnSpPr>
        <p:spPr bwMode="auto">
          <a:xfrm flipV="1">
            <a:off x="1737852" y="4800600"/>
            <a:ext cx="11430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1966452" y="4800600"/>
            <a:ext cx="1524000" cy="990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130" name="Oval 129"/>
          <p:cNvSpPr>
            <a:spLocks noChangeAspect="1"/>
          </p:cNvSpPr>
          <p:nvPr/>
        </p:nvSpPr>
        <p:spPr bwMode="auto">
          <a:xfrm>
            <a:off x="4084812" y="4251960"/>
            <a:ext cx="91440" cy="914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32" name="Straight Arrow Connector 131"/>
          <p:cNvCxnSpPr>
            <a:stCxn id="130" idx="5"/>
          </p:cNvCxnSpPr>
          <p:nvPr/>
        </p:nvCxnSpPr>
        <p:spPr bwMode="auto">
          <a:xfrm rot="16200000" flipH="1">
            <a:off x="4429561" y="4063308"/>
            <a:ext cx="165791" cy="69919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34" name="Straight Arrow Connector 133"/>
          <p:cNvCxnSpPr>
            <a:stCxn id="130" idx="3"/>
          </p:cNvCxnSpPr>
          <p:nvPr/>
        </p:nvCxnSpPr>
        <p:spPr bwMode="auto">
          <a:xfrm rot="5400000" flipH="1" flipV="1">
            <a:off x="3724822" y="3954780"/>
            <a:ext cx="748609" cy="184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36" name="Straight Arrow Connector 135"/>
          <p:cNvCxnSpPr>
            <a:stCxn id="130" idx="5"/>
          </p:cNvCxnSpPr>
          <p:nvPr/>
        </p:nvCxnSpPr>
        <p:spPr bwMode="auto">
          <a:xfrm rot="5400000">
            <a:off x="3743762" y="4152900"/>
            <a:ext cx="241991" cy="5962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graphicFrame>
        <p:nvGraphicFramePr>
          <p:cNvPr id="373765" name="Object 5"/>
          <p:cNvGraphicFramePr>
            <a:graphicFrameLocks noChangeAspect="1"/>
          </p:cNvGraphicFramePr>
          <p:nvPr/>
        </p:nvGraphicFramePr>
        <p:xfrm>
          <a:off x="3762499" y="4418693"/>
          <a:ext cx="337553" cy="458107"/>
        </p:xfrm>
        <a:graphic>
          <a:graphicData uri="http://schemas.openxmlformats.org/presentationml/2006/ole">
            <p:oleObj spid="_x0000_s373765" name="Equation" r:id="rId6" imgW="177480" imgH="241200" progId="Equation.DSMT4">
              <p:embed/>
            </p:oleObj>
          </a:graphicData>
        </a:graphic>
      </p:graphicFrame>
      <p:graphicFrame>
        <p:nvGraphicFramePr>
          <p:cNvPr id="373766" name="Object 6"/>
          <p:cNvGraphicFramePr>
            <a:graphicFrameLocks noChangeAspect="1"/>
          </p:cNvGraphicFramePr>
          <p:nvPr/>
        </p:nvGraphicFramePr>
        <p:xfrm>
          <a:off x="4252452" y="4419600"/>
          <a:ext cx="381000" cy="517071"/>
        </p:xfrm>
        <a:graphic>
          <a:graphicData uri="http://schemas.openxmlformats.org/presentationml/2006/ole">
            <p:oleObj spid="_x0000_s373766" name="Equation" r:id="rId7" imgW="177480" imgH="241200" progId="Equation.DSMT4">
              <p:embed/>
            </p:oleObj>
          </a:graphicData>
        </a:graphic>
      </p:graphicFrame>
      <p:graphicFrame>
        <p:nvGraphicFramePr>
          <p:cNvPr id="373767" name="Object 7"/>
          <p:cNvGraphicFramePr>
            <a:graphicFrameLocks noChangeAspect="1"/>
          </p:cNvGraphicFramePr>
          <p:nvPr/>
        </p:nvGraphicFramePr>
        <p:xfrm>
          <a:off x="3719052" y="3733800"/>
          <a:ext cx="400050" cy="533400"/>
        </p:xfrm>
        <a:graphic>
          <a:graphicData uri="http://schemas.openxmlformats.org/presentationml/2006/ole">
            <p:oleObj spid="_x0000_s373767" name="Equation" r:id="rId8" imgW="190440" imgH="253800" progId="Equation.DSMT4">
              <p:embed/>
            </p:oleObj>
          </a:graphicData>
        </a:graphic>
      </p:graphicFrame>
      <p:graphicFrame>
        <p:nvGraphicFramePr>
          <p:cNvPr id="373768" name="Object 8"/>
          <p:cNvGraphicFramePr>
            <a:graphicFrameLocks noChangeAspect="1"/>
          </p:cNvGraphicFramePr>
          <p:nvPr/>
        </p:nvGraphicFramePr>
        <p:xfrm>
          <a:off x="7162800" y="4114800"/>
          <a:ext cx="1479185" cy="684213"/>
        </p:xfrm>
        <a:graphic>
          <a:graphicData uri="http://schemas.openxmlformats.org/presentationml/2006/ole">
            <p:oleObj spid="_x0000_s373768" name="Equation" r:id="rId9" imgW="850680" imgH="393480" progId="Equation.DSMT4">
              <p:embed/>
            </p:oleObj>
          </a:graphicData>
        </a:graphic>
      </p:graphicFrame>
      <p:cxnSp>
        <p:nvCxnSpPr>
          <p:cNvPr id="145" name="Straight Connector 144"/>
          <p:cNvCxnSpPr/>
          <p:nvPr/>
        </p:nvCxnSpPr>
        <p:spPr bwMode="auto">
          <a:xfrm rot="10800000" flipV="1">
            <a:off x="5776452" y="4495800"/>
            <a:ext cx="12954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graphicFrame>
        <p:nvGraphicFramePr>
          <p:cNvPr id="373769" name="Object 9"/>
          <p:cNvGraphicFramePr>
            <a:graphicFrameLocks noChangeAspect="1"/>
          </p:cNvGraphicFramePr>
          <p:nvPr/>
        </p:nvGraphicFramePr>
        <p:xfrm>
          <a:off x="7071852" y="5257800"/>
          <a:ext cx="1462548" cy="666750"/>
        </p:xfrm>
        <a:graphic>
          <a:graphicData uri="http://schemas.openxmlformats.org/presentationml/2006/ole">
            <p:oleObj spid="_x0000_s373769" name="Equation" r:id="rId10" imgW="863280" imgH="393480" progId="Equation.DSMT4">
              <p:embed/>
            </p:oleObj>
          </a:graphicData>
        </a:graphic>
      </p:graphicFrame>
      <p:cxnSp>
        <p:nvCxnSpPr>
          <p:cNvPr id="148" name="Straight Connector 147"/>
          <p:cNvCxnSpPr/>
          <p:nvPr/>
        </p:nvCxnSpPr>
        <p:spPr bwMode="auto">
          <a:xfrm rot="10800000">
            <a:off x="5090652" y="4800600"/>
            <a:ext cx="1828800" cy="762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graphicFrame>
        <p:nvGraphicFramePr>
          <p:cNvPr id="373770" name="Object 10"/>
          <p:cNvGraphicFramePr>
            <a:graphicFrameLocks noChangeAspect="1"/>
          </p:cNvGraphicFramePr>
          <p:nvPr/>
        </p:nvGraphicFramePr>
        <p:xfrm>
          <a:off x="7062326" y="3494018"/>
          <a:ext cx="1457325" cy="696982"/>
        </p:xfrm>
        <a:graphic>
          <a:graphicData uri="http://schemas.openxmlformats.org/presentationml/2006/ole">
            <p:oleObj spid="_x0000_s373770" name="Equation" r:id="rId11" imgW="876240" imgH="419040" progId="Equation.DSMT4">
              <p:embed/>
            </p:oleObj>
          </a:graphicData>
        </a:graphic>
      </p:graphicFrame>
      <p:cxnSp>
        <p:nvCxnSpPr>
          <p:cNvPr id="150" name="Straight Connector 149"/>
          <p:cNvCxnSpPr/>
          <p:nvPr/>
        </p:nvCxnSpPr>
        <p:spPr bwMode="auto">
          <a:xfrm rot="10800000" flipV="1">
            <a:off x="5395452" y="3886200"/>
            <a:ext cx="1676400" cy="228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graphicFrame>
        <p:nvGraphicFramePr>
          <p:cNvPr id="373771" name="Object 11"/>
          <p:cNvGraphicFramePr>
            <a:graphicFrameLocks noChangeAspect="1"/>
          </p:cNvGraphicFramePr>
          <p:nvPr/>
        </p:nvGraphicFramePr>
        <p:xfrm>
          <a:off x="4471526" y="1642385"/>
          <a:ext cx="1472073" cy="757915"/>
        </p:xfrm>
        <a:graphic>
          <a:graphicData uri="http://schemas.openxmlformats.org/presentationml/2006/ole">
            <p:oleObj spid="_x0000_s373771" name="Equation" r:id="rId12" imgW="863280" imgH="444240" progId="Equation.DSMT4">
              <p:embed/>
            </p:oleObj>
          </a:graphicData>
        </a:graphic>
      </p:graphicFrame>
      <p:graphicFrame>
        <p:nvGraphicFramePr>
          <p:cNvPr id="373772" name="Object 12"/>
          <p:cNvGraphicFramePr>
            <a:graphicFrameLocks noChangeAspect="1"/>
          </p:cNvGraphicFramePr>
          <p:nvPr/>
        </p:nvGraphicFramePr>
        <p:xfrm>
          <a:off x="6157452" y="1676400"/>
          <a:ext cx="1484312" cy="752475"/>
        </p:xfrm>
        <a:graphic>
          <a:graphicData uri="http://schemas.openxmlformats.org/presentationml/2006/ole">
            <p:oleObj spid="_x0000_s373772" name="Equation" r:id="rId13" imgW="876240" imgH="444240" progId="Equation.DSMT4">
              <p:embed/>
            </p:oleObj>
          </a:graphicData>
        </a:graphic>
      </p:graphicFrame>
      <p:graphicFrame>
        <p:nvGraphicFramePr>
          <p:cNvPr id="373773" name="Object 13"/>
          <p:cNvGraphicFramePr>
            <a:graphicFrameLocks noChangeAspect="1"/>
          </p:cNvGraphicFramePr>
          <p:nvPr/>
        </p:nvGraphicFramePr>
        <p:xfrm>
          <a:off x="1737852" y="1752600"/>
          <a:ext cx="1484312" cy="752475"/>
        </p:xfrm>
        <a:graphic>
          <a:graphicData uri="http://schemas.openxmlformats.org/presentationml/2006/ole">
            <p:oleObj spid="_x0000_s373773" name="Equation" r:id="rId14" imgW="876240" imgH="444240" progId="Equation.DSMT4">
              <p:embed/>
            </p:oleObj>
          </a:graphicData>
        </a:graphic>
      </p:graphicFrame>
      <p:cxnSp>
        <p:nvCxnSpPr>
          <p:cNvPr id="152" name="Straight Connector 151"/>
          <p:cNvCxnSpPr/>
          <p:nvPr/>
        </p:nvCxnSpPr>
        <p:spPr bwMode="auto">
          <a:xfrm rot="10800000" flipV="1">
            <a:off x="4252452" y="2362200"/>
            <a:ext cx="91440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54" name="Straight Connector 153"/>
          <p:cNvCxnSpPr/>
          <p:nvPr/>
        </p:nvCxnSpPr>
        <p:spPr bwMode="auto">
          <a:xfrm rot="10800000" flipV="1">
            <a:off x="4557252" y="2438400"/>
            <a:ext cx="236220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56" name="Straight Connector 155"/>
          <p:cNvCxnSpPr/>
          <p:nvPr/>
        </p:nvCxnSpPr>
        <p:spPr bwMode="auto">
          <a:xfrm>
            <a:off x="2576052" y="2514600"/>
            <a:ext cx="1143000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MER311: Advanced Strength of Materials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C89B7E-0DA4-4021-957A-AE44178D6ED1}" type="slidenum">
              <a:rPr lang="en-US"/>
              <a:pPr/>
              <a:t>5</a:t>
            </a:fld>
            <a:endParaRPr lang="en-US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</a:t>
            </a:r>
            <a:r>
              <a:rPr lang="en-US" dirty="0" smtClean="0"/>
              <a:t>Equations</a:t>
            </a:r>
            <a:br>
              <a:rPr lang="en-US" dirty="0" smtClean="0"/>
            </a:br>
            <a:r>
              <a:rPr lang="en-US" dirty="0" smtClean="0"/>
              <a:t>Sum of the Forces</a:t>
            </a:r>
            <a:endParaRPr lang="en-US" dirty="0"/>
          </a:p>
        </p:txBody>
      </p:sp>
      <p:graphicFrame>
        <p:nvGraphicFramePr>
          <p:cNvPr id="425988" name="Object 4"/>
          <p:cNvGraphicFramePr>
            <a:graphicFrameLocks noChangeAspect="1"/>
          </p:cNvGraphicFramePr>
          <p:nvPr/>
        </p:nvGraphicFramePr>
        <p:xfrm>
          <a:off x="1676400" y="1828800"/>
          <a:ext cx="5486400" cy="4241800"/>
        </p:xfrm>
        <a:graphic>
          <a:graphicData uri="http://schemas.openxmlformats.org/presentationml/2006/ole">
            <p:oleObj spid="_x0000_s364546" name="Equation" r:id="rId4" imgW="1790640" imgH="1384200" progId="Equation.3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MER311: Advanced Strength of Materials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C89B7E-0DA4-4021-957A-AE44178D6ED1}" type="slidenum">
              <a:rPr lang="en-US"/>
              <a:pPr/>
              <a:t>6</a:t>
            </a:fld>
            <a:endParaRPr lang="en-US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</a:t>
            </a:r>
            <a:r>
              <a:rPr lang="en-US" dirty="0" smtClean="0"/>
              <a:t>Equations</a:t>
            </a:r>
            <a:br>
              <a:rPr lang="en-US" dirty="0" smtClean="0"/>
            </a:br>
            <a:r>
              <a:rPr lang="en-US" dirty="0" smtClean="0"/>
              <a:t>Sum of the Moments</a:t>
            </a:r>
            <a:endParaRPr lang="en-US" dirty="0"/>
          </a:p>
        </p:txBody>
      </p:sp>
      <p:graphicFrame>
        <p:nvGraphicFramePr>
          <p:cNvPr id="425988" name="Object 4"/>
          <p:cNvGraphicFramePr>
            <a:graphicFrameLocks noChangeAspect="1"/>
          </p:cNvGraphicFramePr>
          <p:nvPr/>
        </p:nvGraphicFramePr>
        <p:xfrm>
          <a:off x="2819400" y="2057400"/>
          <a:ext cx="2362200" cy="3151896"/>
        </p:xfrm>
        <a:graphic>
          <a:graphicData uri="http://schemas.openxmlformats.org/presentationml/2006/ole">
            <p:oleObj spid="_x0000_s374786" name="Equation" r:id="rId4" imgW="533160" imgH="7110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9E6182-F7A0-472F-84E6-72D1229B42D0}" type="slidenum">
              <a:rPr lang="en-US"/>
              <a:pPr/>
              <a:t>7</a:t>
            </a:fld>
            <a:endParaRPr lang="en-US"/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Stress Tensor</a:t>
            </a:r>
          </a:p>
        </p:txBody>
      </p:sp>
      <p:graphicFrame>
        <p:nvGraphicFramePr>
          <p:cNvPr id="337924" name="Object 4"/>
          <p:cNvGraphicFramePr>
            <a:graphicFrameLocks noChangeAspect="1"/>
          </p:cNvGraphicFramePr>
          <p:nvPr/>
        </p:nvGraphicFramePr>
        <p:xfrm>
          <a:off x="533400" y="1752600"/>
          <a:ext cx="3462338" cy="4410075"/>
        </p:xfrm>
        <a:graphic>
          <a:graphicData uri="http://schemas.openxmlformats.org/presentationml/2006/ole">
            <p:oleObj spid="_x0000_s391170" name="Equation" r:id="rId4" imgW="1765080" imgH="2247840" progId="Equation.3">
              <p:embed/>
            </p:oleObj>
          </a:graphicData>
        </a:graphic>
      </p:graphicFrame>
      <p:sp>
        <p:nvSpPr>
          <p:cNvPr id="337925" name="AutoShape 5"/>
          <p:cNvSpPr>
            <a:spLocks noChangeArrowheads="1"/>
          </p:cNvSpPr>
          <p:nvPr/>
        </p:nvSpPr>
        <p:spPr bwMode="auto">
          <a:xfrm>
            <a:off x="4267200" y="3657600"/>
            <a:ext cx="1143000" cy="609600"/>
          </a:xfrm>
          <a:prstGeom prst="rightArrow">
            <a:avLst>
              <a:gd name="adj1" fmla="val 50000"/>
              <a:gd name="adj2" fmla="val 468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37926" name="Object 6"/>
          <p:cNvGraphicFramePr>
            <a:graphicFrameLocks noChangeAspect="1"/>
          </p:cNvGraphicFramePr>
          <p:nvPr/>
        </p:nvGraphicFramePr>
        <p:xfrm>
          <a:off x="5776913" y="1828800"/>
          <a:ext cx="2224087" cy="4114800"/>
        </p:xfrm>
        <a:graphic>
          <a:graphicData uri="http://schemas.openxmlformats.org/presentationml/2006/ole">
            <p:oleObj spid="_x0000_s391171" name="Equation" r:id="rId5" imgW="761760" imgH="140940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Straight Arrow Connector 112"/>
          <p:cNvCxnSpPr/>
          <p:nvPr/>
        </p:nvCxnSpPr>
        <p:spPr bwMode="auto">
          <a:xfrm rot="5400000">
            <a:off x="1729000" y="4519400"/>
            <a:ext cx="1126812" cy="31761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Transforming Stress in Three Dimensions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MER311: Advanced Strength of Materials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C14FF9-0FDA-4166-8E83-AB7F65757835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7" name="Straight Arrow Connector 6"/>
          <p:cNvCxnSpPr>
            <a:cxnSpLocks noChangeAspect="1"/>
          </p:cNvCxnSpPr>
          <p:nvPr/>
        </p:nvCxnSpPr>
        <p:spPr bwMode="auto">
          <a:xfrm rot="5400000" flipH="1" flipV="1">
            <a:off x="1867536" y="2399664"/>
            <a:ext cx="684894" cy="3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9" name="Straight Arrow Connector 8"/>
          <p:cNvCxnSpPr>
            <a:cxnSpLocks noChangeAspect="1"/>
          </p:cNvCxnSpPr>
          <p:nvPr/>
        </p:nvCxnSpPr>
        <p:spPr bwMode="auto">
          <a:xfrm>
            <a:off x="3724241" y="4345658"/>
            <a:ext cx="847759" cy="30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1" name="Straight Arrow Connector 10"/>
          <p:cNvCxnSpPr>
            <a:cxnSpLocks noChangeAspect="1"/>
          </p:cNvCxnSpPr>
          <p:nvPr/>
        </p:nvCxnSpPr>
        <p:spPr bwMode="auto">
          <a:xfrm rot="10800000" flipV="1">
            <a:off x="824000" y="5223613"/>
            <a:ext cx="461319" cy="4151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24" name="Freeform 23"/>
          <p:cNvSpPr/>
          <p:nvPr/>
        </p:nvSpPr>
        <p:spPr bwMode="auto">
          <a:xfrm>
            <a:off x="1333064" y="2891464"/>
            <a:ext cx="2305318" cy="2253803"/>
          </a:xfrm>
          <a:custGeom>
            <a:avLst/>
            <a:gdLst>
              <a:gd name="connsiteX0" fmla="*/ 0 w 2305318"/>
              <a:gd name="connsiteY0" fmla="*/ 2253803 h 2253803"/>
              <a:gd name="connsiteX1" fmla="*/ 862884 w 2305318"/>
              <a:gd name="connsiteY1" fmla="*/ 0 h 2253803"/>
              <a:gd name="connsiteX2" fmla="*/ 2305318 w 2305318"/>
              <a:gd name="connsiteY2" fmla="*/ 1455312 h 2253803"/>
              <a:gd name="connsiteX3" fmla="*/ 0 w 2305318"/>
              <a:gd name="connsiteY3" fmla="*/ 2253803 h 225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8" h="2253803">
                <a:moveTo>
                  <a:pt x="0" y="2253803"/>
                </a:moveTo>
                <a:lnTo>
                  <a:pt x="862884" y="0"/>
                </a:lnTo>
                <a:lnTo>
                  <a:pt x="2305318" y="1455312"/>
                </a:lnTo>
                <a:lnTo>
                  <a:pt x="0" y="2253803"/>
                </a:lnTo>
                <a:close/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6" name="Freeform 25"/>
          <p:cNvSpPr/>
          <p:nvPr/>
        </p:nvSpPr>
        <p:spPr bwMode="auto">
          <a:xfrm>
            <a:off x="1336641" y="2886813"/>
            <a:ext cx="869950" cy="2260600"/>
          </a:xfrm>
          <a:custGeom>
            <a:avLst/>
            <a:gdLst>
              <a:gd name="connsiteX0" fmla="*/ 0 w 869950"/>
              <a:gd name="connsiteY0" fmla="*/ 2260600 h 2260600"/>
              <a:gd name="connsiteX1" fmla="*/ 869950 w 869950"/>
              <a:gd name="connsiteY1" fmla="*/ 1466850 h 2260600"/>
              <a:gd name="connsiteX2" fmla="*/ 869950 w 869950"/>
              <a:gd name="connsiteY2" fmla="*/ 0 h 2260600"/>
              <a:gd name="connsiteX3" fmla="*/ 0 w 869950"/>
              <a:gd name="connsiteY3" fmla="*/ 2260600 h 226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9950" h="2260600">
                <a:moveTo>
                  <a:pt x="0" y="2260600"/>
                </a:moveTo>
                <a:lnTo>
                  <a:pt x="869950" y="1466850"/>
                </a:lnTo>
                <a:lnTo>
                  <a:pt x="869950" y="0"/>
                </a:lnTo>
                <a:lnTo>
                  <a:pt x="0" y="2260600"/>
                </a:lnTo>
                <a:close/>
              </a:path>
            </a:pathLst>
          </a:custGeom>
          <a:solidFill>
            <a:srgbClr val="6699FF">
              <a:alpha val="20000"/>
            </a:srgbClr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7" name="Freeform 26"/>
          <p:cNvSpPr/>
          <p:nvPr/>
        </p:nvSpPr>
        <p:spPr bwMode="auto">
          <a:xfrm>
            <a:off x="2200241" y="2905863"/>
            <a:ext cx="1435100" cy="1441450"/>
          </a:xfrm>
          <a:custGeom>
            <a:avLst/>
            <a:gdLst>
              <a:gd name="connsiteX0" fmla="*/ 6350 w 1435100"/>
              <a:gd name="connsiteY0" fmla="*/ 1441450 h 1441450"/>
              <a:gd name="connsiteX1" fmla="*/ 0 w 1435100"/>
              <a:gd name="connsiteY1" fmla="*/ 0 h 1441450"/>
              <a:gd name="connsiteX2" fmla="*/ 1435100 w 1435100"/>
              <a:gd name="connsiteY2" fmla="*/ 1441450 h 1441450"/>
              <a:gd name="connsiteX3" fmla="*/ 6350 w 1435100"/>
              <a:gd name="connsiteY3" fmla="*/ 1441450 h 144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100" h="1441450">
                <a:moveTo>
                  <a:pt x="6350" y="1441450"/>
                </a:moveTo>
                <a:cubicBezTo>
                  <a:pt x="4233" y="960967"/>
                  <a:pt x="2117" y="480483"/>
                  <a:pt x="0" y="0"/>
                </a:cubicBezTo>
                <a:lnTo>
                  <a:pt x="1435100" y="1441450"/>
                </a:lnTo>
                <a:lnTo>
                  <a:pt x="6350" y="1441450"/>
                </a:lnTo>
                <a:close/>
              </a:path>
            </a:pathLst>
          </a:custGeom>
          <a:solidFill>
            <a:srgbClr val="FFFF99">
              <a:alpha val="20000"/>
            </a:srgbClr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28" name="Freeform 27"/>
          <p:cNvSpPr/>
          <p:nvPr/>
        </p:nvSpPr>
        <p:spPr bwMode="auto">
          <a:xfrm>
            <a:off x="1330291" y="4340963"/>
            <a:ext cx="2305050" cy="806450"/>
          </a:xfrm>
          <a:custGeom>
            <a:avLst/>
            <a:gdLst>
              <a:gd name="connsiteX0" fmla="*/ 869950 w 2305050"/>
              <a:gd name="connsiteY0" fmla="*/ 0 h 806450"/>
              <a:gd name="connsiteX1" fmla="*/ 2305050 w 2305050"/>
              <a:gd name="connsiteY1" fmla="*/ 6350 h 806450"/>
              <a:gd name="connsiteX2" fmla="*/ 0 w 2305050"/>
              <a:gd name="connsiteY2" fmla="*/ 806450 h 806450"/>
              <a:gd name="connsiteX3" fmla="*/ 869950 w 2305050"/>
              <a:gd name="connsiteY3" fmla="*/ 0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050" h="806450">
                <a:moveTo>
                  <a:pt x="869950" y="0"/>
                </a:moveTo>
                <a:lnTo>
                  <a:pt x="2305050" y="6350"/>
                </a:lnTo>
                <a:lnTo>
                  <a:pt x="0" y="806450"/>
                </a:lnTo>
                <a:lnTo>
                  <a:pt x="86995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30" name="Straight Arrow Connector 29"/>
          <p:cNvCxnSpPr>
            <a:cxnSpLocks noChangeAspect="1"/>
          </p:cNvCxnSpPr>
          <p:nvPr/>
        </p:nvCxnSpPr>
        <p:spPr bwMode="auto">
          <a:xfrm flipV="1">
            <a:off x="3495641" y="2888575"/>
            <a:ext cx="452628" cy="3760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46" name="Straight Connector 45"/>
          <p:cNvCxnSpPr>
            <a:cxnSpLocks noChangeAspect="1"/>
          </p:cNvCxnSpPr>
          <p:nvPr/>
        </p:nvCxnSpPr>
        <p:spPr bwMode="auto">
          <a:xfrm flipV="1">
            <a:off x="2209292" y="4122999"/>
            <a:ext cx="258312" cy="20809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2428841" y="3318613"/>
            <a:ext cx="990600" cy="8382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1524000" y="4278461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xy</a:t>
            </a:r>
            <a:endParaRPr lang="en-US" b="1" baseline="-25000" dirty="0" smtClean="0">
              <a:solidFill>
                <a:schemeClr val="bg1">
                  <a:lumMod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cxnSp>
        <p:nvCxnSpPr>
          <p:cNvPr id="58" name="Straight Arrow Connector 57"/>
          <p:cNvCxnSpPr>
            <a:cxnSpLocks/>
          </p:cNvCxnSpPr>
          <p:nvPr/>
        </p:nvCxnSpPr>
        <p:spPr bwMode="auto">
          <a:xfrm flipV="1">
            <a:off x="2418287" y="4389321"/>
            <a:ext cx="232812" cy="2297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59" name="Straight Arrow Connector 58"/>
          <p:cNvCxnSpPr>
            <a:cxnSpLocks/>
          </p:cNvCxnSpPr>
          <p:nvPr/>
        </p:nvCxnSpPr>
        <p:spPr bwMode="auto">
          <a:xfrm rot="10800000" flipV="1">
            <a:off x="2041499" y="4617081"/>
            <a:ext cx="376796" cy="8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60" name="Straight Arrow Connector 59"/>
          <p:cNvCxnSpPr>
            <a:cxnSpLocks/>
          </p:cNvCxnSpPr>
          <p:nvPr/>
        </p:nvCxnSpPr>
        <p:spPr bwMode="auto">
          <a:xfrm rot="16200000" flipH="1">
            <a:off x="2239492" y="4798486"/>
            <a:ext cx="366014" cy="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flipV="1">
            <a:off x="2667795" y="3505200"/>
            <a:ext cx="380205" cy="34840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62" name="Straight Arrow Connector 61"/>
          <p:cNvCxnSpPr>
            <a:cxnSpLocks/>
          </p:cNvCxnSpPr>
          <p:nvPr/>
        </p:nvCxnSpPr>
        <p:spPr bwMode="auto">
          <a:xfrm rot="10800000" flipV="1">
            <a:off x="2209801" y="3837704"/>
            <a:ext cx="457999" cy="7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 rot="16200000" flipH="1">
            <a:off x="2440720" y="4112480"/>
            <a:ext cx="456406" cy="38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64" name="Straight Arrow Connector 63"/>
          <p:cNvCxnSpPr>
            <a:cxnSpLocks/>
          </p:cNvCxnSpPr>
          <p:nvPr/>
        </p:nvCxnSpPr>
        <p:spPr bwMode="auto">
          <a:xfrm flipV="1">
            <a:off x="1905000" y="3810000"/>
            <a:ext cx="304800" cy="24005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rot="10800000">
            <a:off x="1375174" y="4050051"/>
            <a:ext cx="529820" cy="137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 rot="5400000">
            <a:off x="1679977" y="4278648"/>
            <a:ext cx="457198" cy="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stealth" w="med" len="lg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1054208" y="3862347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Times New Roman"/>
              </a:rPr>
              <a:t>x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374792" y="4760845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Times New Roman"/>
              </a:rPr>
              <a:t>y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698804" y="319709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solidFill>
                  <a:schemeClr val="bg1">
                    <a:lumMod val="50000"/>
                  </a:schemeClr>
                </a:solidFill>
                <a:latin typeface="+mj-lt"/>
                <a:cs typeface="Times New Roman"/>
              </a:rPr>
              <a:t>z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9600" y="55626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z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1820849" y="3925669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xz</a:t>
            </a:r>
            <a:endParaRPr lang="en-US" b="1" baseline="-25000" dirty="0" smtClean="0">
              <a:solidFill>
                <a:schemeClr val="bg1">
                  <a:lumMod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2560815" y="4230469"/>
            <a:ext cx="58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yz</a:t>
            </a:r>
            <a:endParaRPr lang="en-US" b="1" baseline="-25000" dirty="0" smtClean="0">
              <a:solidFill>
                <a:schemeClr val="bg1">
                  <a:lumMod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2209800" y="3484657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zx</a:t>
            </a:r>
            <a:endParaRPr lang="en-US" b="1" baseline="-25000" dirty="0" smtClean="0">
              <a:solidFill>
                <a:schemeClr val="bg1">
                  <a:lumMod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2590800" y="3962400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zy</a:t>
            </a:r>
            <a:endParaRPr lang="en-US" b="1" baseline="-25000" dirty="0" smtClean="0">
              <a:solidFill>
                <a:schemeClr val="bg1">
                  <a:lumMod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1768502" y="4519653"/>
            <a:ext cx="52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sym typeface="Symbol"/>
              </a:rPr>
              <a:t></a:t>
            </a:r>
            <a:r>
              <a:rPr lang="en-US" b="1" baseline="-25000" dirty="0" err="1" smtClean="0">
                <a:solidFill>
                  <a:schemeClr val="bg1">
                    <a:lumMod val="50000"/>
                  </a:schemeClr>
                </a:solidFill>
                <a:latin typeface="+mj-lt"/>
                <a:cs typeface="Times New Roman" pitchFamily="18" charset="0"/>
                <a:sym typeface="Symbol"/>
              </a:rPr>
              <a:t>yx</a:t>
            </a:r>
            <a:endParaRPr lang="en-US" b="1" baseline="-25000" dirty="0" smtClean="0">
              <a:solidFill>
                <a:schemeClr val="bg1">
                  <a:lumMod val="50000"/>
                </a:schemeClr>
              </a:solidFill>
              <a:latin typeface="+mj-lt"/>
              <a:cs typeface="Times New Roman" pitchFamily="18" charset="0"/>
              <a:sym typeface="Symbol"/>
            </a:endParaRPr>
          </a:p>
          <a:p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572000" y="41910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2057400" y="18288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cxnSp>
        <p:nvCxnSpPr>
          <p:cNvPr id="101" name="Straight Arrow Connector 100"/>
          <p:cNvCxnSpPr>
            <a:cxnSpLocks noChangeAspect="1"/>
          </p:cNvCxnSpPr>
          <p:nvPr/>
        </p:nvCxnSpPr>
        <p:spPr bwMode="auto">
          <a:xfrm rot="5400000" flipH="1">
            <a:off x="1084565" y="3182635"/>
            <a:ext cx="264860" cy="45279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06" name="Straight Arrow Connector 105"/>
          <p:cNvCxnSpPr>
            <a:cxnSpLocks noChangeAspect="1"/>
          </p:cNvCxnSpPr>
          <p:nvPr/>
        </p:nvCxnSpPr>
        <p:spPr bwMode="auto">
          <a:xfrm rot="5400000">
            <a:off x="1841851" y="5479361"/>
            <a:ext cx="413384" cy="12265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11" name="Straight Arrow Connector 110"/>
          <p:cNvCxnSpPr>
            <a:stCxn id="75" idx="2"/>
          </p:cNvCxnSpPr>
          <p:nvPr/>
        </p:nvCxnSpPr>
        <p:spPr bwMode="auto">
          <a:xfrm rot="5400000" flipH="1">
            <a:off x="1712812" y="3392588"/>
            <a:ext cx="549588" cy="92721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15" name="TextBox 114"/>
          <p:cNvSpPr txBox="1"/>
          <p:nvPr/>
        </p:nvSpPr>
        <p:spPr>
          <a:xfrm>
            <a:off x="1828800" y="579120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z’</a:t>
            </a:r>
            <a:endParaRPr lang="en-US" sz="12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685800" y="304800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y’</a:t>
            </a:r>
            <a:endParaRPr 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886200" y="274320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x’</a:t>
            </a:r>
            <a:endParaRPr 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429000" y="327660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>
                <a:latin typeface="Times New Roman"/>
                <a:cs typeface="Times New Roman"/>
              </a:rPr>
              <a:t>σ</a:t>
            </a:r>
            <a:r>
              <a:rPr lang="en-US" b="1" baseline="-25000" dirty="0" smtClean="0">
                <a:latin typeface="+mj-lt"/>
                <a:cs typeface="Times New Roman"/>
              </a:rPr>
              <a:t>x’</a:t>
            </a:r>
            <a:endParaRPr lang="en-US" b="1" dirty="0">
              <a:latin typeface="+mj-lt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117594" y="5068669"/>
            <a:ext cx="559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x’z</a:t>
            </a:r>
            <a:r>
              <a:rPr lang="en-US" b="1" baseline="-25000" dirty="0" smtClean="0">
                <a:latin typeface="+mj-lt"/>
                <a:cs typeface="Times New Roman" pitchFamily="18" charset="0"/>
                <a:sym typeface="Symbol"/>
              </a:rPr>
              <a:t>’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1371600" y="3200400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</a:t>
            </a:r>
            <a:r>
              <a:rPr lang="en-US" b="1" baseline="-25000" dirty="0" err="1" smtClean="0">
                <a:latin typeface="+mj-lt"/>
                <a:cs typeface="Times New Roman" pitchFamily="18" charset="0"/>
                <a:sym typeface="Symbol"/>
              </a:rPr>
              <a:t>x’y</a:t>
            </a:r>
            <a:r>
              <a:rPr lang="en-US" b="1" baseline="-25000" dirty="0" smtClean="0">
                <a:latin typeface="+mj-lt"/>
                <a:cs typeface="Times New Roman" pitchFamily="18" charset="0"/>
                <a:sym typeface="Symbol"/>
              </a:rPr>
              <a:t>’</a:t>
            </a:r>
            <a:endParaRPr lang="en-US" b="1" baseline="-25000" dirty="0" smtClean="0">
              <a:latin typeface="+mj-lt"/>
              <a:cs typeface="Times New Roman" pitchFamily="18" charset="0"/>
              <a:sym typeface="Symbol"/>
            </a:endParaRPr>
          </a:p>
          <a:p>
            <a:endParaRPr lang="en-US" b="1" dirty="0"/>
          </a:p>
        </p:txBody>
      </p:sp>
      <p:graphicFrame>
        <p:nvGraphicFramePr>
          <p:cNvPr id="392194" name="Object 2"/>
          <p:cNvGraphicFramePr>
            <a:graphicFrameLocks noChangeAspect="1"/>
          </p:cNvGraphicFramePr>
          <p:nvPr/>
        </p:nvGraphicFramePr>
        <p:xfrm>
          <a:off x="2362200" y="1828800"/>
          <a:ext cx="3714750" cy="684213"/>
        </p:xfrm>
        <a:graphic>
          <a:graphicData uri="http://schemas.openxmlformats.org/presentationml/2006/ole">
            <p:oleObj spid="_x0000_s392194" name="Equation" r:id="rId3" imgW="1447560" imgH="266400" progId="Equation.3">
              <p:embed/>
            </p:oleObj>
          </a:graphicData>
        </a:graphic>
      </p:graphicFrame>
      <p:cxnSp>
        <p:nvCxnSpPr>
          <p:cNvPr id="123" name="Straight Arrow Connector 122"/>
          <p:cNvCxnSpPr>
            <a:cxnSpLocks noChangeAspect="1"/>
          </p:cNvCxnSpPr>
          <p:nvPr/>
        </p:nvCxnSpPr>
        <p:spPr bwMode="auto">
          <a:xfrm rot="5400000" flipH="1" flipV="1">
            <a:off x="5906136" y="2399664"/>
            <a:ext cx="684894" cy="3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24" name="Straight Arrow Connector 123"/>
          <p:cNvCxnSpPr>
            <a:cxnSpLocks noChangeAspect="1"/>
          </p:cNvCxnSpPr>
          <p:nvPr/>
        </p:nvCxnSpPr>
        <p:spPr bwMode="auto">
          <a:xfrm>
            <a:off x="7762841" y="4345658"/>
            <a:ext cx="847759" cy="30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25" name="Straight Arrow Connector 124"/>
          <p:cNvCxnSpPr>
            <a:cxnSpLocks noChangeAspect="1"/>
          </p:cNvCxnSpPr>
          <p:nvPr/>
        </p:nvCxnSpPr>
        <p:spPr bwMode="auto">
          <a:xfrm rot="10800000" flipV="1">
            <a:off x="4862600" y="5223613"/>
            <a:ext cx="461319" cy="4151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126" name="Freeform 125"/>
          <p:cNvSpPr/>
          <p:nvPr/>
        </p:nvSpPr>
        <p:spPr bwMode="auto">
          <a:xfrm>
            <a:off x="5371664" y="2891464"/>
            <a:ext cx="2305318" cy="2253803"/>
          </a:xfrm>
          <a:custGeom>
            <a:avLst/>
            <a:gdLst>
              <a:gd name="connsiteX0" fmla="*/ 0 w 2305318"/>
              <a:gd name="connsiteY0" fmla="*/ 2253803 h 2253803"/>
              <a:gd name="connsiteX1" fmla="*/ 862884 w 2305318"/>
              <a:gd name="connsiteY1" fmla="*/ 0 h 2253803"/>
              <a:gd name="connsiteX2" fmla="*/ 2305318 w 2305318"/>
              <a:gd name="connsiteY2" fmla="*/ 1455312 h 2253803"/>
              <a:gd name="connsiteX3" fmla="*/ 0 w 2305318"/>
              <a:gd name="connsiteY3" fmla="*/ 2253803 h 225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8" h="2253803">
                <a:moveTo>
                  <a:pt x="0" y="2253803"/>
                </a:moveTo>
                <a:lnTo>
                  <a:pt x="862884" y="0"/>
                </a:lnTo>
                <a:lnTo>
                  <a:pt x="2305318" y="1455312"/>
                </a:lnTo>
                <a:lnTo>
                  <a:pt x="0" y="2253803"/>
                </a:lnTo>
                <a:close/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7" name="Freeform 126"/>
          <p:cNvSpPr/>
          <p:nvPr/>
        </p:nvSpPr>
        <p:spPr bwMode="auto">
          <a:xfrm>
            <a:off x="5375241" y="2886813"/>
            <a:ext cx="869950" cy="2260600"/>
          </a:xfrm>
          <a:custGeom>
            <a:avLst/>
            <a:gdLst>
              <a:gd name="connsiteX0" fmla="*/ 0 w 869950"/>
              <a:gd name="connsiteY0" fmla="*/ 2260600 h 2260600"/>
              <a:gd name="connsiteX1" fmla="*/ 869950 w 869950"/>
              <a:gd name="connsiteY1" fmla="*/ 1466850 h 2260600"/>
              <a:gd name="connsiteX2" fmla="*/ 869950 w 869950"/>
              <a:gd name="connsiteY2" fmla="*/ 0 h 2260600"/>
              <a:gd name="connsiteX3" fmla="*/ 0 w 869950"/>
              <a:gd name="connsiteY3" fmla="*/ 2260600 h 226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9950" h="2260600">
                <a:moveTo>
                  <a:pt x="0" y="2260600"/>
                </a:moveTo>
                <a:lnTo>
                  <a:pt x="869950" y="1466850"/>
                </a:lnTo>
                <a:lnTo>
                  <a:pt x="869950" y="0"/>
                </a:lnTo>
                <a:lnTo>
                  <a:pt x="0" y="2260600"/>
                </a:lnTo>
                <a:close/>
              </a:path>
            </a:pathLst>
          </a:custGeom>
          <a:solidFill>
            <a:srgbClr val="6699FF">
              <a:alpha val="20000"/>
            </a:srgbClr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8" name="Freeform 127"/>
          <p:cNvSpPr/>
          <p:nvPr/>
        </p:nvSpPr>
        <p:spPr bwMode="auto">
          <a:xfrm>
            <a:off x="6238841" y="2905863"/>
            <a:ext cx="1435100" cy="1441450"/>
          </a:xfrm>
          <a:custGeom>
            <a:avLst/>
            <a:gdLst>
              <a:gd name="connsiteX0" fmla="*/ 6350 w 1435100"/>
              <a:gd name="connsiteY0" fmla="*/ 1441450 h 1441450"/>
              <a:gd name="connsiteX1" fmla="*/ 0 w 1435100"/>
              <a:gd name="connsiteY1" fmla="*/ 0 h 1441450"/>
              <a:gd name="connsiteX2" fmla="*/ 1435100 w 1435100"/>
              <a:gd name="connsiteY2" fmla="*/ 1441450 h 1441450"/>
              <a:gd name="connsiteX3" fmla="*/ 6350 w 1435100"/>
              <a:gd name="connsiteY3" fmla="*/ 1441450 h 144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100" h="1441450">
                <a:moveTo>
                  <a:pt x="6350" y="1441450"/>
                </a:moveTo>
                <a:cubicBezTo>
                  <a:pt x="4233" y="960967"/>
                  <a:pt x="2117" y="480483"/>
                  <a:pt x="0" y="0"/>
                </a:cubicBezTo>
                <a:lnTo>
                  <a:pt x="1435100" y="1441450"/>
                </a:lnTo>
                <a:lnTo>
                  <a:pt x="6350" y="1441450"/>
                </a:lnTo>
                <a:close/>
              </a:path>
            </a:pathLst>
          </a:custGeom>
          <a:solidFill>
            <a:srgbClr val="FFFF99">
              <a:alpha val="20000"/>
            </a:srgbClr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29" name="Freeform 128"/>
          <p:cNvSpPr/>
          <p:nvPr/>
        </p:nvSpPr>
        <p:spPr bwMode="auto">
          <a:xfrm>
            <a:off x="5368891" y="4340963"/>
            <a:ext cx="2305050" cy="806450"/>
          </a:xfrm>
          <a:custGeom>
            <a:avLst/>
            <a:gdLst>
              <a:gd name="connsiteX0" fmla="*/ 869950 w 2305050"/>
              <a:gd name="connsiteY0" fmla="*/ 0 h 806450"/>
              <a:gd name="connsiteX1" fmla="*/ 2305050 w 2305050"/>
              <a:gd name="connsiteY1" fmla="*/ 6350 h 806450"/>
              <a:gd name="connsiteX2" fmla="*/ 0 w 2305050"/>
              <a:gd name="connsiteY2" fmla="*/ 806450 h 806450"/>
              <a:gd name="connsiteX3" fmla="*/ 869950 w 2305050"/>
              <a:gd name="connsiteY3" fmla="*/ 0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050" h="806450">
                <a:moveTo>
                  <a:pt x="869950" y="0"/>
                </a:moveTo>
                <a:lnTo>
                  <a:pt x="2305050" y="6350"/>
                </a:lnTo>
                <a:lnTo>
                  <a:pt x="0" y="806450"/>
                </a:lnTo>
                <a:lnTo>
                  <a:pt x="86995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cxnSp>
        <p:nvCxnSpPr>
          <p:cNvPr id="130" name="Straight Arrow Connector 129"/>
          <p:cNvCxnSpPr>
            <a:cxnSpLocks noChangeAspect="1"/>
          </p:cNvCxnSpPr>
          <p:nvPr/>
        </p:nvCxnSpPr>
        <p:spPr bwMode="auto">
          <a:xfrm flipV="1">
            <a:off x="6508804" y="2979751"/>
            <a:ext cx="1387236" cy="11525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146" name="TextBox 145"/>
          <p:cNvSpPr txBox="1"/>
          <p:nvPr/>
        </p:nvSpPr>
        <p:spPr>
          <a:xfrm>
            <a:off x="4648200" y="55626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z</a:t>
            </a:r>
            <a:endParaRPr lang="en-US" sz="1200" dirty="0"/>
          </a:p>
        </p:txBody>
      </p:sp>
      <p:sp>
        <p:nvSpPr>
          <p:cNvPr id="152" name="TextBox 151"/>
          <p:cNvSpPr txBox="1"/>
          <p:nvPr/>
        </p:nvSpPr>
        <p:spPr>
          <a:xfrm>
            <a:off x="8610600" y="41910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</a:t>
            </a:r>
            <a:endParaRPr lang="en-US" sz="1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6096000" y="18288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</a:t>
            </a:r>
            <a:endParaRPr lang="en-US" sz="1200" dirty="0"/>
          </a:p>
        </p:txBody>
      </p:sp>
      <p:cxnSp>
        <p:nvCxnSpPr>
          <p:cNvPr id="154" name="Straight Arrow Connector 153"/>
          <p:cNvCxnSpPr>
            <a:cxnSpLocks noChangeAspect="1"/>
          </p:cNvCxnSpPr>
          <p:nvPr/>
        </p:nvCxnSpPr>
        <p:spPr bwMode="auto">
          <a:xfrm rot="5400000" flipH="1">
            <a:off x="5222850" y="2858877"/>
            <a:ext cx="940253" cy="160739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cxnSp>
        <p:nvCxnSpPr>
          <p:cNvPr id="155" name="Straight Arrow Connector 154"/>
          <p:cNvCxnSpPr>
            <a:cxnSpLocks noChangeAspect="1"/>
          </p:cNvCxnSpPr>
          <p:nvPr/>
        </p:nvCxnSpPr>
        <p:spPr bwMode="auto">
          <a:xfrm rot="5400000">
            <a:off x="5434340" y="4696240"/>
            <a:ext cx="1653536" cy="49064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  <p:sp>
        <p:nvSpPr>
          <p:cNvPr id="157" name="TextBox 156"/>
          <p:cNvSpPr txBox="1"/>
          <p:nvPr/>
        </p:nvSpPr>
        <p:spPr>
          <a:xfrm>
            <a:off x="5867400" y="579120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z’</a:t>
            </a:r>
            <a:endParaRPr lang="en-US" sz="1200" b="1" dirty="0"/>
          </a:p>
        </p:txBody>
      </p:sp>
      <p:sp>
        <p:nvSpPr>
          <p:cNvPr id="158" name="TextBox 157"/>
          <p:cNvSpPr txBox="1"/>
          <p:nvPr/>
        </p:nvSpPr>
        <p:spPr>
          <a:xfrm>
            <a:off x="4648200" y="29996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y’</a:t>
            </a:r>
            <a:endParaRPr lang="en-US" sz="1200" dirty="0"/>
          </a:p>
        </p:txBody>
      </p:sp>
      <p:sp>
        <p:nvSpPr>
          <p:cNvPr id="159" name="TextBox 158"/>
          <p:cNvSpPr txBox="1"/>
          <p:nvPr/>
        </p:nvSpPr>
        <p:spPr>
          <a:xfrm>
            <a:off x="7924800" y="2743200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x’</a:t>
            </a:r>
            <a:endParaRPr lang="en-US" sz="1200" dirty="0"/>
          </a:p>
        </p:txBody>
      </p:sp>
      <p:sp>
        <p:nvSpPr>
          <p:cNvPr id="164" name="Arc 163"/>
          <p:cNvSpPr/>
          <p:nvPr/>
        </p:nvSpPr>
        <p:spPr bwMode="auto">
          <a:xfrm>
            <a:off x="4724400" y="2362200"/>
            <a:ext cx="3200400" cy="3048000"/>
          </a:xfrm>
          <a:prstGeom prst="arc">
            <a:avLst>
              <a:gd name="adj1" fmla="val 16037855"/>
              <a:gd name="adj2" fmla="val 19843581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5" name="Arc 164"/>
          <p:cNvSpPr/>
          <p:nvPr/>
        </p:nvSpPr>
        <p:spPr bwMode="auto">
          <a:xfrm>
            <a:off x="4876800" y="2743200"/>
            <a:ext cx="3505200" cy="3200400"/>
          </a:xfrm>
          <a:prstGeom prst="arc">
            <a:avLst>
              <a:gd name="adj1" fmla="val 18772528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6" name="Arc 165"/>
          <p:cNvSpPr/>
          <p:nvPr/>
        </p:nvSpPr>
        <p:spPr bwMode="auto">
          <a:xfrm>
            <a:off x="3124200" y="2819400"/>
            <a:ext cx="5181600" cy="2667000"/>
          </a:xfrm>
          <a:prstGeom prst="arc">
            <a:avLst>
              <a:gd name="adj1" fmla="val 20024172"/>
              <a:gd name="adj2" fmla="val 6883163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stealth" w="med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086600" y="228600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</a:t>
            </a:r>
            <a:r>
              <a:rPr lang="en-US" b="1" baseline="-25000" dirty="0" err="1" smtClean="0">
                <a:sym typeface="Symbol"/>
              </a:rPr>
              <a:t>x’y</a:t>
            </a:r>
            <a:endParaRPr lang="en-US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8229600" y="320040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</a:t>
            </a:r>
            <a:r>
              <a:rPr lang="en-US" b="1" baseline="-25000" dirty="0" err="1" smtClean="0">
                <a:sym typeface="Symbol"/>
              </a:rPr>
              <a:t>x’x</a:t>
            </a:r>
            <a:endParaRPr lang="en-US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7620000" y="510540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ym typeface="Symbol"/>
              </a:rPr>
              <a:t></a:t>
            </a:r>
            <a:r>
              <a:rPr lang="en-US" b="1" baseline="-25000" dirty="0" err="1" smtClean="0">
                <a:sym typeface="Symbol"/>
              </a:rPr>
              <a:t>x’z</a:t>
            </a:r>
            <a:endParaRPr lang="en-US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5181600" y="29718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b="1" baseline="-25000" dirty="0" smtClean="0"/>
              <a:t>x</a:t>
            </a:r>
            <a:endParaRPr lang="en-US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6705600" y="28194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A</a:t>
            </a:r>
            <a:r>
              <a:rPr lang="en-US" b="1" baseline="-25000" dirty="0" err="1" smtClean="0"/>
              <a:t>z</a:t>
            </a:r>
            <a:endParaRPr lang="en-US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6553200" y="48006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b="1" baseline="-25000" dirty="0" smtClean="0"/>
              <a:t>y</a:t>
            </a:r>
            <a:endParaRPr lang="en-US" b="1" dirty="0"/>
          </a:p>
        </p:txBody>
      </p:sp>
      <p:cxnSp>
        <p:nvCxnSpPr>
          <p:cNvPr id="174" name="Straight Connector 173"/>
          <p:cNvCxnSpPr>
            <a:stCxn id="172" idx="1"/>
          </p:cNvCxnSpPr>
          <p:nvPr/>
        </p:nvCxnSpPr>
        <p:spPr bwMode="auto">
          <a:xfrm rot="10800000">
            <a:off x="6477000" y="4572000"/>
            <a:ext cx="76200" cy="4132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76" name="Straight Connector 175"/>
          <p:cNvCxnSpPr>
            <a:stCxn id="170" idx="3"/>
          </p:cNvCxnSpPr>
          <p:nvPr/>
        </p:nvCxnSpPr>
        <p:spPr bwMode="auto">
          <a:xfrm>
            <a:off x="5648394" y="3156466"/>
            <a:ext cx="371406" cy="958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78" name="Straight Connector 177"/>
          <p:cNvCxnSpPr>
            <a:stCxn id="171" idx="2"/>
          </p:cNvCxnSpPr>
          <p:nvPr/>
        </p:nvCxnSpPr>
        <p:spPr bwMode="auto">
          <a:xfrm rot="5400000">
            <a:off x="6511665" y="3306468"/>
            <a:ext cx="545068" cy="3095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179" name="TextBox 178"/>
          <p:cNvSpPr txBox="1"/>
          <p:nvPr/>
        </p:nvSpPr>
        <p:spPr>
          <a:xfrm>
            <a:off x="3124200" y="4572000"/>
            <a:ext cx="20002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is the area </a:t>
            </a:r>
          </a:p>
          <a:p>
            <a:r>
              <a:rPr lang="en-US" dirty="0" smtClean="0"/>
              <a:t>of the inclined</a:t>
            </a:r>
          </a:p>
          <a:p>
            <a:r>
              <a:rPr lang="en-US" dirty="0" smtClean="0"/>
              <a:t>surface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MER311: Advanced Strength of Materials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EED259-A2F2-413A-9AEC-660FC605E798}" type="slidenum">
              <a:rPr lang="en-US"/>
              <a:pPr/>
              <a:t>9</a:t>
            </a:fld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Strain Tensor</a:t>
            </a:r>
          </a:p>
        </p:txBody>
      </p:sp>
      <p:graphicFrame>
        <p:nvGraphicFramePr>
          <p:cNvPr id="339973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339973" name="Equation" r:id="rId4" imgW="114120" imgH="215640" progId="Equation.3">
              <p:embed/>
            </p:oleObj>
          </a:graphicData>
        </a:graphic>
      </p:graphicFrame>
      <p:graphicFrame>
        <p:nvGraphicFramePr>
          <p:cNvPr id="339974" name="Object 6"/>
          <p:cNvGraphicFramePr>
            <a:graphicFrameLocks noChangeAspect="1"/>
          </p:cNvGraphicFramePr>
          <p:nvPr/>
        </p:nvGraphicFramePr>
        <p:xfrm>
          <a:off x="669925" y="1989138"/>
          <a:ext cx="3189288" cy="3937000"/>
        </p:xfrm>
        <a:graphic>
          <a:graphicData uri="http://schemas.openxmlformats.org/presentationml/2006/ole">
            <p:oleObj spid="_x0000_s339974" name="Equation" r:id="rId5" imgW="1625400" imgH="2006280" progId="Equation.3">
              <p:embed/>
            </p:oleObj>
          </a:graphicData>
        </a:graphic>
      </p:graphicFrame>
      <p:graphicFrame>
        <p:nvGraphicFramePr>
          <p:cNvPr id="339975" name="Object 7"/>
          <p:cNvGraphicFramePr>
            <a:graphicFrameLocks noChangeAspect="1"/>
          </p:cNvGraphicFramePr>
          <p:nvPr/>
        </p:nvGraphicFramePr>
        <p:xfrm>
          <a:off x="5638800" y="1600200"/>
          <a:ext cx="3152775" cy="4498975"/>
        </p:xfrm>
        <a:graphic>
          <a:graphicData uri="http://schemas.openxmlformats.org/presentationml/2006/ole">
            <p:oleObj spid="_x0000_s339975" name="Equation" r:id="rId6" imgW="1282680" imgH="1828800" progId="Equation.3">
              <p:embed/>
            </p:oleObj>
          </a:graphicData>
        </a:graphic>
      </p:graphicFrame>
      <p:sp>
        <p:nvSpPr>
          <p:cNvPr id="339976" name="AutoShape 8"/>
          <p:cNvSpPr>
            <a:spLocks noChangeArrowheads="1"/>
          </p:cNvSpPr>
          <p:nvPr/>
        </p:nvSpPr>
        <p:spPr bwMode="auto">
          <a:xfrm>
            <a:off x="4267200" y="3657600"/>
            <a:ext cx="1143000" cy="609600"/>
          </a:xfrm>
          <a:prstGeom prst="rightArrow">
            <a:avLst>
              <a:gd name="adj1" fmla="val 50000"/>
              <a:gd name="adj2" fmla="val 468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10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99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8A0000"/>
      </a:accent6>
      <a:hlink>
        <a:srgbClr val="990000"/>
      </a:hlink>
      <a:folHlink>
        <a:srgbClr val="990000"/>
      </a:folHlink>
    </a:clrScheme>
    <a:fontScheme name="Profile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10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8A0000"/>
        </a:accent6>
        <a:hlink>
          <a:srgbClr val="9900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2065</TotalTime>
  <Words>355</Words>
  <Application>Microsoft Office PowerPoint</Application>
  <PresentationFormat>On-screen Show (4:3)</PresentationFormat>
  <Paragraphs>159</Paragraphs>
  <Slides>24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Profile</vt:lpstr>
      <vt:lpstr>MathType 6.0 Equation</vt:lpstr>
      <vt:lpstr>Equation</vt:lpstr>
      <vt:lpstr>Microsoft Equation 3.0</vt:lpstr>
      <vt:lpstr>MER311: Advanced Strength of Materials</vt:lpstr>
      <vt:lpstr>Stress at a Point Shown in the Tensile (+) Direction</vt:lpstr>
      <vt:lpstr>Stress Tensor</vt:lpstr>
      <vt:lpstr>Element with Finite Dimensions</vt:lpstr>
      <vt:lpstr>Equilibrium Equations Sum of the Forces</vt:lpstr>
      <vt:lpstr>Equilibrium Equations Sum of the Moments</vt:lpstr>
      <vt:lpstr>Stress Tensor</vt:lpstr>
      <vt:lpstr>Transforming Stress in Three Dimensions</vt:lpstr>
      <vt:lpstr>Strain Tensor</vt:lpstr>
      <vt:lpstr>Relationship Between Stress and Strain</vt:lpstr>
      <vt:lpstr>Stress-Strain Relations</vt:lpstr>
      <vt:lpstr>Strain-Stress Relations</vt:lpstr>
      <vt:lpstr>Matrix Form of Stress-Strain Relations</vt:lpstr>
      <vt:lpstr>Equilibrium</vt:lpstr>
      <vt:lpstr>Example</vt:lpstr>
      <vt:lpstr>Compatibility</vt:lpstr>
      <vt:lpstr>Compatibility Continued</vt:lpstr>
      <vt:lpstr>Strain-Stress Relationships Linear Elastic &amp; Isotropic Material</vt:lpstr>
      <vt:lpstr>Stress-Strain Relationships Linear Elastic &amp; Isotropic Material</vt:lpstr>
      <vt:lpstr>Strain-Displacement Relationships Small Deformation, Linear</vt:lpstr>
      <vt:lpstr>Cylindrical Coordinates  Strain-Stress Relationships Linear Elastic &amp; Isotropic Material</vt:lpstr>
      <vt:lpstr>Stress-Strain Relationships Linear Elastic &amp; Isotropic Material</vt:lpstr>
      <vt:lpstr>Cylindrical Coordinates Strain-Displacement Relationships Small Deformation, Linear</vt:lpstr>
      <vt:lpstr>Slide 24</vt:lpstr>
    </vt:vector>
  </TitlesOfParts>
  <Company>Union College, Mechanical Engineering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MER311 Lecture 1</dc:title>
  <dc:subject>Advanced Strength of Materials</dc:subject>
  <dc:creator>RBB</dc:creator>
  <cp:lastModifiedBy>Jill</cp:lastModifiedBy>
  <cp:revision>121</cp:revision>
  <dcterms:created xsi:type="dcterms:W3CDTF">2000-05-18T05:09:09Z</dcterms:created>
  <dcterms:modified xsi:type="dcterms:W3CDTF">2011-04-04T02:45:56Z</dcterms:modified>
</cp:coreProperties>
</file>