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2" r:id="rId3"/>
    <p:sldId id="303" r:id="rId4"/>
    <p:sldId id="310" r:id="rId5"/>
    <p:sldId id="305" r:id="rId6"/>
    <p:sldId id="304" r:id="rId7"/>
    <p:sldId id="309" r:id="rId8"/>
    <p:sldId id="306" r:id="rId9"/>
    <p:sldId id="307" r:id="rId10"/>
    <p:sldId id="308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6600"/>
    <a:srgbClr val="0033CC"/>
    <a:srgbClr val="FFFF99"/>
    <a:srgbClr val="99CCFF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>
        <p:scale>
          <a:sx n="120" d="100"/>
          <a:sy n="120" d="100"/>
        </p:scale>
        <p:origin x="-147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9"/>
            <a:ext cx="5410200" cy="4365625"/>
          </a:xfrm>
          <a:ln/>
        </p:spPr>
        <p:txBody>
          <a:bodyPr lIns="96579" tIns="48289" rIns="96579" bIns="4828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3E225-C4FC-4F4A-BA37-3416E03544A1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313E4-A5C6-46DF-BED8-E8FFE1D95657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9574B-E0D3-494F-A8D9-FFDBD2CCB48C}" type="slidenum">
              <a:rPr lang="en-US"/>
              <a:pPr/>
              <a:t>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F1458-CA18-48D7-BAEE-AE095DB6C496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C4AB4-A253-41BC-AD6F-E1C0A35B810B}" type="slidenum">
              <a:rPr lang="en-US"/>
              <a:pPr/>
              <a:t>9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A4A6-50B2-4686-9BD4-A2C2E57D4F59}" type="slidenum">
              <a:rPr lang="en-US"/>
              <a:pPr/>
              <a:t>10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1CF347-1C8F-4550-8569-7F91BD6C6A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Principal Stress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Mohr’s Circle For Stress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C6FBA-8F2E-42CF-91F1-22A42387EAA1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593725" y="1949450"/>
            <a:ext cx="794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Determine the principal stresses and the maximum shear stress for the following state of stress.</a:t>
            </a:r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057400" y="3048000"/>
          <a:ext cx="3581400" cy="2030413"/>
        </p:xfrm>
        <a:graphic>
          <a:graphicData uri="http://schemas.openxmlformats.org/presentationml/2006/ole">
            <p:oleObj spid="_x0000_s414722" name="Equation" r:id="rId4" imgW="1231560" imgH="698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41681-D6B2-4923-AA17-966E171C6354}" type="slidenum">
              <a:rPr lang="en-US"/>
              <a:pPr/>
              <a:t>3</a:t>
            </a:fld>
            <a:endParaRPr lang="en-US"/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Stresses</a:t>
            </a:r>
          </a:p>
        </p:txBody>
      </p:sp>
      <p:sp>
        <p:nvSpPr>
          <p:cNvPr id="3819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r>
              <a:rPr lang="el-GR" sz="2600"/>
              <a:t>σ</a:t>
            </a:r>
            <a:r>
              <a:rPr lang="en-US" sz="2600" baseline="-25000"/>
              <a:t>1</a:t>
            </a:r>
            <a:r>
              <a:rPr lang="en-US" sz="2600"/>
              <a:t>, </a:t>
            </a:r>
            <a:r>
              <a:rPr lang="el-GR" sz="2600"/>
              <a:t>σ</a:t>
            </a:r>
            <a:r>
              <a:rPr lang="en-US" sz="2600" baseline="-25000"/>
              <a:t>2</a:t>
            </a:r>
            <a:r>
              <a:rPr lang="en-US" sz="2600"/>
              <a:t>, </a:t>
            </a:r>
            <a:r>
              <a:rPr lang="el-GR" sz="2600"/>
              <a:t>σ</a:t>
            </a:r>
            <a:r>
              <a:rPr lang="en-US" sz="2600" baseline="-25000"/>
              <a:t>3</a:t>
            </a:r>
            <a:br>
              <a:rPr lang="en-US" sz="2600" baseline="-25000"/>
            </a:br>
            <a:endParaRPr lang="en-US" sz="2600" baseline="-25000"/>
          </a:p>
          <a:p>
            <a:r>
              <a:rPr lang="en-US" sz="2600"/>
              <a:t>Eigenvalues of Stress Tensor</a:t>
            </a:r>
            <a:br>
              <a:rPr lang="en-US" sz="2600"/>
            </a:br>
            <a:endParaRPr lang="en-US" sz="2600"/>
          </a:p>
          <a:p>
            <a:r>
              <a:rPr lang="en-US" sz="2600"/>
              <a:t>Eigenvectors are the direction cosines for the Principal Stresses</a:t>
            </a:r>
            <a:endParaRPr lang="el-GR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70875" cy="1216025"/>
          </a:xfrm>
        </p:spPr>
        <p:txBody>
          <a:bodyPr/>
          <a:lstStyle/>
          <a:p>
            <a:r>
              <a:rPr lang="en-US" dirty="0" smtClean="0"/>
              <a:t>Two Dimensional/Plane Stress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Principal Stresses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MER144: Machine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CF347-1C8F-4550-8569-7F91BD6C6A5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8400" y="2209800"/>
          <a:ext cx="4038600" cy="1854084"/>
        </p:xfrm>
        <a:graphic>
          <a:graphicData uri="http://schemas.openxmlformats.org/presentationml/2006/ole">
            <p:oleObj spid="_x0000_s453634" name="Equation" r:id="rId3" imgW="2793960" imgH="12826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38400" y="4419600"/>
          <a:ext cx="5715000" cy="1648557"/>
        </p:xfrm>
        <a:graphic>
          <a:graphicData uri="http://schemas.openxmlformats.org/presentationml/2006/ole">
            <p:oleObj spid="_x0000_s453635" name="Equation" r:id="rId4" imgW="3962160" imgH="1143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C202E-6CD6-44B5-9C7E-2C0BC584B1F8}" type="slidenum">
              <a:rPr lang="en-US"/>
              <a:pPr/>
              <a:t>5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</a:t>
            </a:r>
            <a:br>
              <a:rPr lang="en-US" dirty="0" smtClean="0"/>
            </a:br>
            <a:r>
              <a:rPr lang="en-US" dirty="0" smtClean="0"/>
              <a:t>Stress </a:t>
            </a:r>
            <a:r>
              <a:rPr lang="en-US" dirty="0"/>
              <a:t>Invariants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>
            <p:ph idx="1"/>
          </p:nvPr>
        </p:nvGraphicFramePr>
        <p:xfrm>
          <a:off x="914400" y="1721167"/>
          <a:ext cx="7227888" cy="4336733"/>
        </p:xfrm>
        <a:graphic>
          <a:graphicData uri="http://schemas.openxmlformats.org/presentationml/2006/ole">
            <p:oleObj spid="_x0000_s413698" name="Equation" r:id="rId4" imgW="3809880" imgH="2286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57E9D5-58AF-41D0-81DC-E8F1BE756EE3}" type="slidenum">
              <a:rPr lang="en-US"/>
              <a:pPr/>
              <a:t>6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386052" name="Object 4"/>
          <p:cNvGraphicFramePr>
            <a:graphicFrameLocks noChangeAspect="1"/>
          </p:cNvGraphicFramePr>
          <p:nvPr>
            <p:ph idx="1"/>
          </p:nvPr>
        </p:nvGraphicFramePr>
        <p:xfrm>
          <a:off x="1981200" y="2819400"/>
          <a:ext cx="4343400" cy="1992313"/>
        </p:xfrm>
        <a:graphic>
          <a:graphicData uri="http://schemas.openxmlformats.org/presentationml/2006/ole">
            <p:oleObj spid="_x0000_s412674" name="Equation" r:id="rId4" imgW="1549080" imgH="711000" progId="Equation.3">
              <p:embed/>
            </p:oleObj>
          </a:graphicData>
        </a:graphic>
      </p:graphicFrame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593725" y="1720850"/>
            <a:ext cx="794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Determine the principal stresses and their directions for the tensor shown.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Stress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 Cosines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65FAD8-1EF4-49FD-B7BB-0829AE27886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46466" name="Object 2"/>
          <p:cNvGraphicFramePr>
            <a:graphicFrameLocks noChangeAspect="1"/>
          </p:cNvGraphicFramePr>
          <p:nvPr/>
        </p:nvGraphicFramePr>
        <p:xfrm>
          <a:off x="1219200" y="2438400"/>
          <a:ext cx="4559300" cy="1416381"/>
        </p:xfrm>
        <a:graphic>
          <a:graphicData uri="http://schemas.openxmlformats.org/presentationml/2006/ole">
            <p:oleObj spid="_x0000_s446466" name="Equation" r:id="rId3" imgW="2247840" imgH="698400" progId="Equation.DSMT4">
              <p:embed/>
            </p:oleObj>
          </a:graphicData>
        </a:graphic>
      </p:graphicFrame>
      <p:graphicFrame>
        <p:nvGraphicFramePr>
          <p:cNvPr id="446467" name="Object 3"/>
          <p:cNvGraphicFramePr>
            <a:graphicFrameLocks noChangeAspect="1"/>
          </p:cNvGraphicFramePr>
          <p:nvPr/>
        </p:nvGraphicFramePr>
        <p:xfrm>
          <a:off x="1295400" y="4572000"/>
          <a:ext cx="4740275" cy="1416050"/>
        </p:xfrm>
        <a:graphic>
          <a:graphicData uri="http://schemas.openxmlformats.org/presentationml/2006/ole">
            <p:oleObj spid="_x0000_s446467" name="Equation" r:id="rId4" imgW="2336760" imgH="69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2B9D4-5BC4-441E-A6FB-499447EDCFE8}" type="slidenum">
              <a:rPr lang="en-US"/>
              <a:pPr/>
              <a:t>8</a:t>
            </a:fld>
            <a:endParaRPr lang="en-US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</a:t>
            </a:r>
            <a:r>
              <a:rPr lang="en-US" dirty="0" smtClean="0"/>
              <a:t>onal</a:t>
            </a:r>
            <a:br>
              <a:rPr lang="en-US" dirty="0" smtClean="0"/>
            </a:br>
            <a:r>
              <a:rPr lang="en-US" dirty="0" smtClean="0"/>
              <a:t>Mohr’s </a:t>
            </a:r>
            <a:r>
              <a:rPr lang="en-US" dirty="0"/>
              <a:t>Circle 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-685800" y="3962400"/>
            <a:ext cx="3505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359008" y="2429118"/>
            <a:ext cx="3200400" cy="32004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371600" y="3352800"/>
            <a:ext cx="1371600" cy="1371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743200" y="3124200"/>
            <a:ext cx="1828800" cy="18288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530914" y="3991556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698804" y="3994204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23894" y="3998845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>
            <a:stCxn id="15" idx="1"/>
            <a:endCxn id="15" idx="5"/>
          </p:cNvCxnSpPr>
          <p:nvPr/>
        </p:nvCxnSpPr>
        <p:spPr bwMode="auto">
          <a:xfrm rot="16200000" flipH="1">
            <a:off x="3011021" y="3392022"/>
            <a:ext cx="1293158" cy="1293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2971800" y="3340208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259249" y="4640911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4800" y="4038600"/>
            <a:ext cx="4648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018976" y="3994866"/>
            <a:ext cx="91440" cy="91440"/>
          </a:xfrm>
          <a:prstGeom prst="ellipse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52588" y="399089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621155" y="3998845"/>
            <a:ext cx="91440" cy="9144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638800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ccw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89392" y="3821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endParaRPr lang="en-US" b="1" dirty="0"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6922871" y="1981995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5964290" y="1812468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5964928" y="2002929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964928" y="1812009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6869754" y="1806511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8" name="Straight Arrow Connector 37"/>
          <p:cNvCxnSpPr>
            <a:cxnSpLocks noChangeAspect="1"/>
          </p:cNvCxnSpPr>
          <p:nvPr/>
        </p:nvCxnSpPr>
        <p:spPr bwMode="auto">
          <a:xfrm>
            <a:off x="6913198" y="1959778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>
            <a:cxnSpLocks noChangeAspect="1"/>
          </p:cNvCxnSpPr>
          <p:nvPr/>
        </p:nvCxnSpPr>
        <p:spPr bwMode="auto">
          <a:xfrm rot="5400000" flipH="1" flipV="1">
            <a:off x="6757786" y="1798009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6040490" y="2896394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60909" y="2897767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7331515" y="2818606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617543" y="11430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8174090" y="3029750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26090" y="3124994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688761" y="28628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92975" y="134119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290" y="2634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73690" y="312499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787195" y="609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839200" y="304599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3800" y="2514600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07290" y="152479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06122" y="3581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7840" y="3200400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cxnSpLocks noChangeAspect="1"/>
          </p:cNvCxnSpPr>
          <p:nvPr/>
        </p:nvCxnSpPr>
        <p:spPr bwMode="auto">
          <a:xfrm rot="10800000">
            <a:off x="6629400" y="3336898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>
            <a:cxnSpLocks noChangeAspect="1"/>
          </p:cNvCxnSpPr>
          <p:nvPr/>
        </p:nvCxnSpPr>
        <p:spPr bwMode="auto">
          <a:xfrm rot="16200000" flipH="1">
            <a:off x="6667001" y="3550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7380357" y="2514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16200000" flipH="1">
            <a:off x="7153282" y="2711201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6011809" y="2590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6239304" y="2742096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5935608" y="2209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35796" y="21415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35474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73955" y="27064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802343" y="4572000"/>
            <a:ext cx="914400" cy="914400"/>
          </a:xfrm>
          <a:prstGeom prst="rect">
            <a:avLst/>
          </a:prstGeom>
          <a:solidFill>
            <a:srgbClr val="6699FF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5400000" flipH="1" flipV="1">
            <a:off x="7099927" y="4274416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8" name="Straight Arrow Connector 97"/>
          <p:cNvCxnSpPr>
            <a:cxnSpLocks noChangeAspect="1"/>
          </p:cNvCxnSpPr>
          <p:nvPr/>
        </p:nvCxnSpPr>
        <p:spPr bwMode="auto">
          <a:xfrm rot="16200000" flipH="1">
            <a:off x="7152737" y="5862893"/>
            <a:ext cx="366014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6802343" y="44958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6802343" y="55626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rot="16200000" flipV="1">
            <a:off x="7108391" y="3961151"/>
            <a:ext cx="304800" cy="2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30943" y="3761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 flipH="1" flipV="1">
            <a:off x="7365031" y="5028406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 flipH="1" flipV="1">
            <a:off x="6249194" y="5028406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7848600" y="5029200"/>
            <a:ext cx="43665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6172200" y="5029200"/>
            <a:ext cx="43665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7669037" y="4254608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477000" y="5410200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229600" y="480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91200" y="480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39000" y="3962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579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 flipV="1">
            <a:off x="8610600" y="5045102"/>
            <a:ext cx="3023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8686800" y="478469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648200" y="5486400"/>
            <a:ext cx="200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baseline="-25000" dirty="0" smtClean="0">
                <a:latin typeface="+mj-lt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+mj-lt"/>
                <a:cs typeface="Times New Roman"/>
              </a:rPr>
              <a:t>is present</a:t>
            </a:r>
          </a:p>
          <a:p>
            <a:r>
              <a:rPr lang="en-US" dirty="0" smtClean="0">
                <a:latin typeface="+mj-lt"/>
                <a:cs typeface="Times New Roman"/>
              </a:rPr>
              <a:t>but not shown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E1C6B-8D06-42B6-B438-B8625EF9654E}" type="slidenum">
              <a:rPr lang="en-US"/>
              <a:pPr/>
              <a:t>9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structural member is found to have an axial stress of 150MPa and a transverse stress of 100MPa.  The stress orthogonal to these stresses is zero.  Calculate the maximum shear stress in this member at this point.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2342</TotalTime>
  <Words>286</Words>
  <Application>Microsoft Office PowerPoint</Application>
  <PresentationFormat>On-screen Show (4:3)</PresentationFormat>
  <Paragraphs>113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Profile</vt:lpstr>
      <vt:lpstr>Equation</vt:lpstr>
      <vt:lpstr>MathType 6.0 Equation</vt:lpstr>
      <vt:lpstr>MER311: Advanced Strength of Materials</vt:lpstr>
      <vt:lpstr>Stress at a Point Shown in the Tensile (+) Direction</vt:lpstr>
      <vt:lpstr>Principal Stresses</vt:lpstr>
      <vt:lpstr>Two Dimensional/Plane Stress</vt:lpstr>
      <vt:lpstr>Three Dimensional Stress Invariants</vt:lpstr>
      <vt:lpstr>Example 1</vt:lpstr>
      <vt:lpstr>Solution to Example 1</vt:lpstr>
      <vt:lpstr>Three Dimensional Mohr’s Circle </vt:lpstr>
      <vt:lpstr>Example 2</vt:lpstr>
      <vt:lpstr>Example 3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Bucinell, Ronald</cp:lastModifiedBy>
  <cp:revision>153</cp:revision>
  <dcterms:created xsi:type="dcterms:W3CDTF">2000-05-18T05:09:09Z</dcterms:created>
  <dcterms:modified xsi:type="dcterms:W3CDTF">2011-04-25T12:35:24Z</dcterms:modified>
</cp:coreProperties>
</file>