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4" r:id="rId3"/>
    <p:sldId id="309" r:id="rId4"/>
    <p:sldId id="310" r:id="rId5"/>
    <p:sldId id="311" r:id="rId6"/>
    <p:sldId id="308" r:id="rId7"/>
    <p:sldId id="316" r:id="rId8"/>
    <p:sldId id="317" r:id="rId9"/>
    <p:sldId id="312" r:id="rId10"/>
    <p:sldId id="313" r:id="rId11"/>
    <p:sldId id="315" r:id="rId12"/>
    <p:sldId id="322" r:id="rId13"/>
    <p:sldId id="319" r:id="rId14"/>
    <p:sldId id="321" r:id="rId15"/>
    <p:sldId id="320" r:id="rId16"/>
    <p:sldId id="318" r:id="rId17"/>
    <p:sldId id="323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defTabSz="966504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algn="r" defTabSz="966504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defTabSz="966504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algn="r" defTabSz="966504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defTabSz="966504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algn="r" defTabSz="966504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1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defTabSz="966504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algn="r" defTabSz="966504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7737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90"/>
            <a:ext cx="5410200" cy="4365625"/>
          </a:xfrm>
          <a:ln/>
        </p:spPr>
        <p:txBody>
          <a:bodyPr lIns="96564" tIns="48282" rIns="96564" bIns="482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CD25B-9573-4584-ADEB-B0A5884835EB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8DFEE-FCFA-419E-9F3F-BC95EAB445F7}" type="slidenum">
              <a:rPr lang="en-US"/>
              <a:pPr/>
              <a:t>3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80842-25A6-41EB-8034-0236312A34FA}" type="slidenum">
              <a:rPr lang="en-US"/>
              <a:pPr/>
              <a:t>4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F8796-95CC-4355-88ED-1119B1E9C38B}" type="slidenum">
              <a:rPr lang="en-US"/>
              <a:pPr/>
              <a:t>5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B1CAE-2161-4A0A-83CC-6B1CBB8B5289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CD01B-00D7-4C04-98E8-3B30EC803078}" type="slidenum">
              <a:rPr lang="en-US"/>
              <a:pPr/>
              <a:t>7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F8650-0B88-4BB4-9E2D-BD507E7791ED}" type="slidenum">
              <a:rPr lang="en-US"/>
              <a:pPr/>
              <a:t>8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CE1F6-EBBD-4BC5-96E4-A6A3B94DD38B}" type="slidenum">
              <a:rPr lang="en-US"/>
              <a:pPr/>
              <a:t>9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D26DB-8568-4627-96A7-E9D78119D3F8}" type="slidenum">
              <a:rPr lang="en-US"/>
              <a:pPr/>
              <a:t>10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Strain – Displacement Relations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9B2C1-A658-4DD3-8343-B0202D395AB9}" type="slidenum">
              <a:rPr lang="en-US"/>
              <a:pPr/>
              <a:t>10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Strain Tensor</a:t>
            </a:r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002" name="Equation" r:id="rId4" imgW="114120" imgH="215640" progId="Equation.3">
              <p:embed/>
            </p:oleObj>
          </a:graphicData>
        </a:graphic>
      </p:graphicFrame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669925" y="1989138"/>
          <a:ext cx="3189288" cy="3937000"/>
        </p:xfrm>
        <a:graphic>
          <a:graphicData uri="http://schemas.openxmlformats.org/presentationml/2006/ole">
            <p:oleObj spid="_x0000_s512003" name="Equation" r:id="rId5" imgW="1625400" imgH="2006280" progId="Equation.3">
              <p:embed/>
            </p:oleObj>
          </a:graphicData>
        </a:graphic>
      </p:graphicFrame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5638800" y="1600200"/>
          <a:ext cx="3152775" cy="4498975"/>
        </p:xfrm>
        <a:graphic>
          <a:graphicData uri="http://schemas.openxmlformats.org/presentationml/2006/ole">
            <p:oleObj spid="_x0000_s512004" name="Equation" r:id="rId6" imgW="1282680" imgH="1828800" progId="Equation.3">
              <p:embed/>
            </p:oleObj>
          </a:graphicData>
        </a:graphic>
      </p:graphicFrame>
      <p:sp>
        <p:nvSpPr>
          <p:cNvPr id="339976" name="AutoShape 8"/>
          <p:cNvSpPr>
            <a:spLocks noChangeArrowheads="1"/>
          </p:cNvSpPr>
          <p:nvPr/>
        </p:nvSpPr>
        <p:spPr bwMode="auto">
          <a:xfrm>
            <a:off x="4267200" y="3657600"/>
            <a:ext cx="1143000" cy="609600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054686-59F5-424F-AF87-B367257BAA28}" type="slidenum">
              <a:rPr lang="en-US"/>
              <a:pPr/>
              <a:t>11</a:t>
            </a:fld>
            <a:endParaRPr lang="en-US"/>
          </a:p>
        </p:txBody>
      </p:sp>
      <p:sp>
        <p:nvSpPr>
          <p:cNvPr id="395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Strain Transformations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609600" y="1752600"/>
          <a:ext cx="5410200" cy="2776538"/>
        </p:xfrm>
        <a:graphic>
          <a:graphicData uri="http://schemas.openxmlformats.org/presentationml/2006/ole">
            <p:oleObj spid="_x0000_s514050" name="Equation" r:id="rId4" imgW="1434960" imgH="736560" progId="Equation.3">
              <p:embed/>
            </p:oleObj>
          </a:graphicData>
        </a:graphic>
      </p:graphicFrame>
      <p:graphicFrame>
        <p:nvGraphicFramePr>
          <p:cNvPr id="395272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281113" y="4800600"/>
          <a:ext cx="4598987" cy="869950"/>
        </p:xfrm>
        <a:graphic>
          <a:graphicData uri="http://schemas.openxmlformats.org/presentationml/2006/ole">
            <p:oleObj spid="_x0000_s514051" name="Equation" r:id="rId5" imgW="140940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676400"/>
            <a:ext cx="52635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General Transformation Equations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Principal Strains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Dimensional/Plane Strain Transformations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90B483-29AE-4528-805B-D3D169D141A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981200"/>
          <a:ext cx="4890447" cy="1524000"/>
        </p:xfrm>
        <a:graphic>
          <a:graphicData uri="http://schemas.openxmlformats.org/presentationml/2006/ole">
            <p:oleObj spid="_x0000_s530434" name="Equation" r:id="rId3" imgW="2730240" imgH="8506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00200" y="3886200"/>
          <a:ext cx="7292258" cy="2057400"/>
        </p:xfrm>
        <a:graphic>
          <a:graphicData uri="http://schemas.openxmlformats.org/presentationml/2006/ole">
            <p:oleObj spid="_x0000_s530435" name="Equation" r:id="rId4" imgW="4051080" imgH="1143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Strain Gage Rosettes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21219" name="Picture 3" descr="HowPic45-Strain Gau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12052"/>
            <a:ext cx="34001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1222" name="Picture 6" descr="IMG_0629comp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07452"/>
            <a:ext cx="26289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" name="Group 9"/>
          <p:cNvGrpSpPr>
            <a:grpSpLocks/>
          </p:cNvGrpSpPr>
          <p:nvPr/>
        </p:nvGrpSpPr>
        <p:grpSpPr bwMode="auto">
          <a:xfrm>
            <a:off x="4953000" y="2135852"/>
            <a:ext cx="3788128" cy="3426748"/>
            <a:chOff x="6490" y="4680"/>
            <a:chExt cx="4130" cy="3789"/>
          </a:xfrm>
        </p:grpSpPr>
        <p:sp>
          <p:nvSpPr>
            <p:cNvPr id="71" name="Line 11"/>
            <p:cNvSpPr>
              <a:spLocks noChangeShapeType="1"/>
            </p:cNvSpPr>
            <p:nvPr/>
          </p:nvSpPr>
          <p:spPr bwMode="auto">
            <a:xfrm>
              <a:off x="7020" y="792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2"/>
            <p:cNvSpPr>
              <a:spLocks noChangeShapeType="1"/>
            </p:cNvSpPr>
            <p:nvPr/>
          </p:nvSpPr>
          <p:spPr bwMode="auto">
            <a:xfrm flipV="1">
              <a:off x="7020" y="5040"/>
              <a:ext cx="324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3" name="Group 13"/>
            <p:cNvGrpSpPr>
              <a:grpSpLocks/>
            </p:cNvGrpSpPr>
            <p:nvPr/>
          </p:nvGrpSpPr>
          <p:grpSpPr bwMode="auto">
            <a:xfrm rot="-29443621">
              <a:off x="8020" y="6025"/>
              <a:ext cx="1080" cy="1081"/>
              <a:chOff x="1915" y="3994"/>
              <a:chExt cx="1080" cy="1608"/>
            </a:xfrm>
          </p:grpSpPr>
          <p:sp>
            <p:nvSpPr>
              <p:cNvPr id="115" name="Line 14"/>
              <p:cNvSpPr>
                <a:spLocks noChangeShapeType="1"/>
              </p:cNvSpPr>
              <p:nvPr/>
            </p:nvSpPr>
            <p:spPr bwMode="auto">
              <a:xfrm>
                <a:off x="2005" y="417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5"/>
              <p:cNvSpPr>
                <a:spLocks noChangeShapeType="1"/>
              </p:cNvSpPr>
              <p:nvPr/>
            </p:nvSpPr>
            <p:spPr bwMode="auto">
              <a:xfrm>
                <a:off x="2185" y="417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6"/>
              <p:cNvSpPr>
                <a:spLocks noChangeShapeType="1"/>
              </p:cNvSpPr>
              <p:nvPr/>
            </p:nvSpPr>
            <p:spPr bwMode="auto">
              <a:xfrm>
                <a:off x="2365" y="417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7"/>
              <p:cNvSpPr>
                <a:spLocks noChangeShapeType="1"/>
              </p:cNvSpPr>
              <p:nvPr/>
            </p:nvSpPr>
            <p:spPr bwMode="auto">
              <a:xfrm>
                <a:off x="254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Arc 18"/>
              <p:cNvSpPr>
                <a:spLocks/>
              </p:cNvSpPr>
              <p:nvPr/>
            </p:nvSpPr>
            <p:spPr bwMode="auto">
              <a:xfrm flipV="1">
                <a:off x="200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Arc 19"/>
              <p:cNvSpPr>
                <a:spLocks/>
              </p:cNvSpPr>
              <p:nvPr/>
            </p:nvSpPr>
            <p:spPr bwMode="auto">
              <a:xfrm flipV="1">
                <a:off x="236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Arc 20"/>
              <p:cNvSpPr>
                <a:spLocks/>
              </p:cNvSpPr>
              <p:nvPr/>
            </p:nvSpPr>
            <p:spPr bwMode="auto">
              <a:xfrm>
                <a:off x="2185" y="489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21"/>
              <p:cNvSpPr>
                <a:spLocks noChangeShapeType="1"/>
              </p:cNvSpPr>
              <p:nvPr/>
            </p:nvSpPr>
            <p:spPr bwMode="auto">
              <a:xfrm>
                <a:off x="272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22"/>
              <p:cNvSpPr>
                <a:spLocks noChangeShapeType="1"/>
              </p:cNvSpPr>
              <p:nvPr/>
            </p:nvSpPr>
            <p:spPr bwMode="auto">
              <a:xfrm>
                <a:off x="2905" y="4175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Arc 23"/>
              <p:cNvSpPr>
                <a:spLocks/>
              </p:cNvSpPr>
              <p:nvPr/>
            </p:nvSpPr>
            <p:spPr bwMode="auto">
              <a:xfrm>
                <a:off x="2545" y="4896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Arc 24"/>
              <p:cNvSpPr>
                <a:spLocks/>
              </p:cNvSpPr>
              <p:nvPr/>
            </p:nvSpPr>
            <p:spPr bwMode="auto">
              <a:xfrm flipV="1">
                <a:off x="2725" y="3994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25"/>
              <p:cNvSpPr>
                <a:spLocks noChangeArrowheads="1"/>
              </p:cNvSpPr>
              <p:nvPr/>
            </p:nvSpPr>
            <p:spPr bwMode="auto">
              <a:xfrm>
                <a:off x="1915" y="542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26"/>
              <p:cNvSpPr>
                <a:spLocks noChangeArrowheads="1"/>
              </p:cNvSpPr>
              <p:nvPr/>
            </p:nvSpPr>
            <p:spPr bwMode="auto">
              <a:xfrm>
                <a:off x="2815" y="5421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27"/>
            <p:cNvGrpSpPr>
              <a:grpSpLocks/>
            </p:cNvGrpSpPr>
            <p:nvPr/>
          </p:nvGrpSpPr>
          <p:grpSpPr bwMode="auto">
            <a:xfrm rot="10800000">
              <a:off x="6490" y="5318"/>
              <a:ext cx="1080" cy="1084"/>
              <a:chOff x="1918" y="4362"/>
              <a:chExt cx="1080" cy="1602"/>
            </a:xfrm>
          </p:grpSpPr>
          <p:sp>
            <p:nvSpPr>
              <p:cNvPr id="102" name="Line 28"/>
              <p:cNvSpPr>
                <a:spLocks noChangeShapeType="1"/>
              </p:cNvSpPr>
              <p:nvPr/>
            </p:nvSpPr>
            <p:spPr bwMode="auto">
              <a:xfrm>
                <a:off x="2008" y="4542"/>
                <a:ext cx="1" cy="1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9"/>
              <p:cNvSpPr>
                <a:spLocks noChangeShapeType="1"/>
              </p:cNvSpPr>
              <p:nvPr/>
            </p:nvSpPr>
            <p:spPr bwMode="auto">
              <a:xfrm>
                <a:off x="2188" y="4542"/>
                <a:ext cx="0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30"/>
              <p:cNvSpPr>
                <a:spLocks noChangeShapeType="1"/>
              </p:cNvSpPr>
              <p:nvPr/>
            </p:nvSpPr>
            <p:spPr bwMode="auto">
              <a:xfrm>
                <a:off x="2368" y="4542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31"/>
              <p:cNvSpPr>
                <a:spLocks noChangeShapeType="1"/>
              </p:cNvSpPr>
              <p:nvPr/>
            </p:nvSpPr>
            <p:spPr bwMode="auto">
              <a:xfrm>
                <a:off x="254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Arc 32"/>
              <p:cNvSpPr>
                <a:spLocks/>
              </p:cNvSpPr>
              <p:nvPr/>
            </p:nvSpPr>
            <p:spPr bwMode="auto">
              <a:xfrm flipV="1">
                <a:off x="200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Arc 33"/>
              <p:cNvSpPr>
                <a:spLocks/>
              </p:cNvSpPr>
              <p:nvPr/>
            </p:nvSpPr>
            <p:spPr bwMode="auto">
              <a:xfrm flipV="1">
                <a:off x="236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Arc 34"/>
              <p:cNvSpPr>
                <a:spLocks/>
              </p:cNvSpPr>
              <p:nvPr/>
            </p:nvSpPr>
            <p:spPr bwMode="auto">
              <a:xfrm>
                <a:off x="2188" y="5259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35"/>
              <p:cNvSpPr>
                <a:spLocks noChangeShapeType="1"/>
              </p:cNvSpPr>
              <p:nvPr/>
            </p:nvSpPr>
            <p:spPr bwMode="auto">
              <a:xfrm>
                <a:off x="272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36"/>
              <p:cNvSpPr>
                <a:spLocks noChangeShapeType="1"/>
              </p:cNvSpPr>
              <p:nvPr/>
            </p:nvSpPr>
            <p:spPr bwMode="auto">
              <a:xfrm>
                <a:off x="2908" y="4542"/>
                <a:ext cx="1" cy="12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Arc 37"/>
              <p:cNvSpPr>
                <a:spLocks/>
              </p:cNvSpPr>
              <p:nvPr/>
            </p:nvSpPr>
            <p:spPr bwMode="auto">
              <a:xfrm>
                <a:off x="2548" y="5259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Arc 38"/>
              <p:cNvSpPr>
                <a:spLocks/>
              </p:cNvSpPr>
              <p:nvPr/>
            </p:nvSpPr>
            <p:spPr bwMode="auto">
              <a:xfrm flipV="1">
                <a:off x="272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39"/>
              <p:cNvSpPr>
                <a:spLocks noChangeArrowheads="1"/>
              </p:cNvSpPr>
              <p:nvPr/>
            </p:nvSpPr>
            <p:spPr bwMode="auto">
              <a:xfrm>
                <a:off x="1918" y="578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40"/>
              <p:cNvSpPr>
                <a:spLocks noChangeArrowheads="1"/>
              </p:cNvSpPr>
              <p:nvPr/>
            </p:nvSpPr>
            <p:spPr bwMode="auto">
              <a:xfrm>
                <a:off x="2818" y="5785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" name="Group 41"/>
            <p:cNvGrpSpPr>
              <a:grpSpLocks/>
            </p:cNvGrpSpPr>
            <p:nvPr/>
          </p:nvGrpSpPr>
          <p:grpSpPr bwMode="auto">
            <a:xfrm rot="16200000">
              <a:off x="8524" y="7393"/>
              <a:ext cx="1079" cy="1080"/>
              <a:chOff x="1928" y="4073"/>
              <a:chExt cx="1079" cy="1610"/>
            </a:xfrm>
          </p:grpSpPr>
          <p:sp>
            <p:nvSpPr>
              <p:cNvPr id="89" name="Line 42"/>
              <p:cNvSpPr>
                <a:spLocks noChangeShapeType="1"/>
              </p:cNvSpPr>
              <p:nvPr/>
            </p:nvSpPr>
            <p:spPr bwMode="auto">
              <a:xfrm>
                <a:off x="2018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43"/>
              <p:cNvSpPr>
                <a:spLocks noChangeShapeType="1"/>
              </p:cNvSpPr>
              <p:nvPr/>
            </p:nvSpPr>
            <p:spPr bwMode="auto">
              <a:xfrm>
                <a:off x="2198" y="425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4"/>
              <p:cNvSpPr>
                <a:spLocks noChangeShapeType="1"/>
              </p:cNvSpPr>
              <p:nvPr/>
            </p:nvSpPr>
            <p:spPr bwMode="auto">
              <a:xfrm>
                <a:off x="2378" y="425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45"/>
              <p:cNvSpPr>
                <a:spLocks noChangeShapeType="1"/>
              </p:cNvSpPr>
              <p:nvPr/>
            </p:nvSpPr>
            <p:spPr bwMode="auto">
              <a:xfrm>
                <a:off x="255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Arc 46"/>
              <p:cNvSpPr>
                <a:spLocks/>
              </p:cNvSpPr>
              <p:nvPr/>
            </p:nvSpPr>
            <p:spPr bwMode="auto">
              <a:xfrm flipV="1">
                <a:off x="2018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Arc 47"/>
              <p:cNvSpPr>
                <a:spLocks/>
              </p:cNvSpPr>
              <p:nvPr/>
            </p:nvSpPr>
            <p:spPr bwMode="auto">
              <a:xfrm flipV="1">
                <a:off x="2377" y="4073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Arc 48"/>
              <p:cNvSpPr>
                <a:spLocks/>
              </p:cNvSpPr>
              <p:nvPr/>
            </p:nvSpPr>
            <p:spPr bwMode="auto">
              <a:xfrm>
                <a:off x="2198" y="497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49"/>
              <p:cNvSpPr>
                <a:spLocks noChangeShapeType="1"/>
              </p:cNvSpPr>
              <p:nvPr/>
            </p:nvSpPr>
            <p:spPr bwMode="auto">
              <a:xfrm>
                <a:off x="273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50"/>
              <p:cNvSpPr>
                <a:spLocks noChangeShapeType="1"/>
              </p:cNvSpPr>
              <p:nvPr/>
            </p:nvSpPr>
            <p:spPr bwMode="auto">
              <a:xfrm>
                <a:off x="2917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Arc 51"/>
              <p:cNvSpPr>
                <a:spLocks/>
              </p:cNvSpPr>
              <p:nvPr/>
            </p:nvSpPr>
            <p:spPr bwMode="auto">
              <a:xfrm>
                <a:off x="2557" y="4974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Arc 52"/>
              <p:cNvSpPr>
                <a:spLocks/>
              </p:cNvSpPr>
              <p:nvPr/>
            </p:nvSpPr>
            <p:spPr bwMode="auto">
              <a:xfrm flipV="1">
                <a:off x="2737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53"/>
              <p:cNvSpPr>
                <a:spLocks noChangeArrowheads="1"/>
              </p:cNvSpPr>
              <p:nvPr/>
            </p:nvSpPr>
            <p:spPr bwMode="auto">
              <a:xfrm>
                <a:off x="1928" y="550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54"/>
              <p:cNvSpPr>
                <a:spLocks noChangeArrowheads="1"/>
              </p:cNvSpPr>
              <p:nvPr/>
            </p:nvSpPr>
            <p:spPr bwMode="auto">
              <a:xfrm>
                <a:off x="2827" y="550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" name="Arc 55"/>
            <p:cNvSpPr>
              <a:spLocks/>
            </p:cNvSpPr>
            <p:nvPr/>
          </p:nvSpPr>
          <p:spPr bwMode="auto">
            <a:xfrm>
              <a:off x="7020" y="5040"/>
              <a:ext cx="827" cy="1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836"/>
                <a:gd name="T1" fmla="*/ 0 h 21600"/>
                <a:gd name="T2" fmla="*/ 19836 w 19836"/>
                <a:gd name="T3" fmla="*/ 13050 h 21600"/>
                <a:gd name="T4" fmla="*/ 0 w 1983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36" h="21600" fill="none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</a:path>
                <a:path w="19836" h="21600" stroke="0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Arc 56"/>
            <p:cNvSpPr>
              <a:spLocks/>
            </p:cNvSpPr>
            <p:nvPr/>
          </p:nvSpPr>
          <p:spPr bwMode="auto">
            <a:xfrm rot="13679861" flipV="1">
              <a:off x="8532" y="5595"/>
              <a:ext cx="637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296"/>
                <a:gd name="T1" fmla="*/ 0 h 21600"/>
                <a:gd name="T2" fmla="*/ 15296 w 15296"/>
                <a:gd name="T3" fmla="*/ 6349 h 21600"/>
                <a:gd name="T4" fmla="*/ 0 w 152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6" h="21600" fill="none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</a:path>
                <a:path w="15296" h="21600" stroke="0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Arc 57"/>
            <p:cNvSpPr>
              <a:spLocks/>
            </p:cNvSpPr>
            <p:nvPr/>
          </p:nvSpPr>
          <p:spPr bwMode="auto">
            <a:xfrm rot="15971809" flipV="1">
              <a:off x="9547" y="7373"/>
              <a:ext cx="885" cy="180"/>
            </a:xfrm>
            <a:custGeom>
              <a:avLst/>
              <a:gdLst>
                <a:gd name="G0" fmla="+- 1909 0 0"/>
                <a:gd name="G1" fmla="+- 21600 0 0"/>
                <a:gd name="G2" fmla="+- 21600 0 0"/>
                <a:gd name="T0" fmla="*/ 0 w 21745"/>
                <a:gd name="T1" fmla="*/ 85 h 21600"/>
                <a:gd name="T2" fmla="*/ 21745 w 21745"/>
                <a:gd name="T3" fmla="*/ 13050 h 21600"/>
                <a:gd name="T4" fmla="*/ 1909 w 217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5" h="21600" fill="none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</a:path>
                <a:path w="21745" h="21600" stroke="0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  <a:lnTo>
                    <a:pt x="19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Arc 58"/>
            <p:cNvSpPr>
              <a:spLocks/>
            </p:cNvSpPr>
            <p:nvPr/>
          </p:nvSpPr>
          <p:spPr bwMode="auto">
            <a:xfrm rot="13441269" flipV="1">
              <a:off x="8978" y="6123"/>
              <a:ext cx="720" cy="540"/>
            </a:xfrm>
            <a:custGeom>
              <a:avLst/>
              <a:gdLst>
                <a:gd name="G0" fmla="+- 10866 0 0"/>
                <a:gd name="G1" fmla="+- 21600 0 0"/>
                <a:gd name="G2" fmla="+- 21600 0 0"/>
                <a:gd name="T0" fmla="*/ 0 w 12806"/>
                <a:gd name="T1" fmla="*/ 2932 h 21600"/>
                <a:gd name="T2" fmla="*/ 12806 w 12806"/>
                <a:gd name="T3" fmla="*/ 87 h 21600"/>
                <a:gd name="T4" fmla="*/ 10866 w 128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06" h="21600" fill="none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</a:path>
                <a:path w="12806" h="21600" stroke="0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  <a:lnTo>
                    <a:pt x="1086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 Box 59"/>
            <p:cNvSpPr txBox="1">
              <a:spLocks noChangeArrowheads="1"/>
            </p:cNvSpPr>
            <p:nvPr/>
          </p:nvSpPr>
          <p:spPr bwMode="auto">
            <a:xfrm>
              <a:off x="7830" y="5100"/>
              <a:ext cx="9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1" name="Text Box 60"/>
            <p:cNvSpPr txBox="1">
              <a:spLocks noChangeArrowheads="1"/>
            </p:cNvSpPr>
            <p:nvPr/>
          </p:nvSpPr>
          <p:spPr bwMode="auto">
            <a:xfrm>
              <a:off x="9465" y="6540"/>
              <a:ext cx="9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2" name="Line 61"/>
            <p:cNvSpPr>
              <a:spLocks noChangeShapeType="1"/>
            </p:cNvSpPr>
            <p:nvPr/>
          </p:nvSpPr>
          <p:spPr bwMode="auto">
            <a:xfrm flipV="1">
              <a:off x="7020" y="4680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62"/>
            <p:cNvSpPr>
              <a:spLocks noChangeArrowheads="1"/>
            </p:cNvSpPr>
            <p:nvPr/>
          </p:nvSpPr>
          <p:spPr bwMode="auto">
            <a:xfrm>
              <a:off x="7953" y="765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Text Box 63"/>
            <p:cNvSpPr txBox="1">
              <a:spLocks noChangeArrowheads="1"/>
            </p:cNvSpPr>
            <p:nvPr/>
          </p:nvSpPr>
          <p:spPr bwMode="auto">
            <a:xfrm>
              <a:off x="7953" y="7695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auto">
            <a:xfrm>
              <a:off x="7621" y="6896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Text Box 65"/>
            <p:cNvSpPr txBox="1">
              <a:spLocks noChangeArrowheads="1"/>
            </p:cNvSpPr>
            <p:nvPr/>
          </p:nvSpPr>
          <p:spPr bwMode="auto">
            <a:xfrm>
              <a:off x="7629" y="6937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auto">
            <a:xfrm>
              <a:off x="6758" y="6449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6758" y="6483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Strain Gage Rosettes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21222" name="Picture 6" descr="IMG_0629comp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67000"/>
            <a:ext cx="26289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1288" name="Rectangle 72"/>
          <p:cNvSpPr>
            <a:spLocks noChangeArrowheads="1"/>
          </p:cNvSpPr>
          <p:nvPr/>
        </p:nvSpPr>
        <p:spPr bwMode="auto">
          <a:xfrm>
            <a:off x="0" y="5181600"/>
            <a:ext cx="6629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1237(10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1237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(12)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1270(10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1270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(13)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402(10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402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(14)</a:t>
            </a:r>
          </a:p>
        </p:txBody>
      </p:sp>
      <p:grpSp>
        <p:nvGrpSpPr>
          <p:cNvPr id="530436" name="Group 4"/>
          <p:cNvGrpSpPr>
            <a:grpSpLocks/>
          </p:cNvGrpSpPr>
          <p:nvPr/>
        </p:nvGrpSpPr>
        <p:grpSpPr bwMode="auto">
          <a:xfrm>
            <a:off x="5943600" y="1676400"/>
            <a:ext cx="2971800" cy="3771900"/>
            <a:chOff x="6300" y="5760"/>
            <a:chExt cx="4680" cy="5940"/>
          </a:xfrm>
        </p:grpSpPr>
        <p:grpSp>
          <p:nvGrpSpPr>
            <p:cNvPr id="530437" name="Group 5"/>
            <p:cNvGrpSpPr>
              <a:grpSpLocks/>
            </p:cNvGrpSpPr>
            <p:nvPr/>
          </p:nvGrpSpPr>
          <p:grpSpPr bwMode="auto">
            <a:xfrm>
              <a:off x="7773" y="7740"/>
              <a:ext cx="2337" cy="2520"/>
              <a:chOff x="7395" y="7380"/>
              <a:chExt cx="2337" cy="2520"/>
            </a:xfrm>
          </p:grpSpPr>
          <p:sp>
            <p:nvSpPr>
              <p:cNvPr id="530438" name="Oval 6"/>
              <p:cNvSpPr>
                <a:spLocks noChangeAspect="1" noChangeArrowheads="1"/>
              </p:cNvSpPr>
              <p:nvPr/>
            </p:nvSpPr>
            <p:spPr bwMode="auto">
              <a:xfrm>
                <a:off x="8001" y="8388"/>
                <a:ext cx="320" cy="3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39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7887" y="8324"/>
                <a:ext cx="618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530440" name="Group 8"/>
              <p:cNvGrpSpPr>
                <a:grpSpLocks noChangeAspect="1"/>
              </p:cNvGrpSpPr>
              <p:nvPr/>
            </p:nvGrpSpPr>
            <p:grpSpPr bwMode="auto">
              <a:xfrm rot="-47211277">
                <a:off x="8523" y="8227"/>
                <a:ext cx="374" cy="641"/>
                <a:chOff x="3690" y="3800"/>
                <a:chExt cx="1080" cy="1605"/>
              </a:xfrm>
            </p:grpSpPr>
            <p:sp>
              <p:nvSpPr>
                <p:cNvPr id="530441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3960" y="3981"/>
                  <a:ext cx="0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3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4140" y="3981"/>
                  <a:ext cx="1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4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5" name="Arc 13"/>
                <p:cNvSpPr>
                  <a:spLocks noChangeAspect="1"/>
                </p:cNvSpPr>
                <p:nvPr/>
              </p:nvSpPr>
              <p:spPr bwMode="auto">
                <a:xfrm flipV="1">
                  <a:off x="378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6" name="Arc 14"/>
                <p:cNvSpPr>
                  <a:spLocks noChangeAspect="1"/>
                </p:cNvSpPr>
                <p:nvPr/>
              </p:nvSpPr>
              <p:spPr bwMode="auto">
                <a:xfrm flipV="1">
                  <a:off x="414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7" name="Arc 15"/>
                <p:cNvSpPr>
                  <a:spLocks noChangeAspect="1"/>
                </p:cNvSpPr>
                <p:nvPr/>
              </p:nvSpPr>
              <p:spPr bwMode="auto">
                <a:xfrm>
                  <a:off x="3960" y="47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8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450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49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46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0" name="Arc 18"/>
                <p:cNvSpPr>
                  <a:spLocks noChangeAspect="1"/>
                </p:cNvSpPr>
                <p:nvPr/>
              </p:nvSpPr>
              <p:spPr bwMode="auto">
                <a:xfrm>
                  <a:off x="4320" y="4700"/>
                  <a:ext cx="180" cy="182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1" name="Arc 19"/>
                <p:cNvSpPr>
                  <a:spLocks noChangeAspect="1"/>
                </p:cNvSpPr>
                <p:nvPr/>
              </p:nvSpPr>
              <p:spPr bwMode="auto">
                <a:xfrm flipV="1">
                  <a:off x="450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2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90" y="5226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3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4590" y="5225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54" name="Group 22"/>
              <p:cNvGrpSpPr>
                <a:grpSpLocks noChangeAspect="1"/>
              </p:cNvGrpSpPr>
              <p:nvPr/>
            </p:nvGrpSpPr>
            <p:grpSpPr bwMode="auto">
              <a:xfrm rot="-6759844">
                <a:off x="8470" y="7405"/>
                <a:ext cx="373" cy="640"/>
                <a:chOff x="3690" y="3800"/>
                <a:chExt cx="1080" cy="1605"/>
              </a:xfrm>
            </p:grpSpPr>
            <p:sp>
              <p:nvSpPr>
                <p:cNvPr id="530455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6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3960" y="3981"/>
                  <a:ext cx="0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7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4140" y="3981"/>
                  <a:ext cx="1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8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59" name="Arc 27"/>
                <p:cNvSpPr>
                  <a:spLocks noChangeAspect="1"/>
                </p:cNvSpPr>
                <p:nvPr/>
              </p:nvSpPr>
              <p:spPr bwMode="auto">
                <a:xfrm flipV="1">
                  <a:off x="378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0" name="Arc 28"/>
                <p:cNvSpPr>
                  <a:spLocks noChangeAspect="1"/>
                </p:cNvSpPr>
                <p:nvPr/>
              </p:nvSpPr>
              <p:spPr bwMode="auto">
                <a:xfrm flipV="1">
                  <a:off x="414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1" name="Arc 29"/>
                <p:cNvSpPr>
                  <a:spLocks noChangeAspect="1"/>
                </p:cNvSpPr>
                <p:nvPr/>
              </p:nvSpPr>
              <p:spPr bwMode="auto">
                <a:xfrm>
                  <a:off x="3960" y="47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2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450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46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4" name="Arc 32"/>
                <p:cNvSpPr>
                  <a:spLocks noChangeAspect="1"/>
                </p:cNvSpPr>
                <p:nvPr/>
              </p:nvSpPr>
              <p:spPr bwMode="auto">
                <a:xfrm>
                  <a:off x="4320" y="4700"/>
                  <a:ext cx="180" cy="182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5" name="Arc 33"/>
                <p:cNvSpPr>
                  <a:spLocks noChangeAspect="1"/>
                </p:cNvSpPr>
                <p:nvPr/>
              </p:nvSpPr>
              <p:spPr bwMode="auto">
                <a:xfrm flipV="1">
                  <a:off x="450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6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3690" y="5226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67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590" y="5225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68" name="Group 36"/>
              <p:cNvGrpSpPr>
                <a:grpSpLocks noChangeAspect="1"/>
              </p:cNvGrpSpPr>
              <p:nvPr/>
            </p:nvGrpSpPr>
            <p:grpSpPr bwMode="auto">
              <a:xfrm rot="-1352584">
                <a:off x="7906" y="8787"/>
                <a:ext cx="374" cy="641"/>
                <a:chOff x="3690" y="3800"/>
                <a:chExt cx="1080" cy="1605"/>
              </a:xfrm>
            </p:grpSpPr>
            <p:sp>
              <p:nvSpPr>
                <p:cNvPr id="530469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0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3960" y="3981"/>
                  <a:ext cx="0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1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4140" y="3981"/>
                  <a:ext cx="1" cy="7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2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3" name="Arc 41"/>
                <p:cNvSpPr>
                  <a:spLocks noChangeAspect="1"/>
                </p:cNvSpPr>
                <p:nvPr/>
              </p:nvSpPr>
              <p:spPr bwMode="auto">
                <a:xfrm flipV="1">
                  <a:off x="378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4" name="Arc 42"/>
                <p:cNvSpPr>
                  <a:spLocks noChangeAspect="1"/>
                </p:cNvSpPr>
                <p:nvPr/>
              </p:nvSpPr>
              <p:spPr bwMode="auto">
                <a:xfrm flipV="1">
                  <a:off x="414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5" name="Arc 43"/>
                <p:cNvSpPr>
                  <a:spLocks noChangeAspect="1"/>
                </p:cNvSpPr>
                <p:nvPr/>
              </p:nvSpPr>
              <p:spPr bwMode="auto">
                <a:xfrm>
                  <a:off x="3960" y="47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6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4500" y="3981"/>
                  <a:ext cx="1" cy="7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7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4680" y="3981"/>
                  <a:ext cx="1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8" name="Arc 46"/>
                <p:cNvSpPr>
                  <a:spLocks noChangeAspect="1"/>
                </p:cNvSpPr>
                <p:nvPr/>
              </p:nvSpPr>
              <p:spPr bwMode="auto">
                <a:xfrm>
                  <a:off x="4320" y="4700"/>
                  <a:ext cx="180" cy="182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79" name="Arc 47"/>
                <p:cNvSpPr>
                  <a:spLocks noChangeAspect="1"/>
                </p:cNvSpPr>
                <p:nvPr/>
              </p:nvSpPr>
              <p:spPr bwMode="auto">
                <a:xfrm flipV="1">
                  <a:off x="4500" y="3800"/>
                  <a:ext cx="180" cy="181"/>
                </a:xfrm>
                <a:custGeom>
                  <a:avLst/>
                  <a:gdLst>
                    <a:gd name="G0" fmla="+- 21600 0 0"/>
                    <a:gd name="G1" fmla="+- 1041 0 0"/>
                    <a:gd name="G2" fmla="+- 21600 0 0"/>
                    <a:gd name="T0" fmla="*/ 43128 w 43128"/>
                    <a:gd name="T1" fmla="*/ 2805 h 22641"/>
                    <a:gd name="T2" fmla="*/ 25 w 43128"/>
                    <a:gd name="T3" fmla="*/ 0 h 22641"/>
                    <a:gd name="T4" fmla="*/ 21600 w 43128"/>
                    <a:gd name="T5" fmla="*/ 1041 h 22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28" h="22641" fill="none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</a:path>
                    <a:path w="43128" h="22641" stroke="0" extrusionOk="0">
                      <a:moveTo>
                        <a:pt x="43127" y="2804"/>
                      </a:moveTo>
                      <a:cubicBezTo>
                        <a:pt x="42209" y="14012"/>
                        <a:pt x="32845" y="22640"/>
                        <a:pt x="21600" y="22641"/>
                      </a:cubicBezTo>
                      <a:cubicBezTo>
                        <a:pt x="9670" y="22641"/>
                        <a:pt x="0" y="12970"/>
                        <a:pt x="0" y="1041"/>
                      </a:cubicBezTo>
                      <a:cubicBezTo>
                        <a:pt x="-1" y="693"/>
                        <a:pt x="8" y="346"/>
                        <a:pt x="25" y="0"/>
                      </a:cubicBezTo>
                      <a:lnTo>
                        <a:pt x="21600" y="104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80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3690" y="5226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0481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4590" y="5225"/>
                  <a:ext cx="180" cy="17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0482" name="Arc 50"/>
              <p:cNvSpPr>
                <a:spLocks noChangeAspect="1"/>
              </p:cNvSpPr>
              <p:nvPr/>
            </p:nvSpPr>
            <p:spPr bwMode="auto">
              <a:xfrm rot="4072450">
                <a:off x="9079" y="7698"/>
                <a:ext cx="491" cy="1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836"/>
                  <a:gd name="T1" fmla="*/ 0 h 21600"/>
                  <a:gd name="T2" fmla="*/ 19836 w 19836"/>
                  <a:gd name="T3" fmla="*/ 13050 h 21600"/>
                  <a:gd name="T4" fmla="*/ 0 w 1983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36" h="21600" fill="none" extrusionOk="0">
                    <a:moveTo>
                      <a:pt x="-1" y="0"/>
                    </a:moveTo>
                    <a:cubicBezTo>
                      <a:pt x="8624" y="0"/>
                      <a:pt x="16422" y="5130"/>
                      <a:pt x="19835" y="13050"/>
                    </a:cubicBezTo>
                  </a:path>
                  <a:path w="19836" h="21600" stroke="0" extrusionOk="0">
                    <a:moveTo>
                      <a:pt x="-1" y="0"/>
                    </a:moveTo>
                    <a:cubicBezTo>
                      <a:pt x="8624" y="0"/>
                      <a:pt x="16422" y="5130"/>
                      <a:pt x="19835" y="1305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3" name="Arc 51"/>
              <p:cNvSpPr>
                <a:spLocks noChangeAspect="1"/>
              </p:cNvSpPr>
              <p:nvPr/>
            </p:nvSpPr>
            <p:spPr bwMode="auto">
              <a:xfrm rot="17926021" flipV="1">
                <a:off x="9070" y="8386"/>
                <a:ext cx="378" cy="2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296"/>
                  <a:gd name="T1" fmla="*/ 0 h 21600"/>
                  <a:gd name="T2" fmla="*/ 15296 w 15296"/>
                  <a:gd name="T3" fmla="*/ 6349 h 21600"/>
                  <a:gd name="T4" fmla="*/ 0 w 1529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96" h="21600" fill="none" extrusionOk="0">
                    <a:moveTo>
                      <a:pt x="-1" y="0"/>
                    </a:moveTo>
                    <a:cubicBezTo>
                      <a:pt x="5739" y="0"/>
                      <a:pt x="11243" y="2284"/>
                      <a:pt x="15295" y="6349"/>
                    </a:cubicBezTo>
                  </a:path>
                  <a:path w="15296" h="21600" stroke="0" extrusionOk="0">
                    <a:moveTo>
                      <a:pt x="-1" y="0"/>
                    </a:moveTo>
                    <a:cubicBezTo>
                      <a:pt x="5739" y="0"/>
                      <a:pt x="11243" y="2284"/>
                      <a:pt x="15295" y="634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4" name="Arc 52"/>
              <p:cNvSpPr>
                <a:spLocks noChangeAspect="1"/>
              </p:cNvSpPr>
              <p:nvPr/>
            </p:nvSpPr>
            <p:spPr bwMode="auto">
              <a:xfrm rot="20066829" flipV="1">
                <a:off x="8295" y="9407"/>
                <a:ext cx="524" cy="107"/>
              </a:xfrm>
              <a:custGeom>
                <a:avLst/>
                <a:gdLst>
                  <a:gd name="G0" fmla="+- 1909 0 0"/>
                  <a:gd name="G1" fmla="+- 21600 0 0"/>
                  <a:gd name="G2" fmla="+- 21600 0 0"/>
                  <a:gd name="T0" fmla="*/ 0 w 21745"/>
                  <a:gd name="T1" fmla="*/ 85 h 21600"/>
                  <a:gd name="T2" fmla="*/ 21745 w 21745"/>
                  <a:gd name="T3" fmla="*/ 13050 h 21600"/>
                  <a:gd name="T4" fmla="*/ 1909 w 2174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45" h="21600" fill="none" extrusionOk="0">
                    <a:moveTo>
                      <a:pt x="-1" y="84"/>
                    </a:moveTo>
                    <a:cubicBezTo>
                      <a:pt x="634" y="28"/>
                      <a:pt x="1271" y="-1"/>
                      <a:pt x="1909" y="0"/>
                    </a:cubicBezTo>
                    <a:cubicBezTo>
                      <a:pt x="10533" y="0"/>
                      <a:pt x="18331" y="5130"/>
                      <a:pt x="21744" y="13050"/>
                    </a:cubicBezTo>
                  </a:path>
                  <a:path w="21745" h="21600" stroke="0" extrusionOk="0">
                    <a:moveTo>
                      <a:pt x="-1" y="84"/>
                    </a:moveTo>
                    <a:cubicBezTo>
                      <a:pt x="634" y="28"/>
                      <a:pt x="1271" y="-1"/>
                      <a:pt x="1909" y="0"/>
                    </a:cubicBezTo>
                    <a:cubicBezTo>
                      <a:pt x="10533" y="0"/>
                      <a:pt x="18331" y="5130"/>
                      <a:pt x="21744" y="13050"/>
                    </a:cubicBezTo>
                    <a:lnTo>
                      <a:pt x="190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5" name="Arc 53"/>
              <p:cNvSpPr>
                <a:spLocks noChangeAspect="1"/>
              </p:cNvSpPr>
              <p:nvPr/>
            </p:nvSpPr>
            <p:spPr bwMode="auto">
              <a:xfrm rot="18006386" flipV="1">
                <a:off x="8797" y="8761"/>
                <a:ext cx="427" cy="320"/>
              </a:xfrm>
              <a:custGeom>
                <a:avLst/>
                <a:gdLst>
                  <a:gd name="G0" fmla="+- 10866 0 0"/>
                  <a:gd name="G1" fmla="+- 21600 0 0"/>
                  <a:gd name="G2" fmla="+- 21600 0 0"/>
                  <a:gd name="T0" fmla="*/ 0 w 12806"/>
                  <a:gd name="T1" fmla="*/ 2932 h 21600"/>
                  <a:gd name="T2" fmla="*/ 12806 w 12806"/>
                  <a:gd name="T3" fmla="*/ 87 h 21600"/>
                  <a:gd name="T4" fmla="*/ 10866 w 1280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06" h="21600" fill="none" extrusionOk="0">
                    <a:moveTo>
                      <a:pt x="0" y="2932"/>
                    </a:moveTo>
                    <a:cubicBezTo>
                      <a:pt x="3299" y="1011"/>
                      <a:pt x="7048" y="-1"/>
                      <a:pt x="10866" y="0"/>
                    </a:cubicBezTo>
                    <a:cubicBezTo>
                      <a:pt x="11513" y="0"/>
                      <a:pt x="12160" y="29"/>
                      <a:pt x="12805" y="87"/>
                    </a:cubicBezTo>
                  </a:path>
                  <a:path w="12806" h="21600" stroke="0" extrusionOk="0">
                    <a:moveTo>
                      <a:pt x="0" y="2932"/>
                    </a:moveTo>
                    <a:cubicBezTo>
                      <a:pt x="3299" y="1011"/>
                      <a:pt x="7048" y="-1"/>
                      <a:pt x="10866" y="0"/>
                    </a:cubicBezTo>
                    <a:cubicBezTo>
                      <a:pt x="11513" y="0"/>
                      <a:pt x="12160" y="29"/>
                      <a:pt x="12805" y="87"/>
                    </a:cubicBezTo>
                    <a:lnTo>
                      <a:pt x="10866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6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9198" y="8010"/>
                <a:ext cx="534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45</a:t>
                </a: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°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0487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8683" y="9113"/>
                <a:ext cx="535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45</a:t>
                </a: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°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0488" name="Oval 56"/>
              <p:cNvSpPr>
                <a:spLocks noChangeAspect="1" noChangeArrowheads="1"/>
              </p:cNvSpPr>
              <p:nvPr/>
            </p:nvSpPr>
            <p:spPr bwMode="auto">
              <a:xfrm>
                <a:off x="8085" y="7936"/>
                <a:ext cx="321" cy="3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89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7980" y="7858"/>
                <a:ext cx="555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0490" name="Oval 58"/>
              <p:cNvSpPr>
                <a:spLocks noChangeAspect="1" noChangeArrowheads="1"/>
              </p:cNvSpPr>
              <p:nvPr/>
            </p:nvSpPr>
            <p:spPr bwMode="auto">
              <a:xfrm>
                <a:off x="7560" y="8613"/>
                <a:ext cx="321" cy="32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91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7395" y="8520"/>
                <a:ext cx="651" cy="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0492" name="Line 60"/>
              <p:cNvSpPr>
                <a:spLocks noChangeAspect="1" noChangeShapeType="1"/>
              </p:cNvSpPr>
              <p:nvPr/>
            </p:nvSpPr>
            <p:spPr bwMode="auto">
              <a:xfrm>
                <a:off x="7686" y="8136"/>
                <a:ext cx="756" cy="17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93" name="Line 61"/>
              <p:cNvSpPr>
                <a:spLocks noChangeAspect="1" noChangeShapeType="1"/>
              </p:cNvSpPr>
              <p:nvPr/>
            </p:nvSpPr>
            <p:spPr bwMode="auto">
              <a:xfrm flipV="1">
                <a:off x="7686" y="7380"/>
                <a:ext cx="1764" cy="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94" name="Line 62"/>
              <p:cNvSpPr>
                <a:spLocks noChangeAspect="1" noChangeShapeType="1"/>
              </p:cNvSpPr>
              <p:nvPr/>
            </p:nvSpPr>
            <p:spPr bwMode="auto">
              <a:xfrm>
                <a:off x="7686" y="8136"/>
                <a:ext cx="1890" cy="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0495" name="Rectangle 63"/>
            <p:cNvSpPr>
              <a:spLocks noChangeArrowheads="1"/>
            </p:cNvSpPr>
            <p:nvPr/>
          </p:nvSpPr>
          <p:spPr bwMode="auto">
            <a:xfrm>
              <a:off x="6300" y="5760"/>
              <a:ext cx="4320" cy="5940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96" name="Line 64"/>
            <p:cNvSpPr>
              <a:spLocks noChangeShapeType="1"/>
            </p:cNvSpPr>
            <p:nvPr/>
          </p:nvSpPr>
          <p:spPr bwMode="auto">
            <a:xfrm flipV="1">
              <a:off x="8055" y="612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97" name="Line 65"/>
            <p:cNvSpPr>
              <a:spLocks noChangeShapeType="1"/>
            </p:cNvSpPr>
            <p:nvPr/>
          </p:nvSpPr>
          <p:spPr bwMode="auto">
            <a:xfrm>
              <a:off x="8100" y="8460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98" name="Text Box 66"/>
            <p:cNvSpPr txBox="1">
              <a:spLocks noChangeArrowheads="1"/>
            </p:cNvSpPr>
            <p:nvPr/>
          </p:nvSpPr>
          <p:spPr bwMode="auto">
            <a:xfrm>
              <a:off x="8040" y="5970"/>
              <a:ext cx="1440" cy="7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axial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0499" name="Text Box 67"/>
            <p:cNvSpPr txBox="1">
              <a:spLocks noChangeArrowheads="1"/>
            </p:cNvSpPr>
            <p:nvPr/>
          </p:nvSpPr>
          <p:spPr bwMode="auto">
            <a:xfrm>
              <a:off x="9900" y="7920"/>
              <a:ext cx="1080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Transverse Sensitivity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28387" name="Object 3"/>
          <p:cNvGraphicFramePr>
            <a:graphicFrameLocks noChangeAspect="1"/>
          </p:cNvGraphicFramePr>
          <p:nvPr/>
        </p:nvGraphicFramePr>
        <p:xfrm>
          <a:off x="685801" y="2057400"/>
          <a:ext cx="5562600" cy="951776"/>
        </p:xfrm>
        <a:graphic>
          <a:graphicData uri="http://schemas.openxmlformats.org/presentationml/2006/ole">
            <p:oleObj spid="_x0000_s528387" name="Equation" r:id="rId3" imgW="2501900" imgH="431800" progId="Equation.DSMT4">
              <p:embed/>
            </p:oleObj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/>
        </p:nvGraphicFramePr>
        <p:xfrm>
          <a:off x="685800" y="3505200"/>
          <a:ext cx="8314267" cy="762000"/>
        </p:xfrm>
        <a:graphic>
          <a:graphicData uri="http://schemas.openxmlformats.org/presentationml/2006/ole">
            <p:oleObj spid="_x0000_s528386" name="Equation" r:id="rId4" imgW="4673600" imgH="431800" progId="Equation.DSMT4">
              <p:embed/>
            </p:oleObj>
          </a:graphicData>
        </a:graphic>
      </p:graphicFrame>
      <p:graphicFrame>
        <p:nvGraphicFramePr>
          <p:cNvPr id="528385" name="Object 1"/>
          <p:cNvGraphicFramePr>
            <a:graphicFrameLocks noChangeAspect="1"/>
          </p:cNvGraphicFramePr>
          <p:nvPr/>
        </p:nvGraphicFramePr>
        <p:xfrm>
          <a:off x="685800" y="4800600"/>
          <a:ext cx="4800600" cy="830873"/>
        </p:xfrm>
        <a:graphic>
          <a:graphicData uri="http://schemas.openxmlformats.org/presentationml/2006/ole">
            <p:oleObj spid="_x0000_s528385" name="Equation" r:id="rId5" imgW="2476500" imgH="431800" progId="Equation.DSMT4">
              <p:embed/>
            </p:oleObj>
          </a:graphicData>
        </a:graphic>
      </p:graphicFrame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(1)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0" y="131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(2)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r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(3)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Mohr’s Circle for Strain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90B483-29AE-4528-805B-D3D169D141A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20200" name="Object 8"/>
          <p:cNvGraphicFramePr>
            <a:graphicFrameLocks noChangeAspect="1"/>
          </p:cNvGraphicFramePr>
          <p:nvPr/>
        </p:nvGraphicFramePr>
        <p:xfrm>
          <a:off x="383500" y="5638787"/>
          <a:ext cx="228948" cy="539496"/>
        </p:xfrm>
        <a:graphic>
          <a:graphicData uri="http://schemas.openxmlformats.org/presentationml/2006/ole">
            <p:oleObj spid="_x0000_s520200" name="Equation" r:id="rId3" imgW="152280" imgH="393480" progId="Equation.DSMT4">
              <p:embed/>
            </p:oleObj>
          </a:graphicData>
        </a:graphic>
      </p:graphicFrame>
      <p:sp>
        <p:nvSpPr>
          <p:cNvPr id="520203" name="Oval 11"/>
          <p:cNvSpPr>
            <a:spLocks noChangeArrowheads="1"/>
          </p:cNvSpPr>
          <p:nvPr/>
        </p:nvSpPr>
        <p:spPr bwMode="auto">
          <a:xfrm>
            <a:off x="1333930" y="2393270"/>
            <a:ext cx="2509135" cy="2305474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>
            <a:off x="459534" y="3528541"/>
            <a:ext cx="387775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05" name="Line 13"/>
          <p:cNvSpPr>
            <a:spLocks noChangeShapeType="1"/>
          </p:cNvSpPr>
          <p:nvPr/>
        </p:nvSpPr>
        <p:spPr bwMode="auto">
          <a:xfrm>
            <a:off x="611603" y="1676400"/>
            <a:ext cx="0" cy="43904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0206" name="Object 14"/>
          <p:cNvGraphicFramePr>
            <a:graphicFrameLocks noChangeAspect="1"/>
          </p:cNvGraphicFramePr>
          <p:nvPr/>
        </p:nvGraphicFramePr>
        <p:xfrm>
          <a:off x="4345737" y="3429181"/>
          <a:ext cx="236974" cy="278675"/>
        </p:xfrm>
        <a:graphic>
          <a:graphicData uri="http://schemas.openxmlformats.org/presentationml/2006/ole">
            <p:oleObj spid="_x0000_s520206" name="Equation" r:id="rId4" imgW="126720" imgH="139680" progId="Equation.DSMT4">
              <p:embed/>
            </p:oleObj>
          </a:graphicData>
        </a:graphic>
      </p:graphicFrame>
      <p:sp>
        <p:nvSpPr>
          <p:cNvPr id="520214" name="Oval 22"/>
          <p:cNvSpPr>
            <a:spLocks noChangeArrowheads="1"/>
          </p:cNvSpPr>
          <p:nvPr/>
        </p:nvSpPr>
        <p:spPr bwMode="auto">
          <a:xfrm>
            <a:off x="1302249" y="3516898"/>
            <a:ext cx="48578" cy="4463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5" name="Oval 23"/>
          <p:cNvSpPr>
            <a:spLocks noChangeArrowheads="1"/>
          </p:cNvSpPr>
          <p:nvPr/>
        </p:nvSpPr>
        <p:spPr bwMode="auto">
          <a:xfrm>
            <a:off x="3817720" y="3513016"/>
            <a:ext cx="48578" cy="4463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6" name="Oval 24"/>
          <p:cNvSpPr>
            <a:spLocks noChangeArrowheads="1"/>
          </p:cNvSpPr>
          <p:nvPr/>
        </p:nvSpPr>
        <p:spPr bwMode="auto">
          <a:xfrm>
            <a:off x="2563153" y="3516898"/>
            <a:ext cx="48578" cy="4463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7" name="Oval 25"/>
          <p:cNvSpPr>
            <a:spLocks noChangeArrowheads="1"/>
          </p:cNvSpPr>
          <p:nvPr/>
        </p:nvSpPr>
        <p:spPr bwMode="auto">
          <a:xfrm>
            <a:off x="1834490" y="4454224"/>
            <a:ext cx="48578" cy="44635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8" name="Oval 26"/>
          <p:cNvSpPr>
            <a:spLocks noChangeArrowheads="1"/>
          </p:cNvSpPr>
          <p:nvPr/>
        </p:nvSpPr>
        <p:spPr bwMode="auto">
          <a:xfrm>
            <a:off x="3291816" y="4460046"/>
            <a:ext cx="48578" cy="4463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19" name="Oval 27"/>
          <p:cNvSpPr>
            <a:spLocks noChangeArrowheads="1"/>
          </p:cNvSpPr>
          <p:nvPr/>
        </p:nvSpPr>
        <p:spPr bwMode="auto">
          <a:xfrm>
            <a:off x="3285480" y="2579571"/>
            <a:ext cx="48578" cy="44635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0" name="Oval 28"/>
          <p:cNvSpPr>
            <a:spLocks noChangeArrowheads="1"/>
          </p:cNvSpPr>
          <p:nvPr/>
        </p:nvSpPr>
        <p:spPr bwMode="auto">
          <a:xfrm>
            <a:off x="3589617" y="4174773"/>
            <a:ext cx="48578" cy="44635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1" name="Line 29"/>
          <p:cNvSpPr>
            <a:spLocks noChangeShapeType="1"/>
          </p:cNvSpPr>
          <p:nvPr/>
        </p:nvSpPr>
        <p:spPr bwMode="auto">
          <a:xfrm rot="5400000" flipH="1">
            <a:off x="916686" y="3540185"/>
            <a:ext cx="1886297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1834490" y="2579571"/>
            <a:ext cx="48578" cy="4463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4" name="Line 32"/>
          <p:cNvSpPr>
            <a:spLocks noChangeShapeType="1"/>
          </p:cNvSpPr>
          <p:nvPr/>
        </p:nvSpPr>
        <p:spPr bwMode="auto">
          <a:xfrm flipV="1">
            <a:off x="3614962" y="2870666"/>
            <a:ext cx="0" cy="1327394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6" name="Oval 34"/>
          <p:cNvSpPr>
            <a:spLocks noChangeArrowheads="1"/>
          </p:cNvSpPr>
          <p:nvPr/>
        </p:nvSpPr>
        <p:spPr bwMode="auto">
          <a:xfrm>
            <a:off x="3595953" y="2870666"/>
            <a:ext cx="48578" cy="4463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7" name="Line 35"/>
          <p:cNvSpPr>
            <a:spLocks noChangeShapeType="1"/>
          </p:cNvSpPr>
          <p:nvPr/>
        </p:nvSpPr>
        <p:spPr bwMode="auto">
          <a:xfrm>
            <a:off x="1853498" y="4716210"/>
            <a:ext cx="0" cy="2095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8" name="Line 36"/>
          <p:cNvSpPr>
            <a:spLocks noChangeShapeType="1"/>
          </p:cNvSpPr>
          <p:nvPr/>
        </p:nvSpPr>
        <p:spPr bwMode="auto">
          <a:xfrm>
            <a:off x="3317161" y="4716210"/>
            <a:ext cx="0" cy="489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29" name="Line 37"/>
          <p:cNvSpPr>
            <a:spLocks noChangeShapeType="1"/>
          </p:cNvSpPr>
          <p:nvPr/>
        </p:nvSpPr>
        <p:spPr bwMode="auto">
          <a:xfrm>
            <a:off x="3614962" y="4716210"/>
            <a:ext cx="0" cy="7684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0" name="Line 38"/>
          <p:cNvSpPr>
            <a:spLocks noChangeShapeType="1"/>
          </p:cNvSpPr>
          <p:nvPr/>
        </p:nvSpPr>
        <p:spPr bwMode="auto">
          <a:xfrm>
            <a:off x="1371947" y="4855935"/>
            <a:ext cx="46887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1" name="Line 39"/>
          <p:cNvSpPr>
            <a:spLocks noChangeShapeType="1"/>
          </p:cNvSpPr>
          <p:nvPr/>
        </p:nvSpPr>
        <p:spPr bwMode="auto">
          <a:xfrm flipH="1">
            <a:off x="611603" y="4855935"/>
            <a:ext cx="5322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2" name="Line 40"/>
          <p:cNvSpPr>
            <a:spLocks noChangeShapeType="1"/>
          </p:cNvSpPr>
          <p:nvPr/>
        </p:nvSpPr>
        <p:spPr bwMode="auto">
          <a:xfrm>
            <a:off x="2208325" y="5135387"/>
            <a:ext cx="110249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3" name="Line 41"/>
          <p:cNvSpPr>
            <a:spLocks noChangeShapeType="1"/>
          </p:cNvSpPr>
          <p:nvPr/>
        </p:nvSpPr>
        <p:spPr bwMode="auto">
          <a:xfrm flipH="1">
            <a:off x="611603" y="5135387"/>
            <a:ext cx="121655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4" name="Line 42"/>
          <p:cNvSpPr>
            <a:spLocks noChangeShapeType="1"/>
          </p:cNvSpPr>
          <p:nvPr/>
        </p:nvSpPr>
        <p:spPr bwMode="auto">
          <a:xfrm>
            <a:off x="2309705" y="5414838"/>
            <a:ext cx="12925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5" name="Line 43"/>
          <p:cNvSpPr>
            <a:spLocks noChangeShapeType="1"/>
          </p:cNvSpPr>
          <p:nvPr/>
        </p:nvSpPr>
        <p:spPr bwMode="auto">
          <a:xfrm flipH="1">
            <a:off x="611603" y="5414838"/>
            <a:ext cx="12925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6" name="Text Box 44"/>
          <p:cNvSpPr txBox="1">
            <a:spLocks noChangeArrowheads="1"/>
          </p:cNvSpPr>
          <p:nvPr/>
        </p:nvSpPr>
        <p:spPr bwMode="auto">
          <a:xfrm>
            <a:off x="1898696" y="4992944"/>
            <a:ext cx="396224" cy="27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7" name="Text Box 45"/>
          <p:cNvSpPr txBox="1">
            <a:spLocks noChangeArrowheads="1"/>
          </p:cNvSpPr>
          <p:nvPr/>
        </p:nvSpPr>
        <p:spPr bwMode="auto">
          <a:xfrm>
            <a:off x="1967127" y="5268514"/>
            <a:ext cx="421569" cy="27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8" name="Text Box 46"/>
          <p:cNvSpPr txBox="1">
            <a:spLocks noChangeArrowheads="1"/>
          </p:cNvSpPr>
          <p:nvPr/>
        </p:nvSpPr>
        <p:spPr bwMode="auto">
          <a:xfrm>
            <a:off x="1116809" y="4745319"/>
            <a:ext cx="356939" cy="27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39" name="Line 47"/>
          <p:cNvSpPr>
            <a:spLocks noChangeShapeType="1"/>
          </p:cNvSpPr>
          <p:nvPr/>
        </p:nvSpPr>
        <p:spPr bwMode="auto">
          <a:xfrm flipH="1">
            <a:off x="1866171" y="4855935"/>
            <a:ext cx="456206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40" name="Line 48"/>
          <p:cNvSpPr>
            <a:spLocks noChangeShapeType="1"/>
          </p:cNvSpPr>
          <p:nvPr/>
        </p:nvSpPr>
        <p:spPr bwMode="auto">
          <a:xfrm>
            <a:off x="2841945" y="4855935"/>
            <a:ext cx="456206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41" name="Text Box 49"/>
          <p:cNvSpPr txBox="1">
            <a:spLocks noChangeArrowheads="1"/>
          </p:cNvSpPr>
          <p:nvPr/>
        </p:nvSpPr>
        <p:spPr bwMode="auto">
          <a:xfrm>
            <a:off x="2258170" y="4766278"/>
            <a:ext cx="604474" cy="27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|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|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53" name="Text Box 61"/>
          <p:cNvSpPr txBox="1">
            <a:spLocks noChangeArrowheads="1"/>
          </p:cNvSpPr>
          <p:nvPr/>
        </p:nvSpPr>
        <p:spPr bwMode="auto">
          <a:xfrm>
            <a:off x="1526128" y="2345919"/>
            <a:ext cx="454094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54" name="Text Box 62"/>
          <p:cNvSpPr txBox="1">
            <a:spLocks noChangeArrowheads="1"/>
          </p:cNvSpPr>
          <p:nvPr/>
        </p:nvSpPr>
        <p:spPr bwMode="auto">
          <a:xfrm>
            <a:off x="1602585" y="4389795"/>
            <a:ext cx="377638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55" name="Text Box 63"/>
          <p:cNvSpPr txBox="1">
            <a:spLocks noChangeArrowheads="1"/>
          </p:cNvSpPr>
          <p:nvPr/>
        </p:nvSpPr>
        <p:spPr bwMode="auto">
          <a:xfrm>
            <a:off x="3177764" y="2343202"/>
            <a:ext cx="380172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56" name="Text Box 64"/>
          <p:cNvSpPr txBox="1">
            <a:spLocks noChangeArrowheads="1"/>
          </p:cNvSpPr>
          <p:nvPr/>
        </p:nvSpPr>
        <p:spPr bwMode="auto">
          <a:xfrm>
            <a:off x="3196773" y="4439863"/>
            <a:ext cx="380172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63" name="Line 71"/>
          <p:cNvSpPr>
            <a:spLocks noChangeShapeType="1"/>
          </p:cNvSpPr>
          <p:nvPr/>
        </p:nvSpPr>
        <p:spPr bwMode="auto">
          <a:xfrm>
            <a:off x="3652979" y="4330023"/>
            <a:ext cx="532241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66" name="Text Box 74"/>
          <p:cNvSpPr txBox="1">
            <a:spLocks noChangeArrowheads="1"/>
          </p:cNvSpPr>
          <p:nvPr/>
        </p:nvSpPr>
        <p:spPr bwMode="auto">
          <a:xfrm>
            <a:off x="3502178" y="2635850"/>
            <a:ext cx="463810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67" name="Text Box 75"/>
          <p:cNvSpPr txBox="1">
            <a:spLocks noChangeArrowheads="1"/>
          </p:cNvSpPr>
          <p:nvPr/>
        </p:nvSpPr>
        <p:spPr bwMode="auto">
          <a:xfrm>
            <a:off x="3545264" y="4113837"/>
            <a:ext cx="419456" cy="2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0" name="Text Box 78"/>
          <p:cNvSpPr txBox="1">
            <a:spLocks noChangeArrowheads="1"/>
          </p:cNvSpPr>
          <p:nvPr/>
        </p:nvSpPr>
        <p:spPr bwMode="auto">
          <a:xfrm>
            <a:off x="993042" y="3271989"/>
            <a:ext cx="435931" cy="279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1" name="Text Box 79"/>
          <p:cNvSpPr txBox="1">
            <a:spLocks noChangeArrowheads="1"/>
          </p:cNvSpPr>
          <p:nvPr/>
        </p:nvSpPr>
        <p:spPr bwMode="auto">
          <a:xfrm>
            <a:off x="3782660" y="3263062"/>
            <a:ext cx="388198" cy="279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2" name="Oval 80"/>
          <p:cNvSpPr>
            <a:spLocks noChangeArrowheads="1"/>
          </p:cNvSpPr>
          <p:nvPr/>
        </p:nvSpPr>
        <p:spPr bwMode="auto">
          <a:xfrm>
            <a:off x="3583281" y="3498655"/>
            <a:ext cx="60828" cy="5589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3" name="Oval 81"/>
          <p:cNvSpPr>
            <a:spLocks noChangeArrowheads="1"/>
          </p:cNvSpPr>
          <p:nvPr/>
        </p:nvSpPr>
        <p:spPr bwMode="auto">
          <a:xfrm>
            <a:off x="3279143" y="3498655"/>
            <a:ext cx="60828" cy="5589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0274" name="Oval 82"/>
          <p:cNvSpPr>
            <a:spLocks noChangeArrowheads="1"/>
          </p:cNvSpPr>
          <p:nvPr/>
        </p:nvSpPr>
        <p:spPr bwMode="auto">
          <a:xfrm>
            <a:off x="1828154" y="3498655"/>
            <a:ext cx="60828" cy="5589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rot="5400000" flipH="1">
            <a:off x="2374511" y="3541443"/>
            <a:ext cx="1886297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72"/>
          <p:cNvSpPr>
            <a:spLocks noChangeArrowheads="1"/>
          </p:cNvSpPr>
          <p:nvPr/>
        </p:nvSpPr>
        <p:spPr bwMode="auto">
          <a:xfrm>
            <a:off x="3200400" y="5410200"/>
            <a:ext cx="4267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|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1237(10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1237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1270(10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1270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402(10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402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</p:txBody>
      </p:sp>
      <p:grpSp>
        <p:nvGrpSpPr>
          <p:cNvPr id="344" name="Group 9"/>
          <p:cNvGrpSpPr>
            <a:grpSpLocks/>
          </p:cNvGrpSpPr>
          <p:nvPr/>
        </p:nvGrpSpPr>
        <p:grpSpPr bwMode="auto">
          <a:xfrm rot="4052662">
            <a:off x="5200548" y="1903044"/>
            <a:ext cx="3788128" cy="3433079"/>
            <a:chOff x="6490" y="4680"/>
            <a:chExt cx="4130" cy="3796"/>
          </a:xfrm>
        </p:grpSpPr>
        <p:sp>
          <p:nvSpPr>
            <p:cNvPr id="345" name="Line 11"/>
            <p:cNvSpPr>
              <a:spLocks noChangeShapeType="1"/>
            </p:cNvSpPr>
            <p:nvPr/>
          </p:nvSpPr>
          <p:spPr bwMode="auto">
            <a:xfrm>
              <a:off x="7020" y="792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2"/>
            <p:cNvSpPr>
              <a:spLocks noChangeShapeType="1"/>
            </p:cNvSpPr>
            <p:nvPr/>
          </p:nvSpPr>
          <p:spPr bwMode="auto">
            <a:xfrm flipV="1">
              <a:off x="7020" y="5040"/>
              <a:ext cx="324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7" name="Group 13"/>
            <p:cNvGrpSpPr>
              <a:grpSpLocks/>
            </p:cNvGrpSpPr>
            <p:nvPr/>
          </p:nvGrpSpPr>
          <p:grpSpPr bwMode="auto">
            <a:xfrm rot="-29443621">
              <a:off x="8018" y="6025"/>
              <a:ext cx="1080" cy="1081"/>
              <a:chOff x="1915" y="3994"/>
              <a:chExt cx="1080" cy="1608"/>
            </a:xfrm>
          </p:grpSpPr>
          <p:sp>
            <p:nvSpPr>
              <p:cNvPr id="389" name="Line 14"/>
              <p:cNvSpPr>
                <a:spLocks noChangeShapeType="1"/>
              </p:cNvSpPr>
              <p:nvPr/>
            </p:nvSpPr>
            <p:spPr bwMode="auto">
              <a:xfrm>
                <a:off x="2005" y="417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15"/>
              <p:cNvSpPr>
                <a:spLocks noChangeShapeType="1"/>
              </p:cNvSpPr>
              <p:nvPr/>
            </p:nvSpPr>
            <p:spPr bwMode="auto">
              <a:xfrm>
                <a:off x="2185" y="417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16"/>
              <p:cNvSpPr>
                <a:spLocks noChangeShapeType="1"/>
              </p:cNvSpPr>
              <p:nvPr/>
            </p:nvSpPr>
            <p:spPr bwMode="auto">
              <a:xfrm>
                <a:off x="2365" y="417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17"/>
              <p:cNvSpPr>
                <a:spLocks noChangeShapeType="1"/>
              </p:cNvSpPr>
              <p:nvPr/>
            </p:nvSpPr>
            <p:spPr bwMode="auto">
              <a:xfrm>
                <a:off x="254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Arc 18"/>
              <p:cNvSpPr>
                <a:spLocks/>
              </p:cNvSpPr>
              <p:nvPr/>
            </p:nvSpPr>
            <p:spPr bwMode="auto">
              <a:xfrm flipV="1">
                <a:off x="200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Arc 19"/>
              <p:cNvSpPr>
                <a:spLocks/>
              </p:cNvSpPr>
              <p:nvPr/>
            </p:nvSpPr>
            <p:spPr bwMode="auto">
              <a:xfrm flipV="1">
                <a:off x="236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Arc 20"/>
              <p:cNvSpPr>
                <a:spLocks/>
              </p:cNvSpPr>
              <p:nvPr/>
            </p:nvSpPr>
            <p:spPr bwMode="auto">
              <a:xfrm>
                <a:off x="2185" y="489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21"/>
              <p:cNvSpPr>
                <a:spLocks noChangeShapeType="1"/>
              </p:cNvSpPr>
              <p:nvPr/>
            </p:nvSpPr>
            <p:spPr bwMode="auto">
              <a:xfrm>
                <a:off x="272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Line 22"/>
              <p:cNvSpPr>
                <a:spLocks noChangeShapeType="1"/>
              </p:cNvSpPr>
              <p:nvPr/>
            </p:nvSpPr>
            <p:spPr bwMode="auto">
              <a:xfrm>
                <a:off x="2905" y="4175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Arc 23"/>
              <p:cNvSpPr>
                <a:spLocks/>
              </p:cNvSpPr>
              <p:nvPr/>
            </p:nvSpPr>
            <p:spPr bwMode="auto">
              <a:xfrm>
                <a:off x="2545" y="4896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Arc 24"/>
              <p:cNvSpPr>
                <a:spLocks/>
              </p:cNvSpPr>
              <p:nvPr/>
            </p:nvSpPr>
            <p:spPr bwMode="auto">
              <a:xfrm flipV="1">
                <a:off x="2725" y="3994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25"/>
              <p:cNvSpPr>
                <a:spLocks noChangeArrowheads="1"/>
              </p:cNvSpPr>
              <p:nvPr/>
            </p:nvSpPr>
            <p:spPr bwMode="auto">
              <a:xfrm>
                <a:off x="1915" y="542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26"/>
              <p:cNvSpPr>
                <a:spLocks noChangeArrowheads="1"/>
              </p:cNvSpPr>
              <p:nvPr/>
            </p:nvSpPr>
            <p:spPr bwMode="auto">
              <a:xfrm>
                <a:off x="2815" y="5421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8" name="Group 27"/>
            <p:cNvGrpSpPr>
              <a:grpSpLocks/>
            </p:cNvGrpSpPr>
            <p:nvPr/>
          </p:nvGrpSpPr>
          <p:grpSpPr bwMode="auto">
            <a:xfrm rot="10800000">
              <a:off x="6490" y="5310"/>
              <a:ext cx="1080" cy="1086"/>
              <a:chOff x="1918" y="4362"/>
              <a:chExt cx="1080" cy="1602"/>
            </a:xfrm>
          </p:grpSpPr>
          <p:sp>
            <p:nvSpPr>
              <p:cNvPr id="376" name="Line 28"/>
              <p:cNvSpPr>
                <a:spLocks noChangeShapeType="1"/>
              </p:cNvSpPr>
              <p:nvPr/>
            </p:nvSpPr>
            <p:spPr bwMode="auto">
              <a:xfrm>
                <a:off x="2008" y="4542"/>
                <a:ext cx="1" cy="1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29"/>
              <p:cNvSpPr>
                <a:spLocks noChangeShapeType="1"/>
              </p:cNvSpPr>
              <p:nvPr/>
            </p:nvSpPr>
            <p:spPr bwMode="auto">
              <a:xfrm>
                <a:off x="2188" y="4542"/>
                <a:ext cx="0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0"/>
              <p:cNvSpPr>
                <a:spLocks noChangeShapeType="1"/>
              </p:cNvSpPr>
              <p:nvPr/>
            </p:nvSpPr>
            <p:spPr bwMode="auto">
              <a:xfrm>
                <a:off x="2368" y="4542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1"/>
              <p:cNvSpPr>
                <a:spLocks noChangeShapeType="1"/>
              </p:cNvSpPr>
              <p:nvPr/>
            </p:nvSpPr>
            <p:spPr bwMode="auto">
              <a:xfrm>
                <a:off x="254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Arc 32"/>
              <p:cNvSpPr>
                <a:spLocks/>
              </p:cNvSpPr>
              <p:nvPr/>
            </p:nvSpPr>
            <p:spPr bwMode="auto">
              <a:xfrm flipV="1">
                <a:off x="200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Arc 33"/>
              <p:cNvSpPr>
                <a:spLocks/>
              </p:cNvSpPr>
              <p:nvPr/>
            </p:nvSpPr>
            <p:spPr bwMode="auto">
              <a:xfrm flipV="1">
                <a:off x="236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Arc 34"/>
              <p:cNvSpPr>
                <a:spLocks/>
              </p:cNvSpPr>
              <p:nvPr/>
            </p:nvSpPr>
            <p:spPr bwMode="auto">
              <a:xfrm>
                <a:off x="2188" y="5259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Line 35"/>
              <p:cNvSpPr>
                <a:spLocks noChangeShapeType="1"/>
              </p:cNvSpPr>
              <p:nvPr/>
            </p:nvSpPr>
            <p:spPr bwMode="auto">
              <a:xfrm>
                <a:off x="272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36"/>
              <p:cNvSpPr>
                <a:spLocks noChangeShapeType="1"/>
              </p:cNvSpPr>
              <p:nvPr/>
            </p:nvSpPr>
            <p:spPr bwMode="auto">
              <a:xfrm>
                <a:off x="2908" y="4542"/>
                <a:ext cx="1" cy="12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Arc 37"/>
              <p:cNvSpPr>
                <a:spLocks/>
              </p:cNvSpPr>
              <p:nvPr/>
            </p:nvSpPr>
            <p:spPr bwMode="auto">
              <a:xfrm>
                <a:off x="2548" y="5259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Arc 38"/>
              <p:cNvSpPr>
                <a:spLocks/>
              </p:cNvSpPr>
              <p:nvPr/>
            </p:nvSpPr>
            <p:spPr bwMode="auto">
              <a:xfrm flipV="1">
                <a:off x="272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39"/>
              <p:cNvSpPr>
                <a:spLocks noChangeArrowheads="1"/>
              </p:cNvSpPr>
              <p:nvPr/>
            </p:nvSpPr>
            <p:spPr bwMode="auto">
              <a:xfrm>
                <a:off x="1918" y="578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0"/>
              <p:cNvSpPr>
                <a:spLocks noChangeArrowheads="1"/>
              </p:cNvSpPr>
              <p:nvPr/>
            </p:nvSpPr>
            <p:spPr bwMode="auto">
              <a:xfrm>
                <a:off x="2818" y="5785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9" name="Group 41"/>
            <p:cNvGrpSpPr>
              <a:grpSpLocks/>
            </p:cNvGrpSpPr>
            <p:nvPr/>
          </p:nvGrpSpPr>
          <p:grpSpPr bwMode="auto">
            <a:xfrm rot="16200000">
              <a:off x="8528" y="7397"/>
              <a:ext cx="1079" cy="1080"/>
              <a:chOff x="1928" y="4073"/>
              <a:chExt cx="1079" cy="1610"/>
            </a:xfrm>
          </p:grpSpPr>
          <p:sp>
            <p:nvSpPr>
              <p:cNvPr id="363" name="Line 42"/>
              <p:cNvSpPr>
                <a:spLocks noChangeShapeType="1"/>
              </p:cNvSpPr>
              <p:nvPr/>
            </p:nvSpPr>
            <p:spPr bwMode="auto">
              <a:xfrm>
                <a:off x="2018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43"/>
              <p:cNvSpPr>
                <a:spLocks noChangeShapeType="1"/>
              </p:cNvSpPr>
              <p:nvPr/>
            </p:nvSpPr>
            <p:spPr bwMode="auto">
              <a:xfrm>
                <a:off x="2198" y="425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44"/>
              <p:cNvSpPr>
                <a:spLocks noChangeShapeType="1"/>
              </p:cNvSpPr>
              <p:nvPr/>
            </p:nvSpPr>
            <p:spPr bwMode="auto">
              <a:xfrm>
                <a:off x="2378" y="425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45"/>
              <p:cNvSpPr>
                <a:spLocks noChangeShapeType="1"/>
              </p:cNvSpPr>
              <p:nvPr/>
            </p:nvSpPr>
            <p:spPr bwMode="auto">
              <a:xfrm>
                <a:off x="255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Arc 46"/>
              <p:cNvSpPr>
                <a:spLocks/>
              </p:cNvSpPr>
              <p:nvPr/>
            </p:nvSpPr>
            <p:spPr bwMode="auto">
              <a:xfrm flipV="1">
                <a:off x="2018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Arc 47"/>
              <p:cNvSpPr>
                <a:spLocks/>
              </p:cNvSpPr>
              <p:nvPr/>
            </p:nvSpPr>
            <p:spPr bwMode="auto">
              <a:xfrm flipV="1">
                <a:off x="2377" y="4073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Arc 48"/>
              <p:cNvSpPr>
                <a:spLocks/>
              </p:cNvSpPr>
              <p:nvPr/>
            </p:nvSpPr>
            <p:spPr bwMode="auto">
              <a:xfrm>
                <a:off x="2198" y="497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49"/>
              <p:cNvSpPr>
                <a:spLocks noChangeShapeType="1"/>
              </p:cNvSpPr>
              <p:nvPr/>
            </p:nvSpPr>
            <p:spPr bwMode="auto">
              <a:xfrm>
                <a:off x="273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50"/>
              <p:cNvSpPr>
                <a:spLocks noChangeShapeType="1"/>
              </p:cNvSpPr>
              <p:nvPr/>
            </p:nvSpPr>
            <p:spPr bwMode="auto">
              <a:xfrm>
                <a:off x="2917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Arc 51"/>
              <p:cNvSpPr>
                <a:spLocks/>
              </p:cNvSpPr>
              <p:nvPr/>
            </p:nvSpPr>
            <p:spPr bwMode="auto">
              <a:xfrm>
                <a:off x="2557" y="4974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Arc 52"/>
              <p:cNvSpPr>
                <a:spLocks/>
              </p:cNvSpPr>
              <p:nvPr/>
            </p:nvSpPr>
            <p:spPr bwMode="auto">
              <a:xfrm flipV="1">
                <a:off x="2737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53"/>
              <p:cNvSpPr>
                <a:spLocks noChangeArrowheads="1"/>
              </p:cNvSpPr>
              <p:nvPr/>
            </p:nvSpPr>
            <p:spPr bwMode="auto">
              <a:xfrm>
                <a:off x="1928" y="550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54"/>
              <p:cNvSpPr>
                <a:spLocks noChangeArrowheads="1"/>
              </p:cNvSpPr>
              <p:nvPr/>
            </p:nvSpPr>
            <p:spPr bwMode="auto">
              <a:xfrm>
                <a:off x="2827" y="550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0" name="Arc 55"/>
            <p:cNvSpPr>
              <a:spLocks/>
            </p:cNvSpPr>
            <p:nvPr/>
          </p:nvSpPr>
          <p:spPr bwMode="auto">
            <a:xfrm>
              <a:off x="7020" y="5040"/>
              <a:ext cx="827" cy="1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836"/>
                <a:gd name="T1" fmla="*/ 0 h 21600"/>
                <a:gd name="T2" fmla="*/ 19836 w 19836"/>
                <a:gd name="T3" fmla="*/ 13050 h 21600"/>
                <a:gd name="T4" fmla="*/ 0 w 1983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36" h="21600" fill="none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</a:path>
                <a:path w="19836" h="21600" stroke="0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Arc 56"/>
            <p:cNvSpPr>
              <a:spLocks/>
            </p:cNvSpPr>
            <p:nvPr/>
          </p:nvSpPr>
          <p:spPr bwMode="auto">
            <a:xfrm rot="13679861" flipV="1">
              <a:off x="8532" y="5595"/>
              <a:ext cx="637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296"/>
                <a:gd name="T1" fmla="*/ 0 h 21600"/>
                <a:gd name="T2" fmla="*/ 15296 w 15296"/>
                <a:gd name="T3" fmla="*/ 6349 h 21600"/>
                <a:gd name="T4" fmla="*/ 0 w 152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6" h="21600" fill="none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</a:path>
                <a:path w="15296" h="21600" stroke="0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Arc 57"/>
            <p:cNvSpPr>
              <a:spLocks/>
            </p:cNvSpPr>
            <p:nvPr/>
          </p:nvSpPr>
          <p:spPr bwMode="auto">
            <a:xfrm rot="15971809" flipV="1">
              <a:off x="9547" y="7373"/>
              <a:ext cx="885" cy="180"/>
            </a:xfrm>
            <a:custGeom>
              <a:avLst/>
              <a:gdLst>
                <a:gd name="G0" fmla="+- 1909 0 0"/>
                <a:gd name="G1" fmla="+- 21600 0 0"/>
                <a:gd name="G2" fmla="+- 21600 0 0"/>
                <a:gd name="T0" fmla="*/ 0 w 21745"/>
                <a:gd name="T1" fmla="*/ 85 h 21600"/>
                <a:gd name="T2" fmla="*/ 21745 w 21745"/>
                <a:gd name="T3" fmla="*/ 13050 h 21600"/>
                <a:gd name="T4" fmla="*/ 1909 w 217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5" h="21600" fill="none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</a:path>
                <a:path w="21745" h="21600" stroke="0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  <a:lnTo>
                    <a:pt x="19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Arc 58"/>
            <p:cNvSpPr>
              <a:spLocks/>
            </p:cNvSpPr>
            <p:nvPr/>
          </p:nvSpPr>
          <p:spPr bwMode="auto">
            <a:xfrm rot="13441269" flipV="1">
              <a:off x="8978" y="6123"/>
              <a:ext cx="720" cy="540"/>
            </a:xfrm>
            <a:custGeom>
              <a:avLst/>
              <a:gdLst>
                <a:gd name="G0" fmla="+- 10866 0 0"/>
                <a:gd name="G1" fmla="+- 21600 0 0"/>
                <a:gd name="G2" fmla="+- 21600 0 0"/>
                <a:gd name="T0" fmla="*/ 0 w 12806"/>
                <a:gd name="T1" fmla="*/ 2932 h 21600"/>
                <a:gd name="T2" fmla="*/ 12806 w 12806"/>
                <a:gd name="T3" fmla="*/ 87 h 21600"/>
                <a:gd name="T4" fmla="*/ 10866 w 128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06" h="21600" fill="none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</a:path>
                <a:path w="12806" h="21600" stroke="0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  <a:lnTo>
                    <a:pt x="1086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Text Box 59"/>
            <p:cNvSpPr txBox="1">
              <a:spLocks noChangeArrowheads="1"/>
            </p:cNvSpPr>
            <p:nvPr/>
          </p:nvSpPr>
          <p:spPr bwMode="auto">
            <a:xfrm rot="17547338">
              <a:off x="8047" y="5125"/>
              <a:ext cx="532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" name="Text Box 60"/>
            <p:cNvSpPr txBox="1">
              <a:spLocks noChangeArrowheads="1"/>
            </p:cNvSpPr>
            <p:nvPr/>
          </p:nvSpPr>
          <p:spPr bwMode="auto">
            <a:xfrm rot="17547338">
              <a:off x="9532" y="6607"/>
              <a:ext cx="674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" name="Line 61"/>
            <p:cNvSpPr>
              <a:spLocks noChangeShapeType="1"/>
            </p:cNvSpPr>
            <p:nvPr/>
          </p:nvSpPr>
          <p:spPr bwMode="auto">
            <a:xfrm flipV="1">
              <a:off x="7020" y="4680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62"/>
            <p:cNvSpPr>
              <a:spLocks noChangeArrowheads="1"/>
            </p:cNvSpPr>
            <p:nvPr/>
          </p:nvSpPr>
          <p:spPr bwMode="auto">
            <a:xfrm>
              <a:off x="7953" y="765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64"/>
            <p:cNvSpPr>
              <a:spLocks noChangeArrowheads="1"/>
            </p:cNvSpPr>
            <p:nvPr/>
          </p:nvSpPr>
          <p:spPr bwMode="auto">
            <a:xfrm>
              <a:off x="7621" y="6896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Text Box 65"/>
            <p:cNvSpPr txBox="1">
              <a:spLocks noChangeArrowheads="1"/>
            </p:cNvSpPr>
            <p:nvPr/>
          </p:nvSpPr>
          <p:spPr bwMode="auto">
            <a:xfrm rot="17547338">
              <a:off x="7677" y="6919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" name="Oval 66"/>
            <p:cNvSpPr>
              <a:spLocks noChangeArrowheads="1"/>
            </p:cNvSpPr>
            <p:nvPr/>
          </p:nvSpPr>
          <p:spPr bwMode="auto">
            <a:xfrm>
              <a:off x="6758" y="6449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Text Box 67"/>
            <p:cNvSpPr txBox="1">
              <a:spLocks noChangeArrowheads="1"/>
            </p:cNvSpPr>
            <p:nvPr/>
          </p:nvSpPr>
          <p:spPr bwMode="auto">
            <a:xfrm rot="17547338">
              <a:off x="8002" y="7691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" name="Text Box 63"/>
            <p:cNvSpPr txBox="1">
              <a:spLocks noChangeArrowheads="1"/>
            </p:cNvSpPr>
            <p:nvPr/>
          </p:nvSpPr>
          <p:spPr bwMode="auto">
            <a:xfrm rot="17547338">
              <a:off x="6798" y="6461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Mohr’s Circle for Strain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90B483-29AE-4528-805B-D3D169D141A2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990" y="1676400"/>
            <a:ext cx="4199211" cy="4501883"/>
            <a:chOff x="1080" y="1620"/>
            <a:chExt cx="9941" cy="115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80" y="1620"/>
              <a:ext cx="9941" cy="11599"/>
              <a:chOff x="1080" y="1620"/>
              <a:chExt cx="9941" cy="11599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080" y="1620"/>
                <a:ext cx="9941" cy="11599"/>
                <a:chOff x="1080" y="1620"/>
                <a:chExt cx="9941" cy="11599"/>
              </a:xfrm>
            </p:grpSpPr>
            <p:grpSp>
              <p:nvGrpSpPr>
                <p:cNvPr id="8" name="Group 7"/>
                <p:cNvGrpSpPr>
                  <a:grpSpLocks/>
                </p:cNvGrpSpPr>
                <p:nvPr/>
              </p:nvGrpSpPr>
              <p:grpSpPr bwMode="auto">
                <a:xfrm>
                  <a:off x="1080" y="1620"/>
                  <a:ext cx="9941" cy="11599"/>
                  <a:chOff x="1440" y="2368"/>
                  <a:chExt cx="9941" cy="11599"/>
                </a:xfrm>
              </p:grpSpPr>
              <p:graphicFrame>
                <p:nvGraphicFramePr>
                  <p:cNvPr id="520200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1440" y="12577"/>
                  <a:ext cx="542" cy="1390"/>
                </p:xfrm>
                <a:graphic>
                  <a:graphicData uri="http://schemas.openxmlformats.org/presentationml/2006/ole">
                    <p:oleObj spid="_x0000_s534530" name="Equation" r:id="rId3" imgW="152280" imgH="393480" progId="Equation.DSMT4">
                      <p:embed/>
                    </p:oleObj>
                  </a:graphicData>
                </a:graphic>
              </p:graphicFrame>
              <p:sp>
                <p:nvSpPr>
                  <p:cNvPr id="52020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38" y="7103"/>
                    <a:ext cx="920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h</a:t>
                    </a:r>
                    <a:r>
                      <a:rPr kumimoji="0" lang="en-US" sz="1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9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620" y="2368"/>
                    <a:ext cx="9761" cy="11312"/>
                    <a:chOff x="1620" y="2368"/>
                    <a:chExt cx="9761" cy="11312"/>
                  </a:xfrm>
                </p:grpSpPr>
                <p:sp>
                  <p:nvSpPr>
                    <p:cNvPr id="520203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4215"/>
                      <a:ext cx="5940" cy="59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0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20" y="7140"/>
                      <a:ext cx="91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0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0" y="2368"/>
                      <a:ext cx="0" cy="11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aphicFrame>
                  <p:nvGraphicFramePr>
                    <p:cNvPr id="520206" name="Object 1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820" y="6884"/>
                    <a:ext cx="561" cy="718"/>
                  </p:xfrm>
                  <a:graphic>
                    <a:graphicData uri="http://schemas.openxmlformats.org/presentationml/2006/ole">
                      <p:oleObj spid="_x0000_s534531" name="Equation" r:id="rId4" imgW="126720" imgH="139680" progId="Equation.DSMT4">
                        <p:embed/>
                      </p:oleObj>
                    </a:graphicData>
                  </a:graphic>
                </p:graphicFrame>
                <p:sp>
                  <p:nvSpPr>
                    <p:cNvPr id="52020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5" y="5475"/>
                      <a:ext cx="4860" cy="342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0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60" y="3720"/>
                      <a:ext cx="0" cy="6480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FF0000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09" name="Line 1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245" y="5475"/>
                      <a:ext cx="4860" cy="34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92D05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0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" y="8865"/>
                      <a:ext cx="48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1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15" y="5460"/>
                      <a:ext cx="0" cy="342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2" name="Line 20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5940" y="7170"/>
                      <a:ext cx="486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92D05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3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 flipV="1">
                      <a:off x="6675" y="7875"/>
                      <a:ext cx="0" cy="34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92D05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4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15" y="7110"/>
                      <a:ext cx="115" cy="11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5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70" y="7100"/>
                      <a:ext cx="115" cy="11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6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00" y="7110"/>
                      <a:ext cx="115" cy="115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7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5" y="9525"/>
                      <a:ext cx="115" cy="115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8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25" y="9540"/>
                      <a:ext cx="115" cy="11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8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19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10" y="4695"/>
                      <a:ext cx="115" cy="115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0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30" y="8805"/>
                      <a:ext cx="115" cy="115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1" name="Line 29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505" y="7170"/>
                      <a:ext cx="48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2" name="Line 30"/>
                    <p:cNvSpPr>
                      <a:spLocks noChangeShapeType="1"/>
                    </p:cNvSpPr>
                    <p:nvPr/>
                  </p:nvSpPr>
                  <p:spPr bwMode="auto">
                    <a:xfrm rot="5400000" flipV="1">
                      <a:off x="6660" y="3045"/>
                      <a:ext cx="0" cy="34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3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5" y="4695"/>
                      <a:ext cx="115" cy="11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8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4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090" y="5445"/>
                      <a:ext cx="0" cy="34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5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30" y="5475"/>
                      <a:ext cx="48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6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5" y="5445"/>
                      <a:ext cx="115" cy="11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7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20" y="1020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8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85" y="10200"/>
                      <a:ext cx="0" cy="1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2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90" y="10200"/>
                      <a:ext cx="0" cy="19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0" y="10560"/>
                      <a:ext cx="11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1" name="Line 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0" y="1056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1280"/>
                      <a:ext cx="26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3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0" y="11280"/>
                      <a:ext cx="28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4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0" y="12000"/>
                      <a:ext cx="30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5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0" y="12000"/>
                      <a:ext cx="30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6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27" y="10913"/>
                      <a:ext cx="938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7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9" y="11623"/>
                      <a:ext cx="998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8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6" y="10275"/>
                      <a:ext cx="845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39" name="Line 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950" y="10560"/>
                      <a:ext cx="1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60" y="10560"/>
                      <a:ext cx="1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1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78" y="10329"/>
                      <a:ext cx="1431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2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20" y="3900"/>
                      <a:ext cx="14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3" name="Line 5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0" y="390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4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1" y="3272"/>
                      <a:ext cx="2706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=½(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5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090" y="2880"/>
                      <a:ext cx="0" cy="18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6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50" y="3900"/>
                      <a:ext cx="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7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660" y="3900"/>
                      <a:ext cx="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8" name="Text Box 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961" y="3269"/>
                      <a:ext cx="1804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49" name="Line 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00" y="288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80" y="3060"/>
                      <a:ext cx="76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1" name="Line 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30" y="3060"/>
                      <a:ext cx="8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2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65" y="2368"/>
                      <a:ext cx="4871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2|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|=|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3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45" y="4093"/>
                      <a:ext cx="1075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4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6" y="9359"/>
                      <a:ext cx="894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5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055" y="4086"/>
                      <a:ext cx="900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6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00" y="9488"/>
                      <a:ext cx="900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7" name="Line 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0" y="5475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8" name="Line 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0" y="882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59" name="Line 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0" y="5520"/>
                      <a:ext cx="0" cy="15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0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7536"/>
                      <a:ext cx="0" cy="1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1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1" y="6961"/>
                      <a:ext cx="900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2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468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3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9205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4" name="Line 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260" y="4695"/>
                      <a:ext cx="0" cy="23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5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260" y="7725"/>
                      <a:ext cx="0" cy="178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6" name="Text Box 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23" y="4840"/>
                      <a:ext cx="1098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7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25" y="8648"/>
                      <a:ext cx="993" cy="54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0268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0" y="9540"/>
                      <a:ext cx="12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sp>
              <p:nvSpPr>
                <p:cNvPr id="5202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523" y="5731"/>
                  <a:ext cx="1032" cy="72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</a:t>
                  </a:r>
                  <a:r>
                    <a:rPr kumimoji="0" lang="en-US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p2</a:t>
                  </a: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027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9127" y="5708"/>
                  <a:ext cx="919" cy="72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</a:t>
                  </a:r>
                  <a:r>
                    <a:rPr kumimoji="0" lang="en-US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p1</a:t>
                  </a: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20272" name="Oval 80"/>
              <p:cNvSpPr>
                <a:spLocks noChangeArrowheads="1"/>
              </p:cNvSpPr>
              <p:nvPr/>
            </p:nvSpPr>
            <p:spPr bwMode="auto">
              <a:xfrm>
                <a:off x="8655" y="6315"/>
                <a:ext cx="144" cy="144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273" name="Oval 81"/>
              <p:cNvSpPr>
                <a:spLocks noChangeArrowheads="1"/>
              </p:cNvSpPr>
              <p:nvPr/>
            </p:nvSpPr>
            <p:spPr bwMode="auto">
              <a:xfrm>
                <a:off x="7935" y="6315"/>
                <a:ext cx="144" cy="144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274" name="Oval 82"/>
              <p:cNvSpPr>
                <a:spLocks noChangeArrowheads="1"/>
              </p:cNvSpPr>
              <p:nvPr/>
            </p:nvSpPr>
            <p:spPr bwMode="auto">
              <a:xfrm>
                <a:off x="4500" y="6315"/>
                <a:ext cx="144" cy="144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0275" name="Text Box 83"/>
            <p:cNvSpPr txBox="1">
              <a:spLocks noChangeArrowheads="1"/>
            </p:cNvSpPr>
            <p:nvPr/>
          </p:nvSpPr>
          <p:spPr bwMode="auto">
            <a:xfrm>
              <a:off x="3153" y="4166"/>
              <a:ext cx="1076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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*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276" name="Arc 84"/>
            <p:cNvSpPr>
              <a:spLocks/>
            </p:cNvSpPr>
            <p:nvPr/>
          </p:nvSpPr>
          <p:spPr bwMode="auto">
            <a:xfrm>
              <a:off x="6660" y="5580"/>
              <a:ext cx="900" cy="1080"/>
            </a:xfrm>
            <a:custGeom>
              <a:avLst/>
              <a:gdLst>
                <a:gd name="G0" fmla="+- 0 0 0"/>
                <a:gd name="G1" fmla="+- 20827 0 0"/>
                <a:gd name="G2" fmla="+- 21600 0 0"/>
                <a:gd name="T0" fmla="*/ 5726 w 20810"/>
                <a:gd name="T1" fmla="*/ 0 h 20827"/>
                <a:gd name="T2" fmla="*/ 20810 w 20810"/>
                <a:gd name="T3" fmla="*/ 15040 h 20827"/>
                <a:gd name="T4" fmla="*/ 0 w 20810"/>
                <a:gd name="T5" fmla="*/ 20827 h 20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10" h="20827" fill="none" extrusionOk="0">
                  <a:moveTo>
                    <a:pt x="5726" y="-1"/>
                  </a:moveTo>
                  <a:cubicBezTo>
                    <a:pt x="13048" y="2012"/>
                    <a:pt x="18775" y="7723"/>
                    <a:pt x="20810" y="15039"/>
                  </a:cubicBezTo>
                </a:path>
                <a:path w="20810" h="20827" stroke="0" extrusionOk="0">
                  <a:moveTo>
                    <a:pt x="5726" y="-1"/>
                  </a:moveTo>
                  <a:cubicBezTo>
                    <a:pt x="13048" y="2012"/>
                    <a:pt x="18775" y="7723"/>
                    <a:pt x="20810" y="15039"/>
                  </a:cubicBezTo>
                  <a:lnTo>
                    <a:pt x="0" y="208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277" name="Text Box 85"/>
            <p:cNvSpPr txBox="1">
              <a:spLocks noChangeArrowheads="1"/>
            </p:cNvSpPr>
            <p:nvPr/>
          </p:nvSpPr>
          <p:spPr bwMode="auto">
            <a:xfrm>
              <a:off x="7076" y="5342"/>
              <a:ext cx="1095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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278" name="Arc 86"/>
            <p:cNvSpPr>
              <a:spLocks/>
            </p:cNvSpPr>
            <p:nvPr/>
          </p:nvSpPr>
          <p:spPr bwMode="auto">
            <a:xfrm>
              <a:off x="4962" y="8319"/>
              <a:ext cx="511" cy="709"/>
            </a:xfrm>
            <a:custGeom>
              <a:avLst/>
              <a:gdLst>
                <a:gd name="G0" fmla="+- 0 0 0"/>
                <a:gd name="G1" fmla="+- 21273 0 0"/>
                <a:gd name="G2" fmla="+- 21600 0 0"/>
                <a:gd name="T0" fmla="*/ 3742 w 20442"/>
                <a:gd name="T1" fmla="*/ 0 h 21273"/>
                <a:gd name="T2" fmla="*/ 20442 w 20442"/>
                <a:gd name="T3" fmla="*/ 14296 h 21273"/>
                <a:gd name="T4" fmla="*/ 0 w 20442"/>
                <a:gd name="T5" fmla="*/ 21273 h 2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42" h="21273" fill="none" extrusionOk="0">
                  <a:moveTo>
                    <a:pt x="3742" y="-1"/>
                  </a:moveTo>
                  <a:cubicBezTo>
                    <a:pt x="11498" y="1364"/>
                    <a:pt x="17898" y="6842"/>
                    <a:pt x="20442" y="14295"/>
                  </a:cubicBezTo>
                </a:path>
                <a:path w="20442" h="21273" stroke="0" extrusionOk="0">
                  <a:moveTo>
                    <a:pt x="3742" y="-1"/>
                  </a:moveTo>
                  <a:cubicBezTo>
                    <a:pt x="11498" y="1364"/>
                    <a:pt x="17898" y="6842"/>
                    <a:pt x="20442" y="14295"/>
                  </a:cubicBezTo>
                  <a:lnTo>
                    <a:pt x="0" y="2127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279" name="Text Box 87"/>
            <p:cNvSpPr txBox="1">
              <a:spLocks noChangeArrowheads="1"/>
            </p:cNvSpPr>
            <p:nvPr/>
          </p:nvSpPr>
          <p:spPr bwMode="auto">
            <a:xfrm>
              <a:off x="5115" y="8017"/>
              <a:ext cx="1054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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7" name="Rectangle 72"/>
          <p:cNvSpPr>
            <a:spLocks noChangeArrowheads="1"/>
          </p:cNvSpPr>
          <p:nvPr/>
        </p:nvSpPr>
        <p:spPr bwMode="auto">
          <a:xfrm>
            <a:off x="3200400" y="5410200"/>
            <a:ext cx="4267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|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1237(10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1237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1270(10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1270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Symbol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29300" algn="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|= 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= 402(10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-6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) in/in = 402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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</p:txBody>
      </p:sp>
      <p:grpSp>
        <p:nvGrpSpPr>
          <p:cNvPr id="148" name="Group 9"/>
          <p:cNvGrpSpPr>
            <a:grpSpLocks/>
          </p:cNvGrpSpPr>
          <p:nvPr/>
        </p:nvGrpSpPr>
        <p:grpSpPr bwMode="auto">
          <a:xfrm rot="4052662">
            <a:off x="5198876" y="1901926"/>
            <a:ext cx="3788128" cy="3436697"/>
            <a:chOff x="6490" y="4680"/>
            <a:chExt cx="4130" cy="3800"/>
          </a:xfrm>
        </p:grpSpPr>
        <p:sp>
          <p:nvSpPr>
            <p:cNvPr id="149" name="Line 11"/>
            <p:cNvSpPr>
              <a:spLocks noChangeShapeType="1"/>
            </p:cNvSpPr>
            <p:nvPr/>
          </p:nvSpPr>
          <p:spPr bwMode="auto">
            <a:xfrm>
              <a:off x="7020" y="792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2"/>
            <p:cNvSpPr>
              <a:spLocks noChangeShapeType="1"/>
            </p:cNvSpPr>
            <p:nvPr/>
          </p:nvSpPr>
          <p:spPr bwMode="auto">
            <a:xfrm flipV="1">
              <a:off x="7020" y="5040"/>
              <a:ext cx="324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1" name="Group 13"/>
            <p:cNvGrpSpPr>
              <a:grpSpLocks/>
            </p:cNvGrpSpPr>
            <p:nvPr/>
          </p:nvGrpSpPr>
          <p:grpSpPr bwMode="auto">
            <a:xfrm rot="-29443621">
              <a:off x="8016" y="6025"/>
              <a:ext cx="1080" cy="1081"/>
              <a:chOff x="1915" y="3994"/>
              <a:chExt cx="1080" cy="1608"/>
            </a:xfrm>
          </p:grpSpPr>
          <p:sp>
            <p:nvSpPr>
              <p:cNvPr id="193" name="Line 14"/>
              <p:cNvSpPr>
                <a:spLocks noChangeShapeType="1"/>
              </p:cNvSpPr>
              <p:nvPr/>
            </p:nvSpPr>
            <p:spPr bwMode="auto">
              <a:xfrm>
                <a:off x="2005" y="417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5"/>
              <p:cNvSpPr>
                <a:spLocks noChangeShapeType="1"/>
              </p:cNvSpPr>
              <p:nvPr/>
            </p:nvSpPr>
            <p:spPr bwMode="auto">
              <a:xfrm>
                <a:off x="2185" y="417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6"/>
              <p:cNvSpPr>
                <a:spLocks noChangeShapeType="1"/>
              </p:cNvSpPr>
              <p:nvPr/>
            </p:nvSpPr>
            <p:spPr bwMode="auto">
              <a:xfrm>
                <a:off x="2365" y="417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7"/>
              <p:cNvSpPr>
                <a:spLocks noChangeShapeType="1"/>
              </p:cNvSpPr>
              <p:nvPr/>
            </p:nvSpPr>
            <p:spPr bwMode="auto">
              <a:xfrm>
                <a:off x="254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Arc 18"/>
              <p:cNvSpPr>
                <a:spLocks/>
              </p:cNvSpPr>
              <p:nvPr/>
            </p:nvSpPr>
            <p:spPr bwMode="auto">
              <a:xfrm flipV="1">
                <a:off x="200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Arc 19"/>
              <p:cNvSpPr>
                <a:spLocks/>
              </p:cNvSpPr>
              <p:nvPr/>
            </p:nvSpPr>
            <p:spPr bwMode="auto">
              <a:xfrm flipV="1">
                <a:off x="2365" y="399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Arc 20"/>
              <p:cNvSpPr>
                <a:spLocks/>
              </p:cNvSpPr>
              <p:nvPr/>
            </p:nvSpPr>
            <p:spPr bwMode="auto">
              <a:xfrm>
                <a:off x="2185" y="489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1"/>
              <p:cNvSpPr>
                <a:spLocks noChangeShapeType="1"/>
              </p:cNvSpPr>
              <p:nvPr/>
            </p:nvSpPr>
            <p:spPr bwMode="auto">
              <a:xfrm>
                <a:off x="2725" y="4176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2"/>
              <p:cNvSpPr>
                <a:spLocks noChangeShapeType="1"/>
              </p:cNvSpPr>
              <p:nvPr/>
            </p:nvSpPr>
            <p:spPr bwMode="auto">
              <a:xfrm>
                <a:off x="2905" y="4175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Arc 23"/>
              <p:cNvSpPr>
                <a:spLocks/>
              </p:cNvSpPr>
              <p:nvPr/>
            </p:nvSpPr>
            <p:spPr bwMode="auto">
              <a:xfrm>
                <a:off x="2545" y="4896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Arc 24"/>
              <p:cNvSpPr>
                <a:spLocks/>
              </p:cNvSpPr>
              <p:nvPr/>
            </p:nvSpPr>
            <p:spPr bwMode="auto">
              <a:xfrm flipV="1">
                <a:off x="2725" y="3994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25"/>
              <p:cNvSpPr>
                <a:spLocks noChangeArrowheads="1"/>
              </p:cNvSpPr>
              <p:nvPr/>
            </p:nvSpPr>
            <p:spPr bwMode="auto">
              <a:xfrm>
                <a:off x="1915" y="542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26"/>
              <p:cNvSpPr>
                <a:spLocks noChangeArrowheads="1"/>
              </p:cNvSpPr>
              <p:nvPr/>
            </p:nvSpPr>
            <p:spPr bwMode="auto">
              <a:xfrm>
                <a:off x="2815" y="5421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2" name="Group 27"/>
            <p:cNvGrpSpPr>
              <a:grpSpLocks/>
            </p:cNvGrpSpPr>
            <p:nvPr/>
          </p:nvGrpSpPr>
          <p:grpSpPr bwMode="auto">
            <a:xfrm rot="10800000">
              <a:off x="6490" y="5310"/>
              <a:ext cx="1080" cy="1086"/>
              <a:chOff x="1918" y="4362"/>
              <a:chExt cx="1080" cy="1602"/>
            </a:xfrm>
          </p:grpSpPr>
          <p:sp>
            <p:nvSpPr>
              <p:cNvPr id="180" name="Line 28"/>
              <p:cNvSpPr>
                <a:spLocks noChangeShapeType="1"/>
              </p:cNvSpPr>
              <p:nvPr/>
            </p:nvSpPr>
            <p:spPr bwMode="auto">
              <a:xfrm>
                <a:off x="2008" y="4542"/>
                <a:ext cx="1" cy="1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9"/>
              <p:cNvSpPr>
                <a:spLocks noChangeShapeType="1"/>
              </p:cNvSpPr>
              <p:nvPr/>
            </p:nvSpPr>
            <p:spPr bwMode="auto">
              <a:xfrm>
                <a:off x="2188" y="4542"/>
                <a:ext cx="0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30"/>
              <p:cNvSpPr>
                <a:spLocks noChangeShapeType="1"/>
              </p:cNvSpPr>
              <p:nvPr/>
            </p:nvSpPr>
            <p:spPr bwMode="auto">
              <a:xfrm>
                <a:off x="2368" y="4542"/>
                <a:ext cx="1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31"/>
              <p:cNvSpPr>
                <a:spLocks noChangeShapeType="1"/>
              </p:cNvSpPr>
              <p:nvPr/>
            </p:nvSpPr>
            <p:spPr bwMode="auto">
              <a:xfrm>
                <a:off x="254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Arc 32"/>
              <p:cNvSpPr>
                <a:spLocks/>
              </p:cNvSpPr>
              <p:nvPr/>
            </p:nvSpPr>
            <p:spPr bwMode="auto">
              <a:xfrm flipV="1">
                <a:off x="200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Arc 33"/>
              <p:cNvSpPr>
                <a:spLocks/>
              </p:cNvSpPr>
              <p:nvPr/>
            </p:nvSpPr>
            <p:spPr bwMode="auto">
              <a:xfrm flipV="1">
                <a:off x="236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Arc 34"/>
              <p:cNvSpPr>
                <a:spLocks/>
              </p:cNvSpPr>
              <p:nvPr/>
            </p:nvSpPr>
            <p:spPr bwMode="auto">
              <a:xfrm>
                <a:off x="2188" y="5259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35"/>
              <p:cNvSpPr>
                <a:spLocks noChangeShapeType="1"/>
              </p:cNvSpPr>
              <p:nvPr/>
            </p:nvSpPr>
            <p:spPr bwMode="auto">
              <a:xfrm>
                <a:off x="2728" y="4542"/>
                <a:ext cx="1" cy="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36"/>
              <p:cNvSpPr>
                <a:spLocks noChangeShapeType="1"/>
              </p:cNvSpPr>
              <p:nvPr/>
            </p:nvSpPr>
            <p:spPr bwMode="auto">
              <a:xfrm>
                <a:off x="2908" y="4542"/>
                <a:ext cx="1" cy="12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Arc 37"/>
              <p:cNvSpPr>
                <a:spLocks/>
              </p:cNvSpPr>
              <p:nvPr/>
            </p:nvSpPr>
            <p:spPr bwMode="auto">
              <a:xfrm>
                <a:off x="2548" y="5259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Arc 38"/>
              <p:cNvSpPr>
                <a:spLocks/>
              </p:cNvSpPr>
              <p:nvPr/>
            </p:nvSpPr>
            <p:spPr bwMode="auto">
              <a:xfrm flipV="1">
                <a:off x="2728" y="4362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39"/>
              <p:cNvSpPr>
                <a:spLocks noChangeArrowheads="1"/>
              </p:cNvSpPr>
              <p:nvPr/>
            </p:nvSpPr>
            <p:spPr bwMode="auto">
              <a:xfrm>
                <a:off x="1918" y="578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40"/>
              <p:cNvSpPr>
                <a:spLocks noChangeArrowheads="1"/>
              </p:cNvSpPr>
              <p:nvPr/>
            </p:nvSpPr>
            <p:spPr bwMode="auto">
              <a:xfrm>
                <a:off x="2818" y="5785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3" name="Group 41"/>
            <p:cNvGrpSpPr>
              <a:grpSpLocks/>
            </p:cNvGrpSpPr>
            <p:nvPr/>
          </p:nvGrpSpPr>
          <p:grpSpPr bwMode="auto">
            <a:xfrm rot="16200000">
              <a:off x="8532" y="7401"/>
              <a:ext cx="1079" cy="1080"/>
              <a:chOff x="1928" y="4073"/>
              <a:chExt cx="1079" cy="1610"/>
            </a:xfrm>
          </p:grpSpPr>
          <p:sp>
            <p:nvSpPr>
              <p:cNvPr id="167" name="Line 42"/>
              <p:cNvSpPr>
                <a:spLocks noChangeShapeType="1"/>
              </p:cNvSpPr>
              <p:nvPr/>
            </p:nvSpPr>
            <p:spPr bwMode="auto">
              <a:xfrm>
                <a:off x="2018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43"/>
              <p:cNvSpPr>
                <a:spLocks noChangeShapeType="1"/>
              </p:cNvSpPr>
              <p:nvPr/>
            </p:nvSpPr>
            <p:spPr bwMode="auto">
              <a:xfrm>
                <a:off x="2198" y="425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44"/>
              <p:cNvSpPr>
                <a:spLocks noChangeShapeType="1"/>
              </p:cNvSpPr>
              <p:nvPr/>
            </p:nvSpPr>
            <p:spPr bwMode="auto">
              <a:xfrm>
                <a:off x="2378" y="425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45"/>
              <p:cNvSpPr>
                <a:spLocks noChangeShapeType="1"/>
              </p:cNvSpPr>
              <p:nvPr/>
            </p:nvSpPr>
            <p:spPr bwMode="auto">
              <a:xfrm>
                <a:off x="255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Arc 46"/>
              <p:cNvSpPr>
                <a:spLocks/>
              </p:cNvSpPr>
              <p:nvPr/>
            </p:nvSpPr>
            <p:spPr bwMode="auto">
              <a:xfrm flipV="1">
                <a:off x="2018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Arc 47"/>
              <p:cNvSpPr>
                <a:spLocks/>
              </p:cNvSpPr>
              <p:nvPr/>
            </p:nvSpPr>
            <p:spPr bwMode="auto">
              <a:xfrm flipV="1">
                <a:off x="2377" y="4073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Arc 48"/>
              <p:cNvSpPr>
                <a:spLocks/>
              </p:cNvSpPr>
              <p:nvPr/>
            </p:nvSpPr>
            <p:spPr bwMode="auto">
              <a:xfrm>
                <a:off x="2198" y="4976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49"/>
              <p:cNvSpPr>
                <a:spLocks noChangeShapeType="1"/>
              </p:cNvSpPr>
              <p:nvPr/>
            </p:nvSpPr>
            <p:spPr bwMode="auto">
              <a:xfrm>
                <a:off x="2737" y="4254"/>
                <a:ext cx="1" cy="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50"/>
              <p:cNvSpPr>
                <a:spLocks noChangeShapeType="1"/>
              </p:cNvSpPr>
              <p:nvPr/>
            </p:nvSpPr>
            <p:spPr bwMode="auto">
              <a:xfrm>
                <a:off x="2917" y="4256"/>
                <a:ext cx="1" cy="1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Arc 51"/>
              <p:cNvSpPr>
                <a:spLocks/>
              </p:cNvSpPr>
              <p:nvPr/>
            </p:nvSpPr>
            <p:spPr bwMode="auto">
              <a:xfrm>
                <a:off x="2557" y="4974"/>
                <a:ext cx="180" cy="182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Arc 52"/>
              <p:cNvSpPr>
                <a:spLocks/>
              </p:cNvSpPr>
              <p:nvPr/>
            </p:nvSpPr>
            <p:spPr bwMode="auto">
              <a:xfrm flipV="1">
                <a:off x="2737" y="4075"/>
                <a:ext cx="180" cy="181"/>
              </a:xfrm>
              <a:custGeom>
                <a:avLst/>
                <a:gdLst>
                  <a:gd name="G0" fmla="+- 21600 0 0"/>
                  <a:gd name="G1" fmla="+- 1041 0 0"/>
                  <a:gd name="G2" fmla="+- 21600 0 0"/>
                  <a:gd name="T0" fmla="*/ 43128 w 43128"/>
                  <a:gd name="T1" fmla="*/ 2805 h 22641"/>
                  <a:gd name="T2" fmla="*/ 25 w 43128"/>
                  <a:gd name="T3" fmla="*/ 0 h 22641"/>
                  <a:gd name="T4" fmla="*/ 21600 w 43128"/>
                  <a:gd name="T5" fmla="*/ 1041 h 2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8" h="22641" fill="none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</a:path>
                  <a:path w="43128" h="22641" stroke="0" extrusionOk="0">
                    <a:moveTo>
                      <a:pt x="43127" y="2804"/>
                    </a:moveTo>
                    <a:cubicBezTo>
                      <a:pt x="42209" y="14012"/>
                      <a:pt x="32845" y="22640"/>
                      <a:pt x="21600" y="22641"/>
                    </a:cubicBezTo>
                    <a:cubicBezTo>
                      <a:pt x="9670" y="22641"/>
                      <a:pt x="0" y="12970"/>
                      <a:pt x="0" y="1041"/>
                    </a:cubicBezTo>
                    <a:cubicBezTo>
                      <a:pt x="-1" y="693"/>
                      <a:pt x="8" y="346"/>
                      <a:pt x="25" y="0"/>
                    </a:cubicBezTo>
                    <a:lnTo>
                      <a:pt x="21600" y="104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53"/>
              <p:cNvSpPr>
                <a:spLocks noChangeArrowheads="1"/>
              </p:cNvSpPr>
              <p:nvPr/>
            </p:nvSpPr>
            <p:spPr bwMode="auto">
              <a:xfrm>
                <a:off x="1928" y="5503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54"/>
              <p:cNvSpPr>
                <a:spLocks noChangeArrowheads="1"/>
              </p:cNvSpPr>
              <p:nvPr/>
            </p:nvSpPr>
            <p:spPr bwMode="auto">
              <a:xfrm>
                <a:off x="2827" y="5504"/>
                <a:ext cx="180" cy="1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" name="Arc 55"/>
            <p:cNvSpPr>
              <a:spLocks/>
            </p:cNvSpPr>
            <p:nvPr/>
          </p:nvSpPr>
          <p:spPr bwMode="auto">
            <a:xfrm>
              <a:off x="7020" y="5040"/>
              <a:ext cx="827" cy="1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836"/>
                <a:gd name="T1" fmla="*/ 0 h 21600"/>
                <a:gd name="T2" fmla="*/ 19836 w 19836"/>
                <a:gd name="T3" fmla="*/ 13050 h 21600"/>
                <a:gd name="T4" fmla="*/ 0 w 1983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36" h="21600" fill="none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</a:path>
                <a:path w="19836" h="21600" stroke="0" extrusionOk="0">
                  <a:moveTo>
                    <a:pt x="-1" y="0"/>
                  </a:moveTo>
                  <a:cubicBezTo>
                    <a:pt x="8624" y="0"/>
                    <a:pt x="16422" y="5130"/>
                    <a:pt x="19835" y="1305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Arc 56"/>
            <p:cNvSpPr>
              <a:spLocks/>
            </p:cNvSpPr>
            <p:nvPr/>
          </p:nvSpPr>
          <p:spPr bwMode="auto">
            <a:xfrm rot="13679861" flipV="1">
              <a:off x="8532" y="5595"/>
              <a:ext cx="637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296"/>
                <a:gd name="T1" fmla="*/ 0 h 21600"/>
                <a:gd name="T2" fmla="*/ 15296 w 15296"/>
                <a:gd name="T3" fmla="*/ 6349 h 21600"/>
                <a:gd name="T4" fmla="*/ 0 w 152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6" h="21600" fill="none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</a:path>
                <a:path w="15296" h="21600" stroke="0" extrusionOk="0">
                  <a:moveTo>
                    <a:pt x="-1" y="0"/>
                  </a:moveTo>
                  <a:cubicBezTo>
                    <a:pt x="5739" y="0"/>
                    <a:pt x="11243" y="2284"/>
                    <a:pt x="15295" y="63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Arc 57"/>
            <p:cNvSpPr>
              <a:spLocks/>
            </p:cNvSpPr>
            <p:nvPr/>
          </p:nvSpPr>
          <p:spPr bwMode="auto">
            <a:xfrm rot="15971809" flipV="1">
              <a:off x="9547" y="7373"/>
              <a:ext cx="885" cy="180"/>
            </a:xfrm>
            <a:custGeom>
              <a:avLst/>
              <a:gdLst>
                <a:gd name="G0" fmla="+- 1909 0 0"/>
                <a:gd name="G1" fmla="+- 21600 0 0"/>
                <a:gd name="G2" fmla="+- 21600 0 0"/>
                <a:gd name="T0" fmla="*/ 0 w 21745"/>
                <a:gd name="T1" fmla="*/ 85 h 21600"/>
                <a:gd name="T2" fmla="*/ 21745 w 21745"/>
                <a:gd name="T3" fmla="*/ 13050 h 21600"/>
                <a:gd name="T4" fmla="*/ 1909 w 217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5" h="21600" fill="none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</a:path>
                <a:path w="21745" h="21600" stroke="0" extrusionOk="0">
                  <a:moveTo>
                    <a:pt x="-1" y="84"/>
                  </a:moveTo>
                  <a:cubicBezTo>
                    <a:pt x="634" y="28"/>
                    <a:pt x="1271" y="-1"/>
                    <a:pt x="1909" y="0"/>
                  </a:cubicBezTo>
                  <a:cubicBezTo>
                    <a:pt x="10533" y="0"/>
                    <a:pt x="18331" y="5130"/>
                    <a:pt x="21744" y="13050"/>
                  </a:cubicBezTo>
                  <a:lnTo>
                    <a:pt x="190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Arc 58"/>
            <p:cNvSpPr>
              <a:spLocks/>
            </p:cNvSpPr>
            <p:nvPr/>
          </p:nvSpPr>
          <p:spPr bwMode="auto">
            <a:xfrm rot="13441269" flipV="1">
              <a:off x="8978" y="6123"/>
              <a:ext cx="720" cy="540"/>
            </a:xfrm>
            <a:custGeom>
              <a:avLst/>
              <a:gdLst>
                <a:gd name="G0" fmla="+- 10866 0 0"/>
                <a:gd name="G1" fmla="+- 21600 0 0"/>
                <a:gd name="G2" fmla="+- 21600 0 0"/>
                <a:gd name="T0" fmla="*/ 0 w 12806"/>
                <a:gd name="T1" fmla="*/ 2932 h 21600"/>
                <a:gd name="T2" fmla="*/ 12806 w 12806"/>
                <a:gd name="T3" fmla="*/ 87 h 21600"/>
                <a:gd name="T4" fmla="*/ 10866 w 128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06" h="21600" fill="none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</a:path>
                <a:path w="12806" h="21600" stroke="0" extrusionOk="0">
                  <a:moveTo>
                    <a:pt x="0" y="2932"/>
                  </a:moveTo>
                  <a:cubicBezTo>
                    <a:pt x="3299" y="1011"/>
                    <a:pt x="7048" y="-1"/>
                    <a:pt x="10866" y="0"/>
                  </a:cubicBezTo>
                  <a:cubicBezTo>
                    <a:pt x="11513" y="0"/>
                    <a:pt x="12160" y="29"/>
                    <a:pt x="12805" y="87"/>
                  </a:cubicBezTo>
                  <a:lnTo>
                    <a:pt x="1086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Text Box 59"/>
            <p:cNvSpPr txBox="1">
              <a:spLocks noChangeArrowheads="1"/>
            </p:cNvSpPr>
            <p:nvPr/>
          </p:nvSpPr>
          <p:spPr bwMode="auto">
            <a:xfrm rot="17547338">
              <a:off x="8055" y="5137"/>
              <a:ext cx="50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9" name="Text Box 60"/>
            <p:cNvSpPr txBox="1">
              <a:spLocks noChangeArrowheads="1"/>
            </p:cNvSpPr>
            <p:nvPr/>
          </p:nvSpPr>
          <p:spPr bwMode="auto">
            <a:xfrm rot="17547338">
              <a:off x="9569" y="6605"/>
              <a:ext cx="55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45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°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0" name="Line 61"/>
            <p:cNvSpPr>
              <a:spLocks noChangeShapeType="1"/>
            </p:cNvSpPr>
            <p:nvPr/>
          </p:nvSpPr>
          <p:spPr bwMode="auto">
            <a:xfrm flipV="1">
              <a:off x="7020" y="4680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62"/>
            <p:cNvSpPr>
              <a:spLocks noChangeArrowheads="1"/>
            </p:cNvSpPr>
            <p:nvPr/>
          </p:nvSpPr>
          <p:spPr bwMode="auto">
            <a:xfrm>
              <a:off x="7953" y="765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64"/>
            <p:cNvSpPr>
              <a:spLocks noChangeArrowheads="1"/>
            </p:cNvSpPr>
            <p:nvPr/>
          </p:nvSpPr>
          <p:spPr bwMode="auto">
            <a:xfrm>
              <a:off x="7621" y="6896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 Box 65"/>
            <p:cNvSpPr txBox="1">
              <a:spLocks noChangeArrowheads="1"/>
            </p:cNvSpPr>
            <p:nvPr/>
          </p:nvSpPr>
          <p:spPr bwMode="auto">
            <a:xfrm rot="17547338">
              <a:off x="7677" y="6919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4" name="Oval 66"/>
            <p:cNvSpPr>
              <a:spLocks noChangeArrowheads="1"/>
            </p:cNvSpPr>
            <p:nvPr/>
          </p:nvSpPr>
          <p:spPr bwMode="auto">
            <a:xfrm>
              <a:off x="6758" y="6449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Text Box 67"/>
            <p:cNvSpPr txBox="1">
              <a:spLocks noChangeArrowheads="1"/>
            </p:cNvSpPr>
            <p:nvPr/>
          </p:nvSpPr>
          <p:spPr bwMode="auto">
            <a:xfrm rot="17547338">
              <a:off x="8002" y="7691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6" name="Text Box 63"/>
            <p:cNvSpPr txBox="1">
              <a:spLocks noChangeArrowheads="1"/>
            </p:cNvSpPr>
            <p:nvPr/>
          </p:nvSpPr>
          <p:spPr bwMode="auto">
            <a:xfrm rot="17547338">
              <a:off x="6798" y="6461"/>
              <a:ext cx="54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Strain-Displacement Relationships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-406400" y="4075112"/>
            <a:ext cx="3733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60500" y="5942012"/>
            <a:ext cx="6096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2395681" y="3962400"/>
            <a:ext cx="1371600" cy="13716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4277820" y="2194560"/>
            <a:ext cx="1645920" cy="1645920"/>
          </a:xfrm>
          <a:custGeom>
            <a:avLst/>
            <a:gdLst>
              <a:gd name="connsiteX0" fmla="*/ 0 w 1808019"/>
              <a:gd name="connsiteY0" fmla="*/ 1766455 h 1766455"/>
              <a:gd name="connsiteX1" fmla="*/ 280555 w 1808019"/>
              <a:gd name="connsiteY1" fmla="*/ 290946 h 1766455"/>
              <a:gd name="connsiteX2" fmla="*/ 1808019 w 1808019"/>
              <a:gd name="connsiteY2" fmla="*/ 0 h 1766455"/>
              <a:gd name="connsiteX3" fmla="*/ 1506682 w 1808019"/>
              <a:gd name="connsiteY3" fmla="*/ 1517073 h 1766455"/>
              <a:gd name="connsiteX4" fmla="*/ 0 w 1808019"/>
              <a:gd name="connsiteY4" fmla="*/ 1766455 h 176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019" h="1766455">
                <a:moveTo>
                  <a:pt x="0" y="1766455"/>
                </a:moveTo>
                <a:lnTo>
                  <a:pt x="280555" y="290946"/>
                </a:lnTo>
                <a:lnTo>
                  <a:pt x="1808019" y="0"/>
                </a:lnTo>
                <a:lnTo>
                  <a:pt x="1506682" y="1517073"/>
                </a:lnTo>
                <a:lnTo>
                  <a:pt x="0" y="1766455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>
            <a:off x="2329180" y="5486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3700780" y="57150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822700" y="5334000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651500" y="5334000"/>
            <a:ext cx="1066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4356100" y="53340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3453130" y="4712970"/>
            <a:ext cx="1676400" cy="228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405381" y="5486400"/>
            <a:ext cx="1885569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4573270" y="4712970"/>
            <a:ext cx="2110740" cy="457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776980" y="5715000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10800000">
            <a:off x="4020820" y="3825240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5400000" flipH="1" flipV="1">
            <a:off x="3366807" y="4585933"/>
            <a:ext cx="150614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rot="10800000">
            <a:off x="3818128" y="3962400"/>
            <a:ext cx="2103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10800000">
            <a:off x="3594100" y="2514600"/>
            <a:ext cx="838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3175000" y="3238500"/>
            <a:ext cx="1447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4432300" y="3848100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5400000" flipH="1" flipV="1">
            <a:off x="4013200" y="3398520"/>
            <a:ext cx="548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704840" y="36195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5240020" y="4472940"/>
            <a:ext cx="17373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5400000" flipH="1" flipV="1">
            <a:off x="1483360" y="2971800"/>
            <a:ext cx="1828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 flipH="1" flipV="1">
            <a:off x="4371339" y="2247900"/>
            <a:ext cx="365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2405380" y="22098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79" name="Object 78"/>
          <p:cNvGraphicFramePr>
            <a:graphicFrameLocks noChangeAspect="1"/>
          </p:cNvGraphicFramePr>
          <p:nvPr/>
        </p:nvGraphicFramePr>
        <p:xfrm>
          <a:off x="3200400" y="1774825"/>
          <a:ext cx="711200" cy="431800"/>
        </p:xfrm>
        <a:graphic>
          <a:graphicData uri="http://schemas.openxmlformats.org/presentationml/2006/ole">
            <p:oleObj spid="_x0000_s450561" name="Equation" r:id="rId3" imgW="711000" imgH="431640" progId="Equation.DSMT4">
              <p:embed/>
            </p:oleObj>
          </a:graphicData>
        </a:graphic>
      </p:graphicFrame>
      <p:graphicFrame>
        <p:nvGraphicFramePr>
          <p:cNvPr id="450562" name="Object 2"/>
          <p:cNvGraphicFramePr>
            <a:graphicFrameLocks noChangeAspect="1"/>
          </p:cNvGraphicFramePr>
          <p:nvPr/>
        </p:nvGraphicFramePr>
        <p:xfrm>
          <a:off x="3136900" y="2971800"/>
          <a:ext cx="685800" cy="431800"/>
        </p:xfrm>
        <a:graphic>
          <a:graphicData uri="http://schemas.openxmlformats.org/presentationml/2006/ole">
            <p:oleObj spid="_x0000_s450562" name="Equation" r:id="rId4" imgW="685800" imgH="431640" progId="Equation.DSMT4">
              <p:embed/>
            </p:oleObj>
          </a:graphicData>
        </a:graphic>
      </p:graphicFrame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4489450" y="5330825"/>
          <a:ext cx="711200" cy="406400"/>
        </p:xfrm>
        <a:graphic>
          <a:graphicData uri="http://schemas.openxmlformats.org/presentationml/2006/ole">
            <p:oleObj spid="_x0000_s450563" name="Equation" r:id="rId5" imgW="711000" imgH="406080" progId="Equation.DSMT4">
              <p:embed/>
            </p:oleObj>
          </a:graphicData>
        </a:graphic>
      </p:graphicFrame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6184900" y="4343400"/>
          <a:ext cx="698500" cy="406400"/>
        </p:xfrm>
        <a:graphic>
          <a:graphicData uri="http://schemas.openxmlformats.org/presentationml/2006/ole">
            <p:oleObj spid="_x0000_s450564" name="Equation" r:id="rId6" imgW="698400" imgH="406080" progId="Equation.DSMT4">
              <p:embed/>
            </p:oleObj>
          </a:graphicData>
        </a:graphic>
      </p:graphicFrame>
      <p:graphicFrame>
        <p:nvGraphicFramePr>
          <p:cNvPr id="450565" name="Object 5"/>
          <p:cNvGraphicFramePr>
            <a:graphicFrameLocks noChangeAspect="1"/>
          </p:cNvGraphicFramePr>
          <p:nvPr/>
        </p:nvGraphicFramePr>
        <p:xfrm>
          <a:off x="3898900" y="4495800"/>
          <a:ext cx="127000" cy="139700"/>
        </p:xfrm>
        <a:graphic>
          <a:graphicData uri="http://schemas.openxmlformats.org/presentationml/2006/ole">
            <p:oleObj spid="_x0000_s450565" name="Equation" r:id="rId7" imgW="126720" imgH="139680" progId="Equation.DSMT4">
              <p:embed/>
            </p:oleObj>
          </a:graphicData>
        </a:graphic>
      </p:graphicFrame>
      <p:graphicFrame>
        <p:nvGraphicFramePr>
          <p:cNvPr id="450566" name="Object 6"/>
          <p:cNvGraphicFramePr>
            <a:graphicFrameLocks noChangeAspect="1"/>
          </p:cNvGraphicFramePr>
          <p:nvPr/>
        </p:nvGraphicFramePr>
        <p:xfrm>
          <a:off x="3213100" y="5562600"/>
          <a:ext cx="127000" cy="139700"/>
        </p:xfrm>
        <a:graphic>
          <a:graphicData uri="http://schemas.openxmlformats.org/presentationml/2006/ole">
            <p:oleObj spid="_x0000_s450566" name="Equation" r:id="rId8" imgW="126720" imgH="139680" progId="Equation.DSMT4">
              <p:embed/>
            </p:oleObj>
          </a:graphicData>
        </a:graphic>
      </p:graphicFrame>
      <p:sp>
        <p:nvSpPr>
          <p:cNvPr id="85" name="Arc 84"/>
          <p:cNvSpPr/>
          <p:nvPr/>
        </p:nvSpPr>
        <p:spPr bwMode="auto">
          <a:xfrm>
            <a:off x="3822700" y="3429000"/>
            <a:ext cx="929640" cy="845820"/>
          </a:xfrm>
          <a:prstGeom prst="arc">
            <a:avLst>
              <a:gd name="adj1" fmla="val 17004971"/>
              <a:gd name="adj2" fmla="val 184477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Arc 85"/>
          <p:cNvSpPr/>
          <p:nvPr/>
        </p:nvSpPr>
        <p:spPr bwMode="auto">
          <a:xfrm>
            <a:off x="3822700" y="3429000"/>
            <a:ext cx="929640" cy="845820"/>
          </a:xfrm>
          <a:prstGeom prst="arc">
            <a:avLst>
              <a:gd name="adj1" fmla="val 19221241"/>
              <a:gd name="adj2" fmla="val 206954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Arc 86"/>
          <p:cNvSpPr/>
          <p:nvPr/>
        </p:nvSpPr>
        <p:spPr bwMode="auto">
          <a:xfrm>
            <a:off x="3830320" y="3398520"/>
            <a:ext cx="929640" cy="845820"/>
          </a:xfrm>
          <a:prstGeom prst="arc">
            <a:avLst>
              <a:gd name="adj1" fmla="val 231117"/>
              <a:gd name="adj2" fmla="val 18423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8" name="Arc 87"/>
          <p:cNvSpPr/>
          <p:nvPr/>
        </p:nvSpPr>
        <p:spPr bwMode="auto">
          <a:xfrm>
            <a:off x="3830320" y="3398520"/>
            <a:ext cx="929640" cy="845820"/>
          </a:xfrm>
          <a:prstGeom prst="arc">
            <a:avLst>
              <a:gd name="adj1" fmla="val 14399067"/>
              <a:gd name="adj2" fmla="val 161807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89" name="Object 88"/>
          <p:cNvGraphicFramePr>
            <a:graphicFrameLocks noChangeAspect="1"/>
          </p:cNvGraphicFramePr>
          <p:nvPr/>
        </p:nvGraphicFramePr>
        <p:xfrm>
          <a:off x="5118100" y="3733800"/>
          <a:ext cx="152400" cy="139700"/>
        </p:xfrm>
        <a:graphic>
          <a:graphicData uri="http://schemas.openxmlformats.org/presentationml/2006/ole">
            <p:oleObj spid="_x0000_s450567" name="Equation" r:id="rId9" imgW="152280" imgH="139680" progId="Equation.DSMT4">
              <p:embed/>
            </p:oleObj>
          </a:graphicData>
        </a:graphic>
      </p:graphicFrame>
      <p:graphicFrame>
        <p:nvGraphicFramePr>
          <p:cNvPr id="450568" name="Object 8"/>
          <p:cNvGraphicFramePr>
            <a:graphicFrameLocks noChangeAspect="1"/>
          </p:cNvGraphicFramePr>
          <p:nvPr/>
        </p:nvGraphicFramePr>
        <p:xfrm>
          <a:off x="4288790" y="2971800"/>
          <a:ext cx="165100" cy="203200"/>
        </p:xfrm>
        <a:graphic>
          <a:graphicData uri="http://schemas.openxmlformats.org/presentationml/2006/ole">
            <p:oleObj spid="_x0000_s450568" name="Equation" r:id="rId10" imgW="164880" imgH="203040" progId="Equation.DSMT4">
              <p:embed/>
            </p:oleObj>
          </a:graphicData>
        </a:graphic>
      </p:graphicFrame>
      <p:cxnSp>
        <p:nvCxnSpPr>
          <p:cNvPr id="92" name="Straight Connector 91"/>
          <p:cNvCxnSpPr/>
          <p:nvPr/>
        </p:nvCxnSpPr>
        <p:spPr bwMode="auto">
          <a:xfrm rot="10800000">
            <a:off x="1460500" y="5334000"/>
            <a:ext cx="838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2245360" y="57912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2397760" y="50292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405380" y="397002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426460" y="397002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3441700" y="50292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9900" y="35433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Q’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4546600" y="246126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B’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598160" y="22098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C’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346700" y="335280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D’</a:t>
            </a:r>
            <a:endParaRPr lang="en-US" sz="1400" dirty="0"/>
          </a:p>
        </p:txBody>
      </p:sp>
      <p:graphicFrame>
        <p:nvGraphicFramePr>
          <p:cNvPr id="450569" name="Object 9"/>
          <p:cNvGraphicFramePr>
            <a:graphicFrameLocks noChangeAspect="1"/>
          </p:cNvGraphicFramePr>
          <p:nvPr/>
        </p:nvGraphicFramePr>
        <p:xfrm>
          <a:off x="1308100" y="5257800"/>
          <a:ext cx="139700" cy="165100"/>
        </p:xfrm>
        <a:graphic>
          <a:graphicData uri="http://schemas.openxmlformats.org/presentationml/2006/ole">
            <p:oleObj spid="_x0000_s450569" name="Equation" r:id="rId11" imgW="139680" imgH="164880" progId="Equation.DSMT4">
              <p:embed/>
            </p:oleObj>
          </a:graphicData>
        </a:graphic>
      </p:graphicFrame>
      <p:graphicFrame>
        <p:nvGraphicFramePr>
          <p:cNvPr id="450570" name="Object 10"/>
          <p:cNvGraphicFramePr>
            <a:graphicFrameLocks noChangeAspect="1"/>
          </p:cNvGraphicFramePr>
          <p:nvPr/>
        </p:nvGraphicFramePr>
        <p:xfrm>
          <a:off x="1384300" y="2057400"/>
          <a:ext cx="139700" cy="165100"/>
        </p:xfrm>
        <a:graphic>
          <a:graphicData uri="http://schemas.openxmlformats.org/presentationml/2006/ole">
            <p:oleObj spid="_x0000_s450570" name="Equation" r:id="rId12" imgW="139680" imgH="164880" progId="Equation.DSMT4">
              <p:embed/>
            </p:oleObj>
          </a:graphicData>
        </a:graphic>
      </p:graphicFrame>
      <p:graphicFrame>
        <p:nvGraphicFramePr>
          <p:cNvPr id="450571" name="Object 11"/>
          <p:cNvGraphicFramePr>
            <a:graphicFrameLocks noChangeAspect="1"/>
          </p:cNvGraphicFramePr>
          <p:nvPr/>
        </p:nvGraphicFramePr>
        <p:xfrm>
          <a:off x="2311400" y="5956300"/>
          <a:ext cx="139700" cy="139700"/>
        </p:xfrm>
        <a:graphic>
          <a:graphicData uri="http://schemas.openxmlformats.org/presentationml/2006/ole">
            <p:oleObj spid="_x0000_s450571" name="Equation" r:id="rId13" imgW="139680" imgH="139680" progId="Equation.DSMT4">
              <p:embed/>
            </p:oleObj>
          </a:graphicData>
        </a:graphic>
      </p:graphicFrame>
      <p:graphicFrame>
        <p:nvGraphicFramePr>
          <p:cNvPr id="450572" name="Object 12"/>
          <p:cNvGraphicFramePr>
            <a:graphicFrameLocks noChangeAspect="1"/>
          </p:cNvGraphicFramePr>
          <p:nvPr/>
        </p:nvGraphicFramePr>
        <p:xfrm>
          <a:off x="7556500" y="5867400"/>
          <a:ext cx="139700" cy="139700"/>
        </p:xfrm>
        <a:graphic>
          <a:graphicData uri="http://schemas.openxmlformats.org/presentationml/2006/ole">
            <p:oleObj spid="_x0000_s450572" name="Equation" r:id="rId14" imgW="139680" imgH="139680" progId="Equation.DSMT4">
              <p:embed/>
            </p:oleObj>
          </a:graphicData>
        </a:graphic>
      </p:graphicFrame>
      <p:graphicFrame>
        <p:nvGraphicFramePr>
          <p:cNvPr id="450573" name="Object 13"/>
          <p:cNvGraphicFramePr>
            <a:graphicFrameLocks noChangeAspect="1"/>
          </p:cNvGraphicFramePr>
          <p:nvPr/>
        </p:nvGraphicFramePr>
        <p:xfrm>
          <a:off x="2184400" y="4552950"/>
          <a:ext cx="215900" cy="203200"/>
        </p:xfrm>
        <a:graphic>
          <a:graphicData uri="http://schemas.openxmlformats.org/presentationml/2006/ole">
            <p:oleObj spid="_x0000_s450573" name="Equation" r:id="rId15" imgW="215640" imgH="203040" progId="Equation.DSMT4">
              <p:embed/>
            </p:oleObj>
          </a:graphicData>
        </a:graphic>
      </p:graphicFrame>
      <p:graphicFrame>
        <p:nvGraphicFramePr>
          <p:cNvPr id="450574" name="Object 14"/>
          <p:cNvGraphicFramePr>
            <a:graphicFrameLocks noChangeAspect="1"/>
          </p:cNvGraphicFramePr>
          <p:nvPr/>
        </p:nvGraphicFramePr>
        <p:xfrm>
          <a:off x="2984500" y="5323840"/>
          <a:ext cx="228600" cy="177800"/>
        </p:xfrm>
        <a:graphic>
          <a:graphicData uri="http://schemas.openxmlformats.org/presentationml/2006/ole">
            <p:oleObj spid="_x0000_s450574" name="Equation" r:id="rId16" imgW="22860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65FB33-8A6E-48A7-887D-49D0B776E750}" type="slidenum">
              <a:rPr lang="en-US"/>
              <a:pPr/>
              <a:t>3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Normal Strain - Displacements</a:t>
            </a: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2743200" y="1828800"/>
          <a:ext cx="2868613" cy="4114800"/>
        </p:xfrm>
        <a:graphic>
          <a:graphicData uri="http://schemas.openxmlformats.org/presentationml/2006/ole">
            <p:oleObj spid="_x0000_s431106" name="Equation" r:id="rId4" imgW="67284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72EF3-26BD-4723-BC10-C669101D5E5C}" type="slidenum">
              <a:rPr lang="en-US"/>
              <a:pPr/>
              <a:t>4</a:t>
            </a:fld>
            <a:endParaRPr lang="en-US"/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 Strain - Displacements</a:t>
            </a:r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/>
        </p:nvGraphicFramePr>
        <p:xfrm>
          <a:off x="2133600" y="1905000"/>
          <a:ext cx="4876800" cy="4179888"/>
        </p:xfrm>
        <a:graphic>
          <a:graphicData uri="http://schemas.openxmlformats.org/presentationml/2006/ole">
            <p:oleObj spid="_x0000_s432130" name="Equation" r:id="rId4" imgW="1155600" imgH="99036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D1E46B-C020-4DEE-982E-4BF19C91C0FB}" type="slidenum">
              <a:rPr lang="en-US"/>
              <a:pPr/>
              <a:t>5</a:t>
            </a:fld>
            <a:endParaRPr lang="en-US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Curvature - Displacements</a:t>
            </a: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1828800" y="1752600"/>
          <a:ext cx="5181600" cy="4365625"/>
        </p:xfrm>
        <a:graphic>
          <a:graphicData uri="http://schemas.openxmlformats.org/presentationml/2006/ole">
            <p:oleObj spid="_x0000_s433154" name="Equation" r:id="rId4" imgW="1447560" imgH="121896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DD3E7C55-80E5-495A-9044-5F3F888BD8FC}" type="slidenum">
              <a:rPr lang="en-US"/>
              <a:pPr/>
              <a:t>6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1216025"/>
          </a:xfrm>
        </p:spPr>
        <p:txBody>
          <a:bodyPr/>
          <a:lstStyle/>
          <a:p>
            <a:pPr algn="ctr"/>
            <a:r>
              <a:rPr lang="en-US" dirty="0"/>
              <a:t>Strain-Displacement Relations</a:t>
            </a:r>
            <a:br>
              <a:rPr lang="en-US" dirty="0"/>
            </a:br>
            <a:r>
              <a:rPr lang="en-US" dirty="0"/>
              <a:t>Cylindrical System</a:t>
            </a:r>
          </a:p>
        </p:txBody>
      </p:sp>
      <p:graphicFrame>
        <p:nvGraphicFramePr>
          <p:cNvPr id="270336" name="Object 1024"/>
          <p:cNvGraphicFramePr>
            <a:graphicFrameLocks noChangeAspect="1"/>
          </p:cNvGraphicFramePr>
          <p:nvPr/>
        </p:nvGraphicFramePr>
        <p:xfrm>
          <a:off x="298450" y="2038350"/>
          <a:ext cx="8154988" cy="3541713"/>
        </p:xfrm>
        <a:graphic>
          <a:graphicData uri="http://schemas.openxmlformats.org/presentationml/2006/ole">
            <p:oleObj spid="_x0000_s393218" name="Equation" r:id="rId4" imgW="5410080" imgH="234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99715-E6C0-47DD-A99C-7AD25433781A}" type="slidenum">
              <a:rPr lang="en-US"/>
              <a:pPr/>
              <a:t>7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</a:t>
            </a:r>
          </a:p>
        </p:txBody>
      </p:sp>
      <p:graphicFrame>
        <p:nvGraphicFramePr>
          <p:cNvPr id="429060" name="Object 4"/>
          <p:cNvGraphicFramePr>
            <a:graphicFrameLocks noChangeAspect="1"/>
          </p:cNvGraphicFramePr>
          <p:nvPr>
            <p:ph idx="1"/>
          </p:nvPr>
        </p:nvGraphicFramePr>
        <p:xfrm>
          <a:off x="2438400" y="1752600"/>
          <a:ext cx="3951288" cy="4064000"/>
        </p:xfrm>
        <a:graphic>
          <a:graphicData uri="http://schemas.openxmlformats.org/presentationml/2006/ole">
            <p:oleObj spid="_x0000_s518146" name="Equation" r:id="rId4" imgW="1333440" imgH="13716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C6C498-C52D-4402-A502-9EA0CF0FAE8C}" type="slidenum">
              <a:rPr lang="en-US"/>
              <a:pPr/>
              <a:t>8</a:t>
            </a:fld>
            <a:endParaRPr lang="en-US"/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 Continued</a:t>
            </a:r>
          </a:p>
        </p:txBody>
      </p:sp>
      <p:graphicFrame>
        <p:nvGraphicFramePr>
          <p:cNvPr id="432133" name="Object 5"/>
          <p:cNvGraphicFramePr>
            <a:graphicFrameLocks noChangeAspect="1"/>
          </p:cNvGraphicFramePr>
          <p:nvPr>
            <p:ph idx="1"/>
          </p:nvPr>
        </p:nvGraphicFramePr>
        <p:xfrm>
          <a:off x="762000" y="1828800"/>
          <a:ext cx="6781800" cy="4216400"/>
        </p:xfrm>
        <a:graphic>
          <a:graphicData uri="http://schemas.openxmlformats.org/presentationml/2006/ole">
            <p:oleObj spid="_x0000_s519170" name="Equation" r:id="rId4" imgW="2349360" imgH="146016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1F7EF4-1ECE-4C62-B4A7-7719BA248E1B}" type="slidenum">
              <a:rPr lang="en-US"/>
              <a:pPr/>
              <a:t>9</a:t>
            </a:fld>
            <a:endParaRPr lang="en-US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441325" y="1801813"/>
            <a:ext cx="7788275" cy="2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following displacement field is applied to a certain body where k=10</a:t>
            </a:r>
            <a:r>
              <a:rPr lang="en-US" baseline="30000"/>
              <a:t>-4.</a:t>
            </a:r>
          </a:p>
          <a:p>
            <a:endParaRPr lang="en-US" baseline="30000"/>
          </a:p>
          <a:p>
            <a:r>
              <a:rPr lang="en-US"/>
              <a:t>u=k(2x+y</a:t>
            </a:r>
            <a:r>
              <a:rPr lang="en-US" baseline="30000"/>
              <a:t>2</a:t>
            </a:r>
            <a:r>
              <a:rPr lang="en-US"/>
              <a:t>),  v=k(x</a:t>
            </a:r>
            <a:r>
              <a:rPr lang="en-US" baseline="30000"/>
              <a:t>2</a:t>
            </a:r>
            <a:r>
              <a:rPr lang="en-US"/>
              <a:t> -3y</a:t>
            </a:r>
            <a:r>
              <a:rPr lang="en-US" baseline="30000"/>
              <a:t>2</a:t>
            </a:r>
            <a:r>
              <a:rPr lang="en-US"/>
              <a:t>),  w=0</a:t>
            </a:r>
          </a:p>
          <a:p>
            <a:endParaRPr lang="en-US"/>
          </a:p>
          <a:p>
            <a:r>
              <a:rPr lang="en-US"/>
              <a:t>(a) Show the distorted configuration of a two-dimensional element with sides dx and dy and its lower left corner (point A) initially at the point (2,1,0), i.e., determine the new length and angular position of each side.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1600</TotalTime>
  <Words>467</Words>
  <Application>Microsoft Office PowerPoint</Application>
  <PresentationFormat>On-screen Show (4:3)</PresentationFormat>
  <Paragraphs>153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Profile</vt:lpstr>
      <vt:lpstr>Equation</vt:lpstr>
      <vt:lpstr>MER311: Advanced Strength of Materials</vt:lpstr>
      <vt:lpstr>Strain-Displacement Relationships</vt:lpstr>
      <vt:lpstr>Normal Strain - Displacements</vt:lpstr>
      <vt:lpstr>Shear Strain - Displacements</vt:lpstr>
      <vt:lpstr>Curvature - Displacements</vt:lpstr>
      <vt:lpstr>Strain-Displacement Relations Cylindrical System</vt:lpstr>
      <vt:lpstr>Compatibility</vt:lpstr>
      <vt:lpstr>Compatibility Continued</vt:lpstr>
      <vt:lpstr>Example</vt:lpstr>
      <vt:lpstr>Strain Tensor</vt:lpstr>
      <vt:lpstr>Strain Transformations</vt:lpstr>
      <vt:lpstr>Two Dimensional/Plane Strain Transformations</vt:lpstr>
      <vt:lpstr>Typical Strain Gage Rosettes</vt:lpstr>
      <vt:lpstr>Typical Strain Gage Rosettes</vt:lpstr>
      <vt:lpstr>Transverse Sensitivity</vt:lpstr>
      <vt:lpstr>Mohr’s Circle for Strain</vt:lpstr>
      <vt:lpstr>Mohr’s Circle for Strain</vt:lpstr>
    </vt:vector>
  </TitlesOfParts>
  <Company>Union College, Mechanical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Bucinell, Ronald</cp:lastModifiedBy>
  <cp:revision>82</cp:revision>
  <dcterms:created xsi:type="dcterms:W3CDTF">2000-05-18T05:09:09Z</dcterms:created>
  <dcterms:modified xsi:type="dcterms:W3CDTF">2011-06-02T13:02:06Z</dcterms:modified>
</cp:coreProperties>
</file>