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3"/>
  </p:notesMasterIdLst>
  <p:handoutMasterIdLst>
    <p:handoutMasterId r:id="rId24"/>
  </p:handoutMasterIdLst>
  <p:sldIdLst>
    <p:sldId id="258" r:id="rId2"/>
    <p:sldId id="332" r:id="rId3"/>
    <p:sldId id="329" r:id="rId4"/>
    <p:sldId id="330" r:id="rId5"/>
    <p:sldId id="334" r:id="rId6"/>
    <p:sldId id="336" r:id="rId7"/>
    <p:sldId id="331" r:id="rId8"/>
    <p:sldId id="33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37" r:id="rId19"/>
    <p:sldId id="338" r:id="rId20"/>
    <p:sldId id="305" r:id="rId21"/>
    <p:sldId id="306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6BD02-CE1C-4AF8-A1FC-E7E8BB97F135}" type="slidenum">
              <a:rPr lang="en-US"/>
              <a:pPr/>
              <a:t>14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F90AF-ED4C-466F-BB60-7F5EEF57CEB4}" type="slidenum">
              <a:rPr lang="en-US"/>
              <a:pPr/>
              <a:t>15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D50F0-588C-4803-8B11-3A91EE1F97A2}" type="slidenum">
              <a:rPr lang="en-US"/>
              <a:pPr/>
              <a:t>16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017F7-4D82-4937-92A6-209C26D1CD30}" type="slidenum">
              <a:rPr lang="en-US"/>
              <a:pPr/>
              <a:t>17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C5FDF-6B9B-4BC8-9021-A7D9866683B3}" type="slidenum">
              <a:rPr lang="en-US"/>
              <a:pPr/>
              <a:t>18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C5FDF-6B9B-4BC8-9021-A7D9866683B3}" type="slidenum">
              <a:rPr lang="en-US"/>
              <a:pPr/>
              <a:t>19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DF959-9DE7-4851-9DA4-A8DCD8335941}" type="slidenum">
              <a:rPr lang="en-US"/>
              <a:pPr/>
              <a:t>20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D4403-0EC8-4F02-BCD1-B2C1DE36AA5A}" type="slidenum">
              <a:rPr lang="en-US"/>
              <a:pPr/>
              <a:t>21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8BE66-6BDE-4C9B-9468-F19779813532}" type="slidenum">
              <a:rPr lang="en-US"/>
              <a:pPr/>
              <a:t>4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C5FDF-6B9B-4BC8-9021-A7D9866683B3}" type="slidenum">
              <a:rPr lang="en-US"/>
              <a:pPr/>
              <a:t>5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C5FDF-6B9B-4BC8-9021-A7D9866683B3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F6E32-C05E-40C8-A79B-59347AB67585}" type="slidenum">
              <a:rPr lang="en-US"/>
              <a:pPr/>
              <a:t>9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F7DC1-16BD-4029-A321-52B166B3E458}" type="slidenum">
              <a:rPr lang="en-US"/>
              <a:pPr/>
              <a:t>10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C6F7D-F4F1-49CA-A743-A457D2D38225}" type="slidenum">
              <a:rPr lang="en-US"/>
              <a:pPr/>
              <a:t>11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633C-F599-49F0-9AFC-215AA27FE673}" type="slidenum">
              <a:rPr lang="en-US"/>
              <a:pPr/>
              <a:t>12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CEA2D-0308-4BAB-95AC-45407841E8D5}" type="slidenum">
              <a:rPr lang="en-US"/>
              <a:pPr/>
              <a:t>13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Stress-Strain Relations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090D3FEF-396C-44CE-90F1-05EF2E05B3B7}" type="slidenum">
              <a:rPr lang="en-US"/>
              <a:pPr/>
              <a:t>10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Stress-Strain Relations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962400" y="1704975"/>
          <a:ext cx="4343400" cy="2112963"/>
        </p:xfrm>
        <a:graphic>
          <a:graphicData uri="http://schemas.openxmlformats.org/presentationml/2006/ole">
            <p:oleObj spid="_x0000_s382978" name="Equation" r:id="rId4" imgW="6184800" imgH="2692080" progId="Equation.DSMT4">
              <p:embed/>
            </p:oleObj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962400" y="3962399"/>
          <a:ext cx="4425439" cy="2174875"/>
        </p:xfrm>
        <a:graphic>
          <a:graphicData uri="http://schemas.openxmlformats.org/presentationml/2006/ole">
            <p:oleObj spid="_x0000_s382979" name="Equation" r:id="rId5" imgW="6121080" imgH="2692080" progId="Equation.3">
              <p:embed/>
            </p:oleObj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898525" y="2225675"/>
            <a:ext cx="1897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Stiffness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838200" y="4419600"/>
            <a:ext cx="248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Compliance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27298E09-1575-4A74-B849-BE4E247D86A0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Symmetry of the </a:t>
            </a:r>
            <a:br>
              <a:rPr lang="en-US" smtClean="0"/>
            </a:br>
            <a:r>
              <a:rPr lang="en-US" smtClean="0"/>
              <a:t>Stiffness Matrix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Elastic Potential/Strain Energy Density</a:t>
            </a:r>
          </a:p>
          <a:p>
            <a:pPr lvl="1" eaLnBrk="1" hangingPunct="1"/>
            <a:r>
              <a:rPr lang="en-US" sz="2400" b="1" smtClean="0">
                <a:solidFill>
                  <a:srgbClr val="800000"/>
                </a:solidFill>
              </a:rPr>
              <a:t>Incremental work per unit volune</a:t>
            </a:r>
          </a:p>
          <a:p>
            <a:pPr lvl="1" eaLnBrk="1" hangingPunct="1"/>
            <a:r>
              <a:rPr lang="en-US" sz="2400" b="1" smtClean="0">
                <a:solidFill>
                  <a:srgbClr val="800000"/>
                </a:solidFill>
              </a:rPr>
              <a:t>dW=</a:t>
            </a:r>
            <a:r>
              <a:rPr lang="en-US" sz="2400" b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sz="2400" b="1" smtClean="0">
                <a:solidFill>
                  <a:srgbClr val="800000"/>
                </a:solidFill>
              </a:rPr>
              <a:t>d</a:t>
            </a:r>
            <a:r>
              <a:rPr lang="en-US" sz="2400" b="1" smtClean="0">
                <a:solidFill>
                  <a:srgbClr val="800000"/>
                </a:solidFill>
                <a:latin typeface="Symbol" pitchFamily="18" charset="2"/>
              </a:rPr>
              <a:t>e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i</a:t>
            </a:r>
          </a:p>
          <a:p>
            <a:pPr eaLnBrk="1" hangingPunct="1"/>
            <a:r>
              <a:rPr lang="en-US" sz="2400" b="1" smtClean="0"/>
              <a:t>Using the Stress-Strain Relations</a:t>
            </a:r>
          </a:p>
          <a:p>
            <a:pPr lvl="1" eaLnBrk="1" hangingPunct="1"/>
            <a:r>
              <a:rPr lang="en-US" sz="2400" b="1" smtClean="0">
                <a:solidFill>
                  <a:srgbClr val="800000"/>
                </a:solidFill>
              </a:rPr>
              <a:t>dW=C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ij</a:t>
            </a:r>
            <a:r>
              <a:rPr lang="en-US" sz="2400" b="1" smtClean="0">
                <a:solidFill>
                  <a:srgbClr val="800000"/>
                </a:solidFill>
                <a:latin typeface="Symbol" pitchFamily="18" charset="2"/>
              </a:rPr>
              <a:t>e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j</a:t>
            </a:r>
            <a:r>
              <a:rPr lang="en-US" sz="2400" b="1" smtClean="0">
                <a:solidFill>
                  <a:srgbClr val="800000"/>
                </a:solidFill>
              </a:rPr>
              <a:t>d</a:t>
            </a:r>
            <a:r>
              <a:rPr lang="en-US" sz="2400" b="1" smtClean="0">
                <a:solidFill>
                  <a:srgbClr val="800000"/>
                </a:solidFill>
                <a:latin typeface="Symbol" pitchFamily="18" charset="2"/>
              </a:rPr>
              <a:t>e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r>
              <a:rPr lang="en-US" sz="2400" b="1" smtClean="0"/>
              <a:t>Work per Unit Volume</a:t>
            </a:r>
          </a:p>
          <a:p>
            <a:pPr lvl="1" eaLnBrk="1" hangingPunct="1"/>
            <a:r>
              <a:rPr lang="en-US" sz="2400" b="1" smtClean="0">
                <a:solidFill>
                  <a:srgbClr val="800000"/>
                </a:solidFill>
              </a:rPr>
              <a:t>W=1/2 C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ij</a:t>
            </a:r>
            <a:r>
              <a:rPr lang="en-US" sz="2400" b="1" smtClean="0">
                <a:solidFill>
                  <a:srgbClr val="800000"/>
                </a:solidFill>
                <a:latin typeface="Symbol" pitchFamily="18" charset="2"/>
              </a:rPr>
              <a:t>e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sz="2400" b="1" smtClean="0">
                <a:solidFill>
                  <a:srgbClr val="800000"/>
                </a:solidFill>
                <a:latin typeface="Symbol" pitchFamily="18" charset="2"/>
              </a:rPr>
              <a:t>e</a:t>
            </a:r>
            <a:r>
              <a:rPr lang="en-US" sz="2400" b="1" baseline="-25000" smtClean="0">
                <a:solidFill>
                  <a:srgbClr val="8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r>
              <a:rPr lang="en-US" sz="2400" b="1" smtClean="0"/>
              <a:t>dW/d</a:t>
            </a:r>
            <a:r>
              <a:rPr lang="en-US" sz="2400" b="1" smtClean="0">
                <a:latin typeface="Symbol" pitchFamily="18" charset="2"/>
              </a:rPr>
              <a:t>e</a:t>
            </a:r>
            <a:r>
              <a:rPr lang="en-US" sz="2400" b="1" baseline="-25000" smtClean="0">
                <a:latin typeface="Times New Roman" pitchFamily="18" charset="0"/>
              </a:rPr>
              <a:t>i</a:t>
            </a:r>
            <a:r>
              <a:rPr lang="en-US" sz="2400" b="1" smtClean="0"/>
              <a:t>=C</a:t>
            </a:r>
            <a:r>
              <a:rPr lang="en-US" sz="2400" b="1" baseline="-25000" smtClean="0">
                <a:latin typeface="Times New Roman" pitchFamily="18" charset="0"/>
              </a:rPr>
              <a:t>ij</a:t>
            </a:r>
            <a:r>
              <a:rPr lang="en-US" sz="2400" b="1" smtClean="0">
                <a:latin typeface="Symbol" pitchFamily="18" charset="2"/>
              </a:rPr>
              <a:t>e</a:t>
            </a:r>
            <a:r>
              <a:rPr lang="en-US" sz="2400" b="1" baseline="-25000" smtClean="0">
                <a:latin typeface="Times New Roman" pitchFamily="18" charset="0"/>
              </a:rPr>
              <a:t>j </a:t>
            </a:r>
            <a:r>
              <a:rPr lang="en-US" sz="2400" b="1" smtClean="0">
                <a:latin typeface="Times New Roman" pitchFamily="18" charset="0"/>
              </a:rPr>
              <a:t>or </a:t>
            </a:r>
            <a:r>
              <a:rPr lang="en-US" sz="2400" b="1" smtClean="0"/>
              <a:t>dW</a:t>
            </a:r>
            <a:r>
              <a:rPr lang="en-US" sz="2400" b="1" baseline="30000" smtClean="0"/>
              <a:t>2</a:t>
            </a:r>
            <a:r>
              <a:rPr lang="en-US" sz="2400" b="1" smtClean="0"/>
              <a:t>/d</a:t>
            </a:r>
            <a:r>
              <a:rPr lang="en-US" sz="2400" b="1" smtClean="0">
                <a:latin typeface="Symbol" pitchFamily="18" charset="2"/>
              </a:rPr>
              <a:t>e</a:t>
            </a:r>
            <a:r>
              <a:rPr lang="en-US" sz="2400" b="1" baseline="-25000" smtClean="0">
                <a:latin typeface="Times New Roman" pitchFamily="18" charset="0"/>
              </a:rPr>
              <a:t>i </a:t>
            </a:r>
            <a:r>
              <a:rPr lang="en-US" sz="2400" b="1" smtClean="0"/>
              <a:t>d</a:t>
            </a:r>
            <a:r>
              <a:rPr lang="en-US" sz="2400" b="1" smtClean="0">
                <a:latin typeface="Symbol" pitchFamily="18" charset="2"/>
              </a:rPr>
              <a:t>e</a:t>
            </a:r>
            <a:r>
              <a:rPr lang="en-US" sz="2400" b="1" baseline="-25000" smtClean="0">
                <a:latin typeface="Times New Roman" pitchFamily="18" charset="0"/>
              </a:rPr>
              <a:t>j </a:t>
            </a:r>
            <a:r>
              <a:rPr lang="en-US" sz="2400" b="1" smtClean="0"/>
              <a:t>=C</a:t>
            </a:r>
            <a:r>
              <a:rPr lang="en-US" sz="2400" b="1" baseline="-25000" smtClean="0">
                <a:latin typeface="Times New Roman" pitchFamily="18" charset="0"/>
              </a:rPr>
              <a:t>ij </a:t>
            </a:r>
            <a:r>
              <a:rPr lang="en-US" sz="2400" b="1" smtClean="0">
                <a:latin typeface="Times New Roman" pitchFamily="18" charset="0"/>
              </a:rPr>
              <a:t>thus </a:t>
            </a:r>
            <a:r>
              <a:rPr lang="en-US" sz="2400" b="1" smtClean="0"/>
              <a:t>C</a:t>
            </a:r>
            <a:r>
              <a:rPr lang="en-US" sz="2400" b="1" baseline="-25000" smtClean="0">
                <a:latin typeface="Times New Roman" pitchFamily="18" charset="0"/>
              </a:rPr>
              <a:t>ij</a:t>
            </a:r>
            <a:r>
              <a:rPr lang="en-US" sz="2400" b="1" smtClean="0">
                <a:latin typeface="Times New Roman" pitchFamily="18" charset="0"/>
              </a:rPr>
              <a:t>= </a:t>
            </a:r>
            <a:r>
              <a:rPr lang="en-US" sz="2400" b="1" smtClean="0"/>
              <a:t>C</a:t>
            </a:r>
            <a:r>
              <a:rPr lang="en-US" sz="2400" b="1" baseline="-25000" smtClean="0">
                <a:latin typeface="Times New Roman" pitchFamily="18" charset="0"/>
              </a:rPr>
              <a:t>ji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0D02B250-C6BB-44AB-B740-DB22EE5CF2BD}" type="slidenum">
              <a:rPr lang="en-US"/>
              <a:pPr/>
              <a:t>12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216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Stiffness and Compliance down from 36 to 21 Constants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495800" y="1676400"/>
          <a:ext cx="4419600" cy="2149475"/>
        </p:xfrm>
        <a:graphic>
          <a:graphicData uri="http://schemas.openxmlformats.org/presentationml/2006/ole">
            <p:oleObj spid="_x0000_s384002" name="Equation" r:id="rId4" imgW="6184800" imgH="2692080" progId="Equation.3">
              <p:embed/>
            </p:oleObj>
          </a:graphicData>
        </a:graphic>
      </p:graphicFrame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4495800" y="3924300"/>
          <a:ext cx="4481513" cy="2197100"/>
        </p:xfrm>
        <a:graphic>
          <a:graphicData uri="http://schemas.openxmlformats.org/presentationml/2006/ole">
            <p:oleObj spid="_x0000_s384003" name="Equation" r:id="rId5" imgW="6134040" imgH="2692080" progId="Equation.3">
              <p:embed/>
            </p:oleObj>
          </a:graphicData>
        </a:graphic>
      </p:graphicFrame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1897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Stiffness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248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Compliance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3F8B404B-E70D-4255-A5AA-F02CB187A767}" type="slidenum">
              <a:rPr lang="en-US"/>
              <a:pPr/>
              <a:t>13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216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One Plane of Elastic Symmetry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1447800" y="2743200"/>
          <a:ext cx="6705600" cy="3262313"/>
        </p:xfrm>
        <a:graphic>
          <a:graphicData uri="http://schemas.openxmlformats.org/presentationml/2006/ole">
            <p:oleObj spid="_x0000_s385026" name="Equation" r:id="rId4" imgW="6184800" imgH="2692080" progId="Equation.3">
              <p:embed/>
            </p:oleObj>
          </a:graphicData>
        </a:graphic>
      </p:graphicFrame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804988" y="1676400"/>
            <a:ext cx="5365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Monoclinic</a:t>
            </a:r>
          </a:p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13 Independent Constants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ECA452F7-4AD2-42AD-A521-110FB2CC87B6}" type="slidenum">
              <a:rPr lang="en-US"/>
              <a:pPr/>
              <a:t>14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758825"/>
          </a:xfrm>
        </p:spPr>
        <p:txBody>
          <a:bodyPr/>
          <a:lstStyle/>
          <a:p>
            <a:pPr eaLnBrk="1" hangingPunct="1"/>
            <a:r>
              <a:rPr lang="en-US" sz="3600" b="1" smtClean="0"/>
              <a:t>Three Planes of Elastic Symmetry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1143000" y="2743200"/>
          <a:ext cx="6691313" cy="3262313"/>
        </p:xfrm>
        <a:graphic>
          <a:graphicData uri="http://schemas.openxmlformats.org/presentationml/2006/ole">
            <p:oleObj spid="_x0000_s386050" name="Equation" r:id="rId4" imgW="6172200" imgH="2692080" progId="Equation.3">
              <p:embed/>
            </p:oleObj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079625" y="1600200"/>
            <a:ext cx="5027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Orthotropic Body</a:t>
            </a:r>
          </a:p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9 Independent Constants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BE1F09D9-D4D2-4986-B3CA-C9929C8DA6E8}" type="slidenum">
              <a:rPr lang="en-US"/>
              <a:pPr/>
              <a:t>15</a:t>
            </a:fld>
            <a:endParaRPr lang="en-US"/>
          </a:p>
        </p:txBody>
      </p:sp>
      <p:sp>
        <p:nvSpPr>
          <p:cNvPr id="122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001000" cy="682625"/>
          </a:xfrm>
        </p:spPr>
        <p:txBody>
          <a:bodyPr/>
          <a:lstStyle/>
          <a:p>
            <a:pPr eaLnBrk="1" hangingPunct="1"/>
            <a:r>
              <a:rPr lang="en-US" sz="3400" b="1" smtClean="0"/>
              <a:t>Relationship Between S and C</a:t>
            </a:r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4483100" y="3244850"/>
          <a:ext cx="177800" cy="368300"/>
        </p:xfrm>
        <a:graphic>
          <a:graphicData uri="http://schemas.openxmlformats.org/presentationml/2006/ole">
            <p:oleObj spid="_x0000_s387074" name="Equation" r:id="rId4" imgW="177480" imgH="368280" progId="Equation.3">
              <p:embed/>
            </p:oleObj>
          </a:graphicData>
        </a:graphic>
      </p:graphicFrame>
      <p:graphicFrame>
        <p:nvGraphicFramePr>
          <p:cNvPr id="12291" name="Object 1025"/>
          <p:cNvGraphicFramePr>
            <a:graphicFrameLocks noChangeAspect="1"/>
          </p:cNvGraphicFramePr>
          <p:nvPr/>
        </p:nvGraphicFramePr>
        <p:xfrm>
          <a:off x="685800" y="1752600"/>
          <a:ext cx="7861300" cy="2616200"/>
        </p:xfrm>
        <a:graphic>
          <a:graphicData uri="http://schemas.openxmlformats.org/presentationml/2006/ole">
            <p:oleObj spid="_x0000_s387075" name="Equation" r:id="rId5" imgW="7860960" imgH="2616120" progId="Equation.3">
              <p:embed/>
            </p:oleObj>
          </a:graphicData>
        </a:graphic>
      </p:graphicFrame>
      <p:graphicFrame>
        <p:nvGraphicFramePr>
          <p:cNvPr id="12292" name="Object 1026"/>
          <p:cNvGraphicFramePr>
            <a:graphicFrameLocks noChangeAspect="1"/>
          </p:cNvGraphicFramePr>
          <p:nvPr/>
        </p:nvGraphicFramePr>
        <p:xfrm>
          <a:off x="1371600" y="4876800"/>
          <a:ext cx="6642100" cy="393700"/>
        </p:xfrm>
        <a:graphic>
          <a:graphicData uri="http://schemas.openxmlformats.org/presentationml/2006/ole">
            <p:oleObj spid="_x0000_s387076" name="Equation" r:id="rId6" imgW="66420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EF32B87F-E602-4F77-B7DC-80B10FD3BF26}" type="slidenum">
              <a:rPr lang="en-US"/>
              <a:pPr/>
              <a:t>16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One Plane in which the Mechanical Properties are Equal</a:t>
            </a:r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573088" y="2743200"/>
          <a:ext cx="7832725" cy="3262313"/>
        </p:xfrm>
        <a:graphic>
          <a:graphicData uri="http://schemas.openxmlformats.org/presentationml/2006/ole">
            <p:oleObj spid="_x0000_s388098" name="Equation" r:id="rId4" imgW="7226280" imgH="2692080" progId="Equation.3">
              <p:embed/>
            </p:oleObj>
          </a:graphicData>
        </a:graphic>
      </p:graphicFrame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063750" y="1692275"/>
            <a:ext cx="5027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Transversely Isotropic</a:t>
            </a:r>
          </a:p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6 Independent Constants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A2800223-E26A-4E44-BA6A-427B438884C7}" type="slidenum">
              <a:rPr lang="en-US"/>
              <a:pPr/>
              <a:t>17</a:t>
            </a:fld>
            <a:endParaRPr lang="en-US"/>
          </a:p>
        </p:txBody>
      </p:sp>
      <p:sp>
        <p:nvSpPr>
          <p:cNvPr id="1434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Material Properties Equal</a:t>
            </a:r>
            <a:br>
              <a:rPr lang="en-US" sz="3600" b="1" smtClean="0"/>
            </a:br>
            <a:r>
              <a:rPr lang="en-US" sz="3600" b="1" smtClean="0"/>
              <a:t> in all Directions</a:t>
            </a:r>
          </a:p>
        </p:txBody>
      </p:sp>
      <p:graphicFrame>
        <p:nvGraphicFramePr>
          <p:cNvPr id="14338" name="Object 2048"/>
          <p:cNvGraphicFramePr>
            <a:graphicFrameLocks noChangeAspect="1"/>
          </p:cNvGraphicFramePr>
          <p:nvPr/>
        </p:nvGraphicFramePr>
        <p:xfrm>
          <a:off x="381000" y="2971800"/>
          <a:ext cx="8291513" cy="2681288"/>
        </p:xfrm>
        <a:graphic>
          <a:graphicData uri="http://schemas.openxmlformats.org/presentationml/2006/ole">
            <p:oleObj spid="_x0000_s389122" name="Equation" r:id="rId4" imgW="9308880" imgH="2692080" progId="Equation.3">
              <p:embed/>
            </p:oleObj>
          </a:graphicData>
        </a:graphic>
      </p:graphicFrame>
      <p:sp>
        <p:nvSpPr>
          <p:cNvPr id="14341" name="Text Box 2052"/>
          <p:cNvSpPr txBox="1">
            <a:spLocks noChangeArrowheads="1"/>
          </p:cNvSpPr>
          <p:nvPr/>
        </p:nvSpPr>
        <p:spPr bwMode="auto">
          <a:xfrm>
            <a:off x="2057400" y="1676400"/>
            <a:ext cx="5027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Isotropic</a:t>
            </a:r>
          </a:p>
          <a:p>
            <a:pPr algn="ctr" eaLnBrk="0" hangingPunct="0"/>
            <a:r>
              <a:rPr lang="en-US" sz="3200" b="1">
                <a:solidFill>
                  <a:srgbClr val="800000"/>
                </a:solidFill>
                <a:latin typeface="Arial" charset="0"/>
              </a:rPr>
              <a:t>2 Independent Constants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FB2B8-D140-4944-A214-DB456F750A24}" type="slidenum">
              <a:rPr lang="en-US"/>
              <a:pPr/>
              <a:t>18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Matrix Form of Stress-Strain Relations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1981200" y="1752600"/>
          <a:ext cx="5334000" cy="4363399"/>
        </p:xfrm>
        <a:graphic>
          <a:graphicData uri="http://schemas.openxmlformats.org/presentationml/2006/ole">
            <p:oleObj spid="_x0000_s528386" name="Equation" r:id="rId4" imgW="3022560" imgH="248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FB2B8-D140-4944-A214-DB456F750A24}" type="slidenum">
              <a:rPr lang="en-US"/>
              <a:pPr/>
              <a:t>19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Matrix Form of Stress-Strain Relations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990600" y="1752600"/>
          <a:ext cx="7162800" cy="4352143"/>
        </p:xfrm>
        <a:graphic>
          <a:graphicData uri="http://schemas.openxmlformats.org/presentationml/2006/ole">
            <p:oleObj spid="_x0000_s529410" name="Equation" r:id="rId4" imgW="4330440" imgH="2476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65FAD8-1EF4-49FD-B7BB-0829AE2788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915400" cy="1216025"/>
          </a:xfrm>
        </p:spPr>
        <p:txBody>
          <a:bodyPr/>
          <a:lstStyle/>
          <a:p>
            <a:r>
              <a:rPr lang="en-US" dirty="0" smtClean="0"/>
              <a:t>Stress-Strain Curve</a:t>
            </a:r>
            <a:br>
              <a:rPr lang="en-US" dirty="0" smtClean="0"/>
            </a:br>
            <a:r>
              <a:rPr lang="en-US" sz="2400" dirty="0" smtClean="0"/>
              <a:t>True Stress-Strain versus Engineering Stress-Strain</a:t>
            </a:r>
            <a:endParaRPr lang="en-US" dirty="0"/>
          </a:p>
        </p:txBody>
      </p:sp>
      <p:pic>
        <p:nvPicPr>
          <p:cNvPr id="492546" name="Picture 2" descr="C:\Documents and Settings\bucinelr\My Documents\Courses\MER311\MER311 Spring 11\LectureNotes\tssFig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609600" y="1752600"/>
            <a:ext cx="7848600" cy="2924206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105400"/>
          <a:ext cx="1257300" cy="838200"/>
        </p:xfrm>
        <a:graphic>
          <a:graphicData uri="http://schemas.openxmlformats.org/presentationml/2006/ole">
            <p:oleObj spid="_x0000_s492547" name="Equation" r:id="rId4" imgW="60948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62400" y="5029200"/>
          <a:ext cx="4188822" cy="990600"/>
        </p:xfrm>
        <a:graphic>
          <a:graphicData uri="http://schemas.openxmlformats.org/presentationml/2006/ole">
            <p:oleObj spid="_x0000_s492548" name="Equation" r:id="rId5" imgW="187956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F5CE-F437-45BF-9F25-D9705973CAF0}" type="slidenum">
              <a:rPr lang="en-US"/>
              <a:pPr/>
              <a:t>20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517525" y="2030413"/>
            <a:ext cx="7864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Given the following state of stress, determine the state of strain</a:t>
            </a:r>
            <a:r>
              <a:rPr lang="en-US" sz="2400" dirty="0" smtClean="0"/>
              <a:t>. E=200Gpa, </a:t>
            </a:r>
            <a:r>
              <a:rPr lang="en-US" sz="2400" b="1" dirty="0" smtClean="0">
                <a:sym typeface="Symbol"/>
              </a:rPr>
              <a:t>=0.3</a:t>
            </a:r>
            <a:endParaRPr lang="en-US" sz="2400" b="1" dirty="0"/>
          </a:p>
        </p:txBody>
      </p:sp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2019300" y="3048000"/>
          <a:ext cx="5105400" cy="2303463"/>
        </p:xfrm>
        <a:graphic>
          <a:graphicData uri="http://schemas.openxmlformats.org/presentationml/2006/ole">
            <p:oleObj spid="_x0000_s390146" name="Equation" r:id="rId4" imgW="1549080" imgH="698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37461A-C36E-469B-BD5E-1AFC3996BE2B}" type="slidenum">
              <a:rPr lang="en-US"/>
              <a:pPr/>
              <a:t>21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517525" y="2030413"/>
            <a:ext cx="7864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Given the following state of strain, determine the state of stress</a:t>
            </a:r>
            <a:r>
              <a:rPr lang="en-US" sz="2400" dirty="0" smtClean="0"/>
              <a:t>. E=200GPa, </a:t>
            </a:r>
            <a:r>
              <a:rPr lang="en-US" sz="2400" b="1" dirty="0" smtClean="0">
                <a:sym typeface="Symbol"/>
              </a:rPr>
              <a:t>=0.3</a:t>
            </a:r>
            <a:endParaRPr lang="en-US" sz="2400" b="1" dirty="0"/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1684338" y="3048000"/>
          <a:ext cx="5775325" cy="2303463"/>
        </p:xfrm>
        <a:graphic>
          <a:graphicData uri="http://schemas.openxmlformats.org/presentationml/2006/ole">
            <p:oleObj spid="_x0000_s391170" name="Equation" r:id="rId4" imgW="1752480" imgH="6984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4070350" y="2692205"/>
            <a:ext cx="864973" cy="2184595"/>
            <a:chOff x="5943600" y="2057400"/>
            <a:chExt cx="864973" cy="2184595"/>
          </a:xfrm>
        </p:grpSpPr>
        <p:sp>
          <p:nvSpPr>
            <p:cNvPr id="84" name="Freeform 83"/>
            <p:cNvSpPr/>
            <p:nvPr/>
          </p:nvSpPr>
          <p:spPr bwMode="auto">
            <a:xfrm>
              <a:off x="5952271" y="2057400"/>
              <a:ext cx="855878" cy="460858"/>
            </a:xfrm>
            <a:custGeom>
              <a:avLst/>
              <a:gdLst>
                <a:gd name="connsiteX0" fmla="*/ 0 w 855878"/>
                <a:gd name="connsiteY0" fmla="*/ 234087 h 460858"/>
                <a:gd name="connsiteX1" fmla="*/ 446227 w 855878"/>
                <a:gd name="connsiteY1" fmla="*/ 0 h 460858"/>
                <a:gd name="connsiteX2" fmla="*/ 855878 w 855878"/>
                <a:gd name="connsiteY2" fmla="*/ 226772 h 460858"/>
                <a:gd name="connsiteX3" fmla="*/ 438912 w 855878"/>
                <a:gd name="connsiteY3" fmla="*/ 460858 h 460858"/>
                <a:gd name="connsiteX4" fmla="*/ 0 w 855878"/>
                <a:gd name="connsiteY4" fmla="*/ 234087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878" h="460858">
                  <a:moveTo>
                    <a:pt x="0" y="234087"/>
                  </a:moveTo>
                  <a:lnTo>
                    <a:pt x="446227" y="0"/>
                  </a:lnTo>
                  <a:lnTo>
                    <a:pt x="855878" y="226772"/>
                  </a:lnTo>
                  <a:lnTo>
                    <a:pt x="438912" y="460858"/>
                  </a:lnTo>
                  <a:lnTo>
                    <a:pt x="0" y="23408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5943600" y="2289628"/>
              <a:ext cx="444843" cy="1952367"/>
            </a:xfrm>
            <a:custGeom>
              <a:avLst/>
              <a:gdLst>
                <a:gd name="connsiteX0" fmla="*/ 437782 w 444843"/>
                <a:gd name="connsiteY0" fmla="*/ 1952367 h 1952367"/>
                <a:gd name="connsiteX1" fmla="*/ 444843 w 444843"/>
                <a:gd name="connsiteY1" fmla="*/ 229482 h 1952367"/>
                <a:gd name="connsiteX2" fmla="*/ 3530 w 444843"/>
                <a:gd name="connsiteY2" fmla="*/ 0 h 1952367"/>
                <a:gd name="connsiteX3" fmla="*/ 0 w 444843"/>
                <a:gd name="connsiteY3" fmla="*/ 1719354 h 1952367"/>
                <a:gd name="connsiteX4" fmla="*/ 437782 w 444843"/>
                <a:gd name="connsiteY4" fmla="*/ 1952367 h 195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843" h="1952367">
                  <a:moveTo>
                    <a:pt x="437782" y="1952367"/>
                  </a:moveTo>
                  <a:cubicBezTo>
                    <a:pt x="440136" y="1378072"/>
                    <a:pt x="442489" y="803777"/>
                    <a:pt x="444843" y="229482"/>
                  </a:cubicBezTo>
                  <a:lnTo>
                    <a:pt x="3530" y="0"/>
                  </a:lnTo>
                  <a:cubicBezTo>
                    <a:pt x="2353" y="573118"/>
                    <a:pt x="1177" y="1146236"/>
                    <a:pt x="0" y="1719354"/>
                  </a:cubicBezTo>
                  <a:lnTo>
                    <a:pt x="437782" y="19523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6381382" y="2289628"/>
              <a:ext cx="427191" cy="1948837"/>
            </a:xfrm>
            <a:custGeom>
              <a:avLst/>
              <a:gdLst>
                <a:gd name="connsiteX0" fmla="*/ 0 w 427191"/>
                <a:gd name="connsiteY0" fmla="*/ 1948837 h 1948837"/>
                <a:gd name="connsiteX1" fmla="*/ 14122 w 427191"/>
                <a:gd name="connsiteY1" fmla="*/ 225952 h 1948837"/>
                <a:gd name="connsiteX2" fmla="*/ 427191 w 427191"/>
                <a:gd name="connsiteY2" fmla="*/ 0 h 1948837"/>
                <a:gd name="connsiteX3" fmla="*/ 420130 w 427191"/>
                <a:gd name="connsiteY3" fmla="*/ 1708763 h 1948837"/>
                <a:gd name="connsiteX4" fmla="*/ 0 w 427191"/>
                <a:gd name="connsiteY4" fmla="*/ 1948837 h 194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191" h="1948837">
                  <a:moveTo>
                    <a:pt x="0" y="1948837"/>
                  </a:moveTo>
                  <a:lnTo>
                    <a:pt x="14122" y="225952"/>
                  </a:lnTo>
                  <a:lnTo>
                    <a:pt x="427191" y="0"/>
                  </a:lnTo>
                  <a:cubicBezTo>
                    <a:pt x="424837" y="569588"/>
                    <a:pt x="422484" y="1139175"/>
                    <a:pt x="420130" y="1708763"/>
                  </a:cubicBezTo>
                  <a:lnTo>
                    <a:pt x="0" y="19488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Stress and Strain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701395" y="271515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67671" y="3389376"/>
            <a:ext cx="1888328" cy="1649738"/>
            <a:chOff x="1733385" y="2637740"/>
            <a:chExt cx="3372015" cy="2945960"/>
          </a:xfrm>
        </p:grpSpPr>
        <p:sp>
          <p:nvSpPr>
            <p:cNvPr id="32" name="Freeform 31"/>
            <p:cNvSpPr/>
            <p:nvPr/>
          </p:nvSpPr>
          <p:spPr bwMode="auto">
            <a:xfrm>
              <a:off x="1757901" y="3206260"/>
              <a:ext cx="2393342" cy="2377440"/>
            </a:xfrm>
            <a:custGeom>
              <a:avLst/>
              <a:gdLst>
                <a:gd name="connsiteX0" fmla="*/ 0 w 2393342"/>
                <a:gd name="connsiteY0" fmla="*/ 1001865 h 2377440"/>
                <a:gd name="connsiteX1" fmla="*/ 0 w 2393342"/>
                <a:gd name="connsiteY1" fmla="*/ 0 h 2377440"/>
                <a:gd name="connsiteX2" fmla="*/ 2393342 w 2393342"/>
                <a:gd name="connsiteY2" fmla="*/ 1383527 h 2377440"/>
                <a:gd name="connsiteX3" fmla="*/ 2385391 w 2393342"/>
                <a:gd name="connsiteY3" fmla="*/ 2377440 h 2377440"/>
                <a:gd name="connsiteX4" fmla="*/ 0 w 2393342"/>
                <a:gd name="connsiteY4" fmla="*/ 1001865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342" h="2377440">
                  <a:moveTo>
                    <a:pt x="0" y="1001865"/>
                  </a:moveTo>
                  <a:lnTo>
                    <a:pt x="0" y="0"/>
                  </a:lnTo>
                  <a:lnTo>
                    <a:pt x="2393342" y="1383527"/>
                  </a:lnTo>
                  <a:cubicBezTo>
                    <a:pt x="2390692" y="1714831"/>
                    <a:pt x="2388041" y="2046136"/>
                    <a:pt x="2385391" y="2377440"/>
                  </a:cubicBezTo>
                  <a:lnTo>
                    <a:pt x="0" y="10018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733385" y="2637740"/>
              <a:ext cx="3355451" cy="1940119"/>
            </a:xfrm>
            <a:custGeom>
              <a:avLst/>
              <a:gdLst>
                <a:gd name="connsiteX0" fmla="*/ 970059 w 3355451"/>
                <a:gd name="connsiteY0" fmla="*/ 0 h 1940119"/>
                <a:gd name="connsiteX1" fmla="*/ 3355451 w 3355451"/>
                <a:gd name="connsiteY1" fmla="*/ 1399430 h 1940119"/>
                <a:gd name="connsiteX2" fmla="*/ 2409246 w 3355451"/>
                <a:gd name="connsiteY2" fmla="*/ 1940119 h 1940119"/>
                <a:gd name="connsiteX3" fmla="*/ 0 w 3355451"/>
                <a:gd name="connsiteY3" fmla="*/ 556592 h 1940119"/>
                <a:gd name="connsiteX4" fmla="*/ 970059 w 3355451"/>
                <a:gd name="connsiteY4" fmla="*/ 0 h 19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451" h="1940119">
                  <a:moveTo>
                    <a:pt x="970059" y="0"/>
                  </a:moveTo>
                  <a:lnTo>
                    <a:pt x="3355451" y="1399430"/>
                  </a:lnTo>
                  <a:lnTo>
                    <a:pt x="2409246" y="1940119"/>
                  </a:lnTo>
                  <a:lnTo>
                    <a:pt x="0" y="556592"/>
                  </a:lnTo>
                  <a:lnTo>
                    <a:pt x="97005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159195" y="4041147"/>
              <a:ext cx="946205" cy="1534602"/>
            </a:xfrm>
            <a:custGeom>
              <a:avLst/>
              <a:gdLst>
                <a:gd name="connsiteX0" fmla="*/ 0 w 946205"/>
                <a:gd name="connsiteY0" fmla="*/ 1534602 h 1534602"/>
                <a:gd name="connsiteX1" fmla="*/ 0 w 946205"/>
                <a:gd name="connsiteY1" fmla="*/ 532738 h 1534602"/>
                <a:gd name="connsiteX2" fmla="*/ 946205 w 946205"/>
                <a:gd name="connsiteY2" fmla="*/ 0 h 1534602"/>
                <a:gd name="connsiteX3" fmla="*/ 946205 w 946205"/>
                <a:gd name="connsiteY3" fmla="*/ 978011 h 1534602"/>
                <a:gd name="connsiteX4" fmla="*/ 0 w 946205"/>
                <a:gd name="connsiteY4" fmla="*/ 1534602 h 15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205" h="1534602">
                  <a:moveTo>
                    <a:pt x="0" y="1534602"/>
                  </a:moveTo>
                  <a:lnTo>
                    <a:pt x="0" y="532738"/>
                  </a:lnTo>
                  <a:lnTo>
                    <a:pt x="946205" y="0"/>
                  </a:lnTo>
                  <a:lnTo>
                    <a:pt x="946205" y="978011"/>
                  </a:lnTo>
                  <a:lnTo>
                    <a:pt x="0" y="15346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 rot="5400000">
            <a:off x="801868" y="4182739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800000">
            <a:off x="1134463" y="4758811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9000000">
            <a:off x="1134464" y="3600518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1464210" y="4562334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800000">
            <a:off x="1134463" y="3990715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9000000">
            <a:off x="1796806" y="39862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800000">
            <a:off x="1801262" y="3603706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2270645" y="4304981"/>
            <a:ext cx="502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9000000">
            <a:off x="1918846" y="4726807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800000">
            <a:off x="1803857" y="43747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1466859" y="3789810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9000000">
            <a:off x="1134463" y="43747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499968" y="4614575"/>
            <a:ext cx="563270" cy="3285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>
            <a:off x="281023" y="3389376"/>
            <a:ext cx="563270" cy="3285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3097377" y="4968241"/>
            <a:ext cx="307239" cy="187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rot="10680000" flipV="1">
            <a:off x="665071" y="4669536"/>
            <a:ext cx="384048" cy="213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1714290" y="3184959"/>
            <a:ext cx="274808" cy="8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332050" y="4991066"/>
            <a:ext cx="2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49885" y="4764025"/>
            <a:ext cx="321283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048000"/>
            <a:ext cx="238963" cy="20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20568" y="4686606"/>
            <a:ext cx="238963" cy="20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cxnSp>
        <p:nvCxnSpPr>
          <p:cNvPr id="72" name="Straight Connector 71"/>
          <p:cNvCxnSpPr/>
          <p:nvPr/>
        </p:nvCxnSpPr>
        <p:spPr bwMode="auto">
          <a:xfrm rot="5400000">
            <a:off x="3477405" y="37573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1800000">
            <a:off x="3810000" y="4333434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9000000">
            <a:off x="4057415" y="3108847"/>
            <a:ext cx="502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4139747" y="4136957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1800000">
            <a:off x="3810000" y="3565338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9000000">
            <a:off x="4472343" y="3560885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1800000">
            <a:off x="4497624" y="3100605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>
            <a:off x="4813594" y="37573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9000000">
            <a:off x="4474942" y="4333434"/>
            <a:ext cx="7680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1800000">
            <a:off x="4479394" y="3949385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5400000">
            <a:off x="4142396" y="3364433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9000000">
            <a:off x="3810000" y="3949385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0680000" flipV="1">
            <a:off x="3422345" y="4045237"/>
            <a:ext cx="384048" cy="213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3207159" y="4139726"/>
            <a:ext cx="321283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95" name="Straight Arrow Connector 94"/>
          <p:cNvCxnSpPr>
            <a:cxnSpLocks noChangeAspect="1"/>
          </p:cNvCxnSpPr>
          <p:nvPr/>
        </p:nvCxnSpPr>
        <p:spPr bwMode="auto">
          <a:xfrm>
            <a:off x="4970068" y="4103643"/>
            <a:ext cx="307239" cy="187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204741" y="4126468"/>
            <a:ext cx="2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19600" y="160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 flipH="1" flipV="1">
            <a:off x="4411565" y="2146204"/>
            <a:ext cx="274808" cy="8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 flipH="1" flipV="1">
            <a:off x="4267200" y="26289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5400000" flipH="1" flipV="1">
            <a:off x="4267994" y="521255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4114800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077096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231686" y="286755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477000" y="3488283"/>
            <a:ext cx="1879052" cy="1636167"/>
            <a:chOff x="6045748" y="1447800"/>
            <a:chExt cx="1879052" cy="1636167"/>
          </a:xfrm>
        </p:grpSpPr>
        <p:sp>
          <p:nvSpPr>
            <p:cNvPr id="106" name="Freeform 105"/>
            <p:cNvSpPr/>
            <p:nvPr/>
          </p:nvSpPr>
          <p:spPr bwMode="auto">
            <a:xfrm flipV="1">
              <a:off x="6579148" y="1752600"/>
              <a:ext cx="1340271" cy="1331367"/>
            </a:xfrm>
            <a:custGeom>
              <a:avLst/>
              <a:gdLst>
                <a:gd name="connsiteX0" fmla="*/ 0 w 2393342"/>
                <a:gd name="connsiteY0" fmla="*/ 1001865 h 2377440"/>
                <a:gd name="connsiteX1" fmla="*/ 0 w 2393342"/>
                <a:gd name="connsiteY1" fmla="*/ 0 h 2377440"/>
                <a:gd name="connsiteX2" fmla="*/ 2393342 w 2393342"/>
                <a:gd name="connsiteY2" fmla="*/ 1383527 h 2377440"/>
                <a:gd name="connsiteX3" fmla="*/ 2385391 w 2393342"/>
                <a:gd name="connsiteY3" fmla="*/ 2377440 h 2377440"/>
                <a:gd name="connsiteX4" fmla="*/ 0 w 2393342"/>
                <a:gd name="connsiteY4" fmla="*/ 1001865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342" h="2377440">
                  <a:moveTo>
                    <a:pt x="0" y="1001865"/>
                  </a:moveTo>
                  <a:lnTo>
                    <a:pt x="0" y="0"/>
                  </a:lnTo>
                  <a:lnTo>
                    <a:pt x="2393342" y="1383527"/>
                  </a:lnTo>
                  <a:cubicBezTo>
                    <a:pt x="2390692" y="1714831"/>
                    <a:pt x="2388041" y="2046136"/>
                    <a:pt x="2385391" y="2377440"/>
                  </a:cubicBezTo>
                  <a:lnTo>
                    <a:pt x="0" y="10018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 flipV="1">
              <a:off x="6045748" y="1447800"/>
              <a:ext cx="1879052" cy="1086467"/>
            </a:xfrm>
            <a:custGeom>
              <a:avLst/>
              <a:gdLst>
                <a:gd name="connsiteX0" fmla="*/ 970059 w 3355451"/>
                <a:gd name="connsiteY0" fmla="*/ 0 h 1940119"/>
                <a:gd name="connsiteX1" fmla="*/ 3355451 w 3355451"/>
                <a:gd name="connsiteY1" fmla="*/ 1399430 h 1940119"/>
                <a:gd name="connsiteX2" fmla="*/ 2409246 w 3355451"/>
                <a:gd name="connsiteY2" fmla="*/ 1940119 h 1940119"/>
                <a:gd name="connsiteX3" fmla="*/ 0 w 3355451"/>
                <a:gd name="connsiteY3" fmla="*/ 556592 h 1940119"/>
                <a:gd name="connsiteX4" fmla="*/ 970059 w 3355451"/>
                <a:gd name="connsiteY4" fmla="*/ 0 h 19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451" h="1940119">
                  <a:moveTo>
                    <a:pt x="970059" y="0"/>
                  </a:moveTo>
                  <a:lnTo>
                    <a:pt x="3355451" y="1399430"/>
                  </a:lnTo>
                  <a:lnTo>
                    <a:pt x="2409246" y="1940119"/>
                  </a:lnTo>
                  <a:lnTo>
                    <a:pt x="0" y="556592"/>
                  </a:lnTo>
                  <a:lnTo>
                    <a:pt x="97005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 flipV="1">
              <a:off x="6045748" y="2209800"/>
              <a:ext cx="529875" cy="859377"/>
            </a:xfrm>
            <a:custGeom>
              <a:avLst/>
              <a:gdLst>
                <a:gd name="connsiteX0" fmla="*/ 0 w 946205"/>
                <a:gd name="connsiteY0" fmla="*/ 1534602 h 1534602"/>
                <a:gd name="connsiteX1" fmla="*/ 0 w 946205"/>
                <a:gd name="connsiteY1" fmla="*/ 532738 h 1534602"/>
                <a:gd name="connsiteX2" fmla="*/ 946205 w 946205"/>
                <a:gd name="connsiteY2" fmla="*/ 0 h 1534602"/>
                <a:gd name="connsiteX3" fmla="*/ 946205 w 946205"/>
                <a:gd name="connsiteY3" fmla="*/ 978011 h 1534602"/>
                <a:gd name="connsiteX4" fmla="*/ 0 w 946205"/>
                <a:gd name="connsiteY4" fmla="*/ 1534602 h 15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205" h="1534602">
                  <a:moveTo>
                    <a:pt x="0" y="1534602"/>
                  </a:moveTo>
                  <a:lnTo>
                    <a:pt x="0" y="532738"/>
                  </a:lnTo>
                  <a:lnTo>
                    <a:pt x="946205" y="0"/>
                  </a:lnTo>
                  <a:lnTo>
                    <a:pt x="946205" y="978011"/>
                  </a:lnTo>
                  <a:lnTo>
                    <a:pt x="0" y="15346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 bwMode="auto">
          <a:xfrm rot="5400000">
            <a:off x="6419027" y="4419975"/>
            <a:ext cx="5943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1800000">
            <a:off x="6676391" y="4867777"/>
            <a:ext cx="5943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9000000">
            <a:off x="6664755" y="3752918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6994501" y="4714734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800000">
            <a:off x="6664754" y="4143115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rot="9000000">
            <a:off x="7327097" y="41386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rot="1800000">
            <a:off x="7331553" y="3756106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rot="5400000">
            <a:off x="7668348" y="4335139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9000000">
            <a:off x="7329696" y="4911211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1800000">
            <a:off x="7334148" y="45271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5400000">
            <a:off x="6997150" y="3942210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9000000">
            <a:off x="6664754" y="45271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Arrow Connector 123"/>
          <p:cNvCxnSpPr>
            <a:cxnSpLocks noChangeAspect="1"/>
          </p:cNvCxnSpPr>
          <p:nvPr/>
        </p:nvCxnSpPr>
        <p:spPr bwMode="auto">
          <a:xfrm>
            <a:off x="8153400" y="4800600"/>
            <a:ext cx="307239" cy="187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rot="10680000" flipV="1">
            <a:off x="5625386" y="5112037"/>
            <a:ext cx="384048" cy="213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rot="5400000" flipH="1" flipV="1">
            <a:off x="7244581" y="3337359"/>
            <a:ext cx="274808" cy="8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8382000" y="4812268"/>
            <a:ext cx="2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0200" y="5206526"/>
            <a:ext cx="321283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943600" y="4572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z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229600" y="3048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z</a:t>
            </a:r>
            <a:endParaRPr lang="en-US" b="1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 rot="9000000" flipH="1" flipV="1">
            <a:off x="6213066" y="4857644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 rot="9000000" flipH="1" flipV="1">
            <a:off x="8346666" y="3562243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rot="5400000">
            <a:off x="2415290" y="39243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rot="9000000">
            <a:off x="1836680" y="4918585"/>
            <a:ext cx="1371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9000000">
            <a:off x="3840261" y="333375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1800000">
            <a:off x="4916613" y="3304145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6637020" y="4030980"/>
            <a:ext cx="1371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800000">
            <a:off x="7191702" y="5060055"/>
            <a:ext cx="182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3BD05-1DF3-4749-BB2B-8F2E951146AD}" type="slidenum">
              <a:rPr lang="en-US"/>
              <a:pPr/>
              <a:t>4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Stress-Strain Relations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304799" y="1905000"/>
          <a:ext cx="5482097" cy="3733800"/>
        </p:xfrm>
        <a:graphic>
          <a:graphicData uri="http://schemas.openxmlformats.org/presentationml/2006/ole">
            <p:oleObj spid="_x0000_s490498" name="Equation" r:id="rId4" imgW="1790640" imgH="1218960" progId="Equation.DSMT4">
              <p:embed/>
            </p:oleObj>
          </a:graphicData>
        </a:graphic>
      </p:graphicFrame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6400800" y="1752600"/>
          <a:ext cx="1905000" cy="4052704"/>
        </p:xfrm>
        <a:graphic>
          <a:graphicData uri="http://schemas.openxmlformats.org/presentationml/2006/ole">
            <p:oleObj spid="_x0000_s490499" name="Equation" r:id="rId5" imgW="596880" imgH="1269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FB2B8-D140-4944-A214-DB456F750A24}" type="slidenum">
              <a:rPr lang="en-US"/>
              <a:pPr/>
              <a:t>5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Matrix Form of Stress-Strain Relations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1981200" y="1752600"/>
          <a:ext cx="5334000" cy="4363399"/>
        </p:xfrm>
        <a:graphic>
          <a:graphicData uri="http://schemas.openxmlformats.org/presentationml/2006/ole">
            <p:oleObj spid="_x0000_s525314" name="Equation" r:id="rId4" imgW="3022560" imgH="248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FB2B8-D140-4944-A214-DB456F750A24}" type="slidenum">
              <a:rPr lang="en-US"/>
              <a:pPr/>
              <a:t>6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Matrix Form of Stress-Strain Relations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990600" y="1752600"/>
          <a:ext cx="7162800" cy="4352143"/>
        </p:xfrm>
        <a:graphic>
          <a:graphicData uri="http://schemas.openxmlformats.org/presentationml/2006/ole">
            <p:oleObj spid="_x0000_s527362" name="Equation" r:id="rId4" imgW="4330440" imgH="2476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Strain-Stress Relations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599" y="1981200"/>
          <a:ext cx="7660217" cy="3581400"/>
        </p:xfrm>
        <a:graphic>
          <a:graphicData uri="http://schemas.openxmlformats.org/presentationml/2006/ole">
            <p:oleObj spid="_x0000_s491522" name="Equation" r:id="rId3" imgW="2933640" imgH="1371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Strain Gage Rosettes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21219" name="Picture 3" descr="HowPic45-Strain Ga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34001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222" name="Picture 6" descr="IMG_0629comp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26289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419600" y="1981200"/>
            <a:ext cx="3962400" cy="3581400"/>
            <a:chOff x="6300" y="4680"/>
            <a:chExt cx="4320" cy="3960"/>
          </a:xfrm>
        </p:grpSpPr>
        <p:sp>
          <p:nvSpPr>
            <p:cNvPr id="521227" name="Line 11"/>
            <p:cNvSpPr>
              <a:spLocks noChangeShapeType="1"/>
            </p:cNvSpPr>
            <p:nvPr/>
          </p:nvSpPr>
          <p:spPr bwMode="auto">
            <a:xfrm>
              <a:off x="7020" y="792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 flipV="1">
              <a:off x="7020" y="5040"/>
              <a:ext cx="32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 rot="-29443621">
              <a:off x="8145" y="6105"/>
              <a:ext cx="630" cy="1080"/>
              <a:chOff x="3690" y="3800"/>
              <a:chExt cx="1080" cy="1605"/>
            </a:xfrm>
          </p:grpSpPr>
          <p:sp>
            <p:nvSpPr>
              <p:cNvPr id="521230" name="Line 14"/>
              <p:cNvSpPr>
                <a:spLocks noChangeShapeType="1"/>
              </p:cNvSpPr>
              <p:nvPr/>
            </p:nvSpPr>
            <p:spPr bwMode="auto">
              <a:xfrm>
                <a:off x="3780" y="3981"/>
                <a:ext cx="1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1" name="Line 15"/>
              <p:cNvSpPr>
                <a:spLocks noChangeShapeType="1"/>
              </p:cNvSpPr>
              <p:nvPr/>
            </p:nvSpPr>
            <p:spPr bwMode="auto">
              <a:xfrm>
                <a:off x="3960" y="3981"/>
                <a:ext cx="0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2" name="Line 16"/>
              <p:cNvSpPr>
                <a:spLocks noChangeShapeType="1"/>
              </p:cNvSpPr>
              <p:nvPr/>
            </p:nvSpPr>
            <p:spPr bwMode="auto">
              <a:xfrm>
                <a:off x="4140" y="3981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3" name="Line 17"/>
              <p:cNvSpPr>
                <a:spLocks noChangeShapeType="1"/>
              </p:cNvSpPr>
              <p:nvPr/>
            </p:nvSpPr>
            <p:spPr bwMode="auto">
              <a:xfrm>
                <a:off x="4320" y="3981"/>
                <a:ext cx="1" cy="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4" name="Arc 18"/>
              <p:cNvSpPr>
                <a:spLocks/>
              </p:cNvSpPr>
              <p:nvPr/>
            </p:nvSpPr>
            <p:spPr bwMode="auto">
              <a:xfrm flipV="1">
                <a:off x="378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5" name="Arc 19"/>
              <p:cNvSpPr>
                <a:spLocks/>
              </p:cNvSpPr>
              <p:nvPr/>
            </p:nvSpPr>
            <p:spPr bwMode="auto">
              <a:xfrm flipV="1">
                <a:off x="414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6" name="Arc 20"/>
              <p:cNvSpPr>
                <a:spLocks/>
              </p:cNvSpPr>
              <p:nvPr/>
            </p:nvSpPr>
            <p:spPr bwMode="auto">
              <a:xfrm>
                <a:off x="3960" y="47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7" name="Line 21"/>
              <p:cNvSpPr>
                <a:spLocks noChangeShapeType="1"/>
              </p:cNvSpPr>
              <p:nvPr/>
            </p:nvSpPr>
            <p:spPr bwMode="auto">
              <a:xfrm>
                <a:off x="4500" y="3981"/>
                <a:ext cx="1" cy="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8" name="Line 22"/>
              <p:cNvSpPr>
                <a:spLocks noChangeShapeType="1"/>
              </p:cNvSpPr>
              <p:nvPr/>
            </p:nvSpPr>
            <p:spPr bwMode="auto">
              <a:xfrm>
                <a:off x="4680" y="3981"/>
                <a:ext cx="1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39" name="Arc 23"/>
              <p:cNvSpPr>
                <a:spLocks/>
              </p:cNvSpPr>
              <p:nvPr/>
            </p:nvSpPr>
            <p:spPr bwMode="auto">
              <a:xfrm>
                <a:off x="4320" y="4700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0" name="Arc 24"/>
              <p:cNvSpPr>
                <a:spLocks/>
              </p:cNvSpPr>
              <p:nvPr/>
            </p:nvSpPr>
            <p:spPr bwMode="auto">
              <a:xfrm flipV="1">
                <a:off x="450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1" name="Oval 25"/>
              <p:cNvSpPr>
                <a:spLocks noChangeArrowheads="1"/>
              </p:cNvSpPr>
              <p:nvPr/>
            </p:nvSpPr>
            <p:spPr bwMode="auto">
              <a:xfrm>
                <a:off x="3690" y="5226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2" name="Oval 26"/>
              <p:cNvSpPr>
                <a:spLocks noChangeArrowheads="1"/>
              </p:cNvSpPr>
              <p:nvPr/>
            </p:nvSpPr>
            <p:spPr bwMode="auto">
              <a:xfrm>
                <a:off x="4590" y="522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 rot="10800000">
              <a:off x="6705" y="5715"/>
              <a:ext cx="630" cy="1080"/>
              <a:chOff x="3690" y="3800"/>
              <a:chExt cx="1080" cy="1605"/>
            </a:xfrm>
          </p:grpSpPr>
          <p:sp>
            <p:nvSpPr>
              <p:cNvPr id="521244" name="Line 28"/>
              <p:cNvSpPr>
                <a:spLocks noChangeShapeType="1"/>
              </p:cNvSpPr>
              <p:nvPr/>
            </p:nvSpPr>
            <p:spPr bwMode="auto">
              <a:xfrm>
                <a:off x="3780" y="3981"/>
                <a:ext cx="1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5" name="Line 29"/>
              <p:cNvSpPr>
                <a:spLocks noChangeShapeType="1"/>
              </p:cNvSpPr>
              <p:nvPr/>
            </p:nvSpPr>
            <p:spPr bwMode="auto">
              <a:xfrm>
                <a:off x="3960" y="3981"/>
                <a:ext cx="0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6" name="Line 30"/>
              <p:cNvSpPr>
                <a:spLocks noChangeShapeType="1"/>
              </p:cNvSpPr>
              <p:nvPr/>
            </p:nvSpPr>
            <p:spPr bwMode="auto">
              <a:xfrm>
                <a:off x="4140" y="3981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7" name="Line 31"/>
              <p:cNvSpPr>
                <a:spLocks noChangeShapeType="1"/>
              </p:cNvSpPr>
              <p:nvPr/>
            </p:nvSpPr>
            <p:spPr bwMode="auto">
              <a:xfrm>
                <a:off x="4320" y="3981"/>
                <a:ext cx="1" cy="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8" name="Arc 32"/>
              <p:cNvSpPr>
                <a:spLocks/>
              </p:cNvSpPr>
              <p:nvPr/>
            </p:nvSpPr>
            <p:spPr bwMode="auto">
              <a:xfrm flipV="1">
                <a:off x="378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49" name="Arc 33"/>
              <p:cNvSpPr>
                <a:spLocks/>
              </p:cNvSpPr>
              <p:nvPr/>
            </p:nvSpPr>
            <p:spPr bwMode="auto">
              <a:xfrm flipV="1">
                <a:off x="414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0" name="Arc 34"/>
              <p:cNvSpPr>
                <a:spLocks/>
              </p:cNvSpPr>
              <p:nvPr/>
            </p:nvSpPr>
            <p:spPr bwMode="auto">
              <a:xfrm>
                <a:off x="3960" y="47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1" name="Line 35"/>
              <p:cNvSpPr>
                <a:spLocks noChangeShapeType="1"/>
              </p:cNvSpPr>
              <p:nvPr/>
            </p:nvSpPr>
            <p:spPr bwMode="auto">
              <a:xfrm>
                <a:off x="4500" y="3981"/>
                <a:ext cx="1" cy="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2" name="Line 36"/>
              <p:cNvSpPr>
                <a:spLocks noChangeShapeType="1"/>
              </p:cNvSpPr>
              <p:nvPr/>
            </p:nvSpPr>
            <p:spPr bwMode="auto">
              <a:xfrm>
                <a:off x="4680" y="3981"/>
                <a:ext cx="1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3" name="Arc 37"/>
              <p:cNvSpPr>
                <a:spLocks/>
              </p:cNvSpPr>
              <p:nvPr/>
            </p:nvSpPr>
            <p:spPr bwMode="auto">
              <a:xfrm>
                <a:off x="4320" y="4700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4" name="Arc 38"/>
              <p:cNvSpPr>
                <a:spLocks/>
              </p:cNvSpPr>
              <p:nvPr/>
            </p:nvSpPr>
            <p:spPr bwMode="auto">
              <a:xfrm flipV="1">
                <a:off x="450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5" name="Oval 39"/>
              <p:cNvSpPr>
                <a:spLocks noChangeArrowheads="1"/>
              </p:cNvSpPr>
              <p:nvPr/>
            </p:nvSpPr>
            <p:spPr bwMode="auto">
              <a:xfrm>
                <a:off x="3690" y="5226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6" name="Oval 40"/>
              <p:cNvSpPr>
                <a:spLocks noChangeArrowheads="1"/>
              </p:cNvSpPr>
              <p:nvPr/>
            </p:nvSpPr>
            <p:spPr bwMode="auto">
              <a:xfrm>
                <a:off x="4590" y="522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 rot="16200000">
              <a:off x="8565" y="7380"/>
              <a:ext cx="630" cy="1080"/>
              <a:chOff x="3690" y="3800"/>
              <a:chExt cx="1080" cy="1605"/>
            </a:xfrm>
          </p:grpSpPr>
          <p:sp>
            <p:nvSpPr>
              <p:cNvPr id="521258" name="Line 42"/>
              <p:cNvSpPr>
                <a:spLocks noChangeShapeType="1"/>
              </p:cNvSpPr>
              <p:nvPr/>
            </p:nvSpPr>
            <p:spPr bwMode="auto">
              <a:xfrm>
                <a:off x="3780" y="3981"/>
                <a:ext cx="1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59" name="Line 43"/>
              <p:cNvSpPr>
                <a:spLocks noChangeShapeType="1"/>
              </p:cNvSpPr>
              <p:nvPr/>
            </p:nvSpPr>
            <p:spPr bwMode="auto">
              <a:xfrm>
                <a:off x="3960" y="3981"/>
                <a:ext cx="0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0" name="Line 44"/>
              <p:cNvSpPr>
                <a:spLocks noChangeShapeType="1"/>
              </p:cNvSpPr>
              <p:nvPr/>
            </p:nvSpPr>
            <p:spPr bwMode="auto">
              <a:xfrm>
                <a:off x="4140" y="3981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1" name="Line 45"/>
              <p:cNvSpPr>
                <a:spLocks noChangeShapeType="1"/>
              </p:cNvSpPr>
              <p:nvPr/>
            </p:nvSpPr>
            <p:spPr bwMode="auto">
              <a:xfrm>
                <a:off x="4320" y="3981"/>
                <a:ext cx="1" cy="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2" name="Arc 46"/>
              <p:cNvSpPr>
                <a:spLocks/>
              </p:cNvSpPr>
              <p:nvPr/>
            </p:nvSpPr>
            <p:spPr bwMode="auto">
              <a:xfrm flipV="1">
                <a:off x="378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3" name="Arc 47"/>
              <p:cNvSpPr>
                <a:spLocks/>
              </p:cNvSpPr>
              <p:nvPr/>
            </p:nvSpPr>
            <p:spPr bwMode="auto">
              <a:xfrm flipV="1">
                <a:off x="414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4" name="Arc 48"/>
              <p:cNvSpPr>
                <a:spLocks/>
              </p:cNvSpPr>
              <p:nvPr/>
            </p:nvSpPr>
            <p:spPr bwMode="auto">
              <a:xfrm>
                <a:off x="3960" y="47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5" name="Line 49"/>
              <p:cNvSpPr>
                <a:spLocks noChangeShapeType="1"/>
              </p:cNvSpPr>
              <p:nvPr/>
            </p:nvSpPr>
            <p:spPr bwMode="auto">
              <a:xfrm>
                <a:off x="4500" y="3981"/>
                <a:ext cx="1" cy="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6" name="Line 50"/>
              <p:cNvSpPr>
                <a:spLocks noChangeShapeType="1"/>
              </p:cNvSpPr>
              <p:nvPr/>
            </p:nvSpPr>
            <p:spPr bwMode="auto">
              <a:xfrm>
                <a:off x="4680" y="3981"/>
                <a:ext cx="1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7" name="Arc 51"/>
              <p:cNvSpPr>
                <a:spLocks/>
              </p:cNvSpPr>
              <p:nvPr/>
            </p:nvSpPr>
            <p:spPr bwMode="auto">
              <a:xfrm>
                <a:off x="4320" y="4700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8" name="Arc 52"/>
              <p:cNvSpPr>
                <a:spLocks/>
              </p:cNvSpPr>
              <p:nvPr/>
            </p:nvSpPr>
            <p:spPr bwMode="auto">
              <a:xfrm flipV="1">
                <a:off x="4500" y="3800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69" name="Oval 53"/>
              <p:cNvSpPr>
                <a:spLocks noChangeArrowheads="1"/>
              </p:cNvSpPr>
              <p:nvPr/>
            </p:nvSpPr>
            <p:spPr bwMode="auto">
              <a:xfrm>
                <a:off x="3690" y="5226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70" name="Oval 54"/>
              <p:cNvSpPr>
                <a:spLocks noChangeArrowheads="1"/>
              </p:cNvSpPr>
              <p:nvPr/>
            </p:nvSpPr>
            <p:spPr bwMode="auto">
              <a:xfrm>
                <a:off x="4590" y="522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1271" name="Arc 55"/>
            <p:cNvSpPr>
              <a:spLocks/>
            </p:cNvSpPr>
            <p:nvPr/>
          </p:nvSpPr>
          <p:spPr bwMode="auto">
            <a:xfrm>
              <a:off x="7020" y="5040"/>
              <a:ext cx="827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836"/>
                <a:gd name="T1" fmla="*/ 0 h 21600"/>
                <a:gd name="T2" fmla="*/ 19836 w 19836"/>
                <a:gd name="T3" fmla="*/ 13050 h 21600"/>
                <a:gd name="T4" fmla="*/ 0 w 198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36" h="21600" fill="none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</a:path>
                <a:path w="19836" h="21600" stroke="0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72" name="Arc 56"/>
            <p:cNvSpPr>
              <a:spLocks/>
            </p:cNvSpPr>
            <p:nvPr/>
          </p:nvSpPr>
          <p:spPr bwMode="auto">
            <a:xfrm rot="13679861" flipV="1">
              <a:off x="8532" y="5595"/>
              <a:ext cx="637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296"/>
                <a:gd name="T1" fmla="*/ 0 h 21600"/>
                <a:gd name="T2" fmla="*/ 15296 w 15296"/>
                <a:gd name="T3" fmla="*/ 6349 h 21600"/>
                <a:gd name="T4" fmla="*/ 0 w 152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6" h="21600" fill="none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</a:path>
                <a:path w="15296" h="21600" stroke="0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73" name="Arc 57"/>
            <p:cNvSpPr>
              <a:spLocks/>
            </p:cNvSpPr>
            <p:nvPr/>
          </p:nvSpPr>
          <p:spPr bwMode="auto">
            <a:xfrm rot="15971809" flipV="1">
              <a:off x="9547" y="7373"/>
              <a:ext cx="885" cy="180"/>
            </a:xfrm>
            <a:custGeom>
              <a:avLst/>
              <a:gdLst>
                <a:gd name="G0" fmla="+- 1909 0 0"/>
                <a:gd name="G1" fmla="+- 21600 0 0"/>
                <a:gd name="G2" fmla="+- 21600 0 0"/>
                <a:gd name="T0" fmla="*/ 0 w 21745"/>
                <a:gd name="T1" fmla="*/ 85 h 21600"/>
                <a:gd name="T2" fmla="*/ 21745 w 21745"/>
                <a:gd name="T3" fmla="*/ 13050 h 21600"/>
                <a:gd name="T4" fmla="*/ 1909 w 217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</a:path>
                <a:path w="21745" h="21600" stroke="0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  <a:lnTo>
                    <a:pt x="1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74" name="Arc 58"/>
            <p:cNvSpPr>
              <a:spLocks/>
            </p:cNvSpPr>
            <p:nvPr/>
          </p:nvSpPr>
          <p:spPr bwMode="auto">
            <a:xfrm rot="13441269" flipV="1">
              <a:off x="8978" y="6123"/>
              <a:ext cx="720" cy="540"/>
            </a:xfrm>
            <a:custGeom>
              <a:avLst/>
              <a:gdLst>
                <a:gd name="G0" fmla="+- 10866 0 0"/>
                <a:gd name="G1" fmla="+- 21600 0 0"/>
                <a:gd name="G2" fmla="+- 21600 0 0"/>
                <a:gd name="T0" fmla="*/ 0 w 12806"/>
                <a:gd name="T1" fmla="*/ 2932 h 21600"/>
                <a:gd name="T2" fmla="*/ 12806 w 12806"/>
                <a:gd name="T3" fmla="*/ 87 h 21600"/>
                <a:gd name="T4" fmla="*/ 10866 w 128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06" h="21600" fill="none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</a:path>
                <a:path w="12806" h="21600" stroke="0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  <a:lnTo>
                    <a:pt x="1086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75" name="Text Box 59"/>
            <p:cNvSpPr txBox="1">
              <a:spLocks noChangeArrowheads="1"/>
            </p:cNvSpPr>
            <p:nvPr/>
          </p:nvSpPr>
          <p:spPr bwMode="auto">
            <a:xfrm>
              <a:off x="7830" y="5100"/>
              <a:ext cx="9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1276" name="Text Box 60"/>
            <p:cNvSpPr txBox="1">
              <a:spLocks noChangeArrowheads="1"/>
            </p:cNvSpPr>
            <p:nvPr/>
          </p:nvSpPr>
          <p:spPr bwMode="auto">
            <a:xfrm>
              <a:off x="9465" y="6540"/>
              <a:ext cx="9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1277" name="Line 61"/>
            <p:cNvSpPr>
              <a:spLocks noChangeShapeType="1"/>
            </p:cNvSpPr>
            <p:nvPr/>
          </p:nvSpPr>
          <p:spPr bwMode="auto">
            <a:xfrm flipV="1">
              <a:off x="7020" y="4680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78" name="Oval 62"/>
            <p:cNvSpPr>
              <a:spLocks noChangeArrowheads="1"/>
            </p:cNvSpPr>
            <p:nvPr/>
          </p:nvSpPr>
          <p:spPr bwMode="auto">
            <a:xfrm>
              <a:off x="9540" y="805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79" name="Text Box 63"/>
            <p:cNvSpPr txBox="1">
              <a:spLocks noChangeArrowheads="1"/>
            </p:cNvSpPr>
            <p:nvPr/>
          </p:nvSpPr>
          <p:spPr bwMode="auto">
            <a:xfrm>
              <a:off x="9540" y="8100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1280" name="Oval 64"/>
            <p:cNvSpPr>
              <a:spLocks noChangeArrowheads="1"/>
            </p:cNvSpPr>
            <p:nvPr/>
          </p:nvSpPr>
          <p:spPr bwMode="auto">
            <a:xfrm>
              <a:off x="8280" y="55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81" name="Text Box 65"/>
            <p:cNvSpPr txBox="1">
              <a:spLocks noChangeArrowheads="1"/>
            </p:cNvSpPr>
            <p:nvPr/>
          </p:nvSpPr>
          <p:spPr bwMode="auto">
            <a:xfrm>
              <a:off x="8280" y="5625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1282" name="Oval 66"/>
            <p:cNvSpPr>
              <a:spLocks noChangeArrowheads="1"/>
            </p:cNvSpPr>
            <p:nvPr/>
          </p:nvSpPr>
          <p:spPr bwMode="auto">
            <a:xfrm>
              <a:off x="6300" y="504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83" name="Text Box 67"/>
            <p:cNvSpPr txBox="1">
              <a:spLocks noChangeArrowheads="1"/>
            </p:cNvSpPr>
            <p:nvPr/>
          </p:nvSpPr>
          <p:spPr bwMode="auto">
            <a:xfrm>
              <a:off x="6300" y="5085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1284" name="Text Box 68"/>
            <p:cNvSpPr txBox="1">
              <a:spLocks noChangeArrowheads="1"/>
            </p:cNvSpPr>
            <p:nvPr/>
          </p:nvSpPr>
          <p:spPr bwMode="auto">
            <a:xfrm>
              <a:off x="7200" y="7560"/>
              <a:ext cx="9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1285" name="Line 69"/>
            <p:cNvSpPr>
              <a:spLocks noChangeShapeType="1"/>
            </p:cNvSpPr>
            <p:nvPr/>
          </p:nvSpPr>
          <p:spPr bwMode="auto">
            <a:xfrm flipV="1">
              <a:off x="774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86" name="Line 70"/>
            <p:cNvSpPr>
              <a:spLocks noChangeShapeType="1"/>
            </p:cNvSpPr>
            <p:nvPr/>
          </p:nvSpPr>
          <p:spPr bwMode="auto">
            <a:xfrm>
              <a:off x="7740" y="77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87" name="Line 71"/>
            <p:cNvSpPr>
              <a:spLocks noChangeShapeType="1"/>
            </p:cNvSpPr>
            <p:nvPr/>
          </p:nvSpPr>
          <p:spPr bwMode="auto">
            <a:xfrm flipH="1" flipV="1">
              <a:off x="7200" y="6840"/>
              <a:ext cx="5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1288" name="Rectangle 72"/>
          <p:cNvSpPr>
            <a:spLocks noChangeArrowheads="1"/>
          </p:cNvSpPr>
          <p:nvPr/>
        </p:nvSpPr>
        <p:spPr bwMode="auto">
          <a:xfrm>
            <a:off x="152400" y="5177135"/>
            <a:ext cx="6629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1237(10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1237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(12)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1270(10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1270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(13)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402(10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402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(14)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b="1"/>
              <a:t>Anisotropic Materials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600" b="1"/>
              <a:t>ISOTROPIC</a:t>
            </a:r>
            <a:r>
              <a:rPr lang="en-US" sz="2600" b="1">
                <a:solidFill>
                  <a:srgbClr val="800000"/>
                </a:solidFill>
              </a:rPr>
              <a:t> - material properties are the same in all directions</a:t>
            </a:r>
          </a:p>
          <a:p>
            <a:r>
              <a:rPr lang="en-US" sz="2600" b="1"/>
              <a:t>ANISOTROPIC</a:t>
            </a:r>
            <a:r>
              <a:rPr lang="en-US" sz="2600" b="1">
                <a:solidFill>
                  <a:srgbClr val="800000"/>
                </a:solidFill>
              </a:rPr>
              <a:t> - material properties change with direction</a:t>
            </a:r>
          </a:p>
          <a:p>
            <a:r>
              <a:rPr lang="en-US" sz="2600" b="1"/>
              <a:t>HOMOGENEOUS</a:t>
            </a:r>
            <a:r>
              <a:rPr lang="en-US" sz="2600" b="1">
                <a:solidFill>
                  <a:srgbClr val="800000"/>
                </a:solidFill>
              </a:rPr>
              <a:t> - material of uniform composition throughout and whose properties are constant at every point</a:t>
            </a:r>
          </a:p>
          <a:p>
            <a:r>
              <a:rPr lang="en-US" sz="2600" b="1"/>
              <a:t>HETEROGENEOUS</a:t>
            </a:r>
            <a:r>
              <a:rPr lang="en-US" sz="2600" b="1">
                <a:solidFill>
                  <a:srgbClr val="800000"/>
                </a:solidFill>
              </a:rPr>
              <a:t> - material uniformity within a body consisting of dissimilar constituents separately identifiable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1895</TotalTime>
  <Words>375</Words>
  <Application>Microsoft Office PowerPoint</Application>
  <PresentationFormat>On-screen Show (4:3)</PresentationFormat>
  <Paragraphs>124</Paragraphs>
  <Slides>21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Profile</vt:lpstr>
      <vt:lpstr>Equation</vt:lpstr>
      <vt:lpstr>MathType 6.0 Equation</vt:lpstr>
      <vt:lpstr>MER311: Advanced Strength of Materials</vt:lpstr>
      <vt:lpstr>Stress-Strain Curve True Stress-Strain versus Engineering Stress-Strain</vt:lpstr>
      <vt:lpstr>Relationship Between Stress and Strain</vt:lpstr>
      <vt:lpstr>Stress-Strain Relations</vt:lpstr>
      <vt:lpstr>Matrix Form of Stress-Strain Relations</vt:lpstr>
      <vt:lpstr>Matrix Form of Stress-Strain Relations</vt:lpstr>
      <vt:lpstr>Strain-Stress Relations</vt:lpstr>
      <vt:lpstr>Typical Strain Gage Rosettes</vt:lpstr>
      <vt:lpstr>Anisotropic Materials</vt:lpstr>
      <vt:lpstr>Stress-Strain Relations</vt:lpstr>
      <vt:lpstr>Symmetry of the  Stiffness Matrix</vt:lpstr>
      <vt:lpstr>Stiffness and Compliance down from 36 to 21 Constants</vt:lpstr>
      <vt:lpstr>One Plane of Elastic Symmetry</vt:lpstr>
      <vt:lpstr>Three Planes of Elastic Symmetry</vt:lpstr>
      <vt:lpstr>Relationship Between S and C</vt:lpstr>
      <vt:lpstr>One Plane in which the Mechanical Properties are Equal</vt:lpstr>
      <vt:lpstr>Material Properties Equal  in all Directions</vt:lpstr>
      <vt:lpstr>Matrix Form of Stress-Strain Relations</vt:lpstr>
      <vt:lpstr>Matrix Form of Stress-Strain Relations</vt:lpstr>
      <vt:lpstr>Example 1</vt:lpstr>
      <vt:lpstr>Example 2</vt:lpstr>
    </vt:vector>
  </TitlesOfParts>
  <Company>Union College, Mechanical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Bucinell, Ronald</cp:lastModifiedBy>
  <cp:revision>111</cp:revision>
  <dcterms:created xsi:type="dcterms:W3CDTF">2000-05-18T05:09:09Z</dcterms:created>
  <dcterms:modified xsi:type="dcterms:W3CDTF">2011-04-22T18:09:04Z</dcterms:modified>
</cp:coreProperties>
</file>