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258" r:id="rId2"/>
    <p:sldId id="329" r:id="rId3"/>
    <p:sldId id="285" r:id="rId4"/>
    <p:sldId id="286" r:id="rId5"/>
    <p:sldId id="287" r:id="rId6"/>
    <p:sldId id="288" r:id="rId7"/>
    <p:sldId id="289" r:id="rId8"/>
    <p:sldId id="330" r:id="rId9"/>
    <p:sldId id="290" r:id="rId10"/>
    <p:sldId id="291" r:id="rId11"/>
    <p:sldId id="292" r:id="rId12"/>
    <p:sldId id="293" r:id="rId13"/>
    <p:sldId id="294" r:id="rId14"/>
    <p:sldId id="295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8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5FDF-6B9B-4BC8-9021-A7D9866683B3}" type="slidenum">
              <a:rPr lang="en-US"/>
              <a:pPr/>
              <a:t>8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D4B2D9B5-696E-41ED-8E21-012B47620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Thermal Expansion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Moisture Expansion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501B1639-ED8A-406C-8CB4-7AB0838CD7FA}" type="slidenum">
              <a:rPr lang="en-US"/>
              <a:pPr/>
              <a:t>10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70875" cy="1216025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- Relations </a:t>
            </a:r>
            <a:r>
              <a:rPr lang="en-US" dirty="0"/>
              <a:t>Including Linear Thermal Strains (Compliance)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990600" y="2286000"/>
          <a:ext cx="7027863" cy="2947988"/>
        </p:xfrm>
        <a:graphic>
          <a:graphicData uri="http://schemas.openxmlformats.org/presentationml/2006/ole">
            <p:oleObj spid="_x0000_s371714" name="Equation" r:id="rId3" imgW="3720960" imgH="1396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CA145732-7FAB-4B6A-A6F2-3E2A9D7E7F07}" type="slidenum">
              <a:rPr lang="en-US"/>
              <a:pPr/>
              <a:t>11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- Relations </a:t>
            </a:r>
            <a:r>
              <a:rPr lang="en-US"/>
              <a:t>Including Linear Thermal Strains (Stiffness)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62000" y="2362200"/>
          <a:ext cx="7400925" cy="3071813"/>
        </p:xfrm>
        <a:graphic>
          <a:graphicData uri="http://schemas.openxmlformats.org/presentationml/2006/ole">
            <p:oleObj spid="_x0000_s372738" name="Equation" r:id="rId3" imgW="3759120" imgH="1396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BB7E4BE1-E9E9-4EA5-99F5-10A96501936A}" type="slidenum">
              <a:rPr lang="en-US"/>
              <a:pPr/>
              <a:t>12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Hygroscopic Strains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Polymers exposed to liquids will</a:t>
            </a:r>
          </a:p>
          <a:p>
            <a:pPr lvl="1"/>
            <a:r>
              <a:rPr lang="en-US"/>
              <a:t>absorb moisture</a:t>
            </a:r>
          </a:p>
          <a:p>
            <a:pPr lvl="1"/>
            <a:r>
              <a:rPr lang="en-US"/>
              <a:t>expand, typically linearly with %Moisture</a:t>
            </a:r>
          </a:p>
          <a:p>
            <a:r>
              <a:rPr lang="en-US"/>
              <a:t>Free Moisture Strains</a:t>
            </a: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438400" y="3962400"/>
          <a:ext cx="3657600" cy="2001838"/>
        </p:xfrm>
        <a:graphic>
          <a:graphicData uri="http://schemas.openxmlformats.org/presentationml/2006/ole">
            <p:oleObj spid="_x0000_s373762" name="Equation" r:id="rId3" imgW="134604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2FF88F71-A0BE-46F1-BE93-C19F475A736C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Thermal/Mechanical Properties-Compliance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33400" y="2667000"/>
          <a:ext cx="8131175" cy="2947988"/>
        </p:xfrm>
        <a:graphic>
          <a:graphicData uri="http://schemas.openxmlformats.org/presentationml/2006/ole">
            <p:oleObj spid="_x0000_s374786" name="Equation" r:id="rId3" imgW="4305240" imgH="1396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95E580FA-9A8B-4C82-B4E9-41054129614B}" type="slidenum">
              <a:rPr lang="en-US"/>
              <a:pPr/>
              <a:t>14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Thermal/Mechanical Properties-Stiffness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04800" y="2590800"/>
          <a:ext cx="8526463" cy="3071813"/>
        </p:xfrm>
        <a:graphic>
          <a:graphicData uri="http://schemas.openxmlformats.org/presentationml/2006/ole">
            <p:oleObj spid="_x0000_s375810" name="Equation" r:id="rId3" imgW="4330440" imgH="1396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4070350" y="2692205"/>
            <a:ext cx="864973" cy="2184595"/>
            <a:chOff x="5943600" y="2057400"/>
            <a:chExt cx="864973" cy="2184595"/>
          </a:xfrm>
        </p:grpSpPr>
        <p:sp>
          <p:nvSpPr>
            <p:cNvPr id="84" name="Freeform 83"/>
            <p:cNvSpPr/>
            <p:nvPr/>
          </p:nvSpPr>
          <p:spPr bwMode="auto">
            <a:xfrm>
              <a:off x="5952271" y="2057400"/>
              <a:ext cx="855878" cy="460858"/>
            </a:xfrm>
            <a:custGeom>
              <a:avLst/>
              <a:gdLst>
                <a:gd name="connsiteX0" fmla="*/ 0 w 855878"/>
                <a:gd name="connsiteY0" fmla="*/ 234087 h 460858"/>
                <a:gd name="connsiteX1" fmla="*/ 446227 w 855878"/>
                <a:gd name="connsiteY1" fmla="*/ 0 h 460858"/>
                <a:gd name="connsiteX2" fmla="*/ 855878 w 855878"/>
                <a:gd name="connsiteY2" fmla="*/ 226772 h 460858"/>
                <a:gd name="connsiteX3" fmla="*/ 438912 w 855878"/>
                <a:gd name="connsiteY3" fmla="*/ 460858 h 460858"/>
                <a:gd name="connsiteX4" fmla="*/ 0 w 855878"/>
                <a:gd name="connsiteY4" fmla="*/ 234087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878" h="460858">
                  <a:moveTo>
                    <a:pt x="0" y="234087"/>
                  </a:moveTo>
                  <a:lnTo>
                    <a:pt x="446227" y="0"/>
                  </a:lnTo>
                  <a:lnTo>
                    <a:pt x="855878" y="226772"/>
                  </a:lnTo>
                  <a:lnTo>
                    <a:pt x="438912" y="460858"/>
                  </a:lnTo>
                  <a:lnTo>
                    <a:pt x="0" y="23408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5943600" y="2289628"/>
              <a:ext cx="444843" cy="1952367"/>
            </a:xfrm>
            <a:custGeom>
              <a:avLst/>
              <a:gdLst>
                <a:gd name="connsiteX0" fmla="*/ 437782 w 444843"/>
                <a:gd name="connsiteY0" fmla="*/ 1952367 h 1952367"/>
                <a:gd name="connsiteX1" fmla="*/ 444843 w 444843"/>
                <a:gd name="connsiteY1" fmla="*/ 229482 h 1952367"/>
                <a:gd name="connsiteX2" fmla="*/ 3530 w 444843"/>
                <a:gd name="connsiteY2" fmla="*/ 0 h 1952367"/>
                <a:gd name="connsiteX3" fmla="*/ 0 w 444843"/>
                <a:gd name="connsiteY3" fmla="*/ 1719354 h 1952367"/>
                <a:gd name="connsiteX4" fmla="*/ 437782 w 444843"/>
                <a:gd name="connsiteY4" fmla="*/ 1952367 h 195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843" h="1952367">
                  <a:moveTo>
                    <a:pt x="437782" y="1952367"/>
                  </a:moveTo>
                  <a:cubicBezTo>
                    <a:pt x="440136" y="1378072"/>
                    <a:pt x="442489" y="803777"/>
                    <a:pt x="444843" y="229482"/>
                  </a:cubicBezTo>
                  <a:lnTo>
                    <a:pt x="3530" y="0"/>
                  </a:lnTo>
                  <a:cubicBezTo>
                    <a:pt x="2353" y="573118"/>
                    <a:pt x="1177" y="1146236"/>
                    <a:pt x="0" y="1719354"/>
                  </a:cubicBezTo>
                  <a:lnTo>
                    <a:pt x="437782" y="19523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6381382" y="2289628"/>
              <a:ext cx="427191" cy="1948837"/>
            </a:xfrm>
            <a:custGeom>
              <a:avLst/>
              <a:gdLst>
                <a:gd name="connsiteX0" fmla="*/ 0 w 427191"/>
                <a:gd name="connsiteY0" fmla="*/ 1948837 h 1948837"/>
                <a:gd name="connsiteX1" fmla="*/ 14122 w 427191"/>
                <a:gd name="connsiteY1" fmla="*/ 225952 h 1948837"/>
                <a:gd name="connsiteX2" fmla="*/ 427191 w 427191"/>
                <a:gd name="connsiteY2" fmla="*/ 0 h 1948837"/>
                <a:gd name="connsiteX3" fmla="*/ 420130 w 427191"/>
                <a:gd name="connsiteY3" fmla="*/ 1708763 h 1948837"/>
                <a:gd name="connsiteX4" fmla="*/ 0 w 427191"/>
                <a:gd name="connsiteY4" fmla="*/ 1948837 h 194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191" h="1948837">
                  <a:moveTo>
                    <a:pt x="0" y="1948837"/>
                  </a:moveTo>
                  <a:lnTo>
                    <a:pt x="14122" y="225952"/>
                  </a:lnTo>
                  <a:lnTo>
                    <a:pt x="427191" y="0"/>
                  </a:lnTo>
                  <a:cubicBezTo>
                    <a:pt x="424837" y="569588"/>
                    <a:pt x="422484" y="1139175"/>
                    <a:pt x="420130" y="1708763"/>
                  </a:cubicBezTo>
                  <a:lnTo>
                    <a:pt x="0" y="19488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Stress and Strain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01395" y="27151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67671" y="3389376"/>
            <a:ext cx="1888328" cy="1649738"/>
            <a:chOff x="1733385" y="2637740"/>
            <a:chExt cx="3372015" cy="2945960"/>
          </a:xfrm>
        </p:grpSpPr>
        <p:sp>
          <p:nvSpPr>
            <p:cNvPr id="32" name="Freeform 31"/>
            <p:cNvSpPr/>
            <p:nvPr/>
          </p:nvSpPr>
          <p:spPr bwMode="auto">
            <a:xfrm>
              <a:off x="1757901" y="3206260"/>
              <a:ext cx="2393342" cy="2377440"/>
            </a:xfrm>
            <a:custGeom>
              <a:avLst/>
              <a:gdLst>
                <a:gd name="connsiteX0" fmla="*/ 0 w 2393342"/>
                <a:gd name="connsiteY0" fmla="*/ 1001865 h 2377440"/>
                <a:gd name="connsiteX1" fmla="*/ 0 w 2393342"/>
                <a:gd name="connsiteY1" fmla="*/ 0 h 2377440"/>
                <a:gd name="connsiteX2" fmla="*/ 2393342 w 2393342"/>
                <a:gd name="connsiteY2" fmla="*/ 1383527 h 2377440"/>
                <a:gd name="connsiteX3" fmla="*/ 2385391 w 2393342"/>
                <a:gd name="connsiteY3" fmla="*/ 2377440 h 2377440"/>
                <a:gd name="connsiteX4" fmla="*/ 0 w 2393342"/>
                <a:gd name="connsiteY4" fmla="*/ 1001865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342" h="2377440">
                  <a:moveTo>
                    <a:pt x="0" y="1001865"/>
                  </a:moveTo>
                  <a:lnTo>
                    <a:pt x="0" y="0"/>
                  </a:lnTo>
                  <a:lnTo>
                    <a:pt x="2393342" y="1383527"/>
                  </a:lnTo>
                  <a:cubicBezTo>
                    <a:pt x="2390692" y="1714831"/>
                    <a:pt x="2388041" y="2046136"/>
                    <a:pt x="2385391" y="2377440"/>
                  </a:cubicBezTo>
                  <a:lnTo>
                    <a:pt x="0" y="10018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733385" y="2637740"/>
              <a:ext cx="3355451" cy="1940119"/>
            </a:xfrm>
            <a:custGeom>
              <a:avLst/>
              <a:gdLst>
                <a:gd name="connsiteX0" fmla="*/ 970059 w 3355451"/>
                <a:gd name="connsiteY0" fmla="*/ 0 h 1940119"/>
                <a:gd name="connsiteX1" fmla="*/ 3355451 w 3355451"/>
                <a:gd name="connsiteY1" fmla="*/ 1399430 h 1940119"/>
                <a:gd name="connsiteX2" fmla="*/ 2409246 w 3355451"/>
                <a:gd name="connsiteY2" fmla="*/ 1940119 h 1940119"/>
                <a:gd name="connsiteX3" fmla="*/ 0 w 3355451"/>
                <a:gd name="connsiteY3" fmla="*/ 556592 h 1940119"/>
                <a:gd name="connsiteX4" fmla="*/ 970059 w 3355451"/>
                <a:gd name="connsiteY4" fmla="*/ 0 h 19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451" h="1940119">
                  <a:moveTo>
                    <a:pt x="970059" y="0"/>
                  </a:moveTo>
                  <a:lnTo>
                    <a:pt x="3355451" y="1399430"/>
                  </a:lnTo>
                  <a:lnTo>
                    <a:pt x="2409246" y="1940119"/>
                  </a:lnTo>
                  <a:lnTo>
                    <a:pt x="0" y="556592"/>
                  </a:lnTo>
                  <a:lnTo>
                    <a:pt x="97005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159195" y="4041147"/>
              <a:ext cx="946205" cy="1534602"/>
            </a:xfrm>
            <a:custGeom>
              <a:avLst/>
              <a:gdLst>
                <a:gd name="connsiteX0" fmla="*/ 0 w 946205"/>
                <a:gd name="connsiteY0" fmla="*/ 1534602 h 1534602"/>
                <a:gd name="connsiteX1" fmla="*/ 0 w 946205"/>
                <a:gd name="connsiteY1" fmla="*/ 532738 h 1534602"/>
                <a:gd name="connsiteX2" fmla="*/ 946205 w 946205"/>
                <a:gd name="connsiteY2" fmla="*/ 0 h 1534602"/>
                <a:gd name="connsiteX3" fmla="*/ 946205 w 946205"/>
                <a:gd name="connsiteY3" fmla="*/ 978011 h 1534602"/>
                <a:gd name="connsiteX4" fmla="*/ 0 w 946205"/>
                <a:gd name="connsiteY4" fmla="*/ 1534602 h 15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205" h="1534602">
                  <a:moveTo>
                    <a:pt x="0" y="1534602"/>
                  </a:moveTo>
                  <a:lnTo>
                    <a:pt x="0" y="532738"/>
                  </a:lnTo>
                  <a:lnTo>
                    <a:pt x="946205" y="0"/>
                  </a:lnTo>
                  <a:lnTo>
                    <a:pt x="946205" y="978011"/>
                  </a:lnTo>
                  <a:lnTo>
                    <a:pt x="0" y="15346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 rot="5400000">
            <a:off x="801868" y="4182739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1800000">
            <a:off x="1134463" y="4758811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9000000">
            <a:off x="1134464" y="3600518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1464210" y="4562334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800000">
            <a:off x="1134463" y="3990715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9000000">
            <a:off x="1796806" y="39862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800000">
            <a:off x="1801262" y="3603706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2270645" y="4304981"/>
            <a:ext cx="502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9000000">
            <a:off x="1918846" y="4726807"/>
            <a:ext cx="6400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800000">
            <a:off x="1803857" y="43747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1466859" y="3789810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9000000">
            <a:off x="1134463" y="43747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499968" y="4614575"/>
            <a:ext cx="563270" cy="328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>
            <a:off x="281023" y="3389376"/>
            <a:ext cx="563270" cy="3285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3097377" y="4968241"/>
            <a:ext cx="307239" cy="18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10680000" flipV="1">
            <a:off x="665071" y="4669536"/>
            <a:ext cx="384048" cy="213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1714290" y="3184959"/>
            <a:ext cx="274808" cy="8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332050" y="4991066"/>
            <a:ext cx="2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9885" y="4764025"/>
            <a:ext cx="321283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3048000"/>
            <a:ext cx="238963" cy="20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20568" y="4686606"/>
            <a:ext cx="238963" cy="20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x</a:t>
            </a:r>
            <a:endParaRPr lang="en-US" b="1" dirty="0"/>
          </a:p>
        </p:txBody>
      </p:sp>
      <p:cxnSp>
        <p:nvCxnSpPr>
          <p:cNvPr id="72" name="Straight Connector 71"/>
          <p:cNvCxnSpPr/>
          <p:nvPr/>
        </p:nvCxnSpPr>
        <p:spPr bwMode="auto">
          <a:xfrm rot="5400000">
            <a:off x="3477405" y="37573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1800000">
            <a:off x="3810000" y="4333434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rot="9000000">
            <a:off x="4057415" y="3108847"/>
            <a:ext cx="50292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rot="5400000">
            <a:off x="4139747" y="4136957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rot="1800000">
            <a:off x="3810000" y="3565338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9000000">
            <a:off x="4472343" y="3560885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rot="1800000">
            <a:off x="4497624" y="3100605"/>
            <a:ext cx="457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5400000">
            <a:off x="4813594" y="37573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9000000">
            <a:off x="4474942" y="4333434"/>
            <a:ext cx="7680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rot="1800000">
            <a:off x="4479394" y="3949385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rot="5400000">
            <a:off x="4142396" y="3364433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rot="9000000">
            <a:off x="3810000" y="3949385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0680000" flipV="1">
            <a:off x="3422345" y="4045237"/>
            <a:ext cx="384048" cy="213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3207159" y="4139726"/>
            <a:ext cx="321283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95" name="Straight Arrow Connector 94"/>
          <p:cNvCxnSpPr>
            <a:cxnSpLocks noChangeAspect="1"/>
          </p:cNvCxnSpPr>
          <p:nvPr/>
        </p:nvCxnSpPr>
        <p:spPr bwMode="auto">
          <a:xfrm>
            <a:off x="4970068" y="4103643"/>
            <a:ext cx="307239" cy="18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204741" y="4126468"/>
            <a:ext cx="2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19600" y="1600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 flipH="1" flipV="1">
            <a:off x="4411565" y="2146204"/>
            <a:ext cx="274808" cy="8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 flipH="1" flipV="1">
            <a:off x="4267200" y="2628900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5400000" flipH="1" flipV="1">
            <a:off x="4267994" y="5212556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4114800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077096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y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231686" y="28675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6477000" y="3488283"/>
            <a:ext cx="1879052" cy="1636167"/>
            <a:chOff x="6045748" y="1447800"/>
            <a:chExt cx="1879052" cy="1636167"/>
          </a:xfrm>
        </p:grpSpPr>
        <p:sp>
          <p:nvSpPr>
            <p:cNvPr id="106" name="Freeform 105"/>
            <p:cNvSpPr/>
            <p:nvPr/>
          </p:nvSpPr>
          <p:spPr bwMode="auto">
            <a:xfrm flipV="1">
              <a:off x="6579148" y="1752600"/>
              <a:ext cx="1340271" cy="1331367"/>
            </a:xfrm>
            <a:custGeom>
              <a:avLst/>
              <a:gdLst>
                <a:gd name="connsiteX0" fmla="*/ 0 w 2393342"/>
                <a:gd name="connsiteY0" fmla="*/ 1001865 h 2377440"/>
                <a:gd name="connsiteX1" fmla="*/ 0 w 2393342"/>
                <a:gd name="connsiteY1" fmla="*/ 0 h 2377440"/>
                <a:gd name="connsiteX2" fmla="*/ 2393342 w 2393342"/>
                <a:gd name="connsiteY2" fmla="*/ 1383527 h 2377440"/>
                <a:gd name="connsiteX3" fmla="*/ 2385391 w 2393342"/>
                <a:gd name="connsiteY3" fmla="*/ 2377440 h 2377440"/>
                <a:gd name="connsiteX4" fmla="*/ 0 w 2393342"/>
                <a:gd name="connsiteY4" fmla="*/ 1001865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342" h="2377440">
                  <a:moveTo>
                    <a:pt x="0" y="1001865"/>
                  </a:moveTo>
                  <a:lnTo>
                    <a:pt x="0" y="0"/>
                  </a:lnTo>
                  <a:lnTo>
                    <a:pt x="2393342" y="1383527"/>
                  </a:lnTo>
                  <a:cubicBezTo>
                    <a:pt x="2390692" y="1714831"/>
                    <a:pt x="2388041" y="2046136"/>
                    <a:pt x="2385391" y="2377440"/>
                  </a:cubicBezTo>
                  <a:lnTo>
                    <a:pt x="0" y="100186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 flipV="1">
              <a:off x="6045748" y="1447800"/>
              <a:ext cx="1879052" cy="1086467"/>
            </a:xfrm>
            <a:custGeom>
              <a:avLst/>
              <a:gdLst>
                <a:gd name="connsiteX0" fmla="*/ 970059 w 3355451"/>
                <a:gd name="connsiteY0" fmla="*/ 0 h 1940119"/>
                <a:gd name="connsiteX1" fmla="*/ 3355451 w 3355451"/>
                <a:gd name="connsiteY1" fmla="*/ 1399430 h 1940119"/>
                <a:gd name="connsiteX2" fmla="*/ 2409246 w 3355451"/>
                <a:gd name="connsiteY2" fmla="*/ 1940119 h 1940119"/>
                <a:gd name="connsiteX3" fmla="*/ 0 w 3355451"/>
                <a:gd name="connsiteY3" fmla="*/ 556592 h 1940119"/>
                <a:gd name="connsiteX4" fmla="*/ 970059 w 3355451"/>
                <a:gd name="connsiteY4" fmla="*/ 0 h 19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451" h="1940119">
                  <a:moveTo>
                    <a:pt x="970059" y="0"/>
                  </a:moveTo>
                  <a:lnTo>
                    <a:pt x="3355451" y="1399430"/>
                  </a:lnTo>
                  <a:lnTo>
                    <a:pt x="2409246" y="1940119"/>
                  </a:lnTo>
                  <a:lnTo>
                    <a:pt x="0" y="556592"/>
                  </a:lnTo>
                  <a:lnTo>
                    <a:pt x="97005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 flipV="1">
              <a:off x="6045748" y="2209800"/>
              <a:ext cx="529875" cy="859377"/>
            </a:xfrm>
            <a:custGeom>
              <a:avLst/>
              <a:gdLst>
                <a:gd name="connsiteX0" fmla="*/ 0 w 946205"/>
                <a:gd name="connsiteY0" fmla="*/ 1534602 h 1534602"/>
                <a:gd name="connsiteX1" fmla="*/ 0 w 946205"/>
                <a:gd name="connsiteY1" fmla="*/ 532738 h 1534602"/>
                <a:gd name="connsiteX2" fmla="*/ 946205 w 946205"/>
                <a:gd name="connsiteY2" fmla="*/ 0 h 1534602"/>
                <a:gd name="connsiteX3" fmla="*/ 946205 w 946205"/>
                <a:gd name="connsiteY3" fmla="*/ 978011 h 1534602"/>
                <a:gd name="connsiteX4" fmla="*/ 0 w 946205"/>
                <a:gd name="connsiteY4" fmla="*/ 1534602 h 153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205" h="1534602">
                  <a:moveTo>
                    <a:pt x="0" y="1534602"/>
                  </a:moveTo>
                  <a:lnTo>
                    <a:pt x="0" y="532738"/>
                  </a:lnTo>
                  <a:lnTo>
                    <a:pt x="946205" y="0"/>
                  </a:lnTo>
                  <a:lnTo>
                    <a:pt x="946205" y="978011"/>
                  </a:lnTo>
                  <a:lnTo>
                    <a:pt x="0" y="15346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 bwMode="auto">
          <a:xfrm rot="5400000">
            <a:off x="6419027" y="4419975"/>
            <a:ext cx="5943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rot="1800000">
            <a:off x="6676391" y="4867777"/>
            <a:ext cx="5943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9000000">
            <a:off x="6664755" y="3752918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6994501" y="4714734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800000">
            <a:off x="6664754" y="4143115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rot="9000000">
            <a:off x="7327097" y="4138662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1800000">
            <a:off x="7331553" y="3756106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rot="5400000">
            <a:off x="7668348" y="4335139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9000000">
            <a:off x="7329696" y="4911211"/>
            <a:ext cx="768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rot="1800000">
            <a:off x="7334148" y="45271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rot="5400000">
            <a:off x="6997150" y="3942210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9000000">
            <a:off x="6664754" y="4527162"/>
            <a:ext cx="7680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>
            <a:off x="8153400" y="4800600"/>
            <a:ext cx="307239" cy="18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0680000" flipV="1">
            <a:off x="5625386" y="5112037"/>
            <a:ext cx="384048" cy="213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rot="5400000" flipH="1" flipV="1">
            <a:off x="7244581" y="3337359"/>
            <a:ext cx="274808" cy="8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8382000" y="4812268"/>
            <a:ext cx="2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0200" y="5206526"/>
            <a:ext cx="321283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943600" y="4572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229600" y="3048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</a:t>
            </a:r>
            <a:r>
              <a:rPr lang="en-US" b="1" baseline="-25000" dirty="0" smtClean="0">
                <a:sym typeface="Symbol"/>
              </a:rPr>
              <a:t>z</a:t>
            </a:r>
            <a:endParaRPr lang="en-US" b="1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 rot="9000000" flipH="1" flipV="1">
            <a:off x="6213066" y="4857644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 rot="9000000" flipH="1" flipV="1">
            <a:off x="8346666" y="3562243"/>
            <a:ext cx="533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rot="5400000">
            <a:off x="2415290" y="39243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rot="9000000">
            <a:off x="1836680" y="4918585"/>
            <a:ext cx="1371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9000000">
            <a:off x="3840261" y="333375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1800000">
            <a:off x="4916613" y="3304145"/>
            <a:ext cx="320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5400000">
            <a:off x="6637020" y="4030980"/>
            <a:ext cx="1371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800000">
            <a:off x="7191702" y="5060055"/>
            <a:ext cx="18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30139E12-48FA-4A44-8754-78F1B9925DDC}" type="slidenum">
              <a:rPr lang="en-US"/>
              <a:pPr/>
              <a:t>3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Thermal Strains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Material Expands and Contracts when Heated and Cooled</a:t>
            </a:r>
          </a:p>
          <a:p>
            <a:r>
              <a:rPr lang="en-US"/>
              <a:t>Rate of Expansion Different in the 3 Principal Material Directions</a:t>
            </a:r>
          </a:p>
          <a:p>
            <a:pPr lvl="1"/>
            <a:r>
              <a:rPr lang="en-US"/>
              <a:t>Graphite fibers contract along their length when heated</a:t>
            </a:r>
          </a:p>
          <a:p>
            <a:pPr lvl="1"/>
            <a:r>
              <a:rPr lang="en-US"/>
              <a:t>Polymers, aluminum, boron, ceramics and most other matrix materials expand when heated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37CE-CC18-4D2E-9415-5C475B1081D1}" type="slidenum">
              <a:rPr lang="en-US"/>
              <a:pPr/>
              <a:t>4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Thermal Strain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810000" cy="4114800"/>
          </a:xfrm>
        </p:spPr>
        <p:txBody>
          <a:bodyPr/>
          <a:lstStyle/>
          <a:p>
            <a:r>
              <a:rPr lang="en-US" sz="2600"/>
              <a:t>Directly Related to Change in Length</a:t>
            </a:r>
          </a:p>
          <a:p>
            <a:pPr lvl="1"/>
            <a:endParaRPr lang="en-US" sz="2200"/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838200" y="2743200"/>
          <a:ext cx="3276600" cy="2978150"/>
        </p:xfrm>
        <a:graphic>
          <a:graphicData uri="http://schemas.openxmlformats.org/presentationml/2006/ole">
            <p:oleObj spid="_x0000_s368642" name="Equation" r:id="rId3" imgW="1257120" imgH="1143000" progId="Equation.3">
              <p:embed/>
            </p:oleObj>
          </a:graphicData>
        </a:graphic>
      </p:graphicFrame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6395160" y="2684306"/>
            <a:ext cx="1554484" cy="155448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Freeform 8"/>
          <p:cNvSpPr>
            <a:spLocks noChangeAspect="1"/>
          </p:cNvSpPr>
          <p:nvPr/>
        </p:nvSpPr>
        <p:spPr bwMode="auto">
          <a:xfrm>
            <a:off x="5491164" y="2673928"/>
            <a:ext cx="904230" cy="2133600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 bwMode="auto">
          <a:xfrm>
            <a:off x="5785571" y="3525982"/>
            <a:ext cx="1089344" cy="1089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Freeform 10"/>
          <p:cNvSpPr>
            <a:spLocks noChangeAspect="1"/>
          </p:cNvSpPr>
          <p:nvPr/>
        </p:nvSpPr>
        <p:spPr bwMode="auto">
          <a:xfrm>
            <a:off x="5795962" y="3124200"/>
            <a:ext cx="1715898" cy="398722"/>
          </a:xfrm>
          <a:custGeom>
            <a:avLst/>
            <a:gdLst>
              <a:gd name="connsiteX0" fmla="*/ 0 w 2448560"/>
              <a:gd name="connsiteY0" fmla="*/ 558800 h 568960"/>
              <a:gd name="connsiteX1" fmla="*/ 1554480 w 2448560"/>
              <a:gd name="connsiteY1" fmla="*/ 568960 h 568960"/>
              <a:gd name="connsiteX2" fmla="*/ 2448560 w 2448560"/>
              <a:gd name="connsiteY2" fmla="*/ 0 h 568960"/>
              <a:gd name="connsiteX3" fmla="*/ 924560 w 2448560"/>
              <a:gd name="connsiteY3" fmla="*/ 0 h 568960"/>
              <a:gd name="connsiteX4" fmla="*/ 0 w 2448560"/>
              <a:gd name="connsiteY4" fmla="*/ 55880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560" h="568960">
                <a:moveTo>
                  <a:pt x="0" y="558800"/>
                </a:moveTo>
                <a:lnTo>
                  <a:pt x="1554480" y="568960"/>
                </a:lnTo>
                <a:lnTo>
                  <a:pt x="2448560" y="0"/>
                </a:lnTo>
                <a:lnTo>
                  <a:pt x="924560" y="0"/>
                </a:lnTo>
                <a:lnTo>
                  <a:pt x="0" y="5588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/>
        </p:nvSpPr>
        <p:spPr bwMode="auto">
          <a:xfrm>
            <a:off x="6883544" y="3124200"/>
            <a:ext cx="633664" cy="1495176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6405562" y="3148445"/>
            <a:ext cx="1089344" cy="108934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Freeform 13"/>
          <p:cNvSpPr>
            <a:spLocks noChangeAspect="1"/>
          </p:cNvSpPr>
          <p:nvPr/>
        </p:nvSpPr>
        <p:spPr bwMode="auto">
          <a:xfrm>
            <a:off x="5795962" y="3124200"/>
            <a:ext cx="633664" cy="1495176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5491162" y="3231573"/>
            <a:ext cx="1554484" cy="1554484"/>
          </a:xfrm>
          <a:prstGeom prst="rect">
            <a:avLst/>
          </a:prstGeom>
          <a:solidFill>
            <a:schemeClr val="accent1">
              <a:alpha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Freeform 15"/>
          <p:cNvSpPr>
            <a:spLocks noChangeAspect="1"/>
          </p:cNvSpPr>
          <p:nvPr/>
        </p:nvSpPr>
        <p:spPr bwMode="auto">
          <a:xfrm>
            <a:off x="5501322" y="2656840"/>
            <a:ext cx="2448569" cy="568973"/>
          </a:xfrm>
          <a:custGeom>
            <a:avLst/>
            <a:gdLst>
              <a:gd name="connsiteX0" fmla="*/ 0 w 2448560"/>
              <a:gd name="connsiteY0" fmla="*/ 558800 h 568960"/>
              <a:gd name="connsiteX1" fmla="*/ 1554480 w 2448560"/>
              <a:gd name="connsiteY1" fmla="*/ 568960 h 568960"/>
              <a:gd name="connsiteX2" fmla="*/ 2448560 w 2448560"/>
              <a:gd name="connsiteY2" fmla="*/ 0 h 568960"/>
              <a:gd name="connsiteX3" fmla="*/ 924560 w 2448560"/>
              <a:gd name="connsiteY3" fmla="*/ 0 h 568960"/>
              <a:gd name="connsiteX4" fmla="*/ 0 w 2448560"/>
              <a:gd name="connsiteY4" fmla="*/ 55880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560" h="568960">
                <a:moveTo>
                  <a:pt x="0" y="558800"/>
                </a:moveTo>
                <a:lnTo>
                  <a:pt x="1554480" y="568960"/>
                </a:lnTo>
                <a:lnTo>
                  <a:pt x="2448560" y="0"/>
                </a:lnTo>
                <a:lnTo>
                  <a:pt x="924560" y="0"/>
                </a:lnTo>
                <a:lnTo>
                  <a:pt x="0" y="55880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7" name="Freeform 16"/>
          <p:cNvSpPr>
            <a:spLocks noChangeAspect="1"/>
          </p:cNvSpPr>
          <p:nvPr/>
        </p:nvSpPr>
        <p:spPr bwMode="auto">
          <a:xfrm>
            <a:off x="7035944" y="2656609"/>
            <a:ext cx="904230" cy="2133600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408612" y="5029200"/>
          <a:ext cx="387350" cy="410135"/>
        </p:xfrm>
        <a:graphic>
          <a:graphicData uri="http://schemas.openxmlformats.org/presentationml/2006/ole">
            <p:oleObj spid="_x0000_s368643" name="Equation" r:id="rId4" imgW="215640" imgH="228600" progId="Equation.DSMT4">
              <p:embed/>
            </p:oleObj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114800" y="3530600"/>
          <a:ext cx="1071562" cy="431800"/>
        </p:xfrm>
        <a:graphic>
          <a:graphicData uri="http://schemas.openxmlformats.org/presentationml/2006/ole">
            <p:oleObj spid="_x0000_s368644" name="Equation" r:id="rId5" imgW="596880" imgH="241200" progId="Equation.DSMT4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8077200" y="3505200"/>
          <a:ext cx="363537" cy="409575"/>
        </p:xfrm>
        <a:graphic>
          <a:graphicData uri="http://schemas.openxmlformats.org/presentationml/2006/ole">
            <p:oleObj spid="_x0000_s368645" name="Equation" r:id="rId6" imgW="203040" imgH="228600" progId="Equation.DSMT4">
              <p:embed/>
            </p:oleObj>
          </a:graphicData>
        </a:graphic>
      </p:graphicFrame>
      <p:cxnSp>
        <p:nvCxnSpPr>
          <p:cNvPr id="21" name="Straight Connector 20"/>
          <p:cNvCxnSpPr>
            <a:cxnSpLocks noChangeAspect="1"/>
          </p:cNvCxnSpPr>
          <p:nvPr/>
        </p:nvCxnSpPr>
        <p:spPr bwMode="auto">
          <a:xfrm rot="10800000" flipV="1">
            <a:off x="6253162" y="48768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cxnSpLocks noChangeAspect="1"/>
          </p:cNvCxnSpPr>
          <p:nvPr/>
        </p:nvCxnSpPr>
        <p:spPr bwMode="auto">
          <a:xfrm rot="10800000" flipV="1">
            <a:off x="5033962" y="48768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cxnSpLocks noChangeAspect="1"/>
          </p:cNvCxnSpPr>
          <p:nvPr/>
        </p:nvCxnSpPr>
        <p:spPr bwMode="auto">
          <a:xfrm rot="10800000" flipV="1">
            <a:off x="6634163" y="48768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cxnSpLocks noChangeAspect="1"/>
          </p:cNvCxnSpPr>
          <p:nvPr/>
        </p:nvCxnSpPr>
        <p:spPr bwMode="auto">
          <a:xfrm rot="10800000" flipV="1">
            <a:off x="5033962" y="32766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cxnSpLocks noChangeAspect="1"/>
          </p:cNvCxnSpPr>
          <p:nvPr/>
        </p:nvCxnSpPr>
        <p:spPr bwMode="auto">
          <a:xfrm rot="10800000" flipV="1">
            <a:off x="5033962" y="38100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6329362" y="5029200"/>
          <a:ext cx="1093788" cy="409575"/>
        </p:xfrm>
        <a:graphic>
          <a:graphicData uri="http://schemas.openxmlformats.org/presentationml/2006/ole">
            <p:oleObj spid="_x0000_s368646" name="Equation" r:id="rId7" imgW="609480" imgH="228600" progId="Equation.DSMT4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799012" y="4343400"/>
          <a:ext cx="387350" cy="431800"/>
        </p:xfrm>
        <a:graphic>
          <a:graphicData uri="http://schemas.openxmlformats.org/presentationml/2006/ole">
            <p:oleObj spid="_x0000_s368647" name="Equation" r:id="rId8" imgW="215640" imgH="241200" progId="Equation.DSMT4">
              <p:embed/>
            </p:oleObj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8081962" y="426720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8081962" y="312420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8081962" y="266700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8001000" y="2667000"/>
          <a:ext cx="1027113" cy="409575"/>
        </p:xfrm>
        <a:graphic>
          <a:graphicData uri="http://schemas.openxmlformats.org/presentationml/2006/ole">
            <p:oleObj spid="_x0000_s368648" name="Equation" r:id="rId9" imgW="5713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8A5E-8BDF-49D0-9B0E-2F04AFF6AF6E}" type="slidenum">
              <a:rPr lang="en-US"/>
              <a:pPr/>
              <a:t>5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216025"/>
          </a:xfrm>
        </p:spPr>
        <p:txBody>
          <a:bodyPr/>
          <a:lstStyle/>
          <a:p>
            <a:r>
              <a:rPr lang="en-US"/>
              <a:t>Thermal Expansion Coefficient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3922712" cy="4267200"/>
          </a:xfrm>
        </p:spPr>
        <p:txBody>
          <a:bodyPr/>
          <a:lstStyle/>
          <a:p>
            <a:r>
              <a:rPr lang="en-US" sz="2600" dirty="0"/>
              <a:t>Thermal Expansion is Linear with Temp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762000" y="2971800"/>
          <a:ext cx="3309938" cy="2514600"/>
        </p:xfrm>
        <a:graphic>
          <a:graphicData uri="http://schemas.openxmlformats.org/presentationml/2006/ole">
            <p:oleObj spid="_x0000_s369666" name="Equation" r:id="rId3" imgW="1269720" imgH="965160" progId="Equation.3">
              <p:embed/>
            </p:oleObj>
          </a:graphicData>
        </a:graphic>
      </p:graphicFrame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6395160" y="2684306"/>
            <a:ext cx="1554484" cy="155448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8" name="Freeform 17"/>
          <p:cNvSpPr>
            <a:spLocks noChangeAspect="1"/>
          </p:cNvSpPr>
          <p:nvPr/>
        </p:nvSpPr>
        <p:spPr bwMode="auto">
          <a:xfrm>
            <a:off x="5491164" y="2673928"/>
            <a:ext cx="904230" cy="2133600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 bwMode="auto">
          <a:xfrm>
            <a:off x="5785571" y="3525982"/>
            <a:ext cx="1089344" cy="1089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0" name="Freeform 19"/>
          <p:cNvSpPr>
            <a:spLocks noChangeAspect="1"/>
          </p:cNvSpPr>
          <p:nvPr/>
        </p:nvSpPr>
        <p:spPr bwMode="auto">
          <a:xfrm>
            <a:off x="5795962" y="3124200"/>
            <a:ext cx="1715898" cy="398722"/>
          </a:xfrm>
          <a:custGeom>
            <a:avLst/>
            <a:gdLst>
              <a:gd name="connsiteX0" fmla="*/ 0 w 2448560"/>
              <a:gd name="connsiteY0" fmla="*/ 558800 h 568960"/>
              <a:gd name="connsiteX1" fmla="*/ 1554480 w 2448560"/>
              <a:gd name="connsiteY1" fmla="*/ 568960 h 568960"/>
              <a:gd name="connsiteX2" fmla="*/ 2448560 w 2448560"/>
              <a:gd name="connsiteY2" fmla="*/ 0 h 568960"/>
              <a:gd name="connsiteX3" fmla="*/ 924560 w 2448560"/>
              <a:gd name="connsiteY3" fmla="*/ 0 h 568960"/>
              <a:gd name="connsiteX4" fmla="*/ 0 w 2448560"/>
              <a:gd name="connsiteY4" fmla="*/ 55880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560" h="568960">
                <a:moveTo>
                  <a:pt x="0" y="558800"/>
                </a:moveTo>
                <a:lnTo>
                  <a:pt x="1554480" y="568960"/>
                </a:lnTo>
                <a:lnTo>
                  <a:pt x="2448560" y="0"/>
                </a:lnTo>
                <a:lnTo>
                  <a:pt x="924560" y="0"/>
                </a:lnTo>
                <a:lnTo>
                  <a:pt x="0" y="5588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1" name="Freeform 20"/>
          <p:cNvSpPr>
            <a:spLocks noChangeAspect="1"/>
          </p:cNvSpPr>
          <p:nvPr/>
        </p:nvSpPr>
        <p:spPr bwMode="auto">
          <a:xfrm>
            <a:off x="6883544" y="3124200"/>
            <a:ext cx="633664" cy="1495176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 bwMode="auto">
          <a:xfrm>
            <a:off x="6405562" y="3148445"/>
            <a:ext cx="1089344" cy="108934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>
            <a:spLocks noChangeAspect="1"/>
          </p:cNvSpPr>
          <p:nvPr/>
        </p:nvSpPr>
        <p:spPr bwMode="auto">
          <a:xfrm>
            <a:off x="5795962" y="3124200"/>
            <a:ext cx="633664" cy="1495176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5491162" y="3231573"/>
            <a:ext cx="1554484" cy="1554484"/>
          </a:xfrm>
          <a:prstGeom prst="rect">
            <a:avLst/>
          </a:prstGeom>
          <a:solidFill>
            <a:schemeClr val="accent1">
              <a:alpha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Freeform 13"/>
          <p:cNvSpPr>
            <a:spLocks noChangeAspect="1"/>
          </p:cNvSpPr>
          <p:nvPr/>
        </p:nvSpPr>
        <p:spPr bwMode="auto">
          <a:xfrm>
            <a:off x="5501322" y="2656840"/>
            <a:ext cx="2448569" cy="568973"/>
          </a:xfrm>
          <a:custGeom>
            <a:avLst/>
            <a:gdLst>
              <a:gd name="connsiteX0" fmla="*/ 0 w 2448560"/>
              <a:gd name="connsiteY0" fmla="*/ 558800 h 568960"/>
              <a:gd name="connsiteX1" fmla="*/ 1554480 w 2448560"/>
              <a:gd name="connsiteY1" fmla="*/ 568960 h 568960"/>
              <a:gd name="connsiteX2" fmla="*/ 2448560 w 2448560"/>
              <a:gd name="connsiteY2" fmla="*/ 0 h 568960"/>
              <a:gd name="connsiteX3" fmla="*/ 924560 w 2448560"/>
              <a:gd name="connsiteY3" fmla="*/ 0 h 568960"/>
              <a:gd name="connsiteX4" fmla="*/ 0 w 2448560"/>
              <a:gd name="connsiteY4" fmla="*/ 55880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560" h="568960">
                <a:moveTo>
                  <a:pt x="0" y="558800"/>
                </a:moveTo>
                <a:lnTo>
                  <a:pt x="1554480" y="568960"/>
                </a:lnTo>
                <a:lnTo>
                  <a:pt x="2448560" y="0"/>
                </a:lnTo>
                <a:lnTo>
                  <a:pt x="924560" y="0"/>
                </a:lnTo>
                <a:lnTo>
                  <a:pt x="0" y="55880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Freeform 14"/>
          <p:cNvSpPr>
            <a:spLocks noChangeAspect="1"/>
          </p:cNvSpPr>
          <p:nvPr/>
        </p:nvSpPr>
        <p:spPr bwMode="auto">
          <a:xfrm>
            <a:off x="7035944" y="2656609"/>
            <a:ext cx="904230" cy="2133600"/>
          </a:xfrm>
          <a:custGeom>
            <a:avLst/>
            <a:gdLst>
              <a:gd name="connsiteX0" fmla="*/ 0 w 904240"/>
              <a:gd name="connsiteY0" fmla="*/ 2133600 h 2133600"/>
              <a:gd name="connsiteX1" fmla="*/ 0 w 904240"/>
              <a:gd name="connsiteY1" fmla="*/ 579120 h 2133600"/>
              <a:gd name="connsiteX2" fmla="*/ 904240 w 904240"/>
              <a:gd name="connsiteY2" fmla="*/ 0 h 2133600"/>
              <a:gd name="connsiteX3" fmla="*/ 904240 w 904240"/>
              <a:gd name="connsiteY3" fmla="*/ 1574800 h 2133600"/>
              <a:gd name="connsiteX4" fmla="*/ 0 w 904240"/>
              <a:gd name="connsiteY4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240" h="2133600">
                <a:moveTo>
                  <a:pt x="0" y="2133600"/>
                </a:moveTo>
                <a:lnTo>
                  <a:pt x="0" y="579120"/>
                </a:lnTo>
                <a:lnTo>
                  <a:pt x="904240" y="0"/>
                </a:lnTo>
                <a:lnTo>
                  <a:pt x="904240" y="1574800"/>
                </a:lnTo>
                <a:lnTo>
                  <a:pt x="0" y="213360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408612" y="5029200"/>
          <a:ext cx="387350" cy="410135"/>
        </p:xfrm>
        <a:graphic>
          <a:graphicData uri="http://schemas.openxmlformats.org/presentationml/2006/ole">
            <p:oleObj spid="_x0000_s369667" name="Equation" r:id="rId4" imgW="215640" imgH="228600" progId="Equation.DSMT4">
              <p:embed/>
            </p:oleObj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4114800" y="3530600"/>
          <a:ext cx="1071562" cy="431800"/>
        </p:xfrm>
        <a:graphic>
          <a:graphicData uri="http://schemas.openxmlformats.org/presentationml/2006/ole">
            <p:oleObj spid="_x0000_s369668" name="Equation" r:id="rId5" imgW="596880" imgH="241200" progId="Equation.DSMT4">
              <p:embed/>
            </p:oleObj>
          </a:graphicData>
        </a:graphic>
      </p:graphicFrame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8077200" y="3505200"/>
          <a:ext cx="363537" cy="409575"/>
        </p:xfrm>
        <a:graphic>
          <a:graphicData uri="http://schemas.openxmlformats.org/presentationml/2006/ole">
            <p:oleObj spid="_x0000_s369669" name="Equation" r:id="rId6" imgW="203040" imgH="228600" progId="Equation.DSMT4">
              <p:embed/>
            </p:oleObj>
          </a:graphicData>
        </a:graphic>
      </p:graphicFrame>
      <p:cxnSp>
        <p:nvCxnSpPr>
          <p:cNvPr id="27" name="Straight Connector 26"/>
          <p:cNvCxnSpPr>
            <a:cxnSpLocks noChangeAspect="1"/>
          </p:cNvCxnSpPr>
          <p:nvPr/>
        </p:nvCxnSpPr>
        <p:spPr bwMode="auto">
          <a:xfrm rot="10800000" flipV="1">
            <a:off x="6253162" y="48768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cxnSpLocks noChangeAspect="1"/>
          </p:cNvCxnSpPr>
          <p:nvPr/>
        </p:nvCxnSpPr>
        <p:spPr bwMode="auto">
          <a:xfrm rot="10800000" flipV="1">
            <a:off x="5033962" y="48768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cxnSpLocks noChangeAspect="1"/>
          </p:cNvCxnSpPr>
          <p:nvPr/>
        </p:nvCxnSpPr>
        <p:spPr bwMode="auto">
          <a:xfrm rot="10800000" flipV="1">
            <a:off x="6634163" y="48768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 noChangeAspect="1"/>
          </p:cNvCxnSpPr>
          <p:nvPr/>
        </p:nvCxnSpPr>
        <p:spPr bwMode="auto">
          <a:xfrm rot="10800000" flipV="1">
            <a:off x="5033962" y="32766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 noChangeAspect="1"/>
          </p:cNvCxnSpPr>
          <p:nvPr/>
        </p:nvCxnSpPr>
        <p:spPr bwMode="auto">
          <a:xfrm rot="10800000" flipV="1">
            <a:off x="5033962" y="3810000"/>
            <a:ext cx="341377" cy="2133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6329362" y="5029200"/>
          <a:ext cx="1093788" cy="409575"/>
        </p:xfrm>
        <a:graphic>
          <a:graphicData uri="http://schemas.openxmlformats.org/presentationml/2006/ole">
            <p:oleObj spid="_x0000_s369670" name="Equation" r:id="rId7" imgW="609480" imgH="228600" progId="Equation.DSMT4">
              <p:embed/>
            </p:oleObj>
          </a:graphicData>
        </a:graphic>
      </p:graphicFrame>
      <p:graphicFrame>
        <p:nvGraphicFramePr>
          <p:cNvPr id="369671" name="Object 7"/>
          <p:cNvGraphicFramePr>
            <a:graphicFrameLocks noChangeAspect="1"/>
          </p:cNvGraphicFramePr>
          <p:nvPr/>
        </p:nvGraphicFramePr>
        <p:xfrm>
          <a:off x="4799012" y="4343400"/>
          <a:ext cx="387350" cy="431800"/>
        </p:xfrm>
        <a:graphic>
          <a:graphicData uri="http://schemas.openxmlformats.org/presentationml/2006/ole">
            <p:oleObj spid="_x0000_s369671" name="Equation" r:id="rId8" imgW="215640" imgH="241200" progId="Equation.DSMT4">
              <p:embed/>
            </p:oleObj>
          </a:graphicData>
        </a:graphic>
      </p:graphicFrame>
      <p:cxnSp>
        <p:nvCxnSpPr>
          <p:cNvPr id="36" name="Straight Connector 35"/>
          <p:cNvCxnSpPr/>
          <p:nvPr/>
        </p:nvCxnSpPr>
        <p:spPr bwMode="auto">
          <a:xfrm>
            <a:off x="8081962" y="426720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8081962" y="312420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8081962" y="2667000"/>
            <a:ext cx="38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9672" name="Object 8"/>
          <p:cNvGraphicFramePr>
            <a:graphicFrameLocks noChangeAspect="1"/>
          </p:cNvGraphicFramePr>
          <p:nvPr/>
        </p:nvGraphicFramePr>
        <p:xfrm>
          <a:off x="8001000" y="2667000"/>
          <a:ext cx="1027113" cy="409575"/>
        </p:xfrm>
        <a:graphic>
          <a:graphicData uri="http://schemas.openxmlformats.org/presentationml/2006/ole">
            <p:oleObj spid="_x0000_s369672" name="Equation" r:id="rId9" imgW="5713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7F5DD607-5CE8-4DCE-AD94-311F18AD431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CTE for Various Engineering Materials</a:t>
            </a:r>
          </a:p>
        </p:txBody>
      </p:sp>
      <p:pic>
        <p:nvPicPr>
          <p:cNvPr id="181251" name="Picture 3" descr="mer232l4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533775" cy="427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84EB8375-92E7-4F49-BB46-5AAE070DB8D9}" type="slidenum">
              <a:rPr lang="en-US"/>
              <a:pPr/>
              <a:t>7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Linear Thermal Expansion Coefficients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400" b="1">
                <a:sym typeface="Symbol" pitchFamily="18" charset="2"/>
              </a:rPr>
              <a:t></a:t>
            </a:r>
            <a:r>
              <a:rPr lang="en-US" sz="2400" b="1" baseline="-25000">
                <a:sym typeface="Symbol" pitchFamily="18" charset="2"/>
              </a:rPr>
              <a:t>1</a:t>
            </a:r>
            <a:r>
              <a:rPr lang="en-US" sz="2400" b="1">
                <a:sym typeface="Symbol" pitchFamily="18" charset="2"/>
              </a:rPr>
              <a:t>, </a:t>
            </a:r>
            <a:r>
              <a:rPr lang="en-US" sz="2400" b="1" baseline="-25000">
                <a:sym typeface="Symbol" pitchFamily="18" charset="2"/>
              </a:rPr>
              <a:t>2</a:t>
            </a:r>
            <a:r>
              <a:rPr lang="en-US" sz="2400" b="1">
                <a:sym typeface="Symbol" pitchFamily="18" charset="2"/>
              </a:rPr>
              <a:t>, and </a:t>
            </a:r>
            <a:r>
              <a:rPr lang="en-US" sz="2400" b="1" baseline="-25000">
                <a:sym typeface="Symbol" pitchFamily="18" charset="2"/>
              </a:rPr>
              <a:t>3</a:t>
            </a:r>
            <a:r>
              <a:rPr lang="en-US" sz="2400" b="1">
                <a:sym typeface="Symbol" pitchFamily="18" charset="2"/>
              </a:rPr>
              <a:t>, are referred to as the LINEAR coefficients of thermal expansion</a:t>
            </a:r>
          </a:p>
          <a:p>
            <a:r>
              <a:rPr lang="en-US" sz="2400" b="1">
                <a:sym typeface="Symbol" pitchFamily="18" charset="2"/>
              </a:rPr>
              <a:t>If expansion effects are not linearly proportional to temperature, ’s have no meaning</a:t>
            </a:r>
          </a:p>
          <a:p>
            <a:r>
              <a:rPr lang="en-US" sz="2400" b="1">
                <a:sym typeface="Symbol" pitchFamily="18" charset="2"/>
              </a:rPr>
              <a:t>Free thermal strains do not involve any shearing deformations</a:t>
            </a:r>
          </a:p>
          <a:p>
            <a:r>
              <a:rPr lang="en-US" sz="2400" b="1">
                <a:sym typeface="Symbol" pitchFamily="18" charset="2"/>
              </a:rPr>
              <a:t>For an element of material isolated in space, the thermal strains do not result in stresses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B2B8-D140-4944-A214-DB456F750A24}" type="slidenum">
              <a:rPr lang="en-US"/>
              <a:pPr/>
              <a:t>8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Matrix Form of Stress-Strain Relations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1550988" y="1752600"/>
          <a:ext cx="5307012" cy="4371975"/>
        </p:xfrm>
        <a:graphic>
          <a:graphicData uri="http://schemas.openxmlformats.org/presentationml/2006/ole">
            <p:oleObj spid="_x0000_s397314" name="Equation" r:id="rId4" imgW="3022560" imgH="248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/>
          <a:p>
            <a:fld id="{E4EC1E1E-1D6E-4841-A193-1734FB92FC5D}" type="slidenum">
              <a:rPr lang="en-US"/>
              <a:pPr/>
              <a:t>9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70875" cy="1216025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- Relations </a:t>
            </a:r>
            <a:r>
              <a:rPr lang="en-US" dirty="0"/>
              <a:t>Including Thermal </a:t>
            </a:r>
            <a:r>
              <a:rPr lang="en-US" dirty="0" smtClean="0"/>
              <a:t>Strains (Compliance</a:t>
            </a:r>
            <a:r>
              <a:rPr lang="en-US" dirty="0"/>
              <a:t>)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152400" y="2209800"/>
          <a:ext cx="8778875" cy="2947988"/>
        </p:xfrm>
        <a:graphic>
          <a:graphicData uri="http://schemas.openxmlformats.org/presentationml/2006/ole">
            <p:oleObj spid="_x0000_s370690" name="Equation" r:id="rId3" imgW="4647960" imgH="13968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2032</TotalTime>
  <Words>267</Words>
  <Application>Microsoft Office PowerPoint</Application>
  <PresentationFormat>On-screen Show (4:3)</PresentationFormat>
  <Paragraphs>67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Profile</vt:lpstr>
      <vt:lpstr>Equation</vt:lpstr>
      <vt:lpstr>MER311: Advanced Strength of Materials</vt:lpstr>
      <vt:lpstr>Relationship Between Stress and Strain</vt:lpstr>
      <vt:lpstr>Free Thermal Strains</vt:lpstr>
      <vt:lpstr>Free Thermal Strain</vt:lpstr>
      <vt:lpstr>Thermal Expansion Coefficient</vt:lpstr>
      <vt:lpstr>Linear CTE for Various Engineering Materials</vt:lpstr>
      <vt:lpstr>Notes on Linear Thermal Expansion Coefficients</vt:lpstr>
      <vt:lpstr>Matrix Form of Stress-Strain Relations</vt:lpstr>
      <vt:lpstr>- Relations Including Thermal Strains (Compliance)</vt:lpstr>
      <vt:lpstr>- Relations Including Linear Thermal Strains (Compliance)</vt:lpstr>
      <vt:lpstr>- Relations Including Linear Thermal Strains (Stiffness)</vt:lpstr>
      <vt:lpstr>Hygroscopic Strains</vt:lpstr>
      <vt:lpstr>Thermal/Mechanical Properties-Compliance</vt:lpstr>
      <vt:lpstr>Thermal/Mechanical Properties-Stiffness</vt:lpstr>
    </vt:vector>
  </TitlesOfParts>
  <Company>Union College, Mechanical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Bucinell, Ronald</cp:lastModifiedBy>
  <cp:revision>127</cp:revision>
  <dcterms:created xsi:type="dcterms:W3CDTF">2000-05-18T05:09:09Z</dcterms:created>
  <dcterms:modified xsi:type="dcterms:W3CDTF">2011-04-25T12:40:08Z</dcterms:modified>
</cp:coreProperties>
</file>