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7" r:id="rId3"/>
    <p:sldId id="282" r:id="rId4"/>
    <p:sldId id="280" r:id="rId5"/>
    <p:sldId id="283" r:id="rId6"/>
    <p:sldId id="281" r:id="rId7"/>
    <p:sldId id="284" r:id="rId8"/>
    <p:sldId id="273" r:id="rId9"/>
    <p:sldId id="285" r:id="rId10"/>
    <p:sldId id="286" r:id="rId11"/>
    <p:sldId id="287" r:id="rId12"/>
    <p:sldId id="277" r:id="rId13"/>
    <p:sldId id="278" r:id="rId14"/>
    <p:sldId id="279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66CCFF"/>
    <a:srgbClr val="0000FF"/>
    <a:srgbClr val="808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7827F2F-E8C5-4494-ABDC-384A7C2A3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FBE3CD1-CCD6-4DC3-965D-32CA21B4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ABF5A-36C7-4881-979D-24C71377257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70288"/>
          </a:xfrm>
          <a:ln w="12700"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noFill/>
          <a:ln/>
        </p:spPr>
        <p:txBody>
          <a:bodyPr lIns="96593" tIns="48297" rIns="96593" bIns="4829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7FE45-8E25-4156-9080-1D9947EF3BB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7FE45-8E25-4156-9080-1D9947EF3BB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307BA-D397-4DD9-BEBA-78CCB595842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80DC9-448C-43B7-825C-448120AA49D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56D1F-49B9-4C7F-896A-622442E6715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ADCA7-6FFD-4817-A79B-127D3EE6566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ADCA7-6FFD-4817-A79B-127D3EE6566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ADCA7-6FFD-4817-A79B-127D3EE656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ADCA7-6FFD-4817-A79B-127D3EE656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ADCA7-6FFD-4817-A79B-127D3EE6566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ADCA7-6FFD-4817-A79B-127D3EE6566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C0511F-5422-4765-9329-17480879DC5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C0511F-5422-4765-9329-17480879DC5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r>
              <a:rPr lang="en-US"/>
              <a:t>Ronald B. Bucinell, Ph.D., P.E.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F1194-CC86-4F24-BB7A-CCFFEC045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DDFDF-BE4D-40A3-B61C-CF44EF466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E68BA-65F0-4DB5-9333-1631A754D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9C154-E9A4-4208-9567-D93B9BC2C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6F67D-FBCE-4435-9D53-B7F614ADF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08666-899B-47E7-8EAF-3C8A7AE90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A1F3-6DB9-41EF-8E43-E0FD7BB9F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80A71-BAE0-4E7F-9092-72E2DCC26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19FEA-7177-45FA-B46D-DFF4BF81B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C3153-D0CB-41B6-8D5A-513713A69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128B-5A6B-4282-A57D-57EACEE0C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800"/>
              <a:t>Ronald B. Bucinell, Ph.D., P.E.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pPr>
              <a:defRPr/>
            </a:pPr>
            <a:r>
              <a:rPr lang="en-US"/>
              <a:t>MER214: Strength of Materials</a:t>
            </a:r>
          </a:p>
          <a:p>
            <a:pPr>
              <a:defRPr/>
            </a:pPr>
            <a:r>
              <a:rPr lang="en-US"/>
              <a:t>Department of Mechanical Engineering</a:t>
            </a:r>
          </a:p>
          <a:p>
            <a:pPr>
              <a:defRPr/>
            </a:pPr>
            <a:r>
              <a:rPr lang="en-US"/>
              <a:t>Union College, Schenectady, NY</a:t>
            </a:r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5FDBB1A9-1087-413B-A50E-3832099A7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E4AF01-BB8C-4935-BA9E-D22BCE7A42E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Chapter 4:</a:t>
            </a:r>
            <a:br>
              <a:rPr lang="en-US" sz="3400" smtClean="0"/>
            </a:br>
            <a:r>
              <a:rPr lang="en-US" sz="3400" smtClean="0"/>
              <a:t>Pure Bending 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A Closer Look at Cross-Sections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 bwMode="auto">
          <a:xfrm rot="3316266">
            <a:off x="3108784" y="2336091"/>
            <a:ext cx="2322205" cy="1635020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1865537" y="3314331"/>
            <a:ext cx="2652666" cy="1371600"/>
          </a:xfrm>
          <a:custGeom>
            <a:avLst/>
            <a:gdLst>
              <a:gd name="connsiteX0" fmla="*/ 371192 w 2652666"/>
              <a:gd name="connsiteY0" fmla="*/ 1371600 h 1371600"/>
              <a:gd name="connsiteX1" fmla="*/ 0 w 2652666"/>
              <a:gd name="connsiteY1" fmla="*/ 1136210 h 1371600"/>
              <a:gd name="connsiteX2" fmla="*/ 2272420 w 2652666"/>
              <a:gd name="connsiteY2" fmla="*/ 0 h 1371600"/>
              <a:gd name="connsiteX3" fmla="*/ 2652666 w 2652666"/>
              <a:gd name="connsiteY3" fmla="*/ 235390 h 1371600"/>
              <a:gd name="connsiteX4" fmla="*/ 371192 w 2652666"/>
              <a:gd name="connsiteY4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2666" h="1371600">
                <a:moveTo>
                  <a:pt x="371192" y="1371600"/>
                </a:moveTo>
                <a:lnTo>
                  <a:pt x="0" y="1136210"/>
                </a:lnTo>
                <a:lnTo>
                  <a:pt x="2272420" y="0"/>
                </a:lnTo>
                <a:lnTo>
                  <a:pt x="2652666" y="235390"/>
                </a:lnTo>
                <a:lnTo>
                  <a:pt x="371192" y="1371600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1" name="Freeform 70"/>
          <p:cNvSpPr/>
          <p:nvPr/>
        </p:nvSpPr>
        <p:spPr bwMode="auto">
          <a:xfrm>
            <a:off x="1874591" y="2608160"/>
            <a:ext cx="2272419" cy="1842381"/>
          </a:xfrm>
          <a:custGeom>
            <a:avLst/>
            <a:gdLst>
              <a:gd name="connsiteX0" fmla="*/ 0 w 2272419"/>
              <a:gd name="connsiteY0" fmla="*/ 1842381 h 1842381"/>
              <a:gd name="connsiteX1" fmla="*/ 0 w 2272419"/>
              <a:gd name="connsiteY1" fmla="*/ 1136210 h 1842381"/>
              <a:gd name="connsiteX2" fmla="*/ 2272419 w 2272419"/>
              <a:gd name="connsiteY2" fmla="*/ 0 h 1842381"/>
              <a:gd name="connsiteX3" fmla="*/ 2267893 w 2272419"/>
              <a:gd name="connsiteY3" fmla="*/ 706171 h 1842381"/>
              <a:gd name="connsiteX4" fmla="*/ 0 w 2272419"/>
              <a:gd name="connsiteY4" fmla="*/ 1842381 h 184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419" h="1842381">
                <a:moveTo>
                  <a:pt x="0" y="1842381"/>
                </a:moveTo>
                <a:lnTo>
                  <a:pt x="0" y="1136210"/>
                </a:lnTo>
                <a:lnTo>
                  <a:pt x="2272419" y="0"/>
                </a:lnTo>
                <a:cubicBezTo>
                  <a:pt x="2270910" y="235390"/>
                  <a:pt x="2269402" y="470781"/>
                  <a:pt x="2267893" y="706171"/>
                </a:cubicBezTo>
                <a:lnTo>
                  <a:pt x="0" y="1842381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1734262" y="3653554"/>
            <a:ext cx="669956" cy="1339912"/>
          </a:xfrm>
          <a:custGeom>
            <a:avLst/>
            <a:gdLst>
              <a:gd name="connsiteX0" fmla="*/ 669956 w 669956"/>
              <a:gd name="connsiteY0" fmla="*/ 1339912 h 1339912"/>
              <a:gd name="connsiteX1" fmla="*/ 0 w 669956"/>
              <a:gd name="connsiteY1" fmla="*/ 918926 h 1339912"/>
              <a:gd name="connsiteX2" fmla="*/ 0 w 669956"/>
              <a:gd name="connsiteY2" fmla="*/ 0 h 1339912"/>
              <a:gd name="connsiteX3" fmla="*/ 135802 w 669956"/>
              <a:gd name="connsiteY3" fmla="*/ 86008 h 1339912"/>
              <a:gd name="connsiteX4" fmla="*/ 140329 w 669956"/>
              <a:gd name="connsiteY4" fmla="*/ 796705 h 1339912"/>
              <a:gd name="connsiteX5" fmla="*/ 506994 w 669956"/>
              <a:gd name="connsiteY5" fmla="*/ 1027568 h 1339912"/>
              <a:gd name="connsiteX6" fmla="*/ 506994 w 669956"/>
              <a:gd name="connsiteY6" fmla="*/ 316871 h 1339912"/>
              <a:gd name="connsiteX7" fmla="*/ 669956 w 669956"/>
              <a:gd name="connsiteY7" fmla="*/ 425512 h 1339912"/>
              <a:gd name="connsiteX8" fmla="*/ 669956 w 669956"/>
              <a:gd name="connsiteY8" fmla="*/ 1339912 h 13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9956" h="1339912">
                <a:moveTo>
                  <a:pt x="669956" y="1339912"/>
                </a:moveTo>
                <a:lnTo>
                  <a:pt x="0" y="918926"/>
                </a:lnTo>
                <a:lnTo>
                  <a:pt x="0" y="0"/>
                </a:lnTo>
                <a:lnTo>
                  <a:pt x="135802" y="86008"/>
                </a:lnTo>
                <a:lnTo>
                  <a:pt x="140329" y="796705"/>
                </a:lnTo>
                <a:lnTo>
                  <a:pt x="506994" y="1027568"/>
                </a:lnTo>
                <a:lnTo>
                  <a:pt x="506994" y="316871"/>
                </a:lnTo>
                <a:lnTo>
                  <a:pt x="669956" y="425512"/>
                </a:lnTo>
                <a:cubicBezTo>
                  <a:pt x="668447" y="730312"/>
                  <a:pt x="666939" y="1035112"/>
                  <a:pt x="669956" y="1339912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22ACB3-D8FA-47B7-BFAD-4575DDA031D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758825"/>
          </a:xfrm>
        </p:spPr>
        <p:txBody>
          <a:bodyPr/>
          <a:lstStyle/>
          <a:p>
            <a:pPr eaLnBrk="1" hangingPunct="1"/>
            <a:r>
              <a:rPr lang="en-US" dirty="0" smtClean="0"/>
              <a:t>“U” Cross Section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7503330" y="4283806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5400000">
            <a:off x="6192690" y="4680046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7107090" y="4680046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7574460" y="3826606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med"/>
            <a:tailEnd type="stealth" w="sm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6512730" y="488201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med"/>
            <a:tailEnd type="stealth" w="sm" len="med"/>
          </a:ln>
          <a:effectLst/>
        </p:spPr>
      </p:cxnSp>
      <p:sp useBgFill="1">
        <p:nvSpPr>
          <p:cNvPr id="47" name="TextBox 46"/>
          <p:cNvSpPr txBox="1"/>
          <p:nvPr/>
        </p:nvSpPr>
        <p:spPr>
          <a:xfrm>
            <a:off x="7803854" y="3664398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1in</a:t>
            </a:r>
            <a:endParaRPr lang="en-US" sz="1200" dirty="0"/>
          </a:p>
        </p:txBody>
      </p:sp>
      <p:sp useBgFill="1">
        <p:nvSpPr>
          <p:cNvPr id="48" name="TextBox 47"/>
          <p:cNvSpPr txBox="1"/>
          <p:nvPr/>
        </p:nvSpPr>
        <p:spPr>
          <a:xfrm>
            <a:off x="6737054" y="4762948"/>
            <a:ext cx="45720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1in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 bwMode="auto">
          <a:xfrm rot="5400000">
            <a:off x="1330351" y="4495153"/>
            <a:ext cx="1463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0" name="Straight Connector 49"/>
          <p:cNvCxnSpPr>
            <a:cxnSpLocks noChangeAspect="1"/>
          </p:cNvCxnSpPr>
          <p:nvPr/>
        </p:nvCxnSpPr>
        <p:spPr bwMode="auto">
          <a:xfrm rot="10800000">
            <a:off x="1178519" y="3872215"/>
            <a:ext cx="1316737" cy="82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1" name="Straight Connector 50"/>
          <p:cNvCxnSpPr>
            <a:cxnSpLocks noChangeAspect="1"/>
          </p:cNvCxnSpPr>
          <p:nvPr/>
        </p:nvCxnSpPr>
        <p:spPr bwMode="auto">
          <a:xfrm flipV="1">
            <a:off x="1033166" y="4414190"/>
            <a:ext cx="1024104" cy="5120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lg" len="lg"/>
          </a:ln>
          <a:effectLst/>
        </p:spPr>
      </p:cxnSp>
      <p:cxnSp>
        <p:nvCxnSpPr>
          <p:cNvPr id="52" name="Straight Connector 51"/>
          <p:cNvCxnSpPr>
            <a:cxnSpLocks noChangeAspect="1"/>
          </p:cNvCxnSpPr>
          <p:nvPr/>
        </p:nvCxnSpPr>
        <p:spPr bwMode="auto">
          <a:xfrm flipV="1">
            <a:off x="818856" y="4942827"/>
            <a:ext cx="184341" cy="921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1970431" y="5353356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4" name="Straight Connector 53"/>
          <p:cNvCxnSpPr>
            <a:cxnSpLocks noChangeAspect="1"/>
          </p:cNvCxnSpPr>
          <p:nvPr/>
        </p:nvCxnSpPr>
        <p:spPr bwMode="auto">
          <a:xfrm rot="10800000">
            <a:off x="942686" y="3728769"/>
            <a:ext cx="197511" cy="1234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5" name="Straight Connector 54"/>
          <p:cNvCxnSpPr>
            <a:cxnSpLocks noChangeAspect="1"/>
          </p:cNvCxnSpPr>
          <p:nvPr/>
        </p:nvCxnSpPr>
        <p:spPr bwMode="auto">
          <a:xfrm rot="10800000">
            <a:off x="1403056" y="4014100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6" name="Straight Connector 55"/>
          <p:cNvCxnSpPr>
            <a:cxnSpLocks noChangeAspect="1"/>
          </p:cNvCxnSpPr>
          <p:nvPr/>
        </p:nvCxnSpPr>
        <p:spPr bwMode="auto">
          <a:xfrm rot="10800000">
            <a:off x="1510345" y="4080766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1860256" y="5333353"/>
          <a:ext cx="137160" cy="259080"/>
        </p:xfrm>
        <a:graphic>
          <a:graphicData uri="http://schemas.openxmlformats.org/presentationml/2006/ole">
            <p:oleObj spid="_x0000_s57346" name="Equation" r:id="rId4" imgW="114120" imgH="215640" progId="Equation.DSMT4">
              <p:embed/>
            </p:oleObj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/>
        </p:nvGraphicFramePr>
        <p:xfrm>
          <a:off x="1784056" y="5104753"/>
          <a:ext cx="167640" cy="167640"/>
        </p:xfrm>
        <a:graphic>
          <a:graphicData uri="http://schemas.openxmlformats.org/presentationml/2006/ole">
            <p:oleObj spid="_x0000_s57347" name="Equation" r:id="rId5" imgW="139680" imgH="139680" progId="Equation.DSMT4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717258" y="5028554"/>
          <a:ext cx="152400" cy="289560"/>
        </p:xfrm>
        <a:graphic>
          <a:graphicData uri="http://schemas.openxmlformats.org/presentationml/2006/ole">
            <p:oleObj spid="_x0000_s57348" name="Equation" r:id="rId6" imgW="126720" imgH="241200" progId="Equation.DSMT4">
              <p:embed/>
            </p:oleObj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/>
        </p:nvGraphicFramePr>
        <p:xfrm>
          <a:off x="1022058" y="4952355"/>
          <a:ext cx="167640" cy="198118"/>
        </p:xfrm>
        <a:graphic>
          <a:graphicData uri="http://schemas.openxmlformats.org/presentationml/2006/ole">
            <p:oleObj spid="_x0000_s57349" name="Equation" r:id="rId7" imgW="139680" imgH="164880" progId="Equation.DSMT4">
              <p:embed/>
            </p:oleObj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945856" y="3428353"/>
          <a:ext cx="167640" cy="259080"/>
        </p:xfrm>
        <a:graphic>
          <a:graphicData uri="http://schemas.openxmlformats.org/presentationml/2006/ole">
            <p:oleObj spid="_x0000_s57350" name="Equation" r:id="rId8" imgW="139680" imgH="215640" progId="Equation.DSMT4">
              <p:embed/>
            </p:oleObj>
          </a:graphicData>
        </a:graphic>
      </p:graphicFrame>
      <p:graphicFrame>
        <p:nvGraphicFramePr>
          <p:cNvPr id="62" name="Object 7"/>
          <p:cNvGraphicFramePr>
            <a:graphicFrameLocks noChangeAspect="1"/>
          </p:cNvGraphicFramePr>
          <p:nvPr/>
        </p:nvGraphicFramePr>
        <p:xfrm>
          <a:off x="1250656" y="3656953"/>
          <a:ext cx="137160" cy="167640"/>
        </p:xfrm>
        <a:graphic>
          <a:graphicData uri="http://schemas.openxmlformats.org/presentationml/2006/ole">
            <p:oleObj spid="_x0000_s57351" name="Equation" r:id="rId9" imgW="114120" imgH="139680" progId="Equation.DSMT4">
              <p:embed/>
            </p:oleObj>
          </a:graphicData>
        </a:graphic>
      </p:graphicFrame>
      <p:graphicFrame>
        <p:nvGraphicFramePr>
          <p:cNvPr id="63" name="Object 12"/>
          <p:cNvGraphicFramePr>
            <a:graphicFrameLocks noChangeAspect="1"/>
          </p:cNvGraphicFramePr>
          <p:nvPr/>
        </p:nvGraphicFramePr>
        <p:xfrm>
          <a:off x="447343" y="4258725"/>
          <a:ext cx="1276415" cy="306277"/>
        </p:xfrm>
        <a:graphic>
          <a:graphicData uri="http://schemas.openxmlformats.org/presentationml/2006/ole">
            <p:oleObj spid="_x0000_s57352" name="Equation" r:id="rId10" imgW="1002960" imgH="241200" progId="Equation.DSMT4">
              <p:embed/>
            </p:oleObj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 flipV="1">
            <a:off x="1860256" y="3080442"/>
            <a:ext cx="2743200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Freeform 69"/>
          <p:cNvSpPr/>
          <p:nvPr/>
        </p:nvSpPr>
        <p:spPr bwMode="auto">
          <a:xfrm>
            <a:off x="1734262" y="2522152"/>
            <a:ext cx="2412748" cy="1217692"/>
          </a:xfrm>
          <a:custGeom>
            <a:avLst/>
            <a:gdLst>
              <a:gd name="connsiteX0" fmla="*/ 135802 w 2412748"/>
              <a:gd name="connsiteY0" fmla="*/ 1217692 h 1217692"/>
              <a:gd name="connsiteX1" fmla="*/ 0 w 2412748"/>
              <a:gd name="connsiteY1" fmla="*/ 1131684 h 1217692"/>
              <a:gd name="connsiteX2" fmla="*/ 2286000 w 2412748"/>
              <a:gd name="connsiteY2" fmla="*/ 0 h 1217692"/>
              <a:gd name="connsiteX3" fmla="*/ 2412748 w 2412748"/>
              <a:gd name="connsiteY3" fmla="*/ 81482 h 1217692"/>
              <a:gd name="connsiteX4" fmla="*/ 135802 w 2412748"/>
              <a:gd name="connsiteY4" fmla="*/ 1217692 h 121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748" h="1217692">
                <a:moveTo>
                  <a:pt x="135802" y="1217692"/>
                </a:moveTo>
                <a:lnTo>
                  <a:pt x="0" y="1131684"/>
                </a:lnTo>
                <a:lnTo>
                  <a:pt x="2286000" y="0"/>
                </a:lnTo>
                <a:lnTo>
                  <a:pt x="2412748" y="81482"/>
                </a:lnTo>
                <a:lnTo>
                  <a:pt x="135802" y="1217692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2241256" y="2843550"/>
            <a:ext cx="2444436" cy="1226745"/>
          </a:xfrm>
          <a:custGeom>
            <a:avLst/>
            <a:gdLst>
              <a:gd name="connsiteX0" fmla="*/ 162962 w 2444436"/>
              <a:gd name="connsiteY0" fmla="*/ 1226745 h 1226745"/>
              <a:gd name="connsiteX1" fmla="*/ 0 w 2444436"/>
              <a:gd name="connsiteY1" fmla="*/ 1131684 h 1226745"/>
              <a:gd name="connsiteX2" fmla="*/ 2281473 w 2444436"/>
              <a:gd name="connsiteY2" fmla="*/ 0 h 1226745"/>
              <a:gd name="connsiteX3" fmla="*/ 2444436 w 2444436"/>
              <a:gd name="connsiteY3" fmla="*/ 86008 h 1226745"/>
              <a:gd name="connsiteX4" fmla="*/ 162962 w 2444436"/>
              <a:gd name="connsiteY4" fmla="*/ 1226745 h 122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436" h="1226745">
                <a:moveTo>
                  <a:pt x="162962" y="1226745"/>
                </a:moveTo>
                <a:lnTo>
                  <a:pt x="0" y="1131684"/>
                </a:lnTo>
                <a:lnTo>
                  <a:pt x="2281473" y="0"/>
                </a:lnTo>
                <a:lnTo>
                  <a:pt x="2444436" y="86008"/>
                </a:lnTo>
                <a:lnTo>
                  <a:pt x="162962" y="1226745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2404218" y="2934085"/>
            <a:ext cx="2286000" cy="2059663"/>
          </a:xfrm>
          <a:custGeom>
            <a:avLst/>
            <a:gdLst>
              <a:gd name="connsiteX0" fmla="*/ 0 w 2286000"/>
              <a:gd name="connsiteY0" fmla="*/ 2059663 h 2059663"/>
              <a:gd name="connsiteX1" fmla="*/ 0 w 2286000"/>
              <a:gd name="connsiteY1" fmla="*/ 1131683 h 2059663"/>
              <a:gd name="connsiteX2" fmla="*/ 2286000 w 2286000"/>
              <a:gd name="connsiteY2" fmla="*/ 0 h 2059663"/>
              <a:gd name="connsiteX3" fmla="*/ 2276947 w 2286000"/>
              <a:gd name="connsiteY3" fmla="*/ 923454 h 2059663"/>
              <a:gd name="connsiteX4" fmla="*/ 0 w 2286000"/>
              <a:gd name="connsiteY4" fmla="*/ 2059663 h 205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059663">
                <a:moveTo>
                  <a:pt x="0" y="2059663"/>
                </a:moveTo>
                <a:lnTo>
                  <a:pt x="0" y="1131683"/>
                </a:lnTo>
                <a:lnTo>
                  <a:pt x="2286000" y="0"/>
                </a:lnTo>
                <a:cubicBezTo>
                  <a:pt x="2282982" y="307818"/>
                  <a:pt x="2279965" y="615636"/>
                  <a:pt x="2276947" y="923454"/>
                </a:cubicBezTo>
                <a:lnTo>
                  <a:pt x="0" y="205966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0" name="Freeform 99"/>
          <p:cNvSpPr/>
          <p:nvPr/>
        </p:nvSpPr>
        <p:spPr bwMode="auto">
          <a:xfrm>
            <a:off x="6508455" y="3359598"/>
            <a:ext cx="914400" cy="923454"/>
          </a:xfrm>
          <a:custGeom>
            <a:avLst/>
            <a:gdLst>
              <a:gd name="connsiteX0" fmla="*/ 0 w 914400"/>
              <a:gd name="connsiteY0" fmla="*/ 918927 h 923454"/>
              <a:gd name="connsiteX1" fmla="*/ 0 w 914400"/>
              <a:gd name="connsiteY1" fmla="*/ 9054 h 923454"/>
              <a:gd name="connsiteX2" fmla="*/ 212756 w 914400"/>
              <a:gd name="connsiteY2" fmla="*/ 0 h 923454"/>
              <a:gd name="connsiteX3" fmla="*/ 217283 w 914400"/>
              <a:gd name="connsiteY3" fmla="*/ 665430 h 923454"/>
              <a:gd name="connsiteX4" fmla="*/ 674483 w 914400"/>
              <a:gd name="connsiteY4" fmla="*/ 669957 h 923454"/>
              <a:gd name="connsiteX5" fmla="*/ 679010 w 914400"/>
              <a:gd name="connsiteY5" fmla="*/ 4527 h 923454"/>
              <a:gd name="connsiteX6" fmla="*/ 914400 w 914400"/>
              <a:gd name="connsiteY6" fmla="*/ 0 h 923454"/>
              <a:gd name="connsiteX7" fmla="*/ 914400 w 914400"/>
              <a:gd name="connsiteY7" fmla="*/ 923454 h 923454"/>
              <a:gd name="connsiteX8" fmla="*/ 0 w 914400"/>
              <a:gd name="connsiteY8" fmla="*/ 918927 h 9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23454">
                <a:moveTo>
                  <a:pt x="0" y="918927"/>
                </a:moveTo>
                <a:lnTo>
                  <a:pt x="0" y="9054"/>
                </a:lnTo>
                <a:lnTo>
                  <a:pt x="212756" y="0"/>
                </a:lnTo>
                <a:lnTo>
                  <a:pt x="217283" y="665430"/>
                </a:lnTo>
                <a:lnTo>
                  <a:pt x="674483" y="669957"/>
                </a:lnTo>
                <a:lnTo>
                  <a:pt x="679010" y="4527"/>
                </a:lnTo>
                <a:lnTo>
                  <a:pt x="914400" y="0"/>
                </a:lnTo>
                <a:lnTo>
                  <a:pt x="914400" y="923454"/>
                </a:lnTo>
                <a:lnTo>
                  <a:pt x="0" y="918927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70" name="Straight Connector 169"/>
          <p:cNvCxnSpPr/>
          <p:nvPr/>
        </p:nvCxnSpPr>
        <p:spPr bwMode="auto">
          <a:xfrm>
            <a:off x="7499055" y="3359598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5975054" y="4045398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5400000">
            <a:off x="6013948" y="4158904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sm" len="med"/>
            <a:tailEnd type="stealth" w="sm" len="med"/>
          </a:ln>
          <a:effectLst/>
        </p:spPr>
      </p:cxnSp>
      <p:sp useBgFill="1">
        <p:nvSpPr>
          <p:cNvPr id="105" name="TextBox 104"/>
          <p:cNvSpPr txBox="1"/>
          <p:nvPr/>
        </p:nvSpPr>
        <p:spPr>
          <a:xfrm>
            <a:off x="5715000" y="4343400"/>
            <a:ext cx="65434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0.25 in</a:t>
            </a:r>
            <a:endParaRPr lang="en-US" sz="1000" dirty="0"/>
          </a:p>
        </p:txBody>
      </p:sp>
      <p:cxnSp>
        <p:nvCxnSpPr>
          <p:cNvPr id="106" name="Straight Connector 105"/>
          <p:cNvCxnSpPr/>
          <p:nvPr/>
        </p:nvCxnSpPr>
        <p:spPr bwMode="auto">
          <a:xfrm>
            <a:off x="5689290" y="4273998"/>
            <a:ext cx="7315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5400000" flipH="1" flipV="1">
            <a:off x="6324600" y="31242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 rot="5400000" flipH="1" flipV="1">
            <a:off x="6553200" y="31242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6477000" y="30480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sm" len="med"/>
            <a:tailEnd type="stealth" w="sm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5400000" flipH="1" flipV="1">
            <a:off x="7010400" y="31242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5400000" flipH="1" flipV="1">
            <a:off x="7239000" y="31242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7162800" y="30480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sm" len="med"/>
            <a:tailEnd type="stealth" w="sm" len="med"/>
          </a:ln>
          <a:effectLst/>
        </p:spPr>
      </p:cxnSp>
      <p:sp useBgFill="1">
        <p:nvSpPr>
          <p:cNvPr id="114" name="TextBox 113"/>
          <p:cNvSpPr txBox="1"/>
          <p:nvPr/>
        </p:nvSpPr>
        <p:spPr>
          <a:xfrm>
            <a:off x="6248400" y="2667000"/>
            <a:ext cx="65434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0.25 in</a:t>
            </a:r>
            <a:endParaRPr lang="en-US" sz="1000" dirty="0"/>
          </a:p>
        </p:txBody>
      </p:sp>
      <p:sp useBgFill="1">
        <p:nvSpPr>
          <p:cNvPr id="115" name="TextBox 114"/>
          <p:cNvSpPr txBox="1"/>
          <p:nvPr/>
        </p:nvSpPr>
        <p:spPr>
          <a:xfrm>
            <a:off x="6934200" y="2667000"/>
            <a:ext cx="654346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0.25 in</a:t>
            </a:r>
            <a:endParaRPr lang="en-US" sz="1000" dirty="0"/>
          </a:p>
        </p:txBody>
      </p:sp>
      <p:cxnSp>
        <p:nvCxnSpPr>
          <p:cNvPr id="116" name="Straight Connector 115"/>
          <p:cNvCxnSpPr/>
          <p:nvPr/>
        </p:nvCxnSpPr>
        <p:spPr bwMode="auto">
          <a:xfrm rot="5400000">
            <a:off x="6408000" y="3901440"/>
            <a:ext cx="10972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rot="5400000">
            <a:off x="6865200" y="4611053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graphicFrame>
        <p:nvGraphicFramePr>
          <p:cNvPr id="118" name="Object 117"/>
          <p:cNvGraphicFramePr>
            <a:graphicFrameLocks noChangeAspect="1"/>
          </p:cNvGraphicFramePr>
          <p:nvPr/>
        </p:nvGraphicFramePr>
        <p:xfrm>
          <a:off x="6755025" y="4591050"/>
          <a:ext cx="137160" cy="259080"/>
        </p:xfrm>
        <a:graphic>
          <a:graphicData uri="http://schemas.openxmlformats.org/presentationml/2006/ole">
            <p:oleObj spid="_x0000_s57359" name="Equation" r:id="rId11" imgW="114120" imgH="215640" progId="Equation.DSMT4">
              <p:embed/>
            </p:oleObj>
          </a:graphicData>
        </a:graphic>
      </p:graphicFrame>
      <p:graphicFrame>
        <p:nvGraphicFramePr>
          <p:cNvPr id="119" name="Object 7"/>
          <p:cNvGraphicFramePr>
            <a:graphicFrameLocks noChangeAspect="1"/>
          </p:cNvGraphicFramePr>
          <p:nvPr/>
        </p:nvGraphicFramePr>
        <p:xfrm>
          <a:off x="6678825" y="4362450"/>
          <a:ext cx="167640" cy="167640"/>
        </p:xfrm>
        <a:graphic>
          <a:graphicData uri="http://schemas.openxmlformats.org/presentationml/2006/ole">
            <p:oleObj spid="_x0000_s57360" name="Equation" r:id="rId12" imgW="139680" imgH="139680" progId="Equation.DSMT4">
              <p:embed/>
            </p:oleObj>
          </a:graphicData>
        </a:graphic>
      </p:graphicFrame>
      <p:cxnSp>
        <p:nvCxnSpPr>
          <p:cNvPr id="127" name="Straight Arrow Connector 126"/>
          <p:cNvCxnSpPr/>
          <p:nvPr/>
        </p:nvCxnSpPr>
        <p:spPr bwMode="auto">
          <a:xfrm rot="10800000">
            <a:off x="5608320" y="3886200"/>
            <a:ext cx="201168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 rot="10800000">
            <a:off x="5410200" y="3886200"/>
            <a:ext cx="18288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graphicFrame>
        <p:nvGraphicFramePr>
          <p:cNvPr id="57361" name="Object 7"/>
          <p:cNvGraphicFramePr>
            <a:graphicFrameLocks noChangeAspect="1"/>
          </p:cNvGraphicFramePr>
          <p:nvPr/>
        </p:nvGraphicFramePr>
        <p:xfrm>
          <a:off x="5562600" y="3657600"/>
          <a:ext cx="136525" cy="166688"/>
        </p:xfrm>
        <a:graphic>
          <a:graphicData uri="http://schemas.openxmlformats.org/presentationml/2006/ole">
            <p:oleObj spid="_x0000_s57361" name="Equation" r:id="rId13" imgW="114120" imgH="139680" progId="Equation.DSMT4">
              <p:embed/>
            </p:oleObj>
          </a:graphicData>
        </a:graphic>
      </p:graphicFrame>
      <p:graphicFrame>
        <p:nvGraphicFramePr>
          <p:cNvPr id="57362" name="Object 6"/>
          <p:cNvGraphicFramePr>
            <a:graphicFrameLocks noChangeAspect="1"/>
          </p:cNvGraphicFramePr>
          <p:nvPr/>
        </p:nvGraphicFramePr>
        <p:xfrm>
          <a:off x="5334000" y="3581400"/>
          <a:ext cx="166688" cy="258763"/>
        </p:xfrm>
        <a:graphic>
          <a:graphicData uri="http://schemas.openxmlformats.org/presentationml/2006/ole">
            <p:oleObj spid="_x0000_s57362" name="Equation" r:id="rId14" imgW="139680" imgH="215640" progId="Equation.DSMT4">
              <p:embed/>
            </p:oleObj>
          </a:graphicData>
        </a:graphic>
      </p:graphicFrame>
      <p:cxnSp>
        <p:nvCxnSpPr>
          <p:cNvPr id="129" name="Straight Arrow Connector 128"/>
          <p:cNvCxnSpPr/>
          <p:nvPr/>
        </p:nvCxnSpPr>
        <p:spPr bwMode="auto">
          <a:xfrm rot="5400000">
            <a:off x="5671598" y="4082002"/>
            <a:ext cx="39319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sm" len="med"/>
            <a:tailEnd type="stealth" w="sm" len="med"/>
          </a:ln>
          <a:effectLst/>
        </p:spPr>
      </p:cxnSp>
      <p:sp useBgFill="1">
        <p:nvSpPr>
          <p:cNvPr id="130" name="TextBox 129"/>
          <p:cNvSpPr txBox="1"/>
          <p:nvPr/>
        </p:nvSpPr>
        <p:spPr>
          <a:xfrm>
            <a:off x="5105400" y="3962400"/>
            <a:ext cx="739305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0.425 in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22ACB3-D8FA-47B7-BFAD-4575DDA031D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758825"/>
          </a:xfrm>
        </p:spPr>
        <p:txBody>
          <a:bodyPr/>
          <a:lstStyle/>
          <a:p>
            <a:pPr eaLnBrk="1" hangingPunct="1"/>
            <a:r>
              <a:rPr lang="en-US" dirty="0" smtClean="0"/>
              <a:t>“U” Cross Section</a:t>
            </a:r>
          </a:p>
        </p:txBody>
      </p:sp>
      <p:cxnSp>
        <p:nvCxnSpPr>
          <p:cNvPr id="79" name="Straight Arrow Connector 78"/>
          <p:cNvCxnSpPr/>
          <p:nvPr/>
        </p:nvCxnSpPr>
        <p:spPr bwMode="auto">
          <a:xfrm rot="5400000">
            <a:off x="5715000" y="4680004"/>
            <a:ext cx="1676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80" name="Object 20"/>
          <p:cNvGraphicFramePr>
            <a:graphicFrameLocks noChangeAspect="1"/>
          </p:cNvGraphicFramePr>
          <p:nvPr/>
        </p:nvGraphicFramePr>
        <p:xfrm>
          <a:off x="6248400" y="5213399"/>
          <a:ext cx="279401" cy="279401"/>
        </p:xfrm>
        <a:graphic>
          <a:graphicData uri="http://schemas.openxmlformats.org/presentationml/2006/ole">
            <p:oleObj spid="_x0000_s58377" name="Equation" r:id="rId4" imgW="139680" imgH="139680" progId="Equation.DSMT4">
              <p:embed/>
            </p:oleObj>
          </a:graphicData>
        </a:graphic>
      </p:graphicFrame>
      <p:sp>
        <p:nvSpPr>
          <p:cNvPr id="81" name="Isosceles Triangle 80"/>
          <p:cNvSpPr/>
          <p:nvPr/>
        </p:nvSpPr>
        <p:spPr bwMode="auto">
          <a:xfrm>
            <a:off x="5900250" y="4375204"/>
            <a:ext cx="640080" cy="4572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2" name="Isosceles Triangle 81"/>
          <p:cNvSpPr/>
          <p:nvPr/>
        </p:nvSpPr>
        <p:spPr bwMode="auto">
          <a:xfrm rot="10800000">
            <a:off x="6563833" y="3886200"/>
            <a:ext cx="914400" cy="4572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rot="10800000">
            <a:off x="5638800" y="4362612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84" name="Object 21"/>
          <p:cNvGraphicFramePr>
            <a:graphicFrameLocks noChangeAspect="1"/>
          </p:cNvGraphicFramePr>
          <p:nvPr/>
        </p:nvGraphicFramePr>
        <p:xfrm>
          <a:off x="5486397" y="4070399"/>
          <a:ext cx="304799" cy="279401"/>
        </p:xfrm>
        <a:graphic>
          <a:graphicData uri="http://schemas.openxmlformats.org/presentationml/2006/ole">
            <p:oleObj spid="_x0000_s58378" name="Equation" r:id="rId5" imgW="152280" imgH="139680" progId="Equation.DSMT4">
              <p:embed/>
            </p:oleObj>
          </a:graphicData>
        </a:graphic>
      </p:graphicFrame>
      <p:cxnSp>
        <p:nvCxnSpPr>
          <p:cNvPr id="85" name="Straight Arrow Connector 84"/>
          <p:cNvCxnSpPr>
            <a:stCxn id="81" idx="3"/>
            <a:endCxn id="81" idx="2"/>
          </p:cNvCxnSpPr>
          <p:nvPr/>
        </p:nvCxnSpPr>
        <p:spPr bwMode="auto">
          <a:xfrm rot="5400000">
            <a:off x="6220290" y="4512364"/>
            <a:ext cx="1588" cy="640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5400000">
            <a:off x="6422535" y="4432324"/>
            <a:ext cx="1588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5400000">
            <a:off x="6350507" y="4492153"/>
            <a:ext cx="1588" cy="3931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8" name="Straight Arrow Connector 87"/>
          <p:cNvCxnSpPr>
            <a:endCxn id="82" idx="2"/>
          </p:cNvCxnSpPr>
          <p:nvPr/>
        </p:nvCxnSpPr>
        <p:spPr bwMode="auto">
          <a:xfrm flipV="1">
            <a:off x="6553200" y="3886200"/>
            <a:ext cx="925033" cy="333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6200000">
            <a:off x="6735286" y="3964518"/>
            <a:ext cx="1588" cy="3657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16200000">
            <a:off x="6826726" y="3765074"/>
            <a:ext cx="1588" cy="5486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91" name="Object 22"/>
          <p:cNvGraphicFramePr>
            <a:graphicFrameLocks noChangeAspect="1"/>
          </p:cNvGraphicFramePr>
          <p:nvPr/>
        </p:nvGraphicFramePr>
        <p:xfrm>
          <a:off x="7543800" y="3810000"/>
          <a:ext cx="876300" cy="304800"/>
        </p:xfrm>
        <a:graphic>
          <a:graphicData uri="http://schemas.openxmlformats.org/presentationml/2006/ole">
            <p:oleObj spid="_x0000_s58379" name="Equation" r:id="rId6" imgW="583920" imgH="203040" progId="Equation.DSMT4">
              <p:embed/>
            </p:oleObj>
          </a:graphicData>
        </a:graphic>
      </p:graphicFrame>
      <p:graphicFrame>
        <p:nvGraphicFramePr>
          <p:cNvPr id="92" name="Object 23"/>
          <p:cNvGraphicFramePr>
            <a:graphicFrameLocks noChangeAspect="1"/>
          </p:cNvGraphicFramePr>
          <p:nvPr/>
        </p:nvGraphicFramePr>
        <p:xfrm>
          <a:off x="5181600" y="4648200"/>
          <a:ext cx="622300" cy="301722"/>
        </p:xfrm>
        <a:graphic>
          <a:graphicData uri="http://schemas.openxmlformats.org/presentationml/2006/ole">
            <p:oleObj spid="_x0000_s58380" name="Equation" r:id="rId7" imgW="419040" imgH="203040" progId="Equation.DSMT4">
              <p:embed/>
            </p:oleObj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7315200" y="4038600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Compression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105400" y="4343400"/>
            <a:ext cx="9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Tension</a:t>
            </a:r>
            <a:endParaRPr lang="en-US" sz="1400" dirty="0"/>
          </a:p>
        </p:txBody>
      </p:sp>
      <p:sp>
        <p:nvSpPr>
          <p:cNvPr id="101" name="Oval 100"/>
          <p:cNvSpPr/>
          <p:nvPr/>
        </p:nvSpPr>
        <p:spPr bwMode="auto">
          <a:xfrm rot="3399097">
            <a:off x="3893586" y="2183690"/>
            <a:ext cx="2322205" cy="1635020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2" name="Freeform 101"/>
          <p:cNvSpPr/>
          <p:nvPr/>
        </p:nvSpPr>
        <p:spPr bwMode="auto">
          <a:xfrm>
            <a:off x="2585519" y="3123446"/>
            <a:ext cx="2652666" cy="1371600"/>
          </a:xfrm>
          <a:custGeom>
            <a:avLst/>
            <a:gdLst>
              <a:gd name="connsiteX0" fmla="*/ 371192 w 2652666"/>
              <a:gd name="connsiteY0" fmla="*/ 1371600 h 1371600"/>
              <a:gd name="connsiteX1" fmla="*/ 0 w 2652666"/>
              <a:gd name="connsiteY1" fmla="*/ 1136210 h 1371600"/>
              <a:gd name="connsiteX2" fmla="*/ 2272420 w 2652666"/>
              <a:gd name="connsiteY2" fmla="*/ 0 h 1371600"/>
              <a:gd name="connsiteX3" fmla="*/ 2652666 w 2652666"/>
              <a:gd name="connsiteY3" fmla="*/ 235390 h 1371600"/>
              <a:gd name="connsiteX4" fmla="*/ 371192 w 2652666"/>
              <a:gd name="connsiteY4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2666" h="1371600">
                <a:moveTo>
                  <a:pt x="371192" y="1371600"/>
                </a:moveTo>
                <a:lnTo>
                  <a:pt x="0" y="1136210"/>
                </a:lnTo>
                <a:lnTo>
                  <a:pt x="2272420" y="0"/>
                </a:lnTo>
                <a:lnTo>
                  <a:pt x="2652666" y="235390"/>
                </a:lnTo>
                <a:lnTo>
                  <a:pt x="371192" y="1371600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3" name="Freeform 102"/>
          <p:cNvSpPr/>
          <p:nvPr/>
        </p:nvSpPr>
        <p:spPr bwMode="auto">
          <a:xfrm>
            <a:off x="2594573" y="2417275"/>
            <a:ext cx="2272419" cy="1842381"/>
          </a:xfrm>
          <a:custGeom>
            <a:avLst/>
            <a:gdLst>
              <a:gd name="connsiteX0" fmla="*/ 0 w 2272419"/>
              <a:gd name="connsiteY0" fmla="*/ 1842381 h 1842381"/>
              <a:gd name="connsiteX1" fmla="*/ 0 w 2272419"/>
              <a:gd name="connsiteY1" fmla="*/ 1136210 h 1842381"/>
              <a:gd name="connsiteX2" fmla="*/ 2272419 w 2272419"/>
              <a:gd name="connsiteY2" fmla="*/ 0 h 1842381"/>
              <a:gd name="connsiteX3" fmla="*/ 2267893 w 2272419"/>
              <a:gd name="connsiteY3" fmla="*/ 706171 h 1842381"/>
              <a:gd name="connsiteX4" fmla="*/ 0 w 2272419"/>
              <a:gd name="connsiteY4" fmla="*/ 1842381 h 184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419" h="1842381">
                <a:moveTo>
                  <a:pt x="0" y="1842381"/>
                </a:moveTo>
                <a:lnTo>
                  <a:pt x="0" y="1136210"/>
                </a:lnTo>
                <a:lnTo>
                  <a:pt x="2272419" y="0"/>
                </a:lnTo>
                <a:cubicBezTo>
                  <a:pt x="2270910" y="235390"/>
                  <a:pt x="2269402" y="470781"/>
                  <a:pt x="2267893" y="706171"/>
                </a:cubicBezTo>
                <a:lnTo>
                  <a:pt x="0" y="1842381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4" name="Freeform 103"/>
          <p:cNvSpPr/>
          <p:nvPr/>
        </p:nvSpPr>
        <p:spPr bwMode="auto">
          <a:xfrm>
            <a:off x="2454244" y="3473513"/>
            <a:ext cx="669956" cy="1339912"/>
          </a:xfrm>
          <a:custGeom>
            <a:avLst/>
            <a:gdLst>
              <a:gd name="connsiteX0" fmla="*/ 669956 w 669956"/>
              <a:gd name="connsiteY0" fmla="*/ 1339912 h 1339912"/>
              <a:gd name="connsiteX1" fmla="*/ 0 w 669956"/>
              <a:gd name="connsiteY1" fmla="*/ 918926 h 1339912"/>
              <a:gd name="connsiteX2" fmla="*/ 0 w 669956"/>
              <a:gd name="connsiteY2" fmla="*/ 0 h 1339912"/>
              <a:gd name="connsiteX3" fmla="*/ 135802 w 669956"/>
              <a:gd name="connsiteY3" fmla="*/ 86008 h 1339912"/>
              <a:gd name="connsiteX4" fmla="*/ 140329 w 669956"/>
              <a:gd name="connsiteY4" fmla="*/ 796705 h 1339912"/>
              <a:gd name="connsiteX5" fmla="*/ 506994 w 669956"/>
              <a:gd name="connsiteY5" fmla="*/ 1027568 h 1339912"/>
              <a:gd name="connsiteX6" fmla="*/ 506994 w 669956"/>
              <a:gd name="connsiteY6" fmla="*/ 316871 h 1339912"/>
              <a:gd name="connsiteX7" fmla="*/ 669956 w 669956"/>
              <a:gd name="connsiteY7" fmla="*/ 425512 h 1339912"/>
              <a:gd name="connsiteX8" fmla="*/ 669956 w 669956"/>
              <a:gd name="connsiteY8" fmla="*/ 1339912 h 13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9956" h="1339912">
                <a:moveTo>
                  <a:pt x="669956" y="1339912"/>
                </a:moveTo>
                <a:lnTo>
                  <a:pt x="0" y="918926"/>
                </a:lnTo>
                <a:lnTo>
                  <a:pt x="0" y="0"/>
                </a:lnTo>
                <a:lnTo>
                  <a:pt x="135802" y="86008"/>
                </a:lnTo>
                <a:lnTo>
                  <a:pt x="140329" y="796705"/>
                </a:lnTo>
                <a:lnTo>
                  <a:pt x="506994" y="1027568"/>
                </a:lnTo>
                <a:lnTo>
                  <a:pt x="506994" y="316871"/>
                </a:lnTo>
                <a:lnTo>
                  <a:pt x="669956" y="425512"/>
                </a:lnTo>
                <a:cubicBezTo>
                  <a:pt x="668447" y="730312"/>
                  <a:pt x="666939" y="1035112"/>
                  <a:pt x="669956" y="1339912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1" name="Freeform 120"/>
          <p:cNvSpPr/>
          <p:nvPr/>
        </p:nvSpPr>
        <p:spPr bwMode="auto">
          <a:xfrm>
            <a:off x="2454244" y="2331267"/>
            <a:ext cx="2412748" cy="1217692"/>
          </a:xfrm>
          <a:custGeom>
            <a:avLst/>
            <a:gdLst>
              <a:gd name="connsiteX0" fmla="*/ 135802 w 2412748"/>
              <a:gd name="connsiteY0" fmla="*/ 1217692 h 1217692"/>
              <a:gd name="connsiteX1" fmla="*/ 0 w 2412748"/>
              <a:gd name="connsiteY1" fmla="*/ 1131684 h 1217692"/>
              <a:gd name="connsiteX2" fmla="*/ 2286000 w 2412748"/>
              <a:gd name="connsiteY2" fmla="*/ 0 h 1217692"/>
              <a:gd name="connsiteX3" fmla="*/ 2412748 w 2412748"/>
              <a:gd name="connsiteY3" fmla="*/ 81482 h 1217692"/>
              <a:gd name="connsiteX4" fmla="*/ 135802 w 2412748"/>
              <a:gd name="connsiteY4" fmla="*/ 1217692 h 121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748" h="1217692">
                <a:moveTo>
                  <a:pt x="135802" y="1217692"/>
                </a:moveTo>
                <a:lnTo>
                  <a:pt x="0" y="1131684"/>
                </a:lnTo>
                <a:lnTo>
                  <a:pt x="2286000" y="0"/>
                </a:lnTo>
                <a:lnTo>
                  <a:pt x="2412748" y="81482"/>
                </a:lnTo>
                <a:lnTo>
                  <a:pt x="135802" y="1217692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>
            <a:off x="2961238" y="2652665"/>
            <a:ext cx="2444436" cy="1226745"/>
          </a:xfrm>
          <a:custGeom>
            <a:avLst/>
            <a:gdLst>
              <a:gd name="connsiteX0" fmla="*/ 162962 w 2444436"/>
              <a:gd name="connsiteY0" fmla="*/ 1226745 h 1226745"/>
              <a:gd name="connsiteX1" fmla="*/ 0 w 2444436"/>
              <a:gd name="connsiteY1" fmla="*/ 1131684 h 1226745"/>
              <a:gd name="connsiteX2" fmla="*/ 2281473 w 2444436"/>
              <a:gd name="connsiteY2" fmla="*/ 0 h 1226745"/>
              <a:gd name="connsiteX3" fmla="*/ 2444436 w 2444436"/>
              <a:gd name="connsiteY3" fmla="*/ 86008 h 1226745"/>
              <a:gd name="connsiteX4" fmla="*/ 162962 w 2444436"/>
              <a:gd name="connsiteY4" fmla="*/ 1226745 h 122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4436" h="1226745">
                <a:moveTo>
                  <a:pt x="162962" y="1226745"/>
                </a:moveTo>
                <a:lnTo>
                  <a:pt x="0" y="1131684"/>
                </a:lnTo>
                <a:lnTo>
                  <a:pt x="2281473" y="0"/>
                </a:lnTo>
                <a:lnTo>
                  <a:pt x="2444436" y="86008"/>
                </a:lnTo>
                <a:lnTo>
                  <a:pt x="162962" y="1226745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3" name="Freeform 122"/>
          <p:cNvSpPr/>
          <p:nvPr/>
        </p:nvSpPr>
        <p:spPr bwMode="auto">
          <a:xfrm>
            <a:off x="3124200" y="2743200"/>
            <a:ext cx="2286000" cy="2059663"/>
          </a:xfrm>
          <a:custGeom>
            <a:avLst/>
            <a:gdLst>
              <a:gd name="connsiteX0" fmla="*/ 0 w 2286000"/>
              <a:gd name="connsiteY0" fmla="*/ 2059663 h 2059663"/>
              <a:gd name="connsiteX1" fmla="*/ 0 w 2286000"/>
              <a:gd name="connsiteY1" fmla="*/ 1131683 h 2059663"/>
              <a:gd name="connsiteX2" fmla="*/ 2286000 w 2286000"/>
              <a:gd name="connsiteY2" fmla="*/ 0 h 2059663"/>
              <a:gd name="connsiteX3" fmla="*/ 2276947 w 2286000"/>
              <a:gd name="connsiteY3" fmla="*/ 923454 h 2059663"/>
              <a:gd name="connsiteX4" fmla="*/ 0 w 2286000"/>
              <a:gd name="connsiteY4" fmla="*/ 2059663 h 205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059663">
                <a:moveTo>
                  <a:pt x="0" y="2059663"/>
                </a:moveTo>
                <a:lnTo>
                  <a:pt x="0" y="1131683"/>
                </a:lnTo>
                <a:lnTo>
                  <a:pt x="2286000" y="0"/>
                </a:lnTo>
                <a:cubicBezTo>
                  <a:pt x="2282982" y="307818"/>
                  <a:pt x="2279965" y="615636"/>
                  <a:pt x="2276947" y="923454"/>
                </a:cubicBezTo>
                <a:lnTo>
                  <a:pt x="0" y="205966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>
            <a:off x="1066801" y="6019800"/>
            <a:ext cx="7391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Freeform 147"/>
          <p:cNvSpPr/>
          <p:nvPr/>
        </p:nvSpPr>
        <p:spPr bwMode="auto">
          <a:xfrm>
            <a:off x="1411197" y="4014093"/>
            <a:ext cx="1710047" cy="1335974"/>
          </a:xfrm>
          <a:custGeom>
            <a:avLst/>
            <a:gdLst>
              <a:gd name="connsiteX0" fmla="*/ 1181595 w 1710047"/>
              <a:gd name="connsiteY0" fmla="*/ 95003 h 1335974"/>
              <a:gd name="connsiteX1" fmla="*/ 1039091 w 1710047"/>
              <a:gd name="connsiteY1" fmla="*/ 0 h 1335974"/>
              <a:gd name="connsiteX2" fmla="*/ 0 w 1710047"/>
              <a:gd name="connsiteY2" fmla="*/ 914400 h 1335974"/>
              <a:gd name="connsiteX3" fmla="*/ 665018 w 1710047"/>
              <a:gd name="connsiteY3" fmla="*/ 1335974 h 1335974"/>
              <a:gd name="connsiteX4" fmla="*/ 1710047 w 1710047"/>
              <a:gd name="connsiteY4" fmla="*/ 403761 h 1335974"/>
              <a:gd name="connsiteX5" fmla="*/ 1555667 w 1710047"/>
              <a:gd name="connsiteY5" fmla="*/ 308758 h 1335974"/>
              <a:gd name="connsiteX6" fmla="*/ 1080655 w 1710047"/>
              <a:gd name="connsiteY6" fmla="*/ 730332 h 1335974"/>
              <a:gd name="connsiteX7" fmla="*/ 718457 w 1710047"/>
              <a:gd name="connsiteY7" fmla="*/ 498764 h 1335974"/>
              <a:gd name="connsiteX8" fmla="*/ 1181595 w 1710047"/>
              <a:gd name="connsiteY8" fmla="*/ 95003 h 13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0047" h="1335974">
                <a:moveTo>
                  <a:pt x="1181595" y="95003"/>
                </a:moveTo>
                <a:lnTo>
                  <a:pt x="1039091" y="0"/>
                </a:lnTo>
                <a:lnTo>
                  <a:pt x="0" y="914400"/>
                </a:lnTo>
                <a:lnTo>
                  <a:pt x="665018" y="1335974"/>
                </a:lnTo>
                <a:lnTo>
                  <a:pt x="1710047" y="403761"/>
                </a:lnTo>
                <a:lnTo>
                  <a:pt x="1555667" y="308758"/>
                </a:lnTo>
                <a:lnTo>
                  <a:pt x="1080655" y="730332"/>
                </a:lnTo>
                <a:lnTo>
                  <a:pt x="718457" y="498764"/>
                </a:lnTo>
                <a:lnTo>
                  <a:pt x="1181595" y="95003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9" name="Freeform 148"/>
          <p:cNvSpPr/>
          <p:nvPr/>
        </p:nvSpPr>
        <p:spPr bwMode="auto">
          <a:xfrm>
            <a:off x="2136986" y="4103623"/>
            <a:ext cx="457200" cy="409492"/>
          </a:xfrm>
          <a:custGeom>
            <a:avLst/>
            <a:gdLst>
              <a:gd name="connsiteX0" fmla="*/ 0 w 457200"/>
              <a:gd name="connsiteY0" fmla="*/ 409492 h 409492"/>
              <a:gd name="connsiteX1" fmla="*/ 457200 w 457200"/>
              <a:gd name="connsiteY1" fmla="*/ 170953 h 409492"/>
              <a:gd name="connsiteX2" fmla="*/ 457200 w 457200"/>
              <a:gd name="connsiteY2" fmla="*/ 0 h 409492"/>
              <a:gd name="connsiteX3" fmla="*/ 0 w 457200"/>
              <a:gd name="connsiteY3" fmla="*/ 409492 h 40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09492">
                <a:moveTo>
                  <a:pt x="0" y="409492"/>
                </a:moveTo>
                <a:lnTo>
                  <a:pt x="457200" y="170953"/>
                </a:lnTo>
                <a:lnTo>
                  <a:pt x="457200" y="0"/>
                </a:lnTo>
                <a:lnTo>
                  <a:pt x="0" y="409492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0" name="Freeform 149"/>
          <p:cNvSpPr/>
          <p:nvPr/>
        </p:nvSpPr>
        <p:spPr bwMode="auto">
          <a:xfrm>
            <a:off x="2136986" y="4274576"/>
            <a:ext cx="711642" cy="469127"/>
          </a:xfrm>
          <a:custGeom>
            <a:avLst/>
            <a:gdLst>
              <a:gd name="connsiteX0" fmla="*/ 361784 w 711642"/>
              <a:gd name="connsiteY0" fmla="*/ 469127 h 469127"/>
              <a:gd name="connsiteX1" fmla="*/ 0 w 711642"/>
              <a:gd name="connsiteY1" fmla="*/ 238539 h 469127"/>
              <a:gd name="connsiteX2" fmla="*/ 457200 w 711642"/>
              <a:gd name="connsiteY2" fmla="*/ 0 h 469127"/>
              <a:gd name="connsiteX3" fmla="*/ 711642 w 711642"/>
              <a:gd name="connsiteY3" fmla="*/ 155050 h 469127"/>
              <a:gd name="connsiteX4" fmla="*/ 361784 w 711642"/>
              <a:gd name="connsiteY4" fmla="*/ 469127 h 46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642" h="469127">
                <a:moveTo>
                  <a:pt x="361784" y="469127"/>
                </a:moveTo>
                <a:lnTo>
                  <a:pt x="0" y="238539"/>
                </a:lnTo>
                <a:lnTo>
                  <a:pt x="457200" y="0"/>
                </a:lnTo>
                <a:lnTo>
                  <a:pt x="711642" y="155050"/>
                </a:lnTo>
                <a:lnTo>
                  <a:pt x="361784" y="469127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1" name="Freeform 150"/>
          <p:cNvSpPr/>
          <p:nvPr/>
        </p:nvSpPr>
        <p:spPr bwMode="auto">
          <a:xfrm>
            <a:off x="2081327" y="4417699"/>
            <a:ext cx="1041621" cy="942230"/>
          </a:xfrm>
          <a:custGeom>
            <a:avLst/>
            <a:gdLst>
              <a:gd name="connsiteX0" fmla="*/ 0 w 1041621"/>
              <a:gd name="connsiteY0" fmla="*/ 942230 h 942230"/>
              <a:gd name="connsiteX1" fmla="*/ 1041621 w 1041621"/>
              <a:gd name="connsiteY1" fmla="*/ 393590 h 942230"/>
              <a:gd name="connsiteX2" fmla="*/ 1041621 w 1041621"/>
              <a:gd name="connsiteY2" fmla="*/ 0 h 942230"/>
              <a:gd name="connsiteX3" fmla="*/ 0 w 1041621"/>
              <a:gd name="connsiteY3" fmla="*/ 942230 h 94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621" h="942230">
                <a:moveTo>
                  <a:pt x="0" y="942230"/>
                </a:moveTo>
                <a:lnTo>
                  <a:pt x="1041621" y="393590"/>
                </a:lnTo>
                <a:lnTo>
                  <a:pt x="1041621" y="0"/>
                </a:lnTo>
                <a:lnTo>
                  <a:pt x="0" y="942230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2" name="Freeform 151"/>
          <p:cNvSpPr/>
          <p:nvPr/>
        </p:nvSpPr>
        <p:spPr bwMode="auto">
          <a:xfrm>
            <a:off x="1037054" y="3462880"/>
            <a:ext cx="1558456" cy="807058"/>
          </a:xfrm>
          <a:custGeom>
            <a:avLst/>
            <a:gdLst>
              <a:gd name="connsiteX0" fmla="*/ 1558456 w 1558456"/>
              <a:gd name="connsiteY0" fmla="*/ 99392 h 807058"/>
              <a:gd name="connsiteX1" fmla="*/ 1419308 w 1558456"/>
              <a:gd name="connsiteY1" fmla="*/ 0 h 807058"/>
              <a:gd name="connsiteX2" fmla="*/ 0 w 1558456"/>
              <a:gd name="connsiteY2" fmla="*/ 719593 h 807058"/>
              <a:gd name="connsiteX3" fmla="*/ 147099 w 1558456"/>
              <a:gd name="connsiteY3" fmla="*/ 807058 h 807058"/>
              <a:gd name="connsiteX4" fmla="*/ 1558456 w 1558456"/>
              <a:gd name="connsiteY4" fmla="*/ 99392 h 80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8456" h="807058">
                <a:moveTo>
                  <a:pt x="1558456" y="99392"/>
                </a:moveTo>
                <a:lnTo>
                  <a:pt x="1419308" y="0"/>
                </a:lnTo>
                <a:lnTo>
                  <a:pt x="0" y="719593"/>
                </a:lnTo>
                <a:lnTo>
                  <a:pt x="147099" y="807058"/>
                </a:lnTo>
                <a:lnTo>
                  <a:pt x="1558456" y="9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3" name="Freeform 152"/>
          <p:cNvSpPr/>
          <p:nvPr/>
        </p:nvSpPr>
        <p:spPr bwMode="auto">
          <a:xfrm>
            <a:off x="1174878" y="3558958"/>
            <a:ext cx="1419308" cy="711642"/>
          </a:xfrm>
          <a:custGeom>
            <a:avLst/>
            <a:gdLst>
              <a:gd name="connsiteX0" fmla="*/ 1419308 w 1419308"/>
              <a:gd name="connsiteY0" fmla="*/ 544665 h 711642"/>
              <a:gd name="connsiteX1" fmla="*/ 0 w 1419308"/>
              <a:gd name="connsiteY1" fmla="*/ 711642 h 711642"/>
              <a:gd name="connsiteX2" fmla="*/ 1411357 w 1419308"/>
              <a:gd name="connsiteY2" fmla="*/ 0 h 711642"/>
              <a:gd name="connsiteX3" fmla="*/ 1419308 w 1419308"/>
              <a:gd name="connsiteY3" fmla="*/ 544665 h 71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9308" h="711642">
                <a:moveTo>
                  <a:pt x="1419308" y="544665"/>
                </a:moveTo>
                <a:lnTo>
                  <a:pt x="0" y="711642"/>
                </a:lnTo>
                <a:lnTo>
                  <a:pt x="1411357" y="0"/>
                </a:lnTo>
                <a:lnTo>
                  <a:pt x="1419308" y="54466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4" name="Freeform 153"/>
          <p:cNvSpPr/>
          <p:nvPr/>
        </p:nvSpPr>
        <p:spPr bwMode="auto">
          <a:xfrm>
            <a:off x="1548589" y="3785570"/>
            <a:ext cx="1570383" cy="811033"/>
          </a:xfrm>
          <a:custGeom>
            <a:avLst/>
            <a:gdLst>
              <a:gd name="connsiteX0" fmla="*/ 1570383 w 1570383"/>
              <a:gd name="connsiteY0" fmla="*/ 95416 h 811033"/>
              <a:gd name="connsiteX1" fmla="*/ 1419308 w 1570383"/>
              <a:gd name="connsiteY1" fmla="*/ 0 h 811033"/>
              <a:gd name="connsiteX2" fmla="*/ 0 w 1570383"/>
              <a:gd name="connsiteY2" fmla="*/ 711642 h 811033"/>
              <a:gd name="connsiteX3" fmla="*/ 163002 w 1570383"/>
              <a:gd name="connsiteY3" fmla="*/ 811033 h 811033"/>
              <a:gd name="connsiteX4" fmla="*/ 1570383 w 1570383"/>
              <a:gd name="connsiteY4" fmla="*/ 95416 h 8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0383" h="811033">
                <a:moveTo>
                  <a:pt x="1570383" y="95416"/>
                </a:moveTo>
                <a:lnTo>
                  <a:pt x="1419308" y="0"/>
                </a:lnTo>
                <a:lnTo>
                  <a:pt x="0" y="711642"/>
                </a:lnTo>
                <a:lnTo>
                  <a:pt x="163002" y="811033"/>
                </a:lnTo>
                <a:lnTo>
                  <a:pt x="1570383" y="9541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5" name="Freeform 154"/>
          <p:cNvSpPr/>
          <p:nvPr/>
        </p:nvSpPr>
        <p:spPr bwMode="auto">
          <a:xfrm>
            <a:off x="1711591" y="3884962"/>
            <a:ext cx="1411357" cy="715617"/>
          </a:xfrm>
          <a:custGeom>
            <a:avLst/>
            <a:gdLst>
              <a:gd name="connsiteX0" fmla="*/ 1407381 w 1411357"/>
              <a:gd name="connsiteY0" fmla="*/ 532737 h 715617"/>
              <a:gd name="connsiteX1" fmla="*/ 0 w 1411357"/>
              <a:gd name="connsiteY1" fmla="*/ 715617 h 715617"/>
              <a:gd name="connsiteX2" fmla="*/ 1411357 w 1411357"/>
              <a:gd name="connsiteY2" fmla="*/ 0 h 715617"/>
              <a:gd name="connsiteX3" fmla="*/ 1407381 w 1411357"/>
              <a:gd name="connsiteY3" fmla="*/ 532737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357" h="715617">
                <a:moveTo>
                  <a:pt x="1407381" y="532737"/>
                </a:moveTo>
                <a:lnTo>
                  <a:pt x="0" y="715617"/>
                </a:lnTo>
                <a:lnTo>
                  <a:pt x="1411357" y="0"/>
                </a:lnTo>
                <a:cubicBezTo>
                  <a:pt x="1410032" y="176254"/>
                  <a:pt x="1408706" y="352507"/>
                  <a:pt x="1407381" y="53273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26" name="Straight Connector 125"/>
          <p:cNvCxnSpPr>
            <a:cxnSpLocks noChangeAspect="1"/>
          </p:cNvCxnSpPr>
          <p:nvPr/>
        </p:nvCxnSpPr>
        <p:spPr bwMode="auto">
          <a:xfrm flipV="1">
            <a:off x="1714902" y="3899544"/>
            <a:ext cx="1399032" cy="6995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6" name="Straight Connector 155"/>
          <p:cNvCxnSpPr>
            <a:cxnSpLocks noChangeAspect="1"/>
          </p:cNvCxnSpPr>
          <p:nvPr/>
        </p:nvCxnSpPr>
        <p:spPr bwMode="auto">
          <a:xfrm flipV="1">
            <a:off x="1554950" y="3795512"/>
            <a:ext cx="1399032" cy="6995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7" name="Straight Connector 156"/>
          <p:cNvCxnSpPr>
            <a:cxnSpLocks noChangeAspect="1"/>
          </p:cNvCxnSpPr>
          <p:nvPr/>
        </p:nvCxnSpPr>
        <p:spPr bwMode="auto">
          <a:xfrm flipV="1">
            <a:off x="1041030" y="3474808"/>
            <a:ext cx="1399032" cy="6995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8" name="Straight Connector 157"/>
          <p:cNvCxnSpPr>
            <a:cxnSpLocks noChangeAspect="1"/>
          </p:cNvCxnSpPr>
          <p:nvPr/>
        </p:nvCxnSpPr>
        <p:spPr bwMode="auto">
          <a:xfrm flipV="1">
            <a:off x="1177926" y="3570888"/>
            <a:ext cx="1399032" cy="6995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59" name="Straight Connector 158"/>
          <p:cNvCxnSpPr>
            <a:cxnSpLocks noChangeAspect="1"/>
          </p:cNvCxnSpPr>
          <p:nvPr/>
        </p:nvCxnSpPr>
        <p:spPr bwMode="auto">
          <a:xfrm flipV="1">
            <a:off x="1113254" y="3519200"/>
            <a:ext cx="1399032" cy="6995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0" name="Straight Connector 159"/>
          <p:cNvCxnSpPr>
            <a:cxnSpLocks noChangeAspect="1"/>
          </p:cNvCxnSpPr>
          <p:nvPr/>
        </p:nvCxnSpPr>
        <p:spPr bwMode="auto">
          <a:xfrm flipV="1">
            <a:off x="1646654" y="3831952"/>
            <a:ext cx="1399032" cy="6995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1" name="Straight Connector 160"/>
          <p:cNvCxnSpPr>
            <a:cxnSpLocks noChangeAspect="1"/>
          </p:cNvCxnSpPr>
          <p:nvPr/>
        </p:nvCxnSpPr>
        <p:spPr bwMode="auto">
          <a:xfrm flipV="1">
            <a:off x="1995190" y="3996282"/>
            <a:ext cx="1119226" cy="5596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2" name="Straight Connector 161"/>
          <p:cNvCxnSpPr>
            <a:cxnSpLocks noChangeAspect="1"/>
          </p:cNvCxnSpPr>
          <p:nvPr/>
        </p:nvCxnSpPr>
        <p:spPr bwMode="auto">
          <a:xfrm flipV="1">
            <a:off x="2356310" y="4128144"/>
            <a:ext cx="761074" cy="3805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3" name="Straight Connector 162"/>
          <p:cNvCxnSpPr>
            <a:cxnSpLocks noChangeAspect="1"/>
          </p:cNvCxnSpPr>
          <p:nvPr/>
        </p:nvCxnSpPr>
        <p:spPr bwMode="auto">
          <a:xfrm flipV="1">
            <a:off x="2738883" y="4245590"/>
            <a:ext cx="388499" cy="1942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4" name="Straight Connector 163"/>
          <p:cNvCxnSpPr>
            <a:cxnSpLocks noChangeAspect="1"/>
          </p:cNvCxnSpPr>
          <p:nvPr/>
        </p:nvCxnSpPr>
        <p:spPr bwMode="auto">
          <a:xfrm flipV="1">
            <a:off x="1457814" y="3675576"/>
            <a:ext cx="1119226" cy="5596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65" name="Straight Connector 164"/>
          <p:cNvCxnSpPr>
            <a:cxnSpLocks noChangeAspect="1"/>
          </p:cNvCxnSpPr>
          <p:nvPr/>
        </p:nvCxnSpPr>
        <p:spPr bwMode="auto">
          <a:xfrm flipV="1">
            <a:off x="1818934" y="3807438"/>
            <a:ext cx="761074" cy="3805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5" name="Straight Connector 124"/>
          <p:cNvCxnSpPr>
            <a:cxnSpLocks noChangeAspect="1"/>
          </p:cNvCxnSpPr>
          <p:nvPr/>
        </p:nvCxnSpPr>
        <p:spPr bwMode="auto">
          <a:xfrm flipV="1">
            <a:off x="2079998" y="4822552"/>
            <a:ext cx="1049274" cy="5246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sm" len="lg"/>
          </a:ln>
          <a:effectLst/>
        </p:spPr>
      </p:cxnSp>
      <p:cxnSp>
        <p:nvCxnSpPr>
          <p:cNvPr id="166" name="Straight Connector 165"/>
          <p:cNvCxnSpPr>
            <a:cxnSpLocks noChangeAspect="1"/>
          </p:cNvCxnSpPr>
          <p:nvPr/>
        </p:nvCxnSpPr>
        <p:spPr bwMode="auto">
          <a:xfrm flipV="1">
            <a:off x="2379842" y="4726472"/>
            <a:ext cx="734492" cy="3672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sm" len="lg"/>
          </a:ln>
          <a:effectLst/>
        </p:spPr>
      </p:cxnSp>
      <p:cxnSp>
        <p:nvCxnSpPr>
          <p:cNvPr id="167" name="Straight Connector 166"/>
          <p:cNvCxnSpPr>
            <a:cxnSpLocks noChangeAspect="1"/>
          </p:cNvCxnSpPr>
          <p:nvPr/>
        </p:nvCxnSpPr>
        <p:spPr bwMode="auto">
          <a:xfrm flipV="1">
            <a:off x="2743112" y="4585344"/>
            <a:ext cx="367246" cy="1836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sm" len="lg"/>
          </a:ln>
          <a:effectLst/>
        </p:spPr>
      </p:cxn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443358" y="4301080"/>
          <a:ext cx="876300" cy="304800"/>
        </p:xfrm>
        <a:graphic>
          <a:graphicData uri="http://schemas.openxmlformats.org/presentationml/2006/ole">
            <p:oleObj spid="_x0000_s58381" name="Equation" r:id="rId8" imgW="583920" imgH="203040" progId="Equation.DSMT4">
              <p:embed/>
            </p:oleObj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900558" y="5063080"/>
          <a:ext cx="622300" cy="301625"/>
        </p:xfrm>
        <a:graphic>
          <a:graphicData uri="http://schemas.openxmlformats.org/presentationml/2006/ole">
            <p:oleObj spid="_x0000_s58382" name="Equation" r:id="rId9" imgW="419040" imgH="203040" progId="Equation.DSMT4">
              <p:embed/>
            </p:oleObj>
          </a:graphicData>
        </a:graphic>
      </p:graphicFrame>
      <p:cxnSp>
        <p:nvCxnSpPr>
          <p:cNvPr id="93" name="Straight Connector 92"/>
          <p:cNvCxnSpPr>
            <a:cxnSpLocks noChangeAspect="1"/>
          </p:cNvCxnSpPr>
          <p:nvPr/>
        </p:nvCxnSpPr>
        <p:spPr bwMode="auto">
          <a:xfrm flipV="1">
            <a:off x="2357411" y="4467061"/>
            <a:ext cx="367246" cy="1836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sm" len="lg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989" name="Group 101"/>
          <p:cNvGraphicFramePr>
            <a:graphicFrameLocks noGrp="1"/>
          </p:cNvGraphicFramePr>
          <p:nvPr/>
        </p:nvGraphicFramePr>
        <p:xfrm>
          <a:off x="152400" y="1828800"/>
          <a:ext cx="8839202" cy="4000754"/>
        </p:xfrm>
        <a:graphic>
          <a:graphicData uri="http://schemas.openxmlformats.org/drawingml/2006/table">
            <a:tbl>
              <a:tblPr/>
              <a:tblGrid>
                <a:gridCol w="1391354"/>
                <a:gridCol w="1199446"/>
                <a:gridCol w="1219200"/>
                <a:gridCol w="1371600"/>
                <a:gridCol w="1981200"/>
                <a:gridCol w="1676402"/>
              </a:tblGrid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Shape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Square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Rectangle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Rectangle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Circle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“U”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Moment of Inertia [in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83.3x10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167x10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667x10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49.1x10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56.4x10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Max.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Comp. Stress 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ksi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-60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         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-102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Max. Tension Stress 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ksi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60</a:t>
                      </a: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30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          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102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75.4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889F54-EF23-479F-9957-918376E7238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758825"/>
          </a:xfrm>
        </p:spPr>
        <p:txBody>
          <a:bodyPr/>
          <a:lstStyle/>
          <a:p>
            <a:pPr eaLnBrk="1" hangingPunct="1"/>
            <a:r>
              <a:rPr lang="en-US" dirty="0" smtClean="0"/>
              <a:t>Summary for 10x10</a:t>
            </a:r>
            <a:r>
              <a:rPr lang="en-US" baseline="30000" dirty="0" smtClean="0"/>
              <a:t>3</a:t>
            </a:r>
            <a:r>
              <a:rPr lang="en-US" dirty="0" smtClean="0"/>
              <a:t> in-lb Load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1905000" y="2368550"/>
            <a:ext cx="457200" cy="4572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2895600" y="2362200"/>
            <a:ext cx="914400" cy="4572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19600" y="2133600"/>
            <a:ext cx="457200" cy="914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60579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Freeform 10"/>
          <p:cNvSpPr>
            <a:spLocks noChangeAspect="1"/>
          </p:cNvSpPr>
          <p:nvPr/>
        </p:nvSpPr>
        <p:spPr bwMode="auto">
          <a:xfrm>
            <a:off x="7924800" y="2317765"/>
            <a:ext cx="457200" cy="461725"/>
          </a:xfrm>
          <a:custGeom>
            <a:avLst/>
            <a:gdLst>
              <a:gd name="connsiteX0" fmla="*/ 0 w 914400"/>
              <a:gd name="connsiteY0" fmla="*/ 918927 h 923454"/>
              <a:gd name="connsiteX1" fmla="*/ 0 w 914400"/>
              <a:gd name="connsiteY1" fmla="*/ 9054 h 923454"/>
              <a:gd name="connsiteX2" fmla="*/ 212756 w 914400"/>
              <a:gd name="connsiteY2" fmla="*/ 0 h 923454"/>
              <a:gd name="connsiteX3" fmla="*/ 217283 w 914400"/>
              <a:gd name="connsiteY3" fmla="*/ 665430 h 923454"/>
              <a:gd name="connsiteX4" fmla="*/ 674483 w 914400"/>
              <a:gd name="connsiteY4" fmla="*/ 669957 h 923454"/>
              <a:gd name="connsiteX5" fmla="*/ 679010 w 914400"/>
              <a:gd name="connsiteY5" fmla="*/ 4527 h 923454"/>
              <a:gd name="connsiteX6" fmla="*/ 914400 w 914400"/>
              <a:gd name="connsiteY6" fmla="*/ 0 h 923454"/>
              <a:gd name="connsiteX7" fmla="*/ 914400 w 914400"/>
              <a:gd name="connsiteY7" fmla="*/ 923454 h 923454"/>
              <a:gd name="connsiteX8" fmla="*/ 0 w 914400"/>
              <a:gd name="connsiteY8" fmla="*/ 918927 h 9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23454">
                <a:moveTo>
                  <a:pt x="0" y="918927"/>
                </a:moveTo>
                <a:lnTo>
                  <a:pt x="0" y="9054"/>
                </a:lnTo>
                <a:lnTo>
                  <a:pt x="212756" y="0"/>
                </a:lnTo>
                <a:lnTo>
                  <a:pt x="217283" y="665430"/>
                </a:lnTo>
                <a:lnTo>
                  <a:pt x="674483" y="669957"/>
                </a:lnTo>
                <a:lnTo>
                  <a:pt x="679010" y="4527"/>
                </a:lnTo>
                <a:lnTo>
                  <a:pt x="914400" y="0"/>
                </a:lnTo>
                <a:lnTo>
                  <a:pt x="914400" y="923454"/>
                </a:lnTo>
                <a:lnTo>
                  <a:pt x="0" y="918927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>
            <a:off x="7359650" y="4845104"/>
            <a:ext cx="640080" cy="4572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 rot="10800000">
            <a:off x="8001000" y="4381500"/>
            <a:ext cx="914400" cy="4572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5422900" y="4838700"/>
            <a:ext cx="914400" cy="4572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 rot="10800000">
            <a:off x="6337300" y="4381500"/>
            <a:ext cx="914400" cy="4572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>
            <a:off x="4343400" y="4838700"/>
            <a:ext cx="137160" cy="9144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 rot="10800000">
            <a:off x="4483100" y="3917950"/>
            <a:ext cx="137160" cy="9144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 bwMode="auto">
          <a:xfrm>
            <a:off x="3124200" y="4838700"/>
            <a:ext cx="274320" cy="4572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 bwMode="auto">
          <a:xfrm rot="10800000">
            <a:off x="3398520" y="4381500"/>
            <a:ext cx="274320" cy="4572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1" name="Isosceles Triangle 50"/>
          <p:cNvSpPr/>
          <p:nvPr/>
        </p:nvSpPr>
        <p:spPr bwMode="auto">
          <a:xfrm>
            <a:off x="1600200" y="4838700"/>
            <a:ext cx="548640" cy="4572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2" name="Isosceles Triangle 51"/>
          <p:cNvSpPr/>
          <p:nvPr/>
        </p:nvSpPr>
        <p:spPr bwMode="auto">
          <a:xfrm rot="10800000">
            <a:off x="2154143" y="4381500"/>
            <a:ext cx="548640" cy="4572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2FAEF0-BFF4-4F43-9A77-623D7AE9EBC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17525" y="2025650"/>
            <a:ext cx="52736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Given an  S3x5.7 rolled steel beam that is subjected to a 10x10</a:t>
            </a:r>
            <a:r>
              <a:rPr lang="en-US" baseline="30000" dirty="0"/>
              <a:t>3 </a:t>
            </a:r>
            <a:r>
              <a:rPr lang="en-US" dirty="0"/>
              <a:t>in-lb load, determine:</a:t>
            </a:r>
          </a:p>
          <a:p>
            <a:endParaRPr lang="en-US" dirty="0"/>
          </a:p>
          <a:p>
            <a:r>
              <a:rPr lang="en-US" dirty="0"/>
              <a:t>1.  the maximum compressive stress</a:t>
            </a:r>
          </a:p>
          <a:p>
            <a:r>
              <a:rPr lang="en-US" dirty="0"/>
              <a:t>2.  the maximum tensile stress</a:t>
            </a:r>
          </a:p>
          <a:p>
            <a:endParaRPr lang="en-US" dirty="0"/>
          </a:p>
          <a:p>
            <a:r>
              <a:rPr lang="en-US" dirty="0"/>
              <a:t>And draw the stress distribution</a:t>
            </a:r>
          </a:p>
        </p:txBody>
      </p:sp>
      <p:cxnSp>
        <p:nvCxnSpPr>
          <p:cNvPr id="12" name="Curved Connector 11"/>
          <p:cNvCxnSpPr/>
          <p:nvPr/>
        </p:nvCxnSpPr>
        <p:spPr bwMode="auto">
          <a:xfrm rot="16200000" flipH="1">
            <a:off x="6438900" y="2476500"/>
            <a:ext cx="457200" cy="381000"/>
          </a:xfrm>
          <a:prstGeom prst="curvedConnector3">
            <a:avLst>
              <a:gd name="adj1" fmla="val 3194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urved Connector 17"/>
          <p:cNvCxnSpPr/>
          <p:nvPr/>
        </p:nvCxnSpPr>
        <p:spPr bwMode="auto">
          <a:xfrm rot="5400000">
            <a:off x="7048500" y="2470150"/>
            <a:ext cx="457200" cy="381000"/>
          </a:xfrm>
          <a:prstGeom prst="curvedConnector3">
            <a:avLst>
              <a:gd name="adj1" fmla="val 3194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urved Connector 18"/>
          <p:cNvCxnSpPr/>
          <p:nvPr/>
        </p:nvCxnSpPr>
        <p:spPr bwMode="auto">
          <a:xfrm rot="5400000" flipH="1" flipV="1">
            <a:off x="6438900" y="4914900"/>
            <a:ext cx="457200" cy="381000"/>
          </a:xfrm>
          <a:prstGeom prst="curvedConnector3">
            <a:avLst>
              <a:gd name="adj1" fmla="val 3194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urved Connector 19"/>
          <p:cNvCxnSpPr/>
          <p:nvPr/>
        </p:nvCxnSpPr>
        <p:spPr bwMode="auto">
          <a:xfrm rot="16200000" flipV="1">
            <a:off x="7048500" y="4908550"/>
            <a:ext cx="457200" cy="381000"/>
          </a:xfrm>
          <a:prstGeom prst="curvedConnector3">
            <a:avLst>
              <a:gd name="adj1" fmla="val 3194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477000" y="2438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5867400" y="3886200"/>
            <a:ext cx="198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6096000" y="3886200"/>
            <a:ext cx="198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477000" y="53340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543800" y="24384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543800" y="5334000"/>
            <a:ext cx="685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6689566" y="3881141"/>
            <a:ext cx="292608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35" name="TextBox 34"/>
          <p:cNvSpPr txBox="1"/>
          <p:nvPr/>
        </p:nvSpPr>
        <p:spPr>
          <a:xfrm>
            <a:off x="7924800" y="3657600"/>
            <a:ext cx="33855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7543800" y="2590800"/>
            <a:ext cx="381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7772400" y="2514600"/>
            <a:ext cx="152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sm"/>
            <a:tailEnd type="stealth" w="sm" len="sm"/>
          </a:ln>
          <a:effectLst/>
        </p:spPr>
      </p:cxnSp>
      <p:sp useBgFill="1">
        <p:nvSpPr>
          <p:cNvPr id="40" name="TextBox 39"/>
          <p:cNvSpPr txBox="1"/>
          <p:nvPr/>
        </p:nvSpPr>
        <p:spPr>
          <a:xfrm>
            <a:off x="7620000" y="2057400"/>
            <a:ext cx="34657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5532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sm" len="lg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086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sp useBgFill="1">
        <p:nvSpPr>
          <p:cNvPr id="44" name="TextBox 43"/>
          <p:cNvSpPr txBox="1"/>
          <p:nvPr/>
        </p:nvSpPr>
        <p:spPr>
          <a:xfrm>
            <a:off x="7455093" y="4397655"/>
            <a:ext cx="43313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w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6400800" y="3962400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5287060" y="3886200"/>
            <a:ext cx="3352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142940" y="38276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561342" y="383194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828740" y="194462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1425" y="55626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>
            <a:off x="6210300" y="57531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5400000">
            <a:off x="7218579" y="5753100"/>
            <a:ext cx="533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6477000" y="5943600"/>
            <a:ext cx="990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58" name="TextBox 57"/>
          <p:cNvSpPr txBox="1"/>
          <p:nvPr/>
        </p:nvSpPr>
        <p:spPr>
          <a:xfrm>
            <a:off x="6811060" y="5791200"/>
            <a:ext cx="39786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0" y="4572000"/>
            <a:ext cx="16626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 2.21 in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d= 3 in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f</a:t>
            </a:r>
            <a:r>
              <a:rPr lang="en-US" dirty="0" smtClean="0"/>
              <a:t>= 2.509 in</a:t>
            </a:r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= 0.260 in</a:t>
            </a:r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w</a:t>
            </a:r>
            <a:r>
              <a:rPr lang="en-US" dirty="0" smtClean="0"/>
              <a:t>= 0.349 in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362200" y="4553105"/>
            <a:ext cx="173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= 2.93 in</a:t>
            </a:r>
            <a:r>
              <a:rPr lang="en-US" baseline="30000" dirty="0" smtClean="0"/>
              <a:t>4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xx</a:t>
            </a:r>
            <a:r>
              <a:rPr lang="en-US" dirty="0" smtClean="0"/>
              <a:t>= 1.95 in</a:t>
            </a:r>
            <a:r>
              <a:rPr lang="en-US" baseline="30000" dirty="0" smtClean="0"/>
              <a:t>3</a:t>
            </a:r>
            <a:endParaRPr lang="en-US" dirty="0" smtClean="0"/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x</a:t>
            </a:r>
            <a:r>
              <a:rPr lang="en-US" dirty="0" smtClean="0"/>
              <a:t>= 1.15 in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09574" y="4572000"/>
            <a:ext cx="1872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= 0.586 in</a:t>
            </a:r>
            <a:r>
              <a:rPr lang="en-US" baseline="30000" dirty="0" smtClean="0"/>
              <a:t>4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yy</a:t>
            </a:r>
            <a:r>
              <a:rPr lang="en-US" dirty="0" smtClean="0"/>
              <a:t>= 0.468 in</a:t>
            </a:r>
            <a:r>
              <a:rPr lang="en-US" baseline="30000" dirty="0" smtClean="0"/>
              <a:t>3</a:t>
            </a:r>
            <a:endParaRPr lang="en-US" dirty="0" smtClean="0"/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dirty="0" smtClean="0"/>
              <a:t>= 0.516 in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 bwMode="auto">
          <a:xfrm rot="19769087">
            <a:off x="3055570" y="1544781"/>
            <a:ext cx="2514600" cy="3416972"/>
          </a:xfrm>
          <a:prstGeom prst="ellipse">
            <a:avLst/>
          </a:prstGeom>
          <a:solidFill>
            <a:srgbClr val="3366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0B1D2A-F79D-4308-97F1-937E8B3060F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Stress Distribution</a:t>
            </a:r>
          </a:p>
        </p:txBody>
      </p:sp>
      <p:sp>
        <p:nvSpPr>
          <p:cNvPr id="29" name="Freeform 28"/>
          <p:cNvSpPr/>
          <p:nvPr/>
        </p:nvSpPr>
        <p:spPr bwMode="auto">
          <a:xfrm>
            <a:off x="1676400" y="3105397"/>
            <a:ext cx="1318161" cy="2636322"/>
          </a:xfrm>
          <a:custGeom>
            <a:avLst/>
            <a:gdLst>
              <a:gd name="connsiteX0" fmla="*/ 1306286 w 1318161"/>
              <a:gd name="connsiteY0" fmla="*/ 2636322 h 2636322"/>
              <a:gd name="connsiteX1" fmla="*/ 5938 w 1318161"/>
              <a:gd name="connsiteY1" fmla="*/ 2078182 h 2636322"/>
              <a:gd name="connsiteX2" fmla="*/ 0 w 1318161"/>
              <a:gd name="connsiteY2" fmla="*/ 1882239 h 2636322"/>
              <a:gd name="connsiteX3" fmla="*/ 463138 w 1318161"/>
              <a:gd name="connsiteY3" fmla="*/ 2078182 h 2636322"/>
              <a:gd name="connsiteX4" fmla="*/ 469076 w 1318161"/>
              <a:gd name="connsiteY4" fmla="*/ 356260 h 2636322"/>
              <a:gd name="connsiteX5" fmla="*/ 5938 w 1318161"/>
              <a:gd name="connsiteY5" fmla="*/ 148442 h 2636322"/>
              <a:gd name="connsiteX6" fmla="*/ 5938 w 1318161"/>
              <a:gd name="connsiteY6" fmla="*/ 0 h 2636322"/>
              <a:gd name="connsiteX7" fmla="*/ 1318161 w 1318161"/>
              <a:gd name="connsiteY7" fmla="*/ 558141 h 2636322"/>
              <a:gd name="connsiteX8" fmla="*/ 1318161 w 1318161"/>
              <a:gd name="connsiteY8" fmla="*/ 712520 h 2636322"/>
              <a:gd name="connsiteX9" fmla="*/ 700645 w 1318161"/>
              <a:gd name="connsiteY9" fmla="*/ 451263 h 2636322"/>
              <a:gd name="connsiteX10" fmla="*/ 700645 w 1318161"/>
              <a:gd name="connsiteY10" fmla="*/ 2185060 h 2636322"/>
              <a:gd name="connsiteX11" fmla="*/ 1312224 w 1318161"/>
              <a:gd name="connsiteY11" fmla="*/ 2446317 h 2636322"/>
              <a:gd name="connsiteX12" fmla="*/ 1306286 w 1318161"/>
              <a:gd name="connsiteY12" fmla="*/ 2636322 h 263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18161" h="2636322">
                <a:moveTo>
                  <a:pt x="1306286" y="2636322"/>
                </a:moveTo>
                <a:lnTo>
                  <a:pt x="5938" y="2078182"/>
                </a:lnTo>
                <a:lnTo>
                  <a:pt x="0" y="1882239"/>
                </a:lnTo>
                <a:lnTo>
                  <a:pt x="463138" y="2078182"/>
                </a:lnTo>
                <a:cubicBezTo>
                  <a:pt x="465117" y="1504208"/>
                  <a:pt x="467097" y="930234"/>
                  <a:pt x="469076" y="356260"/>
                </a:cubicBezTo>
                <a:lnTo>
                  <a:pt x="5938" y="148442"/>
                </a:lnTo>
                <a:lnTo>
                  <a:pt x="5938" y="0"/>
                </a:lnTo>
                <a:lnTo>
                  <a:pt x="1318161" y="558141"/>
                </a:lnTo>
                <a:lnTo>
                  <a:pt x="1318161" y="712520"/>
                </a:lnTo>
                <a:lnTo>
                  <a:pt x="700645" y="451263"/>
                </a:lnTo>
                <a:lnTo>
                  <a:pt x="700645" y="2185060"/>
                </a:lnTo>
                <a:lnTo>
                  <a:pt x="1312224" y="2446317"/>
                </a:lnTo>
                <a:lnTo>
                  <a:pt x="1306286" y="2636322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1682338" y="4702628"/>
            <a:ext cx="457200" cy="480951"/>
          </a:xfrm>
          <a:custGeom>
            <a:avLst/>
            <a:gdLst>
              <a:gd name="connsiteX0" fmla="*/ 457200 w 457200"/>
              <a:gd name="connsiteY0" fmla="*/ 480951 h 480951"/>
              <a:gd name="connsiteX1" fmla="*/ 0 w 457200"/>
              <a:gd name="connsiteY1" fmla="*/ 285008 h 480951"/>
              <a:gd name="connsiteX2" fmla="*/ 457200 w 457200"/>
              <a:gd name="connsiteY2" fmla="*/ 0 h 480951"/>
              <a:gd name="connsiteX3" fmla="*/ 457200 w 457200"/>
              <a:gd name="connsiteY3" fmla="*/ 480951 h 48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80951">
                <a:moveTo>
                  <a:pt x="457200" y="480951"/>
                </a:moveTo>
                <a:lnTo>
                  <a:pt x="0" y="285008"/>
                </a:lnTo>
                <a:lnTo>
                  <a:pt x="457200" y="0"/>
                </a:lnTo>
                <a:lnTo>
                  <a:pt x="457200" y="480951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2377045" y="4019797"/>
            <a:ext cx="2505693" cy="1525980"/>
          </a:xfrm>
          <a:custGeom>
            <a:avLst/>
            <a:gdLst>
              <a:gd name="connsiteX0" fmla="*/ 611579 w 2505693"/>
              <a:gd name="connsiteY0" fmla="*/ 1525980 h 1525980"/>
              <a:gd name="connsiteX1" fmla="*/ 0 w 2505693"/>
              <a:gd name="connsiteY1" fmla="*/ 1264722 h 1525980"/>
              <a:gd name="connsiteX2" fmla="*/ 1905989 w 2505693"/>
              <a:gd name="connsiteY2" fmla="*/ 0 h 1525980"/>
              <a:gd name="connsiteX3" fmla="*/ 2505693 w 2505693"/>
              <a:gd name="connsiteY3" fmla="*/ 273133 h 1525980"/>
              <a:gd name="connsiteX4" fmla="*/ 611579 w 2505693"/>
              <a:gd name="connsiteY4" fmla="*/ 1525980 h 152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5693" h="1525980">
                <a:moveTo>
                  <a:pt x="611579" y="1525980"/>
                </a:moveTo>
                <a:lnTo>
                  <a:pt x="0" y="1264722"/>
                </a:lnTo>
                <a:lnTo>
                  <a:pt x="1905989" y="0"/>
                </a:lnTo>
                <a:lnTo>
                  <a:pt x="2505693" y="273133"/>
                </a:lnTo>
                <a:lnTo>
                  <a:pt x="611579" y="1525980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1682338" y="1828800"/>
            <a:ext cx="3212275" cy="1834738"/>
          </a:xfrm>
          <a:custGeom>
            <a:avLst/>
            <a:gdLst>
              <a:gd name="connsiteX0" fmla="*/ 0 w 3212275"/>
              <a:gd name="connsiteY0" fmla="*/ 1264722 h 1834738"/>
              <a:gd name="connsiteX1" fmla="*/ 1900052 w 3212275"/>
              <a:gd name="connsiteY1" fmla="*/ 0 h 1834738"/>
              <a:gd name="connsiteX2" fmla="*/ 3212275 w 3212275"/>
              <a:gd name="connsiteY2" fmla="*/ 564078 h 1834738"/>
              <a:gd name="connsiteX3" fmla="*/ 1312223 w 3212275"/>
              <a:gd name="connsiteY3" fmla="*/ 1834738 h 1834738"/>
              <a:gd name="connsiteX4" fmla="*/ 0 w 3212275"/>
              <a:gd name="connsiteY4" fmla="*/ 1264722 h 183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2275" h="1834738">
                <a:moveTo>
                  <a:pt x="0" y="1264722"/>
                </a:moveTo>
                <a:lnTo>
                  <a:pt x="1900052" y="0"/>
                </a:lnTo>
                <a:lnTo>
                  <a:pt x="3212275" y="564078"/>
                </a:lnTo>
                <a:lnTo>
                  <a:pt x="1312223" y="1834738"/>
                </a:lnTo>
                <a:lnTo>
                  <a:pt x="0" y="1264722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2994561" y="2398815"/>
            <a:ext cx="1894115" cy="1425039"/>
          </a:xfrm>
          <a:custGeom>
            <a:avLst/>
            <a:gdLst>
              <a:gd name="connsiteX0" fmla="*/ 0 w 1894115"/>
              <a:gd name="connsiteY0" fmla="*/ 1425039 h 1425039"/>
              <a:gd name="connsiteX1" fmla="*/ 5938 w 1894115"/>
              <a:gd name="connsiteY1" fmla="*/ 1258785 h 1425039"/>
              <a:gd name="connsiteX2" fmla="*/ 1894115 w 1894115"/>
              <a:gd name="connsiteY2" fmla="*/ 0 h 1425039"/>
              <a:gd name="connsiteX3" fmla="*/ 1894115 w 1894115"/>
              <a:gd name="connsiteY3" fmla="*/ 154380 h 1425039"/>
              <a:gd name="connsiteX4" fmla="*/ 0 w 1894115"/>
              <a:gd name="connsiteY4" fmla="*/ 1425039 h 142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5" h="1425039">
                <a:moveTo>
                  <a:pt x="0" y="1425039"/>
                </a:moveTo>
                <a:lnTo>
                  <a:pt x="5938" y="1258785"/>
                </a:lnTo>
                <a:lnTo>
                  <a:pt x="1894115" y="0"/>
                </a:lnTo>
                <a:lnTo>
                  <a:pt x="1894115" y="154380"/>
                </a:lnTo>
                <a:lnTo>
                  <a:pt x="0" y="1425039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2982686" y="4292930"/>
            <a:ext cx="1905990" cy="1454727"/>
          </a:xfrm>
          <a:custGeom>
            <a:avLst/>
            <a:gdLst>
              <a:gd name="connsiteX0" fmla="*/ 0 w 1905990"/>
              <a:gd name="connsiteY0" fmla="*/ 1454727 h 1454727"/>
              <a:gd name="connsiteX1" fmla="*/ 5938 w 1905990"/>
              <a:gd name="connsiteY1" fmla="*/ 1258784 h 1454727"/>
              <a:gd name="connsiteX2" fmla="*/ 1900052 w 1905990"/>
              <a:gd name="connsiteY2" fmla="*/ 0 h 1454727"/>
              <a:gd name="connsiteX3" fmla="*/ 1905990 w 1905990"/>
              <a:gd name="connsiteY3" fmla="*/ 184067 h 1454727"/>
              <a:gd name="connsiteX4" fmla="*/ 0 w 1905990"/>
              <a:gd name="connsiteY4" fmla="*/ 1454727 h 145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990" h="1454727">
                <a:moveTo>
                  <a:pt x="0" y="1454727"/>
                </a:moveTo>
                <a:lnTo>
                  <a:pt x="5938" y="1258784"/>
                </a:lnTo>
                <a:lnTo>
                  <a:pt x="1900052" y="0"/>
                </a:lnTo>
                <a:lnTo>
                  <a:pt x="1905990" y="184067"/>
                </a:lnTo>
                <a:lnTo>
                  <a:pt x="0" y="1454727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2362200" y="2986644"/>
            <a:ext cx="1911927" cy="2303813"/>
          </a:xfrm>
          <a:custGeom>
            <a:avLst/>
            <a:gdLst>
              <a:gd name="connsiteX0" fmla="*/ 0 w 1911927"/>
              <a:gd name="connsiteY0" fmla="*/ 2303813 h 2303813"/>
              <a:gd name="connsiteX1" fmla="*/ 5937 w 1911927"/>
              <a:gd name="connsiteY1" fmla="*/ 581891 h 2303813"/>
              <a:gd name="connsiteX2" fmla="*/ 623454 w 1911927"/>
              <a:gd name="connsiteY2" fmla="*/ 849085 h 2303813"/>
              <a:gd name="connsiteX3" fmla="*/ 1905989 w 1911927"/>
              <a:gd name="connsiteY3" fmla="*/ 0 h 2303813"/>
              <a:gd name="connsiteX4" fmla="*/ 1911927 w 1911927"/>
              <a:gd name="connsiteY4" fmla="*/ 1045028 h 2303813"/>
              <a:gd name="connsiteX5" fmla="*/ 0 w 1911927"/>
              <a:gd name="connsiteY5" fmla="*/ 2303813 h 230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1927" h="2303813">
                <a:moveTo>
                  <a:pt x="0" y="2303813"/>
                </a:moveTo>
                <a:lnTo>
                  <a:pt x="5937" y="581891"/>
                </a:lnTo>
                <a:lnTo>
                  <a:pt x="623454" y="849085"/>
                </a:lnTo>
                <a:lnTo>
                  <a:pt x="1905989" y="0"/>
                </a:lnTo>
                <a:cubicBezTo>
                  <a:pt x="1907968" y="348343"/>
                  <a:pt x="1909948" y="696685"/>
                  <a:pt x="1911927" y="1045028"/>
                </a:cubicBezTo>
                <a:lnTo>
                  <a:pt x="0" y="230381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2486025" y="5544457"/>
            <a:ext cx="511175" cy="546100"/>
          </a:xfrm>
          <a:custGeom>
            <a:avLst/>
            <a:gdLst>
              <a:gd name="connsiteX0" fmla="*/ 0 w 511175"/>
              <a:gd name="connsiteY0" fmla="*/ 546100 h 546100"/>
              <a:gd name="connsiteX1" fmla="*/ 511175 w 511175"/>
              <a:gd name="connsiteY1" fmla="*/ 200025 h 546100"/>
              <a:gd name="connsiteX2" fmla="*/ 508000 w 511175"/>
              <a:gd name="connsiteY2" fmla="*/ 0 h 546100"/>
              <a:gd name="connsiteX3" fmla="*/ 88900 w 511175"/>
              <a:gd name="connsiteY3" fmla="*/ 276225 h 546100"/>
              <a:gd name="connsiteX4" fmla="*/ 0 w 511175"/>
              <a:gd name="connsiteY4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175" h="546100">
                <a:moveTo>
                  <a:pt x="0" y="546100"/>
                </a:moveTo>
                <a:lnTo>
                  <a:pt x="511175" y="200025"/>
                </a:lnTo>
                <a:cubicBezTo>
                  <a:pt x="510117" y="133350"/>
                  <a:pt x="509058" y="66675"/>
                  <a:pt x="508000" y="0"/>
                </a:cubicBezTo>
                <a:lnTo>
                  <a:pt x="88900" y="276225"/>
                </a:lnTo>
                <a:lnTo>
                  <a:pt x="0" y="546100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1181100" y="5268232"/>
            <a:ext cx="1387475" cy="812800"/>
          </a:xfrm>
          <a:custGeom>
            <a:avLst/>
            <a:gdLst>
              <a:gd name="connsiteX0" fmla="*/ 1301750 w 1387475"/>
              <a:gd name="connsiteY0" fmla="*/ 812800 h 812800"/>
              <a:gd name="connsiteX1" fmla="*/ 0 w 1387475"/>
              <a:gd name="connsiteY1" fmla="*/ 254000 h 812800"/>
              <a:gd name="connsiteX2" fmla="*/ 98425 w 1387475"/>
              <a:gd name="connsiteY2" fmla="*/ 0 h 812800"/>
              <a:gd name="connsiteX3" fmla="*/ 1387475 w 1387475"/>
              <a:gd name="connsiteY3" fmla="*/ 552450 h 812800"/>
              <a:gd name="connsiteX4" fmla="*/ 1301750 w 1387475"/>
              <a:gd name="connsiteY4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475" h="812800">
                <a:moveTo>
                  <a:pt x="1301750" y="812800"/>
                </a:moveTo>
                <a:lnTo>
                  <a:pt x="0" y="254000"/>
                </a:lnTo>
                <a:lnTo>
                  <a:pt x="98425" y="0"/>
                </a:lnTo>
                <a:lnTo>
                  <a:pt x="1387475" y="552450"/>
                </a:lnTo>
                <a:lnTo>
                  <a:pt x="1301750" y="812800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1968500" y="4455432"/>
            <a:ext cx="412750" cy="1101725"/>
          </a:xfrm>
          <a:custGeom>
            <a:avLst/>
            <a:gdLst>
              <a:gd name="connsiteX0" fmla="*/ 0 w 412750"/>
              <a:gd name="connsiteY0" fmla="*/ 1101725 h 1101725"/>
              <a:gd name="connsiteX1" fmla="*/ 412750 w 412750"/>
              <a:gd name="connsiteY1" fmla="*/ 841375 h 1101725"/>
              <a:gd name="connsiteX2" fmla="*/ 412750 w 412750"/>
              <a:gd name="connsiteY2" fmla="*/ 0 h 1101725"/>
              <a:gd name="connsiteX3" fmla="*/ 0 w 412750"/>
              <a:gd name="connsiteY3" fmla="*/ 1101725 h 110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" h="1101725">
                <a:moveTo>
                  <a:pt x="0" y="1101725"/>
                </a:moveTo>
                <a:lnTo>
                  <a:pt x="412750" y="841375"/>
                </a:lnTo>
                <a:lnTo>
                  <a:pt x="412750" y="0"/>
                </a:lnTo>
                <a:lnTo>
                  <a:pt x="0" y="1101725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1968500" y="5287282"/>
            <a:ext cx="1025525" cy="533400"/>
          </a:xfrm>
          <a:custGeom>
            <a:avLst/>
            <a:gdLst>
              <a:gd name="connsiteX0" fmla="*/ 1025525 w 1025525"/>
              <a:gd name="connsiteY0" fmla="*/ 254000 h 533400"/>
              <a:gd name="connsiteX1" fmla="*/ 603250 w 1025525"/>
              <a:gd name="connsiteY1" fmla="*/ 533400 h 533400"/>
              <a:gd name="connsiteX2" fmla="*/ 0 w 1025525"/>
              <a:gd name="connsiteY2" fmla="*/ 273050 h 533400"/>
              <a:gd name="connsiteX3" fmla="*/ 419100 w 1025525"/>
              <a:gd name="connsiteY3" fmla="*/ 0 h 533400"/>
              <a:gd name="connsiteX4" fmla="*/ 1025525 w 1025525"/>
              <a:gd name="connsiteY4" fmla="*/ 2540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525" h="533400">
                <a:moveTo>
                  <a:pt x="1025525" y="254000"/>
                </a:moveTo>
                <a:lnTo>
                  <a:pt x="603250" y="533400"/>
                </a:lnTo>
                <a:lnTo>
                  <a:pt x="0" y="273050"/>
                </a:lnTo>
                <a:lnTo>
                  <a:pt x="419100" y="0"/>
                </a:lnTo>
                <a:lnTo>
                  <a:pt x="1025525" y="254000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1727200" y="4350657"/>
            <a:ext cx="650875" cy="1212850"/>
          </a:xfrm>
          <a:custGeom>
            <a:avLst/>
            <a:gdLst>
              <a:gd name="connsiteX0" fmla="*/ 234950 w 650875"/>
              <a:gd name="connsiteY0" fmla="*/ 1212850 h 1212850"/>
              <a:gd name="connsiteX1" fmla="*/ 650875 w 650875"/>
              <a:gd name="connsiteY1" fmla="*/ 107950 h 1212850"/>
              <a:gd name="connsiteX2" fmla="*/ 406400 w 650875"/>
              <a:gd name="connsiteY2" fmla="*/ 0 h 1212850"/>
              <a:gd name="connsiteX3" fmla="*/ 0 w 650875"/>
              <a:gd name="connsiteY3" fmla="*/ 1108075 h 1212850"/>
              <a:gd name="connsiteX4" fmla="*/ 234950 w 650875"/>
              <a:gd name="connsiteY4" fmla="*/ 1212850 h 12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875" h="1212850">
                <a:moveTo>
                  <a:pt x="234950" y="1212850"/>
                </a:moveTo>
                <a:lnTo>
                  <a:pt x="650875" y="107950"/>
                </a:lnTo>
                <a:lnTo>
                  <a:pt x="406400" y="0"/>
                </a:lnTo>
                <a:lnTo>
                  <a:pt x="0" y="1108075"/>
                </a:lnTo>
                <a:lnTo>
                  <a:pt x="234950" y="1212850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1285875" y="4985657"/>
            <a:ext cx="584200" cy="469900"/>
          </a:xfrm>
          <a:custGeom>
            <a:avLst/>
            <a:gdLst>
              <a:gd name="connsiteX0" fmla="*/ 434975 w 584200"/>
              <a:gd name="connsiteY0" fmla="*/ 469900 h 469900"/>
              <a:gd name="connsiteX1" fmla="*/ 584200 w 584200"/>
              <a:gd name="connsiteY1" fmla="*/ 79375 h 469900"/>
              <a:gd name="connsiteX2" fmla="*/ 400050 w 584200"/>
              <a:gd name="connsiteY2" fmla="*/ 0 h 469900"/>
              <a:gd name="connsiteX3" fmla="*/ 0 w 584200"/>
              <a:gd name="connsiteY3" fmla="*/ 285750 h 469900"/>
              <a:gd name="connsiteX4" fmla="*/ 434975 w 584200"/>
              <a:gd name="connsiteY4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00" h="469900">
                <a:moveTo>
                  <a:pt x="434975" y="469900"/>
                </a:moveTo>
                <a:lnTo>
                  <a:pt x="584200" y="79375"/>
                </a:lnTo>
                <a:lnTo>
                  <a:pt x="400050" y="0"/>
                </a:lnTo>
                <a:lnTo>
                  <a:pt x="0" y="285750"/>
                </a:lnTo>
                <a:lnTo>
                  <a:pt x="434975" y="469900"/>
                </a:lnTo>
                <a:close/>
              </a:path>
            </a:pathLst>
          </a:cu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1200150" y="3093357"/>
            <a:ext cx="1793875" cy="904875"/>
          </a:xfrm>
          <a:custGeom>
            <a:avLst/>
            <a:gdLst>
              <a:gd name="connsiteX0" fmla="*/ 485775 w 1793875"/>
              <a:gd name="connsiteY0" fmla="*/ 0 h 904875"/>
              <a:gd name="connsiteX1" fmla="*/ 1793875 w 1793875"/>
              <a:gd name="connsiteY1" fmla="*/ 568325 h 904875"/>
              <a:gd name="connsiteX2" fmla="*/ 1285875 w 1793875"/>
              <a:gd name="connsiteY2" fmla="*/ 904875 h 904875"/>
              <a:gd name="connsiteX3" fmla="*/ 0 w 1793875"/>
              <a:gd name="connsiteY3" fmla="*/ 333375 h 904875"/>
              <a:gd name="connsiteX4" fmla="*/ 485775 w 1793875"/>
              <a:gd name="connsiteY4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875" h="904875">
                <a:moveTo>
                  <a:pt x="485775" y="0"/>
                </a:moveTo>
                <a:lnTo>
                  <a:pt x="1793875" y="568325"/>
                </a:lnTo>
                <a:lnTo>
                  <a:pt x="1285875" y="904875"/>
                </a:lnTo>
                <a:lnTo>
                  <a:pt x="0" y="333375"/>
                </a:lnTo>
                <a:lnTo>
                  <a:pt x="485775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2482850" y="3661682"/>
            <a:ext cx="514350" cy="444500"/>
          </a:xfrm>
          <a:custGeom>
            <a:avLst/>
            <a:gdLst>
              <a:gd name="connsiteX0" fmla="*/ 514350 w 514350"/>
              <a:gd name="connsiteY0" fmla="*/ 168275 h 444500"/>
              <a:gd name="connsiteX1" fmla="*/ 514350 w 514350"/>
              <a:gd name="connsiteY1" fmla="*/ 0 h 444500"/>
              <a:gd name="connsiteX2" fmla="*/ 0 w 514350"/>
              <a:gd name="connsiteY2" fmla="*/ 333375 h 444500"/>
              <a:gd name="connsiteX3" fmla="*/ 101600 w 514350"/>
              <a:gd name="connsiteY3" fmla="*/ 444500 h 444500"/>
              <a:gd name="connsiteX4" fmla="*/ 514350 w 514350"/>
              <a:gd name="connsiteY4" fmla="*/ 168275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444500">
                <a:moveTo>
                  <a:pt x="514350" y="168275"/>
                </a:moveTo>
                <a:lnTo>
                  <a:pt x="514350" y="0"/>
                </a:lnTo>
                <a:lnTo>
                  <a:pt x="0" y="333375"/>
                </a:lnTo>
                <a:lnTo>
                  <a:pt x="101600" y="444500"/>
                </a:lnTo>
                <a:lnTo>
                  <a:pt x="514350" y="16827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1196975" y="3433082"/>
            <a:ext cx="1387475" cy="1019175"/>
          </a:xfrm>
          <a:custGeom>
            <a:avLst/>
            <a:gdLst>
              <a:gd name="connsiteX0" fmla="*/ 0 w 1387475"/>
              <a:gd name="connsiteY0" fmla="*/ 0 h 1019175"/>
              <a:gd name="connsiteX1" fmla="*/ 1292225 w 1387475"/>
              <a:gd name="connsiteY1" fmla="*/ 561975 h 1019175"/>
              <a:gd name="connsiteX2" fmla="*/ 1387475 w 1387475"/>
              <a:gd name="connsiteY2" fmla="*/ 682625 h 1019175"/>
              <a:gd name="connsiteX3" fmla="*/ 774700 w 1387475"/>
              <a:gd name="connsiteY3" fmla="*/ 415925 h 1019175"/>
              <a:gd name="connsiteX4" fmla="*/ 1174750 w 1387475"/>
              <a:gd name="connsiteY4" fmla="*/ 1019175 h 1019175"/>
              <a:gd name="connsiteX5" fmla="*/ 939800 w 1387475"/>
              <a:gd name="connsiteY5" fmla="*/ 914400 h 1019175"/>
              <a:gd name="connsiteX6" fmla="*/ 542925 w 1387475"/>
              <a:gd name="connsiteY6" fmla="*/ 323850 h 1019175"/>
              <a:gd name="connsiteX7" fmla="*/ 88900 w 1387475"/>
              <a:gd name="connsiteY7" fmla="*/ 127000 h 1019175"/>
              <a:gd name="connsiteX8" fmla="*/ 0 w 1387475"/>
              <a:gd name="connsiteY8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7475" h="1019175">
                <a:moveTo>
                  <a:pt x="0" y="0"/>
                </a:moveTo>
                <a:lnTo>
                  <a:pt x="1292225" y="561975"/>
                </a:lnTo>
                <a:lnTo>
                  <a:pt x="1387475" y="682625"/>
                </a:lnTo>
                <a:lnTo>
                  <a:pt x="774700" y="415925"/>
                </a:lnTo>
                <a:lnTo>
                  <a:pt x="1174750" y="1019175"/>
                </a:lnTo>
                <a:lnTo>
                  <a:pt x="939800" y="914400"/>
                </a:lnTo>
                <a:lnTo>
                  <a:pt x="542925" y="323850"/>
                </a:lnTo>
                <a:lnTo>
                  <a:pt x="88900" y="12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1968500" y="3849007"/>
            <a:ext cx="414867" cy="609600"/>
          </a:xfrm>
          <a:custGeom>
            <a:avLst/>
            <a:gdLst>
              <a:gd name="connsiteX0" fmla="*/ 412750 w 414867"/>
              <a:gd name="connsiteY0" fmla="*/ 609600 h 609600"/>
              <a:gd name="connsiteX1" fmla="*/ 0 w 414867"/>
              <a:gd name="connsiteY1" fmla="*/ 0 h 609600"/>
              <a:gd name="connsiteX2" fmla="*/ 412750 w 414867"/>
              <a:gd name="connsiteY2" fmla="*/ 177800 h 609600"/>
              <a:gd name="connsiteX3" fmla="*/ 412750 w 414867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867" h="609600">
                <a:moveTo>
                  <a:pt x="412750" y="609600"/>
                </a:moveTo>
                <a:lnTo>
                  <a:pt x="0" y="0"/>
                </a:lnTo>
                <a:lnTo>
                  <a:pt x="412750" y="177800"/>
                </a:lnTo>
                <a:cubicBezTo>
                  <a:pt x="413808" y="319617"/>
                  <a:pt x="414867" y="461433"/>
                  <a:pt x="412750" y="6096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66" name="Straight Arrow Connector 65"/>
          <p:cNvCxnSpPr>
            <a:stCxn id="61" idx="1"/>
            <a:endCxn id="61" idx="2"/>
          </p:cNvCxnSpPr>
          <p:nvPr/>
        </p:nvCxnSpPr>
        <p:spPr bwMode="auto">
          <a:xfrm flipH="1">
            <a:off x="2482850" y="3661682"/>
            <a:ext cx="514350" cy="3333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1828800" y="3385457"/>
            <a:ext cx="514350" cy="3333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1513026" y="3240373"/>
            <a:ext cx="514350" cy="3333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1193594" y="3095289"/>
            <a:ext cx="514350" cy="3333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2155548" y="3523225"/>
            <a:ext cx="514350" cy="3333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>
            <a:off x="2485336" y="5743999"/>
            <a:ext cx="514350" cy="3333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72" name="Straight Arrow Connector 71"/>
          <p:cNvCxnSpPr>
            <a:cxnSpLocks noChangeAspect="1"/>
          </p:cNvCxnSpPr>
          <p:nvPr/>
        </p:nvCxnSpPr>
        <p:spPr bwMode="auto">
          <a:xfrm flipH="1">
            <a:off x="2568320" y="5544045"/>
            <a:ext cx="421770" cy="2733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74" name="Straight Arrow Connector 73"/>
          <p:cNvCxnSpPr>
            <a:cxnSpLocks noChangeAspect="1"/>
          </p:cNvCxnSpPr>
          <p:nvPr/>
        </p:nvCxnSpPr>
        <p:spPr bwMode="auto">
          <a:xfrm flipH="1">
            <a:off x="1981200" y="5290457"/>
            <a:ext cx="421770" cy="2733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75" name="Straight Arrow Connector 74"/>
          <p:cNvCxnSpPr>
            <a:cxnSpLocks noChangeAspect="1"/>
          </p:cNvCxnSpPr>
          <p:nvPr/>
        </p:nvCxnSpPr>
        <p:spPr bwMode="auto">
          <a:xfrm flipH="1">
            <a:off x="1273452" y="4989315"/>
            <a:ext cx="421770" cy="2733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76" name="Straight Arrow Connector 75"/>
          <p:cNvCxnSpPr>
            <a:cxnSpLocks noChangeAspect="1"/>
          </p:cNvCxnSpPr>
          <p:nvPr/>
        </p:nvCxnSpPr>
        <p:spPr bwMode="auto">
          <a:xfrm flipH="1">
            <a:off x="1484382" y="5116729"/>
            <a:ext cx="371158" cy="2405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77" name="Straight Arrow Connector 76"/>
          <p:cNvCxnSpPr>
            <a:cxnSpLocks noChangeAspect="1"/>
          </p:cNvCxnSpPr>
          <p:nvPr/>
        </p:nvCxnSpPr>
        <p:spPr bwMode="auto">
          <a:xfrm flipH="1">
            <a:off x="2256736" y="5409935"/>
            <a:ext cx="421770" cy="2733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78" name="Straight Arrow Connector 77"/>
          <p:cNvCxnSpPr>
            <a:cxnSpLocks noChangeAspect="1"/>
          </p:cNvCxnSpPr>
          <p:nvPr/>
        </p:nvCxnSpPr>
        <p:spPr bwMode="auto">
          <a:xfrm flipH="1">
            <a:off x="2173838" y="4851547"/>
            <a:ext cx="207512" cy="1344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79" name="Straight Arrow Connector 78"/>
          <p:cNvCxnSpPr>
            <a:cxnSpLocks noChangeAspect="1"/>
          </p:cNvCxnSpPr>
          <p:nvPr/>
        </p:nvCxnSpPr>
        <p:spPr bwMode="auto">
          <a:xfrm flipH="1">
            <a:off x="2057400" y="5105135"/>
            <a:ext cx="333198" cy="2159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0" name="Straight Arrow Connector 79"/>
          <p:cNvCxnSpPr>
            <a:cxnSpLocks noChangeAspect="1"/>
          </p:cNvCxnSpPr>
          <p:nvPr/>
        </p:nvCxnSpPr>
        <p:spPr bwMode="auto">
          <a:xfrm flipH="1">
            <a:off x="2209564" y="4067400"/>
            <a:ext cx="174310" cy="1129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5400000">
            <a:off x="6462554" y="4314303"/>
            <a:ext cx="246888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82" name="Object 20"/>
          <p:cNvGraphicFramePr>
            <a:graphicFrameLocks noChangeAspect="1"/>
          </p:cNvGraphicFramePr>
          <p:nvPr/>
        </p:nvGraphicFramePr>
        <p:xfrm>
          <a:off x="7772400" y="5442857"/>
          <a:ext cx="279401" cy="279401"/>
        </p:xfrm>
        <a:graphic>
          <a:graphicData uri="http://schemas.openxmlformats.org/presentationml/2006/ole">
            <p:oleObj spid="_x0000_s59394" name="Equation" r:id="rId4" imgW="139680" imgH="139680" progId="Equation.DSMT4">
              <p:embed/>
            </p:oleObj>
          </a:graphicData>
        </a:graphic>
      </p:graphicFrame>
      <p:sp>
        <p:nvSpPr>
          <p:cNvPr id="83" name="Isosceles Triangle 82"/>
          <p:cNvSpPr/>
          <p:nvPr/>
        </p:nvSpPr>
        <p:spPr bwMode="auto">
          <a:xfrm>
            <a:off x="7162800" y="3995057"/>
            <a:ext cx="548640" cy="9144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4" name="Isosceles Triangle 83"/>
          <p:cNvSpPr/>
          <p:nvPr/>
        </p:nvSpPr>
        <p:spPr bwMode="auto">
          <a:xfrm rot="10800000">
            <a:off x="7705725" y="3080657"/>
            <a:ext cx="548640" cy="9144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 bwMode="auto">
          <a:xfrm rot="10800000">
            <a:off x="6629400" y="3962400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86" name="Object 21"/>
          <p:cNvGraphicFramePr>
            <a:graphicFrameLocks noChangeAspect="1"/>
          </p:cNvGraphicFramePr>
          <p:nvPr/>
        </p:nvGraphicFramePr>
        <p:xfrm>
          <a:off x="6477000" y="3657600"/>
          <a:ext cx="304799" cy="279401"/>
        </p:xfrm>
        <a:graphic>
          <a:graphicData uri="http://schemas.openxmlformats.org/presentationml/2006/ole">
            <p:oleObj spid="_x0000_s59395" name="Equation" r:id="rId5" imgW="152280" imgH="139680" progId="Equation.DSMT4">
              <p:embed/>
            </p:oleObj>
          </a:graphicData>
        </a:graphic>
      </p:graphicFrame>
      <p:cxnSp>
        <p:nvCxnSpPr>
          <p:cNvPr id="87" name="Straight Arrow Connector 86"/>
          <p:cNvCxnSpPr>
            <a:stCxn id="83" idx="3"/>
            <a:endCxn id="83" idx="2"/>
          </p:cNvCxnSpPr>
          <p:nvPr/>
        </p:nvCxnSpPr>
        <p:spPr bwMode="auto">
          <a:xfrm rot="5400000">
            <a:off x="7437120" y="4635137"/>
            <a:ext cx="1588" cy="5486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5400000">
            <a:off x="7501890" y="4488452"/>
            <a:ext cx="0" cy="3657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91" name="Object 22"/>
          <p:cNvGraphicFramePr>
            <a:graphicFrameLocks noChangeAspect="1"/>
          </p:cNvGraphicFramePr>
          <p:nvPr/>
        </p:nvGraphicFramePr>
        <p:xfrm>
          <a:off x="6858000" y="3080657"/>
          <a:ext cx="762000" cy="304800"/>
        </p:xfrm>
        <a:graphic>
          <a:graphicData uri="http://schemas.openxmlformats.org/presentationml/2006/ole">
            <p:oleObj spid="_x0000_s59396" name="Equation" r:id="rId6" imgW="507960" imgH="203040" progId="Equation.DSMT4">
              <p:embed/>
            </p:oleObj>
          </a:graphicData>
        </a:graphic>
      </p:graphicFrame>
      <p:graphicFrame>
        <p:nvGraphicFramePr>
          <p:cNvPr id="92" name="Object 23"/>
          <p:cNvGraphicFramePr>
            <a:graphicFrameLocks noChangeAspect="1"/>
          </p:cNvGraphicFramePr>
          <p:nvPr/>
        </p:nvGraphicFramePr>
        <p:xfrm>
          <a:off x="7772400" y="4528457"/>
          <a:ext cx="603250" cy="301625"/>
        </p:xfrm>
        <a:graphic>
          <a:graphicData uri="http://schemas.openxmlformats.org/presentationml/2006/ole">
            <p:oleObj spid="_x0000_s59397" name="Equation" r:id="rId7" imgW="406080" imgH="203040" progId="Equation.DSMT4">
              <p:embed/>
            </p:oleObj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6172200" y="3309257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Compression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7772400" y="4223657"/>
            <a:ext cx="9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Tension</a:t>
            </a:r>
            <a:endParaRPr lang="en-US" sz="1400" dirty="0"/>
          </a:p>
        </p:txBody>
      </p:sp>
      <p:cxnSp>
        <p:nvCxnSpPr>
          <p:cNvPr id="97" name="Straight Arrow Connector 96"/>
          <p:cNvCxnSpPr/>
          <p:nvPr/>
        </p:nvCxnSpPr>
        <p:spPr bwMode="auto">
          <a:xfrm rot="5400000">
            <a:off x="7576185" y="4315097"/>
            <a:ext cx="0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5400000">
            <a:off x="7979251" y="2807131"/>
            <a:ext cx="1588" cy="5486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5400000">
            <a:off x="7888605" y="3164477"/>
            <a:ext cx="0" cy="3657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5400000">
            <a:off x="7833360" y="3419747"/>
            <a:ext cx="0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graphicFrame>
        <p:nvGraphicFramePr>
          <p:cNvPr id="59398" name="Object 23"/>
          <p:cNvGraphicFramePr>
            <a:graphicFrameLocks noChangeAspect="1"/>
          </p:cNvGraphicFramePr>
          <p:nvPr/>
        </p:nvGraphicFramePr>
        <p:xfrm>
          <a:off x="838200" y="5671457"/>
          <a:ext cx="603250" cy="304800"/>
        </p:xfrm>
        <a:graphic>
          <a:graphicData uri="http://schemas.openxmlformats.org/presentationml/2006/ole">
            <p:oleObj spid="_x0000_s59398" name="Equation" r:id="rId8" imgW="406080" imgH="203040" progId="Equation.DSMT4">
              <p:embed/>
            </p:oleObj>
          </a:graphicData>
        </a:graphic>
      </p:graphicFrame>
      <p:graphicFrame>
        <p:nvGraphicFramePr>
          <p:cNvPr id="59399" name="Object 22"/>
          <p:cNvGraphicFramePr>
            <a:graphicFrameLocks noChangeAspect="1"/>
          </p:cNvGraphicFramePr>
          <p:nvPr/>
        </p:nvGraphicFramePr>
        <p:xfrm>
          <a:off x="457200" y="3309257"/>
          <a:ext cx="762000" cy="304800"/>
        </p:xfrm>
        <a:graphic>
          <a:graphicData uri="http://schemas.openxmlformats.org/presentationml/2006/ole">
            <p:oleObj spid="_x0000_s59399" name="Equation" r:id="rId9" imgW="50796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val 130"/>
          <p:cNvSpPr/>
          <p:nvPr/>
        </p:nvSpPr>
        <p:spPr bwMode="auto">
          <a:xfrm rot="2884959">
            <a:off x="3650139" y="2481694"/>
            <a:ext cx="2322205" cy="1635020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8EDD48-28F2-4FF8-9D9D-93BAB06B5F5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" name="Rectangle 16"/>
          <p:cNvSpPr/>
          <p:nvPr/>
        </p:nvSpPr>
        <p:spPr bwMode="auto">
          <a:xfrm>
            <a:off x="6402565" y="3581402"/>
            <a:ext cx="914400" cy="914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Freeform 21"/>
          <p:cNvSpPr>
            <a:spLocks noChangeAspect="1"/>
          </p:cNvSpPr>
          <p:nvPr/>
        </p:nvSpPr>
        <p:spPr bwMode="auto">
          <a:xfrm>
            <a:off x="2362535" y="2660106"/>
            <a:ext cx="2937665" cy="1559859"/>
          </a:xfrm>
          <a:custGeom>
            <a:avLst/>
            <a:gdLst>
              <a:gd name="connsiteX0" fmla="*/ 674422 w 2937665"/>
              <a:gd name="connsiteY0" fmla="*/ 1559859 h 1559859"/>
              <a:gd name="connsiteX1" fmla="*/ 0 w 2937665"/>
              <a:gd name="connsiteY1" fmla="*/ 1133691 h 1559859"/>
              <a:gd name="connsiteX2" fmla="*/ 2271519 w 2937665"/>
              <a:gd name="connsiteY2" fmla="*/ 0 h 1559859"/>
              <a:gd name="connsiteX3" fmla="*/ 2937665 w 2937665"/>
              <a:gd name="connsiteY3" fmla="*/ 422031 h 1559859"/>
              <a:gd name="connsiteX4" fmla="*/ 674422 w 2937665"/>
              <a:gd name="connsiteY4" fmla="*/ 1559859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7665" h="1559859">
                <a:moveTo>
                  <a:pt x="674422" y="1559859"/>
                </a:moveTo>
                <a:lnTo>
                  <a:pt x="0" y="1133691"/>
                </a:lnTo>
                <a:lnTo>
                  <a:pt x="2271519" y="0"/>
                </a:lnTo>
                <a:lnTo>
                  <a:pt x="2937665" y="422031"/>
                </a:lnTo>
                <a:lnTo>
                  <a:pt x="674422" y="1559859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358398" y="3797934"/>
            <a:ext cx="674421" cy="1332293"/>
          </a:xfrm>
          <a:custGeom>
            <a:avLst/>
            <a:gdLst>
              <a:gd name="connsiteX0" fmla="*/ 674421 w 674421"/>
              <a:gd name="connsiteY0" fmla="*/ 1332293 h 1332293"/>
              <a:gd name="connsiteX1" fmla="*/ 0 w 674421"/>
              <a:gd name="connsiteY1" fmla="*/ 914400 h 1332293"/>
              <a:gd name="connsiteX2" fmla="*/ 4137 w 674421"/>
              <a:gd name="connsiteY2" fmla="*/ 0 h 1332293"/>
              <a:gd name="connsiteX3" fmla="*/ 674421 w 674421"/>
              <a:gd name="connsiteY3" fmla="*/ 426168 h 1332293"/>
              <a:gd name="connsiteX4" fmla="*/ 674421 w 674421"/>
              <a:gd name="connsiteY4" fmla="*/ 1332293 h 133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421" h="1332293">
                <a:moveTo>
                  <a:pt x="674421" y="1332293"/>
                </a:moveTo>
                <a:lnTo>
                  <a:pt x="0" y="914400"/>
                </a:lnTo>
                <a:lnTo>
                  <a:pt x="4137" y="0"/>
                </a:lnTo>
                <a:lnTo>
                  <a:pt x="674421" y="426168"/>
                </a:lnTo>
                <a:lnTo>
                  <a:pt x="674421" y="133229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3036957" y="3090412"/>
            <a:ext cx="2271518" cy="2043953"/>
          </a:xfrm>
          <a:custGeom>
            <a:avLst/>
            <a:gdLst>
              <a:gd name="connsiteX0" fmla="*/ 0 w 2271518"/>
              <a:gd name="connsiteY0" fmla="*/ 2043953 h 2043953"/>
              <a:gd name="connsiteX1" fmla="*/ 0 w 2271518"/>
              <a:gd name="connsiteY1" fmla="*/ 1133690 h 2043953"/>
              <a:gd name="connsiteX2" fmla="*/ 2271518 w 2271518"/>
              <a:gd name="connsiteY2" fmla="*/ 0 h 2043953"/>
              <a:gd name="connsiteX3" fmla="*/ 2271518 w 2271518"/>
              <a:gd name="connsiteY3" fmla="*/ 906125 h 2043953"/>
              <a:gd name="connsiteX4" fmla="*/ 0 w 2271518"/>
              <a:gd name="connsiteY4" fmla="*/ 2043953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518" h="2043953">
                <a:moveTo>
                  <a:pt x="0" y="2043953"/>
                </a:moveTo>
                <a:lnTo>
                  <a:pt x="0" y="1133690"/>
                </a:lnTo>
                <a:lnTo>
                  <a:pt x="2271518" y="0"/>
                </a:lnTo>
                <a:lnTo>
                  <a:pt x="2271518" y="906125"/>
                </a:lnTo>
                <a:lnTo>
                  <a:pt x="0" y="204395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7393165" y="3581402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7393165" y="4495802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6173965" y="4800602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>
            <a:off x="7088365" y="4800602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7241559" y="4038602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402565" y="4876802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35" name="TextBox 34"/>
          <p:cNvSpPr txBox="1"/>
          <p:nvPr/>
        </p:nvSpPr>
        <p:spPr>
          <a:xfrm>
            <a:off x="7483654" y="3886202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1in</a:t>
            </a:r>
            <a:endParaRPr lang="en-US" sz="1200" dirty="0"/>
          </a:p>
        </p:txBody>
      </p:sp>
      <p:sp useBgFill="1">
        <p:nvSpPr>
          <p:cNvPr id="36" name="TextBox 35"/>
          <p:cNvSpPr txBox="1"/>
          <p:nvPr/>
        </p:nvSpPr>
        <p:spPr>
          <a:xfrm>
            <a:off x="6631173" y="4742685"/>
            <a:ext cx="45720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1in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 bwMode="auto">
          <a:xfrm rot="5400000">
            <a:off x="1947907" y="4572002"/>
            <a:ext cx="1463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8" name="Straight Connector 37"/>
          <p:cNvCxnSpPr>
            <a:cxnSpLocks noChangeAspect="1"/>
          </p:cNvCxnSpPr>
          <p:nvPr/>
        </p:nvCxnSpPr>
        <p:spPr bwMode="auto">
          <a:xfrm rot="10800000">
            <a:off x="1796075" y="3949064"/>
            <a:ext cx="1316737" cy="82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9" name="Straight Connector 38"/>
          <p:cNvCxnSpPr>
            <a:cxnSpLocks noChangeAspect="1"/>
          </p:cNvCxnSpPr>
          <p:nvPr/>
        </p:nvCxnSpPr>
        <p:spPr bwMode="auto">
          <a:xfrm flipV="1">
            <a:off x="1650722" y="4491039"/>
            <a:ext cx="1024104" cy="5120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cxnSpLocks noChangeAspect="1"/>
          </p:cNvCxnSpPr>
          <p:nvPr/>
        </p:nvCxnSpPr>
        <p:spPr bwMode="auto">
          <a:xfrm flipV="1">
            <a:off x="1436412" y="5019676"/>
            <a:ext cx="184341" cy="921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2587987" y="543020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2" name="Straight Connector 41"/>
          <p:cNvCxnSpPr>
            <a:cxnSpLocks noChangeAspect="1"/>
          </p:cNvCxnSpPr>
          <p:nvPr/>
        </p:nvCxnSpPr>
        <p:spPr bwMode="auto">
          <a:xfrm rot="10800000">
            <a:off x="1560242" y="3805618"/>
            <a:ext cx="197511" cy="1234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3" name="Straight Connector 42"/>
          <p:cNvCxnSpPr>
            <a:cxnSpLocks noChangeAspect="1"/>
          </p:cNvCxnSpPr>
          <p:nvPr/>
        </p:nvCxnSpPr>
        <p:spPr bwMode="auto">
          <a:xfrm rot="10800000">
            <a:off x="2020612" y="4090949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traight Connector 43"/>
          <p:cNvCxnSpPr>
            <a:cxnSpLocks noChangeAspect="1"/>
          </p:cNvCxnSpPr>
          <p:nvPr/>
        </p:nvCxnSpPr>
        <p:spPr bwMode="auto">
          <a:xfrm rot="10800000">
            <a:off x="2127901" y="4157615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2477812" y="5410202"/>
          <a:ext cx="137160" cy="259080"/>
        </p:xfrm>
        <a:graphic>
          <a:graphicData uri="http://schemas.openxmlformats.org/presentationml/2006/ole">
            <p:oleObj spid="_x0000_s4102" name="Equation" r:id="rId4" imgW="114120" imgH="215640" progId="Equation.DSMT4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401612" y="5181602"/>
          <a:ext cx="167640" cy="167640"/>
        </p:xfrm>
        <a:graphic>
          <a:graphicData uri="http://schemas.openxmlformats.org/presentationml/2006/ole">
            <p:oleObj spid="_x0000_s4103" name="Equation" r:id="rId5" imgW="139680" imgH="139680" progId="Equation.DSMT4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334814" y="5105403"/>
          <a:ext cx="152400" cy="289560"/>
        </p:xfrm>
        <a:graphic>
          <a:graphicData uri="http://schemas.openxmlformats.org/presentationml/2006/ole">
            <p:oleObj spid="_x0000_s4104" name="Equation" r:id="rId6" imgW="126720" imgH="241200" progId="Equation.DSMT4">
              <p:embed/>
            </p:oleObj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/>
        </p:nvGraphicFramePr>
        <p:xfrm>
          <a:off x="1639614" y="5029204"/>
          <a:ext cx="167640" cy="198118"/>
        </p:xfrm>
        <a:graphic>
          <a:graphicData uri="http://schemas.openxmlformats.org/presentationml/2006/ole">
            <p:oleObj spid="_x0000_s4105" name="Equation" r:id="rId7" imgW="139680" imgH="164880" progId="Equation.DSMT4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563412" y="3505202"/>
          <a:ext cx="167640" cy="259080"/>
        </p:xfrm>
        <a:graphic>
          <a:graphicData uri="http://schemas.openxmlformats.org/presentationml/2006/ole">
            <p:oleObj spid="_x0000_s4106" name="Equation" r:id="rId8" imgW="139680" imgH="215640" progId="Equation.DSMT4">
              <p:embed/>
            </p:oleObj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/>
        </p:nvGraphicFramePr>
        <p:xfrm>
          <a:off x="1868212" y="3733802"/>
          <a:ext cx="137160" cy="167640"/>
        </p:xfrm>
        <a:graphic>
          <a:graphicData uri="http://schemas.openxmlformats.org/presentationml/2006/ole">
            <p:oleObj spid="_x0000_s4107" name="Equation" r:id="rId9" imgW="114120" imgH="139680" progId="Equation.DSMT4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1064899" y="4335574"/>
          <a:ext cx="1276415" cy="306277"/>
        </p:xfrm>
        <a:graphic>
          <a:graphicData uri="http://schemas.openxmlformats.org/presentationml/2006/ole">
            <p:oleObj spid="_x0000_s4108" name="Equation" r:id="rId10" imgW="1002960" imgH="241200" progId="Equation.DSMT4">
              <p:embed/>
            </p:oleObj>
          </a:graphicData>
        </a:graphic>
      </p:graphicFrame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Square Cross-Section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/>
          <p:cNvSpPr/>
          <p:nvPr/>
        </p:nvSpPr>
        <p:spPr bwMode="auto">
          <a:xfrm rot="2629503">
            <a:off x="3153528" y="2329294"/>
            <a:ext cx="2322206" cy="1635021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057425" y="4129704"/>
            <a:ext cx="810557" cy="859594"/>
          </a:xfrm>
          <a:custGeom>
            <a:avLst/>
            <a:gdLst>
              <a:gd name="connsiteX0" fmla="*/ 810557 w 810557"/>
              <a:gd name="connsiteY0" fmla="*/ 0 h 859594"/>
              <a:gd name="connsiteX1" fmla="*/ 807672 w 810557"/>
              <a:gd name="connsiteY1" fmla="*/ 449989 h 859594"/>
              <a:gd name="connsiteX2" fmla="*/ 0 w 810557"/>
              <a:gd name="connsiteY2" fmla="*/ 859594 h 859594"/>
              <a:gd name="connsiteX3" fmla="*/ 810557 w 810557"/>
              <a:gd name="connsiteY3" fmla="*/ 0 h 85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557" h="859594">
                <a:moveTo>
                  <a:pt x="810557" y="0"/>
                </a:moveTo>
                <a:cubicBezTo>
                  <a:pt x="809595" y="149996"/>
                  <a:pt x="808634" y="299993"/>
                  <a:pt x="807672" y="449989"/>
                </a:cubicBezTo>
                <a:lnTo>
                  <a:pt x="0" y="859594"/>
                </a:lnTo>
                <a:lnTo>
                  <a:pt x="810557" y="0"/>
                </a:ln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6" name="Straight Connector 105"/>
          <p:cNvCxnSpPr>
            <a:cxnSpLocks noChangeAspect="1"/>
          </p:cNvCxnSpPr>
          <p:nvPr/>
        </p:nvCxnSpPr>
        <p:spPr bwMode="auto">
          <a:xfrm flipV="1">
            <a:off x="1386840" y="4415791"/>
            <a:ext cx="458261" cy="2291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sp>
        <p:nvSpPr>
          <p:cNvPr id="89" name="Freeform 88"/>
          <p:cNvSpPr/>
          <p:nvPr/>
        </p:nvSpPr>
        <p:spPr bwMode="auto">
          <a:xfrm>
            <a:off x="1051656" y="4582578"/>
            <a:ext cx="1491309" cy="824979"/>
          </a:xfrm>
          <a:custGeom>
            <a:avLst/>
            <a:gdLst>
              <a:gd name="connsiteX0" fmla="*/ 0 w 1491309"/>
              <a:gd name="connsiteY0" fmla="*/ 403836 h 824979"/>
              <a:gd name="connsiteX1" fmla="*/ 677868 w 1491309"/>
              <a:gd name="connsiteY1" fmla="*/ 824979 h 824979"/>
              <a:gd name="connsiteX2" fmla="*/ 1491309 w 1491309"/>
              <a:gd name="connsiteY2" fmla="*/ 424027 h 824979"/>
              <a:gd name="connsiteX3" fmla="*/ 813441 w 1491309"/>
              <a:gd name="connsiteY3" fmla="*/ 0 h 824979"/>
              <a:gd name="connsiteX4" fmla="*/ 0 w 1491309"/>
              <a:gd name="connsiteY4" fmla="*/ 403836 h 82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309" h="824979">
                <a:moveTo>
                  <a:pt x="0" y="403836"/>
                </a:moveTo>
                <a:lnTo>
                  <a:pt x="677868" y="824979"/>
                </a:lnTo>
                <a:lnTo>
                  <a:pt x="1491309" y="424027"/>
                </a:lnTo>
                <a:lnTo>
                  <a:pt x="813441" y="0"/>
                </a:lnTo>
                <a:lnTo>
                  <a:pt x="0" y="403836"/>
                </a:ln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3" name="Straight Connector 92"/>
          <p:cNvCxnSpPr>
            <a:cxnSpLocks noChangeAspect="1"/>
          </p:cNvCxnSpPr>
          <p:nvPr/>
        </p:nvCxnSpPr>
        <p:spPr bwMode="auto">
          <a:xfrm flipV="1">
            <a:off x="1318260" y="474726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94" name="Straight Connector 93"/>
          <p:cNvCxnSpPr>
            <a:cxnSpLocks noChangeAspect="1"/>
          </p:cNvCxnSpPr>
          <p:nvPr/>
        </p:nvCxnSpPr>
        <p:spPr bwMode="auto">
          <a:xfrm flipV="1">
            <a:off x="1592580" y="491109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96" name="Straight Connector 95"/>
          <p:cNvCxnSpPr>
            <a:cxnSpLocks noChangeAspect="1"/>
          </p:cNvCxnSpPr>
          <p:nvPr/>
        </p:nvCxnSpPr>
        <p:spPr bwMode="auto">
          <a:xfrm flipV="1">
            <a:off x="1203960" y="466725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97" name="Straight Connector 96"/>
          <p:cNvCxnSpPr>
            <a:cxnSpLocks noChangeAspect="1"/>
          </p:cNvCxnSpPr>
          <p:nvPr/>
        </p:nvCxnSpPr>
        <p:spPr bwMode="auto">
          <a:xfrm flipV="1">
            <a:off x="1455420" y="482727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92" name="Straight Connector 91"/>
          <p:cNvCxnSpPr>
            <a:cxnSpLocks noChangeAspect="1"/>
          </p:cNvCxnSpPr>
          <p:nvPr/>
        </p:nvCxnSpPr>
        <p:spPr bwMode="auto">
          <a:xfrm flipV="1">
            <a:off x="1078230" y="458343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sp>
        <p:nvSpPr>
          <p:cNvPr id="57" name="Freeform 56"/>
          <p:cNvSpPr/>
          <p:nvPr/>
        </p:nvSpPr>
        <p:spPr bwMode="auto">
          <a:xfrm>
            <a:off x="1862468" y="3664336"/>
            <a:ext cx="674421" cy="1332293"/>
          </a:xfrm>
          <a:custGeom>
            <a:avLst/>
            <a:gdLst>
              <a:gd name="connsiteX0" fmla="*/ 674421 w 674421"/>
              <a:gd name="connsiteY0" fmla="*/ 1332293 h 1332293"/>
              <a:gd name="connsiteX1" fmla="*/ 0 w 674421"/>
              <a:gd name="connsiteY1" fmla="*/ 914400 h 1332293"/>
              <a:gd name="connsiteX2" fmla="*/ 4137 w 674421"/>
              <a:gd name="connsiteY2" fmla="*/ 0 h 1332293"/>
              <a:gd name="connsiteX3" fmla="*/ 674421 w 674421"/>
              <a:gd name="connsiteY3" fmla="*/ 426168 h 1332293"/>
              <a:gd name="connsiteX4" fmla="*/ 674421 w 674421"/>
              <a:gd name="connsiteY4" fmla="*/ 1332293 h 133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421" h="1332293">
                <a:moveTo>
                  <a:pt x="674421" y="1332293"/>
                </a:moveTo>
                <a:lnTo>
                  <a:pt x="0" y="914400"/>
                </a:lnTo>
                <a:lnTo>
                  <a:pt x="4137" y="0"/>
                </a:lnTo>
                <a:lnTo>
                  <a:pt x="674421" y="426168"/>
                </a:lnTo>
                <a:lnTo>
                  <a:pt x="674421" y="133229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56" name="Freeform 55"/>
          <p:cNvSpPr>
            <a:spLocks noChangeAspect="1"/>
          </p:cNvSpPr>
          <p:nvPr/>
        </p:nvSpPr>
        <p:spPr bwMode="auto">
          <a:xfrm>
            <a:off x="1866605" y="2526508"/>
            <a:ext cx="2937665" cy="1559859"/>
          </a:xfrm>
          <a:custGeom>
            <a:avLst/>
            <a:gdLst>
              <a:gd name="connsiteX0" fmla="*/ 674422 w 2937665"/>
              <a:gd name="connsiteY0" fmla="*/ 1559859 h 1559859"/>
              <a:gd name="connsiteX1" fmla="*/ 0 w 2937665"/>
              <a:gd name="connsiteY1" fmla="*/ 1133691 h 1559859"/>
              <a:gd name="connsiteX2" fmla="*/ 2271519 w 2937665"/>
              <a:gd name="connsiteY2" fmla="*/ 0 h 1559859"/>
              <a:gd name="connsiteX3" fmla="*/ 2937665 w 2937665"/>
              <a:gd name="connsiteY3" fmla="*/ 422031 h 1559859"/>
              <a:gd name="connsiteX4" fmla="*/ 674422 w 2937665"/>
              <a:gd name="connsiteY4" fmla="*/ 1559859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7665" h="1559859">
                <a:moveTo>
                  <a:pt x="674422" y="1559859"/>
                </a:moveTo>
                <a:lnTo>
                  <a:pt x="0" y="1133691"/>
                </a:lnTo>
                <a:lnTo>
                  <a:pt x="2271519" y="0"/>
                </a:lnTo>
                <a:lnTo>
                  <a:pt x="2937665" y="422031"/>
                </a:lnTo>
                <a:lnTo>
                  <a:pt x="674422" y="1559859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1054541" y="4060475"/>
            <a:ext cx="1488424" cy="490373"/>
          </a:xfrm>
          <a:custGeom>
            <a:avLst/>
            <a:gdLst>
              <a:gd name="connsiteX0" fmla="*/ 1488424 w 1488424"/>
              <a:gd name="connsiteY0" fmla="*/ 490373 h 490373"/>
              <a:gd name="connsiteX1" fmla="*/ 680752 w 1488424"/>
              <a:gd name="connsiteY1" fmla="*/ 426913 h 490373"/>
              <a:gd name="connsiteX2" fmla="*/ 0 w 1488424"/>
              <a:gd name="connsiteY2" fmla="*/ 0 h 490373"/>
              <a:gd name="connsiteX3" fmla="*/ 807672 w 1488424"/>
              <a:gd name="connsiteY3" fmla="*/ 60576 h 490373"/>
              <a:gd name="connsiteX4" fmla="*/ 1488424 w 1488424"/>
              <a:gd name="connsiteY4" fmla="*/ 490373 h 49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424" h="490373">
                <a:moveTo>
                  <a:pt x="1488424" y="490373"/>
                </a:moveTo>
                <a:lnTo>
                  <a:pt x="680752" y="426913"/>
                </a:lnTo>
                <a:lnTo>
                  <a:pt x="0" y="0"/>
                </a:lnTo>
                <a:lnTo>
                  <a:pt x="807672" y="60576"/>
                </a:lnTo>
                <a:lnTo>
                  <a:pt x="1488424" y="49037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8EDD48-28F2-4FF8-9D9D-93BAB06B5F5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" name="Freeform 57"/>
          <p:cNvSpPr/>
          <p:nvPr/>
        </p:nvSpPr>
        <p:spPr bwMode="auto">
          <a:xfrm>
            <a:off x="2541027" y="2956814"/>
            <a:ext cx="2271518" cy="2043953"/>
          </a:xfrm>
          <a:custGeom>
            <a:avLst/>
            <a:gdLst>
              <a:gd name="connsiteX0" fmla="*/ 0 w 2271518"/>
              <a:gd name="connsiteY0" fmla="*/ 2043953 h 2043953"/>
              <a:gd name="connsiteX1" fmla="*/ 0 w 2271518"/>
              <a:gd name="connsiteY1" fmla="*/ 1133690 h 2043953"/>
              <a:gd name="connsiteX2" fmla="*/ 2271518 w 2271518"/>
              <a:gd name="connsiteY2" fmla="*/ 0 h 2043953"/>
              <a:gd name="connsiteX3" fmla="*/ 2271518 w 2271518"/>
              <a:gd name="connsiteY3" fmla="*/ 906125 h 2043953"/>
              <a:gd name="connsiteX4" fmla="*/ 0 w 2271518"/>
              <a:gd name="connsiteY4" fmla="*/ 2043953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518" h="2043953">
                <a:moveTo>
                  <a:pt x="0" y="2043953"/>
                </a:moveTo>
                <a:lnTo>
                  <a:pt x="0" y="1133690"/>
                </a:lnTo>
                <a:lnTo>
                  <a:pt x="2271518" y="0"/>
                </a:lnTo>
                <a:lnTo>
                  <a:pt x="2271518" y="906125"/>
                </a:lnTo>
                <a:lnTo>
                  <a:pt x="0" y="204395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Square Cross-Section</a:t>
            </a:r>
          </a:p>
        </p:txBody>
      </p:sp>
      <p:sp>
        <p:nvSpPr>
          <p:cNvPr id="84" name="Freeform 83"/>
          <p:cNvSpPr/>
          <p:nvPr/>
        </p:nvSpPr>
        <p:spPr bwMode="auto">
          <a:xfrm>
            <a:off x="1054541" y="3659524"/>
            <a:ext cx="810556" cy="458642"/>
          </a:xfrm>
          <a:custGeom>
            <a:avLst/>
            <a:gdLst>
              <a:gd name="connsiteX0" fmla="*/ 807672 w 810556"/>
              <a:gd name="connsiteY0" fmla="*/ 458642 h 458642"/>
              <a:gd name="connsiteX1" fmla="*/ 0 w 810556"/>
              <a:gd name="connsiteY1" fmla="*/ 400951 h 458642"/>
              <a:gd name="connsiteX2" fmla="*/ 810556 w 810556"/>
              <a:gd name="connsiteY2" fmla="*/ 0 h 458642"/>
              <a:gd name="connsiteX3" fmla="*/ 807672 w 810556"/>
              <a:gd name="connsiteY3" fmla="*/ 458642 h 45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556" h="458642">
                <a:moveTo>
                  <a:pt x="807672" y="458642"/>
                </a:moveTo>
                <a:lnTo>
                  <a:pt x="0" y="400951"/>
                </a:lnTo>
                <a:lnTo>
                  <a:pt x="810556" y="0"/>
                </a:lnTo>
                <a:cubicBezTo>
                  <a:pt x="809595" y="152881"/>
                  <a:pt x="808633" y="305761"/>
                  <a:pt x="807672" y="45864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1735293" y="4553732"/>
            <a:ext cx="807672" cy="856709"/>
          </a:xfrm>
          <a:custGeom>
            <a:avLst/>
            <a:gdLst>
              <a:gd name="connsiteX0" fmla="*/ 0 w 807672"/>
              <a:gd name="connsiteY0" fmla="*/ 856709 h 856709"/>
              <a:gd name="connsiteX1" fmla="*/ 804787 w 807672"/>
              <a:gd name="connsiteY1" fmla="*/ 447104 h 856709"/>
              <a:gd name="connsiteX2" fmla="*/ 807672 w 807672"/>
              <a:gd name="connsiteY2" fmla="*/ 0 h 856709"/>
              <a:gd name="connsiteX3" fmla="*/ 0 w 807672"/>
              <a:gd name="connsiteY3" fmla="*/ 856709 h 8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672" h="856709">
                <a:moveTo>
                  <a:pt x="0" y="856709"/>
                </a:moveTo>
                <a:lnTo>
                  <a:pt x="804787" y="447104"/>
                </a:lnTo>
                <a:cubicBezTo>
                  <a:pt x="805749" y="298069"/>
                  <a:pt x="806710" y="149035"/>
                  <a:pt x="807672" y="0"/>
                </a:cubicBezTo>
                <a:lnTo>
                  <a:pt x="0" y="856709"/>
                </a:ln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1" name="Freeform 90"/>
          <p:cNvSpPr/>
          <p:nvPr/>
        </p:nvSpPr>
        <p:spPr bwMode="auto">
          <a:xfrm>
            <a:off x="1056223" y="4119168"/>
            <a:ext cx="1485539" cy="1286506"/>
          </a:xfrm>
          <a:custGeom>
            <a:avLst/>
            <a:gdLst>
              <a:gd name="connsiteX0" fmla="*/ 0 w 1485539"/>
              <a:gd name="connsiteY0" fmla="*/ 868248 h 1286506"/>
              <a:gd name="connsiteX1" fmla="*/ 810556 w 1485539"/>
              <a:gd name="connsiteY1" fmla="*/ 0 h 1286506"/>
              <a:gd name="connsiteX2" fmla="*/ 1485539 w 1485539"/>
              <a:gd name="connsiteY2" fmla="*/ 426913 h 1286506"/>
              <a:gd name="connsiteX3" fmla="*/ 680752 w 1485539"/>
              <a:gd name="connsiteY3" fmla="*/ 1286506 h 1286506"/>
              <a:gd name="connsiteX4" fmla="*/ 0 w 1485539"/>
              <a:gd name="connsiteY4" fmla="*/ 868248 h 128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539" h="1286506">
                <a:moveTo>
                  <a:pt x="0" y="868248"/>
                </a:moveTo>
                <a:lnTo>
                  <a:pt x="810556" y="0"/>
                </a:lnTo>
                <a:lnTo>
                  <a:pt x="1485539" y="426913"/>
                </a:lnTo>
                <a:lnTo>
                  <a:pt x="680752" y="1286506"/>
                </a:lnTo>
                <a:lnTo>
                  <a:pt x="0" y="868248"/>
                </a:ln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1732894" y="4091721"/>
            <a:ext cx="810556" cy="458642"/>
          </a:xfrm>
          <a:custGeom>
            <a:avLst/>
            <a:gdLst>
              <a:gd name="connsiteX0" fmla="*/ 807672 w 810556"/>
              <a:gd name="connsiteY0" fmla="*/ 458642 h 458642"/>
              <a:gd name="connsiteX1" fmla="*/ 0 w 810556"/>
              <a:gd name="connsiteY1" fmla="*/ 400951 h 458642"/>
              <a:gd name="connsiteX2" fmla="*/ 810556 w 810556"/>
              <a:gd name="connsiteY2" fmla="*/ 0 h 458642"/>
              <a:gd name="connsiteX3" fmla="*/ 807672 w 810556"/>
              <a:gd name="connsiteY3" fmla="*/ 458642 h 45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556" h="458642">
                <a:moveTo>
                  <a:pt x="807672" y="458642"/>
                </a:moveTo>
                <a:lnTo>
                  <a:pt x="0" y="400951"/>
                </a:lnTo>
                <a:lnTo>
                  <a:pt x="810556" y="0"/>
                </a:lnTo>
                <a:cubicBezTo>
                  <a:pt x="809595" y="152881"/>
                  <a:pt x="808633" y="305761"/>
                  <a:pt x="807672" y="45864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1054541" y="3659524"/>
            <a:ext cx="1488424" cy="830748"/>
          </a:xfrm>
          <a:custGeom>
            <a:avLst/>
            <a:gdLst>
              <a:gd name="connsiteX0" fmla="*/ 0 w 1488424"/>
              <a:gd name="connsiteY0" fmla="*/ 400951 h 830748"/>
              <a:gd name="connsiteX1" fmla="*/ 813441 w 1488424"/>
              <a:gd name="connsiteY1" fmla="*/ 0 h 830748"/>
              <a:gd name="connsiteX2" fmla="*/ 1488424 w 1488424"/>
              <a:gd name="connsiteY2" fmla="*/ 424028 h 830748"/>
              <a:gd name="connsiteX3" fmla="*/ 677867 w 1488424"/>
              <a:gd name="connsiteY3" fmla="*/ 830748 h 830748"/>
              <a:gd name="connsiteX4" fmla="*/ 0 w 1488424"/>
              <a:gd name="connsiteY4" fmla="*/ 400951 h 83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424" h="830748">
                <a:moveTo>
                  <a:pt x="0" y="400951"/>
                </a:moveTo>
                <a:lnTo>
                  <a:pt x="813441" y="0"/>
                </a:lnTo>
                <a:lnTo>
                  <a:pt x="1488424" y="424028"/>
                </a:lnTo>
                <a:lnTo>
                  <a:pt x="677867" y="830748"/>
                </a:lnTo>
                <a:lnTo>
                  <a:pt x="0" y="40095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5" name="Straight Connector 94"/>
          <p:cNvCxnSpPr>
            <a:cxnSpLocks noChangeAspect="1"/>
          </p:cNvCxnSpPr>
          <p:nvPr/>
        </p:nvCxnSpPr>
        <p:spPr bwMode="auto">
          <a:xfrm flipV="1">
            <a:off x="1752600" y="501015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98" name="Straight Connector 97"/>
          <p:cNvCxnSpPr>
            <a:cxnSpLocks noChangeAspect="1"/>
          </p:cNvCxnSpPr>
          <p:nvPr/>
        </p:nvCxnSpPr>
        <p:spPr bwMode="auto">
          <a:xfrm flipV="1">
            <a:off x="1078230" y="366903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9" name="Straight Connector 98"/>
          <p:cNvCxnSpPr>
            <a:cxnSpLocks noChangeAspect="1"/>
          </p:cNvCxnSpPr>
          <p:nvPr/>
        </p:nvCxnSpPr>
        <p:spPr bwMode="auto">
          <a:xfrm flipV="1">
            <a:off x="1756410" y="409575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0" name="Straight Connector 99"/>
          <p:cNvCxnSpPr>
            <a:cxnSpLocks noChangeAspect="1"/>
          </p:cNvCxnSpPr>
          <p:nvPr/>
        </p:nvCxnSpPr>
        <p:spPr bwMode="auto">
          <a:xfrm flipV="1">
            <a:off x="1203960" y="374523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1" name="Straight Connector 100"/>
          <p:cNvCxnSpPr>
            <a:cxnSpLocks noChangeAspect="1"/>
          </p:cNvCxnSpPr>
          <p:nvPr/>
        </p:nvCxnSpPr>
        <p:spPr bwMode="auto">
          <a:xfrm flipV="1">
            <a:off x="1341120" y="382905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2" name="Straight Connector 101"/>
          <p:cNvCxnSpPr>
            <a:cxnSpLocks noChangeAspect="1"/>
          </p:cNvCxnSpPr>
          <p:nvPr/>
        </p:nvCxnSpPr>
        <p:spPr bwMode="auto">
          <a:xfrm flipV="1">
            <a:off x="1463040" y="390906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3" name="Straight Connector 102"/>
          <p:cNvCxnSpPr>
            <a:cxnSpLocks noChangeAspect="1"/>
          </p:cNvCxnSpPr>
          <p:nvPr/>
        </p:nvCxnSpPr>
        <p:spPr bwMode="auto">
          <a:xfrm flipV="1">
            <a:off x="1607820" y="4004311"/>
            <a:ext cx="777240" cy="3886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4" name="Straight Connector 103"/>
          <p:cNvCxnSpPr>
            <a:cxnSpLocks noChangeAspect="1"/>
          </p:cNvCxnSpPr>
          <p:nvPr/>
        </p:nvCxnSpPr>
        <p:spPr bwMode="auto">
          <a:xfrm flipV="1">
            <a:off x="2007871" y="4244341"/>
            <a:ext cx="520751" cy="2603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5" name="Straight Connector 104"/>
          <p:cNvCxnSpPr>
            <a:cxnSpLocks noChangeAspect="1"/>
          </p:cNvCxnSpPr>
          <p:nvPr/>
        </p:nvCxnSpPr>
        <p:spPr bwMode="auto">
          <a:xfrm flipV="1">
            <a:off x="2076454" y="4822165"/>
            <a:ext cx="458261" cy="2291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rot="5400000">
            <a:off x="5773855" y="4418807"/>
            <a:ext cx="1676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6307255" y="4952202"/>
          <a:ext cx="279401" cy="279401"/>
        </p:xfrm>
        <a:graphic>
          <a:graphicData uri="http://schemas.openxmlformats.org/presentationml/2006/ole">
            <p:oleObj spid="_x0000_s53257" name="Equation" r:id="rId4" imgW="139680" imgH="139680" progId="Equation.DSMT4">
              <p:embed/>
            </p:oleObj>
          </a:graphicData>
        </a:graphic>
      </p:graphicFrame>
      <p:sp>
        <p:nvSpPr>
          <p:cNvPr id="113" name="Isosceles Triangle 112"/>
          <p:cNvSpPr/>
          <p:nvPr/>
        </p:nvSpPr>
        <p:spPr bwMode="auto">
          <a:xfrm>
            <a:off x="6054802" y="4114007"/>
            <a:ext cx="548640" cy="4572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4" name="Isosceles Triangle 113"/>
          <p:cNvSpPr/>
          <p:nvPr/>
        </p:nvSpPr>
        <p:spPr bwMode="auto">
          <a:xfrm rot="10800000">
            <a:off x="6608745" y="3656807"/>
            <a:ext cx="548640" cy="4572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rot="10800000">
            <a:off x="5697655" y="4101415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5545252" y="3809202"/>
          <a:ext cx="304799" cy="279401"/>
        </p:xfrm>
        <a:graphic>
          <a:graphicData uri="http://schemas.openxmlformats.org/presentationml/2006/ole">
            <p:oleObj spid="_x0000_s53258" name="Equation" r:id="rId5" imgW="152280" imgH="13968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113" idx="3"/>
            <a:endCxn id="113" idx="2"/>
          </p:cNvCxnSpPr>
          <p:nvPr/>
        </p:nvCxnSpPr>
        <p:spPr bwMode="auto">
          <a:xfrm rot="5400000">
            <a:off x="6329122" y="4296887"/>
            <a:ext cx="1588" cy="5486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 rot="5400000">
            <a:off x="6481390" y="4171127"/>
            <a:ext cx="1588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 rot="5400000">
            <a:off x="6409362" y="4230956"/>
            <a:ext cx="1588" cy="3931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 rot="16200000">
            <a:off x="6885581" y="3383281"/>
            <a:ext cx="1588" cy="5486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rot="16200000">
            <a:off x="6748421" y="3749041"/>
            <a:ext cx="1588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rot="16200000">
            <a:off x="6807857" y="3581601"/>
            <a:ext cx="1588" cy="3931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7221655" y="3504407"/>
          <a:ext cx="762000" cy="304800"/>
        </p:xfrm>
        <a:graphic>
          <a:graphicData uri="http://schemas.openxmlformats.org/presentationml/2006/ole">
            <p:oleObj spid="_x0000_s53259" name="Equation" r:id="rId6" imgW="507960" imgH="203040" progId="Equation.DSMT4">
              <p:embed/>
            </p:oleObj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5392855" y="4418807"/>
          <a:ext cx="622300" cy="301722"/>
        </p:xfrm>
        <a:graphic>
          <a:graphicData uri="http://schemas.openxmlformats.org/presentationml/2006/ole">
            <p:oleObj spid="_x0000_s53260" name="Equation" r:id="rId7" imgW="419040" imgH="203040" progId="Equation.DSMT4">
              <p:embed/>
            </p:oleObj>
          </a:graphicData>
        </a:graphic>
      </p:graphicFrame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457200" y="3733800"/>
          <a:ext cx="635000" cy="254000"/>
        </p:xfrm>
        <a:graphic>
          <a:graphicData uri="http://schemas.openxmlformats.org/presentationml/2006/ole">
            <p:oleObj spid="_x0000_s53261" name="Equation" r:id="rId8" imgW="507960" imgH="203040" progId="Equation.DSMT4">
              <p:embed/>
            </p:oleObj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1752600" y="5486400"/>
          <a:ext cx="533400" cy="258618"/>
        </p:xfrm>
        <a:graphic>
          <a:graphicData uri="http://schemas.openxmlformats.org/presentationml/2006/ole">
            <p:oleObj spid="_x0000_s53262" name="Equation" r:id="rId9" imgW="419040" imgH="203040" progId="Equation.DSMT4">
              <p:embed/>
            </p:oleObj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7069255" y="3733007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Compression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240455" y="4190207"/>
            <a:ext cx="9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Tension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/>
          <p:cNvSpPr/>
          <p:nvPr/>
        </p:nvSpPr>
        <p:spPr bwMode="auto">
          <a:xfrm rot="2460377">
            <a:off x="2343362" y="2474257"/>
            <a:ext cx="3124200" cy="1981200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527300" y="3441347"/>
            <a:ext cx="2271518" cy="2043953"/>
          </a:xfrm>
          <a:custGeom>
            <a:avLst/>
            <a:gdLst>
              <a:gd name="connsiteX0" fmla="*/ 0 w 2271518"/>
              <a:gd name="connsiteY0" fmla="*/ 2043953 h 2043953"/>
              <a:gd name="connsiteX1" fmla="*/ 0 w 2271518"/>
              <a:gd name="connsiteY1" fmla="*/ 1133690 h 2043953"/>
              <a:gd name="connsiteX2" fmla="*/ 2271518 w 2271518"/>
              <a:gd name="connsiteY2" fmla="*/ 0 h 2043953"/>
              <a:gd name="connsiteX3" fmla="*/ 2271518 w 2271518"/>
              <a:gd name="connsiteY3" fmla="*/ 906125 h 2043953"/>
              <a:gd name="connsiteX4" fmla="*/ 0 w 2271518"/>
              <a:gd name="connsiteY4" fmla="*/ 2043953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518" h="2043953">
                <a:moveTo>
                  <a:pt x="0" y="2043953"/>
                </a:moveTo>
                <a:lnTo>
                  <a:pt x="0" y="1133690"/>
                </a:lnTo>
                <a:lnTo>
                  <a:pt x="2271518" y="0"/>
                </a:lnTo>
                <a:lnTo>
                  <a:pt x="2271518" y="906125"/>
                </a:lnTo>
                <a:lnTo>
                  <a:pt x="0" y="204395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7" name="Freeform 116"/>
          <p:cNvSpPr/>
          <p:nvPr/>
        </p:nvSpPr>
        <p:spPr bwMode="auto">
          <a:xfrm>
            <a:off x="1175657" y="3719840"/>
            <a:ext cx="1357993" cy="1763486"/>
          </a:xfrm>
          <a:custGeom>
            <a:avLst/>
            <a:gdLst>
              <a:gd name="connsiteX0" fmla="*/ 0 w 1357993"/>
              <a:gd name="connsiteY0" fmla="*/ 919843 h 1763486"/>
              <a:gd name="connsiteX1" fmla="*/ 0 w 1357993"/>
              <a:gd name="connsiteY1" fmla="*/ 0 h 1763486"/>
              <a:gd name="connsiteX2" fmla="*/ 1357993 w 1357993"/>
              <a:gd name="connsiteY2" fmla="*/ 851807 h 1763486"/>
              <a:gd name="connsiteX3" fmla="*/ 1355272 w 1357993"/>
              <a:gd name="connsiteY3" fmla="*/ 1763486 h 1763486"/>
              <a:gd name="connsiteX4" fmla="*/ 0 w 1357993"/>
              <a:gd name="connsiteY4" fmla="*/ 919843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993" h="1763486">
                <a:moveTo>
                  <a:pt x="0" y="919843"/>
                </a:moveTo>
                <a:lnTo>
                  <a:pt x="0" y="0"/>
                </a:lnTo>
                <a:lnTo>
                  <a:pt x="1357993" y="851807"/>
                </a:lnTo>
                <a:lnTo>
                  <a:pt x="1355272" y="1763486"/>
                </a:lnTo>
                <a:lnTo>
                  <a:pt x="0" y="91984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8EDD48-28F2-4FF8-9D9D-93BAB06B5F5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" name="Rectangle 16"/>
          <p:cNvSpPr/>
          <p:nvPr/>
        </p:nvSpPr>
        <p:spPr bwMode="auto">
          <a:xfrm>
            <a:off x="6210540" y="3807743"/>
            <a:ext cx="1828800" cy="9144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155165" y="3821579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8155165" y="4735979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6003877" y="5008660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>
            <a:off x="7810740" y="5026943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8003559" y="4278779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232477" y="5084860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35" name="TextBox 34"/>
          <p:cNvSpPr txBox="1"/>
          <p:nvPr/>
        </p:nvSpPr>
        <p:spPr>
          <a:xfrm>
            <a:off x="8245654" y="4126379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1in</a:t>
            </a:r>
            <a:endParaRPr lang="en-US" sz="1200" dirty="0"/>
          </a:p>
        </p:txBody>
      </p:sp>
      <p:sp useBgFill="1">
        <p:nvSpPr>
          <p:cNvPr id="36" name="TextBox 35"/>
          <p:cNvSpPr txBox="1"/>
          <p:nvPr/>
        </p:nvSpPr>
        <p:spPr>
          <a:xfrm>
            <a:off x="6896340" y="4950743"/>
            <a:ext cx="45720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2in</a:t>
            </a:r>
            <a:endParaRPr lang="en-US" sz="1200" dirty="0"/>
          </a:p>
        </p:txBody>
      </p:sp>
      <p:cxnSp>
        <p:nvCxnSpPr>
          <p:cNvPr id="38" name="Straight Connector 37"/>
          <p:cNvCxnSpPr>
            <a:cxnSpLocks noChangeAspect="1"/>
          </p:cNvCxnSpPr>
          <p:nvPr/>
        </p:nvCxnSpPr>
        <p:spPr bwMode="auto">
          <a:xfrm rot="10800000">
            <a:off x="972669" y="4105872"/>
            <a:ext cx="1316737" cy="82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9" name="Straight Connector 38"/>
          <p:cNvCxnSpPr>
            <a:cxnSpLocks noChangeAspect="1"/>
          </p:cNvCxnSpPr>
          <p:nvPr/>
        </p:nvCxnSpPr>
        <p:spPr bwMode="auto">
          <a:xfrm flipV="1">
            <a:off x="827316" y="4647847"/>
            <a:ext cx="1024104" cy="5120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cxnSpLocks noChangeAspect="1"/>
          </p:cNvCxnSpPr>
          <p:nvPr/>
        </p:nvCxnSpPr>
        <p:spPr bwMode="auto">
          <a:xfrm flipV="1">
            <a:off x="613006" y="5176484"/>
            <a:ext cx="184341" cy="921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1764581" y="5587013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2" name="Straight Connector 41"/>
          <p:cNvCxnSpPr>
            <a:cxnSpLocks noChangeAspect="1"/>
          </p:cNvCxnSpPr>
          <p:nvPr/>
        </p:nvCxnSpPr>
        <p:spPr bwMode="auto">
          <a:xfrm rot="10800000">
            <a:off x="736836" y="3962426"/>
            <a:ext cx="197511" cy="1234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3" name="Straight Connector 42"/>
          <p:cNvCxnSpPr>
            <a:cxnSpLocks noChangeAspect="1"/>
          </p:cNvCxnSpPr>
          <p:nvPr/>
        </p:nvCxnSpPr>
        <p:spPr bwMode="auto">
          <a:xfrm rot="10800000">
            <a:off x="1283358" y="4300875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traight Connector 43"/>
          <p:cNvCxnSpPr>
            <a:cxnSpLocks noChangeAspect="1"/>
          </p:cNvCxnSpPr>
          <p:nvPr/>
        </p:nvCxnSpPr>
        <p:spPr bwMode="auto">
          <a:xfrm rot="10800000">
            <a:off x="1390647" y="4362099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676400" y="5409847"/>
          <a:ext cx="137160" cy="259080"/>
        </p:xfrm>
        <a:graphic>
          <a:graphicData uri="http://schemas.openxmlformats.org/presentationml/2006/ole">
            <p:oleObj spid="_x0000_s45058" name="Equation" r:id="rId4" imgW="114120" imgH="215640" progId="Equation.DSMT4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676400" y="5181247"/>
          <a:ext cx="167640" cy="167640"/>
        </p:xfrm>
        <a:graphic>
          <a:graphicData uri="http://schemas.openxmlformats.org/presentationml/2006/ole">
            <p:oleObj spid="_x0000_s45059" name="Equation" r:id="rId5" imgW="139680" imgH="139680" progId="Equation.DSMT4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457200" y="4952647"/>
          <a:ext cx="152400" cy="289560"/>
        </p:xfrm>
        <a:graphic>
          <a:graphicData uri="http://schemas.openxmlformats.org/presentationml/2006/ole">
            <p:oleObj spid="_x0000_s45060" name="Equation" r:id="rId6" imgW="126720" imgH="241200" progId="Equation.DSMT4">
              <p:embed/>
            </p:oleObj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/>
        </p:nvGraphicFramePr>
        <p:xfrm>
          <a:off x="685800" y="4952647"/>
          <a:ext cx="167640" cy="198118"/>
        </p:xfrm>
        <a:graphic>
          <a:graphicData uri="http://schemas.openxmlformats.org/presentationml/2006/ole">
            <p:oleObj spid="_x0000_s45061" name="Equation" r:id="rId7" imgW="139680" imgH="164880" progId="Equation.DSMT4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85800" y="4038247"/>
          <a:ext cx="167640" cy="259080"/>
        </p:xfrm>
        <a:graphic>
          <a:graphicData uri="http://schemas.openxmlformats.org/presentationml/2006/ole">
            <p:oleObj spid="_x0000_s45062" name="Equation" r:id="rId8" imgW="139680" imgH="215640" progId="Equation.DSMT4">
              <p:embed/>
            </p:oleObj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/>
        </p:nvGraphicFramePr>
        <p:xfrm>
          <a:off x="990600" y="4190647"/>
          <a:ext cx="137160" cy="167640"/>
        </p:xfrm>
        <a:graphic>
          <a:graphicData uri="http://schemas.openxmlformats.org/presentationml/2006/ole">
            <p:oleObj spid="_x0000_s45063" name="Equation" r:id="rId9" imgW="114120" imgH="139680" progId="Equation.DSMT4">
              <p:embed/>
            </p:oleObj>
          </a:graphicData>
        </a:graphic>
      </p:graphicFrame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758825"/>
          </a:xfrm>
        </p:spPr>
        <p:txBody>
          <a:bodyPr/>
          <a:lstStyle/>
          <a:p>
            <a:pPr eaLnBrk="1" hangingPunct="1"/>
            <a:r>
              <a:rPr lang="en-US" dirty="0" smtClean="0"/>
              <a:t>Wide Rectangular Cross-Section</a:t>
            </a:r>
          </a:p>
        </p:txBody>
      </p:sp>
      <p:sp>
        <p:nvSpPr>
          <p:cNvPr id="118" name="Freeform 117"/>
          <p:cNvSpPr/>
          <p:nvPr/>
        </p:nvSpPr>
        <p:spPr bwMode="auto">
          <a:xfrm>
            <a:off x="1177290" y="2588543"/>
            <a:ext cx="3619500" cy="1977390"/>
          </a:xfrm>
          <a:custGeom>
            <a:avLst/>
            <a:gdLst>
              <a:gd name="connsiteX0" fmla="*/ 1356360 w 3619500"/>
              <a:gd name="connsiteY0" fmla="*/ 1977390 h 1977390"/>
              <a:gd name="connsiteX1" fmla="*/ 0 w 3619500"/>
              <a:gd name="connsiteY1" fmla="*/ 1127760 h 1977390"/>
              <a:gd name="connsiteX2" fmla="*/ 2263140 w 3619500"/>
              <a:gd name="connsiteY2" fmla="*/ 0 h 1977390"/>
              <a:gd name="connsiteX3" fmla="*/ 3619500 w 3619500"/>
              <a:gd name="connsiteY3" fmla="*/ 849630 h 1977390"/>
              <a:gd name="connsiteX4" fmla="*/ 1356360 w 3619500"/>
              <a:gd name="connsiteY4" fmla="*/ 197739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0" h="1977390">
                <a:moveTo>
                  <a:pt x="1356360" y="1977390"/>
                </a:moveTo>
                <a:lnTo>
                  <a:pt x="0" y="1127760"/>
                </a:lnTo>
                <a:lnTo>
                  <a:pt x="2263140" y="0"/>
                </a:lnTo>
                <a:lnTo>
                  <a:pt x="3619500" y="849630"/>
                </a:lnTo>
                <a:lnTo>
                  <a:pt x="1356360" y="1977390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1522218" y="3621053"/>
          <a:ext cx="1276415" cy="306277"/>
        </p:xfrm>
        <a:graphic>
          <a:graphicData uri="http://schemas.openxmlformats.org/presentationml/2006/ole">
            <p:oleObj spid="_x0000_s45064" name="Equation" r:id="rId10" imgW="1002960" imgH="241200" progId="Equation.DSMT4">
              <p:embed/>
            </p:oleObj>
          </a:graphicData>
        </a:graphic>
      </p:graphicFrame>
      <p:cxnSp>
        <p:nvCxnSpPr>
          <p:cNvPr id="37" name="Straight Connector 36"/>
          <p:cNvCxnSpPr/>
          <p:nvPr/>
        </p:nvCxnSpPr>
        <p:spPr bwMode="auto">
          <a:xfrm rot="5400000">
            <a:off x="1124501" y="4728810"/>
            <a:ext cx="1463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8EDD48-28F2-4FF8-9D9D-93BAB06B5F5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758825"/>
          </a:xfrm>
        </p:spPr>
        <p:txBody>
          <a:bodyPr/>
          <a:lstStyle/>
          <a:p>
            <a:pPr eaLnBrk="1" hangingPunct="1"/>
            <a:r>
              <a:rPr lang="en-US" dirty="0" smtClean="0"/>
              <a:t>Wide Rectangular Cross-Section</a:t>
            </a:r>
          </a:p>
        </p:txBody>
      </p:sp>
      <p:cxnSp>
        <p:nvCxnSpPr>
          <p:cNvPr id="111" name="Straight Arrow Connector 110"/>
          <p:cNvCxnSpPr/>
          <p:nvPr/>
        </p:nvCxnSpPr>
        <p:spPr bwMode="auto">
          <a:xfrm rot="5400000">
            <a:off x="6248400" y="4647406"/>
            <a:ext cx="1676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6781800" y="5180801"/>
          <a:ext cx="279401" cy="279401"/>
        </p:xfrm>
        <a:graphic>
          <a:graphicData uri="http://schemas.openxmlformats.org/presentationml/2006/ole">
            <p:oleObj spid="_x0000_s54281" name="Equation" r:id="rId4" imgW="139680" imgH="139680" progId="Equation.DSMT4">
              <p:embed/>
            </p:oleObj>
          </a:graphicData>
        </a:graphic>
      </p:graphicFrame>
      <p:sp>
        <p:nvSpPr>
          <p:cNvPr id="113" name="Isosceles Triangle 112"/>
          <p:cNvSpPr/>
          <p:nvPr/>
        </p:nvSpPr>
        <p:spPr bwMode="auto">
          <a:xfrm>
            <a:off x="6812280" y="4342606"/>
            <a:ext cx="274320" cy="4572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4" name="Isosceles Triangle 113"/>
          <p:cNvSpPr/>
          <p:nvPr/>
        </p:nvSpPr>
        <p:spPr bwMode="auto">
          <a:xfrm rot="10800000">
            <a:off x="7086600" y="3885406"/>
            <a:ext cx="274320" cy="4572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rot="10800000">
            <a:off x="6172200" y="4330014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6019797" y="4037801"/>
          <a:ext cx="304799" cy="279401"/>
        </p:xfrm>
        <a:graphic>
          <a:graphicData uri="http://schemas.openxmlformats.org/presentationml/2006/ole">
            <p:oleObj spid="_x0000_s54282" name="Equation" r:id="rId5" imgW="152280" imgH="13968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113" idx="3"/>
            <a:endCxn id="113" idx="2"/>
          </p:cNvCxnSpPr>
          <p:nvPr/>
        </p:nvCxnSpPr>
        <p:spPr bwMode="auto">
          <a:xfrm rot="5400000">
            <a:off x="6949440" y="4662646"/>
            <a:ext cx="1588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0" name="Straight Arrow Connector 119"/>
          <p:cNvCxnSpPr>
            <a:cxnSpLocks noChangeAspect="1"/>
          </p:cNvCxnSpPr>
          <p:nvPr/>
        </p:nvCxnSpPr>
        <p:spPr bwMode="auto">
          <a:xfrm rot="5400000">
            <a:off x="7024581" y="4466996"/>
            <a:ext cx="198" cy="138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1" name="Straight Arrow Connector 120"/>
          <p:cNvCxnSpPr>
            <a:cxnSpLocks noChangeAspect="1"/>
          </p:cNvCxnSpPr>
          <p:nvPr/>
        </p:nvCxnSpPr>
        <p:spPr bwMode="auto">
          <a:xfrm rot="5400000">
            <a:off x="6982249" y="4556521"/>
            <a:ext cx="198" cy="1978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 rot="16200000">
            <a:off x="7223563" y="3749633"/>
            <a:ext cx="395" cy="2743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3" name="Straight Arrow Connector 122"/>
          <p:cNvCxnSpPr>
            <a:cxnSpLocks noChangeAspect="1"/>
          </p:cNvCxnSpPr>
          <p:nvPr/>
        </p:nvCxnSpPr>
        <p:spPr bwMode="auto">
          <a:xfrm rot="16200000">
            <a:off x="7156116" y="4045885"/>
            <a:ext cx="198" cy="1392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4" name="Straight Arrow Connector 123"/>
          <p:cNvCxnSpPr>
            <a:cxnSpLocks noChangeAspect="1"/>
          </p:cNvCxnSpPr>
          <p:nvPr/>
        </p:nvCxnSpPr>
        <p:spPr bwMode="auto">
          <a:xfrm rot="16200000">
            <a:off x="7185671" y="3908315"/>
            <a:ext cx="198" cy="198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7467600" y="3733006"/>
          <a:ext cx="762000" cy="304800"/>
        </p:xfrm>
        <a:graphic>
          <a:graphicData uri="http://schemas.openxmlformats.org/presentationml/2006/ole">
            <p:oleObj spid="_x0000_s54283" name="Equation" r:id="rId6" imgW="507960" imgH="203040" progId="Equation.DSMT4">
              <p:embed/>
            </p:oleObj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6096000" y="4647406"/>
          <a:ext cx="622300" cy="301722"/>
        </p:xfrm>
        <a:graphic>
          <a:graphicData uri="http://schemas.openxmlformats.org/presentationml/2006/ole">
            <p:oleObj spid="_x0000_s54284" name="Equation" r:id="rId7" imgW="419040" imgH="203040" progId="Equation.DSMT4">
              <p:embed/>
            </p:oleObj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7315200" y="3961606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Compression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67400" y="4418806"/>
            <a:ext cx="9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Tension</a:t>
            </a:r>
            <a:endParaRPr lang="en-US" sz="1400" dirty="0"/>
          </a:p>
        </p:txBody>
      </p:sp>
      <p:sp>
        <p:nvSpPr>
          <p:cNvPr id="127" name="Oval 126"/>
          <p:cNvSpPr/>
          <p:nvPr/>
        </p:nvSpPr>
        <p:spPr bwMode="auto">
          <a:xfrm rot="2430978">
            <a:off x="2703815" y="2383769"/>
            <a:ext cx="3124200" cy="1981200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2875643" y="3329373"/>
            <a:ext cx="2271518" cy="2043953"/>
          </a:xfrm>
          <a:custGeom>
            <a:avLst/>
            <a:gdLst>
              <a:gd name="connsiteX0" fmla="*/ 0 w 2271518"/>
              <a:gd name="connsiteY0" fmla="*/ 2043953 h 2043953"/>
              <a:gd name="connsiteX1" fmla="*/ 0 w 2271518"/>
              <a:gd name="connsiteY1" fmla="*/ 1133690 h 2043953"/>
              <a:gd name="connsiteX2" fmla="*/ 2271518 w 2271518"/>
              <a:gd name="connsiteY2" fmla="*/ 0 h 2043953"/>
              <a:gd name="connsiteX3" fmla="*/ 2271518 w 2271518"/>
              <a:gd name="connsiteY3" fmla="*/ 906125 h 2043953"/>
              <a:gd name="connsiteX4" fmla="*/ 0 w 2271518"/>
              <a:gd name="connsiteY4" fmla="*/ 2043953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518" h="2043953">
                <a:moveTo>
                  <a:pt x="0" y="2043953"/>
                </a:moveTo>
                <a:lnTo>
                  <a:pt x="0" y="1133690"/>
                </a:lnTo>
                <a:lnTo>
                  <a:pt x="2271518" y="0"/>
                </a:lnTo>
                <a:lnTo>
                  <a:pt x="2271518" y="906125"/>
                </a:lnTo>
                <a:lnTo>
                  <a:pt x="0" y="204395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1524000" y="3607866"/>
            <a:ext cx="1357993" cy="1763486"/>
          </a:xfrm>
          <a:custGeom>
            <a:avLst/>
            <a:gdLst>
              <a:gd name="connsiteX0" fmla="*/ 0 w 1357993"/>
              <a:gd name="connsiteY0" fmla="*/ 919843 h 1763486"/>
              <a:gd name="connsiteX1" fmla="*/ 0 w 1357993"/>
              <a:gd name="connsiteY1" fmla="*/ 0 h 1763486"/>
              <a:gd name="connsiteX2" fmla="*/ 1357993 w 1357993"/>
              <a:gd name="connsiteY2" fmla="*/ 851807 h 1763486"/>
              <a:gd name="connsiteX3" fmla="*/ 1355272 w 1357993"/>
              <a:gd name="connsiteY3" fmla="*/ 1763486 h 1763486"/>
              <a:gd name="connsiteX4" fmla="*/ 0 w 1357993"/>
              <a:gd name="connsiteY4" fmla="*/ 919843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993" h="1763486">
                <a:moveTo>
                  <a:pt x="0" y="919843"/>
                </a:moveTo>
                <a:lnTo>
                  <a:pt x="0" y="0"/>
                </a:lnTo>
                <a:lnTo>
                  <a:pt x="1357993" y="851807"/>
                </a:lnTo>
                <a:lnTo>
                  <a:pt x="1355272" y="1763486"/>
                </a:lnTo>
                <a:lnTo>
                  <a:pt x="0" y="919843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1525633" y="2476569"/>
            <a:ext cx="3619500" cy="1977390"/>
          </a:xfrm>
          <a:custGeom>
            <a:avLst/>
            <a:gdLst>
              <a:gd name="connsiteX0" fmla="*/ 1356360 w 3619500"/>
              <a:gd name="connsiteY0" fmla="*/ 1977390 h 1977390"/>
              <a:gd name="connsiteX1" fmla="*/ 0 w 3619500"/>
              <a:gd name="connsiteY1" fmla="*/ 1127760 h 1977390"/>
              <a:gd name="connsiteX2" fmla="*/ 2263140 w 3619500"/>
              <a:gd name="connsiteY2" fmla="*/ 0 h 1977390"/>
              <a:gd name="connsiteX3" fmla="*/ 3619500 w 3619500"/>
              <a:gd name="connsiteY3" fmla="*/ 849630 h 1977390"/>
              <a:gd name="connsiteX4" fmla="*/ 1356360 w 3619500"/>
              <a:gd name="connsiteY4" fmla="*/ 197739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0" h="1977390">
                <a:moveTo>
                  <a:pt x="1356360" y="1977390"/>
                </a:moveTo>
                <a:lnTo>
                  <a:pt x="0" y="1127760"/>
                </a:lnTo>
                <a:lnTo>
                  <a:pt x="2263140" y="0"/>
                </a:lnTo>
                <a:lnTo>
                  <a:pt x="3619500" y="849630"/>
                </a:lnTo>
                <a:lnTo>
                  <a:pt x="1356360" y="1977390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V="1">
            <a:off x="2407305" y="3335088"/>
            <a:ext cx="2743200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Freeform 135"/>
          <p:cNvSpPr/>
          <p:nvPr/>
        </p:nvSpPr>
        <p:spPr bwMode="auto">
          <a:xfrm>
            <a:off x="1143000" y="4086879"/>
            <a:ext cx="381000" cy="628650"/>
          </a:xfrm>
          <a:custGeom>
            <a:avLst/>
            <a:gdLst>
              <a:gd name="connsiteX0" fmla="*/ 376238 w 381000"/>
              <a:gd name="connsiteY0" fmla="*/ 442912 h 628650"/>
              <a:gd name="connsiteX1" fmla="*/ 0 w 381000"/>
              <a:gd name="connsiteY1" fmla="*/ 628650 h 628650"/>
              <a:gd name="connsiteX2" fmla="*/ 381000 w 381000"/>
              <a:gd name="connsiteY2" fmla="*/ 0 h 628650"/>
              <a:gd name="connsiteX3" fmla="*/ 376238 w 381000"/>
              <a:gd name="connsiteY3" fmla="*/ 442912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628650">
                <a:moveTo>
                  <a:pt x="376238" y="442912"/>
                </a:moveTo>
                <a:lnTo>
                  <a:pt x="0" y="628650"/>
                </a:lnTo>
                <a:lnTo>
                  <a:pt x="381000" y="0"/>
                </a:lnTo>
                <a:cubicBezTo>
                  <a:pt x="379413" y="147637"/>
                  <a:pt x="377825" y="295275"/>
                  <a:pt x="376238" y="442912"/>
                </a:cubicBez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>
            <a:off x="1147763" y="3601104"/>
            <a:ext cx="376237" cy="481012"/>
          </a:xfrm>
          <a:custGeom>
            <a:avLst/>
            <a:gdLst>
              <a:gd name="connsiteX0" fmla="*/ 376237 w 376237"/>
              <a:gd name="connsiteY0" fmla="*/ 481012 h 481012"/>
              <a:gd name="connsiteX1" fmla="*/ 376237 w 376237"/>
              <a:gd name="connsiteY1" fmla="*/ 0 h 481012"/>
              <a:gd name="connsiteX2" fmla="*/ 0 w 376237"/>
              <a:gd name="connsiteY2" fmla="*/ 185737 h 481012"/>
              <a:gd name="connsiteX3" fmla="*/ 376237 w 376237"/>
              <a:gd name="connsiteY3" fmla="*/ 481012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37" h="481012">
                <a:moveTo>
                  <a:pt x="376237" y="481012"/>
                </a:moveTo>
                <a:lnTo>
                  <a:pt x="376237" y="0"/>
                </a:lnTo>
                <a:lnTo>
                  <a:pt x="0" y="185737"/>
                </a:lnTo>
                <a:lnTo>
                  <a:pt x="376237" y="48101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0" name="Freeform 139"/>
          <p:cNvSpPr/>
          <p:nvPr/>
        </p:nvSpPr>
        <p:spPr bwMode="auto">
          <a:xfrm>
            <a:off x="1147763" y="4525029"/>
            <a:ext cx="1728787" cy="1028700"/>
          </a:xfrm>
          <a:custGeom>
            <a:avLst/>
            <a:gdLst>
              <a:gd name="connsiteX0" fmla="*/ 0 w 1728787"/>
              <a:gd name="connsiteY0" fmla="*/ 176212 h 1028700"/>
              <a:gd name="connsiteX1" fmla="*/ 1362075 w 1728787"/>
              <a:gd name="connsiteY1" fmla="*/ 1028700 h 1028700"/>
              <a:gd name="connsiteX2" fmla="*/ 1728787 w 1728787"/>
              <a:gd name="connsiteY2" fmla="*/ 852487 h 1028700"/>
              <a:gd name="connsiteX3" fmla="*/ 376237 w 1728787"/>
              <a:gd name="connsiteY3" fmla="*/ 0 h 1028700"/>
              <a:gd name="connsiteX4" fmla="*/ 0 w 1728787"/>
              <a:gd name="connsiteY4" fmla="*/ 176212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787" h="1028700">
                <a:moveTo>
                  <a:pt x="0" y="176212"/>
                </a:moveTo>
                <a:lnTo>
                  <a:pt x="1362075" y="1028700"/>
                </a:lnTo>
                <a:lnTo>
                  <a:pt x="1728787" y="852487"/>
                </a:lnTo>
                <a:lnTo>
                  <a:pt x="376237" y="0"/>
                </a:lnTo>
                <a:lnTo>
                  <a:pt x="0" y="176212"/>
                </a:ln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2" name="Straight Connector 91"/>
          <p:cNvCxnSpPr>
            <a:cxnSpLocks noChangeAspect="1"/>
          </p:cNvCxnSpPr>
          <p:nvPr/>
        </p:nvCxnSpPr>
        <p:spPr bwMode="auto">
          <a:xfrm flipV="1">
            <a:off x="1151915" y="4539316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42" name="Straight Connector 141"/>
          <p:cNvCxnSpPr>
            <a:cxnSpLocks noChangeAspect="1"/>
          </p:cNvCxnSpPr>
          <p:nvPr/>
        </p:nvCxnSpPr>
        <p:spPr bwMode="auto">
          <a:xfrm flipV="1">
            <a:off x="1418814" y="4697170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43" name="Straight Connector 142"/>
          <p:cNvCxnSpPr>
            <a:cxnSpLocks noChangeAspect="1"/>
          </p:cNvCxnSpPr>
          <p:nvPr/>
        </p:nvCxnSpPr>
        <p:spPr bwMode="auto">
          <a:xfrm flipV="1">
            <a:off x="1648086" y="4851732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44" name="Straight Connector 143"/>
          <p:cNvCxnSpPr>
            <a:cxnSpLocks noChangeAspect="1"/>
          </p:cNvCxnSpPr>
          <p:nvPr/>
        </p:nvCxnSpPr>
        <p:spPr bwMode="auto">
          <a:xfrm flipV="1">
            <a:off x="1947432" y="5032707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45" name="Straight Connector 144"/>
          <p:cNvCxnSpPr>
            <a:cxnSpLocks noChangeAspect="1"/>
          </p:cNvCxnSpPr>
          <p:nvPr/>
        </p:nvCxnSpPr>
        <p:spPr bwMode="auto">
          <a:xfrm flipV="1">
            <a:off x="2245434" y="5215591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47" name="Straight Connector 146"/>
          <p:cNvCxnSpPr>
            <a:cxnSpLocks noChangeAspect="1"/>
          </p:cNvCxnSpPr>
          <p:nvPr/>
        </p:nvCxnSpPr>
        <p:spPr bwMode="auto">
          <a:xfrm flipV="1">
            <a:off x="1295400" y="4345693"/>
            <a:ext cx="215798" cy="1078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49" name="Straight Connector 148"/>
          <p:cNvCxnSpPr>
            <a:cxnSpLocks noChangeAspect="1"/>
          </p:cNvCxnSpPr>
          <p:nvPr/>
        </p:nvCxnSpPr>
        <p:spPr bwMode="auto">
          <a:xfrm flipV="1">
            <a:off x="1295400" y="3786841"/>
            <a:ext cx="215798" cy="1078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sp>
        <p:nvSpPr>
          <p:cNvPr id="137" name="Freeform 136"/>
          <p:cNvSpPr/>
          <p:nvPr/>
        </p:nvSpPr>
        <p:spPr bwMode="auto">
          <a:xfrm>
            <a:off x="2507802" y="4933951"/>
            <a:ext cx="381000" cy="628650"/>
          </a:xfrm>
          <a:custGeom>
            <a:avLst/>
            <a:gdLst>
              <a:gd name="connsiteX0" fmla="*/ 376238 w 381000"/>
              <a:gd name="connsiteY0" fmla="*/ 442912 h 628650"/>
              <a:gd name="connsiteX1" fmla="*/ 0 w 381000"/>
              <a:gd name="connsiteY1" fmla="*/ 628650 h 628650"/>
              <a:gd name="connsiteX2" fmla="*/ 381000 w 381000"/>
              <a:gd name="connsiteY2" fmla="*/ 0 h 628650"/>
              <a:gd name="connsiteX3" fmla="*/ 376238 w 381000"/>
              <a:gd name="connsiteY3" fmla="*/ 442912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628650">
                <a:moveTo>
                  <a:pt x="376238" y="442912"/>
                </a:moveTo>
                <a:lnTo>
                  <a:pt x="0" y="628650"/>
                </a:lnTo>
                <a:lnTo>
                  <a:pt x="381000" y="0"/>
                </a:lnTo>
                <a:cubicBezTo>
                  <a:pt x="379413" y="147637"/>
                  <a:pt x="377825" y="295275"/>
                  <a:pt x="376238" y="442912"/>
                </a:cubicBez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0" name="Freeform 149"/>
          <p:cNvSpPr/>
          <p:nvPr/>
        </p:nvSpPr>
        <p:spPr bwMode="auto">
          <a:xfrm>
            <a:off x="1146399" y="4082789"/>
            <a:ext cx="1737020" cy="1475277"/>
          </a:xfrm>
          <a:custGeom>
            <a:avLst/>
            <a:gdLst>
              <a:gd name="connsiteX0" fmla="*/ 0 w 1737020"/>
              <a:gd name="connsiteY0" fmla="*/ 622064 h 1475277"/>
              <a:gd name="connsiteX1" fmla="*/ 1366501 w 1737020"/>
              <a:gd name="connsiteY1" fmla="*/ 1475277 h 1475277"/>
              <a:gd name="connsiteX2" fmla="*/ 1737020 w 1737020"/>
              <a:gd name="connsiteY2" fmla="*/ 860012 h 1475277"/>
              <a:gd name="connsiteX3" fmla="*/ 377318 w 1737020"/>
              <a:gd name="connsiteY3" fmla="*/ 0 h 1475277"/>
              <a:gd name="connsiteX4" fmla="*/ 0 w 1737020"/>
              <a:gd name="connsiteY4" fmla="*/ 622064 h 147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020" h="1475277">
                <a:moveTo>
                  <a:pt x="0" y="622064"/>
                </a:moveTo>
                <a:lnTo>
                  <a:pt x="1366501" y="1475277"/>
                </a:lnTo>
                <a:lnTo>
                  <a:pt x="1737020" y="860012"/>
                </a:lnTo>
                <a:lnTo>
                  <a:pt x="377318" y="0"/>
                </a:lnTo>
                <a:lnTo>
                  <a:pt x="0" y="622064"/>
                </a:ln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51" name="Straight Connector 150"/>
          <p:cNvCxnSpPr>
            <a:cxnSpLocks noChangeAspect="1"/>
          </p:cNvCxnSpPr>
          <p:nvPr/>
        </p:nvCxnSpPr>
        <p:spPr bwMode="auto">
          <a:xfrm flipV="1">
            <a:off x="2526219" y="5374789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52" name="Straight Connector 151"/>
          <p:cNvCxnSpPr>
            <a:cxnSpLocks noChangeAspect="1"/>
          </p:cNvCxnSpPr>
          <p:nvPr/>
        </p:nvCxnSpPr>
        <p:spPr bwMode="auto">
          <a:xfrm flipV="1">
            <a:off x="2667000" y="5215591"/>
            <a:ext cx="215798" cy="1078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sp>
        <p:nvSpPr>
          <p:cNvPr id="139" name="Freeform 138"/>
          <p:cNvSpPr/>
          <p:nvPr/>
        </p:nvSpPr>
        <p:spPr bwMode="auto">
          <a:xfrm>
            <a:off x="2507802" y="4470586"/>
            <a:ext cx="376237" cy="481012"/>
          </a:xfrm>
          <a:custGeom>
            <a:avLst/>
            <a:gdLst>
              <a:gd name="connsiteX0" fmla="*/ 376237 w 376237"/>
              <a:gd name="connsiteY0" fmla="*/ 481012 h 481012"/>
              <a:gd name="connsiteX1" fmla="*/ 376237 w 376237"/>
              <a:gd name="connsiteY1" fmla="*/ 0 h 481012"/>
              <a:gd name="connsiteX2" fmla="*/ 0 w 376237"/>
              <a:gd name="connsiteY2" fmla="*/ 185737 h 481012"/>
              <a:gd name="connsiteX3" fmla="*/ 376237 w 376237"/>
              <a:gd name="connsiteY3" fmla="*/ 481012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237" h="481012">
                <a:moveTo>
                  <a:pt x="376237" y="481012"/>
                </a:moveTo>
                <a:lnTo>
                  <a:pt x="376237" y="0"/>
                </a:lnTo>
                <a:lnTo>
                  <a:pt x="0" y="185737"/>
                </a:lnTo>
                <a:lnTo>
                  <a:pt x="376237" y="48101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3" name="Freeform 152"/>
          <p:cNvSpPr/>
          <p:nvPr/>
        </p:nvSpPr>
        <p:spPr bwMode="auto">
          <a:xfrm>
            <a:off x="1156596" y="3601229"/>
            <a:ext cx="1737020" cy="1057169"/>
          </a:xfrm>
          <a:custGeom>
            <a:avLst/>
            <a:gdLst>
              <a:gd name="connsiteX0" fmla="*/ 0 w 1737020"/>
              <a:gd name="connsiteY0" fmla="*/ 190359 h 1057169"/>
              <a:gd name="connsiteX1" fmla="*/ 380717 w 1737020"/>
              <a:gd name="connsiteY1" fmla="*/ 0 h 1057169"/>
              <a:gd name="connsiteX2" fmla="*/ 1737020 w 1737020"/>
              <a:gd name="connsiteY2" fmla="*/ 853214 h 1057169"/>
              <a:gd name="connsiteX3" fmla="*/ 1363102 w 1737020"/>
              <a:gd name="connsiteY3" fmla="*/ 1057169 h 1057169"/>
              <a:gd name="connsiteX4" fmla="*/ 0 w 1737020"/>
              <a:gd name="connsiteY4" fmla="*/ 190359 h 105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020" h="1057169">
                <a:moveTo>
                  <a:pt x="0" y="190359"/>
                </a:moveTo>
                <a:lnTo>
                  <a:pt x="380717" y="0"/>
                </a:lnTo>
                <a:lnTo>
                  <a:pt x="1737020" y="853214"/>
                </a:lnTo>
                <a:lnTo>
                  <a:pt x="1363102" y="1057169"/>
                </a:lnTo>
                <a:lnTo>
                  <a:pt x="0" y="19035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4" name="Freeform 153"/>
          <p:cNvSpPr/>
          <p:nvPr/>
        </p:nvSpPr>
        <p:spPr bwMode="auto">
          <a:xfrm>
            <a:off x="1143000" y="3793852"/>
            <a:ext cx="1737020" cy="1162546"/>
          </a:xfrm>
          <a:custGeom>
            <a:avLst/>
            <a:gdLst>
              <a:gd name="connsiteX0" fmla="*/ 0 w 1737020"/>
              <a:gd name="connsiteY0" fmla="*/ 0 h 1162546"/>
              <a:gd name="connsiteX1" fmla="*/ 1366501 w 1737020"/>
              <a:gd name="connsiteY1" fmla="*/ 860012 h 1162546"/>
              <a:gd name="connsiteX2" fmla="*/ 1737020 w 1737020"/>
              <a:gd name="connsiteY2" fmla="*/ 1162546 h 1162546"/>
              <a:gd name="connsiteX3" fmla="*/ 384116 w 1737020"/>
              <a:gd name="connsiteY3" fmla="*/ 295735 h 1162546"/>
              <a:gd name="connsiteX4" fmla="*/ 0 w 1737020"/>
              <a:gd name="connsiteY4" fmla="*/ 0 h 11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020" h="1162546">
                <a:moveTo>
                  <a:pt x="0" y="0"/>
                </a:moveTo>
                <a:lnTo>
                  <a:pt x="1366501" y="860012"/>
                </a:lnTo>
                <a:lnTo>
                  <a:pt x="1737020" y="1162546"/>
                </a:lnTo>
                <a:lnTo>
                  <a:pt x="384116" y="2957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8" name="Straight Connector 147"/>
          <p:cNvCxnSpPr>
            <a:cxnSpLocks noChangeAspect="1"/>
          </p:cNvCxnSpPr>
          <p:nvPr/>
        </p:nvCxnSpPr>
        <p:spPr bwMode="auto">
          <a:xfrm flipV="1">
            <a:off x="2673798" y="4668595"/>
            <a:ext cx="215798" cy="1078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46" name="Straight Connector 145"/>
          <p:cNvCxnSpPr>
            <a:cxnSpLocks noChangeAspect="1"/>
          </p:cNvCxnSpPr>
          <p:nvPr/>
        </p:nvCxnSpPr>
        <p:spPr bwMode="auto">
          <a:xfrm flipV="1">
            <a:off x="2517999" y="4467187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55" name="Straight Connector 154"/>
          <p:cNvCxnSpPr>
            <a:cxnSpLocks noChangeAspect="1"/>
          </p:cNvCxnSpPr>
          <p:nvPr/>
        </p:nvCxnSpPr>
        <p:spPr bwMode="auto">
          <a:xfrm flipV="1">
            <a:off x="1447800" y="3767791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56" name="Straight Connector 155"/>
          <p:cNvCxnSpPr>
            <a:cxnSpLocks noChangeAspect="1"/>
          </p:cNvCxnSpPr>
          <p:nvPr/>
        </p:nvCxnSpPr>
        <p:spPr bwMode="auto">
          <a:xfrm flipV="1">
            <a:off x="2286000" y="4301191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57" name="Straight Connector 156"/>
          <p:cNvCxnSpPr>
            <a:cxnSpLocks noChangeAspect="1"/>
          </p:cNvCxnSpPr>
          <p:nvPr/>
        </p:nvCxnSpPr>
        <p:spPr bwMode="auto">
          <a:xfrm flipV="1">
            <a:off x="1143000" y="3615391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58" name="Straight Connector 157"/>
          <p:cNvCxnSpPr>
            <a:cxnSpLocks noChangeAspect="1"/>
          </p:cNvCxnSpPr>
          <p:nvPr/>
        </p:nvCxnSpPr>
        <p:spPr bwMode="auto">
          <a:xfrm flipV="1">
            <a:off x="1706991" y="3940585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59" name="Straight Connector 158"/>
          <p:cNvCxnSpPr>
            <a:cxnSpLocks noChangeAspect="1"/>
          </p:cNvCxnSpPr>
          <p:nvPr/>
        </p:nvCxnSpPr>
        <p:spPr bwMode="auto">
          <a:xfrm flipV="1">
            <a:off x="1991397" y="4126975"/>
            <a:ext cx="365760" cy="1828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graphicFrame>
        <p:nvGraphicFramePr>
          <p:cNvPr id="54285" name="Object 22"/>
          <p:cNvGraphicFramePr>
            <a:graphicFrameLocks noChangeAspect="1"/>
          </p:cNvGraphicFramePr>
          <p:nvPr/>
        </p:nvGraphicFramePr>
        <p:xfrm>
          <a:off x="457200" y="3429000"/>
          <a:ext cx="762000" cy="304800"/>
        </p:xfrm>
        <a:graphic>
          <a:graphicData uri="http://schemas.openxmlformats.org/presentationml/2006/ole">
            <p:oleObj spid="_x0000_s54285" name="Equation" r:id="rId8" imgW="507960" imgH="203040" progId="Equation.DSMT4">
              <p:embed/>
            </p:oleObj>
          </a:graphicData>
        </a:graphic>
      </p:graphicFrame>
      <p:graphicFrame>
        <p:nvGraphicFramePr>
          <p:cNvPr id="54286" name="Object 23"/>
          <p:cNvGraphicFramePr>
            <a:graphicFrameLocks noChangeAspect="1"/>
          </p:cNvGraphicFramePr>
          <p:nvPr/>
        </p:nvGraphicFramePr>
        <p:xfrm>
          <a:off x="2667000" y="5562600"/>
          <a:ext cx="622300" cy="303212"/>
        </p:xfrm>
        <a:graphic>
          <a:graphicData uri="http://schemas.openxmlformats.org/presentationml/2006/ole">
            <p:oleObj spid="_x0000_s54286" name="Equation" r:id="rId9" imgW="41904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34"/>
          <p:cNvSpPr/>
          <p:nvPr/>
        </p:nvSpPr>
        <p:spPr bwMode="auto">
          <a:xfrm rot="20209469">
            <a:off x="3502527" y="1736622"/>
            <a:ext cx="1828800" cy="3429000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3" name="Freeform 132"/>
          <p:cNvSpPr/>
          <p:nvPr/>
        </p:nvSpPr>
        <p:spPr bwMode="auto">
          <a:xfrm>
            <a:off x="1845032" y="3530833"/>
            <a:ext cx="681387" cy="2255991"/>
          </a:xfrm>
          <a:custGeom>
            <a:avLst/>
            <a:gdLst>
              <a:gd name="connsiteX0" fmla="*/ 0 w 681387"/>
              <a:gd name="connsiteY0" fmla="*/ 0 h 2255991"/>
              <a:gd name="connsiteX1" fmla="*/ 677856 w 681387"/>
              <a:gd name="connsiteY1" fmla="*/ 423660 h 2255991"/>
              <a:gd name="connsiteX2" fmla="*/ 681387 w 681387"/>
              <a:gd name="connsiteY2" fmla="*/ 2255991 h 2255991"/>
              <a:gd name="connsiteX3" fmla="*/ 0 w 681387"/>
              <a:gd name="connsiteY3" fmla="*/ 1825269 h 2255991"/>
              <a:gd name="connsiteX4" fmla="*/ 0 w 681387"/>
              <a:gd name="connsiteY4" fmla="*/ 0 h 225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387" h="2255991">
                <a:moveTo>
                  <a:pt x="0" y="0"/>
                </a:moveTo>
                <a:lnTo>
                  <a:pt x="677856" y="423660"/>
                </a:lnTo>
                <a:lnTo>
                  <a:pt x="681387" y="2255991"/>
                </a:lnTo>
                <a:lnTo>
                  <a:pt x="0" y="1825269"/>
                </a:lnTo>
                <a:cubicBezTo>
                  <a:pt x="1177" y="1216846"/>
                  <a:pt x="2353" y="60842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8EDD48-28F2-4FF8-9D9D-93BAB06B5F5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7" name="Rectangle 16"/>
          <p:cNvSpPr/>
          <p:nvPr/>
        </p:nvSpPr>
        <p:spPr bwMode="auto">
          <a:xfrm>
            <a:off x="6765963" y="2814845"/>
            <a:ext cx="914400" cy="18288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Freeform 21"/>
          <p:cNvSpPr>
            <a:spLocks noChangeAspect="1"/>
          </p:cNvSpPr>
          <p:nvPr/>
        </p:nvSpPr>
        <p:spPr bwMode="auto">
          <a:xfrm>
            <a:off x="1850086" y="2390775"/>
            <a:ext cx="2937665" cy="1559859"/>
          </a:xfrm>
          <a:custGeom>
            <a:avLst/>
            <a:gdLst>
              <a:gd name="connsiteX0" fmla="*/ 674422 w 2937665"/>
              <a:gd name="connsiteY0" fmla="*/ 1559859 h 1559859"/>
              <a:gd name="connsiteX1" fmla="*/ 0 w 2937665"/>
              <a:gd name="connsiteY1" fmla="*/ 1133691 h 1559859"/>
              <a:gd name="connsiteX2" fmla="*/ 2271519 w 2937665"/>
              <a:gd name="connsiteY2" fmla="*/ 0 h 1559859"/>
              <a:gd name="connsiteX3" fmla="*/ 2937665 w 2937665"/>
              <a:gd name="connsiteY3" fmla="*/ 422031 h 1559859"/>
              <a:gd name="connsiteX4" fmla="*/ 674422 w 2937665"/>
              <a:gd name="connsiteY4" fmla="*/ 1559859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7665" h="1559859">
                <a:moveTo>
                  <a:pt x="674422" y="1559859"/>
                </a:moveTo>
                <a:lnTo>
                  <a:pt x="0" y="1133691"/>
                </a:lnTo>
                <a:lnTo>
                  <a:pt x="2271519" y="0"/>
                </a:lnTo>
                <a:lnTo>
                  <a:pt x="2937665" y="422031"/>
                </a:lnTo>
                <a:lnTo>
                  <a:pt x="674422" y="1559859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7800856" y="2827247"/>
            <a:ext cx="365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7788454" y="4632218"/>
            <a:ext cx="365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5400000">
            <a:off x="6537355" y="5057775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>
            <a:off x="7451755" y="5057775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7103448" y="3728451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765955" y="5133975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35" name="TextBox 34"/>
          <p:cNvSpPr txBox="1"/>
          <p:nvPr/>
        </p:nvSpPr>
        <p:spPr>
          <a:xfrm>
            <a:off x="7788454" y="3576845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1in</a:t>
            </a:r>
            <a:endParaRPr lang="en-US" sz="1200" dirty="0"/>
          </a:p>
        </p:txBody>
      </p:sp>
      <p:sp useBgFill="1">
        <p:nvSpPr>
          <p:cNvPr id="36" name="TextBox 35"/>
          <p:cNvSpPr txBox="1"/>
          <p:nvPr/>
        </p:nvSpPr>
        <p:spPr>
          <a:xfrm>
            <a:off x="6994563" y="4999858"/>
            <a:ext cx="45720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1in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 bwMode="auto">
          <a:xfrm rot="5400000">
            <a:off x="1709778" y="4723454"/>
            <a:ext cx="914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8" name="Straight Connector 37"/>
          <p:cNvCxnSpPr>
            <a:cxnSpLocks noChangeAspect="1"/>
          </p:cNvCxnSpPr>
          <p:nvPr/>
        </p:nvCxnSpPr>
        <p:spPr bwMode="auto">
          <a:xfrm rot="10800000">
            <a:off x="1283626" y="4099557"/>
            <a:ext cx="1316737" cy="82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9" name="Straight Connector 38"/>
          <p:cNvCxnSpPr>
            <a:cxnSpLocks noChangeAspect="1"/>
          </p:cNvCxnSpPr>
          <p:nvPr/>
        </p:nvCxnSpPr>
        <p:spPr bwMode="auto">
          <a:xfrm flipV="1">
            <a:off x="1138273" y="4641532"/>
            <a:ext cx="1024104" cy="5120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cxnSpLocks noChangeAspect="1"/>
          </p:cNvCxnSpPr>
          <p:nvPr/>
        </p:nvCxnSpPr>
        <p:spPr bwMode="auto">
          <a:xfrm flipV="1">
            <a:off x="923963" y="5170169"/>
            <a:ext cx="184341" cy="921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2073945" y="537781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2" name="Straight Connector 41"/>
          <p:cNvCxnSpPr>
            <a:cxnSpLocks noChangeAspect="1"/>
          </p:cNvCxnSpPr>
          <p:nvPr/>
        </p:nvCxnSpPr>
        <p:spPr bwMode="auto">
          <a:xfrm rot="10800000">
            <a:off x="1047793" y="3956111"/>
            <a:ext cx="197511" cy="1234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43" name="Straight Connector 42"/>
          <p:cNvCxnSpPr>
            <a:cxnSpLocks noChangeAspect="1"/>
          </p:cNvCxnSpPr>
          <p:nvPr/>
        </p:nvCxnSpPr>
        <p:spPr bwMode="auto">
          <a:xfrm rot="10800000">
            <a:off x="1508163" y="4241442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traight Connector 43"/>
          <p:cNvCxnSpPr>
            <a:cxnSpLocks noChangeAspect="1"/>
          </p:cNvCxnSpPr>
          <p:nvPr/>
        </p:nvCxnSpPr>
        <p:spPr bwMode="auto">
          <a:xfrm rot="10800000">
            <a:off x="1615452" y="4308108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965363" y="5210175"/>
          <a:ext cx="137160" cy="259080"/>
        </p:xfrm>
        <a:graphic>
          <a:graphicData uri="http://schemas.openxmlformats.org/presentationml/2006/ole">
            <p:oleObj spid="_x0000_s46082" name="Equation" r:id="rId4" imgW="114120" imgH="215640" progId="Equation.DSMT4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889163" y="4981575"/>
          <a:ext cx="167640" cy="167640"/>
        </p:xfrm>
        <a:graphic>
          <a:graphicData uri="http://schemas.openxmlformats.org/presentationml/2006/ole">
            <p:oleObj spid="_x0000_s46083" name="Equation" r:id="rId5" imgW="139680" imgH="139680" progId="Equation.DSMT4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822365" y="5255896"/>
          <a:ext cx="152400" cy="289560"/>
        </p:xfrm>
        <a:graphic>
          <a:graphicData uri="http://schemas.openxmlformats.org/presentationml/2006/ole">
            <p:oleObj spid="_x0000_s46084" name="Equation" r:id="rId6" imgW="126720" imgH="241200" progId="Equation.DSMT4">
              <p:embed/>
            </p:oleObj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/>
        </p:nvGraphicFramePr>
        <p:xfrm>
          <a:off x="1127165" y="5179697"/>
          <a:ext cx="167640" cy="198118"/>
        </p:xfrm>
        <a:graphic>
          <a:graphicData uri="http://schemas.openxmlformats.org/presentationml/2006/ole">
            <p:oleObj spid="_x0000_s46085" name="Equation" r:id="rId7" imgW="139680" imgH="164880" progId="Equation.DSMT4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898563" y="3990975"/>
          <a:ext cx="167640" cy="259080"/>
        </p:xfrm>
        <a:graphic>
          <a:graphicData uri="http://schemas.openxmlformats.org/presentationml/2006/ole">
            <p:oleObj spid="_x0000_s46086" name="Equation" r:id="rId8" imgW="139680" imgH="215640" progId="Equation.DSMT4">
              <p:embed/>
            </p:oleObj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/>
        </p:nvGraphicFramePr>
        <p:xfrm>
          <a:off x="1203363" y="4143375"/>
          <a:ext cx="137160" cy="167640"/>
        </p:xfrm>
        <a:graphic>
          <a:graphicData uri="http://schemas.openxmlformats.org/presentationml/2006/ole">
            <p:oleObj spid="_x0000_s46087" name="Equation" r:id="rId9" imgW="114120" imgH="139680" progId="Equation.DSMT4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552450" y="4486067"/>
          <a:ext cx="1276415" cy="306277"/>
        </p:xfrm>
        <a:graphic>
          <a:graphicData uri="http://schemas.openxmlformats.org/presentationml/2006/ole">
            <p:oleObj spid="_x0000_s46088" name="Equation" r:id="rId10" imgW="1002960" imgH="241200" progId="Equation.DSMT4">
              <p:embed/>
            </p:oleObj>
          </a:graphicData>
        </a:graphic>
      </p:graphicFrame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23275" cy="682625"/>
          </a:xfrm>
        </p:spPr>
        <p:txBody>
          <a:bodyPr/>
          <a:lstStyle/>
          <a:p>
            <a:pPr eaLnBrk="1" hangingPunct="1"/>
            <a:r>
              <a:rPr lang="en-US" dirty="0" smtClean="0"/>
              <a:t>Tall Rectangular Cross-Section</a:t>
            </a:r>
          </a:p>
        </p:txBody>
      </p:sp>
      <p:sp>
        <p:nvSpPr>
          <p:cNvPr id="134" name="Freeform 133"/>
          <p:cNvSpPr/>
          <p:nvPr/>
        </p:nvSpPr>
        <p:spPr bwMode="auto">
          <a:xfrm>
            <a:off x="2522576" y="2814638"/>
            <a:ext cx="2281237" cy="2976562"/>
          </a:xfrm>
          <a:custGeom>
            <a:avLst/>
            <a:gdLst>
              <a:gd name="connsiteX0" fmla="*/ 0 w 2281237"/>
              <a:gd name="connsiteY0" fmla="*/ 2976562 h 2976562"/>
              <a:gd name="connsiteX1" fmla="*/ 4762 w 2281237"/>
              <a:gd name="connsiteY1" fmla="*/ 1133475 h 2976562"/>
              <a:gd name="connsiteX2" fmla="*/ 2276475 w 2281237"/>
              <a:gd name="connsiteY2" fmla="*/ 0 h 2976562"/>
              <a:gd name="connsiteX3" fmla="*/ 2281237 w 2281237"/>
              <a:gd name="connsiteY3" fmla="*/ 1838325 h 2976562"/>
              <a:gd name="connsiteX4" fmla="*/ 0 w 2281237"/>
              <a:gd name="connsiteY4" fmla="*/ 2976562 h 297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237" h="2976562">
                <a:moveTo>
                  <a:pt x="0" y="2976562"/>
                </a:moveTo>
                <a:cubicBezTo>
                  <a:pt x="1587" y="2362200"/>
                  <a:pt x="3175" y="1747837"/>
                  <a:pt x="4762" y="1133475"/>
                </a:cubicBezTo>
                <a:lnTo>
                  <a:pt x="2276475" y="0"/>
                </a:lnTo>
                <a:cubicBezTo>
                  <a:pt x="2278062" y="612775"/>
                  <a:pt x="2279650" y="1225550"/>
                  <a:pt x="2281237" y="1838325"/>
                </a:cubicBezTo>
                <a:lnTo>
                  <a:pt x="0" y="2976562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val 155"/>
          <p:cNvSpPr/>
          <p:nvPr/>
        </p:nvSpPr>
        <p:spPr bwMode="auto">
          <a:xfrm rot="20486543">
            <a:off x="3254878" y="1827319"/>
            <a:ext cx="1828800" cy="3429000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8EDD48-28F2-4FF8-9D9D-93BAB06B5F5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23275" cy="682625"/>
          </a:xfrm>
        </p:spPr>
        <p:txBody>
          <a:bodyPr/>
          <a:lstStyle/>
          <a:p>
            <a:pPr eaLnBrk="1" hangingPunct="1"/>
            <a:r>
              <a:rPr lang="en-US" dirty="0" smtClean="0"/>
              <a:t>Tall Rectangular Cross-Section</a:t>
            </a:r>
          </a:p>
        </p:txBody>
      </p:sp>
      <p:cxnSp>
        <p:nvCxnSpPr>
          <p:cNvPr id="111" name="Straight Arrow Connector 110"/>
          <p:cNvCxnSpPr/>
          <p:nvPr/>
        </p:nvCxnSpPr>
        <p:spPr bwMode="auto">
          <a:xfrm rot="5400000">
            <a:off x="6386354" y="4738846"/>
            <a:ext cx="201168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7620000" y="5410200"/>
          <a:ext cx="279401" cy="279401"/>
        </p:xfrm>
        <a:graphic>
          <a:graphicData uri="http://schemas.openxmlformats.org/presentationml/2006/ole">
            <p:oleObj spid="_x0000_s55305" name="Equation" r:id="rId4" imgW="139680" imgH="139680" progId="Equation.DSMT4">
              <p:embed/>
            </p:oleObj>
          </a:graphicData>
        </a:graphic>
      </p:graphicFrame>
      <p:sp>
        <p:nvSpPr>
          <p:cNvPr id="113" name="Isosceles Triangle 112"/>
          <p:cNvSpPr/>
          <p:nvPr/>
        </p:nvSpPr>
        <p:spPr bwMode="auto">
          <a:xfrm>
            <a:off x="7260945" y="4038600"/>
            <a:ext cx="137160" cy="9144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4" name="Isosceles Triangle 113"/>
          <p:cNvSpPr/>
          <p:nvPr/>
        </p:nvSpPr>
        <p:spPr bwMode="auto">
          <a:xfrm rot="10800000">
            <a:off x="7391400" y="3124200"/>
            <a:ext cx="137160" cy="9144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rot="10800000">
            <a:off x="6858000" y="4038600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6553200" y="3733800"/>
          <a:ext cx="304799" cy="279401"/>
        </p:xfrm>
        <a:graphic>
          <a:graphicData uri="http://schemas.openxmlformats.org/presentationml/2006/ole">
            <p:oleObj spid="_x0000_s55306" name="Equation" r:id="rId5" imgW="152280" imgH="13968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113" idx="3"/>
            <a:endCxn id="113" idx="2"/>
          </p:cNvCxnSpPr>
          <p:nvPr/>
        </p:nvCxnSpPr>
        <p:spPr bwMode="auto">
          <a:xfrm rot="5400000">
            <a:off x="7329525" y="4884420"/>
            <a:ext cx="1588" cy="137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 rot="5400000">
            <a:off x="7346359" y="4602480"/>
            <a:ext cx="0" cy="91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 rot="16020000">
            <a:off x="7471588" y="3074161"/>
            <a:ext cx="1588" cy="137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rot="16200000">
            <a:off x="7453779" y="3383280"/>
            <a:ext cx="0" cy="914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6553200" y="3124200"/>
          <a:ext cx="762000" cy="304800"/>
        </p:xfrm>
        <a:graphic>
          <a:graphicData uri="http://schemas.openxmlformats.org/presentationml/2006/ole">
            <p:oleObj spid="_x0000_s55307" name="Equation" r:id="rId6" imgW="507960" imgH="203040" progId="Equation.DSMT4">
              <p:embed/>
            </p:oleObj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7467600" y="4572000"/>
          <a:ext cx="603250" cy="301625"/>
        </p:xfrm>
        <a:graphic>
          <a:graphicData uri="http://schemas.openxmlformats.org/presentationml/2006/ole">
            <p:oleObj spid="_x0000_s55308" name="Equation" r:id="rId7" imgW="406080" imgH="203040" progId="Equation.DSMT4">
              <p:embed/>
            </p:oleObj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5867400" y="3352800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Compression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467600" y="4267200"/>
            <a:ext cx="9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Tension</a:t>
            </a:r>
            <a:endParaRPr lang="en-US" sz="1400" dirty="0"/>
          </a:p>
        </p:txBody>
      </p:sp>
      <p:sp>
        <p:nvSpPr>
          <p:cNvPr id="136" name="Freeform 135"/>
          <p:cNvSpPr/>
          <p:nvPr/>
        </p:nvSpPr>
        <p:spPr bwMode="auto">
          <a:xfrm>
            <a:off x="1532259" y="3581109"/>
            <a:ext cx="681387" cy="2255991"/>
          </a:xfrm>
          <a:custGeom>
            <a:avLst/>
            <a:gdLst>
              <a:gd name="connsiteX0" fmla="*/ 0 w 681387"/>
              <a:gd name="connsiteY0" fmla="*/ 0 h 2255991"/>
              <a:gd name="connsiteX1" fmla="*/ 677856 w 681387"/>
              <a:gd name="connsiteY1" fmla="*/ 423660 h 2255991"/>
              <a:gd name="connsiteX2" fmla="*/ 681387 w 681387"/>
              <a:gd name="connsiteY2" fmla="*/ 2255991 h 2255991"/>
              <a:gd name="connsiteX3" fmla="*/ 0 w 681387"/>
              <a:gd name="connsiteY3" fmla="*/ 1825269 h 2255991"/>
              <a:gd name="connsiteX4" fmla="*/ 0 w 681387"/>
              <a:gd name="connsiteY4" fmla="*/ 0 h 225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387" h="2255991">
                <a:moveTo>
                  <a:pt x="0" y="0"/>
                </a:moveTo>
                <a:lnTo>
                  <a:pt x="677856" y="423660"/>
                </a:lnTo>
                <a:lnTo>
                  <a:pt x="681387" y="2255991"/>
                </a:lnTo>
                <a:lnTo>
                  <a:pt x="0" y="1825269"/>
                </a:lnTo>
                <a:cubicBezTo>
                  <a:pt x="1177" y="1216846"/>
                  <a:pt x="2353" y="60842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7" name="Freeform 136"/>
          <p:cNvSpPr>
            <a:spLocks noChangeAspect="1"/>
          </p:cNvSpPr>
          <p:nvPr/>
        </p:nvSpPr>
        <p:spPr bwMode="auto">
          <a:xfrm>
            <a:off x="1537313" y="2441051"/>
            <a:ext cx="2937665" cy="1559859"/>
          </a:xfrm>
          <a:custGeom>
            <a:avLst/>
            <a:gdLst>
              <a:gd name="connsiteX0" fmla="*/ 674422 w 2937665"/>
              <a:gd name="connsiteY0" fmla="*/ 1559859 h 1559859"/>
              <a:gd name="connsiteX1" fmla="*/ 0 w 2937665"/>
              <a:gd name="connsiteY1" fmla="*/ 1133691 h 1559859"/>
              <a:gd name="connsiteX2" fmla="*/ 2271519 w 2937665"/>
              <a:gd name="connsiteY2" fmla="*/ 0 h 1559859"/>
              <a:gd name="connsiteX3" fmla="*/ 2937665 w 2937665"/>
              <a:gd name="connsiteY3" fmla="*/ 422031 h 1559859"/>
              <a:gd name="connsiteX4" fmla="*/ 674422 w 2937665"/>
              <a:gd name="connsiteY4" fmla="*/ 1559859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7665" h="1559859">
                <a:moveTo>
                  <a:pt x="674422" y="1559859"/>
                </a:moveTo>
                <a:lnTo>
                  <a:pt x="0" y="1133691"/>
                </a:lnTo>
                <a:lnTo>
                  <a:pt x="2271519" y="0"/>
                </a:lnTo>
                <a:lnTo>
                  <a:pt x="2937665" y="422031"/>
                </a:lnTo>
                <a:lnTo>
                  <a:pt x="674422" y="1559859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3" name="Freeform 152"/>
          <p:cNvSpPr/>
          <p:nvPr/>
        </p:nvSpPr>
        <p:spPr bwMode="auto">
          <a:xfrm>
            <a:off x="2209803" y="2864914"/>
            <a:ext cx="2281237" cy="2976562"/>
          </a:xfrm>
          <a:custGeom>
            <a:avLst/>
            <a:gdLst>
              <a:gd name="connsiteX0" fmla="*/ 0 w 2281237"/>
              <a:gd name="connsiteY0" fmla="*/ 2976562 h 2976562"/>
              <a:gd name="connsiteX1" fmla="*/ 4762 w 2281237"/>
              <a:gd name="connsiteY1" fmla="*/ 1133475 h 2976562"/>
              <a:gd name="connsiteX2" fmla="*/ 2276475 w 2281237"/>
              <a:gd name="connsiteY2" fmla="*/ 0 h 2976562"/>
              <a:gd name="connsiteX3" fmla="*/ 2281237 w 2281237"/>
              <a:gd name="connsiteY3" fmla="*/ 1838325 h 2976562"/>
              <a:gd name="connsiteX4" fmla="*/ 0 w 2281237"/>
              <a:gd name="connsiteY4" fmla="*/ 2976562 h 297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237" h="2976562">
                <a:moveTo>
                  <a:pt x="0" y="2976562"/>
                </a:moveTo>
                <a:cubicBezTo>
                  <a:pt x="1587" y="2362200"/>
                  <a:pt x="3175" y="1747837"/>
                  <a:pt x="4762" y="1133475"/>
                </a:cubicBezTo>
                <a:lnTo>
                  <a:pt x="2276475" y="0"/>
                </a:lnTo>
                <a:cubicBezTo>
                  <a:pt x="2278062" y="612775"/>
                  <a:pt x="2279650" y="1225550"/>
                  <a:pt x="2281237" y="1838325"/>
                </a:cubicBezTo>
                <a:lnTo>
                  <a:pt x="0" y="2976562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351724" y="3582063"/>
            <a:ext cx="178904" cy="970059"/>
          </a:xfrm>
          <a:custGeom>
            <a:avLst/>
            <a:gdLst>
              <a:gd name="connsiteX0" fmla="*/ 174928 w 178904"/>
              <a:gd name="connsiteY0" fmla="*/ 970059 h 970059"/>
              <a:gd name="connsiteX1" fmla="*/ 0 w 178904"/>
              <a:gd name="connsiteY1" fmla="*/ 83489 h 970059"/>
              <a:gd name="connsiteX2" fmla="*/ 178904 w 178904"/>
              <a:gd name="connsiteY2" fmla="*/ 0 h 970059"/>
              <a:gd name="connsiteX3" fmla="*/ 174928 w 178904"/>
              <a:gd name="connsiteY3" fmla="*/ 970059 h 97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04" h="970059">
                <a:moveTo>
                  <a:pt x="174928" y="970059"/>
                </a:moveTo>
                <a:lnTo>
                  <a:pt x="0" y="83489"/>
                </a:lnTo>
                <a:lnTo>
                  <a:pt x="178904" y="0"/>
                </a:lnTo>
                <a:cubicBezTo>
                  <a:pt x="177579" y="323353"/>
                  <a:pt x="176253" y="646706"/>
                  <a:pt x="174928" y="9700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7" name="Straight Connector 76"/>
          <p:cNvCxnSpPr>
            <a:cxnSpLocks noChangeAspect="1"/>
          </p:cNvCxnSpPr>
          <p:nvPr/>
        </p:nvCxnSpPr>
        <p:spPr bwMode="auto">
          <a:xfrm flipV="1">
            <a:off x="1407654" y="3899451"/>
            <a:ext cx="132908" cy="664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84" name="Freeform 83"/>
          <p:cNvSpPr/>
          <p:nvPr/>
        </p:nvSpPr>
        <p:spPr bwMode="auto">
          <a:xfrm>
            <a:off x="1359674" y="3678803"/>
            <a:ext cx="862717" cy="1315940"/>
          </a:xfrm>
          <a:custGeom>
            <a:avLst/>
            <a:gdLst>
              <a:gd name="connsiteX0" fmla="*/ 174929 w 862717"/>
              <a:gd name="connsiteY0" fmla="*/ 886570 h 1315940"/>
              <a:gd name="connsiteX1" fmla="*/ 0 w 862717"/>
              <a:gd name="connsiteY1" fmla="*/ 0 h 1315940"/>
              <a:gd name="connsiteX2" fmla="*/ 675861 w 862717"/>
              <a:gd name="connsiteY2" fmla="*/ 429370 h 1315940"/>
              <a:gd name="connsiteX3" fmla="*/ 862717 w 862717"/>
              <a:gd name="connsiteY3" fmla="*/ 1315940 h 1315940"/>
              <a:gd name="connsiteX4" fmla="*/ 174929 w 862717"/>
              <a:gd name="connsiteY4" fmla="*/ 886570 h 131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717" h="1315940">
                <a:moveTo>
                  <a:pt x="174929" y="886570"/>
                </a:moveTo>
                <a:lnTo>
                  <a:pt x="0" y="0"/>
                </a:lnTo>
                <a:lnTo>
                  <a:pt x="675861" y="429370"/>
                </a:lnTo>
                <a:lnTo>
                  <a:pt x="862717" y="1315940"/>
                </a:lnTo>
                <a:lnTo>
                  <a:pt x="174929" y="88657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2041498" y="4015411"/>
            <a:ext cx="178904" cy="970059"/>
          </a:xfrm>
          <a:custGeom>
            <a:avLst/>
            <a:gdLst>
              <a:gd name="connsiteX0" fmla="*/ 174928 w 178904"/>
              <a:gd name="connsiteY0" fmla="*/ 970059 h 970059"/>
              <a:gd name="connsiteX1" fmla="*/ 0 w 178904"/>
              <a:gd name="connsiteY1" fmla="*/ 83489 h 970059"/>
              <a:gd name="connsiteX2" fmla="*/ 178904 w 178904"/>
              <a:gd name="connsiteY2" fmla="*/ 0 h 970059"/>
              <a:gd name="connsiteX3" fmla="*/ 174928 w 178904"/>
              <a:gd name="connsiteY3" fmla="*/ 970059 h 97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04" h="970059">
                <a:moveTo>
                  <a:pt x="174928" y="970059"/>
                </a:moveTo>
                <a:lnTo>
                  <a:pt x="0" y="83489"/>
                </a:lnTo>
                <a:lnTo>
                  <a:pt x="178904" y="0"/>
                </a:lnTo>
                <a:cubicBezTo>
                  <a:pt x="177579" y="323353"/>
                  <a:pt x="176253" y="646706"/>
                  <a:pt x="174928" y="9700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6" name="Straight Connector 85"/>
          <p:cNvCxnSpPr>
            <a:cxnSpLocks noChangeAspect="1"/>
          </p:cNvCxnSpPr>
          <p:nvPr/>
        </p:nvCxnSpPr>
        <p:spPr bwMode="auto">
          <a:xfrm flipV="1">
            <a:off x="2097162" y="4344723"/>
            <a:ext cx="132908" cy="664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87" name="Freeform 86"/>
          <p:cNvSpPr/>
          <p:nvPr/>
        </p:nvSpPr>
        <p:spPr bwMode="auto">
          <a:xfrm>
            <a:off x="1355699" y="3574112"/>
            <a:ext cx="862717" cy="524786"/>
          </a:xfrm>
          <a:custGeom>
            <a:avLst/>
            <a:gdLst>
              <a:gd name="connsiteX0" fmla="*/ 679837 w 862717"/>
              <a:gd name="connsiteY0" fmla="*/ 524786 h 524786"/>
              <a:gd name="connsiteX1" fmla="*/ 0 w 862717"/>
              <a:gd name="connsiteY1" fmla="*/ 95416 h 524786"/>
              <a:gd name="connsiteX2" fmla="*/ 174929 w 862717"/>
              <a:gd name="connsiteY2" fmla="*/ 0 h 524786"/>
              <a:gd name="connsiteX3" fmla="*/ 862717 w 862717"/>
              <a:gd name="connsiteY3" fmla="*/ 429370 h 524786"/>
              <a:gd name="connsiteX4" fmla="*/ 679837 w 862717"/>
              <a:gd name="connsiteY4" fmla="*/ 524786 h 5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717" h="524786">
                <a:moveTo>
                  <a:pt x="679837" y="524786"/>
                </a:moveTo>
                <a:lnTo>
                  <a:pt x="0" y="95416"/>
                </a:lnTo>
                <a:lnTo>
                  <a:pt x="174929" y="0"/>
                </a:lnTo>
                <a:lnTo>
                  <a:pt x="862717" y="429370"/>
                </a:lnTo>
                <a:lnTo>
                  <a:pt x="679837" y="52478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9" name="Straight Connector 88"/>
          <p:cNvCxnSpPr>
            <a:cxnSpLocks noChangeAspect="1"/>
          </p:cNvCxnSpPr>
          <p:nvPr/>
        </p:nvCxnSpPr>
        <p:spPr bwMode="auto">
          <a:xfrm flipV="1">
            <a:off x="1351722" y="3565507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0" name="Straight Connector 89"/>
          <p:cNvCxnSpPr>
            <a:cxnSpLocks noChangeAspect="1"/>
          </p:cNvCxnSpPr>
          <p:nvPr/>
        </p:nvCxnSpPr>
        <p:spPr bwMode="auto">
          <a:xfrm flipV="1">
            <a:off x="2029570" y="4002827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00" name="Straight Connector 99"/>
          <p:cNvCxnSpPr>
            <a:cxnSpLocks noChangeAspect="1"/>
          </p:cNvCxnSpPr>
          <p:nvPr/>
        </p:nvCxnSpPr>
        <p:spPr bwMode="auto">
          <a:xfrm flipV="1">
            <a:off x="1503466" y="3665796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1" name="Straight Connector 90"/>
          <p:cNvCxnSpPr>
            <a:cxnSpLocks noChangeAspect="1"/>
          </p:cNvCxnSpPr>
          <p:nvPr/>
        </p:nvCxnSpPr>
        <p:spPr bwMode="auto">
          <a:xfrm flipV="1">
            <a:off x="1676402" y="3766931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92" name="Straight Connector 91"/>
          <p:cNvCxnSpPr>
            <a:cxnSpLocks noChangeAspect="1"/>
          </p:cNvCxnSpPr>
          <p:nvPr/>
        </p:nvCxnSpPr>
        <p:spPr bwMode="auto">
          <a:xfrm flipV="1">
            <a:off x="1869218" y="3886867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sp>
        <p:nvSpPr>
          <p:cNvPr id="93" name="Freeform 92"/>
          <p:cNvSpPr/>
          <p:nvPr/>
        </p:nvSpPr>
        <p:spPr bwMode="auto">
          <a:xfrm>
            <a:off x="1347748" y="4568025"/>
            <a:ext cx="186856" cy="938254"/>
          </a:xfrm>
          <a:custGeom>
            <a:avLst/>
            <a:gdLst>
              <a:gd name="connsiteX0" fmla="*/ 182880 w 186856"/>
              <a:gd name="connsiteY0" fmla="*/ 846814 h 938254"/>
              <a:gd name="connsiteX1" fmla="*/ 0 w 186856"/>
              <a:gd name="connsiteY1" fmla="*/ 938254 h 938254"/>
              <a:gd name="connsiteX2" fmla="*/ 186856 w 186856"/>
              <a:gd name="connsiteY2" fmla="*/ 0 h 938254"/>
              <a:gd name="connsiteX3" fmla="*/ 182880 w 186856"/>
              <a:gd name="connsiteY3" fmla="*/ 846814 h 93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56" h="938254">
                <a:moveTo>
                  <a:pt x="182880" y="846814"/>
                </a:moveTo>
                <a:lnTo>
                  <a:pt x="0" y="938254"/>
                </a:lnTo>
                <a:lnTo>
                  <a:pt x="186856" y="0"/>
                </a:lnTo>
                <a:cubicBezTo>
                  <a:pt x="185531" y="282271"/>
                  <a:pt x="184205" y="564543"/>
                  <a:pt x="182880" y="846814"/>
                </a:cubicBez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4" name="Straight Connector 93"/>
          <p:cNvCxnSpPr>
            <a:cxnSpLocks noChangeAspect="1"/>
          </p:cNvCxnSpPr>
          <p:nvPr/>
        </p:nvCxnSpPr>
        <p:spPr bwMode="auto">
          <a:xfrm flipV="1">
            <a:off x="1400090" y="5146483"/>
            <a:ext cx="132908" cy="664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sp>
        <p:nvSpPr>
          <p:cNvPr id="97" name="Freeform 96"/>
          <p:cNvSpPr/>
          <p:nvPr/>
        </p:nvSpPr>
        <p:spPr bwMode="auto">
          <a:xfrm>
            <a:off x="1351724" y="5410863"/>
            <a:ext cx="862716" cy="520811"/>
          </a:xfrm>
          <a:custGeom>
            <a:avLst/>
            <a:gdLst>
              <a:gd name="connsiteX0" fmla="*/ 683812 w 862716"/>
              <a:gd name="connsiteY0" fmla="*/ 520811 h 520811"/>
              <a:gd name="connsiteX1" fmla="*/ 0 w 862716"/>
              <a:gd name="connsiteY1" fmla="*/ 95416 h 520811"/>
              <a:gd name="connsiteX2" fmla="*/ 186855 w 862716"/>
              <a:gd name="connsiteY2" fmla="*/ 0 h 520811"/>
              <a:gd name="connsiteX3" fmla="*/ 862716 w 862716"/>
              <a:gd name="connsiteY3" fmla="*/ 429371 h 520811"/>
              <a:gd name="connsiteX4" fmla="*/ 683812 w 862716"/>
              <a:gd name="connsiteY4" fmla="*/ 520811 h 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716" h="520811">
                <a:moveTo>
                  <a:pt x="683812" y="520811"/>
                </a:moveTo>
                <a:lnTo>
                  <a:pt x="0" y="95416"/>
                </a:lnTo>
                <a:lnTo>
                  <a:pt x="186855" y="0"/>
                </a:lnTo>
                <a:lnTo>
                  <a:pt x="862716" y="429371"/>
                </a:lnTo>
                <a:lnTo>
                  <a:pt x="683812" y="520811"/>
                </a:ln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Connector 87"/>
          <p:cNvCxnSpPr>
            <a:cxnSpLocks noChangeAspect="1"/>
          </p:cNvCxnSpPr>
          <p:nvPr/>
        </p:nvCxnSpPr>
        <p:spPr bwMode="auto">
          <a:xfrm flipV="1">
            <a:off x="1496170" y="5499651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98" name="Straight Connector 97"/>
          <p:cNvCxnSpPr>
            <a:cxnSpLocks noChangeAspect="1"/>
          </p:cNvCxnSpPr>
          <p:nvPr/>
        </p:nvCxnSpPr>
        <p:spPr bwMode="auto">
          <a:xfrm flipV="1">
            <a:off x="1828802" y="5707715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01" name="Straight Connector 100"/>
          <p:cNvCxnSpPr>
            <a:cxnSpLocks noChangeAspect="1"/>
          </p:cNvCxnSpPr>
          <p:nvPr/>
        </p:nvCxnSpPr>
        <p:spPr bwMode="auto">
          <a:xfrm flipV="1">
            <a:off x="1656522" y="5607659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02" name="Straight Connector 101"/>
          <p:cNvCxnSpPr>
            <a:cxnSpLocks noChangeAspect="1"/>
          </p:cNvCxnSpPr>
          <p:nvPr/>
        </p:nvCxnSpPr>
        <p:spPr bwMode="auto">
          <a:xfrm flipV="1">
            <a:off x="1343770" y="5410211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sp>
        <p:nvSpPr>
          <p:cNvPr id="103" name="Freeform 102"/>
          <p:cNvSpPr/>
          <p:nvPr/>
        </p:nvSpPr>
        <p:spPr bwMode="auto">
          <a:xfrm>
            <a:off x="2035536" y="4985468"/>
            <a:ext cx="182880" cy="958133"/>
          </a:xfrm>
          <a:custGeom>
            <a:avLst/>
            <a:gdLst>
              <a:gd name="connsiteX0" fmla="*/ 178904 w 182880"/>
              <a:gd name="connsiteY0" fmla="*/ 858741 h 958133"/>
              <a:gd name="connsiteX1" fmla="*/ 0 w 182880"/>
              <a:gd name="connsiteY1" fmla="*/ 958133 h 958133"/>
              <a:gd name="connsiteX2" fmla="*/ 182880 w 182880"/>
              <a:gd name="connsiteY2" fmla="*/ 0 h 958133"/>
              <a:gd name="connsiteX3" fmla="*/ 178904 w 182880"/>
              <a:gd name="connsiteY3" fmla="*/ 858741 h 95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" h="958133">
                <a:moveTo>
                  <a:pt x="178904" y="858741"/>
                </a:moveTo>
                <a:lnTo>
                  <a:pt x="0" y="958133"/>
                </a:lnTo>
                <a:lnTo>
                  <a:pt x="182880" y="0"/>
                </a:lnTo>
                <a:cubicBezTo>
                  <a:pt x="181555" y="286247"/>
                  <a:pt x="180229" y="572494"/>
                  <a:pt x="178904" y="858741"/>
                </a:cubicBez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99" name="Straight Connector 98"/>
          <p:cNvCxnSpPr>
            <a:cxnSpLocks noChangeAspect="1"/>
          </p:cNvCxnSpPr>
          <p:nvPr/>
        </p:nvCxnSpPr>
        <p:spPr bwMode="auto">
          <a:xfrm flipV="1">
            <a:off x="2029570" y="5836259"/>
            <a:ext cx="194310" cy="97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96" name="Straight Connector 95"/>
          <p:cNvCxnSpPr>
            <a:cxnSpLocks noChangeAspect="1"/>
          </p:cNvCxnSpPr>
          <p:nvPr/>
        </p:nvCxnSpPr>
        <p:spPr bwMode="auto">
          <a:xfrm flipV="1">
            <a:off x="2085890" y="5551339"/>
            <a:ext cx="132908" cy="664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sp>
        <p:nvSpPr>
          <p:cNvPr id="106" name="Freeform 105"/>
          <p:cNvSpPr/>
          <p:nvPr/>
        </p:nvSpPr>
        <p:spPr bwMode="auto">
          <a:xfrm>
            <a:off x="1347748" y="4568025"/>
            <a:ext cx="870668" cy="1371600"/>
          </a:xfrm>
          <a:custGeom>
            <a:avLst/>
            <a:gdLst>
              <a:gd name="connsiteX0" fmla="*/ 683812 w 870668"/>
              <a:gd name="connsiteY0" fmla="*/ 1371600 h 1371600"/>
              <a:gd name="connsiteX1" fmla="*/ 0 w 870668"/>
              <a:gd name="connsiteY1" fmla="*/ 934278 h 1371600"/>
              <a:gd name="connsiteX2" fmla="*/ 190831 w 870668"/>
              <a:gd name="connsiteY2" fmla="*/ 0 h 1371600"/>
              <a:gd name="connsiteX3" fmla="*/ 870668 w 870668"/>
              <a:gd name="connsiteY3" fmla="*/ 413468 h 1371600"/>
              <a:gd name="connsiteX4" fmla="*/ 683812 w 870668"/>
              <a:gd name="connsiteY4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668" h="1371600">
                <a:moveTo>
                  <a:pt x="683812" y="1371600"/>
                </a:moveTo>
                <a:lnTo>
                  <a:pt x="0" y="934278"/>
                </a:lnTo>
                <a:lnTo>
                  <a:pt x="190831" y="0"/>
                </a:lnTo>
                <a:lnTo>
                  <a:pt x="870668" y="413468"/>
                </a:lnTo>
                <a:lnTo>
                  <a:pt x="683812" y="1371600"/>
                </a:lnTo>
                <a:close/>
              </a:path>
            </a:pathLst>
          </a:cu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55309" name="Object 22"/>
          <p:cNvGraphicFramePr>
            <a:graphicFrameLocks noChangeAspect="1"/>
          </p:cNvGraphicFramePr>
          <p:nvPr/>
        </p:nvGraphicFramePr>
        <p:xfrm>
          <a:off x="533400" y="3352800"/>
          <a:ext cx="762000" cy="304800"/>
        </p:xfrm>
        <a:graphic>
          <a:graphicData uri="http://schemas.openxmlformats.org/presentationml/2006/ole">
            <p:oleObj spid="_x0000_s55309" name="Equation" r:id="rId8" imgW="507960" imgH="203040" progId="Equation.DSMT4">
              <p:embed/>
            </p:oleObj>
          </a:graphicData>
        </a:graphic>
      </p:graphicFrame>
      <p:graphicFrame>
        <p:nvGraphicFramePr>
          <p:cNvPr id="55310" name="Object 23"/>
          <p:cNvGraphicFramePr>
            <a:graphicFrameLocks noChangeAspect="1"/>
          </p:cNvGraphicFramePr>
          <p:nvPr/>
        </p:nvGraphicFramePr>
        <p:xfrm>
          <a:off x="2286000" y="5791200"/>
          <a:ext cx="603250" cy="301625"/>
        </p:xfrm>
        <a:graphic>
          <a:graphicData uri="http://schemas.openxmlformats.org/presentationml/2006/ole">
            <p:oleObj spid="_x0000_s55310" name="Equation" r:id="rId9" imgW="40608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 bwMode="auto">
          <a:xfrm rot="3688455">
            <a:off x="3705225" y="2619314"/>
            <a:ext cx="1905000" cy="1295400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6FC73B-6C83-4A24-994A-281150EABD7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Circular Cross Section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287765" y="2897026"/>
            <a:ext cx="2819400" cy="1872140"/>
            <a:chOff x="1981200" y="3461860"/>
            <a:chExt cx="2819400" cy="1872140"/>
          </a:xfrm>
        </p:grpSpPr>
        <p:sp>
          <p:nvSpPr>
            <p:cNvPr id="46" name="Oval 45"/>
            <p:cNvSpPr/>
            <p:nvPr/>
          </p:nvSpPr>
          <p:spPr bwMode="auto">
            <a:xfrm>
              <a:off x="3886200" y="3461860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20099999" lon="18899975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2241550" y="3489325"/>
              <a:ext cx="2419350" cy="1771650"/>
            </a:xfrm>
            <a:custGeom>
              <a:avLst/>
              <a:gdLst>
                <a:gd name="connsiteX0" fmla="*/ 0 w 2419350"/>
                <a:gd name="connsiteY0" fmla="*/ 968375 h 1771650"/>
                <a:gd name="connsiteX1" fmla="*/ 1924050 w 2419350"/>
                <a:gd name="connsiteY1" fmla="*/ 0 h 1771650"/>
                <a:gd name="connsiteX2" fmla="*/ 2130425 w 2419350"/>
                <a:gd name="connsiteY2" fmla="*/ 31750 h 1771650"/>
                <a:gd name="connsiteX3" fmla="*/ 2419350 w 2419350"/>
                <a:gd name="connsiteY3" fmla="*/ 558800 h 1771650"/>
                <a:gd name="connsiteX4" fmla="*/ 2406650 w 2419350"/>
                <a:gd name="connsiteY4" fmla="*/ 660400 h 1771650"/>
                <a:gd name="connsiteX5" fmla="*/ 2289175 w 2419350"/>
                <a:gd name="connsiteY5" fmla="*/ 847725 h 1771650"/>
                <a:gd name="connsiteX6" fmla="*/ 441325 w 2419350"/>
                <a:gd name="connsiteY6" fmla="*/ 1771650 h 1771650"/>
                <a:gd name="connsiteX7" fmla="*/ 514350 w 2419350"/>
                <a:gd name="connsiteY7" fmla="*/ 1600200 h 1771650"/>
                <a:gd name="connsiteX8" fmla="*/ 520700 w 2419350"/>
                <a:gd name="connsiteY8" fmla="*/ 1504950 h 1771650"/>
                <a:gd name="connsiteX9" fmla="*/ 219075 w 2419350"/>
                <a:gd name="connsiteY9" fmla="*/ 981075 h 1771650"/>
                <a:gd name="connsiteX10" fmla="*/ 0 w 2419350"/>
                <a:gd name="connsiteY10" fmla="*/ 968375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9350" h="1771650">
                  <a:moveTo>
                    <a:pt x="0" y="968375"/>
                  </a:moveTo>
                  <a:lnTo>
                    <a:pt x="1924050" y="0"/>
                  </a:lnTo>
                  <a:lnTo>
                    <a:pt x="2130425" y="31750"/>
                  </a:lnTo>
                  <a:lnTo>
                    <a:pt x="2419350" y="558800"/>
                  </a:lnTo>
                  <a:lnTo>
                    <a:pt x="2406650" y="660400"/>
                  </a:lnTo>
                  <a:lnTo>
                    <a:pt x="2289175" y="847725"/>
                  </a:lnTo>
                  <a:lnTo>
                    <a:pt x="441325" y="1771650"/>
                  </a:lnTo>
                  <a:lnTo>
                    <a:pt x="514350" y="1600200"/>
                  </a:lnTo>
                  <a:lnTo>
                    <a:pt x="520700" y="1504950"/>
                  </a:lnTo>
                  <a:lnTo>
                    <a:pt x="219075" y="981075"/>
                  </a:lnTo>
                  <a:lnTo>
                    <a:pt x="0" y="96837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1981200" y="4419600"/>
              <a:ext cx="914400" cy="9144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20099999" lon="18899975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cxnSp>
          <p:nvCxnSpPr>
            <p:cNvPr id="49" name="Straight Connector 48"/>
            <p:cNvCxnSpPr>
              <a:cxnSpLocks noChangeAspect="1"/>
            </p:cNvCxnSpPr>
            <p:nvPr/>
          </p:nvCxnSpPr>
          <p:spPr bwMode="auto">
            <a:xfrm flipV="1">
              <a:off x="2641600" y="4337050"/>
              <a:ext cx="1892808" cy="9464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cxnSpLocks noChangeAspect="1"/>
            </p:cNvCxnSpPr>
            <p:nvPr/>
          </p:nvCxnSpPr>
          <p:spPr bwMode="auto">
            <a:xfrm flipV="1">
              <a:off x="2257425" y="3502025"/>
              <a:ext cx="1892808" cy="9464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3" name="Straight Connector 52"/>
          <p:cNvCxnSpPr/>
          <p:nvPr/>
        </p:nvCxnSpPr>
        <p:spPr bwMode="auto">
          <a:xfrm rot="5400000">
            <a:off x="1959524" y="4405392"/>
            <a:ext cx="1463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4" name="Straight Connector 53"/>
          <p:cNvCxnSpPr>
            <a:cxnSpLocks noChangeAspect="1"/>
          </p:cNvCxnSpPr>
          <p:nvPr/>
        </p:nvCxnSpPr>
        <p:spPr bwMode="auto">
          <a:xfrm rot="10800000">
            <a:off x="1807692" y="3782454"/>
            <a:ext cx="1316737" cy="822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5" name="Straight Connector 54"/>
          <p:cNvCxnSpPr>
            <a:cxnSpLocks noChangeAspect="1"/>
          </p:cNvCxnSpPr>
          <p:nvPr/>
        </p:nvCxnSpPr>
        <p:spPr bwMode="auto">
          <a:xfrm flipV="1">
            <a:off x="1662339" y="4324429"/>
            <a:ext cx="1024104" cy="5120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lg" len="lg"/>
          </a:ln>
          <a:effectLst/>
        </p:spPr>
      </p:cxnSp>
      <p:cxnSp>
        <p:nvCxnSpPr>
          <p:cNvPr id="56" name="Straight Connector 55"/>
          <p:cNvCxnSpPr>
            <a:cxnSpLocks noChangeAspect="1"/>
          </p:cNvCxnSpPr>
          <p:nvPr/>
        </p:nvCxnSpPr>
        <p:spPr bwMode="auto">
          <a:xfrm flipV="1">
            <a:off x="1448029" y="4853066"/>
            <a:ext cx="184341" cy="921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>
            <a:off x="2599604" y="5263595"/>
            <a:ext cx="1828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8" name="Straight Connector 57"/>
          <p:cNvCxnSpPr>
            <a:cxnSpLocks noChangeAspect="1"/>
          </p:cNvCxnSpPr>
          <p:nvPr/>
        </p:nvCxnSpPr>
        <p:spPr bwMode="auto">
          <a:xfrm rot="10800000">
            <a:off x="1571859" y="3639008"/>
            <a:ext cx="197511" cy="1234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59" name="Straight Connector 58"/>
          <p:cNvCxnSpPr>
            <a:cxnSpLocks noChangeAspect="1"/>
          </p:cNvCxnSpPr>
          <p:nvPr/>
        </p:nvCxnSpPr>
        <p:spPr bwMode="auto">
          <a:xfrm rot="10800000">
            <a:off x="2032229" y="3924339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0" name="Straight Connector 59"/>
          <p:cNvCxnSpPr>
            <a:cxnSpLocks noChangeAspect="1"/>
          </p:cNvCxnSpPr>
          <p:nvPr/>
        </p:nvCxnSpPr>
        <p:spPr bwMode="auto">
          <a:xfrm rot="10800000">
            <a:off x="2139518" y="3991005"/>
            <a:ext cx="457200" cy="2857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2489429" y="5243592"/>
          <a:ext cx="137160" cy="259080"/>
        </p:xfrm>
        <a:graphic>
          <a:graphicData uri="http://schemas.openxmlformats.org/presentationml/2006/ole">
            <p:oleObj spid="_x0000_s49154" name="Equation" r:id="rId4" imgW="114120" imgH="215640" progId="Equation.DSMT4">
              <p:embed/>
            </p:oleObj>
          </a:graphicData>
        </a:graphic>
      </p:graphicFrame>
      <p:graphicFrame>
        <p:nvGraphicFramePr>
          <p:cNvPr id="62" name="Object 7"/>
          <p:cNvGraphicFramePr>
            <a:graphicFrameLocks noChangeAspect="1"/>
          </p:cNvGraphicFramePr>
          <p:nvPr/>
        </p:nvGraphicFramePr>
        <p:xfrm>
          <a:off x="2413229" y="5014992"/>
          <a:ext cx="167640" cy="167640"/>
        </p:xfrm>
        <a:graphic>
          <a:graphicData uri="http://schemas.openxmlformats.org/presentationml/2006/ole">
            <p:oleObj spid="_x0000_s49155" name="Equation" r:id="rId5" imgW="139680" imgH="139680" progId="Equation.DSMT4">
              <p:embed/>
            </p:oleObj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1346431" y="4938793"/>
          <a:ext cx="152400" cy="289560"/>
        </p:xfrm>
        <a:graphic>
          <a:graphicData uri="http://schemas.openxmlformats.org/presentationml/2006/ole">
            <p:oleObj spid="_x0000_s49156" name="Equation" r:id="rId6" imgW="126720" imgH="241200" progId="Equation.DSMT4">
              <p:embed/>
            </p:oleObj>
          </a:graphicData>
        </a:graphic>
      </p:graphicFrame>
      <p:graphicFrame>
        <p:nvGraphicFramePr>
          <p:cNvPr id="64" name="Object 7"/>
          <p:cNvGraphicFramePr>
            <a:graphicFrameLocks noChangeAspect="1"/>
          </p:cNvGraphicFramePr>
          <p:nvPr/>
        </p:nvGraphicFramePr>
        <p:xfrm>
          <a:off x="1651231" y="4862594"/>
          <a:ext cx="167640" cy="198118"/>
        </p:xfrm>
        <a:graphic>
          <a:graphicData uri="http://schemas.openxmlformats.org/presentationml/2006/ole">
            <p:oleObj spid="_x0000_s49157" name="Equation" r:id="rId7" imgW="139680" imgH="164880" progId="Equation.DSMT4">
              <p:embed/>
            </p:oleObj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1575029" y="3338592"/>
          <a:ext cx="167640" cy="259080"/>
        </p:xfrm>
        <a:graphic>
          <a:graphicData uri="http://schemas.openxmlformats.org/presentationml/2006/ole">
            <p:oleObj spid="_x0000_s49158" name="Equation" r:id="rId8" imgW="139680" imgH="215640" progId="Equation.DSMT4">
              <p:embed/>
            </p:oleObj>
          </a:graphicData>
        </a:graphic>
      </p:graphicFrame>
      <p:graphicFrame>
        <p:nvGraphicFramePr>
          <p:cNvPr id="66" name="Object 7"/>
          <p:cNvGraphicFramePr>
            <a:graphicFrameLocks noChangeAspect="1"/>
          </p:cNvGraphicFramePr>
          <p:nvPr/>
        </p:nvGraphicFramePr>
        <p:xfrm>
          <a:off x="1879829" y="3567192"/>
          <a:ext cx="137160" cy="167640"/>
        </p:xfrm>
        <a:graphic>
          <a:graphicData uri="http://schemas.openxmlformats.org/presentationml/2006/ole">
            <p:oleObj spid="_x0000_s49159" name="Equation" r:id="rId9" imgW="114120" imgH="139680" progId="Equation.DSMT4">
              <p:embed/>
            </p:oleObj>
          </a:graphicData>
        </a:graphic>
      </p:graphicFrame>
      <p:graphicFrame>
        <p:nvGraphicFramePr>
          <p:cNvPr id="67" name="Object 12"/>
          <p:cNvGraphicFramePr>
            <a:graphicFrameLocks noChangeAspect="1"/>
          </p:cNvGraphicFramePr>
          <p:nvPr/>
        </p:nvGraphicFramePr>
        <p:xfrm>
          <a:off x="1076516" y="4168964"/>
          <a:ext cx="1276415" cy="306277"/>
        </p:xfrm>
        <a:graphic>
          <a:graphicData uri="http://schemas.openxmlformats.org/presentationml/2006/ole">
            <p:oleObj spid="_x0000_s49160" name="Equation" r:id="rId10" imgW="1002960" imgH="241200" progId="Equation.DSMT4">
              <p:embed/>
            </p:oleObj>
          </a:graphicData>
        </a:graphic>
      </p:graphicFrame>
      <p:sp>
        <p:nvSpPr>
          <p:cNvPr id="110" name="Oval 109"/>
          <p:cNvSpPr/>
          <p:nvPr/>
        </p:nvSpPr>
        <p:spPr bwMode="auto">
          <a:xfrm>
            <a:off x="6478765" y="3321366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5" name="Straight Connector 134"/>
          <p:cNvCxnSpPr/>
          <p:nvPr/>
        </p:nvCxnSpPr>
        <p:spPr bwMode="auto">
          <a:xfrm>
            <a:off x="7469365" y="3321366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7469365" y="4235766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rot="5400000">
            <a:off x="6250165" y="4540566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rot="5400000">
            <a:off x="7164565" y="4540566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Arrow Connector 138"/>
          <p:cNvCxnSpPr/>
          <p:nvPr/>
        </p:nvCxnSpPr>
        <p:spPr bwMode="auto">
          <a:xfrm rot="5400000">
            <a:off x="7317759" y="3778566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cxnSp>
        <p:nvCxnSpPr>
          <p:cNvPr id="140" name="Straight Arrow Connector 139"/>
          <p:cNvCxnSpPr/>
          <p:nvPr/>
        </p:nvCxnSpPr>
        <p:spPr bwMode="auto">
          <a:xfrm>
            <a:off x="6478765" y="4616766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sm" len="lg"/>
            <a:tailEnd type="stealth" w="sm" len="lg"/>
          </a:ln>
          <a:effectLst/>
        </p:spPr>
      </p:cxnSp>
      <p:sp useBgFill="1">
        <p:nvSpPr>
          <p:cNvPr id="141" name="TextBox 140"/>
          <p:cNvSpPr txBox="1"/>
          <p:nvPr/>
        </p:nvSpPr>
        <p:spPr>
          <a:xfrm>
            <a:off x="7559854" y="3626166"/>
            <a:ext cx="44114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 smtClean="0"/>
              <a:t>1in</a:t>
            </a:r>
            <a:endParaRPr lang="en-US" sz="1200" dirty="0"/>
          </a:p>
        </p:txBody>
      </p:sp>
      <p:sp useBgFill="1">
        <p:nvSpPr>
          <p:cNvPr id="142" name="TextBox 141"/>
          <p:cNvSpPr txBox="1"/>
          <p:nvPr/>
        </p:nvSpPr>
        <p:spPr>
          <a:xfrm>
            <a:off x="6707373" y="4482649"/>
            <a:ext cx="45720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1in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/>
          <p:cNvCxnSpPr>
            <a:cxnSpLocks noChangeAspect="1"/>
          </p:cNvCxnSpPr>
          <p:nvPr/>
        </p:nvCxnSpPr>
        <p:spPr bwMode="auto">
          <a:xfrm flipV="1">
            <a:off x="1279747" y="4274991"/>
            <a:ext cx="1663598" cy="8318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cxnSp>
        <p:nvCxnSpPr>
          <p:cNvPr id="107" name="Straight Connector 106"/>
          <p:cNvCxnSpPr>
            <a:cxnSpLocks noChangeAspect="1"/>
          </p:cNvCxnSpPr>
          <p:nvPr/>
        </p:nvCxnSpPr>
        <p:spPr bwMode="auto">
          <a:xfrm flipV="1">
            <a:off x="1390067" y="4544536"/>
            <a:ext cx="1663598" cy="83182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sp>
        <p:nvSpPr>
          <p:cNvPr id="90" name="Oval 89"/>
          <p:cNvSpPr/>
          <p:nvPr/>
        </p:nvSpPr>
        <p:spPr bwMode="auto">
          <a:xfrm rot="3565152">
            <a:off x="3782606" y="2470883"/>
            <a:ext cx="1905000" cy="1295400"/>
          </a:xfrm>
          <a:prstGeom prst="ellipse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285667" y="2715735"/>
            <a:ext cx="914400" cy="9144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099999" lon="18899975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0" name="Freeform 69"/>
          <p:cNvSpPr/>
          <p:nvPr/>
        </p:nvSpPr>
        <p:spPr bwMode="auto">
          <a:xfrm>
            <a:off x="2641017" y="2743200"/>
            <a:ext cx="2419350" cy="1771650"/>
          </a:xfrm>
          <a:custGeom>
            <a:avLst/>
            <a:gdLst>
              <a:gd name="connsiteX0" fmla="*/ 0 w 2419350"/>
              <a:gd name="connsiteY0" fmla="*/ 968375 h 1771650"/>
              <a:gd name="connsiteX1" fmla="*/ 1924050 w 2419350"/>
              <a:gd name="connsiteY1" fmla="*/ 0 h 1771650"/>
              <a:gd name="connsiteX2" fmla="*/ 2130425 w 2419350"/>
              <a:gd name="connsiteY2" fmla="*/ 31750 h 1771650"/>
              <a:gd name="connsiteX3" fmla="*/ 2419350 w 2419350"/>
              <a:gd name="connsiteY3" fmla="*/ 558800 h 1771650"/>
              <a:gd name="connsiteX4" fmla="*/ 2406650 w 2419350"/>
              <a:gd name="connsiteY4" fmla="*/ 660400 h 1771650"/>
              <a:gd name="connsiteX5" fmla="*/ 2289175 w 2419350"/>
              <a:gd name="connsiteY5" fmla="*/ 847725 h 1771650"/>
              <a:gd name="connsiteX6" fmla="*/ 441325 w 2419350"/>
              <a:gd name="connsiteY6" fmla="*/ 1771650 h 1771650"/>
              <a:gd name="connsiteX7" fmla="*/ 514350 w 2419350"/>
              <a:gd name="connsiteY7" fmla="*/ 1600200 h 1771650"/>
              <a:gd name="connsiteX8" fmla="*/ 520700 w 2419350"/>
              <a:gd name="connsiteY8" fmla="*/ 1504950 h 1771650"/>
              <a:gd name="connsiteX9" fmla="*/ 219075 w 2419350"/>
              <a:gd name="connsiteY9" fmla="*/ 981075 h 1771650"/>
              <a:gd name="connsiteX10" fmla="*/ 0 w 2419350"/>
              <a:gd name="connsiteY10" fmla="*/ 968375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9350" h="1771650">
                <a:moveTo>
                  <a:pt x="0" y="968375"/>
                </a:moveTo>
                <a:lnTo>
                  <a:pt x="1924050" y="0"/>
                </a:lnTo>
                <a:lnTo>
                  <a:pt x="2130425" y="31750"/>
                </a:lnTo>
                <a:lnTo>
                  <a:pt x="2419350" y="558800"/>
                </a:lnTo>
                <a:lnTo>
                  <a:pt x="2406650" y="660400"/>
                </a:lnTo>
                <a:lnTo>
                  <a:pt x="2289175" y="847725"/>
                </a:lnTo>
                <a:lnTo>
                  <a:pt x="441325" y="1771650"/>
                </a:lnTo>
                <a:lnTo>
                  <a:pt x="514350" y="1600200"/>
                </a:lnTo>
                <a:lnTo>
                  <a:pt x="520700" y="1504950"/>
                </a:lnTo>
                <a:lnTo>
                  <a:pt x="219075" y="981075"/>
                </a:lnTo>
                <a:lnTo>
                  <a:pt x="0" y="968375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72" name="Straight Connector 71"/>
          <p:cNvCxnSpPr>
            <a:cxnSpLocks noChangeAspect="1"/>
          </p:cNvCxnSpPr>
          <p:nvPr/>
        </p:nvCxnSpPr>
        <p:spPr bwMode="auto">
          <a:xfrm flipV="1">
            <a:off x="3041067" y="3590925"/>
            <a:ext cx="1892808" cy="9464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cxnSpLocks noChangeAspect="1"/>
          </p:cNvCxnSpPr>
          <p:nvPr/>
        </p:nvCxnSpPr>
        <p:spPr bwMode="auto">
          <a:xfrm flipV="1">
            <a:off x="2656892" y="2755900"/>
            <a:ext cx="1892808" cy="9464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2380667" y="3673475"/>
            <a:ext cx="914400" cy="9144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099999" lon="18899975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MER311: Adv. Strength of Materials</a:t>
            </a:r>
          </a:p>
          <a:p>
            <a:r>
              <a:rPr lang="en-US" smtClean="0"/>
              <a:t>Department of Mechanical Engineering</a:t>
            </a:r>
          </a:p>
          <a:p>
            <a:r>
              <a:rPr lang="en-US" smtClean="0"/>
              <a:t>Union College, Schenectady, NY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6FC73B-6C83-4A24-994A-281150EABD7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Circular Cross Section</a:t>
            </a:r>
          </a:p>
        </p:txBody>
      </p:sp>
      <p:cxnSp>
        <p:nvCxnSpPr>
          <p:cNvPr id="76" name="Straight Connector 75"/>
          <p:cNvCxnSpPr>
            <a:cxnSpLocks noChangeAspect="1"/>
          </p:cNvCxnSpPr>
          <p:nvPr/>
        </p:nvCxnSpPr>
        <p:spPr bwMode="auto">
          <a:xfrm flipV="1">
            <a:off x="1755241" y="4166991"/>
            <a:ext cx="1024104" cy="5120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lg" len="lg"/>
          </a:ln>
          <a:effectLst/>
        </p:spPr>
      </p:cxnSp>
      <p:cxnSp>
        <p:nvCxnSpPr>
          <p:cNvPr id="93" name="Straight Connector 92"/>
          <p:cNvCxnSpPr>
            <a:cxnSpLocks noChangeAspect="1"/>
          </p:cNvCxnSpPr>
          <p:nvPr/>
        </p:nvCxnSpPr>
        <p:spPr bwMode="auto">
          <a:xfrm flipV="1">
            <a:off x="1221115" y="4550389"/>
            <a:ext cx="1554480" cy="7772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sm" len="lg"/>
            <a:tailEnd type="none" w="sm" len="lg"/>
          </a:ln>
          <a:effectLst/>
        </p:spPr>
      </p:cxnSp>
      <p:sp>
        <p:nvSpPr>
          <p:cNvPr id="94" name="Chord 93"/>
          <p:cNvSpPr/>
          <p:nvPr/>
        </p:nvSpPr>
        <p:spPr bwMode="auto">
          <a:xfrm rot="3327315">
            <a:off x="2061460" y="3091899"/>
            <a:ext cx="730908" cy="2865207"/>
          </a:xfrm>
          <a:prstGeom prst="chord">
            <a:avLst>
              <a:gd name="adj1" fmla="val 17744984"/>
              <a:gd name="adj2" fmla="val 13562047"/>
            </a:avLst>
          </a:prstGeom>
          <a:solidFill>
            <a:srgbClr val="66CCFF">
              <a:alpha val="9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5" name="Chord 94"/>
          <p:cNvSpPr/>
          <p:nvPr/>
        </p:nvSpPr>
        <p:spPr bwMode="auto">
          <a:xfrm rot="4798078">
            <a:off x="2049037" y="3205978"/>
            <a:ext cx="599743" cy="2260966"/>
          </a:xfrm>
          <a:prstGeom prst="chord">
            <a:avLst>
              <a:gd name="adj1" fmla="val 17136027"/>
              <a:gd name="adj2" fmla="val 1292801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7" name="Straight Connector 36"/>
          <p:cNvCxnSpPr>
            <a:cxnSpLocks noChangeAspect="1"/>
          </p:cNvCxnSpPr>
          <p:nvPr/>
        </p:nvCxnSpPr>
        <p:spPr bwMode="auto">
          <a:xfrm flipV="1">
            <a:off x="1542467" y="3350735"/>
            <a:ext cx="1822266" cy="911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Freeform 100"/>
          <p:cNvSpPr/>
          <p:nvPr/>
        </p:nvSpPr>
        <p:spPr bwMode="auto">
          <a:xfrm rot="60000">
            <a:off x="1600420" y="3726680"/>
            <a:ext cx="1466047" cy="894489"/>
          </a:xfrm>
          <a:custGeom>
            <a:avLst/>
            <a:gdLst>
              <a:gd name="connsiteX0" fmla="*/ 0 w 1653540"/>
              <a:gd name="connsiteY0" fmla="*/ 571500 h 971550"/>
              <a:gd name="connsiteX1" fmla="*/ 1154430 w 1653540"/>
              <a:gd name="connsiteY1" fmla="*/ 0 h 971550"/>
              <a:gd name="connsiteX2" fmla="*/ 1653540 w 1653540"/>
              <a:gd name="connsiteY2" fmla="*/ 377190 h 971550"/>
              <a:gd name="connsiteX3" fmla="*/ 510540 w 1653540"/>
              <a:gd name="connsiteY3" fmla="*/ 971550 h 971550"/>
              <a:gd name="connsiteX4" fmla="*/ 0 w 1653540"/>
              <a:gd name="connsiteY4" fmla="*/ 5715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540" h="971550">
                <a:moveTo>
                  <a:pt x="0" y="571500"/>
                </a:moveTo>
                <a:lnTo>
                  <a:pt x="1154430" y="0"/>
                </a:lnTo>
                <a:lnTo>
                  <a:pt x="1653540" y="377190"/>
                </a:lnTo>
                <a:lnTo>
                  <a:pt x="510540" y="971550"/>
                </a:lnTo>
                <a:lnTo>
                  <a:pt x="0" y="5715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0" name="Chord 99"/>
          <p:cNvSpPr/>
          <p:nvPr/>
        </p:nvSpPr>
        <p:spPr bwMode="auto">
          <a:xfrm>
            <a:off x="2370507" y="3694905"/>
            <a:ext cx="914400" cy="914400"/>
          </a:xfrm>
          <a:prstGeom prst="chord">
            <a:avLst>
              <a:gd name="adj1" fmla="val 10806088"/>
              <a:gd name="adj2" fmla="val 1452984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100000" lon="189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02" name="Straight Connector 101"/>
          <p:cNvCxnSpPr>
            <a:cxnSpLocks noChangeAspect="1"/>
          </p:cNvCxnSpPr>
          <p:nvPr/>
        </p:nvCxnSpPr>
        <p:spPr bwMode="auto">
          <a:xfrm flipV="1">
            <a:off x="1249830" y="3737414"/>
            <a:ext cx="1643765" cy="8219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03" name="Straight Connector 102"/>
          <p:cNvCxnSpPr>
            <a:cxnSpLocks noChangeAspect="1"/>
          </p:cNvCxnSpPr>
          <p:nvPr/>
        </p:nvCxnSpPr>
        <p:spPr bwMode="auto">
          <a:xfrm flipV="1">
            <a:off x="1511986" y="3699511"/>
            <a:ext cx="1130198" cy="5651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04" name="Straight Connector 103"/>
          <p:cNvCxnSpPr>
            <a:cxnSpLocks noChangeAspect="1"/>
          </p:cNvCxnSpPr>
          <p:nvPr/>
        </p:nvCxnSpPr>
        <p:spPr bwMode="auto">
          <a:xfrm flipV="1">
            <a:off x="1494699" y="3886031"/>
            <a:ext cx="1554480" cy="7772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05" name="Straight Connector 104"/>
          <p:cNvCxnSpPr>
            <a:cxnSpLocks noChangeAspect="1"/>
          </p:cNvCxnSpPr>
          <p:nvPr/>
        </p:nvCxnSpPr>
        <p:spPr bwMode="auto">
          <a:xfrm flipV="1">
            <a:off x="1923467" y="4087335"/>
            <a:ext cx="1188720" cy="594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06" name="Straight Connector 105"/>
          <p:cNvCxnSpPr>
            <a:cxnSpLocks noChangeAspect="1"/>
          </p:cNvCxnSpPr>
          <p:nvPr/>
        </p:nvCxnSpPr>
        <p:spPr bwMode="auto">
          <a:xfrm flipV="1">
            <a:off x="2414787" y="4260207"/>
            <a:ext cx="731520" cy="3657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stealth" w="sm" len="lg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rot="5400000">
            <a:off x="6457950" y="4419600"/>
            <a:ext cx="1676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112" name="Object 20"/>
          <p:cNvGraphicFramePr>
            <a:graphicFrameLocks noChangeAspect="1"/>
          </p:cNvGraphicFramePr>
          <p:nvPr/>
        </p:nvGraphicFramePr>
        <p:xfrm>
          <a:off x="6991350" y="4952995"/>
          <a:ext cx="279401" cy="279401"/>
        </p:xfrm>
        <a:graphic>
          <a:graphicData uri="http://schemas.openxmlformats.org/presentationml/2006/ole">
            <p:oleObj spid="_x0000_s56329" name="Equation" r:id="rId4" imgW="139680" imgH="139680" progId="Equation.DSMT4">
              <p:embed/>
            </p:oleObj>
          </a:graphicData>
        </a:graphic>
      </p:graphicFrame>
      <p:sp>
        <p:nvSpPr>
          <p:cNvPr id="113" name="Isosceles Triangle 112"/>
          <p:cNvSpPr/>
          <p:nvPr/>
        </p:nvSpPr>
        <p:spPr bwMode="auto">
          <a:xfrm>
            <a:off x="6375812" y="4114800"/>
            <a:ext cx="914400" cy="457200"/>
          </a:xfrm>
          <a:prstGeom prst="triangle">
            <a:avLst>
              <a:gd name="adj" fmla="val 100000"/>
            </a:avLst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4" name="Isosceles Triangle 113"/>
          <p:cNvSpPr/>
          <p:nvPr/>
        </p:nvSpPr>
        <p:spPr bwMode="auto">
          <a:xfrm rot="10800000">
            <a:off x="7302088" y="3651662"/>
            <a:ext cx="914400" cy="457200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rot="10800000">
            <a:off x="6381750" y="4102208"/>
            <a:ext cx="1828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116" name="Object 21"/>
          <p:cNvGraphicFramePr>
            <a:graphicFrameLocks noChangeAspect="1"/>
          </p:cNvGraphicFramePr>
          <p:nvPr/>
        </p:nvGraphicFramePr>
        <p:xfrm>
          <a:off x="6229350" y="4114800"/>
          <a:ext cx="304799" cy="279401"/>
        </p:xfrm>
        <a:graphic>
          <a:graphicData uri="http://schemas.openxmlformats.org/presentationml/2006/ole">
            <p:oleObj spid="_x0000_s56330" name="Equation" r:id="rId5" imgW="152280" imgH="139680" progId="Equation.DSMT4">
              <p:embed/>
            </p:oleObj>
          </a:graphicData>
        </a:graphic>
      </p:graphicFrame>
      <p:cxnSp>
        <p:nvCxnSpPr>
          <p:cNvPr id="117" name="Straight Arrow Connector 116"/>
          <p:cNvCxnSpPr>
            <a:stCxn id="113" idx="3"/>
            <a:endCxn id="113" idx="2"/>
          </p:cNvCxnSpPr>
          <p:nvPr/>
        </p:nvCxnSpPr>
        <p:spPr bwMode="auto">
          <a:xfrm rot="5400000">
            <a:off x="6833012" y="4114800"/>
            <a:ext cx="1588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rot="5400000">
            <a:off x="7119765" y="4126200"/>
            <a:ext cx="1588" cy="3657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 rot="5400000">
            <a:off x="6983729" y="4122021"/>
            <a:ext cx="1588" cy="6126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0" name="Straight Arrow Connector 119"/>
          <p:cNvCxnSpPr>
            <a:endCxn id="114" idx="2"/>
          </p:cNvCxnSpPr>
          <p:nvPr/>
        </p:nvCxnSpPr>
        <p:spPr bwMode="auto">
          <a:xfrm flipV="1">
            <a:off x="7296150" y="3651662"/>
            <a:ext cx="920338" cy="75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 rot="16200000">
            <a:off x="7523956" y="3658394"/>
            <a:ext cx="1588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 rot="16200000">
            <a:off x="7615396" y="3458950"/>
            <a:ext cx="1588" cy="640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sm" len="lg"/>
          </a:ln>
          <a:effectLst/>
        </p:spPr>
      </p:cxnSp>
      <p:graphicFrame>
        <p:nvGraphicFramePr>
          <p:cNvPr id="123" name="Object 22"/>
          <p:cNvGraphicFramePr>
            <a:graphicFrameLocks noChangeAspect="1"/>
          </p:cNvGraphicFramePr>
          <p:nvPr/>
        </p:nvGraphicFramePr>
        <p:xfrm>
          <a:off x="5791200" y="3581400"/>
          <a:ext cx="876300" cy="304800"/>
        </p:xfrm>
        <a:graphic>
          <a:graphicData uri="http://schemas.openxmlformats.org/presentationml/2006/ole">
            <p:oleObj spid="_x0000_s56331" name="Equation" r:id="rId6" imgW="583920" imgH="203040" progId="Equation.DSMT4">
              <p:embed/>
            </p:oleObj>
          </a:graphicData>
        </a:graphic>
      </p:graphicFrame>
      <p:graphicFrame>
        <p:nvGraphicFramePr>
          <p:cNvPr id="124" name="Object 23"/>
          <p:cNvGraphicFramePr>
            <a:graphicFrameLocks noChangeAspect="1"/>
          </p:cNvGraphicFramePr>
          <p:nvPr/>
        </p:nvGraphicFramePr>
        <p:xfrm>
          <a:off x="7477125" y="4419600"/>
          <a:ext cx="717550" cy="301625"/>
        </p:xfrm>
        <a:graphic>
          <a:graphicData uri="http://schemas.openxmlformats.org/presentationml/2006/ole">
            <p:oleObj spid="_x0000_s56332" name="Equation" r:id="rId7" imgW="482400" imgH="203040" progId="Equation.DSMT4">
              <p:embed/>
            </p:oleObj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5695950" y="3810000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Compression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372350" y="4191000"/>
            <a:ext cx="9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Tension</a:t>
            </a:r>
            <a:endParaRPr lang="en-US" sz="1400" dirty="0"/>
          </a:p>
        </p:txBody>
      </p:sp>
      <p:graphicFrame>
        <p:nvGraphicFramePr>
          <p:cNvPr id="56333" name="Object 19"/>
          <p:cNvGraphicFramePr>
            <a:graphicFrameLocks noChangeAspect="1"/>
          </p:cNvGraphicFramePr>
          <p:nvPr/>
        </p:nvGraphicFramePr>
        <p:xfrm>
          <a:off x="964617" y="5486400"/>
          <a:ext cx="717550" cy="301625"/>
        </p:xfrm>
        <a:graphic>
          <a:graphicData uri="http://schemas.openxmlformats.org/presentationml/2006/ole">
            <p:oleObj spid="_x0000_s56333" name="Equation" r:id="rId8" imgW="482400" imgH="203040" progId="Equation.DSMT4">
              <p:embed/>
            </p:oleObj>
          </a:graphicData>
        </a:graphic>
      </p:graphicFrame>
      <p:graphicFrame>
        <p:nvGraphicFramePr>
          <p:cNvPr id="56334" name="Object 18"/>
          <p:cNvGraphicFramePr>
            <a:graphicFrameLocks noChangeAspect="1"/>
          </p:cNvGraphicFramePr>
          <p:nvPr/>
        </p:nvGraphicFramePr>
        <p:xfrm>
          <a:off x="355017" y="4495800"/>
          <a:ext cx="876300" cy="304800"/>
        </p:xfrm>
        <a:graphic>
          <a:graphicData uri="http://schemas.openxmlformats.org/presentationml/2006/ole">
            <p:oleObj spid="_x0000_s56334" name="Equation" r:id="rId9" imgW="58392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3862</TotalTime>
  <Words>481</Words>
  <Application>Microsoft Office PowerPoint</Application>
  <PresentationFormat>On-screen Show (4:3)</PresentationFormat>
  <Paragraphs>163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Profile</vt:lpstr>
      <vt:lpstr>Equation</vt:lpstr>
      <vt:lpstr>Chapter 4: Pure Bending </vt:lpstr>
      <vt:lpstr>Square Cross-Section</vt:lpstr>
      <vt:lpstr>Square Cross-Section</vt:lpstr>
      <vt:lpstr>Wide Rectangular Cross-Section</vt:lpstr>
      <vt:lpstr>Wide Rectangular Cross-Section</vt:lpstr>
      <vt:lpstr>Tall Rectangular Cross-Section</vt:lpstr>
      <vt:lpstr>Tall Rectangular Cross-Section</vt:lpstr>
      <vt:lpstr>Circular Cross Section</vt:lpstr>
      <vt:lpstr>Circular Cross Section</vt:lpstr>
      <vt:lpstr>“U” Cross Section</vt:lpstr>
      <vt:lpstr>“U” Cross Section</vt:lpstr>
      <vt:lpstr>Summary for 10x103 in-lb Load</vt:lpstr>
      <vt:lpstr>Example</vt:lpstr>
      <vt:lpstr>Stress Distribution</vt:lpstr>
    </vt:vector>
  </TitlesOfParts>
  <Company>Union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MER035 Lecture 1</dc:title>
  <dc:subject>Course Intro</dc:subject>
  <dc:creator>RBB</dc:creator>
  <cp:lastModifiedBy>Jill</cp:lastModifiedBy>
  <cp:revision>195</cp:revision>
  <dcterms:created xsi:type="dcterms:W3CDTF">2000-05-18T05:09:09Z</dcterms:created>
  <dcterms:modified xsi:type="dcterms:W3CDTF">2011-05-07T16:56:02Z</dcterms:modified>
</cp:coreProperties>
</file>