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6" r:id="rId3"/>
    <p:sldId id="287" r:id="rId4"/>
    <p:sldId id="288" r:id="rId5"/>
    <p:sldId id="289" r:id="rId6"/>
    <p:sldId id="290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130" d="100"/>
          <a:sy n="130" d="100"/>
        </p:scale>
        <p:origin x="-99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0.wmf"/><Relationship Id="rId18" Type="http://schemas.openxmlformats.org/officeDocument/2006/relationships/image" Target="../media/image45.wmf"/><Relationship Id="rId26" Type="http://schemas.openxmlformats.org/officeDocument/2006/relationships/image" Target="../media/image53.wmf"/><Relationship Id="rId3" Type="http://schemas.openxmlformats.org/officeDocument/2006/relationships/image" Target="../media/image32.wmf"/><Relationship Id="rId21" Type="http://schemas.openxmlformats.org/officeDocument/2006/relationships/image" Target="../media/image48.wmf"/><Relationship Id="rId7" Type="http://schemas.openxmlformats.org/officeDocument/2006/relationships/image" Target="../media/image36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5" Type="http://schemas.openxmlformats.org/officeDocument/2006/relationships/image" Target="../media/image52.wmf"/><Relationship Id="rId2" Type="http://schemas.openxmlformats.org/officeDocument/2006/relationships/image" Target="../media/image31.wmf"/><Relationship Id="rId16" Type="http://schemas.openxmlformats.org/officeDocument/2006/relationships/image" Target="../media/image43.wmf"/><Relationship Id="rId20" Type="http://schemas.openxmlformats.org/officeDocument/2006/relationships/image" Target="../media/image47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38.wmf"/><Relationship Id="rId24" Type="http://schemas.openxmlformats.org/officeDocument/2006/relationships/image" Target="../media/image51.wmf"/><Relationship Id="rId5" Type="http://schemas.openxmlformats.org/officeDocument/2006/relationships/image" Target="../media/image34.wmf"/><Relationship Id="rId15" Type="http://schemas.openxmlformats.org/officeDocument/2006/relationships/image" Target="../media/image42.wmf"/><Relationship Id="rId23" Type="http://schemas.openxmlformats.org/officeDocument/2006/relationships/image" Target="../media/image50.wmf"/><Relationship Id="rId10" Type="http://schemas.openxmlformats.org/officeDocument/2006/relationships/image" Target="../media/image29.wmf"/><Relationship Id="rId19" Type="http://schemas.openxmlformats.org/officeDocument/2006/relationships/image" Target="../media/image46.wmf"/><Relationship Id="rId4" Type="http://schemas.openxmlformats.org/officeDocument/2006/relationships/image" Target="../media/image33.wmf"/><Relationship Id="rId9" Type="http://schemas.openxmlformats.org/officeDocument/2006/relationships/image" Target="../media/image28.wmf"/><Relationship Id="rId14" Type="http://schemas.openxmlformats.org/officeDocument/2006/relationships/image" Target="../media/image41.wmf"/><Relationship Id="rId22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1.wmf"/><Relationship Id="rId7" Type="http://schemas.openxmlformats.org/officeDocument/2006/relationships/image" Target="../media/image67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2.wmf"/><Relationship Id="rId9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EFEC007-2D52-42E1-B4D8-41CDF974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C620837-6398-4DEF-9A8E-D31651946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43954-DFF0-4667-8D6B-D769FF44F2D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noFill/>
          <a:ln/>
        </p:spPr>
        <p:txBody>
          <a:bodyPr lIns="96593" tIns="48297" rIns="96593" bIns="4829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0CA57-300E-4D86-8661-57E864FD597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8D04B-DA65-4508-A371-24454742992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39B39-66DD-4456-92AF-62407A214E1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88892-1FB2-4568-858F-52680F6C687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6490A-3DD6-4165-BB6D-12F06B6CD9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7610D-4807-490E-962B-F1C53F2DC9E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65DFA-D1D4-4891-BB38-D523F3BC46E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6404D-7F02-4EE1-A175-B1F17CB9AAD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0862C-51FB-4E75-AE44-01DB52EDED9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r>
              <a:rPr lang="en-US"/>
              <a:t>Ronald B. Bucinell, Ph.D., P.E.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6554-7477-41DE-943B-A6E6119570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E795A-CAFB-4495-BCE0-1FCEF20F22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98184-17EE-445D-9CB1-F81AD26D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37A-49E4-4127-AEC4-C0A2404BF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E4223-5B7C-47AD-82F8-C08D49608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08F2-C13B-4E4B-A451-B15DD08D9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C301-54D4-4DA2-AF87-B25A98237D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7E365-38DA-4B92-B857-DBF9176958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B0A5F-530B-48B5-8300-C72CDF8E6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60097-19D5-45F1-8A83-2AFBC4356A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280D-81BC-4E3E-9B03-DDF664EE97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800" dirty="0"/>
              <a:t>Ronald B. Bucinell, Ph.D., P.E.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3244ADAF-284C-42D2-801C-2F374A7590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8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53.bin"/><Relationship Id="rId34" Type="http://schemas.openxmlformats.org/officeDocument/2006/relationships/oleObject" Target="../embeddings/oleObject66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2.bin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4.bin"/><Relationship Id="rId37" Type="http://schemas.openxmlformats.org/officeDocument/2006/relationships/oleObject" Target="../embeddings/oleObject69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5.bin"/><Relationship Id="rId28" Type="http://schemas.openxmlformats.org/officeDocument/2006/relationships/oleObject" Target="../embeddings/oleObject60.bin"/><Relationship Id="rId36" Type="http://schemas.openxmlformats.org/officeDocument/2006/relationships/oleObject" Target="../embeddings/oleObject68.bin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63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4.bin"/><Relationship Id="rId27" Type="http://schemas.openxmlformats.org/officeDocument/2006/relationships/oleObject" Target="../embeddings/oleObject59.bin"/><Relationship Id="rId30" Type="http://schemas.openxmlformats.org/officeDocument/2006/relationships/oleObject" Target="../embeddings/oleObject62.bin"/><Relationship Id="rId35" Type="http://schemas.openxmlformats.org/officeDocument/2006/relationships/oleObject" Target="../embeddings/oleObject6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5C423-9889-4CE0-8DDF-77F5BF535D2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Chapter 5:</a:t>
            </a:r>
            <a:br>
              <a:rPr lang="en-US" sz="3400" smtClean="0"/>
            </a:br>
            <a:r>
              <a:rPr lang="en-US" sz="3400" smtClean="0"/>
              <a:t>Pure Bending 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Asymmetrical Loading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8AC624-E1AC-4269-B416-76143C3CED1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Bending of Beams of </a:t>
            </a:r>
            <a:br>
              <a:rPr lang="en-US" smtClean="0"/>
            </a:br>
            <a:r>
              <a:rPr lang="en-US" smtClean="0"/>
              <a:t>Asymmetrical Cross Sections</a:t>
            </a:r>
          </a:p>
        </p:txBody>
      </p:sp>
      <p:pic>
        <p:nvPicPr>
          <p:cNvPr id="3079" name="Picture 2" descr="C:\Documents and Settings\bucinelr\My Documents\Courses\MER311 Spring 10\LectureNotes\Images\unsymmetrical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3733800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33400" y="1981200"/>
          <a:ext cx="6427788" cy="1066800"/>
        </p:xfrm>
        <a:graphic>
          <a:graphicData uri="http://schemas.openxmlformats.org/presentationml/2006/ole">
            <p:oleObj spid="_x0000_s3074" name="Equation" r:id="rId5" imgW="3060360" imgH="507960" progId="Equation.DSMT4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533400" y="3200400"/>
          <a:ext cx="3810000" cy="2895600"/>
        </p:xfrm>
        <a:graphic>
          <a:graphicData uri="http://schemas.openxmlformats.org/presentationml/2006/ole">
            <p:oleObj spid="_x0000_s3075" name="Equation" r:id="rId6" imgW="1904760" imgH="1447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1BDABF-9FDB-42BA-8F84-831DD7712880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3317" name="Picture 2" descr="C:\Documents and Settings\bucinelr\My Documents\Courses\MER311 Spring 10\LectureNotes\Images\unsymmetrica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76600"/>
            <a:ext cx="5638800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609600" y="1828800"/>
            <a:ext cx="8001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150 by 150-mm slender angle of 20-mm thickness is subjected to oppositely directed end couples M</a:t>
            </a:r>
            <a:r>
              <a:rPr lang="en-US" sz="1600" baseline="-25000"/>
              <a:t>z</a:t>
            </a:r>
            <a:r>
              <a:rPr lang="en-US" sz="1600"/>
              <a:t>=11kN-M, at the centroid of the cross section.  What bending stresses exist at points A and B on a section away from the ends.  Determine the orientation of the neutral axis.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04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E8895F-8F91-4D05-B9BF-2CA4633F2FC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Eccentric Axial Loading</a:t>
            </a:r>
          </a:p>
        </p:txBody>
      </p:sp>
      <p:cxnSp>
        <p:nvCxnSpPr>
          <p:cNvPr id="1043" name="Straight Connector 11"/>
          <p:cNvCxnSpPr>
            <a:cxnSpLocks noChangeShapeType="1"/>
          </p:cNvCxnSpPr>
          <p:nvPr/>
        </p:nvCxnSpPr>
        <p:spPr bwMode="auto">
          <a:xfrm rot="5400000">
            <a:off x="-114300" y="4305300"/>
            <a:ext cx="2362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1044" name="Freeform 19"/>
          <p:cNvSpPr>
            <a:spLocks/>
          </p:cNvSpPr>
          <p:nvPr/>
        </p:nvSpPr>
        <p:spPr bwMode="auto">
          <a:xfrm>
            <a:off x="825500" y="2667000"/>
            <a:ext cx="7251700" cy="615950"/>
          </a:xfrm>
          <a:custGeom>
            <a:avLst/>
            <a:gdLst>
              <a:gd name="T0" fmla="*/ 0 w 7251700"/>
              <a:gd name="T1" fmla="*/ 615950 h 615950"/>
              <a:gd name="T2" fmla="*/ 1155700 w 7251700"/>
              <a:gd name="T3" fmla="*/ 615950 h 615950"/>
              <a:gd name="T4" fmla="*/ 1143000 w 7251700"/>
              <a:gd name="T5" fmla="*/ 317500 h 615950"/>
              <a:gd name="T6" fmla="*/ 6032500 w 7251700"/>
              <a:gd name="T7" fmla="*/ 304800 h 615950"/>
              <a:gd name="T8" fmla="*/ 6032500 w 7251700"/>
              <a:gd name="T9" fmla="*/ 615950 h 615950"/>
              <a:gd name="T10" fmla="*/ 7251700 w 7251700"/>
              <a:gd name="T11" fmla="*/ 615950 h 615950"/>
              <a:gd name="T12" fmla="*/ 7251700 w 7251700"/>
              <a:gd name="T13" fmla="*/ 317500 h 615950"/>
              <a:gd name="T14" fmla="*/ 6642100 w 7251700"/>
              <a:gd name="T15" fmla="*/ 311150 h 615950"/>
              <a:gd name="T16" fmla="*/ 6635748 w 7251700"/>
              <a:gd name="T17" fmla="*/ 0 h 615950"/>
              <a:gd name="T18" fmla="*/ 539750 w 7251700"/>
              <a:gd name="T19" fmla="*/ 0 h 615950"/>
              <a:gd name="T20" fmla="*/ 539750 w 7251700"/>
              <a:gd name="T21" fmla="*/ 304800 h 615950"/>
              <a:gd name="T22" fmla="*/ 6350 w 7251700"/>
              <a:gd name="T23" fmla="*/ 304800 h 615950"/>
              <a:gd name="T24" fmla="*/ 0 w 7251700"/>
              <a:gd name="T25" fmla="*/ 615950 h 6159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251700"/>
              <a:gd name="T40" fmla="*/ 0 h 615950"/>
              <a:gd name="T41" fmla="*/ 7251700 w 7251700"/>
              <a:gd name="T42" fmla="*/ 615950 h 6159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251700" h="615950">
                <a:moveTo>
                  <a:pt x="0" y="615950"/>
                </a:moveTo>
                <a:lnTo>
                  <a:pt x="1155700" y="615950"/>
                </a:lnTo>
                <a:lnTo>
                  <a:pt x="1143000" y="317500"/>
                </a:lnTo>
                <a:lnTo>
                  <a:pt x="6032500" y="304800"/>
                </a:lnTo>
                <a:lnTo>
                  <a:pt x="6032500" y="615950"/>
                </a:lnTo>
                <a:lnTo>
                  <a:pt x="7251700" y="615950"/>
                </a:lnTo>
                <a:lnTo>
                  <a:pt x="7251700" y="317500"/>
                </a:lnTo>
                <a:lnTo>
                  <a:pt x="6642100" y="311150"/>
                </a:lnTo>
                <a:lnTo>
                  <a:pt x="6635750" y="0"/>
                </a:lnTo>
                <a:lnTo>
                  <a:pt x="539750" y="0"/>
                </a:lnTo>
                <a:lnTo>
                  <a:pt x="539750" y="304800"/>
                </a:lnTo>
                <a:lnTo>
                  <a:pt x="6350" y="304800"/>
                </a:lnTo>
                <a:lnTo>
                  <a:pt x="0" y="615950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5" name="Oval 20"/>
          <p:cNvSpPr>
            <a:spLocks noChangeArrowheads="1"/>
          </p:cNvSpPr>
          <p:nvPr/>
        </p:nvSpPr>
        <p:spPr bwMode="auto">
          <a:xfrm>
            <a:off x="7772400" y="3054350"/>
            <a:ext cx="152400" cy="152400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6" name="Oval 21"/>
          <p:cNvSpPr>
            <a:spLocks noChangeArrowheads="1"/>
          </p:cNvSpPr>
          <p:nvPr/>
        </p:nvSpPr>
        <p:spPr bwMode="auto">
          <a:xfrm>
            <a:off x="984250" y="3054350"/>
            <a:ext cx="152400" cy="152400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7" name="Freeform 22"/>
          <p:cNvSpPr>
            <a:spLocks/>
          </p:cNvSpPr>
          <p:nvPr/>
        </p:nvSpPr>
        <p:spPr bwMode="auto">
          <a:xfrm>
            <a:off x="831850" y="4343400"/>
            <a:ext cx="2603500" cy="609600"/>
          </a:xfrm>
          <a:custGeom>
            <a:avLst/>
            <a:gdLst>
              <a:gd name="T0" fmla="*/ 0 w 2603500"/>
              <a:gd name="T1" fmla="*/ 609600 h 609600"/>
              <a:gd name="T2" fmla="*/ 1149350 w 2603500"/>
              <a:gd name="T3" fmla="*/ 609600 h 609600"/>
              <a:gd name="T4" fmla="*/ 1149350 w 2603500"/>
              <a:gd name="T5" fmla="*/ 298450 h 609600"/>
              <a:gd name="T6" fmla="*/ 2603500 w 2603500"/>
              <a:gd name="T7" fmla="*/ 304800 h 609600"/>
              <a:gd name="T8" fmla="*/ 2603500 w 2603500"/>
              <a:gd name="T9" fmla="*/ 0 h 609600"/>
              <a:gd name="T10" fmla="*/ 546100 w 2603500"/>
              <a:gd name="T11" fmla="*/ 0 h 609600"/>
              <a:gd name="T12" fmla="*/ 539750 w 2603500"/>
              <a:gd name="T13" fmla="*/ 298450 h 609600"/>
              <a:gd name="T14" fmla="*/ 0 w 2603500"/>
              <a:gd name="T15" fmla="*/ 304800 h 609600"/>
              <a:gd name="T16" fmla="*/ 0 w 2603500"/>
              <a:gd name="T17" fmla="*/ 609600 h 609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03500"/>
              <a:gd name="T28" fmla="*/ 0 h 609600"/>
              <a:gd name="T29" fmla="*/ 2603500 w 2603500"/>
              <a:gd name="T30" fmla="*/ 609600 h 609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03500" h="609600">
                <a:moveTo>
                  <a:pt x="0" y="609600"/>
                </a:moveTo>
                <a:lnTo>
                  <a:pt x="1149350" y="609600"/>
                </a:lnTo>
                <a:lnTo>
                  <a:pt x="1149350" y="298450"/>
                </a:lnTo>
                <a:lnTo>
                  <a:pt x="2603500" y="304800"/>
                </a:lnTo>
                <a:lnTo>
                  <a:pt x="2603500" y="0"/>
                </a:lnTo>
                <a:lnTo>
                  <a:pt x="546100" y="0"/>
                </a:lnTo>
                <a:lnTo>
                  <a:pt x="539750" y="298450"/>
                </a:lnTo>
                <a:lnTo>
                  <a:pt x="0" y="304800"/>
                </a:lnTo>
                <a:lnTo>
                  <a:pt x="0" y="6096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8" name="Oval 23"/>
          <p:cNvSpPr>
            <a:spLocks noChangeArrowheads="1"/>
          </p:cNvSpPr>
          <p:nvPr/>
        </p:nvSpPr>
        <p:spPr bwMode="auto">
          <a:xfrm>
            <a:off x="990600" y="4724400"/>
            <a:ext cx="152400" cy="152400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49" name="Straight Arrow Connector 27"/>
          <p:cNvCxnSpPr>
            <a:cxnSpLocks noChangeShapeType="1"/>
          </p:cNvCxnSpPr>
          <p:nvPr/>
        </p:nvCxnSpPr>
        <p:spPr bwMode="auto">
          <a:xfrm rot="10800000">
            <a:off x="609600" y="3124200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050" name="Straight Arrow Connector 28"/>
          <p:cNvCxnSpPr>
            <a:cxnSpLocks noChangeShapeType="1"/>
          </p:cNvCxnSpPr>
          <p:nvPr/>
        </p:nvCxnSpPr>
        <p:spPr bwMode="auto">
          <a:xfrm rot="10800000">
            <a:off x="609600" y="4800600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051" name="Straight Arrow Connector 29"/>
          <p:cNvCxnSpPr>
            <a:cxnSpLocks noChangeShapeType="1"/>
          </p:cNvCxnSpPr>
          <p:nvPr/>
        </p:nvCxnSpPr>
        <p:spPr bwMode="auto">
          <a:xfrm rot="10800000">
            <a:off x="7848600" y="3124200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lg" len="lg"/>
            <a:tailEnd type="none" w="lg" len="lg"/>
          </a:ln>
        </p:spPr>
      </p:cxnSp>
      <p:cxnSp>
        <p:nvCxnSpPr>
          <p:cNvPr id="1052" name="Straight Connector 6"/>
          <p:cNvCxnSpPr>
            <a:cxnSpLocks noChangeShapeType="1"/>
          </p:cNvCxnSpPr>
          <p:nvPr/>
        </p:nvCxnSpPr>
        <p:spPr bwMode="auto">
          <a:xfrm>
            <a:off x="228600" y="2819400"/>
            <a:ext cx="76200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3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228601" y="2971800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sm" len="lg"/>
            <a:tailEnd type="stealth" w="sm" len="lg"/>
          </a:ln>
        </p:spPr>
      </p:cxnSp>
      <p:cxnSp>
        <p:nvCxnSpPr>
          <p:cNvPr id="1054" name="Straight Connector 31"/>
          <p:cNvCxnSpPr>
            <a:cxnSpLocks noChangeShapeType="1"/>
          </p:cNvCxnSpPr>
          <p:nvPr/>
        </p:nvCxnSpPr>
        <p:spPr bwMode="auto">
          <a:xfrm>
            <a:off x="228600" y="3124200"/>
            <a:ext cx="8458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055" name="Straight Connector 42"/>
          <p:cNvCxnSpPr>
            <a:cxnSpLocks noChangeShapeType="1"/>
          </p:cNvCxnSpPr>
          <p:nvPr/>
        </p:nvCxnSpPr>
        <p:spPr bwMode="auto">
          <a:xfrm>
            <a:off x="228600" y="4495800"/>
            <a:ext cx="31083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6" name="Straight Connector 43"/>
          <p:cNvCxnSpPr>
            <a:cxnSpLocks noChangeShapeType="1"/>
          </p:cNvCxnSpPr>
          <p:nvPr/>
        </p:nvCxnSpPr>
        <p:spPr bwMode="auto">
          <a:xfrm>
            <a:off x="228600" y="4800600"/>
            <a:ext cx="8458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057" name="Straight Arrow Connector 45"/>
          <p:cNvCxnSpPr>
            <a:cxnSpLocks noChangeShapeType="1"/>
          </p:cNvCxnSpPr>
          <p:nvPr/>
        </p:nvCxnSpPr>
        <p:spPr bwMode="auto">
          <a:xfrm rot="10800000">
            <a:off x="3505200" y="4495800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lg" len="lg"/>
            <a:tailEnd type="none" w="lg" len="lg"/>
          </a:ln>
        </p:spPr>
      </p:cxnSp>
      <p:cxnSp>
        <p:nvCxnSpPr>
          <p:cNvPr id="1058" name="Straight Arrow Connector 47"/>
          <p:cNvCxnSpPr>
            <a:cxnSpLocks noChangeShapeType="1"/>
          </p:cNvCxnSpPr>
          <p:nvPr/>
        </p:nvCxnSpPr>
        <p:spPr bwMode="auto">
          <a:xfrm rot="10800000" flipV="1">
            <a:off x="2895600" y="4495800"/>
            <a:ext cx="53340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059" name="Straight Arrow Connector 48"/>
          <p:cNvCxnSpPr>
            <a:cxnSpLocks noChangeShapeType="1"/>
          </p:cNvCxnSpPr>
          <p:nvPr/>
        </p:nvCxnSpPr>
        <p:spPr bwMode="auto">
          <a:xfrm rot="10800000" flipV="1">
            <a:off x="2755900" y="4591050"/>
            <a:ext cx="53340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28600" y="3200400"/>
          <a:ext cx="512763" cy="304800"/>
        </p:xfrm>
        <a:graphic>
          <a:graphicData uri="http://schemas.openxmlformats.org/presentationml/2006/ole">
            <p:oleObj spid="_x0000_s1026" name="Equation" r:id="rId4" imgW="406080" imgH="241200" progId="Equation.DSMT4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28600" y="4876800"/>
          <a:ext cx="512763" cy="304800"/>
        </p:xfrm>
        <a:graphic>
          <a:graphicData uri="http://schemas.openxmlformats.org/presentationml/2006/ole">
            <p:oleObj spid="_x0000_s1027" name="Equation" r:id="rId5" imgW="406080" imgH="241200" progId="Equation.DSMT4">
              <p:embed/>
            </p:oleObj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3636963" y="4038600"/>
          <a:ext cx="400050" cy="304800"/>
        </p:xfrm>
        <a:graphic>
          <a:graphicData uri="http://schemas.openxmlformats.org/presentationml/2006/ole">
            <p:oleObj spid="_x0000_s1028" name="Equation" r:id="rId6" imgW="317160" imgH="241200" progId="Equation.DSMT4">
              <p:embed/>
            </p:oleObj>
          </a:graphicData>
        </a:graphic>
      </p:graphicFrame>
      <p:graphicFrame>
        <p:nvGraphicFramePr>
          <p:cNvPr id="1029" name="Object 9"/>
          <p:cNvGraphicFramePr>
            <a:graphicFrameLocks noChangeAspect="1"/>
          </p:cNvGraphicFramePr>
          <p:nvPr/>
        </p:nvGraphicFramePr>
        <p:xfrm>
          <a:off x="8153400" y="3276600"/>
          <a:ext cx="400050" cy="304800"/>
        </p:xfrm>
        <a:graphic>
          <a:graphicData uri="http://schemas.openxmlformats.org/presentationml/2006/ole">
            <p:oleObj spid="_x0000_s1029" name="Equation" r:id="rId7" imgW="317160" imgH="241200" progId="Equation.DSMT4">
              <p:embed/>
            </p:oleObj>
          </a:graphicData>
        </a:graphic>
      </p:graphicFrame>
      <p:graphicFrame>
        <p:nvGraphicFramePr>
          <p:cNvPr id="1030" name="Object 10"/>
          <p:cNvGraphicFramePr>
            <a:graphicFrameLocks noChangeAspect="1"/>
          </p:cNvGraphicFramePr>
          <p:nvPr/>
        </p:nvGraphicFramePr>
        <p:xfrm>
          <a:off x="2971800" y="4953000"/>
          <a:ext cx="1184275" cy="271463"/>
        </p:xfrm>
        <a:graphic>
          <a:graphicData uri="http://schemas.openxmlformats.org/presentationml/2006/ole">
            <p:oleObj spid="_x0000_s1030" name="Equation" r:id="rId8" imgW="939600" imgH="215640" progId="Equation.DSMT4">
              <p:embed/>
            </p:oleObj>
          </a:graphicData>
        </a:graphic>
      </p:graphicFrame>
      <p:graphicFrame>
        <p:nvGraphicFramePr>
          <p:cNvPr id="1031" name="Object 11"/>
          <p:cNvGraphicFramePr>
            <a:graphicFrameLocks noChangeAspect="1"/>
          </p:cNvGraphicFramePr>
          <p:nvPr/>
        </p:nvGraphicFramePr>
        <p:xfrm>
          <a:off x="152400" y="2863850"/>
          <a:ext cx="176213" cy="225425"/>
        </p:xfrm>
        <a:graphic>
          <a:graphicData uri="http://schemas.openxmlformats.org/presentationml/2006/ole">
            <p:oleObj spid="_x0000_s1031" name="Equation" r:id="rId9" imgW="139680" imgH="177480" progId="Equation.DSMT4">
              <p:embed/>
            </p:oleObj>
          </a:graphicData>
        </a:graphic>
      </p:graphicFrame>
      <p:cxnSp>
        <p:nvCxnSpPr>
          <p:cNvPr id="1060" name="Straight Arrow Connector 56"/>
          <p:cNvCxnSpPr>
            <a:cxnSpLocks noChangeShapeType="1"/>
          </p:cNvCxnSpPr>
          <p:nvPr/>
        </p:nvCxnSpPr>
        <p:spPr bwMode="auto">
          <a:xfrm>
            <a:off x="8763000" y="3124200"/>
            <a:ext cx="2286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061" name="Straight Arrow Connector 57"/>
          <p:cNvCxnSpPr>
            <a:cxnSpLocks noChangeShapeType="1"/>
          </p:cNvCxnSpPr>
          <p:nvPr/>
        </p:nvCxnSpPr>
        <p:spPr bwMode="auto">
          <a:xfrm>
            <a:off x="8763000" y="4800600"/>
            <a:ext cx="2286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062" name="Straight Arrow Connector 58"/>
          <p:cNvCxnSpPr>
            <a:cxnSpLocks noChangeShapeType="1"/>
          </p:cNvCxnSpPr>
          <p:nvPr/>
        </p:nvCxnSpPr>
        <p:spPr bwMode="auto">
          <a:xfrm rot="5400000">
            <a:off x="953294" y="5676106"/>
            <a:ext cx="2286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lg"/>
          </a:ln>
        </p:spPr>
      </p:cxnSp>
      <p:graphicFrame>
        <p:nvGraphicFramePr>
          <p:cNvPr id="1032" name="Object 12"/>
          <p:cNvGraphicFramePr>
            <a:graphicFrameLocks noChangeAspect="1"/>
          </p:cNvGraphicFramePr>
          <p:nvPr/>
        </p:nvGraphicFramePr>
        <p:xfrm>
          <a:off x="8534400" y="2895600"/>
          <a:ext cx="176213" cy="209550"/>
        </p:xfrm>
        <a:graphic>
          <a:graphicData uri="http://schemas.openxmlformats.org/presentationml/2006/ole">
            <p:oleObj spid="_x0000_s1032" name="Equation" r:id="rId10" imgW="139680" imgH="164880" progId="Equation.DSMT4">
              <p:embed/>
            </p:oleObj>
          </a:graphicData>
        </a:graphic>
      </p:graphicFrame>
      <p:graphicFrame>
        <p:nvGraphicFramePr>
          <p:cNvPr id="1033" name="Object 13"/>
          <p:cNvGraphicFramePr>
            <a:graphicFrameLocks noChangeAspect="1"/>
          </p:cNvGraphicFramePr>
          <p:nvPr/>
        </p:nvGraphicFramePr>
        <p:xfrm>
          <a:off x="8534400" y="4572000"/>
          <a:ext cx="176213" cy="209550"/>
        </p:xfrm>
        <a:graphic>
          <a:graphicData uri="http://schemas.openxmlformats.org/presentationml/2006/ole">
            <p:oleObj spid="_x0000_s1033" name="Equation" r:id="rId11" imgW="139680" imgH="164880" progId="Equation.DSMT4">
              <p:embed/>
            </p:oleObj>
          </a:graphicData>
        </a:graphic>
      </p:graphicFrame>
      <p:graphicFrame>
        <p:nvGraphicFramePr>
          <p:cNvPr id="1034" name="Object 14"/>
          <p:cNvGraphicFramePr>
            <a:graphicFrameLocks noChangeAspect="1"/>
          </p:cNvGraphicFramePr>
          <p:nvPr/>
        </p:nvGraphicFramePr>
        <p:xfrm>
          <a:off x="1150938" y="5349875"/>
          <a:ext cx="158750" cy="177800"/>
        </p:xfrm>
        <a:graphic>
          <a:graphicData uri="http://schemas.openxmlformats.org/presentationml/2006/ole">
            <p:oleObj spid="_x0000_s1034" name="Equation" r:id="rId12" imgW="126720" imgH="139680" progId="Equation.DSMT4">
              <p:embed/>
            </p:oleObj>
          </a:graphicData>
        </a:graphic>
      </p:graphicFrame>
      <p:graphicFrame>
        <p:nvGraphicFramePr>
          <p:cNvPr id="1035" name="Object 15"/>
          <p:cNvGraphicFramePr>
            <a:graphicFrameLocks noChangeAspect="1"/>
          </p:cNvGraphicFramePr>
          <p:nvPr/>
        </p:nvGraphicFramePr>
        <p:xfrm>
          <a:off x="8770938" y="2847975"/>
          <a:ext cx="160337" cy="306388"/>
        </p:xfrm>
        <a:graphic>
          <a:graphicData uri="http://schemas.openxmlformats.org/presentationml/2006/ole">
            <p:oleObj spid="_x0000_s1035" name="Equation" r:id="rId13" imgW="126720" imgH="241200" progId="Equation.DSMT4">
              <p:embed/>
            </p:oleObj>
          </a:graphicData>
        </a:graphic>
      </p:graphicFrame>
      <p:graphicFrame>
        <p:nvGraphicFramePr>
          <p:cNvPr id="1036" name="Object 16"/>
          <p:cNvGraphicFramePr>
            <a:graphicFrameLocks noChangeAspect="1"/>
          </p:cNvGraphicFramePr>
          <p:nvPr/>
        </p:nvGraphicFramePr>
        <p:xfrm>
          <a:off x="8839200" y="4495800"/>
          <a:ext cx="160338" cy="306388"/>
        </p:xfrm>
        <a:graphic>
          <a:graphicData uri="http://schemas.openxmlformats.org/presentationml/2006/ole">
            <p:oleObj spid="_x0000_s1036" name="Equation" r:id="rId14" imgW="126720" imgH="241200" progId="Equation.DSMT4">
              <p:embed/>
            </p:oleObj>
          </a:graphicData>
        </a:graphic>
      </p:graphicFrame>
      <p:graphicFrame>
        <p:nvGraphicFramePr>
          <p:cNvPr id="1037" name="Object 17"/>
          <p:cNvGraphicFramePr>
            <a:graphicFrameLocks noChangeAspect="1"/>
          </p:cNvGraphicFramePr>
          <p:nvPr/>
        </p:nvGraphicFramePr>
        <p:xfrm>
          <a:off x="1158875" y="5578475"/>
          <a:ext cx="128588" cy="274638"/>
        </p:xfrm>
        <a:graphic>
          <a:graphicData uri="http://schemas.openxmlformats.org/presentationml/2006/ole">
            <p:oleObj spid="_x0000_s1037" name="Equation" r:id="rId15" imgW="101520" imgH="215640" progId="Equation.DSMT4">
              <p:embed/>
            </p:oleObj>
          </a:graphicData>
        </a:graphic>
      </p:graphicFrame>
      <p:cxnSp>
        <p:nvCxnSpPr>
          <p:cNvPr id="1063" name="Straight Connector 37"/>
          <p:cNvCxnSpPr>
            <a:cxnSpLocks noChangeShapeType="1"/>
          </p:cNvCxnSpPr>
          <p:nvPr/>
        </p:nvCxnSpPr>
        <p:spPr bwMode="auto">
          <a:xfrm>
            <a:off x="4114800" y="4343400"/>
            <a:ext cx="381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4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4801" y="4643437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sm" len="lg"/>
            <a:tailEnd type="stealth" w="sm" len="lg"/>
          </a:ln>
        </p:spPr>
      </p:cxnSp>
      <p:graphicFrame>
        <p:nvGraphicFramePr>
          <p:cNvPr id="1038" name="Object 37"/>
          <p:cNvGraphicFramePr>
            <a:graphicFrameLocks noChangeAspect="1"/>
          </p:cNvGraphicFramePr>
          <p:nvPr/>
        </p:nvGraphicFramePr>
        <p:xfrm>
          <a:off x="228600" y="4535488"/>
          <a:ext cx="176213" cy="225425"/>
        </p:xfrm>
        <a:graphic>
          <a:graphicData uri="http://schemas.openxmlformats.org/presentationml/2006/ole">
            <p:oleObj spid="_x0000_s1038" name="Equation" r:id="rId16" imgW="139680" imgH="177480" progId="Equation.DSMT4">
              <p:embed/>
            </p:oleObj>
          </a:graphicData>
        </a:graphic>
      </p:graphicFrame>
      <p:cxnSp>
        <p:nvCxnSpPr>
          <p:cNvPr id="1065" name="Straight Connector 41"/>
          <p:cNvCxnSpPr>
            <a:cxnSpLocks noChangeShapeType="1"/>
          </p:cNvCxnSpPr>
          <p:nvPr/>
        </p:nvCxnSpPr>
        <p:spPr bwMode="auto">
          <a:xfrm>
            <a:off x="4114800" y="4648200"/>
            <a:ext cx="381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6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4265613" y="4487862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sm" len="lg"/>
            <a:tailEnd type="stealth" w="sm" len="lg"/>
          </a:ln>
        </p:spPr>
      </p:cxnSp>
      <p:graphicFrame>
        <p:nvGraphicFramePr>
          <p:cNvPr id="1039" name="Object 38"/>
          <p:cNvGraphicFramePr>
            <a:graphicFrameLocks noChangeAspect="1"/>
          </p:cNvGraphicFramePr>
          <p:nvPr/>
        </p:nvGraphicFramePr>
        <p:xfrm>
          <a:off x="4495800" y="4419600"/>
          <a:ext cx="334963" cy="225425"/>
        </p:xfrm>
        <a:graphic>
          <a:graphicData uri="http://schemas.openxmlformats.org/presentationml/2006/ole">
            <p:oleObj spid="_x0000_s1039" name="Equation" r:id="rId17" imgW="26640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20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B02EE3-BC08-4024-9ADD-4E8A22E264E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Super-Impose Stress Distribution</a:t>
            </a:r>
          </a:p>
        </p:txBody>
      </p:sp>
      <p:cxnSp>
        <p:nvCxnSpPr>
          <p:cNvPr id="2064" name="Straight Arrow Connector 11"/>
          <p:cNvCxnSpPr>
            <a:cxnSpLocks noChangeShapeType="1"/>
          </p:cNvCxnSpPr>
          <p:nvPr/>
        </p:nvCxnSpPr>
        <p:spPr bwMode="auto">
          <a:xfrm rot="5400000">
            <a:off x="5638801" y="3792537"/>
            <a:ext cx="21336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2065" name="Straight Arrow Connector 12"/>
          <p:cNvCxnSpPr>
            <a:cxnSpLocks noChangeShapeType="1"/>
          </p:cNvCxnSpPr>
          <p:nvPr/>
        </p:nvCxnSpPr>
        <p:spPr bwMode="auto">
          <a:xfrm>
            <a:off x="5791200" y="3794125"/>
            <a:ext cx="21336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590800" y="3460750"/>
          <a:ext cx="373063" cy="441325"/>
        </p:xfrm>
        <a:graphic>
          <a:graphicData uri="http://schemas.openxmlformats.org/presentationml/2006/ole">
            <p:oleObj spid="_x0000_s2050" name="Equation" r:id="rId4" imgW="203040" imgH="241200" progId="Equation.DSMT4">
              <p:embed/>
            </p:oleObj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4908550" y="3457575"/>
          <a:ext cx="373063" cy="441325"/>
        </p:xfrm>
        <a:graphic>
          <a:graphicData uri="http://schemas.openxmlformats.org/presentationml/2006/ole">
            <p:oleObj spid="_x0000_s2051" name="Equation" r:id="rId5" imgW="203040" imgH="241200" progId="Equation.DSMT4">
              <p:embed/>
            </p:oleObj>
          </a:graphicData>
        </a:graphic>
      </p:graphicFrame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7772400" y="3429000"/>
          <a:ext cx="373063" cy="441325"/>
        </p:xfrm>
        <a:graphic>
          <a:graphicData uri="http://schemas.openxmlformats.org/presentationml/2006/ole">
            <p:oleObj spid="_x0000_s2052" name="Equation" r:id="rId6" imgW="203040" imgH="241200" progId="Equation.DSMT4">
              <p:embed/>
            </p:oleObj>
          </a:graphicData>
        </a:graphic>
      </p:graphicFrame>
      <p:graphicFrame>
        <p:nvGraphicFramePr>
          <p:cNvPr id="2053" name="Object 10"/>
          <p:cNvGraphicFramePr>
            <a:graphicFrameLocks noChangeAspect="1"/>
          </p:cNvGraphicFramePr>
          <p:nvPr/>
        </p:nvGraphicFramePr>
        <p:xfrm>
          <a:off x="1219200" y="4632325"/>
          <a:ext cx="257175" cy="255588"/>
        </p:xfrm>
        <a:graphic>
          <a:graphicData uri="http://schemas.openxmlformats.org/presentationml/2006/ole">
            <p:oleObj spid="_x0000_s2053" name="Equation" r:id="rId7" imgW="139680" imgH="139680" progId="Equation.DSMT4">
              <p:embed/>
            </p:oleObj>
          </a:graphicData>
        </a:graphic>
      </p:graphicFrame>
      <p:graphicFrame>
        <p:nvGraphicFramePr>
          <p:cNvPr id="2054" name="Object 11"/>
          <p:cNvGraphicFramePr>
            <a:graphicFrameLocks noChangeAspect="1"/>
          </p:cNvGraphicFramePr>
          <p:nvPr/>
        </p:nvGraphicFramePr>
        <p:xfrm>
          <a:off x="3581400" y="4708525"/>
          <a:ext cx="257175" cy="255588"/>
        </p:xfrm>
        <a:graphic>
          <a:graphicData uri="http://schemas.openxmlformats.org/presentationml/2006/ole">
            <p:oleObj spid="_x0000_s2054" name="Equation" r:id="rId8" imgW="139680" imgH="139680" progId="Equation.DSMT4">
              <p:embed/>
            </p:oleObj>
          </a:graphicData>
        </a:graphic>
      </p:graphicFrame>
      <p:graphicFrame>
        <p:nvGraphicFramePr>
          <p:cNvPr id="2055" name="Object 12"/>
          <p:cNvGraphicFramePr>
            <a:graphicFrameLocks noChangeAspect="1"/>
          </p:cNvGraphicFramePr>
          <p:nvPr/>
        </p:nvGraphicFramePr>
        <p:xfrm>
          <a:off x="6400800" y="4708525"/>
          <a:ext cx="257175" cy="255588"/>
        </p:xfrm>
        <a:graphic>
          <a:graphicData uri="http://schemas.openxmlformats.org/presentationml/2006/ole">
            <p:oleObj spid="_x0000_s2055" name="Equation" r:id="rId9" imgW="139680" imgH="139680" progId="Equation.DSMT4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 bwMode="auto">
          <a:xfrm>
            <a:off x="1524000" y="3108325"/>
            <a:ext cx="274638" cy="1371600"/>
          </a:xfrm>
          <a:prstGeom prst="rect">
            <a:avLst/>
          </a:pr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067" name="Straight Arrow Connector 8"/>
          <p:cNvCxnSpPr>
            <a:cxnSpLocks noChangeShapeType="1"/>
          </p:cNvCxnSpPr>
          <p:nvPr/>
        </p:nvCxnSpPr>
        <p:spPr bwMode="auto">
          <a:xfrm>
            <a:off x="914400" y="3794125"/>
            <a:ext cx="18288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2068" name="Straight Arrow Connector 6"/>
          <p:cNvCxnSpPr>
            <a:cxnSpLocks noChangeShapeType="1"/>
          </p:cNvCxnSpPr>
          <p:nvPr/>
        </p:nvCxnSpPr>
        <p:spPr bwMode="auto">
          <a:xfrm rot="5400000">
            <a:off x="457201" y="3794125"/>
            <a:ext cx="21336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2069" name="Straight Arrow Connector 32"/>
          <p:cNvCxnSpPr>
            <a:cxnSpLocks noChangeShapeType="1"/>
          </p:cNvCxnSpPr>
          <p:nvPr/>
        </p:nvCxnSpPr>
        <p:spPr bwMode="auto">
          <a:xfrm>
            <a:off x="1524000" y="3108325"/>
            <a:ext cx="27463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70" name="Straight Arrow Connector 33"/>
          <p:cNvCxnSpPr>
            <a:cxnSpLocks noChangeShapeType="1"/>
          </p:cNvCxnSpPr>
          <p:nvPr/>
        </p:nvCxnSpPr>
        <p:spPr bwMode="auto">
          <a:xfrm>
            <a:off x="1524000" y="3471863"/>
            <a:ext cx="27463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71" name="Straight Arrow Connector 34"/>
          <p:cNvCxnSpPr>
            <a:cxnSpLocks noChangeShapeType="1"/>
          </p:cNvCxnSpPr>
          <p:nvPr/>
        </p:nvCxnSpPr>
        <p:spPr bwMode="auto">
          <a:xfrm>
            <a:off x="1524000" y="4135438"/>
            <a:ext cx="27463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72" name="Straight Arrow Connector 35"/>
          <p:cNvCxnSpPr>
            <a:cxnSpLocks noChangeShapeType="1"/>
          </p:cNvCxnSpPr>
          <p:nvPr/>
        </p:nvCxnSpPr>
        <p:spPr bwMode="auto">
          <a:xfrm>
            <a:off x="1524000" y="3794125"/>
            <a:ext cx="27463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73" name="Straight Arrow Connector 36"/>
          <p:cNvCxnSpPr>
            <a:cxnSpLocks noChangeShapeType="1"/>
          </p:cNvCxnSpPr>
          <p:nvPr/>
        </p:nvCxnSpPr>
        <p:spPr bwMode="auto">
          <a:xfrm>
            <a:off x="1524000" y="4479925"/>
            <a:ext cx="27463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74" name="Straight Arrow Connector 37"/>
          <p:cNvCxnSpPr>
            <a:cxnSpLocks noChangeShapeType="1"/>
          </p:cNvCxnSpPr>
          <p:nvPr/>
        </p:nvCxnSpPr>
        <p:spPr bwMode="auto">
          <a:xfrm>
            <a:off x="1524000" y="3295650"/>
            <a:ext cx="27463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75" name="Straight Arrow Connector 38"/>
          <p:cNvCxnSpPr>
            <a:cxnSpLocks noChangeShapeType="1"/>
          </p:cNvCxnSpPr>
          <p:nvPr/>
        </p:nvCxnSpPr>
        <p:spPr bwMode="auto">
          <a:xfrm>
            <a:off x="1524000" y="3641725"/>
            <a:ext cx="27463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76" name="Straight Arrow Connector 39"/>
          <p:cNvCxnSpPr>
            <a:cxnSpLocks noChangeShapeType="1"/>
          </p:cNvCxnSpPr>
          <p:nvPr/>
        </p:nvCxnSpPr>
        <p:spPr bwMode="auto">
          <a:xfrm>
            <a:off x="1524000" y="3946525"/>
            <a:ext cx="27463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77" name="Straight Arrow Connector 40"/>
          <p:cNvCxnSpPr>
            <a:cxnSpLocks noChangeShapeType="1"/>
          </p:cNvCxnSpPr>
          <p:nvPr/>
        </p:nvCxnSpPr>
        <p:spPr bwMode="auto">
          <a:xfrm>
            <a:off x="1524000" y="4311650"/>
            <a:ext cx="27463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sp>
        <p:nvSpPr>
          <p:cNvPr id="47" name="Isosceles Triangle 46"/>
          <p:cNvSpPr/>
          <p:nvPr/>
        </p:nvSpPr>
        <p:spPr bwMode="auto">
          <a:xfrm rot="16200000">
            <a:off x="3309938" y="3227387"/>
            <a:ext cx="687388" cy="449263"/>
          </a:xfrm>
          <a:prstGeom prst="triangle">
            <a:avLst>
              <a:gd name="adj" fmla="val 99740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Isosceles Triangle 47"/>
          <p:cNvSpPr/>
          <p:nvPr/>
        </p:nvSpPr>
        <p:spPr bwMode="auto">
          <a:xfrm rot="5400000">
            <a:off x="3775075" y="3913188"/>
            <a:ext cx="687388" cy="449262"/>
          </a:xfrm>
          <a:prstGeom prst="triangle">
            <a:avLst>
              <a:gd name="adj" fmla="val 99740"/>
            </a:avLst>
          </a:pr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080" name="Straight Arrow Connector 59"/>
          <p:cNvCxnSpPr>
            <a:cxnSpLocks noChangeShapeType="1"/>
          </p:cNvCxnSpPr>
          <p:nvPr/>
        </p:nvCxnSpPr>
        <p:spPr bwMode="auto">
          <a:xfrm>
            <a:off x="3429000" y="3108325"/>
            <a:ext cx="430213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sm" len="lg"/>
            <a:tailEnd type="none" w="sm" len="lg"/>
          </a:ln>
        </p:spPr>
      </p:cxnSp>
      <p:cxnSp>
        <p:nvCxnSpPr>
          <p:cNvPr id="2081" name="Straight Arrow Connector 60"/>
          <p:cNvCxnSpPr>
            <a:cxnSpLocks noChangeShapeType="1"/>
          </p:cNvCxnSpPr>
          <p:nvPr/>
        </p:nvCxnSpPr>
        <p:spPr bwMode="auto">
          <a:xfrm>
            <a:off x="3657600" y="3489325"/>
            <a:ext cx="227013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sm" len="lg"/>
            <a:tailEnd type="none" w="sm" len="lg"/>
          </a:ln>
        </p:spPr>
      </p:cxnSp>
      <p:cxnSp>
        <p:nvCxnSpPr>
          <p:cNvPr id="2082" name="Straight Arrow Connector 61"/>
          <p:cNvCxnSpPr>
            <a:cxnSpLocks noChangeShapeType="1"/>
          </p:cNvCxnSpPr>
          <p:nvPr/>
        </p:nvCxnSpPr>
        <p:spPr bwMode="auto">
          <a:xfrm>
            <a:off x="3900488" y="4135438"/>
            <a:ext cx="2254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83" name="Straight Arrow Connector 63"/>
          <p:cNvCxnSpPr>
            <a:cxnSpLocks noChangeShapeType="1"/>
          </p:cNvCxnSpPr>
          <p:nvPr/>
        </p:nvCxnSpPr>
        <p:spPr bwMode="auto">
          <a:xfrm>
            <a:off x="3900488" y="4479925"/>
            <a:ext cx="441325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84" name="Straight Arrow Connector 64"/>
          <p:cNvCxnSpPr>
            <a:cxnSpLocks noChangeShapeType="1"/>
          </p:cNvCxnSpPr>
          <p:nvPr/>
        </p:nvCxnSpPr>
        <p:spPr bwMode="auto">
          <a:xfrm>
            <a:off x="3549650" y="3297238"/>
            <a:ext cx="3143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sm" len="lg"/>
            <a:tailEnd type="none" w="sm" len="lg"/>
          </a:ln>
        </p:spPr>
      </p:cxnSp>
      <p:cxnSp>
        <p:nvCxnSpPr>
          <p:cNvPr id="2085" name="Straight Arrow Connector 65"/>
          <p:cNvCxnSpPr>
            <a:cxnSpLocks noChangeShapeType="1"/>
          </p:cNvCxnSpPr>
          <p:nvPr/>
        </p:nvCxnSpPr>
        <p:spPr bwMode="auto">
          <a:xfrm>
            <a:off x="3763963" y="3641725"/>
            <a:ext cx="138112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sm" len="lg"/>
            <a:tailEnd type="none" w="sm" len="lg"/>
          </a:ln>
        </p:spPr>
      </p:cxnSp>
      <p:cxnSp>
        <p:nvCxnSpPr>
          <p:cNvPr id="2086" name="Straight Arrow Connector 66"/>
          <p:cNvCxnSpPr>
            <a:cxnSpLocks noChangeShapeType="1"/>
          </p:cNvCxnSpPr>
          <p:nvPr/>
        </p:nvCxnSpPr>
        <p:spPr bwMode="auto">
          <a:xfrm>
            <a:off x="3900488" y="3946525"/>
            <a:ext cx="122237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87" name="Straight Arrow Connector 67"/>
          <p:cNvCxnSpPr>
            <a:cxnSpLocks noChangeShapeType="1"/>
          </p:cNvCxnSpPr>
          <p:nvPr/>
        </p:nvCxnSpPr>
        <p:spPr bwMode="auto">
          <a:xfrm>
            <a:off x="3900488" y="4311650"/>
            <a:ext cx="341312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sp>
        <p:nvSpPr>
          <p:cNvPr id="90" name="Freeform 89"/>
          <p:cNvSpPr/>
          <p:nvPr/>
        </p:nvSpPr>
        <p:spPr bwMode="auto">
          <a:xfrm>
            <a:off x="6511925" y="3105150"/>
            <a:ext cx="190500" cy="285750"/>
          </a:xfrm>
          <a:custGeom>
            <a:avLst/>
            <a:gdLst>
              <a:gd name="connsiteX0" fmla="*/ 182880 w 190832"/>
              <a:gd name="connsiteY0" fmla="*/ 0 h 286247"/>
              <a:gd name="connsiteX1" fmla="*/ 0 w 190832"/>
              <a:gd name="connsiteY1" fmla="*/ 0 h 286247"/>
              <a:gd name="connsiteX2" fmla="*/ 190832 w 190832"/>
              <a:gd name="connsiteY2" fmla="*/ 286247 h 286247"/>
              <a:gd name="connsiteX3" fmla="*/ 182880 w 190832"/>
              <a:gd name="connsiteY3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32" h="286247">
                <a:moveTo>
                  <a:pt x="182880" y="0"/>
                </a:moveTo>
                <a:lnTo>
                  <a:pt x="0" y="0"/>
                </a:lnTo>
                <a:lnTo>
                  <a:pt x="190832" y="286247"/>
                </a:lnTo>
                <a:lnTo>
                  <a:pt x="18288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1" name="Freeform 90"/>
          <p:cNvSpPr/>
          <p:nvPr/>
        </p:nvSpPr>
        <p:spPr bwMode="auto">
          <a:xfrm>
            <a:off x="6702425" y="3398838"/>
            <a:ext cx="731838" cy="1081087"/>
          </a:xfrm>
          <a:custGeom>
            <a:avLst/>
            <a:gdLst>
              <a:gd name="connsiteX0" fmla="*/ 0 w 731520"/>
              <a:gd name="connsiteY0" fmla="*/ 1081378 h 1081378"/>
              <a:gd name="connsiteX1" fmla="*/ 731520 w 731520"/>
              <a:gd name="connsiteY1" fmla="*/ 1073426 h 1081378"/>
              <a:gd name="connsiteX2" fmla="*/ 0 w 731520"/>
              <a:gd name="connsiteY2" fmla="*/ 0 h 1081378"/>
              <a:gd name="connsiteX3" fmla="*/ 0 w 731520"/>
              <a:gd name="connsiteY3" fmla="*/ 1081378 h 108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1081378">
                <a:moveTo>
                  <a:pt x="0" y="1081378"/>
                </a:moveTo>
                <a:lnTo>
                  <a:pt x="731520" y="1073426"/>
                </a:lnTo>
                <a:lnTo>
                  <a:pt x="0" y="0"/>
                </a:lnTo>
                <a:lnTo>
                  <a:pt x="0" y="1081378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090" name="Straight Arrow Connector 9"/>
          <p:cNvCxnSpPr>
            <a:cxnSpLocks noChangeShapeType="1"/>
          </p:cNvCxnSpPr>
          <p:nvPr/>
        </p:nvCxnSpPr>
        <p:spPr bwMode="auto">
          <a:xfrm rot="5400000">
            <a:off x="2819401" y="3792537"/>
            <a:ext cx="21336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2091" name="Straight Arrow Connector 10"/>
          <p:cNvCxnSpPr>
            <a:cxnSpLocks noChangeShapeType="1"/>
          </p:cNvCxnSpPr>
          <p:nvPr/>
        </p:nvCxnSpPr>
        <p:spPr bwMode="auto">
          <a:xfrm>
            <a:off x="3276600" y="3792538"/>
            <a:ext cx="1828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2092" name="Straight Arrow Connector 91"/>
          <p:cNvCxnSpPr>
            <a:cxnSpLocks noChangeShapeType="1"/>
          </p:cNvCxnSpPr>
          <p:nvPr/>
        </p:nvCxnSpPr>
        <p:spPr bwMode="auto">
          <a:xfrm>
            <a:off x="6503988" y="3108325"/>
            <a:ext cx="1841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sm" len="lg"/>
            <a:tailEnd type="none" w="sm" len="lg"/>
          </a:ln>
        </p:spPr>
      </p:cxnSp>
      <p:cxnSp>
        <p:nvCxnSpPr>
          <p:cNvPr id="2093" name="Straight Arrow Connector 93"/>
          <p:cNvCxnSpPr>
            <a:cxnSpLocks noChangeShapeType="1"/>
          </p:cNvCxnSpPr>
          <p:nvPr/>
        </p:nvCxnSpPr>
        <p:spPr bwMode="auto">
          <a:xfrm>
            <a:off x="6711950" y="4135438"/>
            <a:ext cx="46355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94" name="Straight Arrow Connector 94"/>
          <p:cNvCxnSpPr>
            <a:cxnSpLocks noChangeShapeType="1"/>
          </p:cNvCxnSpPr>
          <p:nvPr/>
        </p:nvCxnSpPr>
        <p:spPr bwMode="auto">
          <a:xfrm>
            <a:off x="6711950" y="3794125"/>
            <a:ext cx="27463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95" name="Straight Arrow Connector 95"/>
          <p:cNvCxnSpPr>
            <a:cxnSpLocks noChangeShapeType="1"/>
          </p:cNvCxnSpPr>
          <p:nvPr/>
        </p:nvCxnSpPr>
        <p:spPr bwMode="auto">
          <a:xfrm>
            <a:off x="6711950" y="4471988"/>
            <a:ext cx="72707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96" name="Straight Arrow Connector 97"/>
          <p:cNvCxnSpPr>
            <a:cxnSpLocks noChangeShapeType="1"/>
          </p:cNvCxnSpPr>
          <p:nvPr/>
        </p:nvCxnSpPr>
        <p:spPr bwMode="auto">
          <a:xfrm>
            <a:off x="6711950" y="3641725"/>
            <a:ext cx="17938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97" name="Straight Arrow Connector 98"/>
          <p:cNvCxnSpPr>
            <a:cxnSpLocks noChangeShapeType="1"/>
          </p:cNvCxnSpPr>
          <p:nvPr/>
        </p:nvCxnSpPr>
        <p:spPr bwMode="auto">
          <a:xfrm>
            <a:off x="6711950" y="3946525"/>
            <a:ext cx="346075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98" name="Straight Arrow Connector 99"/>
          <p:cNvCxnSpPr>
            <a:cxnSpLocks noChangeShapeType="1"/>
          </p:cNvCxnSpPr>
          <p:nvPr/>
        </p:nvCxnSpPr>
        <p:spPr bwMode="auto">
          <a:xfrm>
            <a:off x="6711950" y="4311650"/>
            <a:ext cx="598488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sm" len="lg"/>
          </a:ln>
        </p:spPr>
      </p:cxnSp>
      <p:cxnSp>
        <p:nvCxnSpPr>
          <p:cNvPr id="2099" name="Straight Arrow Connector 100"/>
          <p:cNvCxnSpPr>
            <a:cxnSpLocks noChangeShapeType="1"/>
          </p:cNvCxnSpPr>
          <p:nvPr/>
        </p:nvCxnSpPr>
        <p:spPr bwMode="auto">
          <a:xfrm>
            <a:off x="6569075" y="3213100"/>
            <a:ext cx="1460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sm" len="lg"/>
            <a:tailEnd type="none" w="sm" len="lg"/>
          </a:ln>
        </p:spPr>
      </p:cxnSp>
      <p:graphicFrame>
        <p:nvGraphicFramePr>
          <p:cNvPr id="2056" name="Object 13"/>
          <p:cNvGraphicFramePr>
            <a:graphicFrameLocks noChangeAspect="1"/>
          </p:cNvGraphicFramePr>
          <p:nvPr/>
        </p:nvGraphicFramePr>
        <p:xfrm>
          <a:off x="1066800" y="2651125"/>
          <a:ext cx="381000" cy="381000"/>
        </p:xfrm>
        <a:graphic>
          <a:graphicData uri="http://schemas.openxmlformats.org/presentationml/2006/ole">
            <p:oleObj spid="_x0000_s2056" name="Equation" r:id="rId10" imgW="304560" imgH="304560" progId="Equation.DSMT4">
              <p:embed/>
            </p:oleObj>
          </a:graphicData>
        </a:graphic>
      </p:graphicFrame>
      <p:graphicFrame>
        <p:nvGraphicFramePr>
          <p:cNvPr id="2057" name="Object 14"/>
          <p:cNvGraphicFramePr>
            <a:graphicFrameLocks noChangeAspect="1"/>
          </p:cNvGraphicFramePr>
          <p:nvPr/>
        </p:nvGraphicFramePr>
        <p:xfrm>
          <a:off x="2133600" y="2651125"/>
          <a:ext cx="1730375" cy="381000"/>
        </p:xfrm>
        <a:graphic>
          <a:graphicData uri="http://schemas.openxmlformats.org/presentationml/2006/ole">
            <p:oleObj spid="_x0000_s2057" name="Equation" r:id="rId11" imgW="1384200" imgH="304560" progId="Equation.DSMT4">
              <p:embed/>
            </p:oleObj>
          </a:graphicData>
        </a:graphic>
      </p:graphicFrame>
      <p:graphicFrame>
        <p:nvGraphicFramePr>
          <p:cNvPr id="2058" name="Object 15"/>
          <p:cNvGraphicFramePr>
            <a:graphicFrameLocks noChangeAspect="1"/>
          </p:cNvGraphicFramePr>
          <p:nvPr/>
        </p:nvGraphicFramePr>
        <p:xfrm>
          <a:off x="3962400" y="4556125"/>
          <a:ext cx="1460500" cy="381000"/>
        </p:xfrm>
        <a:graphic>
          <a:graphicData uri="http://schemas.openxmlformats.org/presentationml/2006/ole">
            <p:oleObj spid="_x0000_s2058" name="Equation" r:id="rId12" imgW="1168200" imgH="304560" progId="Equation.DSMT4">
              <p:embed/>
            </p:oleObj>
          </a:graphicData>
        </a:graphic>
      </p:graphicFrame>
      <p:graphicFrame>
        <p:nvGraphicFramePr>
          <p:cNvPr id="2059" name="Object 16"/>
          <p:cNvGraphicFramePr>
            <a:graphicFrameLocks noChangeAspect="1"/>
          </p:cNvGraphicFramePr>
          <p:nvPr/>
        </p:nvGraphicFramePr>
        <p:xfrm>
          <a:off x="5181600" y="2270125"/>
          <a:ext cx="1397000" cy="777875"/>
        </p:xfrm>
        <a:graphic>
          <a:graphicData uri="http://schemas.openxmlformats.org/presentationml/2006/ole">
            <p:oleObj spid="_x0000_s2059" name="Equation" r:id="rId13" imgW="1117440" imgH="622080" progId="Equation.DSMT4">
              <p:embed/>
            </p:oleObj>
          </a:graphicData>
        </a:graphic>
      </p:graphicFrame>
      <p:graphicFrame>
        <p:nvGraphicFramePr>
          <p:cNvPr id="2060" name="Object 17"/>
          <p:cNvGraphicFramePr>
            <a:graphicFrameLocks noChangeAspect="1"/>
          </p:cNvGraphicFramePr>
          <p:nvPr/>
        </p:nvGraphicFramePr>
        <p:xfrm>
          <a:off x="6781800" y="4556125"/>
          <a:ext cx="1397000" cy="777875"/>
        </p:xfrm>
        <a:graphic>
          <a:graphicData uri="http://schemas.openxmlformats.org/presentationml/2006/ole">
            <p:oleObj spid="_x0000_s2060" name="Equation" r:id="rId14" imgW="1117440" imgH="622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3CC8CA-892C-46C8-AD4A-4786CF4360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28600" y="1949450"/>
            <a:ext cx="388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The eccentric axial force acts a distance 30mm below the top surface of the steel bar.  Determine the stress distribution at the designated cross-section and draw the distribution.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5205743" y="2633144"/>
            <a:ext cx="1928388" cy="2820154"/>
          </a:xfrm>
          <a:custGeom>
            <a:avLst/>
            <a:gdLst>
              <a:gd name="connsiteX0" fmla="*/ 36213 w 1928388"/>
              <a:gd name="connsiteY0" fmla="*/ 1892174 h 2820154"/>
              <a:gd name="connsiteX1" fmla="*/ 0 w 1928388"/>
              <a:gd name="connsiteY1" fmla="*/ 0 h 2820154"/>
              <a:gd name="connsiteX2" fmla="*/ 1896701 w 1928388"/>
              <a:gd name="connsiteY2" fmla="*/ 932507 h 2820154"/>
              <a:gd name="connsiteX3" fmla="*/ 1928388 w 1928388"/>
              <a:gd name="connsiteY3" fmla="*/ 2820154 h 2820154"/>
              <a:gd name="connsiteX4" fmla="*/ 36213 w 1928388"/>
              <a:gd name="connsiteY4" fmla="*/ 1892174 h 28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388" h="2820154">
                <a:moveTo>
                  <a:pt x="36213" y="1892174"/>
                </a:moveTo>
                <a:lnTo>
                  <a:pt x="0" y="0"/>
                </a:lnTo>
                <a:lnTo>
                  <a:pt x="1896701" y="932507"/>
                </a:lnTo>
                <a:lnTo>
                  <a:pt x="1928388" y="2820154"/>
                </a:lnTo>
                <a:lnTo>
                  <a:pt x="36213" y="1892174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5205743" y="2375120"/>
            <a:ext cx="2444435" cy="1195058"/>
          </a:xfrm>
          <a:custGeom>
            <a:avLst/>
            <a:gdLst>
              <a:gd name="connsiteX0" fmla="*/ 0 w 2444435"/>
              <a:gd name="connsiteY0" fmla="*/ 258024 h 1195058"/>
              <a:gd name="connsiteX1" fmla="*/ 543207 w 2444435"/>
              <a:gd name="connsiteY1" fmla="*/ 0 h 1195058"/>
              <a:gd name="connsiteX2" fmla="*/ 2444435 w 2444435"/>
              <a:gd name="connsiteY2" fmla="*/ 941561 h 1195058"/>
              <a:gd name="connsiteX3" fmla="*/ 1896701 w 2444435"/>
              <a:gd name="connsiteY3" fmla="*/ 1195058 h 1195058"/>
              <a:gd name="connsiteX4" fmla="*/ 0 w 2444435"/>
              <a:gd name="connsiteY4" fmla="*/ 258024 h 119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435" h="1195058">
                <a:moveTo>
                  <a:pt x="0" y="258024"/>
                </a:moveTo>
                <a:lnTo>
                  <a:pt x="543207" y="0"/>
                </a:lnTo>
                <a:lnTo>
                  <a:pt x="2444435" y="941561"/>
                </a:lnTo>
                <a:lnTo>
                  <a:pt x="1896701" y="1195058"/>
                </a:lnTo>
                <a:lnTo>
                  <a:pt x="0" y="258024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7102444" y="3316681"/>
            <a:ext cx="588475" cy="2141144"/>
          </a:xfrm>
          <a:custGeom>
            <a:avLst/>
            <a:gdLst>
              <a:gd name="connsiteX0" fmla="*/ 36213 w 588475"/>
              <a:gd name="connsiteY0" fmla="*/ 2141144 h 2141144"/>
              <a:gd name="connsiteX1" fmla="*/ 0 w 588475"/>
              <a:gd name="connsiteY1" fmla="*/ 253497 h 2141144"/>
              <a:gd name="connsiteX2" fmla="*/ 552261 w 588475"/>
              <a:gd name="connsiteY2" fmla="*/ 0 h 2141144"/>
              <a:gd name="connsiteX3" fmla="*/ 588475 w 588475"/>
              <a:gd name="connsiteY3" fmla="*/ 1878594 h 2141144"/>
              <a:gd name="connsiteX4" fmla="*/ 36213 w 588475"/>
              <a:gd name="connsiteY4" fmla="*/ 2141144 h 214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475" h="2141144">
                <a:moveTo>
                  <a:pt x="36213" y="2141144"/>
                </a:moveTo>
                <a:lnTo>
                  <a:pt x="0" y="253497"/>
                </a:lnTo>
                <a:lnTo>
                  <a:pt x="552261" y="0"/>
                </a:lnTo>
                <a:lnTo>
                  <a:pt x="588475" y="1878594"/>
                </a:lnTo>
                <a:lnTo>
                  <a:pt x="36213" y="2141144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4730436" y="1754958"/>
            <a:ext cx="1462134" cy="3417683"/>
          </a:xfrm>
          <a:custGeom>
            <a:avLst/>
            <a:gdLst>
              <a:gd name="connsiteX0" fmla="*/ 506994 w 1462134"/>
              <a:gd name="connsiteY0" fmla="*/ 2765834 h 3417683"/>
              <a:gd name="connsiteX1" fmla="*/ 959667 w 1462134"/>
              <a:gd name="connsiteY1" fmla="*/ 3001224 h 3417683"/>
              <a:gd name="connsiteX2" fmla="*/ 49794 w 1462134"/>
              <a:gd name="connsiteY2" fmla="*/ 3417683 h 3417683"/>
              <a:gd name="connsiteX3" fmla="*/ 0 w 1462134"/>
              <a:gd name="connsiteY3" fmla="*/ 660903 h 3417683"/>
              <a:gd name="connsiteX4" fmla="*/ 1448554 w 1462134"/>
              <a:gd name="connsiteY4" fmla="*/ 0 h 3417683"/>
              <a:gd name="connsiteX5" fmla="*/ 1462134 w 1462134"/>
              <a:gd name="connsiteY5" fmla="*/ 828392 h 3417683"/>
              <a:gd name="connsiteX6" fmla="*/ 1009461 w 1462134"/>
              <a:gd name="connsiteY6" fmla="*/ 615636 h 3417683"/>
              <a:gd name="connsiteX7" fmla="*/ 470780 w 1462134"/>
              <a:gd name="connsiteY7" fmla="*/ 873659 h 3417683"/>
              <a:gd name="connsiteX8" fmla="*/ 506994 w 1462134"/>
              <a:gd name="connsiteY8" fmla="*/ 2765834 h 34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134" h="3417683">
                <a:moveTo>
                  <a:pt x="506994" y="2765834"/>
                </a:moveTo>
                <a:lnTo>
                  <a:pt x="959667" y="3001224"/>
                </a:lnTo>
                <a:lnTo>
                  <a:pt x="49794" y="3417683"/>
                </a:lnTo>
                <a:lnTo>
                  <a:pt x="0" y="660903"/>
                </a:lnTo>
                <a:lnTo>
                  <a:pt x="1448554" y="0"/>
                </a:lnTo>
                <a:lnTo>
                  <a:pt x="1462134" y="828392"/>
                </a:lnTo>
                <a:lnTo>
                  <a:pt x="1009461" y="615636"/>
                </a:lnTo>
                <a:lnTo>
                  <a:pt x="470780" y="873659"/>
                </a:lnTo>
                <a:lnTo>
                  <a:pt x="506994" y="27658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7391400" y="4467225"/>
            <a:ext cx="10668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8534400" y="5028675"/>
            <a:ext cx="3048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5400000">
            <a:off x="5067300" y="5191125"/>
            <a:ext cx="990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>
            <a:off x="5410994" y="5838031"/>
            <a:ext cx="304006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3581400" y="3705225"/>
            <a:ext cx="1600200" cy="76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10800000" flipV="1">
            <a:off x="3200400" y="4478445"/>
            <a:ext cx="3048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7391400" y="4086225"/>
            <a:ext cx="7620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57800" y="5457825"/>
          <a:ext cx="215900" cy="215900"/>
        </p:xfrm>
        <a:graphic>
          <a:graphicData uri="http://schemas.openxmlformats.org/presentationml/2006/ole">
            <p:oleObj spid="_x0000_s7176" name="Equation" r:id="rId4" imgW="139680" imgH="139680" progId="Equation.DSMT4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8229600" y="4981575"/>
          <a:ext cx="215900" cy="255588"/>
        </p:xfrm>
        <a:graphic>
          <a:graphicData uri="http://schemas.openxmlformats.org/presentationml/2006/ole">
            <p:oleObj spid="_x0000_s7177" name="Equation" r:id="rId5" imgW="139680" imgH="164880" progId="Equation.DSMT4">
              <p:embed/>
            </p:oleObj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676650" y="4467225"/>
          <a:ext cx="176213" cy="215900"/>
        </p:xfrm>
        <a:graphic>
          <a:graphicData uri="http://schemas.openxmlformats.org/presentationml/2006/ole">
            <p:oleObj spid="_x0000_s7178" name="Equation" r:id="rId6" imgW="114120" imgH="139680" progId="Equation.DSMT4">
              <p:embed/>
            </p:oleObj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5334000" y="5686425"/>
          <a:ext cx="177800" cy="333375"/>
        </p:xfrm>
        <a:graphic>
          <a:graphicData uri="http://schemas.openxmlformats.org/presentationml/2006/ole">
            <p:oleObj spid="_x0000_s7179" name="Equation" r:id="rId7" imgW="114120" imgH="215640" progId="Equation.DSMT4">
              <p:embed/>
            </p:oleObj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8543925" y="5151438"/>
          <a:ext cx="196850" cy="373062"/>
        </p:xfrm>
        <a:graphic>
          <a:graphicData uri="http://schemas.openxmlformats.org/presentationml/2006/ole">
            <p:oleObj spid="_x0000_s7180" name="Equation" r:id="rId8" imgW="126720" imgH="241200" progId="Equation.DSMT4">
              <p:embed/>
            </p:oleObj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3276600" y="4637088"/>
          <a:ext cx="215900" cy="333375"/>
        </p:xfrm>
        <a:graphic>
          <a:graphicData uri="http://schemas.openxmlformats.org/presentationml/2006/ole">
            <p:oleObj spid="_x0000_s7181" name="Equation" r:id="rId9" imgW="139680" imgH="215640" progId="Equation.DSMT4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8153400" y="4467225"/>
          <a:ext cx="844550" cy="373062"/>
        </p:xfrm>
        <a:graphic>
          <a:graphicData uri="http://schemas.openxmlformats.org/presentationml/2006/ole">
            <p:oleObj spid="_x0000_s7182" name="Equation" r:id="rId10" imgW="545760" imgH="241200" progId="Equation.DSMT4">
              <p:embed/>
            </p:oleObj>
          </a:graphicData>
        </a:graphic>
      </p:graphicFrame>
      <p:cxnSp>
        <p:nvCxnSpPr>
          <p:cNvPr id="65" name="Straight Arrow Connector 64"/>
          <p:cNvCxnSpPr/>
          <p:nvPr/>
        </p:nvCxnSpPr>
        <p:spPr bwMode="auto">
          <a:xfrm rot="5400000" flipH="1" flipV="1">
            <a:off x="7607013" y="4021423"/>
            <a:ext cx="63398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453110" y="3471015"/>
            <a:ext cx="762000" cy="381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6519540" y="3019425"/>
            <a:ext cx="552261" cy="2534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5605140" y="4216185"/>
            <a:ext cx="1828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715000" y="4086225"/>
          <a:ext cx="806450" cy="276225"/>
        </p:xfrm>
        <a:graphic>
          <a:graphicData uri="http://schemas.openxmlformats.org/presentationml/2006/ole">
            <p:oleObj spid="_x0000_s7183" name="Equation" r:id="rId11" imgW="520560" imgH="177480" progId="Equation.DSMT4">
              <p:embed/>
            </p:oleObj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6172200" y="2867025"/>
          <a:ext cx="688975" cy="276225"/>
        </p:xfrm>
        <a:graphic>
          <a:graphicData uri="http://schemas.openxmlformats.org/presentationml/2006/ole">
            <p:oleObj spid="_x0000_s7184" name="Equation" r:id="rId12" imgW="444240" imgH="177480" progId="Equation.DSMT4">
              <p:embed/>
            </p:oleObj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7915275" y="3933825"/>
          <a:ext cx="708025" cy="276225"/>
        </p:xfrm>
        <a:graphic>
          <a:graphicData uri="http://schemas.openxmlformats.org/presentationml/2006/ole">
            <p:oleObj spid="_x0000_s7185" name="Equation" r:id="rId13" imgW="457200" imgH="177480" progId="Equation.DSMT4">
              <p:embed/>
            </p:oleObj>
          </a:graphicData>
        </a:graphic>
      </p:graphicFrame>
      <p:cxnSp>
        <p:nvCxnSpPr>
          <p:cNvPr id="76" name="Straight Connector 75"/>
          <p:cNvCxnSpPr/>
          <p:nvPr/>
        </p:nvCxnSpPr>
        <p:spPr bwMode="auto">
          <a:xfrm>
            <a:off x="5678786" y="2860274"/>
            <a:ext cx="36214" cy="18921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5692889" y="2602020"/>
            <a:ext cx="538681" cy="2580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Arrow Connector 92"/>
          <p:cNvCxnSpPr/>
          <p:nvPr/>
        </p:nvCxnSpPr>
        <p:spPr bwMode="auto">
          <a:xfrm rot="10800000" flipV="1">
            <a:off x="5786448" y="2971799"/>
            <a:ext cx="690553" cy="3381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0" name="Freeform 99"/>
          <p:cNvSpPr/>
          <p:nvPr/>
        </p:nvSpPr>
        <p:spPr bwMode="auto">
          <a:xfrm>
            <a:off x="6172200" y="2057400"/>
            <a:ext cx="513057" cy="2126704"/>
          </a:xfrm>
          <a:custGeom>
            <a:avLst/>
            <a:gdLst>
              <a:gd name="connsiteX0" fmla="*/ 37238 w 513057"/>
              <a:gd name="connsiteY0" fmla="*/ 1890864 h 2126704"/>
              <a:gd name="connsiteX1" fmla="*/ 513057 w 513057"/>
              <a:gd name="connsiteY1" fmla="*/ 2126704 h 2126704"/>
              <a:gd name="connsiteX2" fmla="*/ 471682 w 513057"/>
              <a:gd name="connsiteY2" fmla="*/ 231703 h 2126704"/>
              <a:gd name="connsiteX3" fmla="*/ 0 w 513057"/>
              <a:gd name="connsiteY3" fmla="*/ 0 h 2126704"/>
              <a:gd name="connsiteX4" fmla="*/ 37238 w 513057"/>
              <a:gd name="connsiteY4" fmla="*/ 1890864 h 212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057" h="2126704">
                <a:moveTo>
                  <a:pt x="37238" y="1890864"/>
                </a:moveTo>
                <a:lnTo>
                  <a:pt x="513057" y="2126704"/>
                </a:lnTo>
                <a:lnTo>
                  <a:pt x="471682" y="231703"/>
                </a:lnTo>
                <a:lnTo>
                  <a:pt x="0" y="0"/>
                </a:lnTo>
                <a:lnTo>
                  <a:pt x="37238" y="1890864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6168062" y="1785704"/>
            <a:ext cx="997152" cy="500644"/>
          </a:xfrm>
          <a:custGeom>
            <a:avLst/>
            <a:gdLst>
              <a:gd name="connsiteX0" fmla="*/ 0 w 997152"/>
              <a:gd name="connsiteY0" fmla="*/ 256528 h 500644"/>
              <a:gd name="connsiteX1" fmla="*/ 475819 w 997152"/>
              <a:gd name="connsiteY1" fmla="*/ 500644 h 500644"/>
              <a:gd name="connsiteX2" fmla="*/ 997152 w 997152"/>
              <a:gd name="connsiteY2" fmla="*/ 235840 h 500644"/>
              <a:gd name="connsiteX3" fmla="*/ 542020 w 997152"/>
              <a:gd name="connsiteY3" fmla="*/ 0 h 500644"/>
              <a:gd name="connsiteX4" fmla="*/ 0 w 997152"/>
              <a:gd name="connsiteY4" fmla="*/ 256528 h 50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152" h="500644">
                <a:moveTo>
                  <a:pt x="0" y="256528"/>
                </a:moveTo>
                <a:lnTo>
                  <a:pt x="475819" y="500644"/>
                </a:lnTo>
                <a:lnTo>
                  <a:pt x="997152" y="235840"/>
                </a:lnTo>
                <a:lnTo>
                  <a:pt x="542020" y="0"/>
                </a:lnTo>
                <a:lnTo>
                  <a:pt x="0" y="25652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6647668" y="2027058"/>
            <a:ext cx="554432" cy="2163942"/>
          </a:xfrm>
          <a:custGeom>
            <a:avLst/>
            <a:gdLst>
              <a:gd name="connsiteX0" fmla="*/ 37238 w 554432"/>
              <a:gd name="connsiteY0" fmla="*/ 2163942 h 2163942"/>
              <a:gd name="connsiteX1" fmla="*/ 554432 w 554432"/>
              <a:gd name="connsiteY1" fmla="*/ 1919826 h 2163942"/>
              <a:gd name="connsiteX2" fmla="*/ 521332 w 554432"/>
              <a:gd name="connsiteY2" fmla="*/ 0 h 2163942"/>
              <a:gd name="connsiteX3" fmla="*/ 0 w 554432"/>
              <a:gd name="connsiteY3" fmla="*/ 264803 h 2163942"/>
              <a:gd name="connsiteX4" fmla="*/ 37238 w 554432"/>
              <a:gd name="connsiteY4" fmla="*/ 2163942 h 216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32" h="2163942">
                <a:moveTo>
                  <a:pt x="37238" y="2163942"/>
                </a:moveTo>
                <a:lnTo>
                  <a:pt x="554432" y="1919826"/>
                </a:lnTo>
                <a:lnTo>
                  <a:pt x="521332" y="0"/>
                </a:lnTo>
                <a:lnTo>
                  <a:pt x="0" y="264803"/>
                </a:lnTo>
                <a:lnTo>
                  <a:pt x="37238" y="216394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1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6BDD74-B871-4A3A-84A7-1BD82C18A7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0" name="Freeform 19"/>
          <p:cNvSpPr/>
          <p:nvPr/>
        </p:nvSpPr>
        <p:spPr bwMode="auto">
          <a:xfrm>
            <a:off x="1339850" y="2133600"/>
            <a:ext cx="1928388" cy="2820154"/>
          </a:xfrm>
          <a:custGeom>
            <a:avLst/>
            <a:gdLst>
              <a:gd name="connsiteX0" fmla="*/ 36213 w 1928388"/>
              <a:gd name="connsiteY0" fmla="*/ 1892174 h 2820154"/>
              <a:gd name="connsiteX1" fmla="*/ 0 w 1928388"/>
              <a:gd name="connsiteY1" fmla="*/ 0 h 2820154"/>
              <a:gd name="connsiteX2" fmla="*/ 1896701 w 1928388"/>
              <a:gd name="connsiteY2" fmla="*/ 932507 h 2820154"/>
              <a:gd name="connsiteX3" fmla="*/ 1928388 w 1928388"/>
              <a:gd name="connsiteY3" fmla="*/ 2820154 h 2820154"/>
              <a:gd name="connsiteX4" fmla="*/ 36213 w 1928388"/>
              <a:gd name="connsiteY4" fmla="*/ 1892174 h 28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388" h="2820154">
                <a:moveTo>
                  <a:pt x="36213" y="1892174"/>
                </a:moveTo>
                <a:lnTo>
                  <a:pt x="0" y="0"/>
                </a:lnTo>
                <a:lnTo>
                  <a:pt x="1896701" y="932507"/>
                </a:lnTo>
                <a:lnTo>
                  <a:pt x="1928388" y="2820154"/>
                </a:lnTo>
                <a:lnTo>
                  <a:pt x="36213" y="1892174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1339850" y="1875576"/>
            <a:ext cx="2444435" cy="1195058"/>
          </a:xfrm>
          <a:custGeom>
            <a:avLst/>
            <a:gdLst>
              <a:gd name="connsiteX0" fmla="*/ 0 w 2444435"/>
              <a:gd name="connsiteY0" fmla="*/ 258024 h 1195058"/>
              <a:gd name="connsiteX1" fmla="*/ 543207 w 2444435"/>
              <a:gd name="connsiteY1" fmla="*/ 0 h 1195058"/>
              <a:gd name="connsiteX2" fmla="*/ 2444435 w 2444435"/>
              <a:gd name="connsiteY2" fmla="*/ 941561 h 1195058"/>
              <a:gd name="connsiteX3" fmla="*/ 1896701 w 2444435"/>
              <a:gd name="connsiteY3" fmla="*/ 1195058 h 1195058"/>
              <a:gd name="connsiteX4" fmla="*/ 0 w 2444435"/>
              <a:gd name="connsiteY4" fmla="*/ 258024 h 119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435" h="1195058">
                <a:moveTo>
                  <a:pt x="0" y="258024"/>
                </a:moveTo>
                <a:lnTo>
                  <a:pt x="543207" y="0"/>
                </a:lnTo>
                <a:lnTo>
                  <a:pt x="2444435" y="941561"/>
                </a:lnTo>
                <a:lnTo>
                  <a:pt x="1896701" y="1195058"/>
                </a:lnTo>
                <a:lnTo>
                  <a:pt x="0" y="258024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3236551" y="2817137"/>
            <a:ext cx="588475" cy="2141144"/>
          </a:xfrm>
          <a:custGeom>
            <a:avLst/>
            <a:gdLst>
              <a:gd name="connsiteX0" fmla="*/ 36213 w 588475"/>
              <a:gd name="connsiteY0" fmla="*/ 2141144 h 2141144"/>
              <a:gd name="connsiteX1" fmla="*/ 0 w 588475"/>
              <a:gd name="connsiteY1" fmla="*/ 253497 h 2141144"/>
              <a:gd name="connsiteX2" fmla="*/ 552261 w 588475"/>
              <a:gd name="connsiteY2" fmla="*/ 0 h 2141144"/>
              <a:gd name="connsiteX3" fmla="*/ 588475 w 588475"/>
              <a:gd name="connsiteY3" fmla="*/ 1878594 h 2141144"/>
              <a:gd name="connsiteX4" fmla="*/ 36213 w 588475"/>
              <a:gd name="connsiteY4" fmla="*/ 2141144 h 214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475" h="2141144">
                <a:moveTo>
                  <a:pt x="36213" y="2141144"/>
                </a:moveTo>
                <a:lnTo>
                  <a:pt x="0" y="253497"/>
                </a:lnTo>
                <a:lnTo>
                  <a:pt x="552261" y="0"/>
                </a:lnTo>
                <a:lnTo>
                  <a:pt x="588475" y="1878594"/>
                </a:lnTo>
                <a:lnTo>
                  <a:pt x="36213" y="2141144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525507" y="3967681"/>
            <a:ext cx="633743" cy="2995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159250" y="4267200"/>
            <a:ext cx="3048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1445512" y="4449062"/>
            <a:ext cx="527326" cy="233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1569244" y="4876006"/>
            <a:ext cx="304006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577850" y="3428998"/>
            <a:ext cx="304802" cy="1524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273050" y="3581400"/>
            <a:ext cx="3048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525507" y="3586681"/>
            <a:ext cx="7620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1416050" y="4419600"/>
          <a:ext cx="215900" cy="215900"/>
        </p:xfrm>
        <a:graphic>
          <a:graphicData uri="http://schemas.openxmlformats.org/presentationml/2006/ole">
            <p:oleObj spid="_x0000_s8200" name="Equation" r:id="rId4" imgW="139680" imgH="139680" progId="Equation.DSMT4">
              <p:embed/>
            </p:oleObj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3930650" y="4267200"/>
          <a:ext cx="215900" cy="255588"/>
        </p:xfrm>
        <a:graphic>
          <a:graphicData uri="http://schemas.openxmlformats.org/presentationml/2006/ole">
            <p:oleObj spid="_x0000_s8201" name="Equation" r:id="rId5" imgW="139680" imgH="164880" progId="Equation.DSMT4">
              <p:embed/>
            </p:oleObj>
          </a:graphicData>
        </a:graphic>
      </p:graphicFrame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730250" y="3505200"/>
          <a:ext cx="176213" cy="215900"/>
        </p:xfrm>
        <a:graphic>
          <a:graphicData uri="http://schemas.openxmlformats.org/presentationml/2006/ole">
            <p:oleObj spid="_x0000_s8202" name="Equation" r:id="rId6" imgW="114120" imgH="139680" progId="Equation.DSMT4">
              <p:embed/>
            </p:oleObj>
          </a:graphicData>
        </a:graphic>
      </p:graphicFrame>
      <p:graphicFrame>
        <p:nvGraphicFramePr>
          <p:cNvPr id="34" name="Object 11"/>
          <p:cNvGraphicFramePr>
            <a:graphicFrameLocks noChangeAspect="1"/>
          </p:cNvGraphicFramePr>
          <p:nvPr/>
        </p:nvGraphicFramePr>
        <p:xfrm>
          <a:off x="1492250" y="4724400"/>
          <a:ext cx="177800" cy="333375"/>
        </p:xfrm>
        <a:graphic>
          <a:graphicData uri="http://schemas.openxmlformats.org/presentationml/2006/ole">
            <p:oleObj spid="_x0000_s8203" name="Equation" r:id="rId7" imgW="114120" imgH="215640" progId="Equation.DSMT4">
              <p:embed/>
            </p:oleObj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4159250" y="4419600"/>
          <a:ext cx="196850" cy="373062"/>
        </p:xfrm>
        <a:graphic>
          <a:graphicData uri="http://schemas.openxmlformats.org/presentationml/2006/ole">
            <p:oleObj spid="_x0000_s8204" name="Equation" r:id="rId8" imgW="126720" imgH="241200" progId="Equation.DSMT4">
              <p:embed/>
            </p:oleObj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/>
        </p:nvGraphicFramePr>
        <p:xfrm>
          <a:off x="349250" y="3733800"/>
          <a:ext cx="215900" cy="333375"/>
        </p:xfrm>
        <a:graphic>
          <a:graphicData uri="http://schemas.openxmlformats.org/presentationml/2006/ole">
            <p:oleObj spid="_x0000_s8205" name="Equation" r:id="rId9" imgW="139680" imgH="215640" progId="Equation.DSMT4">
              <p:embed/>
            </p:oleObj>
          </a:graphicData>
        </a:graphic>
      </p:graphicFrame>
      <p:graphicFrame>
        <p:nvGraphicFramePr>
          <p:cNvPr id="37" name="Object 14"/>
          <p:cNvGraphicFramePr>
            <a:graphicFrameLocks noChangeAspect="1"/>
          </p:cNvGraphicFramePr>
          <p:nvPr/>
        </p:nvGraphicFramePr>
        <p:xfrm>
          <a:off x="4287507" y="3967681"/>
          <a:ext cx="844550" cy="373062"/>
        </p:xfrm>
        <a:graphic>
          <a:graphicData uri="http://schemas.openxmlformats.org/presentationml/2006/ole">
            <p:oleObj spid="_x0000_s8206" name="Equation" r:id="rId10" imgW="545760" imgH="241200" progId="Equation.DSMT4">
              <p:embed/>
            </p:oleObj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 rot="5400000" flipH="1" flipV="1">
            <a:off x="3741120" y="3521879"/>
            <a:ext cx="63398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3587217" y="2971471"/>
            <a:ext cx="762000" cy="381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53647" y="2519881"/>
            <a:ext cx="552261" cy="2534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1739247" y="3716641"/>
            <a:ext cx="1828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graphicFrame>
        <p:nvGraphicFramePr>
          <p:cNvPr id="42" name="Object 15"/>
          <p:cNvGraphicFramePr>
            <a:graphicFrameLocks noChangeAspect="1"/>
          </p:cNvGraphicFramePr>
          <p:nvPr/>
        </p:nvGraphicFramePr>
        <p:xfrm>
          <a:off x="1849107" y="3586681"/>
          <a:ext cx="806450" cy="276225"/>
        </p:xfrm>
        <a:graphic>
          <a:graphicData uri="http://schemas.openxmlformats.org/presentationml/2006/ole">
            <p:oleObj spid="_x0000_s8207" name="Equation" r:id="rId11" imgW="520560" imgH="177480" progId="Equation.DSMT4">
              <p:embed/>
            </p:oleObj>
          </a:graphicData>
        </a:graphic>
      </p:graphicFrame>
      <p:graphicFrame>
        <p:nvGraphicFramePr>
          <p:cNvPr id="43" name="Object 16"/>
          <p:cNvGraphicFramePr>
            <a:graphicFrameLocks noChangeAspect="1"/>
          </p:cNvGraphicFramePr>
          <p:nvPr/>
        </p:nvGraphicFramePr>
        <p:xfrm>
          <a:off x="2306307" y="2367481"/>
          <a:ext cx="688975" cy="276225"/>
        </p:xfrm>
        <a:graphic>
          <a:graphicData uri="http://schemas.openxmlformats.org/presentationml/2006/ole">
            <p:oleObj spid="_x0000_s8208" name="Equation" r:id="rId12" imgW="444240" imgH="177480" progId="Equation.DSMT4">
              <p:embed/>
            </p:oleObj>
          </a:graphicData>
        </a:graphic>
      </p:graphicFrame>
      <p:graphicFrame>
        <p:nvGraphicFramePr>
          <p:cNvPr id="44" name="Object 17"/>
          <p:cNvGraphicFramePr>
            <a:graphicFrameLocks noChangeAspect="1"/>
          </p:cNvGraphicFramePr>
          <p:nvPr/>
        </p:nvGraphicFramePr>
        <p:xfrm>
          <a:off x="4049382" y="3434281"/>
          <a:ext cx="708025" cy="276225"/>
        </p:xfrm>
        <a:graphic>
          <a:graphicData uri="http://schemas.openxmlformats.org/presentationml/2006/ole">
            <p:oleObj spid="_x0000_s8209" name="Equation" r:id="rId13" imgW="457200" imgH="177480" progId="Equation.DSMT4">
              <p:embed/>
            </p:oleObj>
          </a:graphicData>
        </a:graphic>
      </p:graphicFrame>
      <p:cxnSp>
        <p:nvCxnSpPr>
          <p:cNvPr id="45" name="Straight Connector 44"/>
          <p:cNvCxnSpPr/>
          <p:nvPr/>
        </p:nvCxnSpPr>
        <p:spPr bwMode="auto">
          <a:xfrm>
            <a:off x="1812893" y="2360730"/>
            <a:ext cx="36214" cy="18921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826996" y="2102476"/>
            <a:ext cx="538681" cy="2580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>
            <a:off x="1035050" y="2743200"/>
            <a:ext cx="60960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 flipV="1">
            <a:off x="1035050" y="3048000"/>
            <a:ext cx="60960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954098" y="3047999"/>
            <a:ext cx="690553" cy="3381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57188" y="2362200"/>
          <a:ext cx="981075" cy="373063"/>
        </p:xfrm>
        <a:graphic>
          <a:graphicData uri="http://schemas.openxmlformats.org/presentationml/2006/ole">
            <p:oleObj spid="_x0000_s8210" name="Equation" r:id="rId14" imgW="634680" imgH="241200" progId="Equation.DSMT4">
              <p:embed/>
            </p:oleObj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52400" y="2895600"/>
          <a:ext cx="1238250" cy="373063"/>
        </p:xfrm>
        <a:graphic>
          <a:graphicData uri="http://schemas.openxmlformats.org/presentationml/2006/ole">
            <p:oleObj spid="_x0000_s8211" name="Equation" r:id="rId15" imgW="799920" imgH="241200" progId="Equation.DSMT4">
              <p:embed/>
            </p:oleObj>
          </a:graphicData>
        </a:graphic>
      </p:graphicFrame>
      <p:sp>
        <p:nvSpPr>
          <p:cNvPr id="57" name="Oval 56"/>
          <p:cNvSpPr/>
          <p:nvPr/>
        </p:nvSpPr>
        <p:spPr bwMode="auto">
          <a:xfrm>
            <a:off x="1624256" y="3027606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497243" y="3564405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1492250" y="2743200"/>
          <a:ext cx="254000" cy="255587"/>
        </p:xfrm>
        <a:graphic>
          <a:graphicData uri="http://schemas.openxmlformats.org/presentationml/2006/ole">
            <p:oleObj spid="_x0000_s8212" name="Equation" r:id="rId16" imgW="164880" imgH="164880" progId="Equation.DSMT4">
              <p:embed/>
            </p:oleObj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3397250" y="3276600"/>
          <a:ext cx="255588" cy="255587"/>
        </p:xfrm>
        <a:graphic>
          <a:graphicData uri="http://schemas.openxmlformats.org/presentationml/2006/ole">
            <p:oleObj spid="_x0000_s8213" name="Equation" r:id="rId17" imgW="164880" imgH="164880" progId="Equation.DSMT4">
              <p:embed/>
            </p:oleObj>
          </a:graphicData>
        </a:graphic>
      </p:graphicFrame>
      <p:cxnSp>
        <p:nvCxnSpPr>
          <p:cNvPr id="68" name="Straight Arrow Connector 67"/>
          <p:cNvCxnSpPr/>
          <p:nvPr/>
        </p:nvCxnSpPr>
        <p:spPr bwMode="auto">
          <a:xfrm>
            <a:off x="7696200" y="3585878"/>
            <a:ext cx="633743" cy="2995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8347180" y="3894816"/>
            <a:ext cx="3048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16200000" flipH="1">
            <a:off x="6277862" y="4372862"/>
            <a:ext cx="527326" cy="233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6401594" y="4799806"/>
            <a:ext cx="304006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10800000" flipV="1">
            <a:off x="5410200" y="3352798"/>
            <a:ext cx="304802" cy="1524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0800000" flipV="1">
            <a:off x="5105400" y="3505200"/>
            <a:ext cx="3048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6921786" y="3188326"/>
            <a:ext cx="7620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6248400" y="4343400"/>
          <a:ext cx="215900" cy="215900"/>
        </p:xfrm>
        <a:graphic>
          <a:graphicData uri="http://schemas.openxmlformats.org/presentationml/2006/ole">
            <p:oleObj spid="_x0000_s8214" name="Equation" r:id="rId18" imgW="139680" imgH="139680" progId="Equation.DSMT4">
              <p:embed/>
            </p:oleObj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/>
        </p:nvGraphicFramePr>
        <p:xfrm>
          <a:off x="8001000" y="3890678"/>
          <a:ext cx="215900" cy="255588"/>
        </p:xfrm>
        <a:graphic>
          <a:graphicData uri="http://schemas.openxmlformats.org/presentationml/2006/ole">
            <p:oleObj spid="_x0000_s8215" name="Equation" r:id="rId19" imgW="139680" imgH="164880" progId="Equation.DSMT4">
              <p:embed/>
            </p:oleObj>
          </a:graphicData>
        </a:graphic>
      </p:graphicFrame>
      <p:graphicFrame>
        <p:nvGraphicFramePr>
          <p:cNvPr id="77" name="Object 10"/>
          <p:cNvGraphicFramePr>
            <a:graphicFrameLocks noChangeAspect="1"/>
          </p:cNvGraphicFramePr>
          <p:nvPr/>
        </p:nvGraphicFramePr>
        <p:xfrm>
          <a:off x="5562600" y="3429000"/>
          <a:ext cx="176213" cy="215900"/>
        </p:xfrm>
        <a:graphic>
          <a:graphicData uri="http://schemas.openxmlformats.org/presentationml/2006/ole">
            <p:oleObj spid="_x0000_s8216" name="Equation" r:id="rId20" imgW="114120" imgH="139680" progId="Equation.DSMT4">
              <p:embed/>
            </p:oleObj>
          </a:graphicData>
        </a:graphic>
      </p:graphicFrame>
      <p:graphicFrame>
        <p:nvGraphicFramePr>
          <p:cNvPr id="78" name="Object 11"/>
          <p:cNvGraphicFramePr>
            <a:graphicFrameLocks noChangeAspect="1"/>
          </p:cNvGraphicFramePr>
          <p:nvPr/>
        </p:nvGraphicFramePr>
        <p:xfrm>
          <a:off x="6324600" y="4648200"/>
          <a:ext cx="177800" cy="333375"/>
        </p:xfrm>
        <a:graphic>
          <a:graphicData uri="http://schemas.openxmlformats.org/presentationml/2006/ole">
            <p:oleObj spid="_x0000_s8217" name="Equation" r:id="rId21" imgW="114120" imgH="215640" progId="Equation.DSMT4">
              <p:embed/>
            </p:oleObj>
          </a:graphicData>
        </a:graphic>
      </p:graphicFrame>
      <p:graphicFrame>
        <p:nvGraphicFramePr>
          <p:cNvPr id="79" name="Object 12"/>
          <p:cNvGraphicFramePr>
            <a:graphicFrameLocks noChangeAspect="1"/>
          </p:cNvGraphicFramePr>
          <p:nvPr/>
        </p:nvGraphicFramePr>
        <p:xfrm>
          <a:off x="8305800" y="3966878"/>
          <a:ext cx="196850" cy="373062"/>
        </p:xfrm>
        <a:graphic>
          <a:graphicData uri="http://schemas.openxmlformats.org/presentationml/2006/ole">
            <p:oleObj spid="_x0000_s8218" name="Equation" r:id="rId22" imgW="126720" imgH="241200" progId="Equation.DSMT4">
              <p:embed/>
            </p:oleObj>
          </a:graphicData>
        </a:graphic>
      </p:graphicFrame>
      <p:graphicFrame>
        <p:nvGraphicFramePr>
          <p:cNvPr id="80" name="Object 13"/>
          <p:cNvGraphicFramePr>
            <a:graphicFrameLocks noChangeAspect="1"/>
          </p:cNvGraphicFramePr>
          <p:nvPr/>
        </p:nvGraphicFramePr>
        <p:xfrm>
          <a:off x="5181600" y="3657600"/>
          <a:ext cx="215900" cy="333375"/>
        </p:xfrm>
        <a:graphic>
          <a:graphicData uri="http://schemas.openxmlformats.org/presentationml/2006/ole">
            <p:oleObj spid="_x0000_s8219" name="Equation" r:id="rId23" imgW="139680" imgH="215640" progId="Equation.DSMT4">
              <p:embed/>
            </p:oleObj>
          </a:graphicData>
        </a:graphic>
      </p:graphicFrame>
      <p:graphicFrame>
        <p:nvGraphicFramePr>
          <p:cNvPr id="81" name="Object 14"/>
          <p:cNvGraphicFramePr>
            <a:graphicFrameLocks noChangeAspect="1"/>
          </p:cNvGraphicFramePr>
          <p:nvPr/>
        </p:nvGraphicFramePr>
        <p:xfrm>
          <a:off x="7315200" y="3052478"/>
          <a:ext cx="844550" cy="373062"/>
        </p:xfrm>
        <a:graphic>
          <a:graphicData uri="http://schemas.openxmlformats.org/presentationml/2006/ole">
            <p:oleObj spid="_x0000_s8220" name="Equation" r:id="rId24" imgW="545760" imgH="241200" progId="Equation.DSMT4">
              <p:embed/>
            </p:oleObj>
          </a:graphicData>
        </a:graphic>
      </p:graphicFrame>
      <p:cxnSp>
        <p:nvCxnSpPr>
          <p:cNvPr id="91" name="Straight Arrow Connector 90"/>
          <p:cNvCxnSpPr/>
          <p:nvPr/>
        </p:nvCxnSpPr>
        <p:spPr bwMode="auto">
          <a:xfrm rot="10800000">
            <a:off x="5867400" y="2667000"/>
            <a:ext cx="60960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10800000" flipV="1">
            <a:off x="5867400" y="2971800"/>
            <a:ext cx="60960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94" name="Object 18"/>
          <p:cNvGraphicFramePr>
            <a:graphicFrameLocks noChangeAspect="1"/>
          </p:cNvGraphicFramePr>
          <p:nvPr/>
        </p:nvGraphicFramePr>
        <p:xfrm>
          <a:off x="5189538" y="2286000"/>
          <a:ext cx="981075" cy="373063"/>
        </p:xfrm>
        <a:graphic>
          <a:graphicData uri="http://schemas.openxmlformats.org/presentationml/2006/ole">
            <p:oleObj spid="_x0000_s8224" name="Equation" r:id="rId25" imgW="634680" imgH="241200" progId="Equation.DSMT4">
              <p:embed/>
            </p:oleObj>
          </a:graphicData>
        </a:graphic>
      </p:graphicFrame>
      <p:graphicFrame>
        <p:nvGraphicFramePr>
          <p:cNvPr id="95" name="Object 19"/>
          <p:cNvGraphicFramePr>
            <a:graphicFrameLocks noChangeAspect="1"/>
          </p:cNvGraphicFramePr>
          <p:nvPr/>
        </p:nvGraphicFramePr>
        <p:xfrm>
          <a:off x="4984750" y="2819400"/>
          <a:ext cx="1238250" cy="373063"/>
        </p:xfrm>
        <a:graphic>
          <a:graphicData uri="http://schemas.openxmlformats.org/presentationml/2006/ole">
            <p:oleObj spid="_x0000_s8225" name="Equation" r:id="rId26" imgW="799920" imgH="241200" progId="Equation.DSMT4">
              <p:embed/>
            </p:oleObj>
          </a:graphicData>
        </a:graphic>
      </p:graphicFrame>
      <p:sp>
        <p:nvSpPr>
          <p:cNvPr id="96" name="Oval 95"/>
          <p:cNvSpPr/>
          <p:nvPr/>
        </p:nvSpPr>
        <p:spPr bwMode="auto">
          <a:xfrm>
            <a:off x="6456606" y="2951406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6909372" y="3157644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98" name="Object 20"/>
          <p:cNvGraphicFramePr>
            <a:graphicFrameLocks noChangeAspect="1"/>
          </p:cNvGraphicFramePr>
          <p:nvPr/>
        </p:nvGraphicFramePr>
        <p:xfrm>
          <a:off x="6324600" y="2667000"/>
          <a:ext cx="254000" cy="255587"/>
        </p:xfrm>
        <a:graphic>
          <a:graphicData uri="http://schemas.openxmlformats.org/presentationml/2006/ole">
            <p:oleObj spid="_x0000_s8226" name="Equation" r:id="rId27" imgW="164880" imgH="164880" progId="Equation.DSMT4">
              <p:embed/>
            </p:oleObj>
          </a:graphicData>
        </a:graphic>
      </p:graphicFrame>
      <p:graphicFrame>
        <p:nvGraphicFramePr>
          <p:cNvPr id="99" name="Object 21"/>
          <p:cNvGraphicFramePr>
            <a:graphicFrameLocks noChangeAspect="1"/>
          </p:cNvGraphicFramePr>
          <p:nvPr/>
        </p:nvGraphicFramePr>
        <p:xfrm>
          <a:off x="6858000" y="2900078"/>
          <a:ext cx="255588" cy="255587"/>
        </p:xfrm>
        <a:graphic>
          <a:graphicData uri="http://schemas.openxmlformats.org/presentationml/2006/ole">
            <p:oleObj spid="_x0000_s8227" name="Equation" r:id="rId28" imgW="164880" imgH="164880" progId="Equation.DSMT4">
              <p:embed/>
            </p:oleObj>
          </a:graphicData>
        </a:graphic>
      </p:graphicFrame>
      <p:cxnSp>
        <p:nvCxnSpPr>
          <p:cNvPr id="103" name="Straight Arrow Connector 102"/>
          <p:cNvCxnSpPr/>
          <p:nvPr/>
        </p:nvCxnSpPr>
        <p:spPr bwMode="auto">
          <a:xfrm rot="10800000" flipV="1">
            <a:off x="6934200" y="2840430"/>
            <a:ext cx="690553" cy="3381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rot="10800000" flipV="1">
            <a:off x="6934200" y="2879388"/>
            <a:ext cx="60960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7323138" y="2442878"/>
          <a:ext cx="1376362" cy="373063"/>
        </p:xfrm>
        <a:graphic>
          <a:graphicData uri="http://schemas.openxmlformats.org/presentationml/2006/ole">
            <p:oleObj spid="_x0000_s8228" name="Equation" r:id="rId29" imgW="888840" imgH="241200" progId="Equation.DSMT4">
              <p:embed/>
            </p:oleObj>
          </a:graphicData>
        </a:graphic>
      </p:graphicFrame>
      <p:cxnSp>
        <p:nvCxnSpPr>
          <p:cNvPr id="107" name="Straight Arrow Connector 106"/>
          <p:cNvCxnSpPr/>
          <p:nvPr/>
        </p:nvCxnSpPr>
        <p:spPr bwMode="auto">
          <a:xfrm rot="5400000">
            <a:off x="1715019" y="5600181"/>
            <a:ext cx="1142756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5400000">
            <a:off x="3543819" y="5600181"/>
            <a:ext cx="1142756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rot="5400000">
            <a:off x="5448819" y="5600181"/>
            <a:ext cx="1142756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1676400" y="5551967"/>
            <a:ext cx="1371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3505200" y="5551967"/>
            <a:ext cx="1371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5410200" y="5551967"/>
            <a:ext cx="1371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23" name="Rectangle 122"/>
          <p:cNvSpPr/>
          <p:nvPr/>
        </p:nvSpPr>
        <p:spPr bwMode="auto">
          <a:xfrm>
            <a:off x="2286000" y="5105400"/>
            <a:ext cx="329184" cy="872149"/>
          </a:xfrm>
          <a:prstGeom prst="rect">
            <a:avLst/>
          </a:pr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4" name="Isosceles Triangle 123"/>
          <p:cNvSpPr/>
          <p:nvPr/>
        </p:nvSpPr>
        <p:spPr bwMode="auto">
          <a:xfrm rot="10800000">
            <a:off x="4118277" y="5105400"/>
            <a:ext cx="402336" cy="457200"/>
          </a:xfrm>
          <a:prstGeom prst="triangle">
            <a:avLst>
              <a:gd name="adj" fmla="val 99834"/>
            </a:avLst>
          </a:pr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5" name="Isosceles Triangle 124"/>
          <p:cNvSpPr/>
          <p:nvPr/>
        </p:nvSpPr>
        <p:spPr bwMode="auto">
          <a:xfrm>
            <a:off x="3721398" y="5562600"/>
            <a:ext cx="402336" cy="423532"/>
          </a:xfrm>
          <a:prstGeom prst="triangle">
            <a:avLst>
              <a:gd name="adj" fmla="val 99834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5919815" y="5893387"/>
            <a:ext cx="100425" cy="95140"/>
          </a:xfrm>
          <a:custGeom>
            <a:avLst/>
            <a:gdLst>
              <a:gd name="connsiteX0" fmla="*/ 100425 w 100425"/>
              <a:gd name="connsiteY0" fmla="*/ 89855 h 95140"/>
              <a:gd name="connsiteX1" fmla="*/ 95140 w 100425"/>
              <a:gd name="connsiteY1" fmla="*/ 0 h 95140"/>
              <a:gd name="connsiteX2" fmla="*/ 0 w 100425"/>
              <a:gd name="connsiteY2" fmla="*/ 95140 h 95140"/>
              <a:gd name="connsiteX3" fmla="*/ 100425 w 100425"/>
              <a:gd name="connsiteY3" fmla="*/ 89855 h 9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25" h="95140">
                <a:moveTo>
                  <a:pt x="100425" y="89855"/>
                </a:moveTo>
                <a:lnTo>
                  <a:pt x="95140" y="0"/>
                </a:lnTo>
                <a:lnTo>
                  <a:pt x="0" y="95140"/>
                </a:lnTo>
                <a:lnTo>
                  <a:pt x="100425" y="898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6014955" y="5100555"/>
            <a:ext cx="750548" cy="792832"/>
          </a:xfrm>
          <a:custGeom>
            <a:avLst/>
            <a:gdLst>
              <a:gd name="connsiteX0" fmla="*/ 750548 w 750548"/>
              <a:gd name="connsiteY0" fmla="*/ 5285 h 792832"/>
              <a:gd name="connsiteX1" fmla="*/ 0 w 750548"/>
              <a:gd name="connsiteY1" fmla="*/ 792832 h 792832"/>
              <a:gd name="connsiteX2" fmla="*/ 5285 w 750548"/>
              <a:gd name="connsiteY2" fmla="*/ 0 h 792832"/>
              <a:gd name="connsiteX3" fmla="*/ 750548 w 750548"/>
              <a:gd name="connsiteY3" fmla="*/ 5285 h 79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48" h="792832">
                <a:moveTo>
                  <a:pt x="750548" y="5285"/>
                </a:moveTo>
                <a:lnTo>
                  <a:pt x="0" y="792832"/>
                </a:lnTo>
                <a:cubicBezTo>
                  <a:pt x="1762" y="528555"/>
                  <a:pt x="3523" y="264277"/>
                  <a:pt x="5285" y="0"/>
                </a:cubicBezTo>
                <a:lnTo>
                  <a:pt x="750548" y="5285"/>
                </a:lnTo>
                <a:close/>
              </a:path>
            </a:pathLst>
          </a:custGeom>
          <a:solidFill>
            <a:srgbClr val="66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8229" name="Object 37"/>
          <p:cNvGraphicFramePr>
            <a:graphicFrameLocks noChangeAspect="1"/>
          </p:cNvGraphicFramePr>
          <p:nvPr/>
        </p:nvGraphicFramePr>
        <p:xfrm>
          <a:off x="2895600" y="5334000"/>
          <a:ext cx="236538" cy="215900"/>
        </p:xfrm>
        <a:graphic>
          <a:graphicData uri="http://schemas.openxmlformats.org/presentationml/2006/ole">
            <p:oleObj spid="_x0000_s8229" name="Equation" r:id="rId30" imgW="152280" imgH="139680" progId="Equation.DSMT4">
              <p:embed/>
            </p:oleObj>
          </a:graphicData>
        </a:graphic>
      </p:graphicFrame>
      <p:graphicFrame>
        <p:nvGraphicFramePr>
          <p:cNvPr id="8230" name="Object 38"/>
          <p:cNvGraphicFramePr>
            <a:graphicFrameLocks noChangeAspect="1"/>
          </p:cNvGraphicFramePr>
          <p:nvPr/>
        </p:nvGraphicFramePr>
        <p:xfrm>
          <a:off x="4724400" y="5334000"/>
          <a:ext cx="236538" cy="215900"/>
        </p:xfrm>
        <a:graphic>
          <a:graphicData uri="http://schemas.openxmlformats.org/presentationml/2006/ole">
            <p:oleObj spid="_x0000_s8230" name="Equation" r:id="rId31" imgW="152280" imgH="139680" progId="Equation.DSMT4">
              <p:embed/>
            </p:oleObj>
          </a:graphicData>
        </a:graphic>
      </p:graphicFrame>
      <p:graphicFrame>
        <p:nvGraphicFramePr>
          <p:cNvPr id="8231" name="Object 39"/>
          <p:cNvGraphicFramePr>
            <a:graphicFrameLocks noChangeAspect="1"/>
          </p:cNvGraphicFramePr>
          <p:nvPr/>
        </p:nvGraphicFramePr>
        <p:xfrm>
          <a:off x="6705600" y="5334000"/>
          <a:ext cx="236538" cy="215900"/>
        </p:xfrm>
        <a:graphic>
          <a:graphicData uri="http://schemas.openxmlformats.org/presentationml/2006/ole">
            <p:oleObj spid="_x0000_s8231" name="Equation" r:id="rId32" imgW="152280" imgH="139680" progId="Equation.DSMT4">
              <p:embed/>
            </p:oleObj>
          </a:graphicData>
        </a:graphic>
      </p:graphicFrame>
      <p:graphicFrame>
        <p:nvGraphicFramePr>
          <p:cNvPr id="8232" name="Object 40"/>
          <p:cNvGraphicFramePr>
            <a:graphicFrameLocks noChangeAspect="1"/>
          </p:cNvGraphicFramePr>
          <p:nvPr/>
        </p:nvGraphicFramePr>
        <p:xfrm>
          <a:off x="2667000" y="5029200"/>
          <a:ext cx="685800" cy="254285"/>
        </p:xfrm>
        <a:graphic>
          <a:graphicData uri="http://schemas.openxmlformats.org/presentationml/2006/ole">
            <p:oleObj spid="_x0000_s8232" name="Equation" r:id="rId33" imgW="545760" imgH="203040" progId="Equation.DSMT4">
              <p:embed/>
            </p:oleObj>
          </a:graphicData>
        </a:graphic>
      </p:graphicFrame>
      <p:graphicFrame>
        <p:nvGraphicFramePr>
          <p:cNvPr id="8233" name="Object 41"/>
          <p:cNvGraphicFramePr>
            <a:graphicFrameLocks noChangeAspect="1"/>
          </p:cNvGraphicFramePr>
          <p:nvPr/>
        </p:nvGraphicFramePr>
        <p:xfrm>
          <a:off x="2743200" y="5867400"/>
          <a:ext cx="939800" cy="254000"/>
        </p:xfrm>
        <a:graphic>
          <a:graphicData uri="http://schemas.openxmlformats.org/presentationml/2006/ole">
            <p:oleObj spid="_x0000_s8233" name="Equation" r:id="rId34" imgW="749160" imgH="203040" progId="Equation.DSMT4">
              <p:embed/>
            </p:oleObj>
          </a:graphicData>
        </a:graphic>
      </p:graphicFrame>
      <p:graphicFrame>
        <p:nvGraphicFramePr>
          <p:cNvPr id="8234" name="Object 42"/>
          <p:cNvGraphicFramePr>
            <a:graphicFrameLocks noChangeAspect="1"/>
          </p:cNvGraphicFramePr>
          <p:nvPr/>
        </p:nvGraphicFramePr>
        <p:xfrm>
          <a:off x="4398963" y="4800600"/>
          <a:ext cx="828675" cy="254000"/>
        </p:xfrm>
        <a:graphic>
          <a:graphicData uri="http://schemas.openxmlformats.org/presentationml/2006/ole">
            <p:oleObj spid="_x0000_s8234" name="Equation" r:id="rId35" imgW="660240" imgH="203040" progId="Equation.DSMT4">
              <p:embed/>
            </p:oleObj>
          </a:graphicData>
        </a:graphic>
      </p:graphicFrame>
      <p:graphicFrame>
        <p:nvGraphicFramePr>
          <p:cNvPr id="8235" name="Object 43"/>
          <p:cNvGraphicFramePr>
            <a:graphicFrameLocks noChangeAspect="1"/>
          </p:cNvGraphicFramePr>
          <p:nvPr/>
        </p:nvGraphicFramePr>
        <p:xfrm>
          <a:off x="4924425" y="5867400"/>
          <a:ext cx="842963" cy="254000"/>
        </p:xfrm>
        <a:graphic>
          <a:graphicData uri="http://schemas.openxmlformats.org/presentationml/2006/ole">
            <p:oleObj spid="_x0000_s8235" name="Equation" r:id="rId36" imgW="672840" imgH="203040" progId="Equation.DSMT4">
              <p:embed/>
            </p:oleObj>
          </a:graphicData>
        </a:graphic>
      </p:graphicFrame>
      <p:graphicFrame>
        <p:nvGraphicFramePr>
          <p:cNvPr id="8236" name="Object 44"/>
          <p:cNvGraphicFramePr>
            <a:graphicFrameLocks noChangeAspect="1"/>
          </p:cNvGraphicFramePr>
          <p:nvPr/>
        </p:nvGraphicFramePr>
        <p:xfrm>
          <a:off x="6837363" y="4876800"/>
          <a:ext cx="828675" cy="254000"/>
        </p:xfrm>
        <a:graphic>
          <a:graphicData uri="http://schemas.openxmlformats.org/presentationml/2006/ole">
            <p:oleObj spid="_x0000_s8236" name="Equation" r:id="rId37" imgW="66024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38"/>
          <p:cNvSpPr>
            <a:spLocks noChangeAspect="1"/>
          </p:cNvSpPr>
          <p:nvPr/>
        </p:nvSpPr>
        <p:spPr bwMode="auto">
          <a:xfrm>
            <a:off x="5300663" y="4333875"/>
            <a:ext cx="1441450" cy="1441450"/>
          </a:xfrm>
          <a:custGeom>
            <a:avLst/>
            <a:gdLst>
              <a:gd name="T0" fmla="*/ 1441704 w 1676400"/>
              <a:gd name="T1" fmla="*/ 0 h 1676400"/>
              <a:gd name="T2" fmla="*/ 589788 w 1676400"/>
              <a:gd name="T3" fmla="*/ 0 h 1676400"/>
              <a:gd name="T4" fmla="*/ 589788 w 1676400"/>
              <a:gd name="T5" fmla="*/ 1245107 h 1676400"/>
              <a:gd name="T6" fmla="*/ 0 w 1676400"/>
              <a:gd name="T7" fmla="*/ 1245107 h 1676400"/>
              <a:gd name="T8" fmla="*/ 570 w 1676400"/>
              <a:gd name="T9" fmla="*/ 1424039 h 1676400"/>
              <a:gd name="T10" fmla="*/ 851916 w 1676400"/>
              <a:gd name="T11" fmla="*/ 1441704 h 1676400"/>
              <a:gd name="T12" fmla="*/ 851916 w 1676400"/>
              <a:gd name="T13" fmla="*/ 196596 h 1676400"/>
              <a:gd name="T14" fmla="*/ 1441704 w 1676400"/>
              <a:gd name="T15" fmla="*/ 196596 h 1676400"/>
              <a:gd name="T16" fmla="*/ 1441704 w 1676400"/>
              <a:gd name="T17" fmla="*/ 0 h 1676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76400" h="1676400">
                <a:moveTo>
                  <a:pt x="1676400" y="0"/>
                </a:moveTo>
                <a:lnTo>
                  <a:pt x="685800" y="0"/>
                </a:lnTo>
                <a:lnTo>
                  <a:pt x="685800" y="1447799"/>
                </a:lnTo>
                <a:lnTo>
                  <a:pt x="0" y="1447799"/>
                </a:lnTo>
                <a:lnTo>
                  <a:pt x="663" y="1655859"/>
                </a:lnTo>
                <a:lnTo>
                  <a:pt x="990600" y="1676400"/>
                </a:lnTo>
                <a:lnTo>
                  <a:pt x="990600" y="228600"/>
                </a:lnTo>
                <a:lnTo>
                  <a:pt x="1676400" y="228600"/>
                </a:lnTo>
                <a:lnTo>
                  <a:pt x="1676400" y="0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161F62-9A93-4DE7-A781-23F8C9B9018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Unsymmetrical bending</a:t>
            </a:r>
          </a:p>
        </p:txBody>
      </p:sp>
      <p:sp>
        <p:nvSpPr>
          <p:cNvPr id="9222" name="Oval 6"/>
          <p:cNvSpPr>
            <a:spLocks noChangeAspect="1"/>
          </p:cNvSpPr>
          <p:nvPr/>
        </p:nvSpPr>
        <p:spPr bwMode="auto">
          <a:xfrm>
            <a:off x="1025525" y="2033588"/>
            <a:ext cx="1416050" cy="14160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Rectangle 7"/>
          <p:cNvSpPr>
            <a:spLocks noChangeAspect="1"/>
          </p:cNvSpPr>
          <p:nvPr/>
        </p:nvSpPr>
        <p:spPr bwMode="auto">
          <a:xfrm>
            <a:off x="3708400" y="2052638"/>
            <a:ext cx="1416050" cy="1414462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Freeform 8"/>
          <p:cNvSpPr>
            <a:spLocks noChangeAspect="1"/>
          </p:cNvSpPr>
          <p:nvPr/>
        </p:nvSpPr>
        <p:spPr bwMode="auto">
          <a:xfrm>
            <a:off x="6602413" y="1924050"/>
            <a:ext cx="1416050" cy="1430338"/>
          </a:xfrm>
          <a:custGeom>
            <a:avLst/>
            <a:gdLst>
              <a:gd name="T0" fmla="*/ 0 w 1645920"/>
              <a:gd name="T1" fmla="*/ 6839 h 1661823"/>
              <a:gd name="T2" fmla="*/ 0 w 1645920"/>
              <a:gd name="T3" fmla="*/ 1429171 h 1661823"/>
              <a:gd name="T4" fmla="*/ 1415494 w 1645920"/>
              <a:gd name="T5" fmla="*/ 1429171 h 1661823"/>
              <a:gd name="T6" fmla="*/ 1415494 w 1645920"/>
              <a:gd name="T7" fmla="*/ 6839 h 1661823"/>
              <a:gd name="T8" fmla="*/ 1162483 w 1645920"/>
              <a:gd name="T9" fmla="*/ 0 h 1661823"/>
              <a:gd name="T10" fmla="*/ 1155645 w 1645920"/>
              <a:gd name="T11" fmla="*/ 1237704 h 1661823"/>
              <a:gd name="T12" fmla="*/ 262129 w 1645920"/>
              <a:gd name="T13" fmla="*/ 1245111 h 1661823"/>
              <a:gd name="T14" fmla="*/ 262129 w 1645920"/>
              <a:gd name="T15" fmla="*/ 1245111 h 1661823"/>
              <a:gd name="T16" fmla="*/ 262129 w 1645920"/>
              <a:gd name="T17" fmla="*/ 0 h 1661823"/>
              <a:gd name="T18" fmla="*/ 0 w 1645920"/>
              <a:gd name="T19" fmla="*/ 6839 h 16618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5920" h="1661823">
                <a:moveTo>
                  <a:pt x="0" y="7952"/>
                </a:moveTo>
                <a:lnTo>
                  <a:pt x="0" y="1661823"/>
                </a:lnTo>
                <a:lnTo>
                  <a:pt x="1645920" y="1661823"/>
                </a:lnTo>
                <a:lnTo>
                  <a:pt x="1645920" y="7952"/>
                </a:lnTo>
                <a:lnTo>
                  <a:pt x="1351722" y="0"/>
                </a:lnTo>
                <a:cubicBezTo>
                  <a:pt x="1349072" y="479729"/>
                  <a:pt x="1346421" y="959458"/>
                  <a:pt x="1343771" y="1439187"/>
                </a:cubicBezTo>
                <a:lnTo>
                  <a:pt x="304800" y="1447800"/>
                </a:lnTo>
                <a:cubicBezTo>
                  <a:pt x="307450" y="970722"/>
                  <a:pt x="302150" y="477078"/>
                  <a:pt x="304800" y="0"/>
                </a:cubicBezTo>
                <a:lnTo>
                  <a:pt x="0" y="795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9225" name="Straight Arrow Connector 10"/>
          <p:cNvCxnSpPr>
            <a:cxnSpLocks noChangeAspect="1"/>
          </p:cNvCxnSpPr>
          <p:nvPr/>
        </p:nvCxnSpPr>
        <p:spPr bwMode="auto">
          <a:xfrm rot="5400000">
            <a:off x="728663" y="2768600"/>
            <a:ext cx="2032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9226" name="Straight Arrow Connector 12"/>
          <p:cNvCxnSpPr>
            <a:cxnSpLocks noChangeAspect="1"/>
          </p:cNvCxnSpPr>
          <p:nvPr/>
        </p:nvCxnSpPr>
        <p:spPr bwMode="auto">
          <a:xfrm rot="10800000">
            <a:off x="655638" y="2743200"/>
            <a:ext cx="2162175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9227" name="TextBox 13"/>
          <p:cNvSpPr txBox="1">
            <a:spLocks noChangeAspect="1"/>
          </p:cNvSpPr>
          <p:nvPr/>
        </p:nvSpPr>
        <p:spPr bwMode="auto">
          <a:xfrm>
            <a:off x="533400" y="2438400"/>
            <a:ext cx="244475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z</a:t>
            </a:r>
          </a:p>
        </p:txBody>
      </p:sp>
      <p:sp>
        <p:nvSpPr>
          <p:cNvPr id="9228" name="TextBox 14"/>
          <p:cNvSpPr txBox="1">
            <a:spLocks noChangeAspect="1"/>
          </p:cNvSpPr>
          <p:nvPr/>
        </p:nvSpPr>
        <p:spPr bwMode="auto">
          <a:xfrm>
            <a:off x="1447800" y="3581400"/>
            <a:ext cx="2619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cxnSp>
        <p:nvCxnSpPr>
          <p:cNvPr id="9229" name="Straight Arrow Connector 15"/>
          <p:cNvCxnSpPr>
            <a:cxnSpLocks noChangeAspect="1"/>
          </p:cNvCxnSpPr>
          <p:nvPr/>
        </p:nvCxnSpPr>
        <p:spPr bwMode="auto">
          <a:xfrm rot="5400000">
            <a:off x="3404394" y="2772569"/>
            <a:ext cx="20320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9230" name="Straight Arrow Connector 16"/>
          <p:cNvCxnSpPr>
            <a:cxnSpLocks noChangeAspect="1"/>
          </p:cNvCxnSpPr>
          <p:nvPr/>
        </p:nvCxnSpPr>
        <p:spPr bwMode="auto">
          <a:xfrm rot="10800000">
            <a:off x="3276600" y="2747963"/>
            <a:ext cx="216217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9231" name="TextBox 17"/>
          <p:cNvSpPr txBox="1">
            <a:spLocks noChangeAspect="1"/>
          </p:cNvSpPr>
          <p:nvPr/>
        </p:nvSpPr>
        <p:spPr bwMode="auto">
          <a:xfrm>
            <a:off x="3200400" y="2438400"/>
            <a:ext cx="244475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z</a:t>
            </a:r>
          </a:p>
        </p:txBody>
      </p:sp>
      <p:sp>
        <p:nvSpPr>
          <p:cNvPr id="9232" name="TextBox 18"/>
          <p:cNvSpPr txBox="1">
            <a:spLocks noChangeAspect="1"/>
          </p:cNvSpPr>
          <p:nvPr/>
        </p:nvSpPr>
        <p:spPr bwMode="auto">
          <a:xfrm>
            <a:off x="4114800" y="3581400"/>
            <a:ext cx="2619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cxnSp>
        <p:nvCxnSpPr>
          <p:cNvPr id="9233" name="Straight Arrow Connector 19"/>
          <p:cNvCxnSpPr>
            <a:cxnSpLocks noChangeAspect="1"/>
          </p:cNvCxnSpPr>
          <p:nvPr/>
        </p:nvCxnSpPr>
        <p:spPr bwMode="auto">
          <a:xfrm rot="5400000">
            <a:off x="6299994" y="2691606"/>
            <a:ext cx="20320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9234" name="Straight Arrow Connector 20"/>
          <p:cNvCxnSpPr>
            <a:cxnSpLocks noChangeAspect="1"/>
          </p:cNvCxnSpPr>
          <p:nvPr/>
        </p:nvCxnSpPr>
        <p:spPr bwMode="auto">
          <a:xfrm rot="10800000">
            <a:off x="6248400" y="2968625"/>
            <a:ext cx="2162175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9235" name="TextBox 21"/>
          <p:cNvSpPr txBox="1">
            <a:spLocks noChangeAspect="1"/>
          </p:cNvSpPr>
          <p:nvPr/>
        </p:nvSpPr>
        <p:spPr bwMode="auto">
          <a:xfrm>
            <a:off x="6172200" y="2667000"/>
            <a:ext cx="244475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z</a:t>
            </a:r>
          </a:p>
        </p:txBody>
      </p:sp>
      <p:sp>
        <p:nvSpPr>
          <p:cNvPr id="9236" name="TextBox 22"/>
          <p:cNvSpPr txBox="1">
            <a:spLocks noChangeAspect="1"/>
          </p:cNvSpPr>
          <p:nvPr/>
        </p:nvSpPr>
        <p:spPr bwMode="auto">
          <a:xfrm>
            <a:off x="7010400" y="3505200"/>
            <a:ext cx="2619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cxnSp>
        <p:nvCxnSpPr>
          <p:cNvPr id="9237" name="Straight Arrow Connector 24"/>
          <p:cNvCxnSpPr>
            <a:cxnSpLocks noChangeAspect="1"/>
          </p:cNvCxnSpPr>
          <p:nvPr/>
        </p:nvCxnSpPr>
        <p:spPr bwMode="auto">
          <a:xfrm rot="10800000">
            <a:off x="1358900" y="2546350"/>
            <a:ext cx="393700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38" name="Straight Arrow Connector 25"/>
          <p:cNvCxnSpPr>
            <a:cxnSpLocks noChangeAspect="1"/>
          </p:cNvCxnSpPr>
          <p:nvPr/>
        </p:nvCxnSpPr>
        <p:spPr bwMode="auto">
          <a:xfrm rot="10800000">
            <a:off x="1206500" y="2470150"/>
            <a:ext cx="393700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39" name="Straight Arrow Connector 26"/>
          <p:cNvCxnSpPr>
            <a:cxnSpLocks noChangeAspect="1"/>
          </p:cNvCxnSpPr>
          <p:nvPr/>
        </p:nvCxnSpPr>
        <p:spPr bwMode="auto">
          <a:xfrm rot="10800000">
            <a:off x="4025900" y="2555875"/>
            <a:ext cx="393700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40" name="Straight Arrow Connector 27"/>
          <p:cNvCxnSpPr>
            <a:cxnSpLocks noChangeAspect="1"/>
          </p:cNvCxnSpPr>
          <p:nvPr/>
        </p:nvCxnSpPr>
        <p:spPr bwMode="auto">
          <a:xfrm rot="10800000">
            <a:off x="3873500" y="2479675"/>
            <a:ext cx="393700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41" name="Straight Arrow Connector 28"/>
          <p:cNvCxnSpPr>
            <a:cxnSpLocks noChangeAspect="1"/>
          </p:cNvCxnSpPr>
          <p:nvPr/>
        </p:nvCxnSpPr>
        <p:spPr bwMode="auto">
          <a:xfrm rot="10800000">
            <a:off x="6921500" y="2774950"/>
            <a:ext cx="393700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42" name="Straight Arrow Connector 29"/>
          <p:cNvCxnSpPr>
            <a:cxnSpLocks noChangeAspect="1"/>
          </p:cNvCxnSpPr>
          <p:nvPr/>
        </p:nvCxnSpPr>
        <p:spPr bwMode="auto">
          <a:xfrm rot="10800000">
            <a:off x="6769100" y="2698750"/>
            <a:ext cx="393700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43" name="Straight Arrow Connector 32"/>
          <p:cNvCxnSpPr>
            <a:cxnSpLocks noChangeAspect="1"/>
          </p:cNvCxnSpPr>
          <p:nvPr/>
        </p:nvCxnSpPr>
        <p:spPr bwMode="auto">
          <a:xfrm rot="5400000">
            <a:off x="5004594" y="5074444"/>
            <a:ext cx="20320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9244" name="Straight Arrow Connector 33"/>
          <p:cNvCxnSpPr>
            <a:cxnSpLocks noChangeAspect="1"/>
          </p:cNvCxnSpPr>
          <p:nvPr/>
        </p:nvCxnSpPr>
        <p:spPr bwMode="auto">
          <a:xfrm rot="10800000">
            <a:off x="4876800" y="5048250"/>
            <a:ext cx="2162175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9245" name="TextBox 34"/>
          <p:cNvSpPr txBox="1">
            <a:spLocks noChangeAspect="1"/>
          </p:cNvSpPr>
          <p:nvPr/>
        </p:nvSpPr>
        <p:spPr bwMode="auto">
          <a:xfrm>
            <a:off x="4656138" y="4687888"/>
            <a:ext cx="24447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z</a:t>
            </a:r>
          </a:p>
        </p:txBody>
      </p:sp>
      <p:sp>
        <p:nvSpPr>
          <p:cNvPr id="9246" name="TextBox 35"/>
          <p:cNvSpPr txBox="1">
            <a:spLocks noChangeAspect="1"/>
          </p:cNvSpPr>
          <p:nvPr/>
        </p:nvSpPr>
        <p:spPr bwMode="auto">
          <a:xfrm>
            <a:off x="5715000" y="5867400"/>
            <a:ext cx="2619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cxnSp>
        <p:nvCxnSpPr>
          <p:cNvPr id="9247" name="Straight Arrow Connector 36"/>
          <p:cNvCxnSpPr>
            <a:cxnSpLocks noChangeAspect="1"/>
          </p:cNvCxnSpPr>
          <p:nvPr/>
        </p:nvCxnSpPr>
        <p:spPr bwMode="auto">
          <a:xfrm rot="10800000">
            <a:off x="5626100" y="4857750"/>
            <a:ext cx="393700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48" name="Straight Arrow Connector 37"/>
          <p:cNvCxnSpPr>
            <a:cxnSpLocks noChangeAspect="1"/>
          </p:cNvCxnSpPr>
          <p:nvPr/>
        </p:nvCxnSpPr>
        <p:spPr bwMode="auto">
          <a:xfrm rot="10800000">
            <a:off x="5473700" y="4781550"/>
            <a:ext cx="393700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49" name="Freeform 39"/>
          <p:cNvSpPr>
            <a:spLocks noChangeAspect="1"/>
          </p:cNvSpPr>
          <p:nvPr/>
        </p:nvSpPr>
        <p:spPr bwMode="auto">
          <a:xfrm>
            <a:off x="2405063" y="4330700"/>
            <a:ext cx="1441450" cy="1441450"/>
          </a:xfrm>
          <a:custGeom>
            <a:avLst/>
            <a:gdLst>
              <a:gd name="T0" fmla="*/ 1441704 w 1676400"/>
              <a:gd name="T1" fmla="*/ 0 h 1676400"/>
              <a:gd name="T2" fmla="*/ 589788 w 1676400"/>
              <a:gd name="T3" fmla="*/ 0 h 1676400"/>
              <a:gd name="T4" fmla="*/ 589788 w 1676400"/>
              <a:gd name="T5" fmla="*/ 1245107 h 1676400"/>
              <a:gd name="T6" fmla="*/ 0 w 1676400"/>
              <a:gd name="T7" fmla="*/ 1245107 h 1676400"/>
              <a:gd name="T8" fmla="*/ 570 w 1676400"/>
              <a:gd name="T9" fmla="*/ 1424039 h 1676400"/>
              <a:gd name="T10" fmla="*/ 851916 w 1676400"/>
              <a:gd name="T11" fmla="*/ 1441704 h 1676400"/>
              <a:gd name="T12" fmla="*/ 851916 w 1676400"/>
              <a:gd name="T13" fmla="*/ 196596 h 1676400"/>
              <a:gd name="T14" fmla="*/ 1441704 w 1676400"/>
              <a:gd name="T15" fmla="*/ 196596 h 1676400"/>
              <a:gd name="T16" fmla="*/ 1441704 w 1676400"/>
              <a:gd name="T17" fmla="*/ 0 h 1676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76400" h="1676400">
                <a:moveTo>
                  <a:pt x="1676400" y="0"/>
                </a:moveTo>
                <a:lnTo>
                  <a:pt x="685800" y="0"/>
                </a:lnTo>
                <a:lnTo>
                  <a:pt x="685800" y="1447799"/>
                </a:lnTo>
                <a:lnTo>
                  <a:pt x="0" y="1447799"/>
                </a:lnTo>
                <a:lnTo>
                  <a:pt x="663" y="1655859"/>
                </a:lnTo>
                <a:lnTo>
                  <a:pt x="990600" y="1676400"/>
                </a:lnTo>
                <a:lnTo>
                  <a:pt x="990600" y="228600"/>
                </a:lnTo>
                <a:lnTo>
                  <a:pt x="1676400" y="228600"/>
                </a:lnTo>
                <a:lnTo>
                  <a:pt x="1676400" y="0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9250" name="Straight Arrow Connector 40"/>
          <p:cNvCxnSpPr>
            <a:cxnSpLocks noChangeAspect="1"/>
          </p:cNvCxnSpPr>
          <p:nvPr/>
        </p:nvCxnSpPr>
        <p:spPr bwMode="auto">
          <a:xfrm rot="5400000">
            <a:off x="2100263" y="5075238"/>
            <a:ext cx="2032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9251" name="Straight Arrow Connector 41"/>
          <p:cNvCxnSpPr>
            <a:cxnSpLocks noChangeAspect="1"/>
          </p:cNvCxnSpPr>
          <p:nvPr/>
        </p:nvCxnSpPr>
        <p:spPr bwMode="auto">
          <a:xfrm rot="10800000">
            <a:off x="1905000" y="5048250"/>
            <a:ext cx="2162175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9252" name="TextBox 42"/>
          <p:cNvSpPr txBox="1">
            <a:spLocks noChangeAspect="1"/>
          </p:cNvSpPr>
          <p:nvPr/>
        </p:nvSpPr>
        <p:spPr bwMode="auto">
          <a:xfrm>
            <a:off x="1752600" y="4687888"/>
            <a:ext cx="24447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z</a:t>
            </a:r>
          </a:p>
        </p:txBody>
      </p:sp>
      <p:sp>
        <p:nvSpPr>
          <p:cNvPr id="9253" name="TextBox 43"/>
          <p:cNvSpPr txBox="1">
            <a:spLocks noChangeAspect="1"/>
          </p:cNvSpPr>
          <p:nvPr/>
        </p:nvSpPr>
        <p:spPr bwMode="auto">
          <a:xfrm>
            <a:off x="2819400" y="5867400"/>
            <a:ext cx="2619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cxnSp>
        <p:nvCxnSpPr>
          <p:cNvPr id="9254" name="Straight Arrow Connector 44"/>
          <p:cNvCxnSpPr>
            <a:cxnSpLocks noChangeAspect="1"/>
          </p:cNvCxnSpPr>
          <p:nvPr/>
        </p:nvCxnSpPr>
        <p:spPr bwMode="auto">
          <a:xfrm rot="9240000">
            <a:off x="2686050" y="4945063"/>
            <a:ext cx="392113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55" name="Straight Arrow Connector 45"/>
          <p:cNvCxnSpPr>
            <a:cxnSpLocks noChangeAspect="1"/>
          </p:cNvCxnSpPr>
          <p:nvPr/>
        </p:nvCxnSpPr>
        <p:spPr bwMode="auto">
          <a:xfrm rot="9240000">
            <a:off x="2533650" y="4945063"/>
            <a:ext cx="392113" cy="1968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AAE53E-2854-4457-A0EB-389A932BD89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Rectangular Cross-Section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98095" y="2404732"/>
            <a:ext cx="1905000" cy="26670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1653365" y="3733798"/>
            <a:ext cx="3505200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4244165" y="4648200"/>
            <a:ext cx="1828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 flipV="1">
            <a:off x="1272365" y="3733800"/>
            <a:ext cx="27432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5011566" y="5762764"/>
            <a:ext cx="2743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3512645" y="3733800"/>
            <a:ext cx="164592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3699063" y="3737338"/>
            <a:ext cx="14630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4792805" y="4099560"/>
            <a:ext cx="73152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4885039" y="4022291"/>
            <a:ext cx="54864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0800000">
            <a:off x="3512645" y="4495800"/>
            <a:ext cx="16459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139440" y="4120826"/>
            <a:ext cx="7315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cxnSpLocks noChangeAspect="1"/>
          </p:cNvCxnSpPr>
          <p:nvPr/>
        </p:nvCxnSpPr>
        <p:spPr bwMode="auto">
          <a:xfrm rot="10800000" flipV="1">
            <a:off x="3482165" y="3733800"/>
            <a:ext cx="16764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Arrow Connector 26"/>
          <p:cNvCxnSpPr>
            <a:cxnSpLocks noChangeAspect="1"/>
          </p:cNvCxnSpPr>
          <p:nvPr/>
        </p:nvCxnSpPr>
        <p:spPr bwMode="auto">
          <a:xfrm rot="10800000" flipV="1">
            <a:off x="3675678" y="3742497"/>
            <a:ext cx="1463040" cy="6650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225365" y="2417134"/>
            <a:ext cx="129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248400" y="5082365"/>
            <a:ext cx="129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6072965" y="3733800"/>
            <a:ext cx="2590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 flipH="1" flipV="1">
            <a:off x="5828415" y="2018416"/>
            <a:ext cx="533400" cy="17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 flipH="1" flipV="1">
            <a:off x="3923416" y="2018415"/>
            <a:ext cx="533401" cy="17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189231" y="1903412"/>
            <a:ext cx="1905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006165" y="1905000"/>
          <a:ext cx="304800" cy="457200"/>
        </p:xfrm>
        <a:graphic>
          <a:graphicData uri="http://schemas.openxmlformats.org/presentationml/2006/ole">
            <p:oleObj spid="_x0000_s28673" name="Equation" r:id="rId4" imgW="126720" imgH="177480" progId="Equation.DSMT4">
              <p:embed/>
            </p:oleObj>
          </a:graphicData>
        </a:graphic>
      </p:graphicFrame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6987365" y="3352800"/>
          <a:ext cx="304800" cy="457200"/>
        </p:xfrm>
        <a:graphic>
          <a:graphicData uri="http://schemas.openxmlformats.org/presentationml/2006/ole">
            <p:oleObj spid="_x0000_s28674" name="Equation" r:id="rId5" imgW="126720" imgH="177480" progId="Equation.DSMT4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405965" y="3200400"/>
          <a:ext cx="669925" cy="422678"/>
        </p:xfrm>
        <a:graphic>
          <a:graphicData uri="http://schemas.openxmlformats.org/presentationml/2006/ole">
            <p:oleObj spid="_x0000_s28675" name="Equation" r:id="rId6" imgW="431640" imgH="253800" progId="Equation.DSMT4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320490" y="4038600"/>
          <a:ext cx="649288" cy="422275"/>
        </p:xfrm>
        <a:graphic>
          <a:graphicData uri="http://schemas.openxmlformats.org/presentationml/2006/ole">
            <p:oleObj spid="_x0000_s28676" name="Equation" r:id="rId7" imgW="419040" imgH="253800" progId="Equation.DSMT4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505200" y="3886200"/>
          <a:ext cx="552450" cy="317500"/>
        </p:xfrm>
        <a:graphic>
          <a:graphicData uri="http://schemas.openxmlformats.org/presentationml/2006/ole">
            <p:oleObj spid="_x0000_s28677" name="Equation" r:id="rId8" imgW="355320" imgH="190440" progId="Equation.DSMT4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272365" y="3276600"/>
          <a:ext cx="217488" cy="358775"/>
        </p:xfrm>
        <a:graphic>
          <a:graphicData uri="http://schemas.openxmlformats.org/presentationml/2006/ole">
            <p:oleObj spid="_x0000_s28678" name="Equation" r:id="rId9" imgW="139680" imgH="215640" progId="Equation.DSMT4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729565" y="3429000"/>
          <a:ext cx="177800" cy="231775"/>
        </p:xfrm>
        <a:graphic>
          <a:graphicData uri="http://schemas.openxmlformats.org/presentationml/2006/ole">
            <p:oleObj spid="_x0000_s28679" name="Equation" r:id="rId10" imgW="114120" imgH="139680" progId="Equation.DSMT4">
              <p:embed/>
            </p:oleObj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234765" y="5562600"/>
          <a:ext cx="177800" cy="358775"/>
        </p:xfrm>
        <a:graphic>
          <a:graphicData uri="http://schemas.openxmlformats.org/presentationml/2006/ole">
            <p:oleObj spid="_x0000_s28680" name="Equation" r:id="rId11" imgW="114120" imgH="215640" progId="Equation.DSMT4">
              <p:embed/>
            </p:oleObj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5234765" y="5257800"/>
          <a:ext cx="217488" cy="231775"/>
        </p:xfrm>
        <a:graphic>
          <a:graphicData uri="http://schemas.openxmlformats.org/presentationml/2006/ole">
            <p:oleObj spid="_x0000_s28681" name="Equation" r:id="rId12" imgW="139680" imgH="139680" progId="Equation.DSMT4">
              <p:embed/>
            </p:oleObj>
          </a:graphicData>
        </a:graphic>
      </p:graphicFrame>
      <p:cxnSp>
        <p:nvCxnSpPr>
          <p:cNvPr id="48" name="Straight Connector 47"/>
          <p:cNvCxnSpPr/>
          <p:nvPr/>
        </p:nvCxnSpPr>
        <p:spPr bwMode="auto">
          <a:xfrm rot="10800000" flipV="1">
            <a:off x="3048001" y="4548964"/>
            <a:ext cx="359735" cy="1754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Arc 52"/>
          <p:cNvSpPr>
            <a:spLocks noChangeAspect="1"/>
          </p:cNvSpPr>
          <p:nvPr/>
        </p:nvSpPr>
        <p:spPr bwMode="auto">
          <a:xfrm>
            <a:off x="2938132" y="1533214"/>
            <a:ext cx="4389120" cy="4389120"/>
          </a:xfrm>
          <a:prstGeom prst="arc">
            <a:avLst>
              <a:gd name="adj1" fmla="val 9312705"/>
              <a:gd name="adj2" fmla="val 1079039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>
            <a:off x="2895600" y="3352800"/>
            <a:ext cx="4114800" cy="1676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Arc 56"/>
          <p:cNvSpPr>
            <a:spLocks noChangeAspect="1"/>
          </p:cNvSpPr>
          <p:nvPr/>
        </p:nvSpPr>
        <p:spPr bwMode="auto">
          <a:xfrm>
            <a:off x="2590800" y="1219200"/>
            <a:ext cx="5029200" cy="5029200"/>
          </a:xfrm>
          <a:prstGeom prst="arc">
            <a:avLst>
              <a:gd name="adj1" fmla="val 6719689"/>
              <a:gd name="adj2" fmla="val 1080073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667000" y="4038600"/>
          <a:ext cx="217488" cy="296862"/>
        </p:xfrm>
        <a:graphic>
          <a:graphicData uri="http://schemas.openxmlformats.org/presentationml/2006/ole">
            <p:oleObj spid="_x0000_s28682" name="Equation" r:id="rId13" imgW="139680" imgH="177480" progId="Equation.DSMT4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2590800" y="4953000"/>
          <a:ext cx="257175" cy="338137"/>
        </p:xfrm>
        <a:graphic>
          <a:graphicData uri="http://schemas.openxmlformats.org/presentationml/2006/ole">
            <p:oleObj spid="_x0000_s28683" name="Equation" r:id="rId14" imgW="164880" imgH="203040" progId="Equation.DSMT4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 rot="17561256">
            <a:off x="4988881" y="2700766"/>
            <a:ext cx="91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Neutral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Axis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/>
          <p:cNvSpPr/>
          <p:nvPr/>
        </p:nvSpPr>
        <p:spPr bwMode="auto">
          <a:xfrm>
            <a:off x="2374840" y="2693294"/>
            <a:ext cx="2873209" cy="2886210"/>
          </a:xfrm>
          <a:custGeom>
            <a:avLst/>
            <a:gdLst>
              <a:gd name="connsiteX0" fmla="*/ 0 w 2873209"/>
              <a:gd name="connsiteY0" fmla="*/ 0 h 2886210"/>
              <a:gd name="connsiteX1" fmla="*/ 2873209 w 2873209"/>
              <a:gd name="connsiteY1" fmla="*/ 117008 h 2886210"/>
              <a:gd name="connsiteX2" fmla="*/ 2132155 w 2873209"/>
              <a:gd name="connsiteY2" fmla="*/ 2886210 h 2886210"/>
              <a:gd name="connsiteX3" fmla="*/ 1369433 w 2873209"/>
              <a:gd name="connsiteY3" fmla="*/ 2860208 h 2886210"/>
              <a:gd name="connsiteX4" fmla="*/ 0 w 2873209"/>
              <a:gd name="connsiteY4" fmla="*/ 0 h 288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209" h="2886210">
                <a:moveTo>
                  <a:pt x="0" y="0"/>
                </a:moveTo>
                <a:lnTo>
                  <a:pt x="2873209" y="117008"/>
                </a:lnTo>
                <a:lnTo>
                  <a:pt x="2132155" y="2886210"/>
                </a:lnTo>
                <a:lnTo>
                  <a:pt x="1369433" y="2860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Freeform 69"/>
          <p:cNvSpPr/>
          <p:nvPr/>
        </p:nvSpPr>
        <p:spPr bwMode="auto">
          <a:xfrm>
            <a:off x="3744273" y="5553502"/>
            <a:ext cx="762722" cy="195015"/>
          </a:xfrm>
          <a:custGeom>
            <a:avLst/>
            <a:gdLst>
              <a:gd name="connsiteX0" fmla="*/ 463700 w 762722"/>
              <a:gd name="connsiteY0" fmla="*/ 195015 h 195015"/>
              <a:gd name="connsiteX1" fmla="*/ 762722 w 762722"/>
              <a:gd name="connsiteY1" fmla="*/ 26002 h 195015"/>
              <a:gd name="connsiteX2" fmla="*/ 0 w 762722"/>
              <a:gd name="connsiteY2" fmla="*/ 0 h 195015"/>
              <a:gd name="connsiteX3" fmla="*/ 463700 w 762722"/>
              <a:gd name="connsiteY3" fmla="*/ 195015 h 19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22" h="195015">
                <a:moveTo>
                  <a:pt x="463700" y="195015"/>
                </a:moveTo>
                <a:lnTo>
                  <a:pt x="762722" y="26002"/>
                </a:lnTo>
                <a:lnTo>
                  <a:pt x="0" y="0"/>
                </a:lnTo>
                <a:lnTo>
                  <a:pt x="463700" y="19501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4916CD-1EDB-4757-B9F4-E616457230D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Rectangular Cross-Section</a:t>
            </a:r>
          </a:p>
        </p:txBody>
      </p:sp>
      <p:sp>
        <p:nvSpPr>
          <p:cNvPr id="21" name="Freeform 20"/>
          <p:cNvSpPr/>
          <p:nvPr/>
        </p:nvSpPr>
        <p:spPr bwMode="auto">
          <a:xfrm>
            <a:off x="1991485" y="1754939"/>
            <a:ext cx="3562233" cy="1671725"/>
          </a:xfrm>
          <a:custGeom>
            <a:avLst/>
            <a:gdLst>
              <a:gd name="connsiteX0" fmla="*/ 0 w 3562233"/>
              <a:gd name="connsiteY0" fmla="*/ 785374 h 1671725"/>
              <a:gd name="connsiteX1" fmla="*/ 2204657 w 3562233"/>
              <a:gd name="connsiteY1" fmla="*/ 1671725 h 1671725"/>
              <a:gd name="connsiteX2" fmla="*/ 3562233 w 3562233"/>
              <a:gd name="connsiteY2" fmla="*/ 875131 h 1671725"/>
              <a:gd name="connsiteX3" fmla="*/ 1357575 w 3562233"/>
              <a:gd name="connsiteY3" fmla="*/ 0 h 1671725"/>
              <a:gd name="connsiteX4" fmla="*/ 0 w 3562233"/>
              <a:gd name="connsiteY4" fmla="*/ 785374 h 16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2233" h="1671725">
                <a:moveTo>
                  <a:pt x="0" y="785374"/>
                </a:moveTo>
                <a:lnTo>
                  <a:pt x="2204657" y="1671725"/>
                </a:lnTo>
                <a:lnTo>
                  <a:pt x="3562233" y="875131"/>
                </a:lnTo>
                <a:lnTo>
                  <a:pt x="1357575" y="0"/>
                </a:lnTo>
                <a:lnTo>
                  <a:pt x="0" y="785374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1991485" y="2545923"/>
            <a:ext cx="2210267" cy="3203205"/>
          </a:xfrm>
          <a:custGeom>
            <a:avLst/>
            <a:gdLst>
              <a:gd name="connsiteX0" fmla="*/ 2210267 w 2210267"/>
              <a:gd name="connsiteY0" fmla="*/ 3203205 h 3203205"/>
              <a:gd name="connsiteX1" fmla="*/ 5609 w 2210267"/>
              <a:gd name="connsiteY1" fmla="*/ 2322464 h 3203205"/>
              <a:gd name="connsiteX2" fmla="*/ 0 w 2210267"/>
              <a:gd name="connsiteY2" fmla="*/ 0 h 3203205"/>
              <a:gd name="connsiteX3" fmla="*/ 2204657 w 2210267"/>
              <a:gd name="connsiteY3" fmla="*/ 891961 h 3203205"/>
              <a:gd name="connsiteX4" fmla="*/ 2210267 w 2210267"/>
              <a:gd name="connsiteY4" fmla="*/ 3203205 h 320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267" h="3203205">
                <a:moveTo>
                  <a:pt x="2210267" y="3203205"/>
                </a:moveTo>
                <a:lnTo>
                  <a:pt x="5609" y="2322464"/>
                </a:lnTo>
                <a:cubicBezTo>
                  <a:pt x="3739" y="1548309"/>
                  <a:pt x="1870" y="774155"/>
                  <a:pt x="0" y="0"/>
                </a:cubicBezTo>
                <a:lnTo>
                  <a:pt x="2204657" y="891961"/>
                </a:lnTo>
                <a:lnTo>
                  <a:pt x="2210267" y="320320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4201752" y="2630070"/>
            <a:ext cx="1357576" cy="3124668"/>
          </a:xfrm>
          <a:custGeom>
            <a:avLst/>
            <a:gdLst>
              <a:gd name="connsiteX0" fmla="*/ 1357576 w 1357576"/>
              <a:gd name="connsiteY0" fmla="*/ 2328074 h 3124668"/>
              <a:gd name="connsiteX1" fmla="*/ 1351966 w 1357576"/>
              <a:gd name="connsiteY1" fmla="*/ 0 h 3124668"/>
              <a:gd name="connsiteX2" fmla="*/ 0 w 1357576"/>
              <a:gd name="connsiteY2" fmla="*/ 807814 h 3124668"/>
              <a:gd name="connsiteX3" fmla="*/ 0 w 1357576"/>
              <a:gd name="connsiteY3" fmla="*/ 3124668 h 3124668"/>
              <a:gd name="connsiteX4" fmla="*/ 1357576 w 1357576"/>
              <a:gd name="connsiteY4" fmla="*/ 2328074 h 312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576" h="3124668">
                <a:moveTo>
                  <a:pt x="1357576" y="2328074"/>
                </a:moveTo>
                <a:lnTo>
                  <a:pt x="1351966" y="0"/>
                </a:lnTo>
                <a:lnTo>
                  <a:pt x="0" y="807814"/>
                </a:lnTo>
                <a:lnTo>
                  <a:pt x="0" y="3124668"/>
                </a:lnTo>
                <a:lnTo>
                  <a:pt x="1357576" y="2328074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2388204" y="2695820"/>
            <a:ext cx="2873209" cy="3050889"/>
          </a:xfrm>
          <a:custGeom>
            <a:avLst/>
            <a:gdLst>
              <a:gd name="connsiteX0" fmla="*/ 1360766 w 2873209"/>
              <a:gd name="connsiteY0" fmla="*/ 2851541 h 3050889"/>
              <a:gd name="connsiteX1" fmla="*/ 0 w 2873209"/>
              <a:gd name="connsiteY1" fmla="*/ 0 h 3050889"/>
              <a:gd name="connsiteX2" fmla="*/ 2873209 w 2873209"/>
              <a:gd name="connsiteY2" fmla="*/ 112675 h 3050889"/>
              <a:gd name="connsiteX3" fmla="*/ 1820133 w 2873209"/>
              <a:gd name="connsiteY3" fmla="*/ 723720 h 3050889"/>
              <a:gd name="connsiteX4" fmla="*/ 1828800 w 2873209"/>
              <a:gd name="connsiteY4" fmla="*/ 3050889 h 3050889"/>
              <a:gd name="connsiteX5" fmla="*/ 1360766 w 2873209"/>
              <a:gd name="connsiteY5" fmla="*/ 2851541 h 305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3209" h="3050889">
                <a:moveTo>
                  <a:pt x="1360766" y="2851541"/>
                </a:moveTo>
                <a:lnTo>
                  <a:pt x="0" y="0"/>
                </a:lnTo>
                <a:lnTo>
                  <a:pt x="2873209" y="112675"/>
                </a:lnTo>
                <a:lnTo>
                  <a:pt x="1820133" y="723720"/>
                </a:lnTo>
                <a:lnTo>
                  <a:pt x="1828800" y="3050889"/>
                </a:lnTo>
                <a:lnTo>
                  <a:pt x="1360766" y="285154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67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 bwMode="auto">
          <a:xfrm>
            <a:off x="2362200" y="2695050"/>
            <a:ext cx="1828800" cy="729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28" name="Straight Arrow Connector 27"/>
          <p:cNvCxnSpPr>
            <a:cxnSpLocks noChangeAspect="1"/>
          </p:cNvCxnSpPr>
          <p:nvPr/>
        </p:nvCxnSpPr>
        <p:spPr bwMode="auto">
          <a:xfrm>
            <a:off x="3739410" y="5570550"/>
            <a:ext cx="457200" cy="1823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3598230" y="5237703"/>
            <a:ext cx="598932" cy="2388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49" name="Straight Arrow Connector 48"/>
          <p:cNvCxnSpPr>
            <a:cxnSpLocks noChangeAspect="1"/>
          </p:cNvCxnSpPr>
          <p:nvPr/>
        </p:nvCxnSpPr>
        <p:spPr bwMode="auto">
          <a:xfrm>
            <a:off x="3445829" y="4932900"/>
            <a:ext cx="753466" cy="3005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>
            <a:off x="3276600" y="4546290"/>
            <a:ext cx="914400" cy="3646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51" name="Straight Arrow Connector 50"/>
          <p:cNvCxnSpPr>
            <a:cxnSpLocks noChangeAspect="1"/>
          </p:cNvCxnSpPr>
          <p:nvPr/>
        </p:nvCxnSpPr>
        <p:spPr bwMode="auto">
          <a:xfrm>
            <a:off x="3084930" y="4142849"/>
            <a:ext cx="1101852" cy="4394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52" name="Straight Arrow Connector 51"/>
          <p:cNvCxnSpPr>
            <a:cxnSpLocks noChangeAspect="1"/>
          </p:cNvCxnSpPr>
          <p:nvPr/>
        </p:nvCxnSpPr>
        <p:spPr bwMode="auto">
          <a:xfrm>
            <a:off x="2861940" y="3685645"/>
            <a:ext cx="1325880" cy="5288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53" name="Straight Arrow Connector 52"/>
          <p:cNvCxnSpPr>
            <a:cxnSpLocks noChangeAspect="1"/>
          </p:cNvCxnSpPr>
          <p:nvPr/>
        </p:nvCxnSpPr>
        <p:spPr bwMode="auto">
          <a:xfrm>
            <a:off x="2596409" y="3157859"/>
            <a:ext cx="1596542" cy="6367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54" name="Straight Arrow Connector 53"/>
          <p:cNvCxnSpPr>
            <a:cxnSpLocks noChangeAspect="1"/>
          </p:cNvCxnSpPr>
          <p:nvPr/>
        </p:nvCxnSpPr>
        <p:spPr bwMode="auto">
          <a:xfrm>
            <a:off x="3280257" y="2748809"/>
            <a:ext cx="1229337" cy="4903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55" name="Straight Arrow Connector 54"/>
          <p:cNvCxnSpPr>
            <a:cxnSpLocks noChangeAspect="1"/>
          </p:cNvCxnSpPr>
          <p:nvPr/>
        </p:nvCxnSpPr>
        <p:spPr bwMode="auto">
          <a:xfrm>
            <a:off x="4259639" y="2782471"/>
            <a:ext cx="606686" cy="2419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67" name="Freeform 66"/>
          <p:cNvSpPr/>
          <p:nvPr/>
        </p:nvSpPr>
        <p:spPr bwMode="auto">
          <a:xfrm>
            <a:off x="4521804" y="2641290"/>
            <a:ext cx="2886210" cy="3055223"/>
          </a:xfrm>
          <a:custGeom>
            <a:avLst/>
            <a:gdLst>
              <a:gd name="connsiteX0" fmla="*/ 0 w 2886210"/>
              <a:gd name="connsiteY0" fmla="*/ 2942548 h 3055223"/>
              <a:gd name="connsiteX1" fmla="*/ 2886210 w 2886210"/>
              <a:gd name="connsiteY1" fmla="*/ 3055223 h 3055223"/>
              <a:gd name="connsiteX2" fmla="*/ 1525444 w 2886210"/>
              <a:gd name="connsiteY2" fmla="*/ 190681 h 3055223"/>
              <a:gd name="connsiteX3" fmla="*/ 1040076 w 2886210"/>
              <a:gd name="connsiteY3" fmla="*/ 0 h 3055223"/>
              <a:gd name="connsiteX4" fmla="*/ 1048743 w 2886210"/>
              <a:gd name="connsiteY4" fmla="*/ 2322836 h 3055223"/>
              <a:gd name="connsiteX5" fmla="*/ 0 w 2886210"/>
              <a:gd name="connsiteY5" fmla="*/ 2942548 h 3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6210" h="3055223">
                <a:moveTo>
                  <a:pt x="0" y="2942548"/>
                </a:moveTo>
                <a:lnTo>
                  <a:pt x="2886210" y="3055223"/>
                </a:lnTo>
                <a:lnTo>
                  <a:pt x="1525444" y="190681"/>
                </a:lnTo>
                <a:lnTo>
                  <a:pt x="1040076" y="0"/>
                </a:lnTo>
                <a:lnTo>
                  <a:pt x="1048743" y="2322836"/>
                </a:lnTo>
                <a:lnTo>
                  <a:pt x="0" y="2942548"/>
                </a:lnTo>
                <a:close/>
              </a:path>
            </a:pathLst>
          </a:cu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5" name="Straight Arrow Connector 24"/>
          <p:cNvCxnSpPr>
            <a:cxnSpLocks noChangeAspect="1"/>
            <a:stCxn id="23" idx="0"/>
          </p:cNvCxnSpPr>
          <p:nvPr/>
        </p:nvCxnSpPr>
        <p:spPr bwMode="auto">
          <a:xfrm>
            <a:off x="5559328" y="4958144"/>
            <a:ext cx="1828800" cy="729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6" name="Straight Arrow Connector 55"/>
          <p:cNvCxnSpPr>
            <a:cxnSpLocks noChangeAspect="1"/>
          </p:cNvCxnSpPr>
          <p:nvPr/>
        </p:nvCxnSpPr>
        <p:spPr bwMode="auto">
          <a:xfrm>
            <a:off x="5562600" y="4698690"/>
            <a:ext cx="1664208" cy="6637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Arrow Connector 56"/>
          <p:cNvCxnSpPr>
            <a:cxnSpLocks noChangeAspect="1"/>
          </p:cNvCxnSpPr>
          <p:nvPr/>
        </p:nvCxnSpPr>
        <p:spPr bwMode="auto">
          <a:xfrm>
            <a:off x="5562600" y="4393890"/>
            <a:ext cx="1499616" cy="598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8" name="Straight Arrow Connector 57"/>
          <p:cNvCxnSpPr>
            <a:cxnSpLocks noChangeAspect="1"/>
          </p:cNvCxnSpPr>
          <p:nvPr/>
        </p:nvCxnSpPr>
        <p:spPr bwMode="auto">
          <a:xfrm>
            <a:off x="5562600" y="4012890"/>
            <a:ext cx="1280160" cy="5105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9" name="Straight Arrow Connector 58"/>
          <p:cNvCxnSpPr>
            <a:cxnSpLocks noChangeAspect="1"/>
          </p:cNvCxnSpPr>
          <p:nvPr/>
        </p:nvCxnSpPr>
        <p:spPr bwMode="auto">
          <a:xfrm>
            <a:off x="5562600" y="3631890"/>
            <a:ext cx="1060704" cy="4230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Arrow Connector 59"/>
          <p:cNvCxnSpPr>
            <a:cxnSpLocks noChangeAspect="1"/>
          </p:cNvCxnSpPr>
          <p:nvPr/>
        </p:nvCxnSpPr>
        <p:spPr bwMode="auto">
          <a:xfrm>
            <a:off x="5562600" y="3250890"/>
            <a:ext cx="822960" cy="3282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1" name="Straight Arrow Connector 60"/>
          <p:cNvCxnSpPr>
            <a:cxnSpLocks noChangeAspect="1"/>
          </p:cNvCxnSpPr>
          <p:nvPr/>
        </p:nvCxnSpPr>
        <p:spPr bwMode="auto">
          <a:xfrm>
            <a:off x="5562602" y="2946092"/>
            <a:ext cx="658368" cy="262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>
            <a:cxnSpLocks noChangeAspect="1"/>
          </p:cNvCxnSpPr>
          <p:nvPr/>
        </p:nvCxnSpPr>
        <p:spPr bwMode="auto">
          <a:xfrm>
            <a:off x="5257792" y="5155885"/>
            <a:ext cx="1217981" cy="4857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3" name="Straight Arrow Connector 62"/>
          <p:cNvCxnSpPr>
            <a:cxnSpLocks noChangeAspect="1"/>
          </p:cNvCxnSpPr>
          <p:nvPr/>
        </p:nvCxnSpPr>
        <p:spPr bwMode="auto">
          <a:xfrm>
            <a:off x="4952997" y="5308290"/>
            <a:ext cx="776874" cy="3098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8" name="Freeform 67"/>
          <p:cNvSpPr/>
          <p:nvPr/>
        </p:nvSpPr>
        <p:spPr bwMode="auto">
          <a:xfrm>
            <a:off x="4506995" y="2810302"/>
            <a:ext cx="2907879" cy="2894878"/>
          </a:xfrm>
          <a:custGeom>
            <a:avLst/>
            <a:gdLst>
              <a:gd name="connsiteX0" fmla="*/ 745388 w 2907879"/>
              <a:gd name="connsiteY0" fmla="*/ 0 h 2894878"/>
              <a:gd name="connsiteX1" fmla="*/ 1529778 w 2907879"/>
              <a:gd name="connsiteY1" fmla="*/ 13001 h 2894878"/>
              <a:gd name="connsiteX2" fmla="*/ 2907879 w 2907879"/>
              <a:gd name="connsiteY2" fmla="*/ 2894878 h 2894878"/>
              <a:gd name="connsiteX3" fmla="*/ 0 w 2907879"/>
              <a:gd name="connsiteY3" fmla="*/ 2773536 h 2894878"/>
              <a:gd name="connsiteX4" fmla="*/ 745388 w 2907879"/>
              <a:gd name="connsiteY4" fmla="*/ 0 h 289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7879" h="2894878">
                <a:moveTo>
                  <a:pt x="745388" y="0"/>
                </a:moveTo>
                <a:lnTo>
                  <a:pt x="1529778" y="13001"/>
                </a:lnTo>
                <a:lnTo>
                  <a:pt x="2907879" y="2894878"/>
                </a:lnTo>
                <a:lnTo>
                  <a:pt x="0" y="2773536"/>
                </a:lnTo>
                <a:lnTo>
                  <a:pt x="745388" y="0"/>
                </a:lnTo>
                <a:close/>
              </a:path>
            </a:pathLst>
          </a:custGeom>
          <a:solidFill>
            <a:srgbClr val="66CCFF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5262134" y="2623954"/>
            <a:ext cx="767056" cy="190681"/>
          </a:xfrm>
          <a:custGeom>
            <a:avLst/>
            <a:gdLst>
              <a:gd name="connsiteX0" fmla="*/ 0 w 767056"/>
              <a:gd name="connsiteY0" fmla="*/ 186347 h 190681"/>
              <a:gd name="connsiteX1" fmla="*/ 290355 w 767056"/>
              <a:gd name="connsiteY1" fmla="*/ 0 h 190681"/>
              <a:gd name="connsiteX2" fmla="*/ 767056 w 767056"/>
              <a:gd name="connsiteY2" fmla="*/ 190681 h 190681"/>
              <a:gd name="connsiteX3" fmla="*/ 0 w 767056"/>
              <a:gd name="connsiteY3" fmla="*/ 186347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056" h="190681">
                <a:moveTo>
                  <a:pt x="0" y="186347"/>
                </a:moveTo>
                <a:lnTo>
                  <a:pt x="290355" y="0"/>
                </a:lnTo>
                <a:lnTo>
                  <a:pt x="767056" y="190681"/>
                </a:lnTo>
                <a:lnTo>
                  <a:pt x="0" y="186347"/>
                </a:lnTo>
                <a:close/>
              </a:path>
            </a:pathLst>
          </a:custGeom>
          <a:solidFill>
            <a:srgbClr val="66CCFF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7" name="Straight Arrow Connector 26"/>
          <p:cNvCxnSpPr>
            <a:cxnSpLocks noChangeAspect="1"/>
          </p:cNvCxnSpPr>
          <p:nvPr/>
        </p:nvCxnSpPr>
        <p:spPr bwMode="auto">
          <a:xfrm>
            <a:off x="5562600" y="2641290"/>
            <a:ext cx="457200" cy="1823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0800000">
            <a:off x="4876800" y="4165290"/>
            <a:ext cx="3048000" cy="1219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4006110" y="5061690"/>
            <a:ext cx="1752600" cy="112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1988516" y="4179922"/>
            <a:ext cx="2895600" cy="1676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77" name="Straight Connector 76"/>
          <p:cNvCxnSpPr>
            <a:cxnSpLocks noChangeAspect="1"/>
          </p:cNvCxnSpPr>
          <p:nvPr/>
        </p:nvCxnSpPr>
        <p:spPr bwMode="auto">
          <a:xfrm flipV="1">
            <a:off x="1734920" y="5870950"/>
            <a:ext cx="231648" cy="134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78" name="Straight Connector 77"/>
          <p:cNvCxnSpPr>
            <a:cxnSpLocks noChangeAspect="1"/>
          </p:cNvCxnSpPr>
          <p:nvPr/>
        </p:nvCxnSpPr>
        <p:spPr bwMode="auto">
          <a:xfrm rot="10800000">
            <a:off x="7968690" y="5407647"/>
            <a:ext cx="304800" cy="121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5400000" flipH="1" flipV="1">
            <a:off x="4739640" y="6095390"/>
            <a:ext cx="2743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600200" y="5562600"/>
          <a:ext cx="217487" cy="358775"/>
        </p:xfrm>
        <a:graphic>
          <a:graphicData uri="http://schemas.openxmlformats.org/presentationml/2006/ole">
            <p:oleObj spid="_x0000_s26625" name="Equation" r:id="rId4" imgW="139680" imgH="215640" progId="Equation.DSMT4">
              <p:embed/>
            </p:oleObj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905000" y="5486400"/>
          <a:ext cx="177800" cy="231775"/>
        </p:xfrm>
        <a:graphic>
          <a:graphicData uri="http://schemas.openxmlformats.org/presentationml/2006/ole">
            <p:oleObj spid="_x0000_s26626" name="Equation" r:id="rId5" imgW="114120" imgH="139680" progId="Equation.DSMT4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953000" y="5943600"/>
          <a:ext cx="177800" cy="358775"/>
        </p:xfrm>
        <a:graphic>
          <a:graphicData uri="http://schemas.openxmlformats.org/presentationml/2006/ole">
            <p:oleObj spid="_x0000_s26627" name="Equation" r:id="rId6" imgW="114120" imgH="21564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953000" y="5638800"/>
          <a:ext cx="217487" cy="231775"/>
        </p:xfrm>
        <a:graphic>
          <a:graphicData uri="http://schemas.openxmlformats.org/presentationml/2006/ole">
            <p:oleObj spid="_x0000_s26628" name="Equation" r:id="rId7" imgW="139680" imgH="139680" progId="Equation.DSMT4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753350" y="5008563"/>
          <a:ext cx="217488" cy="274637"/>
        </p:xfrm>
        <a:graphic>
          <a:graphicData uri="http://schemas.openxmlformats.org/presentationml/2006/ole">
            <p:oleObj spid="_x0000_s26629" name="Equation" r:id="rId8" imgW="139680" imgH="164880" progId="Equation.DSMT4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8220075" y="5097463"/>
          <a:ext cx="196850" cy="400050"/>
        </p:xfrm>
        <a:graphic>
          <a:graphicData uri="http://schemas.openxmlformats.org/presentationml/2006/ole">
            <p:oleObj spid="_x0000_s26630" name="Equation" r:id="rId9" imgW="126720" imgH="241200" progId="Equation.DSMT4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438400" y="2178892"/>
          <a:ext cx="1371600" cy="483110"/>
        </p:xfrm>
        <a:graphic>
          <a:graphicData uri="http://schemas.openxmlformats.org/presentationml/2006/ole">
            <p:oleObj spid="_x0000_s26631" name="Equation" r:id="rId10" imgW="1422360" imgH="469800" progId="Equation.DSMT4">
              <p:embed/>
            </p:oleObj>
          </a:graphicData>
        </a:graphic>
      </p:graphicFrame>
      <p:sp>
        <p:nvSpPr>
          <p:cNvPr id="89" name="Oval 88"/>
          <p:cNvSpPr/>
          <p:nvPr/>
        </p:nvSpPr>
        <p:spPr bwMode="auto">
          <a:xfrm>
            <a:off x="2344520" y="26670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3704540" y="553334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005170" y="277977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7391400" y="567111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6629400" y="5715000"/>
          <a:ext cx="1211263" cy="464155"/>
        </p:xfrm>
        <a:graphic>
          <a:graphicData uri="http://schemas.openxmlformats.org/presentationml/2006/ole">
            <p:oleObj spid="_x0000_s26632" name="Equation" r:id="rId11" imgW="1307880" imgH="469800" progId="Equation.DSMT4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743200" y="5638800"/>
          <a:ext cx="1211263" cy="463550"/>
        </p:xfrm>
        <a:graphic>
          <a:graphicData uri="http://schemas.openxmlformats.org/presentationml/2006/ole">
            <p:oleObj spid="_x0000_s26633" name="Equation" r:id="rId12" imgW="1307880" imgH="469800" progId="Equation.DSMT4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5867400" y="2286000"/>
          <a:ext cx="1317625" cy="463550"/>
        </p:xfrm>
        <a:graphic>
          <a:graphicData uri="http://schemas.openxmlformats.org/presentationml/2006/ole">
            <p:oleObj spid="_x0000_s26634" name="Equation" r:id="rId13" imgW="1422360" imgH="469800" progId="Equation.DSMT4">
              <p:embed/>
            </p:oleObj>
          </a:graphicData>
        </a:graphic>
      </p:graphicFrame>
      <p:sp>
        <p:nvSpPr>
          <p:cNvPr id="96" name="Arc 95"/>
          <p:cNvSpPr/>
          <p:nvPr/>
        </p:nvSpPr>
        <p:spPr bwMode="auto">
          <a:xfrm>
            <a:off x="4648200" y="3733800"/>
            <a:ext cx="512670" cy="879040"/>
          </a:xfrm>
          <a:prstGeom prst="arc">
            <a:avLst>
              <a:gd name="adj1" fmla="val 6424304"/>
              <a:gd name="adj2" fmla="val 89496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4456175" y="4419600"/>
          <a:ext cx="217488" cy="284614"/>
        </p:xfrm>
        <a:graphic>
          <a:graphicData uri="http://schemas.openxmlformats.org/presentationml/2006/ole">
            <p:oleObj spid="_x0000_s26635" name="Equation" r:id="rId14" imgW="16488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MER214: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D933CE-B7B9-4503-B703-1467D4533A6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3429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Determine the angle between the resultant moment and the z axis, the neutral axis, the value and location of the maximum compressive stress normal to the surface and the value and location of the maximum tensile stress normal to the surface.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25365" y="1927223"/>
            <a:ext cx="1828800" cy="36576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4655645" y="3679823"/>
            <a:ext cx="2560320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>
            <a:off x="6347285" y="5150326"/>
            <a:ext cx="173736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4336085" y="3682595"/>
            <a:ext cx="27432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7068966" y="6165989"/>
            <a:ext cx="2743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146085" y="1941575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8153400" y="5562600"/>
            <a:ext cx="640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6803168" y="3759372"/>
            <a:ext cx="361645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7786390" y="1586210"/>
            <a:ext cx="533400" cy="17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 flipH="1" flipV="1">
            <a:off x="5972221" y="1600839"/>
            <a:ext cx="533401" cy="17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249010" y="1524000"/>
            <a:ext cx="178936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4343400" y="3657600"/>
          <a:ext cx="217488" cy="358775"/>
        </p:xfrm>
        <a:graphic>
          <a:graphicData uri="http://schemas.openxmlformats.org/presentationml/2006/ole">
            <p:oleObj spid="_x0000_s24579" name="Equation" r:id="rId4" imgW="139680" imgH="215640" progId="Equation.DSMT4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4648200" y="3733800"/>
          <a:ext cx="177800" cy="231775"/>
        </p:xfrm>
        <a:graphic>
          <a:graphicData uri="http://schemas.openxmlformats.org/presentationml/2006/ole">
            <p:oleObj spid="_x0000_s24580" name="Equation" r:id="rId5" imgW="114120" imgH="139680" progId="Equation.DSMT4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7292165" y="5965825"/>
          <a:ext cx="177800" cy="358775"/>
        </p:xfrm>
        <a:graphic>
          <a:graphicData uri="http://schemas.openxmlformats.org/presentationml/2006/ole">
            <p:oleObj spid="_x0000_s24581" name="Equation" r:id="rId6" imgW="114120" imgH="215640" progId="Equation.DSMT4">
              <p:embed/>
            </p:oleObj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7315200" y="5715000"/>
          <a:ext cx="217488" cy="231775"/>
        </p:xfrm>
        <a:graphic>
          <a:graphicData uri="http://schemas.openxmlformats.org/presentationml/2006/ole">
            <p:oleObj spid="_x0000_s24582" name="Equation" r:id="rId7" imgW="139680" imgH="139680" progId="Equation.DSMT4">
              <p:embed/>
            </p:oleObj>
          </a:graphicData>
        </a:graphic>
      </p:graphicFrame>
      <p:sp useBgFill="1">
        <p:nvSpPr>
          <p:cNvPr id="25" name="TextBox 24"/>
          <p:cNvSpPr txBox="1"/>
          <p:nvPr/>
        </p:nvSpPr>
        <p:spPr>
          <a:xfrm>
            <a:off x="6781800" y="1346693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2 in</a:t>
            </a:r>
            <a:endParaRPr lang="en-US" dirty="0"/>
          </a:p>
        </p:txBody>
      </p:sp>
      <p:sp useBgFill="1">
        <p:nvSpPr>
          <p:cNvPr id="26" name="TextBox 25"/>
          <p:cNvSpPr txBox="1"/>
          <p:nvPr/>
        </p:nvSpPr>
        <p:spPr>
          <a:xfrm>
            <a:off x="8305800" y="3505200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4 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rot="10800000">
            <a:off x="5022495" y="3679545"/>
            <a:ext cx="219456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5182818" y="3679545"/>
            <a:ext cx="2040941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7031919" y="3861631"/>
            <a:ext cx="36576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7078861" y="3809213"/>
            <a:ext cx="263347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648200" y="3200400"/>
          <a:ext cx="1500188" cy="400050"/>
        </p:xfrm>
        <a:graphic>
          <a:graphicData uri="http://schemas.openxmlformats.org/presentationml/2006/ole">
            <p:oleObj spid="_x0000_s24583" name="Equation" r:id="rId8" imgW="965160" imgH="241200" progId="Equation.DSMT4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6477000" y="3962400"/>
          <a:ext cx="1458913" cy="400050"/>
        </p:xfrm>
        <a:graphic>
          <a:graphicData uri="http://schemas.openxmlformats.org/presentationml/2006/ole">
            <p:oleObj spid="_x0000_s24584" name="Equation" r:id="rId9" imgW="9396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3235</TotalTime>
  <Words>356</Words>
  <Application>Microsoft Office PowerPoint</Application>
  <PresentationFormat>On-screen Show (4:3)</PresentationFormat>
  <Paragraphs>83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Profile</vt:lpstr>
      <vt:lpstr>Equation</vt:lpstr>
      <vt:lpstr>MathType 6.0 Equation</vt:lpstr>
      <vt:lpstr>Chapter 5: Pure Bending </vt:lpstr>
      <vt:lpstr>Eccentric Axial Loading</vt:lpstr>
      <vt:lpstr>Super-Impose Stress Distribution</vt:lpstr>
      <vt:lpstr>Example 2</vt:lpstr>
      <vt:lpstr>Solution</vt:lpstr>
      <vt:lpstr>Unsymmetrical bending</vt:lpstr>
      <vt:lpstr>Rectangular Cross-Section</vt:lpstr>
      <vt:lpstr>Rectangular Cross-Section</vt:lpstr>
      <vt:lpstr>Example</vt:lpstr>
      <vt:lpstr>Pure Bending of Beams of  Asymmetrical Cross Sections</vt:lpstr>
      <vt:lpstr>Example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118</cp:revision>
  <dcterms:created xsi:type="dcterms:W3CDTF">2000-05-18T05:09:09Z</dcterms:created>
  <dcterms:modified xsi:type="dcterms:W3CDTF">2011-05-18T21:29:02Z</dcterms:modified>
</cp:coreProperties>
</file>