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tiff" ContentType="image/tiff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5"/>
  </p:notesMasterIdLst>
  <p:handoutMasterIdLst>
    <p:handoutMasterId r:id="rId26"/>
  </p:handoutMasterIdLst>
  <p:sldIdLst>
    <p:sldId id="258" r:id="rId2"/>
    <p:sldId id="277" r:id="rId3"/>
    <p:sldId id="278" r:id="rId4"/>
    <p:sldId id="279" r:id="rId5"/>
    <p:sldId id="280" r:id="rId6"/>
    <p:sldId id="300" r:id="rId7"/>
    <p:sldId id="297" r:id="rId8"/>
    <p:sldId id="298" r:id="rId9"/>
    <p:sldId id="281" r:id="rId10"/>
    <p:sldId id="282" r:id="rId11"/>
    <p:sldId id="296" r:id="rId12"/>
    <p:sldId id="283" r:id="rId13"/>
    <p:sldId id="288" r:id="rId14"/>
    <p:sldId id="289" r:id="rId15"/>
    <p:sldId id="290" r:id="rId16"/>
    <p:sldId id="291" r:id="rId17"/>
    <p:sldId id="292" r:id="rId18"/>
    <p:sldId id="293" r:id="rId19"/>
    <p:sldId id="284" r:id="rId20"/>
    <p:sldId id="285" r:id="rId21"/>
    <p:sldId id="286" r:id="rId22"/>
    <p:sldId id="287" r:id="rId23"/>
    <p:sldId id="299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996633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09" autoAdjust="0"/>
  </p:normalViewPr>
  <p:slideViewPr>
    <p:cSldViewPr>
      <p:cViewPr varScale="1">
        <p:scale>
          <a:sx n="127" d="100"/>
          <a:sy n="127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fld id="{86C7AFC9-A32E-477F-90BE-958D18424A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fld id="{8F97A63E-F334-47B2-9CB4-C3337209F84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5FE2A-56E9-45EC-8BA0-55C7E8EE369B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14375"/>
            <a:ext cx="4759325" cy="3570288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587" y="4522232"/>
            <a:ext cx="5410201" cy="436554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5E01B-F225-4476-BAD8-3377622D0EB5}" type="slidenum">
              <a:rPr lang="en-US"/>
              <a:pPr/>
              <a:t>11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5E01B-F225-4476-BAD8-3377622D0EB5}" type="slidenum">
              <a:rPr lang="en-US"/>
              <a:pPr/>
              <a:t>12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DFC00-BD50-400A-9535-A4304DD81133}" type="slidenum">
              <a:rPr lang="en-US"/>
              <a:pPr/>
              <a:t>13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DEBFF-1CF4-4DD0-ACF5-9AC305742B67}" type="slidenum">
              <a:rPr lang="en-US"/>
              <a:pPr/>
              <a:t>14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74A413-0E0B-4C4F-8E5F-9C9AB341BFFE}" type="slidenum">
              <a:rPr lang="en-US"/>
              <a:pPr/>
              <a:t>15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F4502-4A4B-41EC-820C-9D53A4203A3D}" type="slidenum">
              <a:rPr lang="en-US"/>
              <a:pPr/>
              <a:t>16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F7174-62F6-4841-8421-4FF3B8566CDE}" type="slidenum">
              <a:rPr lang="en-US"/>
              <a:pPr/>
              <a:t>17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4D021-6450-4AAE-82F4-1FAD5F4F1343}" type="slidenum">
              <a:rPr lang="en-US"/>
              <a:pPr/>
              <a:t>18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9D7C4-432B-4251-B2D8-FC6CD4D2DAC2}" type="slidenum">
              <a:rPr lang="en-US"/>
              <a:pPr/>
              <a:t>19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B249A-F669-4E8F-ADBC-6ACF5118053F}" type="slidenum">
              <a:rPr lang="en-US"/>
              <a:pPr/>
              <a:t>20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D883C-B611-4386-9B0E-563BEEEF0EF7}" type="slidenum">
              <a:rPr lang="en-US"/>
              <a:pPr/>
              <a:t>2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D7E55-B6AF-42EE-9D02-DC5DF4AA57A0}" type="slidenum">
              <a:rPr lang="en-US"/>
              <a:pPr/>
              <a:t>21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3C5D1-06CC-45C4-A681-5CAEC23BFE17}" type="slidenum">
              <a:rPr lang="en-US"/>
              <a:pPr/>
              <a:t>22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3C5D1-06CC-45C4-A681-5CAEC23BFE17}" type="slidenum">
              <a:rPr lang="en-US"/>
              <a:pPr/>
              <a:t>23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6AC26-0980-4BE8-A23A-B7C90DE84514}" type="slidenum">
              <a:rPr lang="en-US"/>
              <a:pPr/>
              <a:t>3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F9D06-4382-45FA-8FC4-234E5F4C8FA7}" type="slidenum">
              <a:rPr lang="en-US"/>
              <a:pPr/>
              <a:t>4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0803B-4555-4EA4-BDB3-4936C8F3B00B}" type="slidenum">
              <a:rPr lang="en-US"/>
              <a:pPr/>
              <a:t>5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61254-157B-459E-84A0-DECB33A0868C}" type="slidenum">
              <a:rPr lang="en-US"/>
              <a:pPr/>
              <a:t>7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EC7F7-3248-4F5F-98AE-C7A33F17A79D}" type="slidenum">
              <a:rPr lang="en-US"/>
              <a:pPr/>
              <a:t>8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1B595-E8A5-4914-80F3-1BA9C3F6F5A7}" type="slidenum">
              <a:rPr lang="en-US"/>
              <a:pPr/>
              <a:t>9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939C4-BE94-4DEF-A06C-421D7C62A6F9}" type="slidenum">
              <a:rPr lang="en-US"/>
              <a:pPr/>
              <a:t>10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MER043: Advanced Strength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03258F-557F-446A-81B0-E0DB3A913B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C63339-2C94-420E-A5FF-21023DA0F4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CA410D-6131-4E1E-B9F9-BD71D62EDC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52FB5F-8090-4D01-9F52-268616DBED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FF8670-F089-44BB-BD75-CDA4887554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B5FCFE-D5BA-4DE3-B66E-FA7C4E18E0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277F96-DEE9-4BB1-826B-411B28C63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4E2E90-0F27-483A-9245-E9E066BFE0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013443-42FF-4F08-BFA9-7B03C9D85D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E1FD5-B6AA-46C6-8E46-BA7C219B13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DF498D-2062-414F-9900-0B6C0C7C9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4C75D7A7-0A2D-44EC-AFCC-3A54B622EF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3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tiff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MER043: 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305F95B-CC04-4CEC-A07F-30BCF79B5663}" type="slidenum">
              <a:rPr lang="en-US"/>
              <a:pPr/>
              <a:t>1</a:t>
            </a:fld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534400" cy="1371600"/>
          </a:xfrm>
        </p:spPr>
        <p:txBody>
          <a:bodyPr/>
          <a:lstStyle/>
          <a:p>
            <a:r>
              <a:rPr lang="en-US"/>
              <a:t>MER043: Advanced Strength of Materials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050925" y="3097213"/>
            <a:ext cx="3500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Fracture Mechanics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1F30B2-AEF7-42B2-8F2A-49B7D6E385BD}" type="slidenum">
              <a:rPr lang="en-US"/>
              <a:pPr/>
              <a:t>10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 Concentration Factor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Radius of Curvature of Ellipse</a:t>
            </a:r>
          </a:p>
          <a:p>
            <a:endParaRPr lang="en-US"/>
          </a:p>
          <a:p>
            <a:r>
              <a:rPr lang="en-US"/>
              <a:t>Stress</a:t>
            </a:r>
          </a:p>
          <a:p>
            <a:endParaRPr lang="en-US"/>
          </a:p>
          <a:p>
            <a:r>
              <a:rPr lang="en-US"/>
              <a:t>a&gt;&gt;</a:t>
            </a:r>
            <a:r>
              <a:rPr lang="el-GR"/>
              <a:t>ρ</a:t>
            </a:r>
          </a:p>
        </p:txBody>
      </p:sp>
      <p:graphicFrame>
        <p:nvGraphicFramePr>
          <p:cNvPr id="429060" name="Object 4"/>
          <p:cNvGraphicFramePr>
            <a:graphicFrameLocks noChangeAspect="1"/>
          </p:cNvGraphicFramePr>
          <p:nvPr/>
        </p:nvGraphicFramePr>
        <p:xfrm>
          <a:off x="3505200" y="2286000"/>
          <a:ext cx="1524000" cy="571500"/>
        </p:xfrm>
        <a:graphic>
          <a:graphicData uri="http://schemas.openxmlformats.org/presentationml/2006/ole">
            <p:oleObj spid="_x0000_s429060" name="Equation" r:id="rId4" imgW="609480" imgH="228600" progId="Equation.3">
              <p:embed/>
            </p:oleObj>
          </a:graphicData>
        </a:graphic>
      </p:graphicFrame>
      <p:graphicFrame>
        <p:nvGraphicFramePr>
          <p:cNvPr id="429061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29061" name="Equation" r:id="rId5" imgW="114120" imgH="215640" progId="Equation.3">
              <p:embed/>
            </p:oleObj>
          </a:graphicData>
        </a:graphic>
      </p:graphicFrame>
      <p:graphicFrame>
        <p:nvGraphicFramePr>
          <p:cNvPr id="429062" name="Object 6"/>
          <p:cNvGraphicFramePr>
            <a:graphicFrameLocks noChangeAspect="1"/>
          </p:cNvGraphicFramePr>
          <p:nvPr/>
        </p:nvGraphicFramePr>
        <p:xfrm>
          <a:off x="2667000" y="3092450"/>
          <a:ext cx="4191000" cy="1157288"/>
        </p:xfrm>
        <a:graphic>
          <a:graphicData uri="http://schemas.openxmlformats.org/presentationml/2006/ole">
            <p:oleObj spid="_x0000_s429062" name="Equation" r:id="rId6" imgW="1473120" imgH="406080" progId="Equation.3">
              <p:embed/>
            </p:oleObj>
          </a:graphicData>
        </a:graphic>
      </p:graphicFrame>
      <p:graphicFrame>
        <p:nvGraphicFramePr>
          <p:cNvPr id="429063" name="Object 7"/>
          <p:cNvGraphicFramePr>
            <a:graphicFrameLocks noChangeAspect="1"/>
          </p:cNvGraphicFramePr>
          <p:nvPr/>
        </p:nvGraphicFramePr>
        <p:xfrm>
          <a:off x="2667000" y="4419600"/>
          <a:ext cx="4876800" cy="1058863"/>
        </p:xfrm>
        <a:graphic>
          <a:graphicData uri="http://schemas.openxmlformats.org/presentationml/2006/ole">
            <p:oleObj spid="_x0000_s429063" name="Equation" r:id="rId7" imgW="1752480" imgH="38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2743200" y="2057400"/>
            <a:ext cx="3200400" cy="3505200"/>
          </a:xfrm>
          <a:prstGeom prst="rect">
            <a:avLst/>
          </a:prstGeom>
          <a:solidFill>
            <a:srgbClr val="66CCFF">
              <a:alpha val="6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6A9F5-3CAB-49A1-BEC0-979EF479B63D}" type="slidenum">
              <a:rPr lang="en-US"/>
              <a:pPr/>
              <a:t>11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Griffith Crack Theory (1920)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914400" y="3733800"/>
            <a:ext cx="3657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743200" y="55626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2" name="TextBox 21"/>
          <p:cNvSpPr txBox="1"/>
          <p:nvPr/>
        </p:nvSpPr>
        <p:spPr>
          <a:xfrm rot="16200000">
            <a:off x="1249220" y="3703782"/>
            <a:ext cx="1466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Applied Load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5791200"/>
            <a:ext cx="2796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Deflection of Applied Load</a:t>
            </a:r>
            <a:endParaRPr lang="en-US" sz="1400" dirty="0"/>
          </a:p>
        </p:txBody>
      </p:sp>
      <p:sp>
        <p:nvSpPr>
          <p:cNvPr id="25" name="Freeform 24"/>
          <p:cNvSpPr/>
          <p:nvPr/>
        </p:nvSpPr>
        <p:spPr bwMode="auto">
          <a:xfrm>
            <a:off x="2741951" y="3245370"/>
            <a:ext cx="1371600" cy="2323476"/>
          </a:xfrm>
          <a:custGeom>
            <a:avLst/>
            <a:gdLst>
              <a:gd name="connsiteX0" fmla="*/ 0 w 1371600"/>
              <a:gd name="connsiteY0" fmla="*/ 2323476 h 2323476"/>
              <a:gd name="connsiteX1" fmla="*/ 1371600 w 1371600"/>
              <a:gd name="connsiteY1" fmla="*/ 0 h 2323476"/>
              <a:gd name="connsiteX2" fmla="*/ 1371600 w 1371600"/>
              <a:gd name="connsiteY2" fmla="*/ 1041817 h 2323476"/>
              <a:gd name="connsiteX3" fmla="*/ 0 w 1371600"/>
              <a:gd name="connsiteY3" fmla="*/ 2323476 h 232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2323476">
                <a:moveTo>
                  <a:pt x="0" y="2323476"/>
                </a:moveTo>
                <a:lnTo>
                  <a:pt x="1371600" y="0"/>
                </a:lnTo>
                <a:lnTo>
                  <a:pt x="1371600" y="1041817"/>
                </a:lnTo>
                <a:lnTo>
                  <a:pt x="0" y="2323476"/>
                </a:lnTo>
                <a:close/>
              </a:path>
            </a:pathLst>
          </a:custGeom>
          <a:solidFill>
            <a:srgbClr val="996633">
              <a:alpha val="50000"/>
            </a:srgb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rot="5400000">
            <a:off x="2971800" y="4395865"/>
            <a:ext cx="228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>
            <a:off x="2773930" y="3246620"/>
            <a:ext cx="13258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 flipH="1" flipV="1">
            <a:off x="2057400" y="2895600"/>
            <a:ext cx="3352800" cy="1981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2743200" y="3352800"/>
            <a:ext cx="2362200" cy="2209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4079912" y="3205384"/>
            <a:ext cx="73152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075980" y="4252248"/>
            <a:ext cx="73152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704380" y="3207876"/>
            <a:ext cx="73152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078472" y="5525220"/>
            <a:ext cx="73152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708773" y="5531370"/>
            <a:ext cx="73152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673733" y="2194810"/>
            <a:ext cx="73152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032248" y="3337810"/>
            <a:ext cx="73152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0000" y="289560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670685" y="2078158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039852" y="3219908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114800" y="426720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962400" y="556260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354705" y="3094220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C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419600" y="2667000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Load-Deflection</a:t>
            </a:r>
          </a:p>
          <a:p>
            <a:r>
              <a:rPr lang="en-US" sz="1200" dirty="0" smtClean="0"/>
              <a:t>prior to crack</a:t>
            </a:r>
          </a:p>
          <a:p>
            <a:r>
              <a:rPr lang="en-US" sz="1200" dirty="0" smtClean="0"/>
              <a:t>extension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33185" y="3819995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Load-Deflection</a:t>
            </a:r>
          </a:p>
          <a:p>
            <a:r>
              <a:rPr lang="en-US" sz="1200" dirty="0" smtClean="0"/>
              <a:t>with crack</a:t>
            </a:r>
          </a:p>
          <a:p>
            <a:r>
              <a:rPr lang="en-US" sz="1200" dirty="0" smtClean="0"/>
              <a:t>Extension </a:t>
            </a:r>
            <a:r>
              <a:rPr lang="en-US" sz="1200" i="1" dirty="0" err="1" smtClean="0"/>
              <a:t>da</a:t>
            </a:r>
            <a:endParaRPr lang="en-US" sz="1200" i="1" dirty="0"/>
          </a:p>
        </p:txBody>
      </p:sp>
      <p:cxnSp>
        <p:nvCxnSpPr>
          <p:cNvPr id="43" name="Straight Arrow Connector 42"/>
          <p:cNvCxnSpPr>
            <a:stCxn id="40" idx="0"/>
          </p:cNvCxnSpPr>
          <p:nvPr/>
        </p:nvCxnSpPr>
        <p:spPr bwMode="auto">
          <a:xfrm rot="16200000" flipV="1">
            <a:off x="4797188" y="2289412"/>
            <a:ext cx="152400" cy="6027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6200000" flipV="1">
            <a:off x="5025787" y="3432412"/>
            <a:ext cx="152400" cy="6027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6A9F5-3CAB-49A1-BEC0-979EF479B63D}" type="slidenum">
              <a:rPr lang="en-US"/>
              <a:pPr/>
              <a:t>12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Griffith Crack Theory (1920)</a:t>
            </a:r>
          </a:p>
        </p:txBody>
      </p:sp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3429000" y="2209800"/>
            <a:ext cx="541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768475" algn="l"/>
              </a:tabLst>
            </a:pPr>
            <a:r>
              <a:rPr lang="en-US" sz="1600" dirty="0"/>
              <a:t>Surface Energy = Crack Surface Energy</a:t>
            </a:r>
          </a:p>
          <a:p>
            <a:r>
              <a:rPr lang="en-US" sz="1600" dirty="0"/>
              <a:t>                              x Specific Surface </a:t>
            </a:r>
            <a:r>
              <a:rPr lang="en-US" sz="1600" dirty="0" smtClean="0"/>
              <a:t>Energy </a:t>
            </a:r>
          </a:p>
          <a:p>
            <a:r>
              <a:rPr lang="en-US" sz="1600" dirty="0" smtClean="0"/>
              <a:t>		= (2a)(2t)</a:t>
            </a:r>
            <a:r>
              <a:rPr lang="el-GR" sz="1600" b="1" dirty="0" smtClean="0">
                <a:sym typeface="Symbol"/>
              </a:rPr>
              <a:t></a:t>
            </a:r>
            <a:r>
              <a:rPr lang="en-US" sz="1600" baseline="-25000" dirty="0" smtClean="0"/>
              <a:t>s</a:t>
            </a:r>
            <a:br>
              <a:rPr lang="en-US" sz="1600" baseline="-25000" dirty="0" smtClean="0"/>
            </a:br>
            <a:r>
              <a:rPr lang="en-US" sz="1600" baseline="-25000" dirty="0" smtClean="0"/>
              <a:t>		</a:t>
            </a:r>
            <a:r>
              <a:rPr lang="en-US" sz="1600" dirty="0" smtClean="0"/>
              <a:t>= area x energy density</a:t>
            </a:r>
          </a:p>
          <a:p>
            <a:pPr>
              <a:tabLst>
                <a:tab pos="1768475" algn="l"/>
              </a:tabLst>
            </a:pPr>
            <a:r>
              <a:rPr lang="en-US" sz="1600" dirty="0" smtClean="0"/>
              <a:t>	</a:t>
            </a:r>
            <a:endParaRPr lang="en-US" sz="1600" dirty="0"/>
          </a:p>
        </p:txBody>
      </p:sp>
      <p:sp>
        <p:nvSpPr>
          <p:cNvPr id="435208" name="Text Box 8"/>
          <p:cNvSpPr txBox="1">
            <a:spLocks noChangeArrowheads="1"/>
          </p:cNvSpPr>
          <p:nvPr/>
        </p:nvSpPr>
        <p:spPr bwMode="auto">
          <a:xfrm>
            <a:off x="4343400" y="3962400"/>
            <a:ext cx="30684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Crack Surface Energy for </a:t>
            </a:r>
          </a:p>
          <a:p>
            <a:r>
              <a:rPr lang="en-US" sz="1600" dirty="0"/>
              <a:t>Elliptical Crack - </a:t>
            </a:r>
            <a:r>
              <a:rPr lang="en-US" sz="1600" dirty="0" err="1"/>
              <a:t>Inglis</a:t>
            </a:r>
            <a:endParaRPr lang="en-US" sz="1600" dirty="0"/>
          </a:p>
        </p:txBody>
      </p:sp>
      <p:graphicFrame>
        <p:nvGraphicFramePr>
          <p:cNvPr id="435209" name="Object 9"/>
          <p:cNvGraphicFramePr>
            <a:graphicFrameLocks noChangeAspect="1"/>
          </p:cNvGraphicFramePr>
          <p:nvPr/>
        </p:nvGraphicFramePr>
        <p:xfrm>
          <a:off x="4953000" y="4648200"/>
          <a:ext cx="1904999" cy="1047050"/>
        </p:xfrm>
        <a:graphic>
          <a:graphicData uri="http://schemas.openxmlformats.org/presentationml/2006/ole">
            <p:oleObj spid="_x0000_s435209" name="Equation" r:id="rId4" imgW="761760" imgH="419040" progId="Equation.3">
              <p:embed/>
            </p:oleObj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504651" y="4781030"/>
            <a:ext cx="2453572" cy="376518"/>
          </a:xfrm>
          <a:custGeom>
            <a:avLst/>
            <a:gdLst>
              <a:gd name="connsiteX0" fmla="*/ 0 w 2453572"/>
              <a:gd name="connsiteY0" fmla="*/ 376518 h 376518"/>
              <a:gd name="connsiteX1" fmla="*/ 1837076 w 2453572"/>
              <a:gd name="connsiteY1" fmla="*/ 376518 h 376518"/>
              <a:gd name="connsiteX2" fmla="*/ 2453572 w 2453572"/>
              <a:gd name="connsiteY2" fmla="*/ 0 h 376518"/>
              <a:gd name="connsiteX3" fmla="*/ 624772 w 2453572"/>
              <a:gd name="connsiteY3" fmla="*/ 4137 h 376518"/>
              <a:gd name="connsiteX4" fmla="*/ 0 w 2453572"/>
              <a:gd name="connsiteY4" fmla="*/ 376518 h 3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3572" h="376518">
                <a:moveTo>
                  <a:pt x="0" y="376518"/>
                </a:moveTo>
                <a:lnTo>
                  <a:pt x="1837076" y="376518"/>
                </a:lnTo>
                <a:lnTo>
                  <a:pt x="2453572" y="0"/>
                </a:lnTo>
                <a:lnTo>
                  <a:pt x="624772" y="4137"/>
                </a:lnTo>
                <a:lnTo>
                  <a:pt x="0" y="376518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0513" y="2870200"/>
            <a:ext cx="1828800" cy="22860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2337589" y="2499199"/>
            <a:ext cx="624771" cy="2656311"/>
          </a:xfrm>
          <a:custGeom>
            <a:avLst/>
            <a:gdLst>
              <a:gd name="connsiteX0" fmla="*/ 0 w 624771"/>
              <a:gd name="connsiteY0" fmla="*/ 2656311 h 2656311"/>
              <a:gd name="connsiteX1" fmla="*/ 0 w 624771"/>
              <a:gd name="connsiteY1" fmla="*/ 376518 h 2656311"/>
              <a:gd name="connsiteX2" fmla="*/ 624771 w 624771"/>
              <a:gd name="connsiteY2" fmla="*/ 0 h 2656311"/>
              <a:gd name="connsiteX3" fmla="*/ 624771 w 624771"/>
              <a:gd name="connsiteY3" fmla="*/ 2279794 h 2656311"/>
              <a:gd name="connsiteX4" fmla="*/ 0 w 624771"/>
              <a:gd name="connsiteY4" fmla="*/ 2656311 h 265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771" h="2656311">
                <a:moveTo>
                  <a:pt x="0" y="2656311"/>
                </a:moveTo>
                <a:lnTo>
                  <a:pt x="0" y="376518"/>
                </a:lnTo>
                <a:lnTo>
                  <a:pt x="624771" y="0"/>
                </a:lnTo>
                <a:lnTo>
                  <a:pt x="624771" y="2279794"/>
                </a:lnTo>
                <a:lnTo>
                  <a:pt x="0" y="2656311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508789" y="2495062"/>
            <a:ext cx="2457709" cy="380655"/>
          </a:xfrm>
          <a:custGeom>
            <a:avLst/>
            <a:gdLst>
              <a:gd name="connsiteX0" fmla="*/ 0 w 2457709"/>
              <a:gd name="connsiteY0" fmla="*/ 376517 h 380655"/>
              <a:gd name="connsiteX1" fmla="*/ 1828800 w 2457709"/>
              <a:gd name="connsiteY1" fmla="*/ 380655 h 380655"/>
              <a:gd name="connsiteX2" fmla="*/ 2457709 w 2457709"/>
              <a:gd name="connsiteY2" fmla="*/ 0 h 380655"/>
              <a:gd name="connsiteX3" fmla="*/ 624771 w 2457709"/>
              <a:gd name="connsiteY3" fmla="*/ 0 h 380655"/>
              <a:gd name="connsiteX4" fmla="*/ 0 w 2457709"/>
              <a:gd name="connsiteY4" fmla="*/ 376517 h 3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709" h="380655">
                <a:moveTo>
                  <a:pt x="0" y="376517"/>
                </a:moveTo>
                <a:lnTo>
                  <a:pt x="1828800" y="380655"/>
                </a:lnTo>
                <a:lnTo>
                  <a:pt x="2457709" y="0"/>
                </a:lnTo>
                <a:lnTo>
                  <a:pt x="624771" y="0"/>
                </a:lnTo>
                <a:lnTo>
                  <a:pt x="0" y="376517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91513" y="3708400"/>
            <a:ext cx="1219200" cy="381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337589" y="4785167"/>
            <a:ext cx="620634" cy="674422"/>
          </a:xfrm>
          <a:custGeom>
            <a:avLst/>
            <a:gdLst>
              <a:gd name="connsiteX0" fmla="*/ 0 w 620634"/>
              <a:gd name="connsiteY0" fmla="*/ 674422 h 674422"/>
              <a:gd name="connsiteX1" fmla="*/ 4138 w 620634"/>
              <a:gd name="connsiteY1" fmla="*/ 372381 h 674422"/>
              <a:gd name="connsiteX2" fmla="*/ 620634 w 620634"/>
              <a:gd name="connsiteY2" fmla="*/ 0 h 674422"/>
              <a:gd name="connsiteX3" fmla="*/ 620634 w 620634"/>
              <a:gd name="connsiteY3" fmla="*/ 297905 h 674422"/>
              <a:gd name="connsiteX4" fmla="*/ 0 w 620634"/>
              <a:gd name="connsiteY4" fmla="*/ 674422 h 67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634" h="674422">
                <a:moveTo>
                  <a:pt x="0" y="674422"/>
                </a:moveTo>
                <a:cubicBezTo>
                  <a:pt x="1379" y="573742"/>
                  <a:pt x="2759" y="473061"/>
                  <a:pt x="4138" y="372381"/>
                </a:cubicBezTo>
                <a:lnTo>
                  <a:pt x="620634" y="0"/>
                </a:lnTo>
                <a:lnTo>
                  <a:pt x="620634" y="297905"/>
                </a:lnTo>
                <a:lnTo>
                  <a:pt x="0" y="67442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97773" y="5159962"/>
            <a:ext cx="1840338" cy="305762"/>
          </a:xfrm>
          <a:custGeom>
            <a:avLst/>
            <a:gdLst>
              <a:gd name="connsiteX0" fmla="*/ 0 w 1840338"/>
              <a:gd name="connsiteY0" fmla="*/ 305762 h 305762"/>
              <a:gd name="connsiteX1" fmla="*/ 0 w 1840338"/>
              <a:gd name="connsiteY1" fmla="*/ 0 h 305762"/>
              <a:gd name="connsiteX2" fmla="*/ 1840338 w 1840338"/>
              <a:gd name="connsiteY2" fmla="*/ 0 h 305762"/>
              <a:gd name="connsiteX3" fmla="*/ 1840338 w 1840338"/>
              <a:gd name="connsiteY3" fmla="*/ 302877 h 305762"/>
              <a:gd name="connsiteX4" fmla="*/ 0 w 1840338"/>
              <a:gd name="connsiteY4" fmla="*/ 305762 h 30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38" h="305762">
                <a:moveTo>
                  <a:pt x="0" y="305762"/>
                </a:moveTo>
                <a:lnTo>
                  <a:pt x="0" y="0"/>
                </a:lnTo>
                <a:lnTo>
                  <a:pt x="1840338" y="0"/>
                </a:lnTo>
                <a:lnTo>
                  <a:pt x="1840338" y="302877"/>
                </a:lnTo>
                <a:lnTo>
                  <a:pt x="0" y="30576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7" name="Straight Arrow Connector 16"/>
          <p:cNvCxnSpPr>
            <a:cxnSpLocks noChangeAspect="1"/>
          </p:cNvCxnSpPr>
          <p:nvPr/>
        </p:nvCxnSpPr>
        <p:spPr bwMode="auto">
          <a:xfrm rot="5400000">
            <a:off x="1275935" y="531432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8" name="Straight Arrow Connector 17"/>
          <p:cNvCxnSpPr>
            <a:cxnSpLocks noChangeAspect="1"/>
          </p:cNvCxnSpPr>
          <p:nvPr/>
        </p:nvCxnSpPr>
        <p:spPr bwMode="auto">
          <a:xfrm rot="5400000">
            <a:off x="813663" y="531352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9" name="Straight Arrow Connector 18"/>
          <p:cNvCxnSpPr>
            <a:cxnSpLocks noChangeAspect="1"/>
          </p:cNvCxnSpPr>
          <p:nvPr/>
        </p:nvCxnSpPr>
        <p:spPr bwMode="auto">
          <a:xfrm rot="5400000">
            <a:off x="1718218" y="5308734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0" name="Straight Arrow Connector 19"/>
          <p:cNvCxnSpPr>
            <a:cxnSpLocks noChangeAspect="1"/>
          </p:cNvCxnSpPr>
          <p:nvPr/>
        </p:nvCxnSpPr>
        <p:spPr bwMode="auto">
          <a:xfrm rot="5400000">
            <a:off x="356463" y="531352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1" name="Straight Arrow Connector 20"/>
          <p:cNvCxnSpPr>
            <a:cxnSpLocks noChangeAspect="1"/>
          </p:cNvCxnSpPr>
          <p:nvPr/>
        </p:nvCxnSpPr>
        <p:spPr bwMode="auto">
          <a:xfrm rot="5400000">
            <a:off x="2196803" y="530656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2" name="Straight Arrow Connector 21"/>
          <p:cNvCxnSpPr>
            <a:cxnSpLocks noChangeAspect="1"/>
          </p:cNvCxnSpPr>
          <p:nvPr/>
        </p:nvCxnSpPr>
        <p:spPr bwMode="auto">
          <a:xfrm rot="5400000">
            <a:off x="2536223" y="510223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3" name="Straight Arrow Connector 22"/>
          <p:cNvCxnSpPr>
            <a:cxnSpLocks noChangeAspect="1"/>
          </p:cNvCxnSpPr>
          <p:nvPr/>
        </p:nvCxnSpPr>
        <p:spPr bwMode="auto">
          <a:xfrm rot="5400000">
            <a:off x="2815058" y="4938084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4" name="Straight Arrow Connector 23"/>
          <p:cNvCxnSpPr>
            <a:cxnSpLocks noChangeAspect="1"/>
          </p:cNvCxnSpPr>
          <p:nvPr/>
        </p:nvCxnSpPr>
        <p:spPr bwMode="auto">
          <a:xfrm rot="5400000">
            <a:off x="2380938" y="5198631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5" name="Straight Arrow Connector 24"/>
          <p:cNvCxnSpPr>
            <a:cxnSpLocks noChangeAspect="1"/>
          </p:cNvCxnSpPr>
          <p:nvPr/>
        </p:nvCxnSpPr>
        <p:spPr bwMode="auto">
          <a:xfrm rot="5400000">
            <a:off x="2685738" y="501449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6" name="Straight Arrow Connector 25"/>
          <p:cNvCxnSpPr>
            <a:cxnSpLocks noChangeAspect="1"/>
          </p:cNvCxnSpPr>
          <p:nvPr/>
        </p:nvCxnSpPr>
        <p:spPr bwMode="auto">
          <a:xfrm rot="5400000">
            <a:off x="582178" y="531352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7" name="Straight Arrow Connector 26"/>
          <p:cNvCxnSpPr>
            <a:cxnSpLocks noChangeAspect="1"/>
          </p:cNvCxnSpPr>
          <p:nvPr/>
        </p:nvCxnSpPr>
        <p:spPr bwMode="auto">
          <a:xfrm rot="5400000">
            <a:off x="1053803" y="5310641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8" name="Straight Arrow Connector 27"/>
          <p:cNvCxnSpPr>
            <a:cxnSpLocks noChangeAspect="1"/>
          </p:cNvCxnSpPr>
          <p:nvPr/>
        </p:nvCxnSpPr>
        <p:spPr bwMode="auto">
          <a:xfrm rot="5400000">
            <a:off x="1502348" y="5309451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9" name="Straight Arrow Connector 28"/>
          <p:cNvCxnSpPr>
            <a:cxnSpLocks noChangeAspect="1"/>
          </p:cNvCxnSpPr>
          <p:nvPr/>
        </p:nvCxnSpPr>
        <p:spPr bwMode="auto">
          <a:xfrm rot="5400000">
            <a:off x="1962433" y="530775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30" name="Freeform 29"/>
          <p:cNvSpPr/>
          <p:nvPr/>
        </p:nvSpPr>
        <p:spPr bwMode="auto">
          <a:xfrm>
            <a:off x="517391" y="2182591"/>
            <a:ext cx="2453572" cy="376518"/>
          </a:xfrm>
          <a:custGeom>
            <a:avLst/>
            <a:gdLst>
              <a:gd name="connsiteX0" fmla="*/ 0 w 2453572"/>
              <a:gd name="connsiteY0" fmla="*/ 376518 h 376518"/>
              <a:gd name="connsiteX1" fmla="*/ 1837076 w 2453572"/>
              <a:gd name="connsiteY1" fmla="*/ 376518 h 376518"/>
              <a:gd name="connsiteX2" fmla="*/ 2453572 w 2453572"/>
              <a:gd name="connsiteY2" fmla="*/ 0 h 376518"/>
              <a:gd name="connsiteX3" fmla="*/ 624772 w 2453572"/>
              <a:gd name="connsiteY3" fmla="*/ 4137 h 376518"/>
              <a:gd name="connsiteX4" fmla="*/ 0 w 2453572"/>
              <a:gd name="connsiteY4" fmla="*/ 376518 h 3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3572" h="376518">
                <a:moveTo>
                  <a:pt x="0" y="376518"/>
                </a:moveTo>
                <a:lnTo>
                  <a:pt x="1837076" y="376518"/>
                </a:lnTo>
                <a:lnTo>
                  <a:pt x="2453572" y="0"/>
                </a:lnTo>
                <a:lnTo>
                  <a:pt x="624772" y="4137"/>
                </a:lnTo>
                <a:lnTo>
                  <a:pt x="0" y="376518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2350329" y="2186728"/>
            <a:ext cx="620634" cy="674422"/>
          </a:xfrm>
          <a:custGeom>
            <a:avLst/>
            <a:gdLst>
              <a:gd name="connsiteX0" fmla="*/ 0 w 620634"/>
              <a:gd name="connsiteY0" fmla="*/ 674422 h 674422"/>
              <a:gd name="connsiteX1" fmla="*/ 4138 w 620634"/>
              <a:gd name="connsiteY1" fmla="*/ 372381 h 674422"/>
              <a:gd name="connsiteX2" fmla="*/ 620634 w 620634"/>
              <a:gd name="connsiteY2" fmla="*/ 0 h 674422"/>
              <a:gd name="connsiteX3" fmla="*/ 620634 w 620634"/>
              <a:gd name="connsiteY3" fmla="*/ 297905 h 674422"/>
              <a:gd name="connsiteX4" fmla="*/ 0 w 620634"/>
              <a:gd name="connsiteY4" fmla="*/ 674422 h 67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634" h="674422">
                <a:moveTo>
                  <a:pt x="0" y="674422"/>
                </a:moveTo>
                <a:cubicBezTo>
                  <a:pt x="1379" y="573742"/>
                  <a:pt x="2759" y="473061"/>
                  <a:pt x="4138" y="372381"/>
                </a:cubicBezTo>
                <a:lnTo>
                  <a:pt x="620634" y="0"/>
                </a:lnTo>
                <a:lnTo>
                  <a:pt x="620634" y="297905"/>
                </a:lnTo>
                <a:lnTo>
                  <a:pt x="0" y="67442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510513" y="2561523"/>
            <a:ext cx="1840338" cy="305762"/>
          </a:xfrm>
          <a:custGeom>
            <a:avLst/>
            <a:gdLst>
              <a:gd name="connsiteX0" fmla="*/ 0 w 1840338"/>
              <a:gd name="connsiteY0" fmla="*/ 305762 h 305762"/>
              <a:gd name="connsiteX1" fmla="*/ 0 w 1840338"/>
              <a:gd name="connsiteY1" fmla="*/ 0 h 305762"/>
              <a:gd name="connsiteX2" fmla="*/ 1840338 w 1840338"/>
              <a:gd name="connsiteY2" fmla="*/ 0 h 305762"/>
              <a:gd name="connsiteX3" fmla="*/ 1840338 w 1840338"/>
              <a:gd name="connsiteY3" fmla="*/ 302877 h 305762"/>
              <a:gd name="connsiteX4" fmla="*/ 0 w 1840338"/>
              <a:gd name="connsiteY4" fmla="*/ 305762 h 30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38" h="305762">
                <a:moveTo>
                  <a:pt x="0" y="305762"/>
                </a:moveTo>
                <a:lnTo>
                  <a:pt x="0" y="0"/>
                </a:lnTo>
                <a:lnTo>
                  <a:pt x="1840338" y="0"/>
                </a:lnTo>
                <a:lnTo>
                  <a:pt x="1840338" y="302877"/>
                </a:lnTo>
                <a:lnTo>
                  <a:pt x="0" y="30576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3" name="Straight Arrow Connector 32"/>
          <p:cNvCxnSpPr>
            <a:cxnSpLocks noChangeAspect="1"/>
          </p:cNvCxnSpPr>
          <p:nvPr/>
        </p:nvCxnSpPr>
        <p:spPr bwMode="auto">
          <a:xfrm rot="5400000">
            <a:off x="1288675" y="2715881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cxnSpLocks noChangeAspect="1"/>
          </p:cNvCxnSpPr>
          <p:nvPr/>
        </p:nvCxnSpPr>
        <p:spPr bwMode="auto">
          <a:xfrm rot="5400000">
            <a:off x="826403" y="2715087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>
            <a:cxnSpLocks noChangeAspect="1"/>
          </p:cNvCxnSpPr>
          <p:nvPr/>
        </p:nvCxnSpPr>
        <p:spPr bwMode="auto">
          <a:xfrm rot="5400000">
            <a:off x="1730958" y="2710295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36" name="Straight Arrow Connector 35"/>
          <p:cNvCxnSpPr>
            <a:cxnSpLocks noChangeAspect="1"/>
          </p:cNvCxnSpPr>
          <p:nvPr/>
        </p:nvCxnSpPr>
        <p:spPr bwMode="auto">
          <a:xfrm rot="5400000">
            <a:off x="369203" y="2715087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>
            <a:cxnSpLocks noChangeAspect="1"/>
          </p:cNvCxnSpPr>
          <p:nvPr/>
        </p:nvCxnSpPr>
        <p:spPr bwMode="auto">
          <a:xfrm rot="5400000">
            <a:off x="2209543" y="2708127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cxnSpLocks noChangeAspect="1"/>
          </p:cNvCxnSpPr>
          <p:nvPr/>
        </p:nvCxnSpPr>
        <p:spPr bwMode="auto">
          <a:xfrm rot="5400000">
            <a:off x="2548963" y="2503797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39" name="Straight Arrow Connector 38"/>
          <p:cNvCxnSpPr>
            <a:cxnSpLocks noChangeAspect="1"/>
          </p:cNvCxnSpPr>
          <p:nvPr/>
        </p:nvCxnSpPr>
        <p:spPr bwMode="auto">
          <a:xfrm rot="5400000">
            <a:off x="2827798" y="2339645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0" name="Straight Arrow Connector 39"/>
          <p:cNvCxnSpPr>
            <a:cxnSpLocks noChangeAspect="1"/>
          </p:cNvCxnSpPr>
          <p:nvPr/>
        </p:nvCxnSpPr>
        <p:spPr bwMode="auto">
          <a:xfrm rot="5400000">
            <a:off x="2393678" y="2600192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1" name="Straight Arrow Connector 40"/>
          <p:cNvCxnSpPr>
            <a:cxnSpLocks noChangeAspect="1"/>
          </p:cNvCxnSpPr>
          <p:nvPr/>
        </p:nvCxnSpPr>
        <p:spPr bwMode="auto">
          <a:xfrm rot="5400000">
            <a:off x="2698478" y="2416057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>
            <a:cxnSpLocks noChangeAspect="1"/>
          </p:cNvCxnSpPr>
          <p:nvPr/>
        </p:nvCxnSpPr>
        <p:spPr bwMode="auto">
          <a:xfrm rot="5400000">
            <a:off x="594918" y="2715087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3" name="Straight Arrow Connector 42"/>
          <p:cNvCxnSpPr>
            <a:cxnSpLocks noChangeAspect="1"/>
          </p:cNvCxnSpPr>
          <p:nvPr/>
        </p:nvCxnSpPr>
        <p:spPr bwMode="auto">
          <a:xfrm rot="5400000">
            <a:off x="1066543" y="2712202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5400000">
            <a:off x="1515088" y="2711012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 rot="5400000">
            <a:off x="1975173" y="2709317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152400" y="2540000"/>
          <a:ext cx="304800" cy="279400"/>
        </p:xfrm>
        <a:graphic>
          <a:graphicData uri="http://schemas.openxmlformats.org/presentationml/2006/ole">
            <p:oleObj spid="_x0000_s435210" name="Equation" r:id="rId5" imgW="152280" imgH="139680" progId="Equation.DSMT4">
              <p:embed/>
            </p:oleObj>
          </a:graphicData>
        </a:graphic>
      </p:graphicFrame>
      <p:graphicFrame>
        <p:nvGraphicFramePr>
          <p:cNvPr id="47" name="Object 9"/>
          <p:cNvGraphicFramePr>
            <a:graphicFrameLocks noChangeAspect="1"/>
          </p:cNvGraphicFramePr>
          <p:nvPr/>
        </p:nvGraphicFramePr>
        <p:xfrm>
          <a:off x="152400" y="5207000"/>
          <a:ext cx="304800" cy="279400"/>
        </p:xfrm>
        <a:graphic>
          <a:graphicData uri="http://schemas.openxmlformats.org/presentationml/2006/ole">
            <p:oleObj spid="_x0000_s435211" name="Equation" r:id="rId6" imgW="152280" imgH="139680" progId="Equation.DSMT4">
              <p:embed/>
            </p:oleObj>
          </a:graphicData>
        </a:graphic>
      </p:graphicFrame>
      <p:cxnSp>
        <p:nvCxnSpPr>
          <p:cNvPr id="48" name="Straight Connector 47"/>
          <p:cNvCxnSpPr/>
          <p:nvPr/>
        </p:nvCxnSpPr>
        <p:spPr bwMode="auto">
          <a:xfrm rot="5400000" flipH="1" flipV="1">
            <a:off x="754353" y="3464560"/>
            <a:ext cx="274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5400000" flipH="1" flipV="1">
            <a:off x="1973553" y="3464560"/>
            <a:ext cx="274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891513" y="3448570"/>
            <a:ext cx="1219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1493618" y="3358630"/>
            <a:ext cx="1219200" cy="3810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2" name="Straight Connector 51"/>
          <p:cNvCxnSpPr>
            <a:cxnSpLocks noChangeAspect="1"/>
          </p:cNvCxnSpPr>
          <p:nvPr/>
        </p:nvCxnSpPr>
        <p:spPr bwMode="auto">
          <a:xfrm rot="10800000" flipV="1">
            <a:off x="1111367" y="3519242"/>
            <a:ext cx="382249" cy="2393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cxnSpLocks noChangeAspect="1"/>
          </p:cNvCxnSpPr>
          <p:nvPr/>
        </p:nvCxnSpPr>
        <p:spPr bwMode="auto">
          <a:xfrm rot="10800000" flipV="1">
            <a:off x="2149438" y="3548505"/>
            <a:ext cx="538971" cy="3375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16200000" flipV="1">
            <a:off x="716253" y="3594100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6200000" flipV="1">
            <a:off x="701013" y="3952615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rot="5400000">
            <a:off x="491588" y="3887220"/>
            <a:ext cx="32766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287503" y="322746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2a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81718" y="3754620"/>
            <a:ext cx="38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2b</a:t>
            </a:r>
            <a:endParaRPr lang="en-US" sz="1200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10513" y="4826000"/>
            <a:ext cx="1828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V="1">
            <a:off x="2337589" y="4445000"/>
            <a:ext cx="624771" cy="3765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314959" y="459740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542917" y="4396601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EB9AE-3CE0-4A55-9E5E-3A1EB27B0494}" type="slidenum">
              <a:rPr lang="en-US"/>
              <a:pPr/>
              <a:t>13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Griffith Calculation of Surface Energy</a:t>
            </a:r>
          </a:p>
        </p:txBody>
      </p:sp>
      <p:graphicFrame>
        <p:nvGraphicFramePr>
          <p:cNvPr id="445444" name="Object 4"/>
          <p:cNvGraphicFramePr>
            <a:graphicFrameLocks noChangeAspect="1"/>
          </p:cNvGraphicFramePr>
          <p:nvPr/>
        </p:nvGraphicFramePr>
        <p:xfrm>
          <a:off x="1905000" y="1905000"/>
          <a:ext cx="5410200" cy="2076965"/>
        </p:xfrm>
        <a:graphic>
          <a:graphicData uri="http://schemas.openxmlformats.org/presentationml/2006/ole">
            <p:oleObj spid="_x0000_s445444" name="Equation" r:id="rId4" imgW="2184120" imgH="838080" progId="Equation.DSMT4">
              <p:embed/>
            </p:oleObj>
          </a:graphicData>
        </a:graphic>
      </p:graphicFrame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1905000" y="4038600"/>
            <a:ext cx="55682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/>
              <a:t>U -	potential </a:t>
            </a:r>
            <a:r>
              <a:rPr lang="en-US" dirty="0"/>
              <a:t>energy of body with crack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U</a:t>
            </a:r>
            <a:r>
              <a:rPr lang="en-US" baseline="-25000" dirty="0" smtClean="0"/>
              <a:t>0</a:t>
            </a:r>
            <a:r>
              <a:rPr lang="en-US" dirty="0" smtClean="0"/>
              <a:t>-	potential </a:t>
            </a:r>
            <a:r>
              <a:rPr lang="en-US" dirty="0"/>
              <a:t>energy of body without crack</a:t>
            </a:r>
          </a:p>
          <a:p>
            <a:pPr>
              <a:tabLst>
                <a:tab pos="457200" algn="l"/>
              </a:tabLst>
            </a:pPr>
            <a:r>
              <a:rPr lang="el-GR" dirty="0" smtClean="0"/>
              <a:t>σ</a:t>
            </a:r>
            <a:r>
              <a:rPr lang="en-US" dirty="0" smtClean="0"/>
              <a:t> -	applied </a:t>
            </a:r>
            <a:r>
              <a:rPr lang="en-US" dirty="0"/>
              <a:t>stress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a -	one </a:t>
            </a:r>
            <a:r>
              <a:rPr lang="en-US" dirty="0"/>
              <a:t>half crack length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t -	thickness</a:t>
            </a:r>
            <a:endParaRPr lang="en-US" dirty="0"/>
          </a:p>
          <a:p>
            <a:pPr>
              <a:tabLst>
                <a:tab pos="457200" algn="l"/>
              </a:tabLst>
            </a:pPr>
            <a:r>
              <a:rPr lang="en-US" dirty="0" smtClean="0"/>
              <a:t>E -	Modulus </a:t>
            </a:r>
            <a:r>
              <a:rPr lang="en-US" dirty="0"/>
              <a:t>of </a:t>
            </a:r>
            <a:r>
              <a:rPr lang="en-US" dirty="0" smtClean="0"/>
              <a:t>elasticity</a:t>
            </a:r>
          </a:p>
          <a:p>
            <a:pPr>
              <a:tabLst>
                <a:tab pos="457200" algn="l"/>
              </a:tabLst>
            </a:pPr>
            <a:r>
              <a:rPr lang="el-GR" b="1" dirty="0" smtClean="0">
                <a:sym typeface="Symbol"/>
              </a:rPr>
              <a:t></a:t>
            </a:r>
            <a:r>
              <a:rPr lang="en-US" baseline="-25000" dirty="0" smtClean="0"/>
              <a:t>s </a:t>
            </a:r>
            <a:r>
              <a:rPr lang="en-US" dirty="0" smtClean="0"/>
              <a:t>-	Specific </a:t>
            </a:r>
            <a:r>
              <a:rPr lang="en-US" dirty="0"/>
              <a:t>surface energy</a:t>
            </a:r>
            <a:endParaRPr lang="el-G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B90688-105E-4AE6-9F66-2DE9C7D2EF23}" type="slidenum">
              <a:rPr lang="en-US"/>
              <a:pPr/>
              <a:t>14</a:t>
            </a:fld>
            <a:endParaRPr lang="en-US"/>
          </a:p>
        </p:txBody>
      </p:sp>
      <p:sp>
        <p:nvSpPr>
          <p:cNvPr id="447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Equilibrium Condition of Crack</a:t>
            </a:r>
          </a:p>
        </p:txBody>
      </p:sp>
      <p:graphicFrame>
        <p:nvGraphicFramePr>
          <p:cNvPr id="447493" name="Object 5"/>
          <p:cNvGraphicFramePr>
            <a:graphicFrameLocks noChangeAspect="1"/>
          </p:cNvGraphicFramePr>
          <p:nvPr/>
        </p:nvGraphicFramePr>
        <p:xfrm>
          <a:off x="990600" y="2514600"/>
          <a:ext cx="7162800" cy="2970213"/>
        </p:xfrm>
        <a:graphic>
          <a:graphicData uri="http://schemas.openxmlformats.org/presentationml/2006/ole">
            <p:oleObj spid="_x0000_s447493" name="Equation" r:id="rId4" imgW="2019240" imgH="838080" progId="Equation.3">
              <p:embed/>
            </p:oleObj>
          </a:graphicData>
        </a:graphic>
      </p:graphicFrame>
      <p:sp>
        <p:nvSpPr>
          <p:cNvPr id="447494" name="Text Box 6"/>
          <p:cNvSpPr txBox="1">
            <a:spLocks noChangeArrowheads="1"/>
          </p:cNvSpPr>
          <p:nvPr/>
        </p:nvSpPr>
        <p:spPr bwMode="auto">
          <a:xfrm>
            <a:off x="746125" y="1801813"/>
            <a:ext cx="402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U</a:t>
            </a:r>
            <a:r>
              <a:rPr lang="en-US" sz="2400" baseline="-25000"/>
              <a:t>0 </a:t>
            </a:r>
            <a:r>
              <a:rPr lang="en-US" sz="2400"/>
              <a:t>does not vary with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6FEC75-E214-4897-A201-D5A2AE0F26EA}" type="slidenum">
              <a:rPr lang="en-US"/>
              <a:pPr/>
              <a:t>15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Equilibrium</a:t>
            </a:r>
          </a:p>
        </p:txBody>
      </p:sp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2209800" y="2347913"/>
          <a:ext cx="4114800" cy="1385887"/>
        </p:xfrm>
        <a:graphic>
          <a:graphicData uri="http://schemas.openxmlformats.org/presentationml/2006/ole">
            <p:oleObj spid="_x0000_s449540" name="Equation" r:id="rId4" imgW="1244520" imgH="419040" progId="Equation.3">
              <p:embed/>
            </p:oleObj>
          </a:graphicData>
        </a:graphic>
      </p:graphicFrame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554038" y="4495800"/>
            <a:ext cx="803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Equilibrium is unstable, crack will always grow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1BDDD0-DEEC-48E2-A99C-CC25201CA9FF}" type="slidenum">
              <a:rPr lang="en-US"/>
              <a:pPr/>
              <a:t>16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Griffith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Plane Strain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Plane Stress</a:t>
            </a:r>
          </a:p>
        </p:txBody>
      </p:sp>
      <p:graphicFrame>
        <p:nvGraphicFramePr>
          <p:cNvPr id="451588" name="Object 4"/>
          <p:cNvGraphicFramePr>
            <a:graphicFrameLocks noChangeAspect="1"/>
          </p:cNvGraphicFramePr>
          <p:nvPr/>
        </p:nvGraphicFramePr>
        <p:xfrm>
          <a:off x="1600200" y="2133600"/>
          <a:ext cx="3429000" cy="1923800"/>
        </p:xfrm>
        <a:graphic>
          <a:graphicData uri="http://schemas.openxmlformats.org/presentationml/2006/ole">
            <p:oleObj spid="_x0000_s451588" name="Equation" r:id="rId4" imgW="1358640" imgH="761760" progId="Equation.3">
              <p:embed/>
            </p:oleObj>
          </a:graphicData>
        </a:graphic>
      </p:graphicFrame>
      <p:graphicFrame>
        <p:nvGraphicFramePr>
          <p:cNvPr id="451589" name="Object 5"/>
          <p:cNvGraphicFramePr>
            <a:graphicFrameLocks noChangeAspect="1"/>
          </p:cNvGraphicFramePr>
          <p:nvPr/>
        </p:nvGraphicFramePr>
        <p:xfrm>
          <a:off x="1676400" y="4572000"/>
          <a:ext cx="3200400" cy="1267640"/>
        </p:xfrm>
        <a:graphic>
          <a:graphicData uri="http://schemas.openxmlformats.org/presentationml/2006/ole">
            <p:oleObj spid="_x0000_s451589" name="Equation" r:id="rId5" imgW="1218960" imgH="482400" progId="Equation.3">
              <p:embed/>
            </p:oleObj>
          </a:graphicData>
        </a:graphic>
      </p:graphicFrame>
      <p:pic>
        <p:nvPicPr>
          <p:cNvPr id="451590" name="Picture 6" descr="C:\Documents and Settings\bucinelr\My Documents\Courses\MER311 Spring 10\LectureNotes\Images\Fracture02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1752600"/>
            <a:ext cx="1454150" cy="2100262"/>
          </a:xfrm>
          <a:prstGeom prst="rect">
            <a:avLst/>
          </a:prstGeom>
          <a:noFill/>
        </p:spPr>
      </p:pic>
      <p:pic>
        <p:nvPicPr>
          <p:cNvPr id="451591" name="Picture 7" descr="C:\Documents and Settings\bucinelr\My Documents\Courses\MER311 Spring 10\LectureNotes\Images\Fracture03.t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95988" y="4049713"/>
            <a:ext cx="2371725" cy="1990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65D5FB-8E1A-441A-9D2B-A07A0774B7E4}" type="slidenum">
              <a:rPr lang="en-US"/>
              <a:pPr/>
              <a:t>17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Irwin – 1949 – Plastic Deformation</a:t>
            </a:r>
          </a:p>
        </p:txBody>
      </p:sp>
      <p:graphicFrame>
        <p:nvGraphicFramePr>
          <p:cNvPr id="452612" name="Object 4"/>
          <p:cNvGraphicFramePr>
            <a:graphicFrameLocks noChangeAspect="1"/>
          </p:cNvGraphicFramePr>
          <p:nvPr/>
        </p:nvGraphicFramePr>
        <p:xfrm>
          <a:off x="914400" y="1828800"/>
          <a:ext cx="6553200" cy="4049713"/>
        </p:xfrm>
        <a:graphic>
          <a:graphicData uri="http://schemas.openxmlformats.org/presentationml/2006/ole">
            <p:oleObj spid="_x0000_s452612" name="Equation" r:id="rId4" imgW="1828800" imgH="1130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3352800" y="3276600"/>
            <a:ext cx="2361406" cy="24384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8" name="Freeform 57"/>
          <p:cNvSpPr/>
          <p:nvPr/>
        </p:nvSpPr>
        <p:spPr bwMode="auto">
          <a:xfrm>
            <a:off x="3352800" y="3284220"/>
            <a:ext cx="2366010" cy="2053590"/>
          </a:xfrm>
          <a:custGeom>
            <a:avLst/>
            <a:gdLst>
              <a:gd name="connsiteX0" fmla="*/ 0 w 2366010"/>
              <a:gd name="connsiteY0" fmla="*/ 0 h 2053590"/>
              <a:gd name="connsiteX1" fmla="*/ 144780 w 2366010"/>
              <a:gd name="connsiteY1" fmla="*/ 0 h 2053590"/>
              <a:gd name="connsiteX2" fmla="*/ 316230 w 2366010"/>
              <a:gd name="connsiteY2" fmla="*/ 15240 h 2053590"/>
              <a:gd name="connsiteX3" fmla="*/ 457200 w 2366010"/>
              <a:gd name="connsiteY3" fmla="*/ 22860 h 2053590"/>
              <a:gd name="connsiteX4" fmla="*/ 544830 w 2366010"/>
              <a:gd name="connsiteY4" fmla="*/ 38100 h 2053590"/>
              <a:gd name="connsiteX5" fmla="*/ 609600 w 2366010"/>
              <a:gd name="connsiteY5" fmla="*/ 68580 h 2053590"/>
              <a:gd name="connsiteX6" fmla="*/ 708660 w 2366010"/>
              <a:gd name="connsiteY6" fmla="*/ 106680 h 2053590"/>
              <a:gd name="connsiteX7" fmla="*/ 769620 w 2366010"/>
              <a:gd name="connsiteY7" fmla="*/ 148590 h 2053590"/>
              <a:gd name="connsiteX8" fmla="*/ 815340 w 2366010"/>
              <a:gd name="connsiteY8" fmla="*/ 186690 h 2053590"/>
              <a:gd name="connsiteX9" fmla="*/ 899160 w 2366010"/>
              <a:gd name="connsiteY9" fmla="*/ 266700 h 2053590"/>
              <a:gd name="connsiteX10" fmla="*/ 952500 w 2366010"/>
              <a:gd name="connsiteY10" fmla="*/ 350520 h 2053590"/>
              <a:gd name="connsiteX11" fmla="*/ 1002030 w 2366010"/>
              <a:gd name="connsiteY11" fmla="*/ 434340 h 2053590"/>
              <a:gd name="connsiteX12" fmla="*/ 1062990 w 2366010"/>
              <a:gd name="connsiteY12" fmla="*/ 514350 h 2053590"/>
              <a:gd name="connsiteX13" fmla="*/ 1101090 w 2366010"/>
              <a:gd name="connsiteY13" fmla="*/ 575310 h 2053590"/>
              <a:gd name="connsiteX14" fmla="*/ 1150620 w 2366010"/>
              <a:gd name="connsiteY14" fmla="*/ 662940 h 2053590"/>
              <a:gd name="connsiteX15" fmla="*/ 1223010 w 2366010"/>
              <a:gd name="connsiteY15" fmla="*/ 758190 h 2053590"/>
              <a:gd name="connsiteX16" fmla="*/ 1295400 w 2366010"/>
              <a:gd name="connsiteY16" fmla="*/ 842010 h 2053590"/>
              <a:gd name="connsiteX17" fmla="*/ 1363980 w 2366010"/>
              <a:gd name="connsiteY17" fmla="*/ 906780 h 2053590"/>
              <a:gd name="connsiteX18" fmla="*/ 1421130 w 2366010"/>
              <a:gd name="connsiteY18" fmla="*/ 971550 h 2053590"/>
              <a:gd name="connsiteX19" fmla="*/ 1504950 w 2366010"/>
              <a:gd name="connsiteY19" fmla="*/ 1055370 h 2053590"/>
              <a:gd name="connsiteX20" fmla="*/ 1592580 w 2366010"/>
              <a:gd name="connsiteY20" fmla="*/ 1135380 h 2053590"/>
              <a:gd name="connsiteX21" fmla="*/ 1703070 w 2366010"/>
              <a:gd name="connsiteY21" fmla="*/ 1207770 h 2053590"/>
              <a:gd name="connsiteX22" fmla="*/ 1802130 w 2366010"/>
              <a:gd name="connsiteY22" fmla="*/ 1280160 h 2053590"/>
              <a:gd name="connsiteX23" fmla="*/ 1885950 w 2366010"/>
              <a:gd name="connsiteY23" fmla="*/ 1341120 h 2053590"/>
              <a:gd name="connsiteX24" fmla="*/ 1977390 w 2366010"/>
              <a:gd name="connsiteY24" fmla="*/ 1394460 h 2053590"/>
              <a:gd name="connsiteX25" fmla="*/ 2057400 w 2366010"/>
              <a:gd name="connsiteY25" fmla="*/ 1432560 h 2053590"/>
              <a:gd name="connsiteX26" fmla="*/ 2141220 w 2366010"/>
              <a:gd name="connsiteY26" fmla="*/ 1485900 h 2053590"/>
              <a:gd name="connsiteX27" fmla="*/ 2259330 w 2366010"/>
              <a:gd name="connsiteY27" fmla="*/ 1543050 h 2053590"/>
              <a:gd name="connsiteX28" fmla="*/ 2358390 w 2366010"/>
              <a:gd name="connsiteY28" fmla="*/ 1581150 h 2053590"/>
              <a:gd name="connsiteX29" fmla="*/ 2366010 w 2366010"/>
              <a:gd name="connsiteY29" fmla="*/ 2053590 h 2053590"/>
              <a:gd name="connsiteX30" fmla="*/ 2270760 w 2366010"/>
              <a:gd name="connsiteY30" fmla="*/ 2038350 h 2053590"/>
              <a:gd name="connsiteX31" fmla="*/ 2156460 w 2366010"/>
              <a:gd name="connsiteY31" fmla="*/ 2019300 h 2053590"/>
              <a:gd name="connsiteX32" fmla="*/ 2038350 w 2366010"/>
              <a:gd name="connsiteY32" fmla="*/ 2004060 h 2053590"/>
              <a:gd name="connsiteX33" fmla="*/ 1924050 w 2366010"/>
              <a:gd name="connsiteY33" fmla="*/ 1988820 h 2053590"/>
              <a:gd name="connsiteX34" fmla="*/ 1821180 w 2366010"/>
              <a:gd name="connsiteY34" fmla="*/ 1973580 h 2053590"/>
              <a:gd name="connsiteX35" fmla="*/ 1706880 w 2366010"/>
              <a:gd name="connsiteY35" fmla="*/ 1958340 h 2053590"/>
              <a:gd name="connsiteX36" fmla="*/ 1604010 w 2366010"/>
              <a:gd name="connsiteY36" fmla="*/ 1943100 h 2053590"/>
              <a:gd name="connsiteX37" fmla="*/ 1516380 w 2366010"/>
              <a:gd name="connsiteY37" fmla="*/ 1920240 h 2053590"/>
              <a:gd name="connsiteX38" fmla="*/ 1421130 w 2366010"/>
              <a:gd name="connsiteY38" fmla="*/ 1885950 h 2053590"/>
              <a:gd name="connsiteX39" fmla="*/ 1337310 w 2366010"/>
              <a:gd name="connsiteY39" fmla="*/ 1851660 h 2053590"/>
              <a:gd name="connsiteX40" fmla="*/ 1249680 w 2366010"/>
              <a:gd name="connsiteY40" fmla="*/ 1813560 h 2053590"/>
              <a:gd name="connsiteX41" fmla="*/ 1173480 w 2366010"/>
              <a:gd name="connsiteY41" fmla="*/ 1779270 h 2053590"/>
              <a:gd name="connsiteX42" fmla="*/ 1089660 w 2366010"/>
              <a:gd name="connsiteY42" fmla="*/ 1729740 h 2053590"/>
              <a:gd name="connsiteX43" fmla="*/ 1002030 w 2366010"/>
              <a:gd name="connsiteY43" fmla="*/ 1676400 h 2053590"/>
              <a:gd name="connsiteX44" fmla="*/ 933450 w 2366010"/>
              <a:gd name="connsiteY44" fmla="*/ 1619250 h 2053590"/>
              <a:gd name="connsiteX45" fmla="*/ 880110 w 2366010"/>
              <a:gd name="connsiteY45" fmla="*/ 1565910 h 2053590"/>
              <a:gd name="connsiteX46" fmla="*/ 819150 w 2366010"/>
              <a:gd name="connsiteY46" fmla="*/ 1474470 h 2053590"/>
              <a:gd name="connsiteX47" fmla="*/ 773430 w 2366010"/>
              <a:gd name="connsiteY47" fmla="*/ 1386840 h 2053590"/>
              <a:gd name="connsiteX48" fmla="*/ 739140 w 2366010"/>
              <a:gd name="connsiteY48" fmla="*/ 1283970 h 2053590"/>
              <a:gd name="connsiteX49" fmla="*/ 704850 w 2366010"/>
              <a:gd name="connsiteY49" fmla="*/ 1173480 h 2053590"/>
              <a:gd name="connsiteX50" fmla="*/ 670560 w 2366010"/>
              <a:gd name="connsiteY50" fmla="*/ 1043940 h 2053590"/>
              <a:gd name="connsiteX51" fmla="*/ 628650 w 2366010"/>
              <a:gd name="connsiteY51" fmla="*/ 815340 h 2053590"/>
              <a:gd name="connsiteX52" fmla="*/ 571500 w 2366010"/>
              <a:gd name="connsiteY52" fmla="*/ 582930 h 2053590"/>
              <a:gd name="connsiteX53" fmla="*/ 518160 w 2366010"/>
              <a:gd name="connsiteY53" fmla="*/ 377190 h 2053590"/>
              <a:gd name="connsiteX54" fmla="*/ 476250 w 2366010"/>
              <a:gd name="connsiteY54" fmla="*/ 251460 h 2053590"/>
              <a:gd name="connsiteX55" fmla="*/ 434340 w 2366010"/>
              <a:gd name="connsiteY55" fmla="*/ 179070 h 2053590"/>
              <a:gd name="connsiteX56" fmla="*/ 384810 w 2366010"/>
              <a:gd name="connsiteY56" fmla="*/ 121920 h 2053590"/>
              <a:gd name="connsiteX57" fmla="*/ 339090 w 2366010"/>
              <a:gd name="connsiteY57" fmla="*/ 83820 h 2053590"/>
              <a:gd name="connsiteX58" fmla="*/ 232410 w 2366010"/>
              <a:gd name="connsiteY58" fmla="*/ 41910 h 2053590"/>
              <a:gd name="connsiteX59" fmla="*/ 140970 w 2366010"/>
              <a:gd name="connsiteY59" fmla="*/ 15240 h 2053590"/>
              <a:gd name="connsiteX60" fmla="*/ 0 w 2366010"/>
              <a:gd name="connsiteY60" fmla="*/ 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366010" h="2053590">
                <a:moveTo>
                  <a:pt x="0" y="0"/>
                </a:moveTo>
                <a:lnTo>
                  <a:pt x="144780" y="0"/>
                </a:lnTo>
                <a:lnTo>
                  <a:pt x="316230" y="15240"/>
                </a:lnTo>
                <a:lnTo>
                  <a:pt x="457200" y="22860"/>
                </a:lnTo>
                <a:lnTo>
                  <a:pt x="544830" y="38100"/>
                </a:lnTo>
                <a:lnTo>
                  <a:pt x="609600" y="68580"/>
                </a:lnTo>
                <a:lnTo>
                  <a:pt x="708660" y="106680"/>
                </a:lnTo>
                <a:lnTo>
                  <a:pt x="769620" y="148590"/>
                </a:lnTo>
                <a:lnTo>
                  <a:pt x="815340" y="186690"/>
                </a:lnTo>
                <a:lnTo>
                  <a:pt x="899160" y="266700"/>
                </a:lnTo>
                <a:lnTo>
                  <a:pt x="952500" y="350520"/>
                </a:lnTo>
                <a:lnTo>
                  <a:pt x="1002030" y="434340"/>
                </a:lnTo>
                <a:lnTo>
                  <a:pt x="1062990" y="514350"/>
                </a:lnTo>
                <a:lnTo>
                  <a:pt x="1101090" y="575310"/>
                </a:lnTo>
                <a:lnTo>
                  <a:pt x="1150620" y="662940"/>
                </a:lnTo>
                <a:lnTo>
                  <a:pt x="1223010" y="758190"/>
                </a:lnTo>
                <a:lnTo>
                  <a:pt x="1295400" y="842010"/>
                </a:lnTo>
                <a:lnTo>
                  <a:pt x="1363980" y="906780"/>
                </a:lnTo>
                <a:lnTo>
                  <a:pt x="1421130" y="971550"/>
                </a:lnTo>
                <a:lnTo>
                  <a:pt x="1504950" y="1055370"/>
                </a:lnTo>
                <a:lnTo>
                  <a:pt x="1592580" y="1135380"/>
                </a:lnTo>
                <a:lnTo>
                  <a:pt x="1703070" y="1207770"/>
                </a:lnTo>
                <a:lnTo>
                  <a:pt x="1802130" y="1280160"/>
                </a:lnTo>
                <a:lnTo>
                  <a:pt x="1885950" y="1341120"/>
                </a:lnTo>
                <a:lnTo>
                  <a:pt x="1977390" y="1394460"/>
                </a:lnTo>
                <a:lnTo>
                  <a:pt x="2057400" y="1432560"/>
                </a:lnTo>
                <a:lnTo>
                  <a:pt x="2141220" y="1485900"/>
                </a:lnTo>
                <a:lnTo>
                  <a:pt x="2259330" y="1543050"/>
                </a:lnTo>
                <a:lnTo>
                  <a:pt x="2358390" y="1581150"/>
                </a:lnTo>
                <a:lnTo>
                  <a:pt x="2366010" y="2053590"/>
                </a:lnTo>
                <a:lnTo>
                  <a:pt x="2270760" y="2038350"/>
                </a:lnTo>
                <a:lnTo>
                  <a:pt x="2156460" y="2019300"/>
                </a:lnTo>
                <a:lnTo>
                  <a:pt x="2038350" y="2004060"/>
                </a:lnTo>
                <a:lnTo>
                  <a:pt x="1924050" y="1988820"/>
                </a:lnTo>
                <a:lnTo>
                  <a:pt x="1821180" y="1973580"/>
                </a:lnTo>
                <a:lnTo>
                  <a:pt x="1706880" y="1958340"/>
                </a:lnTo>
                <a:lnTo>
                  <a:pt x="1604010" y="1943100"/>
                </a:lnTo>
                <a:lnTo>
                  <a:pt x="1516380" y="1920240"/>
                </a:lnTo>
                <a:lnTo>
                  <a:pt x="1421130" y="1885950"/>
                </a:lnTo>
                <a:lnTo>
                  <a:pt x="1337310" y="1851660"/>
                </a:lnTo>
                <a:lnTo>
                  <a:pt x="1249680" y="1813560"/>
                </a:lnTo>
                <a:lnTo>
                  <a:pt x="1173480" y="1779270"/>
                </a:lnTo>
                <a:lnTo>
                  <a:pt x="1089660" y="1729740"/>
                </a:lnTo>
                <a:lnTo>
                  <a:pt x="1002030" y="1676400"/>
                </a:lnTo>
                <a:lnTo>
                  <a:pt x="933450" y="1619250"/>
                </a:lnTo>
                <a:lnTo>
                  <a:pt x="880110" y="1565910"/>
                </a:lnTo>
                <a:lnTo>
                  <a:pt x="819150" y="1474470"/>
                </a:lnTo>
                <a:lnTo>
                  <a:pt x="773430" y="1386840"/>
                </a:lnTo>
                <a:lnTo>
                  <a:pt x="739140" y="1283970"/>
                </a:lnTo>
                <a:lnTo>
                  <a:pt x="704850" y="1173480"/>
                </a:lnTo>
                <a:lnTo>
                  <a:pt x="670560" y="1043940"/>
                </a:lnTo>
                <a:lnTo>
                  <a:pt x="628650" y="815340"/>
                </a:lnTo>
                <a:lnTo>
                  <a:pt x="571500" y="582930"/>
                </a:lnTo>
                <a:lnTo>
                  <a:pt x="518160" y="377190"/>
                </a:lnTo>
                <a:lnTo>
                  <a:pt x="476250" y="251460"/>
                </a:lnTo>
                <a:lnTo>
                  <a:pt x="434340" y="179070"/>
                </a:lnTo>
                <a:lnTo>
                  <a:pt x="384810" y="121920"/>
                </a:lnTo>
                <a:lnTo>
                  <a:pt x="339090" y="83820"/>
                </a:lnTo>
                <a:lnTo>
                  <a:pt x="232410" y="41910"/>
                </a:lnTo>
                <a:lnTo>
                  <a:pt x="14097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3360420" y="3280410"/>
            <a:ext cx="2354580" cy="1588770"/>
          </a:xfrm>
          <a:custGeom>
            <a:avLst/>
            <a:gdLst>
              <a:gd name="connsiteX0" fmla="*/ 0 w 2354580"/>
              <a:gd name="connsiteY0" fmla="*/ 0 h 1588770"/>
              <a:gd name="connsiteX1" fmla="*/ 2346960 w 2354580"/>
              <a:gd name="connsiteY1" fmla="*/ 3810 h 1588770"/>
              <a:gd name="connsiteX2" fmla="*/ 2354580 w 2354580"/>
              <a:gd name="connsiteY2" fmla="*/ 1588770 h 1588770"/>
              <a:gd name="connsiteX3" fmla="*/ 2278380 w 2354580"/>
              <a:gd name="connsiteY3" fmla="*/ 1554480 h 1588770"/>
              <a:gd name="connsiteX4" fmla="*/ 2171700 w 2354580"/>
              <a:gd name="connsiteY4" fmla="*/ 1504950 h 1588770"/>
              <a:gd name="connsiteX5" fmla="*/ 2057400 w 2354580"/>
              <a:gd name="connsiteY5" fmla="*/ 1451610 h 1588770"/>
              <a:gd name="connsiteX6" fmla="*/ 1973580 w 2354580"/>
              <a:gd name="connsiteY6" fmla="*/ 1398270 h 1588770"/>
              <a:gd name="connsiteX7" fmla="*/ 1870710 w 2354580"/>
              <a:gd name="connsiteY7" fmla="*/ 1329690 h 1588770"/>
              <a:gd name="connsiteX8" fmla="*/ 1786890 w 2354580"/>
              <a:gd name="connsiteY8" fmla="*/ 1280160 h 1588770"/>
              <a:gd name="connsiteX9" fmla="*/ 1710690 w 2354580"/>
              <a:gd name="connsiteY9" fmla="*/ 1226820 h 1588770"/>
              <a:gd name="connsiteX10" fmla="*/ 1630680 w 2354580"/>
              <a:gd name="connsiteY10" fmla="*/ 1165860 h 1588770"/>
              <a:gd name="connsiteX11" fmla="*/ 1550670 w 2354580"/>
              <a:gd name="connsiteY11" fmla="*/ 1097280 h 1588770"/>
              <a:gd name="connsiteX12" fmla="*/ 1482090 w 2354580"/>
              <a:gd name="connsiteY12" fmla="*/ 1036320 h 1588770"/>
              <a:gd name="connsiteX13" fmla="*/ 1417320 w 2354580"/>
              <a:gd name="connsiteY13" fmla="*/ 967740 h 1588770"/>
              <a:gd name="connsiteX14" fmla="*/ 1341120 w 2354580"/>
              <a:gd name="connsiteY14" fmla="*/ 895350 h 1588770"/>
              <a:gd name="connsiteX15" fmla="*/ 1238250 w 2354580"/>
              <a:gd name="connsiteY15" fmla="*/ 792480 h 1588770"/>
              <a:gd name="connsiteX16" fmla="*/ 1192530 w 2354580"/>
              <a:gd name="connsiteY16" fmla="*/ 735330 h 1588770"/>
              <a:gd name="connsiteX17" fmla="*/ 1146810 w 2354580"/>
              <a:gd name="connsiteY17" fmla="*/ 678180 h 1588770"/>
              <a:gd name="connsiteX18" fmla="*/ 1101090 w 2354580"/>
              <a:gd name="connsiteY18" fmla="*/ 590550 h 1588770"/>
              <a:gd name="connsiteX19" fmla="*/ 1036320 w 2354580"/>
              <a:gd name="connsiteY19" fmla="*/ 483870 h 1588770"/>
              <a:gd name="connsiteX20" fmla="*/ 982980 w 2354580"/>
              <a:gd name="connsiteY20" fmla="*/ 415290 h 1588770"/>
              <a:gd name="connsiteX21" fmla="*/ 929640 w 2354580"/>
              <a:gd name="connsiteY21" fmla="*/ 327660 h 1588770"/>
              <a:gd name="connsiteX22" fmla="*/ 872490 w 2354580"/>
              <a:gd name="connsiteY22" fmla="*/ 247650 h 1588770"/>
              <a:gd name="connsiteX23" fmla="*/ 822960 w 2354580"/>
              <a:gd name="connsiteY23" fmla="*/ 194310 h 1588770"/>
              <a:gd name="connsiteX24" fmla="*/ 769620 w 2354580"/>
              <a:gd name="connsiteY24" fmla="*/ 152400 h 1588770"/>
              <a:gd name="connsiteX25" fmla="*/ 693420 w 2354580"/>
              <a:gd name="connsiteY25" fmla="*/ 106680 h 1588770"/>
              <a:gd name="connsiteX26" fmla="*/ 617220 w 2354580"/>
              <a:gd name="connsiteY26" fmla="*/ 72390 h 1588770"/>
              <a:gd name="connsiteX27" fmla="*/ 533400 w 2354580"/>
              <a:gd name="connsiteY27" fmla="*/ 41910 h 1588770"/>
              <a:gd name="connsiteX28" fmla="*/ 388620 w 2354580"/>
              <a:gd name="connsiteY28" fmla="*/ 30480 h 1588770"/>
              <a:gd name="connsiteX29" fmla="*/ 262890 w 2354580"/>
              <a:gd name="connsiteY29" fmla="*/ 15240 h 1588770"/>
              <a:gd name="connsiteX30" fmla="*/ 0 w 2354580"/>
              <a:gd name="connsiteY30" fmla="*/ 0 h 158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354580" h="1588770">
                <a:moveTo>
                  <a:pt x="0" y="0"/>
                </a:moveTo>
                <a:lnTo>
                  <a:pt x="2346960" y="3810"/>
                </a:lnTo>
                <a:lnTo>
                  <a:pt x="2354580" y="1588770"/>
                </a:lnTo>
                <a:lnTo>
                  <a:pt x="2278380" y="1554480"/>
                </a:lnTo>
                <a:lnTo>
                  <a:pt x="2171700" y="1504950"/>
                </a:lnTo>
                <a:lnTo>
                  <a:pt x="2057400" y="1451610"/>
                </a:lnTo>
                <a:lnTo>
                  <a:pt x="1973580" y="1398270"/>
                </a:lnTo>
                <a:lnTo>
                  <a:pt x="1870710" y="1329690"/>
                </a:lnTo>
                <a:lnTo>
                  <a:pt x="1786890" y="1280160"/>
                </a:lnTo>
                <a:lnTo>
                  <a:pt x="1710690" y="1226820"/>
                </a:lnTo>
                <a:lnTo>
                  <a:pt x="1630680" y="1165860"/>
                </a:lnTo>
                <a:lnTo>
                  <a:pt x="1550670" y="1097280"/>
                </a:lnTo>
                <a:lnTo>
                  <a:pt x="1482090" y="1036320"/>
                </a:lnTo>
                <a:lnTo>
                  <a:pt x="1417320" y="967740"/>
                </a:lnTo>
                <a:lnTo>
                  <a:pt x="1341120" y="895350"/>
                </a:lnTo>
                <a:lnTo>
                  <a:pt x="1238250" y="792480"/>
                </a:lnTo>
                <a:lnTo>
                  <a:pt x="1192530" y="735330"/>
                </a:lnTo>
                <a:lnTo>
                  <a:pt x="1146810" y="678180"/>
                </a:lnTo>
                <a:lnTo>
                  <a:pt x="1101090" y="590550"/>
                </a:lnTo>
                <a:lnTo>
                  <a:pt x="1036320" y="483870"/>
                </a:lnTo>
                <a:lnTo>
                  <a:pt x="982980" y="415290"/>
                </a:lnTo>
                <a:lnTo>
                  <a:pt x="929640" y="327660"/>
                </a:lnTo>
                <a:lnTo>
                  <a:pt x="872490" y="247650"/>
                </a:lnTo>
                <a:lnTo>
                  <a:pt x="822960" y="194310"/>
                </a:lnTo>
                <a:lnTo>
                  <a:pt x="769620" y="152400"/>
                </a:lnTo>
                <a:lnTo>
                  <a:pt x="693420" y="106680"/>
                </a:lnTo>
                <a:lnTo>
                  <a:pt x="617220" y="72390"/>
                </a:lnTo>
                <a:lnTo>
                  <a:pt x="533400" y="41910"/>
                </a:lnTo>
                <a:lnTo>
                  <a:pt x="388620" y="30480"/>
                </a:lnTo>
                <a:lnTo>
                  <a:pt x="26289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9000" y="4800600"/>
            <a:ext cx="904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</a:p>
          <a:p>
            <a:r>
              <a:rPr lang="en-US" sz="1400" dirty="0" smtClean="0"/>
              <a:t>Growth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762000" y="3276600"/>
            <a:ext cx="1752600" cy="24384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FBA351-FCD9-407C-8B3A-B0DFCBB5EA51}" type="slidenum">
              <a:rPr lang="en-US"/>
              <a:pPr/>
              <a:t>18</a:t>
            </a:fld>
            <a:endParaRPr lang="en-US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Crack Growth</a:t>
            </a:r>
          </a:p>
        </p:txBody>
      </p:sp>
      <p:graphicFrame>
        <p:nvGraphicFramePr>
          <p:cNvPr id="454662" name="Object 6"/>
          <p:cNvGraphicFramePr>
            <a:graphicFrameLocks noChangeAspect="1"/>
          </p:cNvGraphicFramePr>
          <p:nvPr/>
        </p:nvGraphicFramePr>
        <p:xfrm>
          <a:off x="1905000" y="1676400"/>
          <a:ext cx="4876800" cy="839788"/>
        </p:xfrm>
        <a:graphic>
          <a:graphicData uri="http://schemas.openxmlformats.org/presentationml/2006/ole">
            <p:oleObj spid="_x0000_s454662" name="Equation" r:id="rId4" imgW="1549080" imgH="266400" progId="Equation.3">
              <p:embed/>
            </p:oleObj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>
            <a:off x="762000" y="5715000"/>
            <a:ext cx="2057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69620" y="2819400"/>
          <a:ext cx="228600" cy="209550"/>
        </p:xfrm>
        <a:graphic>
          <a:graphicData uri="http://schemas.openxmlformats.org/presentationml/2006/ole">
            <p:oleObj spid="_x0000_s454663" name="Equation" r:id="rId5" imgW="152280" imgH="139680" progId="Equation.DSMT4">
              <p:embed/>
            </p:oleObj>
          </a:graphicData>
        </a:graphic>
      </p:graphicFrame>
      <p:graphicFrame>
        <p:nvGraphicFramePr>
          <p:cNvPr id="454664" name="Object 8"/>
          <p:cNvGraphicFramePr>
            <a:graphicFrameLocks noChangeAspect="1"/>
          </p:cNvGraphicFramePr>
          <p:nvPr/>
        </p:nvGraphicFramePr>
        <p:xfrm>
          <a:off x="2590800" y="5486400"/>
          <a:ext cx="190500" cy="209550"/>
        </p:xfrm>
        <a:graphic>
          <a:graphicData uri="http://schemas.openxmlformats.org/presentationml/2006/ole">
            <p:oleObj spid="_x0000_s454664" name="Equation" r:id="rId6" imgW="126720" imgH="139680" progId="Equation.DSMT4">
              <p:embed/>
            </p:oleObj>
          </a:graphicData>
        </a:graphic>
      </p:graphicFrame>
      <p:sp>
        <p:nvSpPr>
          <p:cNvPr id="14" name="Arc 13"/>
          <p:cNvSpPr/>
          <p:nvPr/>
        </p:nvSpPr>
        <p:spPr bwMode="auto">
          <a:xfrm>
            <a:off x="1143000" y="381000"/>
            <a:ext cx="2971800" cy="4953000"/>
          </a:xfrm>
          <a:prstGeom prst="arc">
            <a:avLst>
              <a:gd name="adj1" fmla="val 5577759"/>
              <a:gd name="adj2" fmla="val 9829652"/>
            </a:avLst>
          </a:prstGeom>
          <a:solidFill>
            <a:schemeClr val="accent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 useBgFill="1">
        <p:nvSpPr>
          <p:cNvPr id="15" name="Rectangle 14"/>
          <p:cNvSpPr/>
          <p:nvPr/>
        </p:nvSpPr>
        <p:spPr bwMode="auto">
          <a:xfrm>
            <a:off x="1066800" y="2811780"/>
            <a:ext cx="1752600" cy="4572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 useBgFill="1">
        <p:nvSpPr>
          <p:cNvPr id="16" name="Rectangle 15"/>
          <p:cNvSpPr/>
          <p:nvPr/>
        </p:nvSpPr>
        <p:spPr bwMode="auto">
          <a:xfrm>
            <a:off x="2506980" y="2971800"/>
            <a:ext cx="381000" cy="2514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4800600"/>
            <a:ext cx="904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</a:p>
          <a:p>
            <a:r>
              <a:rPr lang="en-US" sz="1400" dirty="0" smtClean="0"/>
              <a:t>Growth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1600" y="3429000"/>
            <a:ext cx="1064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Unstable</a:t>
            </a:r>
          </a:p>
          <a:p>
            <a:r>
              <a:rPr lang="en-US" sz="1400" dirty="0" smtClean="0"/>
              <a:t>Growth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38474" y="441662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</a:rPr>
              <a:t>K</a:t>
            </a:r>
            <a:r>
              <a:rPr lang="en-US" sz="1200" baseline="-25000" dirty="0" err="1" smtClean="0">
                <a:solidFill>
                  <a:srgbClr val="0000FF"/>
                </a:solidFill>
              </a:rPr>
              <a:t>Ic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5715000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Linear-Elastic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477000" y="3276600"/>
            <a:ext cx="1752600" cy="24384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6477000" y="5715000"/>
            <a:ext cx="2057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84620" y="2819400"/>
          <a:ext cx="228600" cy="209550"/>
        </p:xfrm>
        <a:graphic>
          <a:graphicData uri="http://schemas.openxmlformats.org/presentationml/2006/ole">
            <p:oleObj spid="_x0000_s454665" name="Equation" r:id="rId7" imgW="152280" imgH="139680" progId="Equation.DSMT4">
              <p:embed/>
            </p:oleObj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8305800" y="5486400"/>
          <a:ext cx="190500" cy="209550"/>
        </p:xfrm>
        <a:graphic>
          <a:graphicData uri="http://schemas.openxmlformats.org/presentationml/2006/ole">
            <p:oleObj spid="_x0000_s454666" name="Equation" r:id="rId8" imgW="126720" imgH="139680" progId="Equation.DSMT4">
              <p:embed/>
            </p:oleObj>
          </a:graphicData>
        </a:graphic>
      </p:graphicFrame>
      <p:sp useBgFill="1">
        <p:nvSpPr>
          <p:cNvPr id="26" name="Rectangle 25"/>
          <p:cNvSpPr/>
          <p:nvPr/>
        </p:nvSpPr>
        <p:spPr bwMode="auto">
          <a:xfrm>
            <a:off x="6781800" y="2811780"/>
            <a:ext cx="1752600" cy="4572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 useBgFill="1">
        <p:nvSpPr>
          <p:cNvPr id="27" name="Rectangle 26"/>
          <p:cNvSpPr/>
          <p:nvPr/>
        </p:nvSpPr>
        <p:spPr bwMode="auto">
          <a:xfrm>
            <a:off x="8221980" y="2971800"/>
            <a:ext cx="381000" cy="2514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9592" y="4814523"/>
            <a:ext cx="904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</a:p>
          <a:p>
            <a:r>
              <a:rPr lang="en-US" sz="1400" dirty="0" smtClean="0"/>
              <a:t>Growth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3200" y="571500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Subcritical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353594" y="5715000"/>
            <a:ext cx="251380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361214" y="2819400"/>
          <a:ext cx="228600" cy="209550"/>
        </p:xfrm>
        <a:graphic>
          <a:graphicData uri="http://schemas.openxmlformats.org/presentationml/2006/ole">
            <p:oleObj spid="_x0000_s454667" name="Equation" r:id="rId9" imgW="152280" imgH="139680" progId="Equation.DSMT4">
              <p:embed/>
            </p:oleObj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/>
        </p:nvGraphicFramePr>
        <p:xfrm>
          <a:off x="5715000" y="5486400"/>
          <a:ext cx="190500" cy="209550"/>
        </p:xfrm>
        <a:graphic>
          <a:graphicData uri="http://schemas.openxmlformats.org/presentationml/2006/ole">
            <p:oleObj spid="_x0000_s454668" name="Equation" r:id="rId10" imgW="126720" imgH="139680" progId="Equation.DSMT4">
              <p:embed/>
            </p:oleObj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429794" y="5715000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Elastic-Plastic</a:t>
            </a:r>
            <a:endParaRPr lang="en-US" sz="1400" dirty="0"/>
          </a:p>
        </p:txBody>
      </p:sp>
      <p:sp>
        <p:nvSpPr>
          <p:cNvPr id="46" name="Freeform 45"/>
          <p:cNvSpPr/>
          <p:nvPr/>
        </p:nvSpPr>
        <p:spPr bwMode="auto">
          <a:xfrm>
            <a:off x="3353594" y="3284936"/>
            <a:ext cx="2361406" cy="2049064"/>
          </a:xfrm>
          <a:custGeom>
            <a:avLst/>
            <a:gdLst>
              <a:gd name="connsiteX0" fmla="*/ 0 w 1771767"/>
              <a:gd name="connsiteY0" fmla="*/ 0 h 2048519"/>
              <a:gd name="connsiteX1" fmla="*/ 162685 w 1771767"/>
              <a:gd name="connsiteY1" fmla="*/ 33659 h 2048519"/>
              <a:gd name="connsiteX2" fmla="*/ 263662 w 1771767"/>
              <a:gd name="connsiteY2" fmla="*/ 95367 h 2048519"/>
              <a:gd name="connsiteX3" fmla="*/ 347809 w 1771767"/>
              <a:gd name="connsiteY3" fmla="*/ 213173 h 2048519"/>
              <a:gd name="connsiteX4" fmla="*/ 460005 w 1771767"/>
              <a:gd name="connsiteY4" fmla="*/ 538543 h 2048519"/>
              <a:gd name="connsiteX5" fmla="*/ 549762 w 1771767"/>
              <a:gd name="connsiteY5" fmla="*/ 807814 h 2048519"/>
              <a:gd name="connsiteX6" fmla="*/ 751716 w 1771767"/>
              <a:gd name="connsiteY6" fmla="*/ 1346356 h 2048519"/>
              <a:gd name="connsiteX7" fmla="*/ 981718 w 1771767"/>
              <a:gd name="connsiteY7" fmla="*/ 1615627 h 2048519"/>
              <a:gd name="connsiteX8" fmla="*/ 1256599 w 1771767"/>
              <a:gd name="connsiteY8" fmla="*/ 1823191 h 2048519"/>
              <a:gd name="connsiteX9" fmla="*/ 1525870 w 1771767"/>
              <a:gd name="connsiteY9" fmla="*/ 1952216 h 2048519"/>
              <a:gd name="connsiteX10" fmla="*/ 1739043 w 1771767"/>
              <a:gd name="connsiteY10" fmla="*/ 2036364 h 2048519"/>
              <a:gd name="connsiteX11" fmla="*/ 1722214 w 1771767"/>
              <a:gd name="connsiteY11" fmla="*/ 2025144 h 2048519"/>
              <a:gd name="connsiteX0" fmla="*/ 0 w 1739043"/>
              <a:gd name="connsiteY0" fmla="*/ 0 h 2036364"/>
              <a:gd name="connsiteX1" fmla="*/ 162685 w 1739043"/>
              <a:gd name="connsiteY1" fmla="*/ 33659 h 2036364"/>
              <a:gd name="connsiteX2" fmla="*/ 263662 w 1739043"/>
              <a:gd name="connsiteY2" fmla="*/ 95367 h 2036364"/>
              <a:gd name="connsiteX3" fmla="*/ 347809 w 1739043"/>
              <a:gd name="connsiteY3" fmla="*/ 213173 h 2036364"/>
              <a:gd name="connsiteX4" fmla="*/ 460005 w 1739043"/>
              <a:gd name="connsiteY4" fmla="*/ 538543 h 2036364"/>
              <a:gd name="connsiteX5" fmla="*/ 549762 w 1739043"/>
              <a:gd name="connsiteY5" fmla="*/ 807814 h 2036364"/>
              <a:gd name="connsiteX6" fmla="*/ 751716 w 1739043"/>
              <a:gd name="connsiteY6" fmla="*/ 1346356 h 2036364"/>
              <a:gd name="connsiteX7" fmla="*/ 981718 w 1739043"/>
              <a:gd name="connsiteY7" fmla="*/ 1615627 h 2036364"/>
              <a:gd name="connsiteX8" fmla="*/ 1256599 w 1739043"/>
              <a:gd name="connsiteY8" fmla="*/ 1823191 h 2036364"/>
              <a:gd name="connsiteX9" fmla="*/ 1525870 w 1739043"/>
              <a:gd name="connsiteY9" fmla="*/ 1952216 h 2036364"/>
              <a:gd name="connsiteX10" fmla="*/ 1739043 w 1739043"/>
              <a:gd name="connsiteY10" fmla="*/ 2036364 h 20363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60005 w 1797031"/>
              <a:gd name="connsiteY4" fmla="*/ 538543 h 2049064"/>
              <a:gd name="connsiteX5" fmla="*/ 549762 w 1797031"/>
              <a:gd name="connsiteY5" fmla="*/ 807814 h 2049064"/>
              <a:gd name="connsiteX6" fmla="*/ 751716 w 1797031"/>
              <a:gd name="connsiteY6" fmla="*/ 1346356 h 2049064"/>
              <a:gd name="connsiteX7" fmla="*/ 981718 w 1797031"/>
              <a:gd name="connsiteY7" fmla="*/ 1615627 h 2049064"/>
              <a:gd name="connsiteX8" fmla="*/ 1256599 w 1797031"/>
              <a:gd name="connsiteY8" fmla="*/ 1823191 h 2049064"/>
              <a:gd name="connsiteX9" fmla="*/ 1525870 w 1797031"/>
              <a:gd name="connsiteY9" fmla="*/ 1952216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60005 w 1797031"/>
              <a:gd name="connsiteY4" fmla="*/ 538543 h 2049064"/>
              <a:gd name="connsiteX5" fmla="*/ 549762 w 1797031"/>
              <a:gd name="connsiteY5" fmla="*/ 807814 h 2049064"/>
              <a:gd name="connsiteX6" fmla="*/ 751716 w 1797031"/>
              <a:gd name="connsiteY6" fmla="*/ 1346356 h 2049064"/>
              <a:gd name="connsiteX7" fmla="*/ 981718 w 1797031"/>
              <a:gd name="connsiteY7" fmla="*/ 1615627 h 2049064"/>
              <a:gd name="connsiteX8" fmla="*/ 1256599 w 1797031"/>
              <a:gd name="connsiteY8" fmla="*/ 1823191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60005 w 1797031"/>
              <a:gd name="connsiteY4" fmla="*/ 538543 h 2049064"/>
              <a:gd name="connsiteX5" fmla="*/ 549762 w 1797031"/>
              <a:gd name="connsiteY5" fmla="*/ 807814 h 2049064"/>
              <a:gd name="connsiteX6" fmla="*/ 751716 w 1797031"/>
              <a:gd name="connsiteY6" fmla="*/ 1346356 h 2049064"/>
              <a:gd name="connsiteX7" fmla="*/ 981718 w 1797031"/>
              <a:gd name="connsiteY7" fmla="*/ 1615627 h 2049064"/>
              <a:gd name="connsiteX8" fmla="*/ 1101172 w 1797031"/>
              <a:gd name="connsiteY8" fmla="*/ 18204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60005 w 1797031"/>
              <a:gd name="connsiteY4" fmla="*/ 538543 h 2049064"/>
              <a:gd name="connsiteX5" fmla="*/ 549762 w 1797031"/>
              <a:gd name="connsiteY5" fmla="*/ 807814 h 2049064"/>
              <a:gd name="connsiteX6" fmla="*/ 751716 w 1797031"/>
              <a:gd name="connsiteY6" fmla="*/ 1346356 h 2049064"/>
              <a:gd name="connsiteX7" fmla="*/ 753243 w 1797031"/>
              <a:gd name="connsiteY7" fmla="*/ 1668064 h 2049064"/>
              <a:gd name="connsiteX8" fmla="*/ 1101172 w 1797031"/>
              <a:gd name="connsiteY8" fmla="*/ 18204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60005 w 1797031"/>
              <a:gd name="connsiteY4" fmla="*/ 538543 h 2049064"/>
              <a:gd name="connsiteX5" fmla="*/ 549762 w 1797031"/>
              <a:gd name="connsiteY5" fmla="*/ 807814 h 2049064"/>
              <a:gd name="connsiteX6" fmla="*/ 751716 w 1797031"/>
              <a:gd name="connsiteY6" fmla="*/ 1346356 h 2049064"/>
              <a:gd name="connsiteX7" fmla="*/ 753243 w 1797031"/>
              <a:gd name="connsiteY7" fmla="*/ 1668064 h 2049064"/>
              <a:gd name="connsiteX8" fmla="*/ 1101172 w 1797031"/>
              <a:gd name="connsiteY8" fmla="*/ 18966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60005 w 1797031"/>
              <a:gd name="connsiteY4" fmla="*/ 538543 h 2049064"/>
              <a:gd name="connsiteX5" fmla="*/ 549762 w 1797031"/>
              <a:gd name="connsiteY5" fmla="*/ 807814 h 2049064"/>
              <a:gd name="connsiteX6" fmla="*/ 579278 w 1797031"/>
              <a:gd name="connsiteY6" fmla="*/ 1363264 h 2049064"/>
              <a:gd name="connsiteX7" fmla="*/ 753243 w 1797031"/>
              <a:gd name="connsiteY7" fmla="*/ 1668064 h 2049064"/>
              <a:gd name="connsiteX8" fmla="*/ 1101172 w 1797031"/>
              <a:gd name="connsiteY8" fmla="*/ 18966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60005 w 1797031"/>
              <a:gd name="connsiteY4" fmla="*/ 538543 h 2049064"/>
              <a:gd name="connsiteX5" fmla="*/ 463302 w 1797031"/>
              <a:gd name="connsiteY5" fmla="*/ 753664 h 2049064"/>
              <a:gd name="connsiteX6" fmla="*/ 579278 w 1797031"/>
              <a:gd name="connsiteY6" fmla="*/ 1363264 h 2049064"/>
              <a:gd name="connsiteX7" fmla="*/ 753243 w 1797031"/>
              <a:gd name="connsiteY7" fmla="*/ 1668064 h 2049064"/>
              <a:gd name="connsiteX8" fmla="*/ 1101172 w 1797031"/>
              <a:gd name="connsiteY8" fmla="*/ 18966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05313 w 1797031"/>
              <a:gd name="connsiteY4" fmla="*/ 525064 h 2049064"/>
              <a:gd name="connsiteX5" fmla="*/ 463302 w 1797031"/>
              <a:gd name="connsiteY5" fmla="*/ 753664 h 2049064"/>
              <a:gd name="connsiteX6" fmla="*/ 579278 w 1797031"/>
              <a:gd name="connsiteY6" fmla="*/ 1363264 h 2049064"/>
              <a:gd name="connsiteX7" fmla="*/ 753243 w 1797031"/>
              <a:gd name="connsiteY7" fmla="*/ 1668064 h 2049064"/>
              <a:gd name="connsiteX8" fmla="*/ 1101172 w 1797031"/>
              <a:gd name="connsiteY8" fmla="*/ 18966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05313 w 1797031"/>
              <a:gd name="connsiteY4" fmla="*/ 525064 h 2049064"/>
              <a:gd name="connsiteX5" fmla="*/ 463302 w 1797031"/>
              <a:gd name="connsiteY5" fmla="*/ 753664 h 2049064"/>
              <a:gd name="connsiteX6" fmla="*/ 579278 w 1797031"/>
              <a:gd name="connsiteY6" fmla="*/ 1363264 h 2049064"/>
              <a:gd name="connsiteX7" fmla="*/ 753243 w 1797031"/>
              <a:gd name="connsiteY7" fmla="*/ 1668064 h 2049064"/>
              <a:gd name="connsiteX8" fmla="*/ 1101172 w 1797031"/>
              <a:gd name="connsiteY8" fmla="*/ 18966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05313 w 1797031"/>
              <a:gd name="connsiteY4" fmla="*/ 448864 h 2049064"/>
              <a:gd name="connsiteX5" fmla="*/ 463302 w 1797031"/>
              <a:gd name="connsiteY5" fmla="*/ 753664 h 2049064"/>
              <a:gd name="connsiteX6" fmla="*/ 579278 w 1797031"/>
              <a:gd name="connsiteY6" fmla="*/ 1363264 h 2049064"/>
              <a:gd name="connsiteX7" fmla="*/ 753243 w 1797031"/>
              <a:gd name="connsiteY7" fmla="*/ 1668064 h 2049064"/>
              <a:gd name="connsiteX8" fmla="*/ 1101172 w 1797031"/>
              <a:gd name="connsiteY8" fmla="*/ 18966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97031" h="2049064">
                <a:moveTo>
                  <a:pt x="0" y="0"/>
                </a:moveTo>
                <a:cubicBezTo>
                  <a:pt x="59370" y="8882"/>
                  <a:pt x="118741" y="17765"/>
                  <a:pt x="162685" y="33659"/>
                </a:cubicBezTo>
                <a:cubicBezTo>
                  <a:pt x="206629" y="49553"/>
                  <a:pt x="232808" y="65448"/>
                  <a:pt x="263662" y="95367"/>
                </a:cubicBezTo>
                <a:cubicBezTo>
                  <a:pt x="294516" y="125286"/>
                  <a:pt x="324201" y="154257"/>
                  <a:pt x="347809" y="213173"/>
                </a:cubicBezTo>
                <a:cubicBezTo>
                  <a:pt x="371417" y="272089"/>
                  <a:pt x="386064" y="358782"/>
                  <a:pt x="405313" y="448864"/>
                </a:cubicBezTo>
                <a:cubicBezTo>
                  <a:pt x="424562" y="538946"/>
                  <a:pt x="434308" y="601264"/>
                  <a:pt x="463302" y="753664"/>
                </a:cubicBezTo>
                <a:cubicBezTo>
                  <a:pt x="492296" y="906064"/>
                  <a:pt x="530955" y="1210864"/>
                  <a:pt x="579278" y="1363264"/>
                </a:cubicBezTo>
                <a:cubicBezTo>
                  <a:pt x="627601" y="1515664"/>
                  <a:pt x="666261" y="1579164"/>
                  <a:pt x="753243" y="1668064"/>
                </a:cubicBezTo>
                <a:cubicBezTo>
                  <a:pt x="840225" y="1756964"/>
                  <a:pt x="994860" y="1845864"/>
                  <a:pt x="1101172" y="1896664"/>
                </a:cubicBezTo>
                <a:cubicBezTo>
                  <a:pt x="1207484" y="1947464"/>
                  <a:pt x="1275137" y="1947464"/>
                  <a:pt x="1391113" y="1972864"/>
                </a:cubicBezTo>
                <a:cubicBezTo>
                  <a:pt x="1507089" y="1998264"/>
                  <a:pt x="1764307" y="2036909"/>
                  <a:pt x="1797031" y="2049064"/>
                </a:cubicBezTo>
              </a:path>
            </a:pathLst>
          </a:cu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3" name="Freeform 52"/>
          <p:cNvSpPr/>
          <p:nvPr/>
        </p:nvSpPr>
        <p:spPr bwMode="auto">
          <a:xfrm>
            <a:off x="3353594" y="3276600"/>
            <a:ext cx="2365707" cy="1600200"/>
          </a:xfrm>
          <a:custGeom>
            <a:avLst/>
            <a:gdLst>
              <a:gd name="connsiteX0" fmla="*/ 0 w 1743075"/>
              <a:gd name="connsiteY0" fmla="*/ 0 h 1346200"/>
              <a:gd name="connsiteX1" fmla="*/ 323850 w 1743075"/>
              <a:gd name="connsiteY1" fmla="*/ 31750 h 1346200"/>
              <a:gd name="connsiteX2" fmla="*/ 514350 w 1743075"/>
              <a:gd name="connsiteY2" fmla="*/ 63500 h 1346200"/>
              <a:gd name="connsiteX3" fmla="*/ 635000 w 1743075"/>
              <a:gd name="connsiteY3" fmla="*/ 101600 h 1346200"/>
              <a:gd name="connsiteX4" fmla="*/ 730250 w 1743075"/>
              <a:gd name="connsiteY4" fmla="*/ 177800 h 1346200"/>
              <a:gd name="connsiteX5" fmla="*/ 895350 w 1743075"/>
              <a:gd name="connsiteY5" fmla="*/ 419100 h 1346200"/>
              <a:gd name="connsiteX6" fmla="*/ 1066800 w 1743075"/>
              <a:gd name="connsiteY6" fmla="*/ 673100 h 1346200"/>
              <a:gd name="connsiteX7" fmla="*/ 1352550 w 1743075"/>
              <a:gd name="connsiteY7" fmla="*/ 1003300 h 1346200"/>
              <a:gd name="connsiteX8" fmla="*/ 1657350 w 1743075"/>
              <a:gd name="connsiteY8" fmla="*/ 1270000 h 1346200"/>
              <a:gd name="connsiteX9" fmla="*/ 1739900 w 1743075"/>
              <a:gd name="connsiteY9" fmla="*/ 1346200 h 1346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514350 w 1746250"/>
              <a:gd name="connsiteY2" fmla="*/ 63500 h 1600200"/>
              <a:gd name="connsiteX3" fmla="*/ 635000 w 1746250"/>
              <a:gd name="connsiteY3" fmla="*/ 101600 h 1600200"/>
              <a:gd name="connsiteX4" fmla="*/ 730250 w 1746250"/>
              <a:gd name="connsiteY4" fmla="*/ 177800 h 1600200"/>
              <a:gd name="connsiteX5" fmla="*/ 895350 w 1746250"/>
              <a:gd name="connsiteY5" fmla="*/ 419100 h 1600200"/>
              <a:gd name="connsiteX6" fmla="*/ 1066800 w 1746250"/>
              <a:gd name="connsiteY6" fmla="*/ 673100 h 1600200"/>
              <a:gd name="connsiteX7" fmla="*/ 1352550 w 1746250"/>
              <a:gd name="connsiteY7" fmla="*/ 1003300 h 1600200"/>
              <a:gd name="connsiteX8" fmla="*/ 1657350 w 1746250"/>
              <a:gd name="connsiteY8" fmla="*/ 12700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514350 w 1746250"/>
              <a:gd name="connsiteY2" fmla="*/ 63500 h 1600200"/>
              <a:gd name="connsiteX3" fmla="*/ 635000 w 1746250"/>
              <a:gd name="connsiteY3" fmla="*/ 101600 h 1600200"/>
              <a:gd name="connsiteX4" fmla="*/ 730250 w 1746250"/>
              <a:gd name="connsiteY4" fmla="*/ 177800 h 1600200"/>
              <a:gd name="connsiteX5" fmla="*/ 895350 w 1746250"/>
              <a:gd name="connsiteY5" fmla="*/ 419100 h 1600200"/>
              <a:gd name="connsiteX6" fmla="*/ 1066800 w 1746250"/>
              <a:gd name="connsiteY6" fmla="*/ 673100 h 1600200"/>
              <a:gd name="connsiteX7" fmla="*/ 1352550 w 1746250"/>
              <a:gd name="connsiteY7" fmla="*/ 10033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514350 w 1746250"/>
              <a:gd name="connsiteY2" fmla="*/ 63500 h 1600200"/>
              <a:gd name="connsiteX3" fmla="*/ 635000 w 1746250"/>
              <a:gd name="connsiteY3" fmla="*/ 101600 h 1600200"/>
              <a:gd name="connsiteX4" fmla="*/ 730250 w 1746250"/>
              <a:gd name="connsiteY4" fmla="*/ 177800 h 1600200"/>
              <a:gd name="connsiteX5" fmla="*/ 895350 w 1746250"/>
              <a:gd name="connsiteY5" fmla="*/ 419100 h 1600200"/>
              <a:gd name="connsiteX6" fmla="*/ 1066800 w 1746250"/>
              <a:gd name="connsiteY6" fmla="*/ 6731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514350 w 1746250"/>
              <a:gd name="connsiteY2" fmla="*/ 63500 h 1600200"/>
              <a:gd name="connsiteX3" fmla="*/ 635000 w 1746250"/>
              <a:gd name="connsiteY3" fmla="*/ 101600 h 1600200"/>
              <a:gd name="connsiteX4" fmla="*/ 730250 w 1746250"/>
              <a:gd name="connsiteY4" fmla="*/ 177800 h 1600200"/>
              <a:gd name="connsiteX5" fmla="*/ 895350 w 1746250"/>
              <a:gd name="connsiteY5" fmla="*/ 4191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514350 w 1746250"/>
              <a:gd name="connsiteY2" fmla="*/ 63500 h 1600200"/>
              <a:gd name="connsiteX3" fmla="*/ 635000 w 1746250"/>
              <a:gd name="connsiteY3" fmla="*/ 101600 h 1600200"/>
              <a:gd name="connsiteX4" fmla="*/ 730250 w 1746250"/>
              <a:gd name="connsiteY4" fmla="*/ 177800 h 1600200"/>
              <a:gd name="connsiteX5" fmla="*/ 786874 w 1746250"/>
              <a:gd name="connsiteY5" fmla="*/ 4572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514350 w 1746250"/>
              <a:gd name="connsiteY2" fmla="*/ 63500 h 1600200"/>
              <a:gd name="connsiteX3" fmla="*/ 635000 w 1746250"/>
              <a:gd name="connsiteY3" fmla="*/ 101600 h 1600200"/>
              <a:gd name="connsiteX4" fmla="*/ 674380 w 1746250"/>
              <a:gd name="connsiteY4" fmla="*/ 228600 h 1600200"/>
              <a:gd name="connsiteX5" fmla="*/ 786874 w 1746250"/>
              <a:gd name="connsiteY5" fmla="*/ 4572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514350 w 1746250"/>
              <a:gd name="connsiteY2" fmla="*/ 63500 h 1600200"/>
              <a:gd name="connsiteX3" fmla="*/ 561885 w 1746250"/>
              <a:gd name="connsiteY3" fmla="*/ 152400 h 1600200"/>
              <a:gd name="connsiteX4" fmla="*/ 674380 w 1746250"/>
              <a:gd name="connsiteY4" fmla="*/ 228600 h 1600200"/>
              <a:gd name="connsiteX5" fmla="*/ 786874 w 1746250"/>
              <a:gd name="connsiteY5" fmla="*/ 4572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228600 h 1600200"/>
              <a:gd name="connsiteX5" fmla="*/ 786874 w 1746250"/>
              <a:gd name="connsiteY5" fmla="*/ 4572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304800 h 1600200"/>
              <a:gd name="connsiteX5" fmla="*/ 786874 w 1746250"/>
              <a:gd name="connsiteY5" fmla="*/ 4572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304800 h 1600200"/>
              <a:gd name="connsiteX5" fmla="*/ 786874 w 1746250"/>
              <a:gd name="connsiteY5" fmla="*/ 4572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304800 h 1600200"/>
              <a:gd name="connsiteX5" fmla="*/ 786874 w 1746250"/>
              <a:gd name="connsiteY5" fmla="*/ 5334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304800 h 1600200"/>
              <a:gd name="connsiteX5" fmla="*/ 786874 w 1746250"/>
              <a:gd name="connsiteY5" fmla="*/ 533400 h 1600200"/>
              <a:gd name="connsiteX6" fmla="*/ 899368 w 1746250"/>
              <a:gd name="connsiteY6" fmla="*/ 7620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304800 h 1600200"/>
              <a:gd name="connsiteX5" fmla="*/ 786874 w 1746250"/>
              <a:gd name="connsiteY5" fmla="*/ 533400 h 1600200"/>
              <a:gd name="connsiteX6" fmla="*/ 899368 w 1746250"/>
              <a:gd name="connsiteY6" fmla="*/ 7620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304800 h 1600200"/>
              <a:gd name="connsiteX5" fmla="*/ 786874 w 1746250"/>
              <a:gd name="connsiteY5" fmla="*/ 533400 h 1600200"/>
              <a:gd name="connsiteX6" fmla="*/ 899368 w 1746250"/>
              <a:gd name="connsiteY6" fmla="*/ 7620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304800 h 1600200"/>
              <a:gd name="connsiteX5" fmla="*/ 786874 w 1746250"/>
              <a:gd name="connsiteY5" fmla="*/ 533400 h 1600200"/>
              <a:gd name="connsiteX6" fmla="*/ 899368 w 1746250"/>
              <a:gd name="connsiteY6" fmla="*/ 7620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6250" h="1600200">
                <a:moveTo>
                  <a:pt x="0" y="0"/>
                </a:moveTo>
                <a:lnTo>
                  <a:pt x="323850" y="31750"/>
                </a:lnTo>
                <a:cubicBezTo>
                  <a:pt x="409575" y="42333"/>
                  <a:pt x="409718" y="56092"/>
                  <a:pt x="449391" y="76200"/>
                </a:cubicBezTo>
                <a:cubicBezTo>
                  <a:pt x="489064" y="96308"/>
                  <a:pt x="524387" y="114300"/>
                  <a:pt x="561885" y="152400"/>
                </a:cubicBezTo>
                <a:cubicBezTo>
                  <a:pt x="599383" y="190500"/>
                  <a:pt x="639401" y="224430"/>
                  <a:pt x="674380" y="304800"/>
                </a:cubicBezTo>
                <a:lnTo>
                  <a:pt x="786874" y="533400"/>
                </a:lnTo>
                <a:cubicBezTo>
                  <a:pt x="848842" y="660305"/>
                  <a:pt x="833746" y="660400"/>
                  <a:pt x="899368" y="762000"/>
                </a:cubicBezTo>
                <a:cubicBezTo>
                  <a:pt x="964990" y="863600"/>
                  <a:pt x="1077484" y="1028700"/>
                  <a:pt x="1180604" y="1143000"/>
                </a:cubicBezTo>
                <a:cubicBezTo>
                  <a:pt x="1283724" y="1257300"/>
                  <a:pt x="1424342" y="1371600"/>
                  <a:pt x="1518087" y="1447800"/>
                </a:cubicBezTo>
                <a:cubicBezTo>
                  <a:pt x="1611832" y="1524000"/>
                  <a:pt x="1746250" y="1586442"/>
                  <a:pt x="1743075" y="1600200"/>
                </a:cubicBezTo>
              </a:path>
            </a:pathLst>
          </a:cu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95800" y="3276600"/>
            <a:ext cx="1309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Unstable</a:t>
            </a:r>
          </a:p>
          <a:p>
            <a:r>
              <a:rPr lang="en-US" sz="1200" dirty="0" smtClean="0"/>
              <a:t>Growth or</a:t>
            </a:r>
          </a:p>
          <a:p>
            <a:r>
              <a:rPr lang="en-US" sz="1200" dirty="0" smtClean="0"/>
              <a:t>Gross Plastic</a:t>
            </a:r>
          </a:p>
          <a:p>
            <a:r>
              <a:rPr lang="en-US" sz="1200" dirty="0" smtClean="0"/>
              <a:t>Deformation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267200" y="4495800"/>
            <a:ext cx="816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Stable</a:t>
            </a:r>
            <a:endParaRPr lang="en-US" sz="1400" dirty="0"/>
          </a:p>
        </p:txBody>
      </p:sp>
      <p:graphicFrame>
        <p:nvGraphicFramePr>
          <p:cNvPr id="454669" name="Object 13"/>
          <p:cNvGraphicFramePr>
            <a:graphicFrameLocks noChangeAspect="1"/>
          </p:cNvGraphicFramePr>
          <p:nvPr/>
        </p:nvGraphicFramePr>
        <p:xfrm>
          <a:off x="2895600" y="3124200"/>
          <a:ext cx="495300" cy="342900"/>
        </p:xfrm>
        <a:graphic>
          <a:graphicData uri="http://schemas.openxmlformats.org/presentationml/2006/ole">
            <p:oleObj spid="_x0000_s454669" name="Equation" r:id="rId11" imgW="330120" imgH="228600" progId="Equation.DSMT4">
              <p:embed/>
            </p:oleObj>
          </a:graphicData>
        </a:graphic>
      </p:graphicFrame>
      <p:sp>
        <p:nvSpPr>
          <p:cNvPr id="61" name="Arc 60"/>
          <p:cNvSpPr/>
          <p:nvPr/>
        </p:nvSpPr>
        <p:spPr bwMode="auto">
          <a:xfrm>
            <a:off x="6477000" y="2362200"/>
            <a:ext cx="3429000" cy="2971800"/>
          </a:xfrm>
          <a:prstGeom prst="arc">
            <a:avLst>
              <a:gd name="adj1" fmla="val 5309676"/>
              <a:gd name="adj2" fmla="val 10336041"/>
            </a:avLst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477000" y="3276599"/>
            <a:ext cx="1728216" cy="8017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3" name="Arc 62"/>
          <p:cNvSpPr/>
          <p:nvPr/>
        </p:nvSpPr>
        <p:spPr bwMode="auto">
          <a:xfrm>
            <a:off x="7315200" y="152400"/>
            <a:ext cx="2590800" cy="5105400"/>
          </a:xfrm>
          <a:prstGeom prst="arc">
            <a:avLst>
              <a:gd name="adj1" fmla="val 5951439"/>
              <a:gd name="adj2" fmla="val 9344543"/>
            </a:avLst>
          </a:prstGeom>
          <a:solidFill>
            <a:schemeClr val="accent1"/>
          </a:solidFill>
          <a:ln w="317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 useBgFill="1">
        <p:nvSpPr>
          <p:cNvPr id="64" name="Rectangle 63"/>
          <p:cNvSpPr/>
          <p:nvPr/>
        </p:nvSpPr>
        <p:spPr bwMode="auto">
          <a:xfrm>
            <a:off x="6934200" y="2590800"/>
            <a:ext cx="1752600" cy="6858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 useBgFill="1">
        <p:nvSpPr>
          <p:cNvPr id="65" name="Rectangle 64"/>
          <p:cNvSpPr/>
          <p:nvPr/>
        </p:nvSpPr>
        <p:spPr bwMode="auto">
          <a:xfrm>
            <a:off x="8229600" y="2895600"/>
            <a:ext cx="381000" cy="2514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58265" y="3276600"/>
            <a:ext cx="93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Unstable</a:t>
            </a:r>
          </a:p>
          <a:p>
            <a:r>
              <a:rPr lang="en-US" sz="1200" dirty="0" smtClean="0"/>
              <a:t>Growth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413392" y="360194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</a:p>
          <a:p>
            <a:r>
              <a:rPr lang="en-US" sz="1200" dirty="0" smtClean="0"/>
              <a:t>Dependent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696200" y="4419600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</a:rPr>
              <a:t>K</a:t>
            </a:r>
            <a:r>
              <a:rPr lang="en-US" sz="1200" baseline="-25000" dirty="0" err="1" smtClean="0">
                <a:solidFill>
                  <a:srgbClr val="0000FF"/>
                </a:solidFill>
              </a:rPr>
              <a:t>Ic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26355" y="4667412"/>
            <a:ext cx="867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</a:rPr>
              <a:t>K</a:t>
            </a:r>
            <a:r>
              <a:rPr lang="en-US" sz="1200" baseline="-25000" dirty="0" err="1" smtClean="0">
                <a:solidFill>
                  <a:srgbClr val="0000FF"/>
                </a:solidFill>
              </a:rPr>
              <a:t>iscc</a:t>
            </a:r>
            <a:r>
              <a:rPr lang="en-US" sz="1200" dirty="0">
                <a:solidFill>
                  <a:srgbClr val="0000FF"/>
                </a:solidFill>
              </a:rPr>
              <a:t> </a:t>
            </a:r>
            <a:r>
              <a:rPr lang="en-US" sz="1200" dirty="0" smtClean="0">
                <a:solidFill>
                  <a:srgbClr val="0000FF"/>
                </a:solidFill>
              </a:rPr>
              <a:t>or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Symbol" pitchFamily="18" charset="2"/>
              </a:rPr>
              <a:t>D </a:t>
            </a:r>
            <a:r>
              <a:rPr lang="en-US" sz="1200" b="1" dirty="0" err="1" smtClean="0">
                <a:solidFill>
                  <a:srgbClr val="0000FF"/>
                </a:solidFill>
                <a:latin typeface="+mj-lt"/>
              </a:rPr>
              <a:t>K</a:t>
            </a:r>
            <a:r>
              <a:rPr lang="en-US" sz="1200" b="1" baseline="-25000" dirty="0" err="1" smtClean="0">
                <a:solidFill>
                  <a:srgbClr val="0000FF"/>
                </a:solidFill>
                <a:latin typeface="+mj-lt"/>
              </a:rPr>
              <a:t>th</a:t>
            </a:r>
            <a:endParaRPr lang="en-US" sz="1200" b="1" dirty="0" smtClean="0">
              <a:solidFill>
                <a:srgbClr val="0000FF"/>
              </a:solidFill>
              <a:latin typeface="Symbol" pitchFamily="18" charset="2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5029200" y="4267200"/>
            <a:ext cx="2895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1905794" y="4267200"/>
            <a:ext cx="2895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5400000" flipH="1" flipV="1">
            <a:off x="-685800" y="4267200"/>
            <a:ext cx="2895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D6CDF1-BAB1-45A0-B296-0D63F677AD5B}" type="slidenum">
              <a:rPr lang="en-US"/>
              <a:pPr/>
              <a:t>19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Very Large Body subjected to a Tensile stress</a:t>
            </a:r>
          </a:p>
        </p:txBody>
      </p:sp>
      <p:sp>
        <p:nvSpPr>
          <p:cNvPr id="43622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Centrally located crack of length 2a</a:t>
            </a:r>
          </a:p>
          <a:p>
            <a:r>
              <a:rPr lang="en-US" sz="2600"/>
              <a:t>Remote tension </a:t>
            </a:r>
            <a:r>
              <a:rPr lang="el-GR" sz="2600"/>
              <a:t>σ</a:t>
            </a:r>
            <a:r>
              <a:rPr lang="en-US" sz="2600"/>
              <a:t> normal to crack</a:t>
            </a:r>
            <a:endParaRPr lang="el-GR" sz="2600"/>
          </a:p>
        </p:txBody>
      </p:sp>
      <p:sp>
        <p:nvSpPr>
          <p:cNvPr id="43622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600"/>
              <a:t>Edge crack of length a normal to free edge</a:t>
            </a:r>
          </a:p>
          <a:p>
            <a:r>
              <a:rPr lang="en-US" sz="2600"/>
              <a:t>Remote tension </a:t>
            </a:r>
            <a:r>
              <a:rPr lang="el-GR" sz="2600"/>
              <a:t>σ</a:t>
            </a:r>
            <a:r>
              <a:rPr lang="en-US" sz="2600"/>
              <a:t> normal to crack</a:t>
            </a:r>
            <a:endParaRPr lang="el-GR" sz="2600"/>
          </a:p>
        </p:txBody>
      </p:sp>
      <p:graphicFrame>
        <p:nvGraphicFramePr>
          <p:cNvPr id="436230" name="Object 6"/>
          <p:cNvGraphicFramePr>
            <a:graphicFrameLocks noChangeAspect="1"/>
          </p:cNvGraphicFramePr>
          <p:nvPr/>
        </p:nvGraphicFramePr>
        <p:xfrm>
          <a:off x="914400" y="4343400"/>
          <a:ext cx="2667000" cy="685800"/>
        </p:xfrm>
        <a:graphic>
          <a:graphicData uri="http://schemas.openxmlformats.org/presentationml/2006/ole">
            <p:oleObj spid="_x0000_s436230" name="Equation" r:id="rId4" imgW="888840" imgH="228600" progId="Equation.3">
              <p:embed/>
            </p:oleObj>
          </a:graphicData>
        </a:graphic>
      </p:graphicFrame>
      <p:graphicFrame>
        <p:nvGraphicFramePr>
          <p:cNvPr id="436232" name="Object 8"/>
          <p:cNvGraphicFramePr>
            <a:graphicFrameLocks noChangeAspect="1"/>
          </p:cNvGraphicFramePr>
          <p:nvPr/>
        </p:nvGraphicFramePr>
        <p:xfrm>
          <a:off x="5105400" y="4343400"/>
          <a:ext cx="3657600" cy="685800"/>
        </p:xfrm>
        <a:graphic>
          <a:graphicData uri="http://schemas.openxmlformats.org/presentationml/2006/ole">
            <p:oleObj spid="_x0000_s436232" name="Equation" r:id="rId5" imgW="12189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7C789-E0C5-4CEC-802E-3F1C883B5F8C}" type="slidenum">
              <a:rPr lang="en-US"/>
              <a:pPr/>
              <a:t>2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Fracture</a:t>
            </a:r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4843462" cy="4267200"/>
          </a:xfrm>
        </p:spPr>
        <p:txBody>
          <a:bodyPr/>
          <a:lstStyle/>
          <a:p>
            <a:r>
              <a:rPr lang="en-US" sz="2400" dirty="0"/>
              <a:t>Leonardo </a:t>
            </a:r>
            <a:r>
              <a:rPr lang="en-US" sz="2400" dirty="0" err="1"/>
              <a:t>DiVinci</a:t>
            </a:r>
            <a:r>
              <a:rPr lang="en-US" sz="2400" dirty="0"/>
              <a:t> experiments to determine the strength of Iron wires (15</a:t>
            </a:r>
            <a:r>
              <a:rPr lang="en-US" sz="2400" baseline="30000" dirty="0"/>
              <a:t>th</a:t>
            </a:r>
            <a:r>
              <a:rPr lang="en-US" sz="2400" dirty="0"/>
              <a:t> century)</a:t>
            </a:r>
          </a:p>
          <a:p>
            <a:r>
              <a:rPr lang="en-US" sz="2400" dirty="0"/>
              <a:t>Liberty Bell</a:t>
            </a:r>
          </a:p>
          <a:p>
            <a:r>
              <a:rPr lang="en-US" sz="2400" dirty="0"/>
              <a:t>World War Two Liberty Ships</a:t>
            </a:r>
          </a:p>
          <a:p>
            <a:r>
              <a:rPr lang="en-US" sz="2400" dirty="0"/>
              <a:t>De Havilland Comet Aircraft (Britain 1950’s)</a:t>
            </a:r>
          </a:p>
          <a:p>
            <a:r>
              <a:rPr lang="en-US" sz="2400" dirty="0"/>
              <a:t>Aloha Airlines 737 (1987)</a:t>
            </a:r>
          </a:p>
        </p:txBody>
      </p:sp>
      <p:pic>
        <p:nvPicPr>
          <p:cNvPr id="438273" name="Picture 1" descr="C:\Users\All\Documents\Ron\Courses\MER311Sp11\termbe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8775" y="1676400"/>
            <a:ext cx="3705225" cy="4324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0808E-BDE1-4583-985A-79419E8202B3}" type="slidenum">
              <a:rPr lang="en-US"/>
              <a:pPr/>
              <a:t>20</a:t>
            </a:fld>
            <a:endParaRPr lang="en-US"/>
          </a:p>
        </p:txBody>
      </p:sp>
      <p:sp>
        <p:nvSpPr>
          <p:cNvPr id="439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Strip of Width 2W Subjected to a Tensile Stress</a:t>
            </a:r>
          </a:p>
        </p:txBody>
      </p:sp>
      <p:sp>
        <p:nvSpPr>
          <p:cNvPr id="4393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Centrally Located Crack of Length 2a</a:t>
            </a:r>
          </a:p>
          <a:p>
            <a:r>
              <a:rPr lang="en-US" sz="2400" dirty="0"/>
              <a:t>Remote Tension </a:t>
            </a:r>
            <a:r>
              <a:rPr lang="el-GR" sz="2400" dirty="0"/>
              <a:t>σ</a:t>
            </a:r>
            <a:r>
              <a:rPr lang="en-US" sz="2400" dirty="0"/>
              <a:t> normal to crack</a:t>
            </a:r>
            <a:endParaRPr lang="el-GR" sz="2400" dirty="0"/>
          </a:p>
        </p:txBody>
      </p:sp>
      <p:graphicFrame>
        <p:nvGraphicFramePr>
          <p:cNvPr id="439305" name="Object 9"/>
          <p:cNvGraphicFramePr>
            <a:graphicFrameLocks noChangeAspect="1"/>
          </p:cNvGraphicFramePr>
          <p:nvPr/>
        </p:nvGraphicFramePr>
        <p:xfrm>
          <a:off x="1295400" y="3429000"/>
          <a:ext cx="6096000" cy="1581150"/>
        </p:xfrm>
        <a:graphic>
          <a:graphicData uri="http://schemas.openxmlformats.org/presentationml/2006/ole">
            <p:oleObj spid="_x0000_s439305" name="Equation" r:id="rId4" imgW="171432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2E55-74DA-47F6-A68A-33A8DB46CD5F}" type="slidenum">
              <a:rPr lang="en-US"/>
              <a:pPr/>
              <a:t>21</a:t>
            </a:fld>
            <a:endParaRPr lang="en-US"/>
          </a:p>
        </p:txBody>
      </p:sp>
      <p:sp>
        <p:nvSpPr>
          <p:cNvPr id="442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Vessel Having Diameter D and Wall Thickness h</a:t>
            </a:r>
          </a:p>
        </p:txBody>
      </p:sp>
      <p:sp>
        <p:nvSpPr>
          <p:cNvPr id="44237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/>
              <a:t>Through-wall axial crack of length 2a</a:t>
            </a:r>
          </a:p>
          <a:p>
            <a:r>
              <a:rPr lang="en-US" sz="2400" dirty="0"/>
              <a:t>Internal pressure p</a:t>
            </a:r>
          </a:p>
        </p:txBody>
      </p:sp>
      <p:sp>
        <p:nvSpPr>
          <p:cNvPr id="44237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Through-wall circumferential  crack of length 2a</a:t>
            </a:r>
          </a:p>
          <a:p>
            <a:r>
              <a:rPr lang="en-US" sz="2400" dirty="0"/>
              <a:t>Internal pressure p</a:t>
            </a:r>
          </a:p>
        </p:txBody>
      </p:sp>
      <p:graphicFrame>
        <p:nvGraphicFramePr>
          <p:cNvPr id="442375" name="Object 7"/>
          <p:cNvGraphicFramePr>
            <a:graphicFrameLocks noChangeAspect="1"/>
          </p:cNvGraphicFramePr>
          <p:nvPr/>
        </p:nvGraphicFramePr>
        <p:xfrm>
          <a:off x="457200" y="3124200"/>
          <a:ext cx="3886200" cy="911225"/>
        </p:xfrm>
        <a:graphic>
          <a:graphicData uri="http://schemas.openxmlformats.org/presentationml/2006/ole">
            <p:oleObj spid="_x0000_s442375" name="Equation" r:id="rId4" imgW="2222280" imgH="520560" progId="Equation.3">
              <p:embed/>
            </p:oleObj>
          </a:graphicData>
        </a:graphic>
      </p:graphicFrame>
      <p:graphicFrame>
        <p:nvGraphicFramePr>
          <p:cNvPr id="442376" name="Object 8"/>
          <p:cNvGraphicFramePr>
            <a:graphicFrameLocks noChangeAspect="1"/>
          </p:cNvGraphicFramePr>
          <p:nvPr/>
        </p:nvGraphicFramePr>
        <p:xfrm>
          <a:off x="3810000" y="4114800"/>
          <a:ext cx="5195887" cy="1600200"/>
        </p:xfrm>
        <a:graphic>
          <a:graphicData uri="http://schemas.openxmlformats.org/presentationml/2006/ole">
            <p:oleObj spid="_x0000_s442376" name="Equation" r:id="rId5" imgW="297180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0244DC-75A7-49E7-9EB6-144191CF7AB3}" type="slidenum">
              <a:rPr lang="en-US"/>
              <a:pPr/>
              <a:t>22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Very Large Body with Circular Hole of Radius R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symmetrical cracks at edge of hole of length a</a:t>
            </a:r>
          </a:p>
          <a:p>
            <a:r>
              <a:rPr lang="en-US"/>
              <a:t>Remote tension </a:t>
            </a:r>
            <a:r>
              <a:rPr lang="el-GR"/>
              <a:t>σ</a:t>
            </a:r>
            <a:r>
              <a:rPr lang="en-US"/>
              <a:t> normal to the cracks</a:t>
            </a:r>
            <a:endParaRPr lang="el-GR"/>
          </a:p>
        </p:txBody>
      </p:sp>
      <p:graphicFrame>
        <p:nvGraphicFramePr>
          <p:cNvPr id="444420" name="Object 4"/>
          <p:cNvGraphicFramePr>
            <a:graphicFrameLocks noChangeAspect="1"/>
          </p:cNvGraphicFramePr>
          <p:nvPr/>
        </p:nvGraphicFramePr>
        <p:xfrm>
          <a:off x="914400" y="3962400"/>
          <a:ext cx="7315200" cy="1662113"/>
        </p:xfrm>
        <a:graphic>
          <a:graphicData uri="http://schemas.openxmlformats.org/presentationml/2006/ole">
            <p:oleObj spid="_x0000_s444420" name="Equation" r:id="rId4" imgW="234936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38200" y="2602470"/>
            <a:ext cx="1836165" cy="2979733"/>
            <a:chOff x="1216934" y="2450864"/>
            <a:chExt cx="1836165" cy="2979733"/>
          </a:xfrm>
        </p:grpSpPr>
        <p:sp>
          <p:nvSpPr>
            <p:cNvPr id="29" name="Freeform 28"/>
            <p:cNvSpPr/>
            <p:nvPr/>
          </p:nvSpPr>
          <p:spPr bwMode="auto">
            <a:xfrm>
              <a:off x="1220333" y="3895548"/>
              <a:ext cx="1063967" cy="703646"/>
            </a:xfrm>
            <a:custGeom>
              <a:avLst/>
              <a:gdLst>
                <a:gd name="connsiteX0" fmla="*/ 0 w 1063967"/>
                <a:gd name="connsiteY0" fmla="*/ 516687 h 703646"/>
                <a:gd name="connsiteX1" fmla="*/ 455500 w 1063967"/>
                <a:gd name="connsiteY1" fmla="*/ 703646 h 703646"/>
                <a:gd name="connsiteX2" fmla="*/ 1063967 w 1063967"/>
                <a:gd name="connsiteY2" fmla="*/ 193758 h 703646"/>
                <a:gd name="connsiteX3" fmla="*/ 601668 w 1063967"/>
                <a:gd name="connsiteY3" fmla="*/ 0 h 703646"/>
                <a:gd name="connsiteX4" fmla="*/ 0 w 1063967"/>
                <a:gd name="connsiteY4" fmla="*/ 516687 h 70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967" h="703646">
                  <a:moveTo>
                    <a:pt x="0" y="516687"/>
                  </a:moveTo>
                  <a:lnTo>
                    <a:pt x="455500" y="703646"/>
                  </a:lnTo>
                  <a:lnTo>
                    <a:pt x="1063967" y="193758"/>
                  </a:lnTo>
                  <a:lnTo>
                    <a:pt x="601668" y="0"/>
                  </a:lnTo>
                  <a:lnTo>
                    <a:pt x="0" y="516687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216934" y="4412235"/>
              <a:ext cx="458899" cy="1016378"/>
            </a:xfrm>
            <a:custGeom>
              <a:avLst/>
              <a:gdLst>
                <a:gd name="connsiteX0" fmla="*/ 3399 w 458899"/>
                <a:gd name="connsiteY0" fmla="*/ 829419 h 1016378"/>
                <a:gd name="connsiteX1" fmla="*/ 455500 w 458899"/>
                <a:gd name="connsiteY1" fmla="*/ 1016378 h 1016378"/>
                <a:gd name="connsiteX2" fmla="*/ 458899 w 458899"/>
                <a:gd name="connsiteY2" fmla="*/ 193758 h 1016378"/>
                <a:gd name="connsiteX3" fmla="*/ 0 w 458899"/>
                <a:gd name="connsiteY3" fmla="*/ 0 h 1016378"/>
                <a:gd name="connsiteX4" fmla="*/ 3399 w 458899"/>
                <a:gd name="connsiteY4" fmla="*/ 829419 h 10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899" h="1016378">
                  <a:moveTo>
                    <a:pt x="3399" y="829419"/>
                  </a:moveTo>
                  <a:lnTo>
                    <a:pt x="455500" y="1016378"/>
                  </a:lnTo>
                  <a:lnTo>
                    <a:pt x="458899" y="193758"/>
                  </a:lnTo>
                  <a:lnTo>
                    <a:pt x="0" y="0"/>
                  </a:lnTo>
                  <a:lnTo>
                    <a:pt x="3399" y="829419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1220333" y="3480839"/>
              <a:ext cx="455500" cy="965389"/>
            </a:xfrm>
            <a:custGeom>
              <a:avLst/>
              <a:gdLst>
                <a:gd name="connsiteX0" fmla="*/ 455500 w 455500"/>
                <a:gd name="connsiteY0" fmla="*/ 965389 h 965389"/>
                <a:gd name="connsiteX1" fmla="*/ 455500 w 455500"/>
                <a:gd name="connsiteY1" fmla="*/ 197157 h 965389"/>
                <a:gd name="connsiteX2" fmla="*/ 0 w 455500"/>
                <a:gd name="connsiteY2" fmla="*/ 0 h 965389"/>
                <a:gd name="connsiteX3" fmla="*/ 0 w 455500"/>
                <a:gd name="connsiteY3" fmla="*/ 775030 h 965389"/>
                <a:gd name="connsiteX4" fmla="*/ 455500 w 455500"/>
                <a:gd name="connsiteY4" fmla="*/ 965389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00" h="965389">
                  <a:moveTo>
                    <a:pt x="455500" y="965389"/>
                  </a:moveTo>
                  <a:lnTo>
                    <a:pt x="455500" y="197157"/>
                  </a:lnTo>
                  <a:lnTo>
                    <a:pt x="0" y="0"/>
                  </a:lnTo>
                  <a:lnTo>
                    <a:pt x="0" y="775030"/>
                  </a:lnTo>
                  <a:lnTo>
                    <a:pt x="455500" y="965389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220333" y="2450864"/>
              <a:ext cx="1832199" cy="1223732"/>
            </a:xfrm>
            <a:custGeom>
              <a:avLst/>
              <a:gdLst>
                <a:gd name="connsiteX0" fmla="*/ 455500 w 1832199"/>
                <a:gd name="connsiteY0" fmla="*/ 1223732 h 1223732"/>
                <a:gd name="connsiteX1" fmla="*/ 1832199 w 1832199"/>
                <a:gd name="connsiteY1" fmla="*/ 193758 h 1223732"/>
                <a:gd name="connsiteX2" fmla="*/ 1373300 w 1832199"/>
                <a:gd name="connsiteY2" fmla="*/ 0 h 1223732"/>
                <a:gd name="connsiteX3" fmla="*/ 0 w 1832199"/>
                <a:gd name="connsiteY3" fmla="*/ 1026575 h 1223732"/>
                <a:gd name="connsiteX4" fmla="*/ 455500 w 1832199"/>
                <a:gd name="connsiteY4" fmla="*/ 1223732 h 122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2199" h="1223732">
                  <a:moveTo>
                    <a:pt x="455500" y="1223732"/>
                  </a:moveTo>
                  <a:lnTo>
                    <a:pt x="1832199" y="193758"/>
                  </a:lnTo>
                  <a:lnTo>
                    <a:pt x="1373300" y="0"/>
                  </a:lnTo>
                  <a:lnTo>
                    <a:pt x="0" y="1026575"/>
                  </a:lnTo>
                  <a:lnTo>
                    <a:pt x="455500" y="122373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676400" y="2653404"/>
              <a:ext cx="1376699" cy="2777193"/>
            </a:xfrm>
            <a:custGeom>
              <a:avLst/>
              <a:gdLst>
                <a:gd name="connsiteX0" fmla="*/ 0 w 1376699"/>
                <a:gd name="connsiteY0" fmla="*/ 1801606 h 2777193"/>
                <a:gd name="connsiteX1" fmla="*/ 3400 w 1376699"/>
                <a:gd name="connsiteY1" fmla="*/ 1026576 h 2777193"/>
                <a:gd name="connsiteX2" fmla="*/ 1376699 w 1376699"/>
                <a:gd name="connsiteY2" fmla="*/ 0 h 2777193"/>
                <a:gd name="connsiteX3" fmla="*/ 1373300 w 1376699"/>
                <a:gd name="connsiteY3" fmla="*/ 1747218 h 2777193"/>
                <a:gd name="connsiteX4" fmla="*/ 0 w 1376699"/>
                <a:gd name="connsiteY4" fmla="*/ 2777193 h 2777193"/>
                <a:gd name="connsiteX5" fmla="*/ 0 w 1376699"/>
                <a:gd name="connsiteY5" fmla="*/ 1951173 h 2777193"/>
                <a:gd name="connsiteX6" fmla="*/ 608467 w 1376699"/>
                <a:gd name="connsiteY6" fmla="*/ 1441285 h 2777193"/>
                <a:gd name="connsiteX7" fmla="*/ 0 w 1376699"/>
                <a:gd name="connsiteY7" fmla="*/ 1801606 h 2777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6699" h="2777193">
                  <a:moveTo>
                    <a:pt x="0" y="1801606"/>
                  </a:moveTo>
                  <a:cubicBezTo>
                    <a:pt x="1133" y="1543263"/>
                    <a:pt x="2267" y="1284919"/>
                    <a:pt x="3400" y="1026576"/>
                  </a:cubicBezTo>
                  <a:lnTo>
                    <a:pt x="1376699" y="0"/>
                  </a:lnTo>
                  <a:lnTo>
                    <a:pt x="1373300" y="1747218"/>
                  </a:lnTo>
                  <a:lnTo>
                    <a:pt x="0" y="2777193"/>
                  </a:lnTo>
                  <a:lnTo>
                    <a:pt x="0" y="1951173"/>
                  </a:lnTo>
                  <a:lnTo>
                    <a:pt x="608467" y="1441285"/>
                  </a:lnTo>
                  <a:lnTo>
                    <a:pt x="0" y="180160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</p:grp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Fracture Modes</a:t>
            </a:r>
            <a:endParaRPr lang="en-US" sz="3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0244DC-75A7-49E7-9EB6-144191CF7AB3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497835" y="2590006"/>
            <a:ext cx="1836165" cy="2979733"/>
            <a:chOff x="1216934" y="2450864"/>
            <a:chExt cx="1836165" cy="2979733"/>
          </a:xfrm>
        </p:grpSpPr>
        <p:sp>
          <p:nvSpPr>
            <p:cNvPr id="35" name="Freeform 34"/>
            <p:cNvSpPr/>
            <p:nvPr/>
          </p:nvSpPr>
          <p:spPr bwMode="auto">
            <a:xfrm>
              <a:off x="1220333" y="3895548"/>
              <a:ext cx="1063967" cy="703646"/>
            </a:xfrm>
            <a:custGeom>
              <a:avLst/>
              <a:gdLst>
                <a:gd name="connsiteX0" fmla="*/ 0 w 1063967"/>
                <a:gd name="connsiteY0" fmla="*/ 516687 h 703646"/>
                <a:gd name="connsiteX1" fmla="*/ 455500 w 1063967"/>
                <a:gd name="connsiteY1" fmla="*/ 703646 h 703646"/>
                <a:gd name="connsiteX2" fmla="*/ 1063967 w 1063967"/>
                <a:gd name="connsiteY2" fmla="*/ 193758 h 703646"/>
                <a:gd name="connsiteX3" fmla="*/ 601668 w 1063967"/>
                <a:gd name="connsiteY3" fmla="*/ 0 h 703646"/>
                <a:gd name="connsiteX4" fmla="*/ 0 w 1063967"/>
                <a:gd name="connsiteY4" fmla="*/ 516687 h 70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967" h="703646">
                  <a:moveTo>
                    <a:pt x="0" y="516687"/>
                  </a:moveTo>
                  <a:lnTo>
                    <a:pt x="455500" y="703646"/>
                  </a:lnTo>
                  <a:lnTo>
                    <a:pt x="1063967" y="193758"/>
                  </a:lnTo>
                  <a:lnTo>
                    <a:pt x="601668" y="0"/>
                  </a:lnTo>
                  <a:lnTo>
                    <a:pt x="0" y="516687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1216934" y="4412235"/>
              <a:ext cx="458899" cy="1016378"/>
            </a:xfrm>
            <a:custGeom>
              <a:avLst/>
              <a:gdLst>
                <a:gd name="connsiteX0" fmla="*/ 3399 w 458899"/>
                <a:gd name="connsiteY0" fmla="*/ 829419 h 1016378"/>
                <a:gd name="connsiteX1" fmla="*/ 455500 w 458899"/>
                <a:gd name="connsiteY1" fmla="*/ 1016378 h 1016378"/>
                <a:gd name="connsiteX2" fmla="*/ 458899 w 458899"/>
                <a:gd name="connsiteY2" fmla="*/ 193758 h 1016378"/>
                <a:gd name="connsiteX3" fmla="*/ 0 w 458899"/>
                <a:gd name="connsiteY3" fmla="*/ 0 h 1016378"/>
                <a:gd name="connsiteX4" fmla="*/ 3399 w 458899"/>
                <a:gd name="connsiteY4" fmla="*/ 829419 h 10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899" h="1016378">
                  <a:moveTo>
                    <a:pt x="3399" y="829419"/>
                  </a:moveTo>
                  <a:lnTo>
                    <a:pt x="455500" y="1016378"/>
                  </a:lnTo>
                  <a:lnTo>
                    <a:pt x="458899" y="193758"/>
                  </a:lnTo>
                  <a:lnTo>
                    <a:pt x="0" y="0"/>
                  </a:lnTo>
                  <a:lnTo>
                    <a:pt x="3399" y="829419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1220333" y="3480839"/>
              <a:ext cx="455500" cy="965389"/>
            </a:xfrm>
            <a:custGeom>
              <a:avLst/>
              <a:gdLst>
                <a:gd name="connsiteX0" fmla="*/ 455500 w 455500"/>
                <a:gd name="connsiteY0" fmla="*/ 965389 h 965389"/>
                <a:gd name="connsiteX1" fmla="*/ 455500 w 455500"/>
                <a:gd name="connsiteY1" fmla="*/ 197157 h 965389"/>
                <a:gd name="connsiteX2" fmla="*/ 0 w 455500"/>
                <a:gd name="connsiteY2" fmla="*/ 0 h 965389"/>
                <a:gd name="connsiteX3" fmla="*/ 0 w 455500"/>
                <a:gd name="connsiteY3" fmla="*/ 775030 h 965389"/>
                <a:gd name="connsiteX4" fmla="*/ 455500 w 455500"/>
                <a:gd name="connsiteY4" fmla="*/ 965389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00" h="965389">
                  <a:moveTo>
                    <a:pt x="455500" y="965389"/>
                  </a:moveTo>
                  <a:lnTo>
                    <a:pt x="455500" y="197157"/>
                  </a:lnTo>
                  <a:lnTo>
                    <a:pt x="0" y="0"/>
                  </a:lnTo>
                  <a:lnTo>
                    <a:pt x="0" y="775030"/>
                  </a:lnTo>
                  <a:lnTo>
                    <a:pt x="455500" y="965389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20333" y="2450864"/>
              <a:ext cx="1832199" cy="1223732"/>
            </a:xfrm>
            <a:custGeom>
              <a:avLst/>
              <a:gdLst>
                <a:gd name="connsiteX0" fmla="*/ 455500 w 1832199"/>
                <a:gd name="connsiteY0" fmla="*/ 1223732 h 1223732"/>
                <a:gd name="connsiteX1" fmla="*/ 1832199 w 1832199"/>
                <a:gd name="connsiteY1" fmla="*/ 193758 h 1223732"/>
                <a:gd name="connsiteX2" fmla="*/ 1373300 w 1832199"/>
                <a:gd name="connsiteY2" fmla="*/ 0 h 1223732"/>
                <a:gd name="connsiteX3" fmla="*/ 0 w 1832199"/>
                <a:gd name="connsiteY3" fmla="*/ 1026575 h 1223732"/>
                <a:gd name="connsiteX4" fmla="*/ 455500 w 1832199"/>
                <a:gd name="connsiteY4" fmla="*/ 1223732 h 122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2199" h="1223732">
                  <a:moveTo>
                    <a:pt x="455500" y="1223732"/>
                  </a:moveTo>
                  <a:lnTo>
                    <a:pt x="1832199" y="193758"/>
                  </a:lnTo>
                  <a:lnTo>
                    <a:pt x="1373300" y="0"/>
                  </a:lnTo>
                  <a:lnTo>
                    <a:pt x="0" y="1026575"/>
                  </a:lnTo>
                  <a:lnTo>
                    <a:pt x="455500" y="122373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1676400" y="2653404"/>
              <a:ext cx="1376699" cy="2777193"/>
            </a:xfrm>
            <a:custGeom>
              <a:avLst/>
              <a:gdLst>
                <a:gd name="connsiteX0" fmla="*/ 0 w 1376699"/>
                <a:gd name="connsiteY0" fmla="*/ 1801606 h 2777193"/>
                <a:gd name="connsiteX1" fmla="*/ 3400 w 1376699"/>
                <a:gd name="connsiteY1" fmla="*/ 1026576 h 2777193"/>
                <a:gd name="connsiteX2" fmla="*/ 1376699 w 1376699"/>
                <a:gd name="connsiteY2" fmla="*/ 0 h 2777193"/>
                <a:gd name="connsiteX3" fmla="*/ 1373300 w 1376699"/>
                <a:gd name="connsiteY3" fmla="*/ 1747218 h 2777193"/>
                <a:gd name="connsiteX4" fmla="*/ 0 w 1376699"/>
                <a:gd name="connsiteY4" fmla="*/ 2777193 h 2777193"/>
                <a:gd name="connsiteX5" fmla="*/ 0 w 1376699"/>
                <a:gd name="connsiteY5" fmla="*/ 1951173 h 2777193"/>
                <a:gd name="connsiteX6" fmla="*/ 608467 w 1376699"/>
                <a:gd name="connsiteY6" fmla="*/ 1441285 h 2777193"/>
                <a:gd name="connsiteX7" fmla="*/ 0 w 1376699"/>
                <a:gd name="connsiteY7" fmla="*/ 1801606 h 2777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6699" h="2777193">
                  <a:moveTo>
                    <a:pt x="0" y="1801606"/>
                  </a:moveTo>
                  <a:cubicBezTo>
                    <a:pt x="1133" y="1543263"/>
                    <a:pt x="2267" y="1284919"/>
                    <a:pt x="3400" y="1026576"/>
                  </a:cubicBezTo>
                  <a:lnTo>
                    <a:pt x="1376699" y="0"/>
                  </a:lnTo>
                  <a:lnTo>
                    <a:pt x="1373300" y="1747218"/>
                  </a:lnTo>
                  <a:lnTo>
                    <a:pt x="0" y="2777193"/>
                  </a:lnTo>
                  <a:lnTo>
                    <a:pt x="0" y="1951173"/>
                  </a:lnTo>
                  <a:lnTo>
                    <a:pt x="608467" y="1441285"/>
                  </a:lnTo>
                  <a:lnTo>
                    <a:pt x="0" y="180160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45835" y="2590006"/>
            <a:ext cx="1836165" cy="2979733"/>
            <a:chOff x="1216934" y="2450864"/>
            <a:chExt cx="1836165" cy="2979733"/>
          </a:xfrm>
        </p:grpSpPr>
        <p:sp>
          <p:nvSpPr>
            <p:cNvPr id="41" name="Freeform 40"/>
            <p:cNvSpPr/>
            <p:nvPr/>
          </p:nvSpPr>
          <p:spPr bwMode="auto">
            <a:xfrm>
              <a:off x="1220333" y="3895548"/>
              <a:ext cx="1063967" cy="703646"/>
            </a:xfrm>
            <a:custGeom>
              <a:avLst/>
              <a:gdLst>
                <a:gd name="connsiteX0" fmla="*/ 0 w 1063967"/>
                <a:gd name="connsiteY0" fmla="*/ 516687 h 703646"/>
                <a:gd name="connsiteX1" fmla="*/ 455500 w 1063967"/>
                <a:gd name="connsiteY1" fmla="*/ 703646 h 703646"/>
                <a:gd name="connsiteX2" fmla="*/ 1063967 w 1063967"/>
                <a:gd name="connsiteY2" fmla="*/ 193758 h 703646"/>
                <a:gd name="connsiteX3" fmla="*/ 601668 w 1063967"/>
                <a:gd name="connsiteY3" fmla="*/ 0 h 703646"/>
                <a:gd name="connsiteX4" fmla="*/ 0 w 1063967"/>
                <a:gd name="connsiteY4" fmla="*/ 516687 h 70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967" h="703646">
                  <a:moveTo>
                    <a:pt x="0" y="516687"/>
                  </a:moveTo>
                  <a:lnTo>
                    <a:pt x="455500" y="703646"/>
                  </a:lnTo>
                  <a:lnTo>
                    <a:pt x="1063967" y="193758"/>
                  </a:lnTo>
                  <a:lnTo>
                    <a:pt x="601668" y="0"/>
                  </a:lnTo>
                  <a:lnTo>
                    <a:pt x="0" y="516687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1216934" y="4412235"/>
              <a:ext cx="458899" cy="1016378"/>
            </a:xfrm>
            <a:custGeom>
              <a:avLst/>
              <a:gdLst>
                <a:gd name="connsiteX0" fmla="*/ 3399 w 458899"/>
                <a:gd name="connsiteY0" fmla="*/ 829419 h 1016378"/>
                <a:gd name="connsiteX1" fmla="*/ 455500 w 458899"/>
                <a:gd name="connsiteY1" fmla="*/ 1016378 h 1016378"/>
                <a:gd name="connsiteX2" fmla="*/ 458899 w 458899"/>
                <a:gd name="connsiteY2" fmla="*/ 193758 h 1016378"/>
                <a:gd name="connsiteX3" fmla="*/ 0 w 458899"/>
                <a:gd name="connsiteY3" fmla="*/ 0 h 1016378"/>
                <a:gd name="connsiteX4" fmla="*/ 3399 w 458899"/>
                <a:gd name="connsiteY4" fmla="*/ 829419 h 10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899" h="1016378">
                  <a:moveTo>
                    <a:pt x="3399" y="829419"/>
                  </a:moveTo>
                  <a:lnTo>
                    <a:pt x="455500" y="1016378"/>
                  </a:lnTo>
                  <a:lnTo>
                    <a:pt x="458899" y="193758"/>
                  </a:lnTo>
                  <a:lnTo>
                    <a:pt x="0" y="0"/>
                  </a:lnTo>
                  <a:lnTo>
                    <a:pt x="3399" y="829419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20333" y="3480839"/>
              <a:ext cx="455500" cy="965389"/>
            </a:xfrm>
            <a:custGeom>
              <a:avLst/>
              <a:gdLst>
                <a:gd name="connsiteX0" fmla="*/ 455500 w 455500"/>
                <a:gd name="connsiteY0" fmla="*/ 965389 h 965389"/>
                <a:gd name="connsiteX1" fmla="*/ 455500 w 455500"/>
                <a:gd name="connsiteY1" fmla="*/ 197157 h 965389"/>
                <a:gd name="connsiteX2" fmla="*/ 0 w 455500"/>
                <a:gd name="connsiteY2" fmla="*/ 0 h 965389"/>
                <a:gd name="connsiteX3" fmla="*/ 0 w 455500"/>
                <a:gd name="connsiteY3" fmla="*/ 775030 h 965389"/>
                <a:gd name="connsiteX4" fmla="*/ 455500 w 455500"/>
                <a:gd name="connsiteY4" fmla="*/ 965389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00" h="965389">
                  <a:moveTo>
                    <a:pt x="455500" y="965389"/>
                  </a:moveTo>
                  <a:lnTo>
                    <a:pt x="455500" y="197157"/>
                  </a:lnTo>
                  <a:lnTo>
                    <a:pt x="0" y="0"/>
                  </a:lnTo>
                  <a:lnTo>
                    <a:pt x="0" y="775030"/>
                  </a:lnTo>
                  <a:lnTo>
                    <a:pt x="455500" y="965389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1220333" y="2450864"/>
              <a:ext cx="1832199" cy="1223732"/>
            </a:xfrm>
            <a:custGeom>
              <a:avLst/>
              <a:gdLst>
                <a:gd name="connsiteX0" fmla="*/ 455500 w 1832199"/>
                <a:gd name="connsiteY0" fmla="*/ 1223732 h 1223732"/>
                <a:gd name="connsiteX1" fmla="*/ 1832199 w 1832199"/>
                <a:gd name="connsiteY1" fmla="*/ 193758 h 1223732"/>
                <a:gd name="connsiteX2" fmla="*/ 1373300 w 1832199"/>
                <a:gd name="connsiteY2" fmla="*/ 0 h 1223732"/>
                <a:gd name="connsiteX3" fmla="*/ 0 w 1832199"/>
                <a:gd name="connsiteY3" fmla="*/ 1026575 h 1223732"/>
                <a:gd name="connsiteX4" fmla="*/ 455500 w 1832199"/>
                <a:gd name="connsiteY4" fmla="*/ 1223732 h 122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2199" h="1223732">
                  <a:moveTo>
                    <a:pt x="455500" y="1223732"/>
                  </a:moveTo>
                  <a:lnTo>
                    <a:pt x="1832199" y="193758"/>
                  </a:lnTo>
                  <a:lnTo>
                    <a:pt x="1373300" y="0"/>
                  </a:lnTo>
                  <a:lnTo>
                    <a:pt x="0" y="1026575"/>
                  </a:lnTo>
                  <a:lnTo>
                    <a:pt x="455500" y="122373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1676400" y="2653404"/>
              <a:ext cx="1376699" cy="2777193"/>
            </a:xfrm>
            <a:custGeom>
              <a:avLst/>
              <a:gdLst>
                <a:gd name="connsiteX0" fmla="*/ 0 w 1376699"/>
                <a:gd name="connsiteY0" fmla="*/ 1801606 h 2777193"/>
                <a:gd name="connsiteX1" fmla="*/ 3400 w 1376699"/>
                <a:gd name="connsiteY1" fmla="*/ 1026576 h 2777193"/>
                <a:gd name="connsiteX2" fmla="*/ 1376699 w 1376699"/>
                <a:gd name="connsiteY2" fmla="*/ 0 h 2777193"/>
                <a:gd name="connsiteX3" fmla="*/ 1373300 w 1376699"/>
                <a:gd name="connsiteY3" fmla="*/ 1747218 h 2777193"/>
                <a:gd name="connsiteX4" fmla="*/ 0 w 1376699"/>
                <a:gd name="connsiteY4" fmla="*/ 2777193 h 2777193"/>
                <a:gd name="connsiteX5" fmla="*/ 0 w 1376699"/>
                <a:gd name="connsiteY5" fmla="*/ 1951173 h 2777193"/>
                <a:gd name="connsiteX6" fmla="*/ 608467 w 1376699"/>
                <a:gd name="connsiteY6" fmla="*/ 1441285 h 2777193"/>
                <a:gd name="connsiteX7" fmla="*/ 0 w 1376699"/>
                <a:gd name="connsiteY7" fmla="*/ 1801606 h 2777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6699" h="2777193">
                  <a:moveTo>
                    <a:pt x="0" y="1801606"/>
                  </a:moveTo>
                  <a:cubicBezTo>
                    <a:pt x="1133" y="1543263"/>
                    <a:pt x="2267" y="1284919"/>
                    <a:pt x="3400" y="1026576"/>
                  </a:cubicBezTo>
                  <a:lnTo>
                    <a:pt x="1376699" y="0"/>
                  </a:lnTo>
                  <a:lnTo>
                    <a:pt x="1373300" y="1747218"/>
                  </a:lnTo>
                  <a:lnTo>
                    <a:pt x="0" y="2777193"/>
                  </a:lnTo>
                  <a:lnTo>
                    <a:pt x="0" y="1951173"/>
                  </a:lnTo>
                  <a:lnTo>
                    <a:pt x="608467" y="1441285"/>
                  </a:lnTo>
                  <a:lnTo>
                    <a:pt x="0" y="180160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 bwMode="auto">
          <a:xfrm rot="5400000" flipH="1" flipV="1">
            <a:off x="723106" y="3390106"/>
            <a:ext cx="686594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723900" y="5828506"/>
            <a:ext cx="686594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8580000" flipH="1" flipV="1">
            <a:off x="3131512" y="5311127"/>
            <a:ext cx="686594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8580000" flipH="1" flipV="1">
            <a:off x="3055310" y="4320527"/>
            <a:ext cx="686594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2180000" flipH="1" flipV="1">
            <a:off x="6145064" y="4019511"/>
            <a:ext cx="686594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12180000" flipH="1" flipV="1">
            <a:off x="6678464" y="5162512"/>
            <a:ext cx="686594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067544" y="1828800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 I</a:t>
            </a:r>
          </a:p>
          <a:p>
            <a:pPr algn="ctr"/>
            <a:r>
              <a:rPr lang="en-US" dirty="0" smtClean="0"/>
              <a:t>(Opening)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975968" y="1828800"/>
            <a:ext cx="122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 II</a:t>
            </a:r>
          </a:p>
          <a:p>
            <a:pPr algn="ctr"/>
            <a:r>
              <a:rPr lang="en-US" dirty="0" smtClean="0"/>
              <a:t>(Sliding)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61817" y="1828800"/>
            <a:ext cx="131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 III</a:t>
            </a:r>
          </a:p>
          <a:p>
            <a:pPr algn="ctr"/>
            <a:r>
              <a:rPr lang="en-US" dirty="0" smtClean="0"/>
              <a:t>(Tearing)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31707E-3CAC-4577-825C-C76F69EACDF3}" type="slidenum">
              <a:rPr lang="en-US"/>
              <a:pPr/>
              <a:t>3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1944 Cleveland, OH </a:t>
            </a:r>
            <a:br>
              <a:rPr lang="en-US" sz="3400"/>
            </a:br>
            <a:r>
              <a:rPr lang="en-US" sz="3400"/>
              <a:t>Gas Storage Tank</a:t>
            </a:r>
          </a:p>
        </p:txBody>
      </p:sp>
      <p:pic>
        <p:nvPicPr>
          <p:cNvPr id="420868" name="Picture 4" descr="1944 Clevela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4650" y="1752600"/>
            <a:ext cx="5854700" cy="4111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E98BD-E046-4F1C-AA65-0151E8492D44}" type="slidenum">
              <a:rPr lang="en-US"/>
              <a:pPr/>
              <a:t>4</a:t>
            </a:fld>
            <a:endParaRPr lang="en-US"/>
          </a:p>
        </p:txBody>
      </p:sp>
      <p:sp>
        <p:nvSpPr>
          <p:cNvPr id="421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1919 Boston, MA</a:t>
            </a:r>
            <a:br>
              <a:rPr lang="en-US" sz="3200"/>
            </a:br>
            <a:r>
              <a:rPr lang="en-US" sz="3200"/>
              <a:t>Molasses Tank Failure (2x10</a:t>
            </a:r>
            <a:r>
              <a:rPr lang="en-US" sz="3200" baseline="30000"/>
              <a:t>6</a:t>
            </a:r>
            <a:r>
              <a:rPr lang="en-US" sz="3200"/>
              <a:t> gal)</a:t>
            </a:r>
          </a:p>
        </p:txBody>
      </p:sp>
      <p:pic>
        <p:nvPicPr>
          <p:cNvPr id="421893" name="Picture 5" descr="molasses failure in Bost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9300" y="1828800"/>
            <a:ext cx="5105400" cy="406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34A94-BFBD-4806-ADDB-1EBC6E9EABC1}" type="slidenum">
              <a:rPr lang="en-US"/>
              <a:pPr/>
              <a:t>5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USS Schenectady</a:t>
            </a:r>
            <a:br>
              <a:rPr lang="en-US" sz="3400"/>
            </a:br>
            <a:r>
              <a:rPr lang="en-US" sz="3400"/>
              <a:t>WWII Liberty Ship</a:t>
            </a:r>
          </a:p>
        </p:txBody>
      </p:sp>
      <p:pic>
        <p:nvPicPr>
          <p:cNvPr id="423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59436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 Investigations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MER200: Theory of Elasticity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4E2E90-0F27-483A-9245-E9E066BFE0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83330" name="Picture 2" descr="J:\Sweetman v Fitness Quest\IMG_32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90800"/>
            <a:ext cx="3276600" cy="2184622"/>
          </a:xfrm>
          <a:prstGeom prst="rect">
            <a:avLst/>
          </a:prstGeom>
          <a:noFill/>
        </p:spPr>
      </p:pic>
      <p:pic>
        <p:nvPicPr>
          <p:cNvPr id="483331" name="Picture 3" descr="J:\Sweetman v Fitness Quest\IMG_329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2999" y="1904999"/>
            <a:ext cx="2742920" cy="1828800"/>
          </a:xfrm>
          <a:prstGeom prst="rect">
            <a:avLst/>
          </a:prstGeom>
          <a:noFill/>
        </p:spPr>
      </p:pic>
      <p:pic>
        <p:nvPicPr>
          <p:cNvPr id="483332" name="Picture 4" descr="J:\Sweetman v Fitness Quest\IMG_328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962400"/>
            <a:ext cx="2742921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/>
          <p:cNvSpPr>
            <a:spLocks noChangeAspect="1"/>
          </p:cNvSpPr>
          <p:nvPr/>
        </p:nvSpPr>
        <p:spPr bwMode="auto">
          <a:xfrm>
            <a:off x="2138485" y="1833685"/>
            <a:ext cx="6400800" cy="6400800"/>
          </a:xfrm>
          <a:prstGeom prst="arc">
            <a:avLst/>
          </a:prstGeom>
          <a:solidFill>
            <a:schemeClr val="accent1">
              <a:alpha val="50000"/>
            </a:schemeClr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0" y="3962400"/>
            <a:ext cx="1219200" cy="1066800"/>
          </a:xfrm>
          <a:prstGeom prst="rect">
            <a:avLst/>
          </a:prstGeom>
          <a:solidFill>
            <a:schemeClr val="accent1">
              <a:alpha val="62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FC560A-E65D-4E3F-BA0B-8DC2DE17BF99}" type="slidenum">
              <a:rPr lang="en-US"/>
              <a:pPr/>
              <a:t>7</a:t>
            </a:fld>
            <a:endParaRPr lang="en-US"/>
          </a:p>
        </p:txBody>
      </p:sp>
      <p:sp>
        <p:nvSpPr>
          <p:cNvPr id="456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When to Use Fracture Mechanics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04800" y="1828800"/>
            <a:ext cx="2286000" cy="2286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76400" y="1752600"/>
            <a:ext cx="2286000" cy="2286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66800" y="2743200"/>
            <a:ext cx="2286000" cy="2286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1981200"/>
            <a:ext cx="7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Flaw</a:t>
            </a:r>
          </a:p>
          <a:p>
            <a:pPr algn="ctr"/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22020" y="1905000"/>
            <a:ext cx="154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Toughness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4191000"/>
            <a:ext cx="99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Stress</a:t>
            </a:r>
          </a:p>
        </p:txBody>
      </p:sp>
      <p:sp>
        <p:nvSpPr>
          <p:cNvPr id="17" name="Arc 16"/>
          <p:cNvSpPr/>
          <p:nvPr/>
        </p:nvSpPr>
        <p:spPr bwMode="auto">
          <a:xfrm>
            <a:off x="1066800" y="2743200"/>
            <a:ext cx="2286000" cy="2286000"/>
          </a:xfrm>
          <a:prstGeom prst="arc">
            <a:avLst>
              <a:gd name="adj1" fmla="val 14487155"/>
              <a:gd name="adj2" fmla="val 17339591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Arc 17"/>
          <p:cNvSpPr/>
          <p:nvPr/>
        </p:nvSpPr>
        <p:spPr bwMode="auto">
          <a:xfrm>
            <a:off x="1676400" y="1752600"/>
            <a:ext cx="2286000" cy="2286000"/>
          </a:xfrm>
          <a:prstGeom prst="arc">
            <a:avLst>
              <a:gd name="adj1" fmla="val 7451956"/>
              <a:gd name="adj2" fmla="val 10838133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" name="Arc 18"/>
          <p:cNvSpPr/>
          <p:nvPr/>
        </p:nvSpPr>
        <p:spPr bwMode="auto">
          <a:xfrm>
            <a:off x="304800" y="1828800"/>
            <a:ext cx="2286000" cy="2286000"/>
          </a:xfrm>
          <a:prstGeom prst="arc">
            <a:avLst>
              <a:gd name="adj1" fmla="val 21107750"/>
              <a:gd name="adj2" fmla="val 3004036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34000" y="1828800"/>
            <a:ext cx="3200400" cy="3200400"/>
          </a:xfrm>
          <a:prstGeom prst="rect">
            <a:avLst/>
          </a:prstGeom>
          <a:solidFill>
            <a:srgbClr val="66CCFF">
              <a:alpha val="5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5945" y="4169055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Engineering</a:t>
            </a:r>
          </a:p>
          <a:p>
            <a:pPr algn="ctr"/>
            <a:r>
              <a:rPr lang="en-US" sz="1200" dirty="0" smtClean="0"/>
              <a:t>Design</a:t>
            </a:r>
          </a:p>
          <a:p>
            <a:pPr algn="ctr"/>
            <a:r>
              <a:rPr lang="en-US" sz="1200" dirty="0" smtClean="0"/>
              <a:t>Regime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351775" y="4383025"/>
            <a:ext cx="121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Strength</a:t>
            </a:r>
          </a:p>
          <a:p>
            <a:pPr algn="ctr"/>
            <a:r>
              <a:rPr lang="en-US" sz="1200" dirty="0" smtClean="0"/>
              <a:t>Of Materials</a:t>
            </a:r>
          </a:p>
          <a:p>
            <a:pPr algn="ctr"/>
            <a:r>
              <a:rPr lang="en-US" sz="1200" dirty="0" smtClean="0"/>
              <a:t>Behavior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1849530"/>
            <a:ext cx="1089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Linear</a:t>
            </a:r>
          </a:p>
          <a:p>
            <a:pPr algn="ctr"/>
            <a:r>
              <a:rPr lang="en-US" sz="1200" dirty="0" smtClean="0"/>
              <a:t>Elastic</a:t>
            </a:r>
          </a:p>
          <a:p>
            <a:pPr algn="ctr"/>
            <a:r>
              <a:rPr lang="en-US" sz="1200" dirty="0" smtClean="0"/>
              <a:t>Fracture</a:t>
            </a:r>
          </a:p>
          <a:p>
            <a:pPr algn="ctr"/>
            <a:r>
              <a:rPr lang="en-US" sz="1200" dirty="0" smtClean="0"/>
              <a:t>Mechanics</a:t>
            </a:r>
          </a:p>
          <a:p>
            <a:pPr algn="ctr"/>
            <a:r>
              <a:rPr lang="en-US" sz="1200" dirty="0" smtClean="0"/>
              <a:t>Behavior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452970" y="1828800"/>
            <a:ext cx="1089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Elastic-</a:t>
            </a:r>
          </a:p>
          <a:p>
            <a:pPr algn="ctr"/>
            <a:r>
              <a:rPr lang="en-US" sz="1200" dirty="0" smtClean="0"/>
              <a:t>Plastic</a:t>
            </a:r>
          </a:p>
          <a:p>
            <a:pPr algn="ctr"/>
            <a:r>
              <a:rPr lang="en-US" sz="1200" dirty="0" smtClean="0"/>
              <a:t>Fracture</a:t>
            </a:r>
          </a:p>
          <a:p>
            <a:pPr algn="ctr"/>
            <a:r>
              <a:rPr lang="en-US" sz="1200" dirty="0" smtClean="0"/>
              <a:t>Mechanics</a:t>
            </a:r>
          </a:p>
          <a:p>
            <a:pPr algn="ctr"/>
            <a:r>
              <a:rPr lang="en-US" sz="1200" dirty="0" smtClean="0"/>
              <a:t>Regime</a:t>
            </a:r>
            <a:endParaRPr lang="en-US" sz="12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704443" y="2971800"/>
          <a:ext cx="489857" cy="685800"/>
        </p:xfrm>
        <a:graphic>
          <a:graphicData uri="http://schemas.openxmlformats.org/presentationml/2006/ole">
            <p:oleObj spid="_x0000_s430081" name="Equation" r:id="rId4" imgW="317160" imgH="444240" progId="Equation.DSMT4">
              <p:embed/>
            </p:oleObj>
          </a:graphicData>
        </a:graphic>
      </p:graphicFrame>
      <p:graphicFrame>
        <p:nvGraphicFramePr>
          <p:cNvPr id="430082" name="Object 2"/>
          <p:cNvGraphicFramePr>
            <a:graphicFrameLocks noChangeAspect="1"/>
          </p:cNvGraphicFramePr>
          <p:nvPr/>
        </p:nvGraphicFramePr>
        <p:xfrm>
          <a:off x="6858000" y="5065713"/>
          <a:ext cx="565150" cy="727075"/>
        </p:xfrm>
        <a:graphic>
          <a:graphicData uri="http://schemas.openxmlformats.org/presentationml/2006/ole">
            <p:oleObj spid="_x0000_s430082" name="Equation" r:id="rId5" imgW="355320" imgH="457200" progId="Equation.DSMT4">
              <p:embed/>
            </p:oleObj>
          </a:graphicData>
        </a:graphic>
      </p:graphicFrame>
      <p:graphicFrame>
        <p:nvGraphicFramePr>
          <p:cNvPr id="430083" name="Object 3"/>
          <p:cNvGraphicFramePr>
            <a:graphicFrameLocks noChangeAspect="1"/>
          </p:cNvGraphicFramePr>
          <p:nvPr/>
        </p:nvGraphicFramePr>
        <p:xfrm>
          <a:off x="5181600" y="4953000"/>
          <a:ext cx="178332" cy="250825"/>
        </p:xfrm>
        <a:graphic>
          <a:graphicData uri="http://schemas.openxmlformats.org/presentationml/2006/ole">
            <p:oleObj spid="_x0000_s430083" name="Equation" r:id="rId6" imgW="126720" imgH="177480" progId="Equation.DSMT4">
              <p:embed/>
            </p:oleObj>
          </a:graphicData>
        </a:graphic>
      </p:graphicFrame>
      <p:graphicFrame>
        <p:nvGraphicFramePr>
          <p:cNvPr id="430084" name="Object 4"/>
          <p:cNvGraphicFramePr>
            <a:graphicFrameLocks noChangeAspect="1"/>
          </p:cNvGraphicFramePr>
          <p:nvPr/>
        </p:nvGraphicFramePr>
        <p:xfrm>
          <a:off x="8458200" y="5029200"/>
          <a:ext cx="160337" cy="233362"/>
        </p:xfrm>
        <a:graphic>
          <a:graphicData uri="http://schemas.openxmlformats.org/presentationml/2006/ole">
            <p:oleObj spid="_x0000_s430084" name="Equation" r:id="rId7" imgW="114120" imgH="164880" progId="Equation.DSMT4">
              <p:embed/>
            </p:oleObj>
          </a:graphicData>
        </a:graphic>
      </p:graphicFrame>
      <p:graphicFrame>
        <p:nvGraphicFramePr>
          <p:cNvPr id="430085" name="Object 5"/>
          <p:cNvGraphicFramePr>
            <a:graphicFrameLocks noChangeAspect="1"/>
          </p:cNvGraphicFramePr>
          <p:nvPr/>
        </p:nvGraphicFramePr>
        <p:xfrm>
          <a:off x="5181600" y="1676400"/>
          <a:ext cx="160337" cy="233362"/>
        </p:xfrm>
        <a:graphic>
          <a:graphicData uri="http://schemas.openxmlformats.org/presentationml/2006/ole">
            <p:oleObj spid="_x0000_s430085" name="Equation" r:id="rId8" imgW="114120" imgH="164880" progId="Equation.DSMT4">
              <p:embed/>
            </p:oleObj>
          </a:graphicData>
        </a:graphic>
      </p:graphicFrame>
      <p:graphicFrame>
        <p:nvGraphicFramePr>
          <p:cNvPr id="430086" name="Object 6"/>
          <p:cNvGraphicFramePr>
            <a:graphicFrameLocks noChangeAspect="1"/>
          </p:cNvGraphicFramePr>
          <p:nvPr/>
        </p:nvGraphicFramePr>
        <p:xfrm>
          <a:off x="5100860" y="3733800"/>
          <a:ext cx="191572" cy="437403"/>
        </p:xfrm>
        <a:graphic>
          <a:graphicData uri="http://schemas.openxmlformats.org/presentationml/2006/ole">
            <p:oleObj spid="_x0000_s430086" name="Equation" r:id="rId9" imgW="177480" imgH="406080" progId="Equation.DSMT4">
              <p:embed/>
            </p:oleObj>
          </a:graphicData>
        </a:graphic>
      </p:graphicFrame>
      <p:graphicFrame>
        <p:nvGraphicFramePr>
          <p:cNvPr id="430087" name="Object 7"/>
          <p:cNvGraphicFramePr>
            <a:graphicFrameLocks noChangeAspect="1"/>
          </p:cNvGraphicFramePr>
          <p:nvPr/>
        </p:nvGraphicFramePr>
        <p:xfrm>
          <a:off x="6477000" y="5029200"/>
          <a:ext cx="192087" cy="438150"/>
        </p:xfrm>
        <a:graphic>
          <a:graphicData uri="http://schemas.openxmlformats.org/presentationml/2006/ole">
            <p:oleObj spid="_x0000_s430087" name="Equation" r:id="rId10" imgW="177480" imgH="406080" progId="Equation.DSMT4">
              <p:embed/>
            </p:oleObj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990850" y="4940300"/>
          <a:ext cx="2628900" cy="1155700"/>
        </p:xfrm>
        <a:graphic>
          <a:graphicData uri="http://schemas.openxmlformats.org/presentationml/2006/ole">
            <p:oleObj spid="_x0000_s430088" name="Equation" r:id="rId11" imgW="2628720" imgH="1155600" progId="Equation.DSMT4">
              <p:embed/>
            </p:oleObj>
          </a:graphicData>
        </a:graphic>
      </p:graphicFrame>
      <p:sp>
        <p:nvSpPr>
          <p:cNvPr id="30" name="Freeform 29"/>
          <p:cNvSpPr/>
          <p:nvPr/>
        </p:nvSpPr>
        <p:spPr bwMode="auto">
          <a:xfrm>
            <a:off x="1671638" y="2743200"/>
            <a:ext cx="914400" cy="1095375"/>
          </a:xfrm>
          <a:custGeom>
            <a:avLst/>
            <a:gdLst>
              <a:gd name="connsiteX0" fmla="*/ 0 w 914400"/>
              <a:gd name="connsiteY0" fmla="*/ 133350 h 1095375"/>
              <a:gd name="connsiteX1" fmla="*/ 114300 w 914400"/>
              <a:gd name="connsiteY1" fmla="*/ 85725 h 1095375"/>
              <a:gd name="connsiteX2" fmla="*/ 238125 w 914400"/>
              <a:gd name="connsiteY2" fmla="*/ 42863 h 1095375"/>
              <a:gd name="connsiteX3" fmla="*/ 376237 w 914400"/>
              <a:gd name="connsiteY3" fmla="*/ 14288 h 1095375"/>
              <a:gd name="connsiteX4" fmla="*/ 442912 w 914400"/>
              <a:gd name="connsiteY4" fmla="*/ 4763 h 1095375"/>
              <a:gd name="connsiteX5" fmla="*/ 561975 w 914400"/>
              <a:gd name="connsiteY5" fmla="*/ 0 h 1095375"/>
              <a:gd name="connsiteX6" fmla="*/ 666750 w 914400"/>
              <a:gd name="connsiteY6" fmla="*/ 14288 h 1095375"/>
              <a:gd name="connsiteX7" fmla="*/ 785812 w 914400"/>
              <a:gd name="connsiteY7" fmla="*/ 33338 h 1095375"/>
              <a:gd name="connsiteX8" fmla="*/ 857250 w 914400"/>
              <a:gd name="connsiteY8" fmla="*/ 47625 h 1095375"/>
              <a:gd name="connsiteX9" fmla="*/ 904875 w 914400"/>
              <a:gd name="connsiteY9" fmla="*/ 71438 h 1095375"/>
              <a:gd name="connsiteX10" fmla="*/ 914400 w 914400"/>
              <a:gd name="connsiteY10" fmla="*/ 204788 h 1095375"/>
              <a:gd name="connsiteX11" fmla="*/ 900112 w 914400"/>
              <a:gd name="connsiteY11" fmla="*/ 352425 h 1095375"/>
              <a:gd name="connsiteX12" fmla="*/ 895350 w 914400"/>
              <a:gd name="connsiteY12" fmla="*/ 438150 h 1095375"/>
              <a:gd name="connsiteX13" fmla="*/ 881062 w 914400"/>
              <a:gd name="connsiteY13" fmla="*/ 547688 h 1095375"/>
              <a:gd name="connsiteX14" fmla="*/ 842962 w 914400"/>
              <a:gd name="connsiteY14" fmla="*/ 652463 h 1095375"/>
              <a:gd name="connsiteX15" fmla="*/ 795337 w 914400"/>
              <a:gd name="connsiteY15" fmla="*/ 757238 h 1095375"/>
              <a:gd name="connsiteX16" fmla="*/ 742950 w 914400"/>
              <a:gd name="connsiteY16" fmla="*/ 833438 h 1095375"/>
              <a:gd name="connsiteX17" fmla="*/ 690562 w 914400"/>
              <a:gd name="connsiteY17" fmla="*/ 909638 h 1095375"/>
              <a:gd name="connsiteX18" fmla="*/ 623887 w 914400"/>
              <a:gd name="connsiteY18" fmla="*/ 995363 h 1095375"/>
              <a:gd name="connsiteX19" fmla="*/ 581025 w 914400"/>
              <a:gd name="connsiteY19" fmla="*/ 1042988 h 1095375"/>
              <a:gd name="connsiteX20" fmla="*/ 514350 w 914400"/>
              <a:gd name="connsiteY20" fmla="*/ 1095375 h 1095375"/>
              <a:gd name="connsiteX21" fmla="*/ 438150 w 914400"/>
              <a:gd name="connsiteY21" fmla="*/ 1047750 h 1095375"/>
              <a:gd name="connsiteX22" fmla="*/ 376237 w 914400"/>
              <a:gd name="connsiteY22" fmla="*/ 995363 h 1095375"/>
              <a:gd name="connsiteX23" fmla="*/ 304800 w 914400"/>
              <a:gd name="connsiteY23" fmla="*/ 923925 h 1095375"/>
              <a:gd name="connsiteX24" fmla="*/ 242887 w 914400"/>
              <a:gd name="connsiteY24" fmla="*/ 847725 h 1095375"/>
              <a:gd name="connsiteX25" fmla="*/ 157162 w 914400"/>
              <a:gd name="connsiteY25" fmla="*/ 738188 h 1095375"/>
              <a:gd name="connsiteX26" fmla="*/ 109537 w 914400"/>
              <a:gd name="connsiteY26" fmla="*/ 614363 h 1095375"/>
              <a:gd name="connsiteX27" fmla="*/ 71437 w 914400"/>
              <a:gd name="connsiteY27" fmla="*/ 533400 h 1095375"/>
              <a:gd name="connsiteX28" fmla="*/ 38100 w 914400"/>
              <a:gd name="connsiteY28" fmla="*/ 404813 h 1095375"/>
              <a:gd name="connsiteX29" fmla="*/ 14287 w 914400"/>
              <a:gd name="connsiteY29" fmla="*/ 290513 h 1095375"/>
              <a:gd name="connsiteX30" fmla="*/ 4762 w 914400"/>
              <a:gd name="connsiteY30" fmla="*/ 195263 h 1095375"/>
              <a:gd name="connsiteX31" fmla="*/ 0 w 914400"/>
              <a:gd name="connsiteY31" fmla="*/ 133350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4400" h="1095375">
                <a:moveTo>
                  <a:pt x="0" y="133350"/>
                </a:moveTo>
                <a:lnTo>
                  <a:pt x="114300" y="85725"/>
                </a:lnTo>
                <a:lnTo>
                  <a:pt x="238125" y="42863"/>
                </a:lnTo>
                <a:lnTo>
                  <a:pt x="376237" y="14288"/>
                </a:lnTo>
                <a:lnTo>
                  <a:pt x="442912" y="4763"/>
                </a:lnTo>
                <a:lnTo>
                  <a:pt x="561975" y="0"/>
                </a:lnTo>
                <a:lnTo>
                  <a:pt x="666750" y="14288"/>
                </a:lnTo>
                <a:lnTo>
                  <a:pt x="785812" y="33338"/>
                </a:lnTo>
                <a:lnTo>
                  <a:pt x="857250" y="47625"/>
                </a:lnTo>
                <a:lnTo>
                  <a:pt x="904875" y="71438"/>
                </a:lnTo>
                <a:lnTo>
                  <a:pt x="914400" y="204788"/>
                </a:lnTo>
                <a:lnTo>
                  <a:pt x="900112" y="352425"/>
                </a:lnTo>
                <a:lnTo>
                  <a:pt x="895350" y="438150"/>
                </a:lnTo>
                <a:lnTo>
                  <a:pt x="881062" y="547688"/>
                </a:lnTo>
                <a:lnTo>
                  <a:pt x="842962" y="652463"/>
                </a:lnTo>
                <a:lnTo>
                  <a:pt x="795337" y="757238"/>
                </a:lnTo>
                <a:lnTo>
                  <a:pt x="742950" y="833438"/>
                </a:lnTo>
                <a:lnTo>
                  <a:pt x="690562" y="909638"/>
                </a:lnTo>
                <a:lnTo>
                  <a:pt x="623887" y="995363"/>
                </a:lnTo>
                <a:lnTo>
                  <a:pt x="581025" y="1042988"/>
                </a:lnTo>
                <a:lnTo>
                  <a:pt x="514350" y="1095375"/>
                </a:lnTo>
                <a:lnTo>
                  <a:pt x="438150" y="1047750"/>
                </a:lnTo>
                <a:lnTo>
                  <a:pt x="376237" y="995363"/>
                </a:lnTo>
                <a:lnTo>
                  <a:pt x="304800" y="923925"/>
                </a:lnTo>
                <a:lnTo>
                  <a:pt x="242887" y="847725"/>
                </a:lnTo>
                <a:lnTo>
                  <a:pt x="157162" y="738188"/>
                </a:lnTo>
                <a:lnTo>
                  <a:pt x="109537" y="614363"/>
                </a:lnTo>
                <a:lnTo>
                  <a:pt x="71437" y="533400"/>
                </a:lnTo>
                <a:lnTo>
                  <a:pt x="38100" y="404813"/>
                </a:lnTo>
                <a:lnTo>
                  <a:pt x="14287" y="290513"/>
                </a:lnTo>
                <a:lnTo>
                  <a:pt x="4762" y="195263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FF">
              <a:alpha val="3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2971800"/>
            <a:ext cx="154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Fracture</a:t>
            </a:r>
          </a:p>
          <a:p>
            <a:pPr algn="ctr"/>
            <a:r>
              <a:rPr lang="en-US" dirty="0" smtClean="0"/>
              <a:t>Mechanics</a:t>
            </a:r>
            <a:endParaRPr lang="en-US" dirty="0"/>
          </a:p>
        </p:txBody>
      </p:sp>
      <p:graphicFrame>
        <p:nvGraphicFramePr>
          <p:cNvPr id="430089" name="Object 9"/>
          <p:cNvGraphicFramePr>
            <a:graphicFrameLocks noChangeAspect="1"/>
          </p:cNvGraphicFramePr>
          <p:nvPr/>
        </p:nvGraphicFramePr>
        <p:xfrm>
          <a:off x="2590800" y="2209800"/>
          <a:ext cx="647700" cy="390525"/>
        </p:xfrm>
        <a:graphic>
          <a:graphicData uri="http://schemas.openxmlformats.org/presentationml/2006/ole">
            <p:oleObj spid="_x0000_s430089" name="Equation" r:id="rId12" imgW="419040" imgH="253800" progId="Equation.DSMT4">
              <p:embed/>
            </p:oleObj>
          </a:graphicData>
        </a:graphic>
      </p:graphicFrame>
      <p:graphicFrame>
        <p:nvGraphicFramePr>
          <p:cNvPr id="430090" name="Object 10"/>
          <p:cNvGraphicFramePr>
            <a:graphicFrameLocks noChangeAspect="1"/>
          </p:cNvGraphicFramePr>
          <p:nvPr/>
        </p:nvGraphicFramePr>
        <p:xfrm>
          <a:off x="990600" y="2514600"/>
          <a:ext cx="469900" cy="393700"/>
        </p:xfrm>
        <a:graphic>
          <a:graphicData uri="http://schemas.openxmlformats.org/presentationml/2006/ole">
            <p:oleObj spid="_x0000_s430090" name="Equation" r:id="rId13" imgW="304560" imgH="253800" progId="Equation.DSMT4">
              <p:embed/>
            </p:oleObj>
          </a:graphicData>
        </a:graphic>
      </p:graphicFrame>
      <p:graphicFrame>
        <p:nvGraphicFramePr>
          <p:cNvPr id="430091" name="Object 11"/>
          <p:cNvGraphicFramePr>
            <a:graphicFrameLocks noChangeAspect="1"/>
          </p:cNvGraphicFramePr>
          <p:nvPr/>
        </p:nvGraphicFramePr>
        <p:xfrm>
          <a:off x="1951940" y="4495800"/>
          <a:ext cx="544513" cy="484188"/>
        </p:xfrm>
        <a:graphic>
          <a:graphicData uri="http://schemas.openxmlformats.org/presentationml/2006/ole">
            <p:oleObj spid="_x0000_s430091" name="Equation" r:id="rId14" imgW="342720" imgH="304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066800" y="2057400"/>
            <a:ext cx="6781800" cy="3657600"/>
          </a:xfrm>
          <a:prstGeom prst="rect">
            <a:avLst/>
          </a:prstGeom>
          <a:solidFill>
            <a:srgbClr val="66CCFF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29473-33F2-4C5E-B797-E58D0544ACCE}" type="slidenum">
              <a:rPr lang="en-US"/>
              <a:pPr/>
              <a:t>8</a:t>
            </a:fld>
            <a:endParaRPr lang="en-US"/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Fracture Relates to Fatigue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-761206" y="3886200"/>
            <a:ext cx="3656806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066800" y="5715000"/>
            <a:ext cx="67818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2" name="Arc 11"/>
          <p:cNvSpPr/>
          <p:nvPr/>
        </p:nvSpPr>
        <p:spPr bwMode="auto">
          <a:xfrm>
            <a:off x="2438400" y="-1144215"/>
            <a:ext cx="8359435" cy="5672325"/>
          </a:xfrm>
          <a:prstGeom prst="arc">
            <a:avLst>
              <a:gd name="adj1" fmla="val 5378203"/>
              <a:gd name="adj2" fmla="val 10491587"/>
            </a:avLst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6680605" y="4528110"/>
            <a:ext cx="457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Arc 15"/>
          <p:cNvSpPr/>
          <p:nvPr/>
        </p:nvSpPr>
        <p:spPr bwMode="auto">
          <a:xfrm>
            <a:off x="3414370" y="-1143000"/>
            <a:ext cx="7673635" cy="5672325"/>
          </a:xfrm>
          <a:prstGeom prst="arc">
            <a:avLst>
              <a:gd name="adj1" fmla="val 5378203"/>
              <a:gd name="adj2" fmla="val 1049158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7271310" y="4525060"/>
            <a:ext cx="457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 rot="16200000">
            <a:off x="-822690" y="3718290"/>
            <a:ext cx="335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Stress Amplitude (log scale)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5715000"/>
            <a:ext cx="2746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Fatigue Life (log scale)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066800" y="3200400"/>
            <a:ext cx="1981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077260" y="32004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219200" y="3505200"/>
            <a:ext cx="1710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Crack Initiation</a:t>
            </a:r>
          </a:p>
          <a:p>
            <a:pPr algn="ctr"/>
            <a:r>
              <a:rPr lang="en-US" sz="1400" dirty="0" smtClean="0"/>
              <a:t>Period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cxnSpLocks noChangeAspect="1"/>
          </p:cNvCxnSpPr>
          <p:nvPr/>
        </p:nvCxnSpPr>
        <p:spPr bwMode="auto">
          <a:xfrm rot="5400000" flipH="1" flipV="1">
            <a:off x="2150191" y="3168832"/>
            <a:ext cx="274320" cy="3959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113634" y="2209800"/>
            <a:ext cx="2017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Crack Propagation</a:t>
            </a:r>
          </a:p>
          <a:p>
            <a:pPr algn="ctr"/>
            <a:r>
              <a:rPr lang="en-US" sz="1400" dirty="0" smtClean="0"/>
              <a:t>Period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 bwMode="auto">
          <a:xfrm rot="10800000" flipV="1">
            <a:off x="3505200" y="2471410"/>
            <a:ext cx="608434" cy="6527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>
            <a:off x="6896100" y="5110396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638800" y="4953000"/>
            <a:ext cx="180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</a:t>
            </a:r>
            <a:r>
              <a:rPr lang="en-US" sz="1400" baseline="-25000" dirty="0" smtClean="0"/>
              <a:t>e</a:t>
            </a:r>
            <a:r>
              <a:rPr lang="en-US" sz="1400" dirty="0" smtClean="0"/>
              <a:t>=Fatigue Limit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/>
          <p:cNvSpPr/>
          <p:nvPr/>
        </p:nvSpPr>
        <p:spPr bwMode="auto">
          <a:xfrm>
            <a:off x="6471138" y="4970904"/>
            <a:ext cx="2453572" cy="376518"/>
          </a:xfrm>
          <a:custGeom>
            <a:avLst/>
            <a:gdLst>
              <a:gd name="connsiteX0" fmla="*/ 0 w 2453572"/>
              <a:gd name="connsiteY0" fmla="*/ 376518 h 376518"/>
              <a:gd name="connsiteX1" fmla="*/ 1837076 w 2453572"/>
              <a:gd name="connsiteY1" fmla="*/ 376518 h 376518"/>
              <a:gd name="connsiteX2" fmla="*/ 2453572 w 2453572"/>
              <a:gd name="connsiteY2" fmla="*/ 0 h 376518"/>
              <a:gd name="connsiteX3" fmla="*/ 624772 w 2453572"/>
              <a:gd name="connsiteY3" fmla="*/ 4137 h 376518"/>
              <a:gd name="connsiteX4" fmla="*/ 0 w 2453572"/>
              <a:gd name="connsiteY4" fmla="*/ 376518 h 3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3572" h="376518">
                <a:moveTo>
                  <a:pt x="0" y="376518"/>
                </a:moveTo>
                <a:lnTo>
                  <a:pt x="1837076" y="376518"/>
                </a:lnTo>
                <a:lnTo>
                  <a:pt x="2453572" y="0"/>
                </a:lnTo>
                <a:lnTo>
                  <a:pt x="624772" y="4137"/>
                </a:lnTo>
                <a:lnTo>
                  <a:pt x="0" y="376518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3048000"/>
            <a:ext cx="1828800" cy="22860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8304076" y="2676999"/>
            <a:ext cx="624771" cy="2656311"/>
          </a:xfrm>
          <a:custGeom>
            <a:avLst/>
            <a:gdLst>
              <a:gd name="connsiteX0" fmla="*/ 0 w 624771"/>
              <a:gd name="connsiteY0" fmla="*/ 2656311 h 2656311"/>
              <a:gd name="connsiteX1" fmla="*/ 0 w 624771"/>
              <a:gd name="connsiteY1" fmla="*/ 376518 h 2656311"/>
              <a:gd name="connsiteX2" fmla="*/ 624771 w 624771"/>
              <a:gd name="connsiteY2" fmla="*/ 0 h 2656311"/>
              <a:gd name="connsiteX3" fmla="*/ 624771 w 624771"/>
              <a:gd name="connsiteY3" fmla="*/ 2279794 h 2656311"/>
              <a:gd name="connsiteX4" fmla="*/ 0 w 624771"/>
              <a:gd name="connsiteY4" fmla="*/ 2656311 h 265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771" h="2656311">
                <a:moveTo>
                  <a:pt x="0" y="2656311"/>
                </a:moveTo>
                <a:lnTo>
                  <a:pt x="0" y="376518"/>
                </a:lnTo>
                <a:lnTo>
                  <a:pt x="624771" y="0"/>
                </a:lnTo>
                <a:lnTo>
                  <a:pt x="624771" y="2279794"/>
                </a:lnTo>
                <a:lnTo>
                  <a:pt x="0" y="2656311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6475276" y="2672862"/>
            <a:ext cx="2457709" cy="380655"/>
          </a:xfrm>
          <a:custGeom>
            <a:avLst/>
            <a:gdLst>
              <a:gd name="connsiteX0" fmla="*/ 0 w 2457709"/>
              <a:gd name="connsiteY0" fmla="*/ 376517 h 380655"/>
              <a:gd name="connsiteX1" fmla="*/ 1828800 w 2457709"/>
              <a:gd name="connsiteY1" fmla="*/ 380655 h 380655"/>
              <a:gd name="connsiteX2" fmla="*/ 2457709 w 2457709"/>
              <a:gd name="connsiteY2" fmla="*/ 0 h 380655"/>
              <a:gd name="connsiteX3" fmla="*/ 624771 w 2457709"/>
              <a:gd name="connsiteY3" fmla="*/ 0 h 380655"/>
              <a:gd name="connsiteX4" fmla="*/ 0 w 2457709"/>
              <a:gd name="connsiteY4" fmla="*/ 376517 h 3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709" h="380655">
                <a:moveTo>
                  <a:pt x="0" y="376517"/>
                </a:moveTo>
                <a:lnTo>
                  <a:pt x="1828800" y="380655"/>
                </a:lnTo>
                <a:lnTo>
                  <a:pt x="2457709" y="0"/>
                </a:lnTo>
                <a:lnTo>
                  <a:pt x="624771" y="0"/>
                </a:lnTo>
                <a:lnTo>
                  <a:pt x="0" y="376517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MER200: Theory of Elasticity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B0EEE6-1D9C-442B-A154-CC582ED6136A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Mechanics of Fracture</a:t>
            </a:r>
          </a:p>
        </p:txBody>
      </p:sp>
      <p:sp>
        <p:nvSpPr>
          <p:cNvPr id="4259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5638800" cy="4267200"/>
          </a:xfrm>
        </p:spPr>
        <p:txBody>
          <a:bodyPr/>
          <a:lstStyle/>
          <a:p>
            <a:r>
              <a:rPr lang="en-US" sz="2600" dirty="0"/>
              <a:t>Plate with an elliptical hole</a:t>
            </a:r>
          </a:p>
          <a:p>
            <a:pPr lvl="1"/>
            <a:r>
              <a:rPr lang="en-US" sz="1800" dirty="0" err="1"/>
              <a:t>Inglis</a:t>
            </a:r>
            <a:r>
              <a:rPr lang="en-US" sz="1800" dirty="0"/>
              <a:t>, 1913</a:t>
            </a:r>
            <a:br>
              <a:rPr lang="en-US" sz="18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l-GR" sz="1800" dirty="0"/>
              <a:t>σ</a:t>
            </a:r>
            <a:r>
              <a:rPr lang="el-GR" sz="1800" baseline="-25000" dirty="0"/>
              <a:t>max</a:t>
            </a:r>
            <a:r>
              <a:rPr lang="en-US" sz="1800" dirty="0"/>
              <a:t>- </a:t>
            </a:r>
            <a:r>
              <a:rPr lang="en-US" sz="1800" dirty="0" smtClean="0"/>
              <a:t>maximums </a:t>
            </a:r>
            <a:r>
              <a:rPr lang="en-US" sz="1800" dirty="0"/>
              <a:t>stress – major axis</a:t>
            </a:r>
          </a:p>
          <a:p>
            <a:pPr lvl="1"/>
            <a:r>
              <a:rPr lang="el-GR" sz="1800" dirty="0"/>
              <a:t>σ</a:t>
            </a:r>
            <a:r>
              <a:rPr lang="en-US" sz="1800" baseline="-25000" dirty="0"/>
              <a:t>a</a:t>
            </a:r>
            <a:r>
              <a:rPr lang="en-US" sz="1800" dirty="0"/>
              <a:t> – stress applied normal to major axis</a:t>
            </a:r>
          </a:p>
          <a:p>
            <a:pPr lvl="1"/>
            <a:r>
              <a:rPr lang="en-US" sz="1800" dirty="0"/>
              <a:t>a – half major axis</a:t>
            </a:r>
          </a:p>
          <a:p>
            <a:pPr lvl="1"/>
            <a:r>
              <a:rPr lang="en-US" sz="1800" dirty="0"/>
              <a:t>b – half minor </a:t>
            </a:r>
            <a:r>
              <a:rPr lang="en-US" sz="1800" dirty="0" smtClean="0"/>
              <a:t>axis</a:t>
            </a:r>
          </a:p>
        </p:txBody>
      </p:sp>
      <p:graphicFrame>
        <p:nvGraphicFramePr>
          <p:cNvPr id="425991" name="Object 7"/>
          <p:cNvGraphicFramePr>
            <a:graphicFrameLocks noChangeAspect="1"/>
          </p:cNvGraphicFramePr>
          <p:nvPr/>
        </p:nvGraphicFramePr>
        <p:xfrm>
          <a:off x="1066800" y="2638425"/>
          <a:ext cx="2514600" cy="1157288"/>
        </p:xfrm>
        <a:graphic>
          <a:graphicData uri="http://schemas.openxmlformats.org/presentationml/2006/ole">
            <p:oleObj spid="_x0000_s425991" name="Equation" r:id="rId4" imgW="965160" imgH="444240" progId="Equation.3">
              <p:embed/>
            </p:oleObj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6858000" y="3886200"/>
            <a:ext cx="1219200" cy="381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8304076" y="4975041"/>
            <a:ext cx="620634" cy="674422"/>
          </a:xfrm>
          <a:custGeom>
            <a:avLst/>
            <a:gdLst>
              <a:gd name="connsiteX0" fmla="*/ 0 w 620634"/>
              <a:gd name="connsiteY0" fmla="*/ 674422 h 674422"/>
              <a:gd name="connsiteX1" fmla="*/ 4138 w 620634"/>
              <a:gd name="connsiteY1" fmla="*/ 372381 h 674422"/>
              <a:gd name="connsiteX2" fmla="*/ 620634 w 620634"/>
              <a:gd name="connsiteY2" fmla="*/ 0 h 674422"/>
              <a:gd name="connsiteX3" fmla="*/ 620634 w 620634"/>
              <a:gd name="connsiteY3" fmla="*/ 297905 h 674422"/>
              <a:gd name="connsiteX4" fmla="*/ 0 w 620634"/>
              <a:gd name="connsiteY4" fmla="*/ 674422 h 67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634" h="674422">
                <a:moveTo>
                  <a:pt x="0" y="674422"/>
                </a:moveTo>
                <a:cubicBezTo>
                  <a:pt x="1379" y="573742"/>
                  <a:pt x="2759" y="473061"/>
                  <a:pt x="4138" y="372381"/>
                </a:cubicBezTo>
                <a:lnTo>
                  <a:pt x="620634" y="0"/>
                </a:lnTo>
                <a:lnTo>
                  <a:pt x="620634" y="297905"/>
                </a:lnTo>
                <a:lnTo>
                  <a:pt x="0" y="67442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6464260" y="5349836"/>
            <a:ext cx="1840338" cy="305762"/>
          </a:xfrm>
          <a:custGeom>
            <a:avLst/>
            <a:gdLst>
              <a:gd name="connsiteX0" fmla="*/ 0 w 1840338"/>
              <a:gd name="connsiteY0" fmla="*/ 305762 h 305762"/>
              <a:gd name="connsiteX1" fmla="*/ 0 w 1840338"/>
              <a:gd name="connsiteY1" fmla="*/ 0 h 305762"/>
              <a:gd name="connsiteX2" fmla="*/ 1840338 w 1840338"/>
              <a:gd name="connsiteY2" fmla="*/ 0 h 305762"/>
              <a:gd name="connsiteX3" fmla="*/ 1840338 w 1840338"/>
              <a:gd name="connsiteY3" fmla="*/ 302877 h 305762"/>
              <a:gd name="connsiteX4" fmla="*/ 0 w 1840338"/>
              <a:gd name="connsiteY4" fmla="*/ 305762 h 30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38" h="305762">
                <a:moveTo>
                  <a:pt x="0" y="305762"/>
                </a:moveTo>
                <a:lnTo>
                  <a:pt x="0" y="0"/>
                </a:lnTo>
                <a:lnTo>
                  <a:pt x="1840338" y="0"/>
                </a:lnTo>
                <a:lnTo>
                  <a:pt x="1840338" y="302877"/>
                </a:lnTo>
                <a:lnTo>
                  <a:pt x="0" y="30576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5400000">
            <a:off x="7242422" y="5504194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 rot="5400000">
            <a:off x="6780150" y="550340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rot="5400000">
            <a:off x="7684705" y="5498608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7" name="Straight Arrow Connector 46"/>
          <p:cNvCxnSpPr>
            <a:cxnSpLocks noChangeAspect="1"/>
          </p:cNvCxnSpPr>
          <p:nvPr/>
        </p:nvCxnSpPr>
        <p:spPr bwMode="auto">
          <a:xfrm rot="5400000">
            <a:off x="6322950" y="550340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 rot="5400000">
            <a:off x="8163290" y="549644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9" name="Straight Arrow Connector 48"/>
          <p:cNvCxnSpPr>
            <a:cxnSpLocks noChangeAspect="1"/>
          </p:cNvCxnSpPr>
          <p:nvPr/>
        </p:nvCxnSpPr>
        <p:spPr bwMode="auto">
          <a:xfrm rot="5400000">
            <a:off x="8502710" y="529211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0" name="Straight Arrow Connector 49"/>
          <p:cNvCxnSpPr>
            <a:cxnSpLocks noChangeAspect="1"/>
          </p:cNvCxnSpPr>
          <p:nvPr/>
        </p:nvCxnSpPr>
        <p:spPr bwMode="auto">
          <a:xfrm rot="5400000">
            <a:off x="8781545" y="5127958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1" name="Straight Arrow Connector 50"/>
          <p:cNvCxnSpPr>
            <a:cxnSpLocks noChangeAspect="1"/>
          </p:cNvCxnSpPr>
          <p:nvPr/>
        </p:nvCxnSpPr>
        <p:spPr bwMode="auto">
          <a:xfrm rot="5400000">
            <a:off x="8347425" y="5388505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2" name="Straight Arrow Connector 51"/>
          <p:cNvCxnSpPr>
            <a:cxnSpLocks noChangeAspect="1"/>
          </p:cNvCxnSpPr>
          <p:nvPr/>
        </p:nvCxnSpPr>
        <p:spPr bwMode="auto">
          <a:xfrm rot="5400000">
            <a:off x="8652225" y="520437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3" name="Straight Arrow Connector 52"/>
          <p:cNvCxnSpPr>
            <a:cxnSpLocks noChangeAspect="1"/>
          </p:cNvCxnSpPr>
          <p:nvPr/>
        </p:nvCxnSpPr>
        <p:spPr bwMode="auto">
          <a:xfrm rot="5400000">
            <a:off x="6548665" y="550340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4" name="Straight Arrow Connector 53"/>
          <p:cNvCxnSpPr>
            <a:cxnSpLocks noChangeAspect="1"/>
          </p:cNvCxnSpPr>
          <p:nvPr/>
        </p:nvCxnSpPr>
        <p:spPr bwMode="auto">
          <a:xfrm rot="5400000">
            <a:off x="7020290" y="5500515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5" name="Straight Arrow Connector 54"/>
          <p:cNvCxnSpPr>
            <a:cxnSpLocks noChangeAspect="1"/>
          </p:cNvCxnSpPr>
          <p:nvPr/>
        </p:nvCxnSpPr>
        <p:spPr bwMode="auto">
          <a:xfrm rot="5400000">
            <a:off x="7468835" y="5499325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6" name="Straight Arrow Connector 55"/>
          <p:cNvCxnSpPr>
            <a:cxnSpLocks noChangeAspect="1"/>
          </p:cNvCxnSpPr>
          <p:nvPr/>
        </p:nvCxnSpPr>
        <p:spPr bwMode="auto">
          <a:xfrm rot="5400000">
            <a:off x="7928920" y="549763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57" name="Freeform 56"/>
          <p:cNvSpPr/>
          <p:nvPr/>
        </p:nvSpPr>
        <p:spPr bwMode="auto">
          <a:xfrm>
            <a:off x="6483878" y="2357200"/>
            <a:ext cx="2453572" cy="376518"/>
          </a:xfrm>
          <a:custGeom>
            <a:avLst/>
            <a:gdLst>
              <a:gd name="connsiteX0" fmla="*/ 0 w 2453572"/>
              <a:gd name="connsiteY0" fmla="*/ 376518 h 376518"/>
              <a:gd name="connsiteX1" fmla="*/ 1837076 w 2453572"/>
              <a:gd name="connsiteY1" fmla="*/ 376518 h 376518"/>
              <a:gd name="connsiteX2" fmla="*/ 2453572 w 2453572"/>
              <a:gd name="connsiteY2" fmla="*/ 0 h 376518"/>
              <a:gd name="connsiteX3" fmla="*/ 624772 w 2453572"/>
              <a:gd name="connsiteY3" fmla="*/ 4137 h 376518"/>
              <a:gd name="connsiteX4" fmla="*/ 0 w 2453572"/>
              <a:gd name="connsiteY4" fmla="*/ 376518 h 3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3572" h="376518">
                <a:moveTo>
                  <a:pt x="0" y="376518"/>
                </a:moveTo>
                <a:lnTo>
                  <a:pt x="1837076" y="376518"/>
                </a:lnTo>
                <a:lnTo>
                  <a:pt x="2453572" y="0"/>
                </a:lnTo>
                <a:lnTo>
                  <a:pt x="624772" y="4137"/>
                </a:lnTo>
                <a:lnTo>
                  <a:pt x="0" y="376518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8" name="Freeform 57"/>
          <p:cNvSpPr/>
          <p:nvPr/>
        </p:nvSpPr>
        <p:spPr bwMode="auto">
          <a:xfrm>
            <a:off x="8316816" y="2361337"/>
            <a:ext cx="620634" cy="674422"/>
          </a:xfrm>
          <a:custGeom>
            <a:avLst/>
            <a:gdLst>
              <a:gd name="connsiteX0" fmla="*/ 0 w 620634"/>
              <a:gd name="connsiteY0" fmla="*/ 674422 h 674422"/>
              <a:gd name="connsiteX1" fmla="*/ 4138 w 620634"/>
              <a:gd name="connsiteY1" fmla="*/ 372381 h 674422"/>
              <a:gd name="connsiteX2" fmla="*/ 620634 w 620634"/>
              <a:gd name="connsiteY2" fmla="*/ 0 h 674422"/>
              <a:gd name="connsiteX3" fmla="*/ 620634 w 620634"/>
              <a:gd name="connsiteY3" fmla="*/ 297905 h 674422"/>
              <a:gd name="connsiteX4" fmla="*/ 0 w 620634"/>
              <a:gd name="connsiteY4" fmla="*/ 674422 h 67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634" h="674422">
                <a:moveTo>
                  <a:pt x="0" y="674422"/>
                </a:moveTo>
                <a:cubicBezTo>
                  <a:pt x="1379" y="573742"/>
                  <a:pt x="2759" y="473061"/>
                  <a:pt x="4138" y="372381"/>
                </a:cubicBezTo>
                <a:lnTo>
                  <a:pt x="620634" y="0"/>
                </a:lnTo>
                <a:lnTo>
                  <a:pt x="620634" y="297905"/>
                </a:lnTo>
                <a:lnTo>
                  <a:pt x="0" y="67442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6477000" y="2736132"/>
            <a:ext cx="1840338" cy="305762"/>
          </a:xfrm>
          <a:custGeom>
            <a:avLst/>
            <a:gdLst>
              <a:gd name="connsiteX0" fmla="*/ 0 w 1840338"/>
              <a:gd name="connsiteY0" fmla="*/ 305762 h 305762"/>
              <a:gd name="connsiteX1" fmla="*/ 0 w 1840338"/>
              <a:gd name="connsiteY1" fmla="*/ 0 h 305762"/>
              <a:gd name="connsiteX2" fmla="*/ 1840338 w 1840338"/>
              <a:gd name="connsiteY2" fmla="*/ 0 h 305762"/>
              <a:gd name="connsiteX3" fmla="*/ 1840338 w 1840338"/>
              <a:gd name="connsiteY3" fmla="*/ 302877 h 305762"/>
              <a:gd name="connsiteX4" fmla="*/ 0 w 1840338"/>
              <a:gd name="connsiteY4" fmla="*/ 305762 h 30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38" h="305762">
                <a:moveTo>
                  <a:pt x="0" y="305762"/>
                </a:moveTo>
                <a:lnTo>
                  <a:pt x="0" y="0"/>
                </a:lnTo>
                <a:lnTo>
                  <a:pt x="1840338" y="0"/>
                </a:lnTo>
                <a:lnTo>
                  <a:pt x="1840338" y="302877"/>
                </a:lnTo>
                <a:lnTo>
                  <a:pt x="0" y="30576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0" name="Straight Arrow Connector 59"/>
          <p:cNvCxnSpPr>
            <a:cxnSpLocks noChangeAspect="1"/>
          </p:cNvCxnSpPr>
          <p:nvPr/>
        </p:nvCxnSpPr>
        <p:spPr bwMode="auto">
          <a:xfrm rot="5400000">
            <a:off x="7255162" y="289049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1" name="Straight Arrow Connector 60"/>
          <p:cNvCxnSpPr>
            <a:cxnSpLocks noChangeAspect="1"/>
          </p:cNvCxnSpPr>
          <p:nvPr/>
        </p:nvCxnSpPr>
        <p:spPr bwMode="auto">
          <a:xfrm rot="5400000">
            <a:off x="6792890" y="288969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2" name="Straight Arrow Connector 61"/>
          <p:cNvCxnSpPr>
            <a:cxnSpLocks noChangeAspect="1"/>
          </p:cNvCxnSpPr>
          <p:nvPr/>
        </p:nvCxnSpPr>
        <p:spPr bwMode="auto">
          <a:xfrm rot="5400000">
            <a:off x="7697445" y="2884904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>
            <a:cxnSpLocks noChangeAspect="1"/>
          </p:cNvCxnSpPr>
          <p:nvPr/>
        </p:nvCxnSpPr>
        <p:spPr bwMode="auto">
          <a:xfrm rot="5400000">
            <a:off x="6335690" y="288969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4" name="Straight Arrow Connector 63"/>
          <p:cNvCxnSpPr>
            <a:cxnSpLocks noChangeAspect="1"/>
          </p:cNvCxnSpPr>
          <p:nvPr/>
        </p:nvCxnSpPr>
        <p:spPr bwMode="auto">
          <a:xfrm rot="5400000">
            <a:off x="8176030" y="288273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5" name="Straight Arrow Connector 64"/>
          <p:cNvCxnSpPr>
            <a:cxnSpLocks noChangeAspect="1"/>
          </p:cNvCxnSpPr>
          <p:nvPr/>
        </p:nvCxnSpPr>
        <p:spPr bwMode="auto">
          <a:xfrm rot="5400000">
            <a:off x="8515450" y="267840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6" name="Straight Arrow Connector 65"/>
          <p:cNvCxnSpPr>
            <a:cxnSpLocks noChangeAspect="1"/>
          </p:cNvCxnSpPr>
          <p:nvPr/>
        </p:nvCxnSpPr>
        <p:spPr bwMode="auto">
          <a:xfrm rot="5400000">
            <a:off x="8794285" y="2514254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7" name="Straight Arrow Connector 66"/>
          <p:cNvCxnSpPr>
            <a:cxnSpLocks noChangeAspect="1"/>
          </p:cNvCxnSpPr>
          <p:nvPr/>
        </p:nvCxnSpPr>
        <p:spPr bwMode="auto">
          <a:xfrm rot="5400000">
            <a:off x="8360165" y="2774801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8" name="Straight Arrow Connector 67"/>
          <p:cNvCxnSpPr>
            <a:cxnSpLocks noChangeAspect="1"/>
          </p:cNvCxnSpPr>
          <p:nvPr/>
        </p:nvCxnSpPr>
        <p:spPr bwMode="auto">
          <a:xfrm rot="5400000">
            <a:off x="8664965" y="259066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9" name="Straight Arrow Connector 68"/>
          <p:cNvCxnSpPr>
            <a:cxnSpLocks noChangeAspect="1"/>
          </p:cNvCxnSpPr>
          <p:nvPr/>
        </p:nvCxnSpPr>
        <p:spPr bwMode="auto">
          <a:xfrm rot="5400000">
            <a:off x="6561405" y="288969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0" name="Straight Arrow Connector 69"/>
          <p:cNvCxnSpPr>
            <a:cxnSpLocks noChangeAspect="1"/>
          </p:cNvCxnSpPr>
          <p:nvPr/>
        </p:nvCxnSpPr>
        <p:spPr bwMode="auto">
          <a:xfrm rot="5400000">
            <a:off x="7033030" y="2886811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1" name="Straight Arrow Connector 70"/>
          <p:cNvCxnSpPr>
            <a:cxnSpLocks noChangeAspect="1"/>
          </p:cNvCxnSpPr>
          <p:nvPr/>
        </p:nvCxnSpPr>
        <p:spPr bwMode="auto">
          <a:xfrm rot="5400000">
            <a:off x="7481575" y="2885621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>
            <a:cxnSpLocks noChangeAspect="1"/>
          </p:cNvCxnSpPr>
          <p:nvPr/>
        </p:nvCxnSpPr>
        <p:spPr bwMode="auto">
          <a:xfrm rot="5400000">
            <a:off x="7941660" y="288392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graphicFrame>
        <p:nvGraphicFramePr>
          <p:cNvPr id="80" name="Object 79"/>
          <p:cNvGraphicFramePr>
            <a:graphicFrameLocks noChangeAspect="1"/>
          </p:cNvGraphicFramePr>
          <p:nvPr/>
        </p:nvGraphicFramePr>
        <p:xfrm>
          <a:off x="6096000" y="2743200"/>
          <a:ext cx="304800" cy="279400"/>
        </p:xfrm>
        <a:graphic>
          <a:graphicData uri="http://schemas.openxmlformats.org/presentationml/2006/ole">
            <p:oleObj spid="_x0000_s425992" name="Equation" r:id="rId5" imgW="152280" imgH="139680" progId="Equation.DSMT4">
              <p:embed/>
            </p:oleObj>
          </a:graphicData>
        </a:graphic>
      </p:graphicFrame>
      <p:graphicFrame>
        <p:nvGraphicFramePr>
          <p:cNvPr id="425993" name="Object 9"/>
          <p:cNvGraphicFramePr>
            <a:graphicFrameLocks noChangeAspect="1"/>
          </p:cNvGraphicFramePr>
          <p:nvPr/>
        </p:nvGraphicFramePr>
        <p:xfrm>
          <a:off x="6096000" y="5334000"/>
          <a:ext cx="304800" cy="279400"/>
        </p:xfrm>
        <a:graphic>
          <a:graphicData uri="http://schemas.openxmlformats.org/presentationml/2006/ole">
            <p:oleObj spid="_x0000_s425993" name="Equation" r:id="rId6" imgW="152280" imgH="139680" progId="Equation.DSMT4">
              <p:embed/>
            </p:oleObj>
          </a:graphicData>
        </a:graphic>
      </p:graphicFrame>
      <p:cxnSp>
        <p:nvCxnSpPr>
          <p:cNvPr id="84" name="Straight Connector 83"/>
          <p:cNvCxnSpPr/>
          <p:nvPr/>
        </p:nvCxnSpPr>
        <p:spPr bwMode="auto">
          <a:xfrm rot="5400000" flipH="1" flipV="1">
            <a:off x="6720840" y="3642360"/>
            <a:ext cx="274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rot="5400000" flipH="1" flipV="1">
            <a:off x="7940040" y="3642360"/>
            <a:ext cx="274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6858000" y="3626370"/>
            <a:ext cx="1219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7460105" y="3536430"/>
            <a:ext cx="1219200" cy="3810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6" name="Straight Connector 95"/>
          <p:cNvCxnSpPr>
            <a:cxnSpLocks noChangeAspect="1"/>
          </p:cNvCxnSpPr>
          <p:nvPr/>
        </p:nvCxnSpPr>
        <p:spPr bwMode="auto">
          <a:xfrm rot="10800000" flipV="1">
            <a:off x="7077854" y="3697042"/>
            <a:ext cx="382249" cy="2393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cxnSpLocks noChangeAspect="1"/>
          </p:cNvCxnSpPr>
          <p:nvPr/>
        </p:nvCxnSpPr>
        <p:spPr bwMode="auto">
          <a:xfrm rot="10800000" flipV="1">
            <a:off x="8115925" y="3726305"/>
            <a:ext cx="538971" cy="3375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rot="16200000" flipV="1">
            <a:off x="6682740" y="3771900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rot="16200000" flipV="1">
            <a:off x="6667500" y="4130415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 rot="5400000">
            <a:off x="6458075" y="4065020"/>
            <a:ext cx="32766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7253990" y="340526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2a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548205" y="3932420"/>
            <a:ext cx="38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2b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2165</TotalTime>
  <Words>551</Words>
  <Application>Microsoft Office PowerPoint</Application>
  <PresentationFormat>On-screen Show (4:3)</PresentationFormat>
  <Paragraphs>222</Paragraphs>
  <Slides>23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Profile</vt:lpstr>
      <vt:lpstr>Equation</vt:lpstr>
      <vt:lpstr>MER043: Advanced Strength of Materials</vt:lpstr>
      <vt:lpstr>Examples of Fracture</vt:lpstr>
      <vt:lpstr>1944 Cleveland, OH  Gas Storage Tank</vt:lpstr>
      <vt:lpstr>1919 Boston, MA Molasses Tank Failure (2x106 gal)</vt:lpstr>
      <vt:lpstr>USS Schenectady WWII Liberty Ship</vt:lpstr>
      <vt:lpstr>Forensic Investigations</vt:lpstr>
      <vt:lpstr>When to Use Fracture Mechanics</vt:lpstr>
      <vt:lpstr>How Fracture Relates to Fatigue</vt:lpstr>
      <vt:lpstr>The Mechanics of Fracture</vt:lpstr>
      <vt:lpstr>Stress Concentration Factor</vt:lpstr>
      <vt:lpstr>Griffith Crack Theory (1920)</vt:lpstr>
      <vt:lpstr>Griffith Crack Theory (1920)</vt:lpstr>
      <vt:lpstr>Griffith Calculation of Surface Energy</vt:lpstr>
      <vt:lpstr>Equilibrium Condition of Crack</vt:lpstr>
      <vt:lpstr>Stability of Equilibrium</vt:lpstr>
      <vt:lpstr>Griffith</vt:lpstr>
      <vt:lpstr>Irwin – 1949 – Plastic Deformation</vt:lpstr>
      <vt:lpstr>Crack Growth</vt:lpstr>
      <vt:lpstr>Very Large Body subjected to a Tensile stress</vt:lpstr>
      <vt:lpstr>Strip of Width 2W Subjected to a Tensile Stress</vt:lpstr>
      <vt:lpstr>Vessel Having Diameter D and Wall Thickness h</vt:lpstr>
      <vt:lpstr>Very Large Body with Circular Hole of Radius R</vt:lpstr>
      <vt:lpstr>Fracture Modes</vt:lpstr>
    </vt:vector>
  </TitlesOfParts>
  <Company>Union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Bucinell, Ronald</cp:lastModifiedBy>
  <cp:revision>108</cp:revision>
  <dcterms:created xsi:type="dcterms:W3CDTF">2000-05-18T05:09:09Z</dcterms:created>
  <dcterms:modified xsi:type="dcterms:W3CDTF">2011-06-03T14:11:45Z</dcterms:modified>
</cp:coreProperties>
</file>