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9" r:id="rId3"/>
    <p:sldId id="271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56" autoAdjust="0"/>
    <p:restoredTop sz="94747" autoAdjust="0"/>
  </p:normalViewPr>
  <p:slideViewPr>
    <p:cSldViewPr>
      <p:cViewPr>
        <p:scale>
          <a:sx n="120" d="100"/>
          <a:sy n="120" d="100"/>
        </p:scale>
        <p:origin x="-129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EED780F5-ED26-4CB6-895D-E3DBDF491D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A3DEC53D-D4A2-4EBE-919B-D2325F2624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AA330-28E1-40BD-8598-B9AEC1C731A5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9325" cy="3570288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587" y="4522232"/>
            <a:ext cx="5410201" cy="436554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177B5-D57B-40F5-B60C-47A8AE056485}" type="slidenum">
              <a:rPr lang="en-US"/>
              <a:pPr/>
              <a:t>11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350B9-92A6-4C21-BE45-0096C537F973}" type="slidenum">
              <a:rPr lang="en-US"/>
              <a:pPr/>
              <a:t>12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FFCDF-6616-462B-BE3D-A1DD419ABA9A}" type="slidenum">
              <a:rPr lang="en-US"/>
              <a:pPr/>
              <a:t>13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6621B-BA21-4759-9E5B-8AA384E8C042}" type="slidenum">
              <a:rPr lang="en-US"/>
              <a:pPr/>
              <a:t>14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E80F2-C5F2-4393-98E9-9E7F688AA380}" type="slidenum">
              <a:rPr lang="en-US"/>
              <a:pPr/>
              <a:t>2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E80F2-C5F2-4393-98E9-9E7F688AA380}" type="slidenum">
              <a:rPr lang="en-US"/>
              <a:pPr/>
              <a:t>3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50AA1-B517-4C81-833C-63EF80B22B3B}" type="slidenum">
              <a:rPr lang="en-US"/>
              <a:pPr/>
              <a:t>4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AEA71-81E7-4CBB-B30C-BCEDA278E6E2}" type="slidenum">
              <a:rPr lang="en-US"/>
              <a:pPr/>
              <a:t>6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6C201-8C15-4FA7-950A-44E6C04DE478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954C7-C0C8-4E19-B327-BA7EDD0053F0}" type="slidenum">
              <a:rPr lang="en-US"/>
              <a:pPr/>
              <a:t>8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18781-5CE5-4248-9191-F4546A9A3D1D}" type="slidenum">
              <a:rPr lang="en-US"/>
              <a:pPr/>
              <a:t>9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D2278-762A-440C-B29B-79B1CBC2BB20}" type="slidenum">
              <a:rPr lang="en-US"/>
              <a:pPr/>
              <a:t>10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Strength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RBB-</a:t>
            </a:r>
            <a:fld id="{8FB6DCB5-AF80-4F4E-A43F-2A55ECBD80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2A99C6-649B-4EE7-A8B5-45755A3855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CEA826-A333-4DB8-9167-F7E9624153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06BF25-67EC-4359-B9C9-5A6F33C46E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7996F2-197F-45CA-934D-C70C0D9512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FC2B8F-2BAF-4D84-A754-AE64A28466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B2E2BC-BD11-464C-98E4-41E8BBE11B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0605BF-DBF5-43E5-895B-8FCB265438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F42C93-0C30-43D4-82B0-3E4ED1589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D23C06-EA8A-4887-8C3E-F65E01C62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3768F4-15F2-45F1-834F-AA10056D2E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33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9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MER311: Advanced Strength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RBB-</a:t>
            </a:r>
            <a:fld id="{1A26CFA8-5B45-4DB1-8B9B-60160D2000C4}" type="slidenum">
              <a:rPr lang="en-US"/>
              <a:pPr/>
              <a:t>1</a:t>
            </a:fld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534400" cy="1371600"/>
          </a:xfrm>
        </p:spPr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50925" y="3097213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Beams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3655E-3D24-48D2-AFC2-DFBB4F57EA24}" type="slidenum">
              <a:rPr lang="en-US"/>
              <a:pPr/>
              <a:t>10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</a:t>
            </a:r>
            <a:r>
              <a:rPr lang="en-US" dirty="0"/>
              <a:t>Function</a:t>
            </a: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2133600" y="4495800"/>
          <a:ext cx="5029200" cy="1792288"/>
        </p:xfrm>
        <a:graphic>
          <a:graphicData uri="http://schemas.openxmlformats.org/presentationml/2006/ole">
            <p:oleObj spid="_x0000_s399364" name="Equation" r:id="rId4" imgW="1104840" imgH="39348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 flipH="1" flipV="1">
            <a:off x="647700" y="3467100"/>
            <a:ext cx="2819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4267200"/>
            <a:ext cx="6248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419596" y="420082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 flipH="1" flipV="1">
            <a:off x="4191000" y="3733800"/>
            <a:ext cx="609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581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>
            <a:off x="2057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14368" y="3440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0" y="259080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4114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 flipH="1" flipV="1">
            <a:off x="6172200" y="41148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6548287" y="4043513"/>
            <a:ext cx="4670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6853085" y="3891111"/>
            <a:ext cx="7718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7" name="Arc 26"/>
          <p:cNvSpPr/>
          <p:nvPr/>
        </p:nvSpPr>
        <p:spPr bwMode="auto">
          <a:xfrm>
            <a:off x="892280" y="0"/>
            <a:ext cx="7239000" cy="4267200"/>
          </a:xfrm>
          <a:prstGeom prst="arc">
            <a:avLst>
              <a:gd name="adj1" fmla="val 739863"/>
              <a:gd name="adj2" fmla="val 5372665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38809C-C8C5-469B-8CC7-0317E6D3F27F}" type="slidenum">
              <a:rPr lang="en-US"/>
              <a:pPr/>
              <a:t>11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Significance</a:t>
            </a:r>
          </a:p>
        </p:txBody>
      </p:sp>
      <p:graphicFrame>
        <p:nvGraphicFramePr>
          <p:cNvPr id="401411" name="Object 3"/>
          <p:cNvGraphicFramePr>
            <a:graphicFrameLocks noChangeAspect="1"/>
          </p:cNvGraphicFramePr>
          <p:nvPr/>
        </p:nvGraphicFramePr>
        <p:xfrm>
          <a:off x="819150" y="1828800"/>
          <a:ext cx="7048500" cy="1397000"/>
        </p:xfrm>
        <a:graphic>
          <a:graphicData uri="http://schemas.openxmlformats.org/presentationml/2006/ole">
            <p:oleObj spid="_x0000_s401411" name="Equation" r:id="rId4" imgW="1409400" imgH="279360" progId="Equation.3">
              <p:embed/>
            </p:oleObj>
          </a:graphicData>
        </a:graphic>
      </p:graphicFrame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76200" y="3706813"/>
            <a:ext cx="86868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If the quantity in the “&lt;&gt;” is negative</a:t>
            </a:r>
          </a:p>
          <a:p>
            <a:pPr>
              <a:buFontTx/>
              <a:buChar char="-"/>
            </a:pPr>
            <a:r>
              <a:rPr lang="en-US" sz="3200"/>
              <a:t>q(x) is zero</a:t>
            </a:r>
          </a:p>
          <a:p>
            <a:r>
              <a:rPr lang="en-US" sz="3200"/>
              <a:t>If the quantity in the “&lt;&gt;” is positive</a:t>
            </a:r>
          </a:p>
          <a:p>
            <a:r>
              <a:rPr lang="en-US" sz="3200"/>
              <a:t>-  q(x) = (x-a)</a:t>
            </a:r>
            <a:r>
              <a:rPr lang="en-US" sz="3200" baseline="30000"/>
              <a:t>n</a:t>
            </a:r>
            <a:endParaRPr 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58C7E4-3D67-4FA3-876B-718D7241E28A}" type="slidenum">
              <a:rPr lang="en-US"/>
              <a:pPr/>
              <a:t>12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aphicFrame>
        <p:nvGraphicFramePr>
          <p:cNvPr id="403459" name="Object 3"/>
          <p:cNvGraphicFramePr>
            <a:graphicFrameLocks noChangeAspect="1"/>
          </p:cNvGraphicFramePr>
          <p:nvPr/>
        </p:nvGraphicFramePr>
        <p:xfrm>
          <a:off x="1524000" y="1828800"/>
          <a:ext cx="5867400" cy="4186238"/>
        </p:xfrm>
        <a:graphic>
          <a:graphicData uri="http://schemas.openxmlformats.org/presentationml/2006/ole">
            <p:oleObj spid="_x0000_s403459" name="Equation" r:id="rId4" imgW="1993680" imgH="142236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7EDDE7-C15B-4A2D-B72C-18CB805658D1}" type="slidenum">
              <a:rPr lang="en-US"/>
              <a:pPr/>
              <a:t>13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Integration</a:t>
            </a:r>
            <a:br>
              <a:rPr lang="en-US" sz="3400"/>
            </a:br>
            <a:r>
              <a:rPr lang="en-US" sz="3400"/>
              <a:t>n Greater or equal to 0</a:t>
            </a: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304800" y="2667000"/>
          <a:ext cx="8382000" cy="1685925"/>
        </p:xfrm>
        <a:graphic>
          <a:graphicData uri="http://schemas.openxmlformats.org/presentationml/2006/ole">
            <p:oleObj spid="_x0000_s405507" name="Equation" r:id="rId4" imgW="227304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B2643-EF90-4FB8-9593-8EE91E73BB52}" type="slidenum">
              <a:rPr lang="en-US"/>
              <a:pPr/>
              <a:t>14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Integration</a:t>
            </a:r>
            <a:br>
              <a:rPr lang="en-US" sz="3400"/>
            </a:br>
            <a:r>
              <a:rPr lang="en-US" sz="3400"/>
              <a:t>n Less Than 0</a:t>
            </a:r>
          </a:p>
        </p:txBody>
      </p:sp>
      <p:graphicFrame>
        <p:nvGraphicFramePr>
          <p:cNvPr id="407555" name="Object 3"/>
          <p:cNvGraphicFramePr>
            <a:graphicFrameLocks noChangeAspect="1"/>
          </p:cNvGraphicFramePr>
          <p:nvPr/>
        </p:nvGraphicFramePr>
        <p:xfrm>
          <a:off x="374650" y="2854325"/>
          <a:ext cx="8240713" cy="1311275"/>
        </p:xfrm>
        <a:graphic>
          <a:graphicData uri="http://schemas.openxmlformats.org/presentationml/2006/ole">
            <p:oleObj spid="_x0000_s407555" name="Equation" r:id="rId4" imgW="2234880" imgH="35532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567D5A-B474-4029-9E1E-27298240F843}" type="slidenum">
              <a:rPr lang="en-US"/>
              <a:pPr/>
              <a:t>2</a:t>
            </a:fld>
            <a:endParaRPr lang="en-US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514600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76800" y="4114800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649355" y="2674951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" y="2827351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33400" y="2843253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584710" y="2919453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584710" y="2935355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773555" y="282735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62347" y="282735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673502" y="282735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3689404" y="2668331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873490" y="2507980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760845" y="2668331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644890" y="2820731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4644890" y="2836633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7696200" y="2912833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696200" y="2928735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885045" y="282073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973837" y="282073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784992" y="282073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7800894" y="2661711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73490" y="5522845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4760845" y="5683196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4644890" y="5835596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644890" y="5851498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7696200" y="5927698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7696200" y="5943600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885045" y="5835596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973837" y="5835596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784992" y="5835596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7800894" y="5676576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 rot="5400000">
            <a:off x="4597508" y="4192655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700547" y="3946498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flipH="1">
            <a:off x="762000" y="4130702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rot="16200000" flipH="1">
            <a:off x="3555892" y="4208557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 flipH="1">
            <a:off x="3839825" y="3946498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flipH="1">
            <a:off x="758690" y="5526155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H="1">
            <a:off x="3552582" y="5604010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 flipH="1">
            <a:off x="3836515" y="5341951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2000" y="2133600"/>
            <a:ext cx="3048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rot="5400000">
            <a:off x="572294" y="2324100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rot="5400000">
            <a:off x="3618705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5400000">
            <a:off x="1334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5400000">
            <a:off x="2858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5400000">
            <a:off x="2096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5400000">
            <a:off x="953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>
            <a:off x="1715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2477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>
            <a:off x="3239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5400000">
            <a:off x="5722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rot="5400000">
            <a:off x="20962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Isosceles Triangle 68"/>
          <p:cNvSpPr/>
          <p:nvPr/>
        </p:nvSpPr>
        <p:spPr bwMode="auto">
          <a:xfrm>
            <a:off x="762000" y="5129253"/>
            <a:ext cx="3048000" cy="381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rot="5400000">
            <a:off x="3620036" y="5312193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5400000">
            <a:off x="1474690" y="5472105"/>
            <a:ext cx="10287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5400000">
            <a:off x="2899630" y="5375551"/>
            <a:ext cx="3009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5400000">
            <a:off x="2185255" y="5423342"/>
            <a:ext cx="2057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5400000">
            <a:off x="1122265" y="5492568"/>
            <a:ext cx="4572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1834735" y="5448519"/>
            <a:ext cx="14478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rot="5400000">
            <a:off x="2547205" y="5402636"/>
            <a:ext cx="2438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5400000">
            <a:off x="3271105" y="5345321"/>
            <a:ext cx="32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5400000">
            <a:off x="5545837" y="2286861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4876800" y="3733800"/>
            <a:ext cx="3048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5400000">
            <a:off x="4687094" y="3924300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5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>
            <a:off x="5449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>
            <a:off x="6973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>
            <a:off x="6211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5400000">
            <a:off x="5068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5400000">
            <a:off x="5830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5400000">
            <a:off x="6592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5400000">
            <a:off x="7354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>
            <a:off x="6880992" y="52951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5400000">
            <a:off x="5525294" y="52951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3817951" y="199379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</a:t>
            </a:r>
            <a:endParaRPr lang="en-US" sz="14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802049" y="496890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</a:t>
            </a:r>
            <a:endParaRPr lang="en-US" sz="14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924800" y="3592661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</a:t>
            </a:r>
            <a:endParaRPr lang="en-US" sz="1400" i="1" dirty="0"/>
          </a:p>
        </p:txBody>
      </p:sp>
      <p:cxnSp>
        <p:nvCxnSpPr>
          <p:cNvPr id="103" name="Straight Connector 102"/>
          <p:cNvCxnSpPr>
            <a:endCxn id="51" idx="3"/>
          </p:cNvCxnSpPr>
          <p:nvPr/>
        </p:nvCxnSpPr>
        <p:spPr bwMode="auto">
          <a:xfrm rot="5400000">
            <a:off x="-974032" y="3866322"/>
            <a:ext cx="3468755" cy="3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>
            <a:off x="2073967" y="4247323"/>
            <a:ext cx="3468755" cy="3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5400000">
            <a:off x="3300171" y="4091228"/>
            <a:ext cx="3156567" cy="3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rot="5400000">
            <a:off x="6344861" y="4091231"/>
            <a:ext cx="3156567" cy="3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751445" y="194939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730902" y="4953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737404" y="4953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cxnSp>
        <p:nvCxnSpPr>
          <p:cNvPr id="112" name="Straight Arrow Connector 111"/>
          <p:cNvCxnSpPr/>
          <p:nvPr/>
        </p:nvCxnSpPr>
        <p:spPr bwMode="auto">
          <a:xfrm>
            <a:off x="4876800" y="51816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13" name="TextBox 112"/>
          <p:cNvSpPr txBox="1"/>
          <p:nvPr/>
        </p:nvSpPr>
        <p:spPr>
          <a:xfrm>
            <a:off x="5129253" y="50292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7086600" y="51816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15" name="TextBox 114"/>
          <p:cNvSpPr txBox="1"/>
          <p:nvPr/>
        </p:nvSpPr>
        <p:spPr>
          <a:xfrm>
            <a:off x="7339053" y="50292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16" name="Straight Arrow Connector 115"/>
          <p:cNvCxnSpPr/>
          <p:nvPr/>
        </p:nvCxnSpPr>
        <p:spPr bwMode="auto">
          <a:xfrm>
            <a:off x="4886082" y="22098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17" name="TextBox 116"/>
          <p:cNvSpPr txBox="1"/>
          <p:nvPr/>
        </p:nvSpPr>
        <p:spPr>
          <a:xfrm>
            <a:off x="5138535" y="20574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19" name="Straight Connector 118"/>
          <p:cNvCxnSpPr/>
          <p:nvPr/>
        </p:nvCxnSpPr>
        <p:spPr bwMode="auto">
          <a:xfrm rot="5400000" flipH="1" flipV="1">
            <a:off x="4587902" y="2133600"/>
            <a:ext cx="609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5400000" flipH="1" flipV="1">
            <a:off x="7604098" y="2133600"/>
            <a:ext cx="609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298592" y="357344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77902" y="358604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762000" y="1752600"/>
            <a:ext cx="3048000" cy="307777"/>
            <a:chOff x="762000" y="1752600"/>
            <a:chExt cx="3048000" cy="307777"/>
          </a:xfrm>
        </p:grpSpPr>
        <p:cxnSp>
          <p:nvCxnSpPr>
            <p:cNvPr id="121" name="Straight Connector 120"/>
            <p:cNvCxnSpPr/>
            <p:nvPr/>
          </p:nvCxnSpPr>
          <p:spPr bwMode="auto">
            <a:xfrm rot="5400000" flipH="1" flipV="1">
              <a:off x="624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rot="5400000" flipH="1" flipV="1">
              <a:off x="3672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762000" y="1828800"/>
              <a:ext cx="3048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med" len="sm"/>
              <a:tailEnd type="stealth" w="med" len="sm"/>
            </a:ln>
            <a:effectLst/>
          </p:spPr>
        </p:cxnSp>
        <p:sp useBgFill="1">
          <p:nvSpPr>
            <p:cNvPr id="127" name="TextBox 126"/>
            <p:cNvSpPr txBox="1"/>
            <p:nvPr/>
          </p:nvSpPr>
          <p:spPr>
            <a:xfrm>
              <a:off x="2133600" y="1752600"/>
              <a:ext cx="304892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</a:t>
              </a:r>
              <a:endParaRPr lang="en-US" sz="1400" dirty="0"/>
            </a:p>
          </p:txBody>
        </p:sp>
      </p:grpSp>
      <p:cxnSp>
        <p:nvCxnSpPr>
          <p:cNvPr id="130" name="Straight Arrow Connector 129"/>
          <p:cNvCxnSpPr/>
          <p:nvPr/>
        </p:nvCxnSpPr>
        <p:spPr bwMode="auto">
          <a:xfrm>
            <a:off x="4876800" y="1979612"/>
            <a:ext cx="3048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29" name="TextBox 128"/>
          <p:cNvSpPr txBox="1"/>
          <p:nvPr/>
        </p:nvSpPr>
        <p:spPr>
          <a:xfrm>
            <a:off x="6160939" y="1824159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131" name="Straight Arrow Connector 130"/>
          <p:cNvCxnSpPr/>
          <p:nvPr/>
        </p:nvCxnSpPr>
        <p:spPr bwMode="auto">
          <a:xfrm>
            <a:off x="777901" y="3886200"/>
            <a:ext cx="150722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32" name="TextBox 131"/>
          <p:cNvSpPr txBox="1"/>
          <p:nvPr/>
        </p:nvSpPr>
        <p:spPr>
          <a:xfrm>
            <a:off x="1371600" y="37338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34" name="Straight Arrow Connector 133"/>
          <p:cNvCxnSpPr/>
          <p:nvPr/>
        </p:nvCxnSpPr>
        <p:spPr bwMode="auto">
          <a:xfrm>
            <a:off x="2301902" y="3886200"/>
            <a:ext cx="150722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35" name="TextBox 134"/>
          <p:cNvSpPr txBox="1"/>
          <p:nvPr/>
        </p:nvSpPr>
        <p:spPr>
          <a:xfrm>
            <a:off x="2879698" y="37338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057400" y="2819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172200" y="2819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2057400" y="44196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2057400" y="57266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172200" y="4355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6204260" y="5726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(f)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567D5A-B474-4029-9E1E-27298240F843}" type="slidenum">
              <a:rPr lang="en-US"/>
              <a:pPr/>
              <a:t>3</a:t>
            </a:fld>
            <a:endParaRPr lang="en-US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91600" cy="682625"/>
          </a:xfrm>
        </p:spPr>
        <p:txBody>
          <a:bodyPr/>
          <a:lstStyle/>
          <a:p>
            <a:r>
              <a:rPr lang="en-US" dirty="0" smtClean="0"/>
              <a:t>Beams – Statically Indeterminate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62000" y="3897868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584710" y="4302721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584710" y="4318623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773555" y="4210619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62347" y="4210619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673502" y="4210619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3689404" y="4051599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 rot="5400000">
            <a:off x="498610" y="3991625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601649" y="3745468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rot="16200000" flipH="1">
            <a:off x="7588520" y="3975723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 flipH="1">
            <a:off x="7872453" y="3713664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2000" y="3516868"/>
            <a:ext cx="3048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rot="5400000">
            <a:off x="572294" y="3707368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rot="5400000">
            <a:off x="3618705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5400000">
            <a:off x="1334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5400000">
            <a:off x="2858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5400000">
            <a:off x="2096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5400000">
            <a:off x="953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>
            <a:off x="1715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2477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>
            <a:off x="3239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3276600" y="3212068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</a:t>
            </a:r>
            <a:endParaRPr lang="en-US" sz="1400" i="1" dirty="0"/>
          </a:p>
        </p:txBody>
      </p:sp>
      <p:grpSp>
        <p:nvGrpSpPr>
          <p:cNvPr id="2" name="Group 141"/>
          <p:cNvGrpSpPr/>
          <p:nvPr/>
        </p:nvGrpSpPr>
        <p:grpSpPr>
          <a:xfrm>
            <a:off x="762000" y="3135868"/>
            <a:ext cx="3048000" cy="307777"/>
            <a:chOff x="762000" y="1752600"/>
            <a:chExt cx="3048000" cy="307777"/>
          </a:xfrm>
        </p:grpSpPr>
        <p:cxnSp>
          <p:nvCxnSpPr>
            <p:cNvPr id="121" name="Straight Connector 120"/>
            <p:cNvCxnSpPr/>
            <p:nvPr/>
          </p:nvCxnSpPr>
          <p:spPr bwMode="auto">
            <a:xfrm rot="5400000" flipH="1" flipV="1">
              <a:off x="624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rot="5400000" flipH="1" flipV="1">
              <a:off x="3672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762000" y="1828800"/>
              <a:ext cx="3048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med" len="sm"/>
              <a:tailEnd type="stealth" w="med" len="sm"/>
            </a:ln>
            <a:effectLst/>
          </p:spPr>
        </p:cxnSp>
        <p:sp useBgFill="1">
          <p:nvSpPr>
            <p:cNvPr id="127" name="TextBox 126"/>
            <p:cNvSpPr txBox="1"/>
            <p:nvPr/>
          </p:nvSpPr>
          <p:spPr>
            <a:xfrm>
              <a:off x="2133600" y="1752600"/>
              <a:ext cx="304892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</a:t>
              </a:r>
              <a:endParaRPr lang="en-US" sz="1400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057400" y="42026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248400" y="4278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 bwMode="auto">
          <a:xfrm>
            <a:off x="4819065" y="3891248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 rot="5400000">
            <a:off x="4555675" y="3985005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Rectangle 145"/>
          <p:cNvSpPr/>
          <p:nvPr/>
        </p:nvSpPr>
        <p:spPr bwMode="auto">
          <a:xfrm>
            <a:off x="4658714" y="3738848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4819065" y="3510248"/>
            <a:ext cx="3048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 bwMode="auto">
          <a:xfrm rot="5400000">
            <a:off x="4629359" y="3700748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rot="5400000">
            <a:off x="7675770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rot="5400000">
            <a:off x="5391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rot="5400000">
            <a:off x="6915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rot="5400000">
            <a:off x="6153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 rot="5400000">
            <a:off x="5010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 rot="5400000">
            <a:off x="5772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 rot="5400000">
            <a:off x="6534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 rot="5400000">
            <a:off x="7296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7315200" y="3212068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</a:t>
            </a:r>
            <a:endParaRPr lang="en-US" sz="1400" i="1" dirty="0"/>
          </a:p>
        </p:txBody>
      </p:sp>
      <p:grpSp>
        <p:nvGrpSpPr>
          <p:cNvPr id="158" name="Group 141"/>
          <p:cNvGrpSpPr/>
          <p:nvPr/>
        </p:nvGrpSpPr>
        <p:grpSpPr>
          <a:xfrm>
            <a:off x="4819065" y="3129248"/>
            <a:ext cx="3048000" cy="307777"/>
            <a:chOff x="762000" y="1752600"/>
            <a:chExt cx="3048000" cy="307777"/>
          </a:xfrm>
        </p:grpSpPr>
        <p:cxnSp>
          <p:nvCxnSpPr>
            <p:cNvPr id="159" name="Straight Connector 158"/>
            <p:cNvCxnSpPr/>
            <p:nvPr/>
          </p:nvCxnSpPr>
          <p:spPr bwMode="auto">
            <a:xfrm rot="5400000" flipH="1" flipV="1">
              <a:off x="624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/>
            <p:nvPr/>
          </p:nvCxnSpPr>
          <p:spPr bwMode="auto">
            <a:xfrm rot="5400000" flipH="1" flipV="1">
              <a:off x="3672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Arrow Connector 160"/>
            <p:cNvCxnSpPr/>
            <p:nvPr/>
          </p:nvCxnSpPr>
          <p:spPr bwMode="auto">
            <a:xfrm>
              <a:off x="762000" y="1828800"/>
              <a:ext cx="3048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med" len="sm"/>
              <a:tailEnd type="stealth" w="med" len="sm"/>
            </a:ln>
            <a:effectLst/>
          </p:spPr>
        </p:cxnSp>
        <p:sp useBgFill="1">
          <p:nvSpPr>
            <p:cNvPr id="162" name="TextBox 161"/>
            <p:cNvSpPr txBox="1"/>
            <p:nvPr/>
          </p:nvSpPr>
          <p:spPr>
            <a:xfrm>
              <a:off x="2133600" y="1752600"/>
              <a:ext cx="304892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80CCCF-C9C2-4296-BD9F-AABDADD93372}" type="slidenum">
              <a:rPr lang="en-US"/>
              <a:pPr/>
              <a:t>4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Linear-Elastic Response</a:t>
            </a:r>
          </a:p>
        </p:txBody>
      </p:sp>
      <p:graphicFrame>
        <p:nvGraphicFramePr>
          <p:cNvPr id="388100" name="Object 4"/>
          <p:cNvGraphicFramePr>
            <a:graphicFrameLocks noChangeAspect="1"/>
          </p:cNvGraphicFramePr>
          <p:nvPr/>
        </p:nvGraphicFramePr>
        <p:xfrm>
          <a:off x="1828800" y="1752600"/>
          <a:ext cx="7104062" cy="4049712"/>
        </p:xfrm>
        <a:graphic>
          <a:graphicData uri="http://schemas.openxmlformats.org/presentationml/2006/ole">
            <p:oleObj spid="_x0000_s388100" name="Equation" r:id="rId4" imgW="5765760" imgH="2920680" progId="Equation.DSMT4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685800" y="207645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85800" y="306546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85800" y="401034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85800" y="489426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85800" y="573246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320040" y="211756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320834" y="29862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320834" y="39768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320834" y="48912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320834" y="57294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7200" y="2000250"/>
          <a:ext cx="203200" cy="264160"/>
        </p:xfrm>
        <a:graphic>
          <a:graphicData uri="http://schemas.openxmlformats.org/presentationml/2006/ole">
            <p:oleObj spid="_x0000_s388101" name="Equation" r:id="rId5" imgW="126720" imgH="16488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81000" y="2914650"/>
          <a:ext cx="261257" cy="304800"/>
        </p:xfrm>
        <a:graphic>
          <a:graphicData uri="http://schemas.openxmlformats.org/presentationml/2006/ole">
            <p:oleObj spid="_x0000_s388102" name="Equation" r:id="rId6" imgW="152280" imgH="177480" progId="Equation.DSMT4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85800" y="2286000"/>
          <a:ext cx="247650" cy="247650"/>
        </p:xfrm>
        <a:graphic>
          <a:graphicData uri="http://schemas.openxmlformats.org/presentationml/2006/ole">
            <p:oleObj spid="_x0000_s388103" name="Equation" r:id="rId7" imgW="139680" imgH="139680" progId="Equation.DSMT4">
              <p:embed/>
            </p:oleObj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/>
        </p:nvGraphicFramePr>
        <p:xfrm>
          <a:off x="1524000" y="1752600"/>
          <a:ext cx="247650" cy="292100"/>
        </p:xfrm>
        <a:graphic>
          <a:graphicData uri="http://schemas.openxmlformats.org/presentationml/2006/ole">
            <p:oleObj spid="_x0000_s388104" name="Equation" r:id="rId8" imgW="139680" imgH="164880" progId="Equation.DSMT4">
              <p:embed/>
            </p:oleObj>
          </a:graphicData>
        </a:graphic>
      </p:graphicFrame>
      <p:graphicFrame>
        <p:nvGraphicFramePr>
          <p:cNvPr id="388105" name="Object 9"/>
          <p:cNvGraphicFramePr>
            <a:graphicFrameLocks noChangeAspect="1"/>
          </p:cNvGraphicFramePr>
          <p:nvPr/>
        </p:nvGraphicFramePr>
        <p:xfrm>
          <a:off x="1524000" y="2743200"/>
          <a:ext cx="247650" cy="292100"/>
        </p:xfrm>
        <a:graphic>
          <a:graphicData uri="http://schemas.openxmlformats.org/presentationml/2006/ole">
            <p:oleObj spid="_x0000_s388105" name="Equation" r:id="rId9" imgW="139680" imgH="164880" progId="Equation.DSMT4">
              <p:embed/>
            </p:oleObj>
          </a:graphicData>
        </a:graphic>
      </p:graphicFrame>
      <p:graphicFrame>
        <p:nvGraphicFramePr>
          <p:cNvPr id="388106" name="Object 10"/>
          <p:cNvGraphicFramePr>
            <a:graphicFrameLocks noChangeAspect="1"/>
          </p:cNvGraphicFramePr>
          <p:nvPr/>
        </p:nvGraphicFramePr>
        <p:xfrm>
          <a:off x="1524000" y="3657600"/>
          <a:ext cx="247650" cy="292100"/>
        </p:xfrm>
        <a:graphic>
          <a:graphicData uri="http://schemas.openxmlformats.org/presentationml/2006/ole">
            <p:oleObj spid="_x0000_s388106" name="Equation" r:id="rId10" imgW="139680" imgH="164880" progId="Equation.DSMT4">
              <p:embed/>
            </p:oleObj>
          </a:graphicData>
        </a:graphic>
      </p:graphicFrame>
      <p:graphicFrame>
        <p:nvGraphicFramePr>
          <p:cNvPr id="388107" name="Object 11"/>
          <p:cNvGraphicFramePr>
            <a:graphicFrameLocks noChangeAspect="1"/>
          </p:cNvGraphicFramePr>
          <p:nvPr/>
        </p:nvGraphicFramePr>
        <p:xfrm>
          <a:off x="1524000" y="4572000"/>
          <a:ext cx="247650" cy="292100"/>
        </p:xfrm>
        <a:graphic>
          <a:graphicData uri="http://schemas.openxmlformats.org/presentationml/2006/ole">
            <p:oleObj spid="_x0000_s388107" name="Equation" r:id="rId11" imgW="139680" imgH="164880" progId="Equation.DSMT4">
              <p:embed/>
            </p:oleObj>
          </a:graphicData>
        </a:graphic>
      </p:graphicFrame>
      <p:graphicFrame>
        <p:nvGraphicFramePr>
          <p:cNvPr id="388108" name="Object 12"/>
          <p:cNvGraphicFramePr>
            <a:graphicFrameLocks noChangeAspect="1"/>
          </p:cNvGraphicFramePr>
          <p:nvPr/>
        </p:nvGraphicFramePr>
        <p:xfrm>
          <a:off x="1524000" y="5410200"/>
          <a:ext cx="247650" cy="292100"/>
        </p:xfrm>
        <a:graphic>
          <a:graphicData uri="http://schemas.openxmlformats.org/presentationml/2006/ole">
            <p:oleObj spid="_x0000_s388108" name="Equation" r:id="rId12" imgW="139680" imgH="164880" progId="Equation.DSMT4">
              <p:embed/>
            </p:oleObj>
          </a:graphicData>
        </a:graphic>
      </p:graphicFrame>
      <p:graphicFrame>
        <p:nvGraphicFramePr>
          <p:cNvPr id="388109" name="Object 13"/>
          <p:cNvGraphicFramePr>
            <a:graphicFrameLocks noChangeAspect="1"/>
          </p:cNvGraphicFramePr>
          <p:nvPr/>
        </p:nvGraphicFramePr>
        <p:xfrm>
          <a:off x="304800" y="3859530"/>
          <a:ext cx="349250" cy="282575"/>
        </p:xfrm>
        <a:graphic>
          <a:graphicData uri="http://schemas.openxmlformats.org/presentationml/2006/ole">
            <p:oleObj spid="_x0000_s388109" name="Equation" r:id="rId13" imgW="203040" imgH="164880" progId="Equation.DSMT4">
              <p:embed/>
            </p:oleObj>
          </a:graphicData>
        </a:graphic>
      </p:graphicFrame>
      <p:graphicFrame>
        <p:nvGraphicFramePr>
          <p:cNvPr id="388110" name="Object 14"/>
          <p:cNvGraphicFramePr>
            <a:graphicFrameLocks noChangeAspect="1"/>
          </p:cNvGraphicFramePr>
          <p:nvPr/>
        </p:nvGraphicFramePr>
        <p:xfrm>
          <a:off x="381000" y="4743450"/>
          <a:ext cx="239712" cy="304800"/>
        </p:xfrm>
        <a:graphic>
          <a:graphicData uri="http://schemas.openxmlformats.org/presentationml/2006/ole">
            <p:oleObj spid="_x0000_s388110" name="Equation" r:id="rId14" imgW="139680" imgH="177480" progId="Equation.DSMT4">
              <p:embed/>
            </p:oleObj>
          </a:graphicData>
        </a:graphic>
      </p:graphicFrame>
      <p:graphicFrame>
        <p:nvGraphicFramePr>
          <p:cNvPr id="388111" name="Object 15"/>
          <p:cNvGraphicFramePr>
            <a:graphicFrameLocks noChangeAspect="1"/>
          </p:cNvGraphicFramePr>
          <p:nvPr/>
        </p:nvGraphicFramePr>
        <p:xfrm>
          <a:off x="381000" y="5657850"/>
          <a:ext cx="219075" cy="239713"/>
        </p:xfrm>
        <a:graphic>
          <a:graphicData uri="http://schemas.openxmlformats.org/presentationml/2006/ole">
            <p:oleObj spid="_x0000_s388111" name="Equation" r:id="rId15" imgW="126720" imgH="1396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MER200: Theory of Elasticity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605BF-DBF5-43E5-895B-8FCB265438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191000" y="2133600"/>
            <a:ext cx="3657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14410" y="2293495"/>
            <a:ext cx="76200" cy="76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4114800" y="2209800"/>
            <a:ext cx="1524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629901" y="21948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26616" y="21948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67766" y="21948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848600" y="1747959"/>
            <a:ext cx="1588" cy="365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 flipH="1" flipV="1">
            <a:off x="6506980" y="19050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 flipH="1" flipV="1">
            <a:off x="4038600" y="19050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467600" y="1828800"/>
            <a:ext cx="381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660630" y="1828800"/>
            <a:ext cx="381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715000" y="1828800"/>
            <a:ext cx="92814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191000" y="1828800"/>
            <a:ext cx="990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147280" y="20798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20798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05010" y="207239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162800" y="16764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1676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2a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6363325" y="2369695"/>
            <a:ext cx="6096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7924800" y="2217295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382000" y="221729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7924800" y="1600200"/>
          <a:ext cx="215900" cy="215900"/>
        </p:xfrm>
        <a:graphic>
          <a:graphicData uri="http://schemas.openxmlformats.org/presentationml/2006/ole">
            <p:oleObj spid="_x0000_s424962" name="Equation" r:id="rId3" imgW="215640" imgH="215640" progId="Equation.DSMT4">
              <p:embed/>
            </p:oleObj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8382000" y="1905000"/>
          <a:ext cx="127000" cy="241300"/>
        </p:xfrm>
        <a:graphic>
          <a:graphicData uri="http://schemas.openxmlformats.org/presentationml/2006/ole">
            <p:oleObj spid="_x0000_s424963" name="Equation" r:id="rId4" imgW="126720" imgH="241200" progId="Equation.DSMT4">
              <p:embed/>
            </p:oleObj>
          </a:graphicData>
        </a:graphic>
      </p:graphicFrame>
      <p:cxnSp>
        <p:nvCxnSpPr>
          <p:cNvPr id="39" name="Straight Arrow Connector 38"/>
          <p:cNvCxnSpPr/>
          <p:nvPr/>
        </p:nvCxnSpPr>
        <p:spPr bwMode="auto">
          <a:xfrm rot="5400000" flipH="1" flipV="1">
            <a:off x="4038600" y="1905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077200" y="19050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4206902" y="2971800"/>
            <a:ext cx="3657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645803" y="30330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842518" y="30330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183668" y="30330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7864502" y="2602061"/>
            <a:ext cx="1588" cy="365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163182" y="29180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416702" y="29180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620912" y="291059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7940702" y="3055495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8397902" y="305549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7940702" y="2438400"/>
          <a:ext cx="215900" cy="215900"/>
        </p:xfrm>
        <a:graphic>
          <a:graphicData uri="http://schemas.openxmlformats.org/presentationml/2006/ole">
            <p:oleObj spid="_x0000_s424964" name="Equation" r:id="rId5" imgW="215640" imgH="215640" progId="Equation.DSMT4">
              <p:embed/>
            </p:oleObj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8397902" y="2743200"/>
          <a:ext cx="127000" cy="241300"/>
        </p:xfrm>
        <a:graphic>
          <a:graphicData uri="http://schemas.openxmlformats.org/presentationml/2006/ole">
            <p:oleObj spid="_x0000_s424965" name="Equation" r:id="rId6" imgW="126720" imgH="241200" progId="Equation.DSMT4">
              <p:embed/>
            </p:oleObj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8093102" y="2743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6669155" y="3124200"/>
            <a:ext cx="1588" cy="5486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4206902" y="3124200"/>
            <a:ext cx="158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graphicFrame>
        <p:nvGraphicFramePr>
          <p:cNvPr id="424967" name="Object 7"/>
          <p:cNvGraphicFramePr>
            <a:graphicFrameLocks noChangeAspect="1"/>
          </p:cNvGraphicFramePr>
          <p:nvPr/>
        </p:nvGraphicFramePr>
        <p:xfrm>
          <a:off x="4225952" y="3200400"/>
          <a:ext cx="381000" cy="406400"/>
        </p:xfrm>
        <a:graphic>
          <a:graphicData uri="http://schemas.openxmlformats.org/presentationml/2006/ole">
            <p:oleObj spid="_x0000_s424967" name="Equation" r:id="rId7" imgW="380880" imgH="406080" progId="Equation.DSMT4">
              <p:embed/>
            </p:oleObj>
          </a:graphicData>
        </a:graphic>
      </p:graphicFrame>
      <p:graphicFrame>
        <p:nvGraphicFramePr>
          <p:cNvPr id="424968" name="Object 8"/>
          <p:cNvGraphicFramePr>
            <a:graphicFrameLocks noChangeAspect="1"/>
          </p:cNvGraphicFramePr>
          <p:nvPr/>
        </p:nvGraphicFramePr>
        <p:xfrm>
          <a:off x="6670702" y="3200400"/>
          <a:ext cx="533400" cy="406400"/>
        </p:xfrm>
        <a:graphic>
          <a:graphicData uri="http://schemas.openxmlformats.org/presentationml/2006/ole">
            <p:oleObj spid="_x0000_s424968" name="Equation" r:id="rId8" imgW="533160" imgH="406080" progId="Equation.DSMT4">
              <p:embed/>
            </p:oleObj>
          </a:graphicData>
        </a:graphic>
      </p:graphicFrame>
      <p:sp>
        <p:nvSpPr>
          <p:cNvPr id="71" name="Rectangle 70"/>
          <p:cNvSpPr/>
          <p:nvPr/>
        </p:nvSpPr>
        <p:spPr bwMode="auto">
          <a:xfrm>
            <a:off x="4214853" y="3870960"/>
            <a:ext cx="1371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6653754" y="39321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7850469" y="39321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191619" y="39321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71133" y="38172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424653" y="38172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628863" y="380975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79" name="Straight Arrow Connector 78"/>
          <p:cNvCxnSpPr/>
          <p:nvPr/>
        </p:nvCxnSpPr>
        <p:spPr bwMode="auto">
          <a:xfrm flipV="1">
            <a:off x="5662653" y="3956243"/>
            <a:ext cx="2667000" cy="6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8405853" y="395465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8405853" y="3642360"/>
          <a:ext cx="127000" cy="241300"/>
        </p:xfrm>
        <a:graphic>
          <a:graphicData uri="http://schemas.openxmlformats.org/presentationml/2006/ole">
            <p:oleObj spid="_x0000_s424969" name="Equation" r:id="rId9" imgW="126720" imgH="241200" progId="Equation.DSMT4">
              <p:embed/>
            </p:oleObj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8101053" y="364236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84" name="Straight Arrow Connector 83"/>
          <p:cNvCxnSpPr/>
          <p:nvPr/>
        </p:nvCxnSpPr>
        <p:spPr bwMode="auto">
          <a:xfrm flipV="1">
            <a:off x="4214853" y="4023360"/>
            <a:ext cx="158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graphicFrame>
        <p:nvGraphicFramePr>
          <p:cNvPr id="85" name="Object 7"/>
          <p:cNvGraphicFramePr>
            <a:graphicFrameLocks noChangeAspect="1"/>
          </p:cNvGraphicFramePr>
          <p:nvPr/>
        </p:nvGraphicFramePr>
        <p:xfrm>
          <a:off x="4233903" y="4099560"/>
          <a:ext cx="381000" cy="406400"/>
        </p:xfrm>
        <a:graphic>
          <a:graphicData uri="http://schemas.openxmlformats.org/presentationml/2006/ole">
            <p:oleObj spid="_x0000_s424970" name="Equation" r:id="rId10" imgW="380880" imgH="406080" progId="Equation.DSMT4">
              <p:embed/>
            </p:oleObj>
          </a:graphicData>
        </a:graphic>
      </p:graphicFrame>
      <p:sp>
        <p:nvSpPr>
          <p:cNvPr id="88" name="Rectangle 87"/>
          <p:cNvSpPr/>
          <p:nvPr/>
        </p:nvSpPr>
        <p:spPr bwMode="auto">
          <a:xfrm>
            <a:off x="4222128" y="4713139"/>
            <a:ext cx="301752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6661029" y="477434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7857744" y="477434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4198894" y="477434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78408" y="465942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431928" y="465942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636138" y="465192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96" name="Straight Arrow Connector 95"/>
          <p:cNvCxnSpPr/>
          <p:nvPr/>
        </p:nvCxnSpPr>
        <p:spPr bwMode="auto">
          <a:xfrm>
            <a:off x="7955928" y="4796834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8413128" y="4796834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98" name="Object 97"/>
          <p:cNvGraphicFramePr>
            <a:graphicFrameLocks noChangeAspect="1"/>
          </p:cNvGraphicFramePr>
          <p:nvPr/>
        </p:nvGraphicFramePr>
        <p:xfrm>
          <a:off x="8413128" y="4484539"/>
          <a:ext cx="127000" cy="241300"/>
        </p:xfrm>
        <a:graphic>
          <a:graphicData uri="http://schemas.openxmlformats.org/presentationml/2006/ole">
            <p:oleObj spid="_x0000_s424972" name="Equation" r:id="rId11" imgW="126720" imgH="241200" progId="Equation.DSMT4">
              <p:embed/>
            </p:oleObj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8108328" y="448453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 bwMode="auto">
          <a:xfrm flipV="1">
            <a:off x="6652577" y="4865539"/>
            <a:ext cx="1588" cy="5486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4222128" y="4865539"/>
            <a:ext cx="158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graphicFrame>
        <p:nvGraphicFramePr>
          <p:cNvPr id="102" name="Object 7"/>
          <p:cNvGraphicFramePr>
            <a:graphicFrameLocks noChangeAspect="1"/>
          </p:cNvGraphicFramePr>
          <p:nvPr/>
        </p:nvGraphicFramePr>
        <p:xfrm>
          <a:off x="4209374" y="4941739"/>
          <a:ext cx="381000" cy="406400"/>
        </p:xfrm>
        <a:graphic>
          <a:graphicData uri="http://schemas.openxmlformats.org/presentationml/2006/ole">
            <p:oleObj spid="_x0000_s424973" name="Equation" r:id="rId12" imgW="380880" imgH="406080" progId="Equation.DSMT4">
              <p:embed/>
            </p:oleObj>
          </a:graphicData>
        </a:graphic>
      </p:graphicFrame>
      <p:graphicFrame>
        <p:nvGraphicFramePr>
          <p:cNvPr id="103" name="Object 8"/>
          <p:cNvGraphicFramePr>
            <a:graphicFrameLocks noChangeAspect="1"/>
          </p:cNvGraphicFramePr>
          <p:nvPr/>
        </p:nvGraphicFramePr>
        <p:xfrm>
          <a:off x="6096000" y="4953000"/>
          <a:ext cx="533400" cy="406400"/>
        </p:xfrm>
        <a:graphic>
          <a:graphicData uri="http://schemas.openxmlformats.org/presentationml/2006/ole">
            <p:oleObj spid="_x0000_s424974" name="Equation" r:id="rId13" imgW="533160" imgH="406080" progId="Equation.DSMT4">
              <p:embed/>
            </p:oleObj>
          </a:graphicData>
        </a:graphic>
      </p:graphicFrame>
      <p:sp>
        <p:nvSpPr>
          <p:cNvPr id="104" name="Rectangle 103"/>
          <p:cNvSpPr/>
          <p:nvPr/>
        </p:nvSpPr>
        <p:spPr bwMode="auto">
          <a:xfrm>
            <a:off x="7299298" y="5471160"/>
            <a:ext cx="54864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6629901" y="55323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7826616" y="55323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4207521" y="55323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V="1">
            <a:off x="7848600" y="5101421"/>
            <a:ext cx="1588" cy="365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187035" y="54174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400800" y="54174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5010" y="540995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12" name="Straight Arrow Connector 111"/>
          <p:cNvCxnSpPr/>
          <p:nvPr/>
        </p:nvCxnSpPr>
        <p:spPr bwMode="auto">
          <a:xfrm>
            <a:off x="7924800" y="5554855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 flipV="1">
            <a:off x="8382000" y="555485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114" name="Object 113"/>
          <p:cNvGraphicFramePr>
            <a:graphicFrameLocks noChangeAspect="1"/>
          </p:cNvGraphicFramePr>
          <p:nvPr/>
        </p:nvGraphicFramePr>
        <p:xfrm>
          <a:off x="8382000" y="5242560"/>
          <a:ext cx="127000" cy="241300"/>
        </p:xfrm>
        <a:graphic>
          <a:graphicData uri="http://schemas.openxmlformats.org/presentationml/2006/ole">
            <p:oleObj spid="_x0000_s424975" name="Equation" r:id="rId14" imgW="126720" imgH="241200" progId="Equation.DSMT4">
              <p:embed/>
            </p:oleObj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8077200" y="524256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graphicFrame>
        <p:nvGraphicFramePr>
          <p:cNvPr id="424978" name="Object 18"/>
          <p:cNvGraphicFramePr>
            <a:graphicFrameLocks noChangeAspect="1"/>
          </p:cNvGraphicFramePr>
          <p:nvPr/>
        </p:nvGraphicFramePr>
        <p:xfrm>
          <a:off x="7924800" y="5105400"/>
          <a:ext cx="215900" cy="215900"/>
        </p:xfrm>
        <a:graphic>
          <a:graphicData uri="http://schemas.openxmlformats.org/presentationml/2006/ole">
            <p:oleObj spid="_x0000_s424978" name="Equation" r:id="rId15" imgW="215640" imgH="215640" progId="Equation.DSMT4">
              <p:embed/>
            </p:oleObj>
          </a:graphicData>
        </a:graphic>
      </p:graphicFrame>
      <p:cxnSp>
        <p:nvCxnSpPr>
          <p:cNvPr id="122" name="Straight Arrow Connector 121"/>
          <p:cNvCxnSpPr/>
          <p:nvPr/>
        </p:nvCxnSpPr>
        <p:spPr bwMode="auto">
          <a:xfrm rot="10800000" flipH="1" flipV="1">
            <a:off x="4191676" y="2218384"/>
            <a:ext cx="43720" cy="3801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rot="5400000" flipH="1" flipV="1">
            <a:off x="5472153" y="36957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5105400" y="3657600"/>
            <a:ext cx="457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4191000" y="365760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4800600" y="3505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30" name="Straight Connector 129"/>
          <p:cNvCxnSpPr/>
          <p:nvPr/>
        </p:nvCxnSpPr>
        <p:spPr bwMode="auto">
          <a:xfrm rot="5400000" flipH="1" flipV="1">
            <a:off x="7124700" y="45339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>
            <a:off x="6019800" y="4572000"/>
            <a:ext cx="1219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>
            <a:off x="4243347" y="4572000"/>
            <a:ext cx="1395453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5715000" y="44196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 flipH="1" flipV="1">
            <a:off x="7758153" y="45339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Arrow Connector 136"/>
          <p:cNvCxnSpPr/>
          <p:nvPr/>
        </p:nvCxnSpPr>
        <p:spPr bwMode="auto">
          <a:xfrm>
            <a:off x="7620000" y="4572000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>
            <a:off x="7239000" y="4572000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7259543" y="428310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3a-y</a:t>
            </a:r>
            <a:endParaRPr lang="en-US" sz="1200" dirty="0"/>
          </a:p>
        </p:txBody>
      </p:sp>
      <p:sp>
        <p:nvSpPr>
          <p:cNvPr id="145" name="Oval 144"/>
          <p:cNvSpPr/>
          <p:nvPr/>
        </p:nvSpPr>
        <p:spPr bwMode="auto">
          <a:xfrm>
            <a:off x="5552670" y="3946498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7217134" y="4768796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7277432" y="552483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10400" y="46641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267494" y="5410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151" name="Straight Arrow Connector 150"/>
          <p:cNvCxnSpPr/>
          <p:nvPr/>
        </p:nvCxnSpPr>
        <p:spPr bwMode="auto">
          <a:xfrm rot="5400000">
            <a:off x="7200900" y="4838700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3" name="Straight Arrow Connector 152"/>
          <p:cNvCxnSpPr>
            <a:stCxn id="146" idx="4"/>
          </p:cNvCxnSpPr>
          <p:nvPr/>
        </p:nvCxnSpPr>
        <p:spPr bwMode="auto">
          <a:xfrm rot="5400000">
            <a:off x="6979755" y="4845160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 rot="5400000">
            <a:off x="6927408" y="4923348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5370445" y="381795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157" name="Straight Arrow Connector 156"/>
          <p:cNvCxnSpPr/>
          <p:nvPr/>
        </p:nvCxnSpPr>
        <p:spPr bwMode="auto">
          <a:xfrm rot="5400000">
            <a:off x="5560945" y="3992549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 rot="5400000">
            <a:off x="5339800" y="3999009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 rot="5400000">
            <a:off x="5266910" y="4093099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 rot="5400000">
            <a:off x="7135961" y="5584004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3" name="Straight Arrow Connector 162"/>
          <p:cNvCxnSpPr/>
          <p:nvPr/>
        </p:nvCxnSpPr>
        <p:spPr bwMode="auto">
          <a:xfrm rot="5400000">
            <a:off x="6914816" y="5590464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 rot="5400000">
            <a:off x="6854518" y="5660701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24979" name="Object 19"/>
          <p:cNvGraphicFramePr>
            <a:graphicFrameLocks noChangeAspect="1"/>
          </p:cNvGraphicFramePr>
          <p:nvPr/>
        </p:nvGraphicFramePr>
        <p:xfrm>
          <a:off x="5715000" y="4038600"/>
          <a:ext cx="203200" cy="215900"/>
        </p:xfrm>
        <a:graphic>
          <a:graphicData uri="http://schemas.openxmlformats.org/presentationml/2006/ole">
            <p:oleObj spid="_x0000_s424979" name="Equation" r:id="rId16" imgW="203040" imgH="215640" progId="Equation.DSMT4">
              <p:embed/>
            </p:oleObj>
          </a:graphicData>
        </a:graphic>
      </p:graphicFrame>
      <p:graphicFrame>
        <p:nvGraphicFramePr>
          <p:cNvPr id="424980" name="Object 20"/>
          <p:cNvGraphicFramePr>
            <a:graphicFrameLocks noChangeAspect="1"/>
          </p:cNvGraphicFramePr>
          <p:nvPr/>
        </p:nvGraphicFramePr>
        <p:xfrm>
          <a:off x="7391400" y="4800600"/>
          <a:ext cx="203200" cy="215900"/>
        </p:xfrm>
        <a:graphic>
          <a:graphicData uri="http://schemas.openxmlformats.org/presentationml/2006/ole">
            <p:oleObj spid="_x0000_s424980" name="Equation" r:id="rId17" imgW="203040" imgH="215640" progId="Equation.DSMT4">
              <p:embed/>
            </p:oleObj>
          </a:graphicData>
        </a:graphic>
      </p:graphicFrame>
      <p:graphicFrame>
        <p:nvGraphicFramePr>
          <p:cNvPr id="424981" name="Object 21"/>
          <p:cNvGraphicFramePr>
            <a:graphicFrameLocks noChangeAspect="1"/>
          </p:cNvGraphicFramePr>
          <p:nvPr/>
        </p:nvGraphicFramePr>
        <p:xfrm>
          <a:off x="7239000" y="5715000"/>
          <a:ext cx="292100" cy="215900"/>
        </p:xfrm>
        <a:graphic>
          <a:graphicData uri="http://schemas.openxmlformats.org/presentationml/2006/ole">
            <p:oleObj spid="_x0000_s424981" name="Equation" r:id="rId18" imgW="291960" imgH="215640" progId="Equation.DSMT4">
              <p:embed/>
            </p:oleObj>
          </a:graphicData>
        </a:graphic>
      </p:graphicFrame>
      <p:graphicFrame>
        <p:nvGraphicFramePr>
          <p:cNvPr id="424982" name="Object 22"/>
          <p:cNvGraphicFramePr>
            <a:graphicFrameLocks noChangeAspect="1"/>
          </p:cNvGraphicFramePr>
          <p:nvPr/>
        </p:nvGraphicFramePr>
        <p:xfrm>
          <a:off x="5410200" y="4191000"/>
          <a:ext cx="279400" cy="215900"/>
        </p:xfrm>
        <a:graphic>
          <a:graphicData uri="http://schemas.openxmlformats.org/presentationml/2006/ole">
            <p:oleObj spid="_x0000_s424982" name="Equation" r:id="rId19" imgW="279360" imgH="215640" progId="Equation.DSMT4">
              <p:embed/>
            </p:oleObj>
          </a:graphicData>
        </a:graphic>
      </p:graphicFrame>
      <p:graphicFrame>
        <p:nvGraphicFramePr>
          <p:cNvPr id="424983" name="Object 23"/>
          <p:cNvGraphicFramePr>
            <a:graphicFrameLocks noChangeAspect="1"/>
          </p:cNvGraphicFramePr>
          <p:nvPr/>
        </p:nvGraphicFramePr>
        <p:xfrm>
          <a:off x="7086600" y="5029200"/>
          <a:ext cx="279400" cy="215900"/>
        </p:xfrm>
        <a:graphic>
          <a:graphicData uri="http://schemas.openxmlformats.org/presentationml/2006/ole">
            <p:oleObj spid="_x0000_s424983" name="Equation" r:id="rId20" imgW="279360" imgH="215640" progId="Equation.DSMT4">
              <p:embed/>
            </p:oleObj>
          </a:graphicData>
        </a:graphic>
      </p:graphicFrame>
      <p:graphicFrame>
        <p:nvGraphicFramePr>
          <p:cNvPr id="424984" name="Object 24"/>
          <p:cNvGraphicFramePr>
            <a:graphicFrameLocks noChangeAspect="1"/>
          </p:cNvGraphicFramePr>
          <p:nvPr/>
        </p:nvGraphicFramePr>
        <p:xfrm>
          <a:off x="6934200" y="5867400"/>
          <a:ext cx="368300" cy="215900"/>
        </p:xfrm>
        <a:graphic>
          <a:graphicData uri="http://schemas.openxmlformats.org/presentationml/2006/ole">
            <p:oleObj spid="_x0000_s424984" name="Equation" r:id="rId21" imgW="368280" imgH="215640" progId="Equation.DSMT4">
              <p:embed/>
            </p:oleObj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/>
        </p:nvGraphicFramePr>
        <p:xfrm>
          <a:off x="455613" y="1905000"/>
          <a:ext cx="1909762" cy="2065338"/>
        </p:xfrm>
        <a:graphic>
          <a:graphicData uri="http://schemas.openxmlformats.org/presentationml/2006/ole">
            <p:oleObj spid="_x0000_s424985" name="Equation" r:id="rId22" imgW="939600" imgH="1015920" progId="Equation.DSMT4">
              <p:embed/>
            </p:oleObj>
          </a:graphicData>
        </a:graphic>
      </p:graphicFrame>
      <p:graphicFrame>
        <p:nvGraphicFramePr>
          <p:cNvPr id="424986" name="Object 26"/>
          <p:cNvGraphicFramePr>
            <a:graphicFrameLocks noChangeAspect="1"/>
          </p:cNvGraphicFramePr>
          <p:nvPr/>
        </p:nvGraphicFramePr>
        <p:xfrm>
          <a:off x="433388" y="4419600"/>
          <a:ext cx="3165475" cy="1524000"/>
        </p:xfrm>
        <a:graphic>
          <a:graphicData uri="http://schemas.openxmlformats.org/presentationml/2006/ole">
            <p:oleObj spid="_x0000_s424986" name="Equation" r:id="rId23" imgW="1371600" imgH="660240" progId="Equation.DSMT4">
              <p:embed/>
            </p:oleObj>
          </a:graphicData>
        </a:graphic>
      </p:graphicFrame>
      <p:sp>
        <p:nvSpPr>
          <p:cNvPr id="173" name="TextBox 172"/>
          <p:cNvSpPr txBox="1"/>
          <p:nvPr/>
        </p:nvSpPr>
        <p:spPr>
          <a:xfrm>
            <a:off x="3962400" y="5791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graphicFrame>
        <p:nvGraphicFramePr>
          <p:cNvPr id="424987" name="Object 27"/>
          <p:cNvGraphicFramePr>
            <a:graphicFrameLocks noChangeAspect="1"/>
          </p:cNvGraphicFramePr>
          <p:nvPr/>
        </p:nvGraphicFramePr>
        <p:xfrm>
          <a:off x="4343400" y="5943600"/>
          <a:ext cx="114300" cy="215900"/>
        </p:xfrm>
        <a:graphic>
          <a:graphicData uri="http://schemas.openxmlformats.org/presentationml/2006/ole">
            <p:oleObj spid="_x0000_s424987" name="Equation" r:id="rId24" imgW="114120" imgH="215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195A2F-0EF4-4ACB-BBD1-D4DA59DFE5B1}" type="slidenum">
              <a:rPr lang="en-US"/>
              <a:pPr/>
              <a:t>6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Concentrated Moment </a:t>
            </a:r>
            <a:br>
              <a:rPr lang="en-US" sz="3400" dirty="0"/>
            </a:br>
            <a:r>
              <a:rPr lang="en-US" sz="3400" dirty="0"/>
              <a:t>(Unit </a:t>
            </a:r>
            <a:r>
              <a:rPr lang="en-US" sz="3400" dirty="0" smtClean="0"/>
              <a:t>Doublet)</a:t>
            </a:r>
            <a:endParaRPr lang="en-US" sz="3400" dirty="0"/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2362200" y="5029200"/>
          <a:ext cx="4419600" cy="993775"/>
        </p:xfrm>
        <a:graphic>
          <a:graphicData uri="http://schemas.openxmlformats.org/presentationml/2006/ole">
            <p:oleObj spid="_x0000_s391172" name="Equation" r:id="rId4" imgW="1130040" imgH="25380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rot="5400000" flipH="1" flipV="1">
            <a:off x="647700" y="3467100"/>
            <a:ext cx="2819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447800" y="4267200"/>
            <a:ext cx="6248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419596" y="420082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Arc 11"/>
          <p:cNvSpPr/>
          <p:nvPr/>
        </p:nvSpPr>
        <p:spPr bwMode="auto">
          <a:xfrm>
            <a:off x="4036144" y="3810000"/>
            <a:ext cx="914400" cy="914400"/>
          </a:xfrm>
          <a:prstGeom prst="arc">
            <a:avLst>
              <a:gd name="adj1" fmla="val 13670056"/>
              <a:gd name="adj2" fmla="val 812750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 flipH="1" flipV="1">
            <a:off x="4152900" y="3238500"/>
            <a:ext cx="685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581400" y="31242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2057400" y="31242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114368" y="2934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342900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4114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53447-E3A8-4089-889D-8A393D58112C}" type="slidenum">
              <a:rPr lang="en-US"/>
              <a:pPr/>
              <a:t>7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Concentrated Force</a:t>
            </a:r>
            <a:br>
              <a:rPr lang="en-US" sz="3400" dirty="0"/>
            </a:br>
            <a:r>
              <a:rPr lang="en-US" sz="3400" dirty="0"/>
              <a:t>(unit Impulse, Dirac </a:t>
            </a:r>
            <a:r>
              <a:rPr lang="en-US" sz="3400" dirty="0" smtClean="0"/>
              <a:t>delta)</a:t>
            </a:r>
            <a:endParaRPr lang="en-US" sz="3400" dirty="0"/>
          </a:p>
        </p:txBody>
      </p:sp>
      <p:graphicFrame>
        <p:nvGraphicFramePr>
          <p:cNvPr id="393220" name="Object 4"/>
          <p:cNvGraphicFramePr>
            <a:graphicFrameLocks noChangeAspect="1"/>
          </p:cNvGraphicFramePr>
          <p:nvPr/>
        </p:nvGraphicFramePr>
        <p:xfrm>
          <a:off x="2209800" y="4953000"/>
          <a:ext cx="4572000" cy="1089025"/>
        </p:xfrm>
        <a:graphic>
          <a:graphicData uri="http://schemas.openxmlformats.org/presentationml/2006/ole">
            <p:oleObj spid="_x0000_s393220" name="Equation" r:id="rId4" imgW="1066680" imgH="25380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 flipH="1" flipV="1">
            <a:off x="647700" y="3467100"/>
            <a:ext cx="2819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4267200"/>
            <a:ext cx="6248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419596" y="420082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" name="Straight Connector 10"/>
          <p:cNvCxnSpPr>
            <a:stCxn id="9" idx="0"/>
          </p:cNvCxnSpPr>
          <p:nvPr/>
        </p:nvCxnSpPr>
        <p:spPr bwMode="auto">
          <a:xfrm rot="5400000" flipH="1" flipV="1">
            <a:off x="3843185" y="3548211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581400" y="31242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>
            <a:off x="2057400" y="31242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114368" y="2934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2766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72400" y="4114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C8F59E-3AFD-495E-8321-6E6F39476643}" type="slidenum">
              <a:rPr lang="en-US"/>
              <a:pPr/>
              <a:t>8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Distributed Force</a:t>
            </a:r>
            <a:br>
              <a:rPr lang="en-US" sz="3400"/>
            </a:br>
            <a:r>
              <a:rPr lang="en-US" sz="3400"/>
              <a:t>(Unit Step)</a:t>
            </a:r>
          </a:p>
        </p:txBody>
      </p:sp>
      <p:graphicFrame>
        <p:nvGraphicFramePr>
          <p:cNvPr id="395268" name="Object 4"/>
          <p:cNvGraphicFramePr>
            <a:graphicFrameLocks noChangeAspect="1"/>
          </p:cNvGraphicFramePr>
          <p:nvPr/>
        </p:nvGraphicFramePr>
        <p:xfrm>
          <a:off x="2286000" y="4667250"/>
          <a:ext cx="4876800" cy="1341438"/>
        </p:xfrm>
        <a:graphic>
          <a:graphicData uri="http://schemas.openxmlformats.org/presentationml/2006/ole">
            <p:oleObj spid="_x0000_s395268" name="Equation" r:id="rId4" imgW="1015920" imgH="27936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 flipH="1" flipV="1">
            <a:off x="647700" y="3467100"/>
            <a:ext cx="2819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4267200"/>
            <a:ext cx="6248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419596" y="420082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 flipH="1" flipV="1">
            <a:off x="3843185" y="3614585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581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>
            <a:off x="2057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14368" y="3440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266700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4114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4300385" y="3624411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4757589" y="3614585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 flipH="1" flipV="1">
            <a:off x="5214789" y="3614585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 flipH="1" flipV="1">
            <a:off x="5671989" y="3614585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6129189" y="3624411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6586385" y="3624411"/>
            <a:ext cx="13052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495800" y="2971800"/>
            <a:ext cx="3276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96B42-D7CB-45DB-B9FB-F343CC247A3B}" type="slidenum">
              <a:rPr lang="en-US"/>
              <a:pPr/>
              <a:t>9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Ramp Function</a:t>
            </a:r>
          </a:p>
        </p:txBody>
      </p:sp>
      <p:graphicFrame>
        <p:nvGraphicFramePr>
          <p:cNvPr id="397316" name="Object 4"/>
          <p:cNvGraphicFramePr>
            <a:graphicFrameLocks noChangeAspect="1"/>
          </p:cNvGraphicFramePr>
          <p:nvPr/>
        </p:nvGraphicFramePr>
        <p:xfrm>
          <a:off x="2438400" y="4419600"/>
          <a:ext cx="4876800" cy="1844675"/>
        </p:xfrm>
        <a:graphic>
          <a:graphicData uri="http://schemas.openxmlformats.org/presentationml/2006/ole">
            <p:oleObj spid="_x0000_s397316" name="Equation" r:id="rId4" imgW="1041120" imgH="39348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 flipH="1" flipV="1">
            <a:off x="647700" y="3467100"/>
            <a:ext cx="2819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4267200"/>
            <a:ext cx="6248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419596" y="420082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 flipH="1" flipV="1">
            <a:off x="4191000" y="3733800"/>
            <a:ext cx="609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581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>
            <a:off x="2057400" y="362994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14368" y="3440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0" y="4114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4833785" y="4157811"/>
            <a:ext cx="2384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5181600" y="4038600"/>
            <a:ext cx="45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 flipH="1" flipV="1">
            <a:off x="5524500" y="3924300"/>
            <a:ext cx="685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 flipH="1" flipV="1">
            <a:off x="5867400" y="3810000"/>
            <a:ext cx="91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6205387" y="3700613"/>
            <a:ext cx="1152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6548285" y="3586311"/>
            <a:ext cx="1381426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5329085" y="1831255"/>
            <a:ext cx="1610026" cy="32766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 flipH="1" flipV="1">
            <a:off x="5219700" y="3390900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486400" y="3124200"/>
            <a:ext cx="1143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943600" y="2667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72400" y="220980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1743</TotalTime>
  <Words>250</Words>
  <Application>Microsoft Office PowerPoint</Application>
  <PresentationFormat>On-screen Show (4:3)</PresentationFormat>
  <Paragraphs>141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Profile</vt:lpstr>
      <vt:lpstr>Equation</vt:lpstr>
      <vt:lpstr>MER311: Advanced Strength of Materials</vt:lpstr>
      <vt:lpstr>Beams</vt:lpstr>
      <vt:lpstr>Beams – Statically Indeterminate</vt:lpstr>
      <vt:lpstr>Linear-Elastic Response</vt:lpstr>
      <vt:lpstr>Example</vt:lpstr>
      <vt:lpstr>Concentrated Moment  (Unit Doublet)</vt:lpstr>
      <vt:lpstr>Concentrated Force (unit Impulse, Dirac delta)</vt:lpstr>
      <vt:lpstr>Distributed Force (Unit Step)</vt:lpstr>
      <vt:lpstr>Ramp Function</vt:lpstr>
      <vt:lpstr>Polynomial Function</vt:lpstr>
      <vt:lpstr>Notation Significance</vt:lpstr>
      <vt:lpstr>Summary</vt:lpstr>
      <vt:lpstr>Integration n Greater or equal to 0</vt:lpstr>
      <vt:lpstr>Integration n Less Than 0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69</cp:revision>
  <dcterms:created xsi:type="dcterms:W3CDTF">2000-05-18T05:09:09Z</dcterms:created>
  <dcterms:modified xsi:type="dcterms:W3CDTF">2011-05-09T22:04:25Z</dcterms:modified>
</cp:coreProperties>
</file>