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6"/>
  </p:notesMasterIdLst>
  <p:handoutMasterIdLst>
    <p:handoutMasterId r:id="rId7"/>
  </p:handoutMasterIdLst>
  <p:sldIdLst>
    <p:sldId id="259" r:id="rId2"/>
    <p:sldId id="269" r:id="rId3"/>
    <p:sldId id="270" r:id="rId4"/>
    <p:sldId id="271" r:id="rId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fld id="{A023A79B-34D2-4C0F-B986-41E92F4F67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fld id="{E9E6775F-222C-4C8B-A92F-BD7DFFF88EA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150E5-27C8-4378-B48F-462B4EADD83D}" type="slidenum">
              <a:rPr lang="en-US"/>
              <a:pPr/>
              <a:t>1</a:t>
            </a:fld>
            <a:endParaRPr lang="en-US"/>
          </a:p>
        </p:txBody>
      </p:sp>
      <p:sp>
        <p:nvSpPr>
          <p:cNvPr id="324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DB0D8-229A-4634-BA5E-A76229398590}" type="slidenum">
              <a:rPr lang="en-US"/>
              <a:pPr/>
              <a:t>2</a:t>
            </a:fld>
            <a:endParaRPr lang="en-US"/>
          </a:p>
        </p:txBody>
      </p:sp>
      <p:sp>
        <p:nvSpPr>
          <p:cNvPr id="423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C90CA-791C-4D45-B77A-9E577391EF67}" type="slidenum">
              <a:rPr lang="en-US"/>
              <a:pPr/>
              <a:t>3</a:t>
            </a:fld>
            <a:endParaRPr lang="en-US"/>
          </a:p>
        </p:txBody>
      </p:sp>
      <p:sp>
        <p:nvSpPr>
          <p:cNvPr id="433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D92FE9-FB71-4952-A649-F582FCD30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B0EB0F-1F0B-44AA-BCBA-BCEF1F7A50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B6750B-7105-42A9-A614-7EEBAC878A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963998-B81F-43B0-AA40-34619DAFA8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2E2A5-8C99-413A-8D60-BF76D0AC32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1E90D4-011D-4C87-91B9-900DB0592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142D9-DBBE-475D-AAE3-A8388805BE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BD27A7-A1E7-4072-AA24-2780AFDC53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DAE43A-1612-45BA-A024-77EB75CAA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6E7CA-8B89-4C87-B778-B9A668F5E5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634094-8049-408F-A629-7FCD2DB78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E2E9D7F-2AA9-42EC-96B5-B9A735D603D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C13704-8D3F-4A34-BD5F-E0271AD40578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Finite Element Method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2D Truss Element</a:t>
            </a:r>
          </a:p>
          <a:p>
            <a:pPr lvl="1"/>
            <a:r>
              <a:rPr lang="en-US"/>
              <a:t>Direct Stiffness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E1CA4A-F231-418D-BA39-90FFC249D37C}" type="slidenum">
              <a:rPr lang="en-US"/>
              <a:pPr/>
              <a:t>2</a:t>
            </a:fld>
            <a:endParaRPr lang="en-US"/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Problem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 flipH="1" flipV="1">
            <a:off x="-800497" y="4076303"/>
            <a:ext cx="2819400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09600" y="5484812"/>
            <a:ext cx="3581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1295400" y="3809206"/>
            <a:ext cx="1905000" cy="990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13" name="Straight Connector 12"/>
          <p:cNvCxnSpPr>
            <a:cxnSpLocks noChangeAspect="1"/>
          </p:cNvCxnSpPr>
          <p:nvPr/>
        </p:nvCxnSpPr>
        <p:spPr bwMode="auto">
          <a:xfrm flipV="1">
            <a:off x="1523998" y="3275806"/>
            <a:ext cx="2247900" cy="116890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329065" y="3048000"/>
            <a:ext cx="1471535" cy="7012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V="1">
            <a:off x="609600" y="4114006"/>
            <a:ext cx="76200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6200000" flipV="1">
            <a:off x="1264577" y="4144832"/>
            <a:ext cx="228600" cy="1369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6200000" flipV="1">
            <a:off x="2849784" y="3321622"/>
            <a:ext cx="228600" cy="1369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16200000" flipV="1">
            <a:off x="3535584" y="2940622"/>
            <a:ext cx="228600" cy="1369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>
            <a:cxnSpLocks noChangeAspect="1"/>
          </p:cNvCxnSpPr>
          <p:nvPr/>
        </p:nvCxnSpPr>
        <p:spPr bwMode="auto">
          <a:xfrm flipV="1">
            <a:off x="998094" y="4182708"/>
            <a:ext cx="355488" cy="1777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9" name="Straight Arrow Connector 28"/>
          <p:cNvCxnSpPr>
            <a:cxnSpLocks noChangeAspect="1"/>
          </p:cNvCxnSpPr>
          <p:nvPr/>
        </p:nvCxnSpPr>
        <p:spPr bwMode="auto">
          <a:xfrm flipV="1">
            <a:off x="2960458" y="3012229"/>
            <a:ext cx="697142" cy="3485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5400000">
            <a:off x="1066800" y="3123406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1447800" y="4807301"/>
            <a:ext cx="1981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Arc 33"/>
          <p:cNvSpPr>
            <a:spLocks noChangeAspect="1"/>
          </p:cNvSpPr>
          <p:nvPr/>
        </p:nvSpPr>
        <p:spPr bwMode="auto">
          <a:xfrm>
            <a:off x="-432217" y="3071735"/>
            <a:ext cx="3462591" cy="3462591"/>
          </a:xfrm>
          <a:prstGeom prst="arc">
            <a:avLst>
              <a:gd name="adj1" fmla="val 19951380"/>
              <a:gd name="adj2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Arc 34"/>
          <p:cNvSpPr>
            <a:spLocks noChangeAspect="1"/>
          </p:cNvSpPr>
          <p:nvPr/>
        </p:nvSpPr>
        <p:spPr bwMode="auto">
          <a:xfrm>
            <a:off x="-434715" y="3070485"/>
            <a:ext cx="3462591" cy="3462591"/>
          </a:xfrm>
          <a:prstGeom prst="arc">
            <a:avLst>
              <a:gd name="adj1" fmla="val 16230844"/>
              <a:gd name="adj2" fmla="val 1990089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1143000" y="51054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rot="5400000">
            <a:off x="1371600" y="51054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3062990" y="41148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3650105" y="41148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2209800" y="4419600"/>
            <a:ext cx="533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4395865" y="3276600"/>
            <a:ext cx="533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3886200" y="3810000"/>
            <a:ext cx="10293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457200" y="22976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138535" y="52694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3581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y’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24400" y="2819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1295400" y="5181600"/>
            <a:ext cx="228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3200400" y="41910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rot="5400000" flipH="1" flipV="1">
            <a:off x="2401094" y="4610100"/>
            <a:ext cx="381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5400000" flipH="1" flipV="1">
            <a:off x="4533900" y="3543300"/>
            <a:ext cx="533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219200" y="5105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 rot="19696367">
            <a:off x="875172" y="3923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u’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19696367">
            <a:off x="2958791" y="283497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u’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52800" y="4267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90800" y="44196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800600" y="3352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66800" y="4648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64175" y="365885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133600" y="29718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</a:t>
            </a:r>
            <a:r>
              <a:rPr lang="en-US" b="1" baseline="-25000" dirty="0" smtClean="0">
                <a:sym typeface="Symbol"/>
              </a:rPr>
              <a:t>y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971800" y="41910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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sp>
        <p:nvSpPr>
          <p:cNvPr id="73" name="Isosceles Triangle 72"/>
          <p:cNvSpPr/>
          <p:nvPr/>
        </p:nvSpPr>
        <p:spPr bwMode="auto">
          <a:xfrm>
            <a:off x="5410200" y="3200400"/>
            <a:ext cx="2971800" cy="1828800"/>
          </a:xfrm>
          <a:prstGeom prst="triangle">
            <a:avLst>
              <a:gd name="adj" fmla="val 10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4" name="Arc 73"/>
          <p:cNvSpPr>
            <a:spLocks noChangeAspect="1"/>
          </p:cNvSpPr>
          <p:nvPr/>
        </p:nvSpPr>
        <p:spPr bwMode="auto">
          <a:xfrm>
            <a:off x="4220980" y="3932420"/>
            <a:ext cx="2194560" cy="2194560"/>
          </a:xfrm>
          <a:prstGeom prst="arc">
            <a:avLst>
              <a:gd name="adj1" fmla="val 19951380"/>
              <a:gd name="adj2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00800" y="4495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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sp>
        <p:nvSpPr>
          <p:cNvPr id="76" name="Isosceles Triangle 75"/>
          <p:cNvSpPr>
            <a:spLocks noChangeAspect="1"/>
          </p:cNvSpPr>
          <p:nvPr/>
        </p:nvSpPr>
        <p:spPr bwMode="auto">
          <a:xfrm rot="3541938" flipH="1">
            <a:off x="7602003" y="3635703"/>
            <a:ext cx="1559302" cy="959571"/>
          </a:xfrm>
          <a:prstGeom prst="triangle">
            <a:avLst>
              <a:gd name="adj" fmla="val 10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8" name="Straight Arrow Connector 77"/>
          <p:cNvCxnSpPr>
            <a:stCxn id="73" idx="2"/>
            <a:endCxn id="76" idx="0"/>
          </p:cNvCxnSpPr>
          <p:nvPr/>
        </p:nvCxnSpPr>
        <p:spPr bwMode="auto">
          <a:xfrm rot="5400000" flipH="1" flipV="1">
            <a:off x="5986485" y="2623809"/>
            <a:ext cx="1829105" cy="29816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0" name="Straight Arrow Connector 79"/>
          <p:cNvCxnSpPr>
            <a:stCxn id="73" idx="2"/>
            <a:endCxn id="73" idx="3"/>
          </p:cNvCxnSpPr>
          <p:nvPr/>
        </p:nvCxnSpPr>
        <p:spPr bwMode="auto">
          <a:xfrm rot="16200000" flipH="1">
            <a:off x="6896100" y="3543300"/>
            <a:ext cx="1588" cy="2971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2" name="Straight Arrow Connector 81"/>
          <p:cNvCxnSpPr>
            <a:stCxn id="76" idx="2"/>
            <a:endCxn id="76" idx="0"/>
          </p:cNvCxnSpPr>
          <p:nvPr/>
        </p:nvCxnSpPr>
        <p:spPr bwMode="auto">
          <a:xfrm rot="10800000" flipH="1">
            <a:off x="8371431" y="3200096"/>
            <a:ext cx="20446" cy="18307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3" name="Arc 82"/>
          <p:cNvSpPr>
            <a:spLocks noChangeAspect="1"/>
          </p:cNvSpPr>
          <p:nvPr/>
        </p:nvSpPr>
        <p:spPr bwMode="auto">
          <a:xfrm rot="15208386">
            <a:off x="7582005" y="3924405"/>
            <a:ext cx="2194560" cy="2194560"/>
          </a:xfrm>
          <a:prstGeom prst="arc">
            <a:avLst>
              <a:gd name="adj1" fmla="val 19951380"/>
              <a:gd name="adj2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48600" y="3733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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sp>
        <p:nvSpPr>
          <p:cNvPr id="85" name="Rectangle 84"/>
          <p:cNvSpPr/>
          <p:nvPr/>
        </p:nvSpPr>
        <p:spPr bwMode="auto">
          <a:xfrm rot="-1740000">
            <a:off x="7480973" y="3747172"/>
            <a:ext cx="152400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 rot="5400000">
            <a:off x="5257800" y="53340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rot="5400000">
            <a:off x="8229600" y="53340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8534400" y="3200400"/>
            <a:ext cx="38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8534400" y="5051685"/>
            <a:ext cx="38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rot="16200000" flipV="1">
            <a:off x="4876800" y="44958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rot="16200000" flipV="1">
            <a:off x="7204023" y="3311577"/>
            <a:ext cx="343526" cy="2735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rot="16200000" flipV="1">
            <a:off x="7772400" y="2590800"/>
            <a:ext cx="60960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6629400" y="2667000"/>
            <a:ext cx="1295400" cy="838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rot="10800000" flipV="1">
            <a:off x="5052935" y="3893695"/>
            <a:ext cx="990600" cy="609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rot="10800000" flipV="1">
            <a:off x="5197840" y="4267200"/>
            <a:ext cx="669560" cy="4259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V="1">
            <a:off x="6477000" y="3352800"/>
            <a:ext cx="8382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6096000" y="3429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u’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791200" y="387121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dirty="0" err="1" smtClean="0">
                <a:sym typeface="Symbol"/>
              </a:rPr>
              <a:t>cos</a:t>
            </a:r>
            <a:r>
              <a:rPr lang="en-US" b="1" dirty="0" err="1" smtClean="0">
                <a:sym typeface="Symbol"/>
              </a:rPr>
              <a:t></a:t>
            </a:r>
            <a:r>
              <a:rPr lang="en-US" b="1" baseline="-25000" dirty="0" err="1" smtClean="0">
                <a:sym typeface="Symbol"/>
              </a:rPr>
              <a:t>x</a:t>
            </a:r>
            <a:endParaRPr lang="en-US" b="1" dirty="0"/>
          </a:p>
        </p:txBody>
      </p:sp>
      <p:cxnSp>
        <p:nvCxnSpPr>
          <p:cNvPr id="112" name="Straight Arrow Connector 111"/>
          <p:cNvCxnSpPr>
            <a:cxnSpLocks noChangeAspect="1"/>
          </p:cNvCxnSpPr>
          <p:nvPr/>
        </p:nvCxnSpPr>
        <p:spPr bwMode="auto">
          <a:xfrm flipV="1">
            <a:off x="7330190" y="2864370"/>
            <a:ext cx="755904" cy="472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 rot="10800000">
            <a:off x="5410200" y="5410200"/>
            <a:ext cx="1219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>
            <a:off x="7201525" y="54102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6750570" y="5197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rot="5400000">
            <a:off x="8450080" y="4686300"/>
            <a:ext cx="685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8382000" y="3596846"/>
            <a:ext cx="762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8610600" y="3962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944633" y="2249269"/>
            <a:ext cx="119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dirty="0" err="1" smtClean="0">
                <a:sym typeface="Symbol"/>
              </a:rPr>
              <a:t>sin</a:t>
            </a:r>
            <a:r>
              <a:rPr lang="en-US" b="1" dirty="0" err="1" smtClean="0">
                <a:sym typeface="Symbol"/>
              </a:rPr>
              <a:t></a:t>
            </a:r>
            <a:r>
              <a:rPr lang="en-US" b="1" baseline="-25000" dirty="0" err="1" smtClean="0">
                <a:sym typeface="Symbol"/>
              </a:rPr>
              <a:t>x</a:t>
            </a:r>
            <a:endParaRPr lang="en-US" b="1" dirty="0" smtClean="0">
              <a:sym typeface="Symbol"/>
            </a:endParaRPr>
          </a:p>
          <a:p>
            <a:r>
              <a:rPr lang="en-US" b="1" dirty="0" smtClean="0">
                <a:sym typeface="Symbol"/>
              </a:rPr>
              <a:t>=</a:t>
            </a:r>
            <a:r>
              <a:rPr lang="en-US" b="1" dirty="0" err="1" smtClean="0">
                <a:sym typeface="Symbol"/>
              </a:rPr>
              <a:t>vcos</a:t>
            </a:r>
            <a:r>
              <a:rPr lang="en-US" b="1" baseline="-25000" dirty="0" err="1" smtClean="0">
                <a:sym typeface="Symbol"/>
              </a:rPr>
              <a:t>y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9F4332-6C0F-4CA2-B036-B1809802EA2E}" type="slidenum">
              <a:rPr lang="en-US"/>
              <a:pPr/>
              <a:t>3</a:t>
            </a:fld>
            <a:endParaRPr lang="en-US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Problem: Excel</a:t>
            </a:r>
            <a:endParaRPr lang="en-US" dirty="0"/>
          </a:p>
        </p:txBody>
      </p:sp>
      <p:pic>
        <p:nvPicPr>
          <p:cNvPr id="431108" name="Picture 4" descr="Lab02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982788"/>
            <a:ext cx="5334000" cy="3732212"/>
          </a:xfrm>
          <a:prstGeom prst="rect">
            <a:avLst/>
          </a:prstGeom>
          <a:noFill/>
        </p:spPr>
      </p:pic>
      <p:sp>
        <p:nvSpPr>
          <p:cNvPr id="431111" name="Text Box 7"/>
          <p:cNvSpPr txBox="1">
            <a:spLocks noChangeArrowheads="1"/>
          </p:cNvSpPr>
          <p:nvPr/>
        </p:nvSpPr>
        <p:spPr bwMode="auto">
          <a:xfrm>
            <a:off x="457200" y="2514600"/>
            <a:ext cx="3048000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Determine the nodal deflections, nodal forces, and stress in each of the elements.</a:t>
            </a:r>
          </a:p>
          <a:p>
            <a:pPr>
              <a:spcBef>
                <a:spcPct val="50000"/>
              </a:spcBef>
            </a:pPr>
            <a:r>
              <a:rPr lang="en-US"/>
              <a:t>L</a:t>
            </a:r>
            <a:r>
              <a:rPr lang="en-US" baseline="-25000"/>
              <a:t>1</a:t>
            </a:r>
            <a:r>
              <a:rPr lang="en-US"/>
              <a:t>=L</a:t>
            </a:r>
            <a:r>
              <a:rPr lang="en-US" baseline="-25000"/>
              <a:t>2</a:t>
            </a:r>
            <a:r>
              <a:rPr lang="en-US"/>
              <a:t>=2m</a:t>
            </a:r>
          </a:p>
          <a:p>
            <a:pPr>
              <a:spcBef>
                <a:spcPct val="50000"/>
              </a:spcBef>
            </a:pPr>
            <a:r>
              <a:rPr lang="en-US"/>
              <a:t>A=80mm</a:t>
            </a:r>
            <a:r>
              <a:rPr lang="en-US" baseline="30000"/>
              <a:t>2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E=200GPa</a:t>
            </a:r>
          </a:p>
          <a:p>
            <a:pPr>
              <a:spcBef>
                <a:spcPct val="50000"/>
              </a:spcBef>
            </a:pPr>
            <a:r>
              <a:rPr lang="en-US"/>
              <a:t>Ignor Buckling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Problem: </a:t>
            </a:r>
            <a:r>
              <a:rPr lang="en-US" dirty="0" err="1" smtClean="0"/>
              <a:t>SolidWorks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MER144: Machine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BD27A7-A1E7-4072-AA24-2780AFDC53B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295400" y="3962400"/>
            <a:ext cx="3048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" name="Arc 5"/>
          <p:cNvSpPr>
            <a:spLocks noChangeAspect="1"/>
          </p:cNvSpPr>
          <p:nvPr/>
        </p:nvSpPr>
        <p:spPr bwMode="auto">
          <a:xfrm>
            <a:off x="1295400" y="3817245"/>
            <a:ext cx="304800" cy="304800"/>
          </a:xfrm>
          <a:prstGeom prst="arc">
            <a:avLst>
              <a:gd name="adj1" fmla="val 10872362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00330" y="3917430"/>
            <a:ext cx="76200" cy="762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81800" y="3964900"/>
            <a:ext cx="304800" cy="1499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Arc 8"/>
          <p:cNvSpPr>
            <a:spLocks noChangeAspect="1"/>
          </p:cNvSpPr>
          <p:nvPr/>
        </p:nvSpPr>
        <p:spPr bwMode="auto">
          <a:xfrm>
            <a:off x="6781800" y="3819745"/>
            <a:ext cx="304800" cy="304800"/>
          </a:xfrm>
          <a:prstGeom prst="arc">
            <a:avLst>
              <a:gd name="adj1" fmla="val 10872362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886730" y="3919930"/>
            <a:ext cx="76200" cy="762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24600" y="4207240"/>
            <a:ext cx="1295400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447800" y="3954905"/>
            <a:ext cx="2743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191000" y="3954905"/>
            <a:ext cx="2743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6781800" y="4114800"/>
            <a:ext cx="76200" cy="76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6904220" y="4114800"/>
            <a:ext cx="76200" cy="76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7010400" y="4114800"/>
            <a:ext cx="76200" cy="76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819400" y="2964305"/>
            <a:ext cx="2743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1447800" y="2964305"/>
            <a:ext cx="1371600" cy="990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4191000" y="2971800"/>
            <a:ext cx="1371600" cy="990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2819400" y="2971800"/>
            <a:ext cx="1371600" cy="990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562600" y="2971800"/>
            <a:ext cx="1371600" cy="990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886200" y="44196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0800000">
            <a:off x="685800" y="2971800"/>
            <a:ext cx="1828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10800000">
            <a:off x="685800" y="39624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571500" y="3162300"/>
            <a:ext cx="381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5400000">
            <a:off x="608806" y="3810000"/>
            <a:ext cx="305594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5715000" y="29718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343400" y="4495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 lb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29400" y="2743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1200 lb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3400" y="33528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ft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38400" y="4114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ft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33800" y="25146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ft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81600" y="4114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ft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5800" y="4876800"/>
            <a:ext cx="3955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Section Diameter: 2.5in</a:t>
            </a:r>
          </a:p>
          <a:p>
            <a:r>
              <a:rPr lang="en-US" dirty="0" smtClean="0"/>
              <a:t>Material: Steel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57800" y="4876800"/>
            <a:ext cx="3441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Determine: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in each member</a:t>
            </a:r>
          </a:p>
          <a:p>
            <a:pPr marL="342900" indent="-342900">
              <a:buAutoNum type="arabicPeriod"/>
            </a:pPr>
            <a:r>
              <a:rPr lang="en-US" dirty="0" smtClean="0"/>
              <a:t>Stress in each member</a:t>
            </a:r>
          </a:p>
          <a:p>
            <a:pPr marL="342900" indent="-342900">
              <a:buAutoNum type="arabicPeriod"/>
            </a:pPr>
            <a:r>
              <a:rPr lang="en-US" dirty="0" smtClean="0"/>
              <a:t>Deformed shape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1680</TotalTime>
  <Words>136</Words>
  <Application>Microsoft Office PowerPoint</Application>
  <PresentationFormat>On-screen Show (4:3)</PresentationFormat>
  <Paragraphs>56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Times New Roman</vt:lpstr>
      <vt:lpstr>Arial Black</vt:lpstr>
      <vt:lpstr>Wingdings</vt:lpstr>
      <vt:lpstr>Verdana</vt:lpstr>
      <vt:lpstr>Arial</vt:lpstr>
      <vt:lpstr>Profile</vt:lpstr>
      <vt:lpstr>The Finite Element Method</vt:lpstr>
      <vt:lpstr>Lab Problem</vt:lpstr>
      <vt:lpstr>Lab Problem: Excel</vt:lpstr>
      <vt:lpstr>Lab Problem: SolidWorks</vt:lpstr>
    </vt:vector>
  </TitlesOfParts>
  <Company>Union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Bucinell, Ronald</cp:lastModifiedBy>
  <cp:revision>58</cp:revision>
  <dcterms:created xsi:type="dcterms:W3CDTF">2000-05-18T05:09:09Z</dcterms:created>
  <dcterms:modified xsi:type="dcterms:W3CDTF">2011-04-05T17:24:43Z</dcterms:modified>
</cp:coreProperties>
</file>