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5" r:id="rId1"/>
  </p:sldMasterIdLst>
  <p:notesMasterIdLst>
    <p:notesMasterId r:id="rId83"/>
  </p:notesMasterIdLst>
  <p:handoutMasterIdLst>
    <p:handoutMasterId r:id="rId84"/>
  </p:handoutMasterIdLst>
  <p:sldIdLst>
    <p:sldId id="382" r:id="rId2"/>
    <p:sldId id="479" r:id="rId3"/>
    <p:sldId id="477" r:id="rId4"/>
    <p:sldId id="476" r:id="rId5"/>
    <p:sldId id="470" r:id="rId6"/>
    <p:sldId id="466" r:id="rId7"/>
    <p:sldId id="467" r:id="rId8"/>
    <p:sldId id="468" r:id="rId9"/>
    <p:sldId id="469" r:id="rId10"/>
    <p:sldId id="471" r:id="rId11"/>
    <p:sldId id="472" r:id="rId12"/>
    <p:sldId id="478" r:id="rId13"/>
    <p:sldId id="480" r:id="rId14"/>
    <p:sldId id="510" r:id="rId15"/>
    <p:sldId id="481" r:id="rId16"/>
    <p:sldId id="482" r:id="rId17"/>
    <p:sldId id="483" r:id="rId18"/>
    <p:sldId id="484" r:id="rId19"/>
    <p:sldId id="493" r:id="rId20"/>
    <p:sldId id="488" r:id="rId21"/>
    <p:sldId id="490" r:id="rId22"/>
    <p:sldId id="491" r:id="rId23"/>
    <p:sldId id="492" r:id="rId24"/>
    <p:sldId id="494" r:id="rId25"/>
    <p:sldId id="495" r:id="rId26"/>
    <p:sldId id="496" r:id="rId27"/>
    <p:sldId id="497" r:id="rId28"/>
    <p:sldId id="498" r:id="rId29"/>
    <p:sldId id="473" r:id="rId30"/>
    <p:sldId id="474" r:id="rId31"/>
    <p:sldId id="499" r:id="rId32"/>
    <p:sldId id="501" r:id="rId33"/>
    <p:sldId id="502" r:id="rId34"/>
    <p:sldId id="504" r:id="rId35"/>
    <p:sldId id="505" r:id="rId36"/>
    <p:sldId id="506" r:id="rId37"/>
    <p:sldId id="507" r:id="rId38"/>
    <p:sldId id="508" r:id="rId39"/>
    <p:sldId id="509" r:id="rId40"/>
    <p:sldId id="511" r:id="rId41"/>
    <p:sldId id="475" r:id="rId42"/>
    <p:sldId id="513" r:id="rId43"/>
    <p:sldId id="514" r:id="rId44"/>
    <p:sldId id="515" r:id="rId45"/>
    <p:sldId id="512" r:id="rId46"/>
    <p:sldId id="516" r:id="rId47"/>
    <p:sldId id="521" r:id="rId48"/>
    <p:sldId id="522" r:id="rId49"/>
    <p:sldId id="523" r:id="rId50"/>
    <p:sldId id="524" r:id="rId51"/>
    <p:sldId id="525" r:id="rId52"/>
    <p:sldId id="526" r:id="rId53"/>
    <p:sldId id="528" r:id="rId54"/>
    <p:sldId id="530" r:id="rId55"/>
    <p:sldId id="529" r:id="rId56"/>
    <p:sldId id="531" r:id="rId57"/>
    <p:sldId id="532" r:id="rId58"/>
    <p:sldId id="533" r:id="rId59"/>
    <p:sldId id="534" r:id="rId60"/>
    <p:sldId id="535" r:id="rId61"/>
    <p:sldId id="536" r:id="rId62"/>
    <p:sldId id="537" r:id="rId63"/>
    <p:sldId id="538" r:id="rId64"/>
    <p:sldId id="539" r:id="rId65"/>
    <p:sldId id="540" r:id="rId66"/>
    <p:sldId id="542" r:id="rId67"/>
    <p:sldId id="543" r:id="rId68"/>
    <p:sldId id="544" r:id="rId69"/>
    <p:sldId id="545" r:id="rId70"/>
    <p:sldId id="546" r:id="rId71"/>
    <p:sldId id="547" r:id="rId72"/>
    <p:sldId id="548" r:id="rId73"/>
    <p:sldId id="549" r:id="rId74"/>
    <p:sldId id="541" r:id="rId75"/>
    <p:sldId id="550" r:id="rId76"/>
    <p:sldId id="552" r:id="rId77"/>
    <p:sldId id="553" r:id="rId78"/>
    <p:sldId id="554" r:id="rId79"/>
    <p:sldId id="555" r:id="rId80"/>
    <p:sldId id="556" r:id="rId81"/>
    <p:sldId id="557" r:id="rId82"/>
  </p:sldIdLst>
  <p:sldSz cx="9144000" cy="6858000" type="screen4x3"/>
  <p:notesSz cx="6881813" cy="9296400"/>
  <p:embeddedFontLst>
    <p:embeddedFont>
      <p:font typeface="Arial Black" panose="020B0A04020102020204" pitchFamily="34" charset="0"/>
      <p:bold r:id="rId85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120" userDrawn="1">
          <p15:clr>
            <a:srgbClr val="A4A3A4"/>
          </p15:clr>
        </p15:guide>
        <p15:guide id="4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0000"/>
    <a:srgbClr val="CCECFF"/>
    <a:srgbClr val="006600"/>
    <a:srgbClr val="F6F6F8"/>
    <a:srgbClr val="FFFFFF"/>
    <a:srgbClr val="FFFFCC"/>
    <a:srgbClr val="99CCFF"/>
    <a:srgbClr val="EAEAEA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>
      <p:cViewPr varScale="1">
        <p:scale>
          <a:sx n="128" d="100"/>
          <a:sy n="128" d="100"/>
        </p:scale>
        <p:origin x="-210" y="-84"/>
      </p:cViewPr>
      <p:guideLst>
        <p:guide orient="horz" pos="2160"/>
        <p:guide orient="horz" pos="3120"/>
        <p:guide pos="2880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orient="horz" pos="2928"/>
        <p:guide pos="2304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0.wmf"/><Relationship Id="rId4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7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11" Type="http://schemas.openxmlformats.org/officeDocument/2006/relationships/image" Target="../media/image136.wmf"/><Relationship Id="rId5" Type="http://schemas.openxmlformats.org/officeDocument/2006/relationships/image" Target="../media/image130.wmf"/><Relationship Id="rId10" Type="http://schemas.openxmlformats.org/officeDocument/2006/relationships/image" Target="../media/image135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158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12" Type="http://schemas.openxmlformats.org/officeDocument/2006/relationships/image" Target="../media/image157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11" Type="http://schemas.openxmlformats.org/officeDocument/2006/relationships/image" Target="../media/image156.wmf"/><Relationship Id="rId5" Type="http://schemas.openxmlformats.org/officeDocument/2006/relationships/image" Target="../media/image150.wmf"/><Relationship Id="rId10" Type="http://schemas.openxmlformats.org/officeDocument/2006/relationships/image" Target="../media/image155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9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4" Type="http://schemas.openxmlformats.org/officeDocument/2006/relationships/image" Target="../media/image208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09.wmf"/><Relationship Id="rId4" Type="http://schemas.openxmlformats.org/officeDocument/2006/relationships/image" Target="../media/image21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18" Type="http://schemas.openxmlformats.org/officeDocument/2006/relationships/image" Target="../media/image3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17" Type="http://schemas.openxmlformats.org/officeDocument/2006/relationships/image" Target="../media/image31.wmf"/><Relationship Id="rId2" Type="http://schemas.openxmlformats.org/officeDocument/2006/relationships/image" Target="../media/image15.wmf"/><Relationship Id="rId16" Type="http://schemas.openxmlformats.org/officeDocument/2006/relationships/image" Target="../media/image30.wmf"/><Relationship Id="rId1" Type="http://schemas.openxmlformats.org/officeDocument/2006/relationships/image" Target="../media/image14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5" Type="http://schemas.openxmlformats.org/officeDocument/2006/relationships/image" Target="../media/image29.wmf"/><Relationship Id="rId10" Type="http://schemas.openxmlformats.org/officeDocument/2006/relationships/image" Target="../media/image24.wmf"/><Relationship Id="rId19" Type="http://schemas.openxmlformats.org/officeDocument/2006/relationships/image" Target="../media/image33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Relationship Id="rId14" Type="http://schemas.openxmlformats.org/officeDocument/2006/relationships/image" Target="../media/image28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image" Target="../media/image243.wmf"/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12" Type="http://schemas.openxmlformats.org/officeDocument/2006/relationships/image" Target="../media/image242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11" Type="http://schemas.openxmlformats.org/officeDocument/2006/relationships/image" Target="../media/image241.wmf"/><Relationship Id="rId5" Type="http://schemas.openxmlformats.org/officeDocument/2006/relationships/image" Target="../media/image235.wmf"/><Relationship Id="rId10" Type="http://schemas.openxmlformats.org/officeDocument/2006/relationships/image" Target="../media/image240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Relationship Id="rId14" Type="http://schemas.openxmlformats.org/officeDocument/2006/relationships/image" Target="../media/image24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231.wmf"/><Relationship Id="rId4" Type="http://schemas.openxmlformats.org/officeDocument/2006/relationships/image" Target="../media/image24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4" Type="http://schemas.openxmlformats.org/officeDocument/2006/relationships/image" Target="../media/image252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50.wmf"/><Relationship Id="rId5" Type="http://schemas.openxmlformats.org/officeDocument/2006/relationships/image" Target="../media/image258.wmf"/><Relationship Id="rId4" Type="http://schemas.openxmlformats.org/officeDocument/2006/relationships/image" Target="../media/image257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Relationship Id="rId6" Type="http://schemas.openxmlformats.org/officeDocument/2006/relationships/image" Target="../media/image264.wmf"/><Relationship Id="rId5" Type="http://schemas.openxmlformats.org/officeDocument/2006/relationships/image" Target="../media/image263.wmf"/><Relationship Id="rId4" Type="http://schemas.openxmlformats.org/officeDocument/2006/relationships/image" Target="../media/image262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6.wmf"/><Relationship Id="rId1" Type="http://schemas.openxmlformats.org/officeDocument/2006/relationships/image" Target="../media/image26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wmf"/><Relationship Id="rId1" Type="http://schemas.openxmlformats.org/officeDocument/2006/relationships/image" Target="../media/image26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4" Type="http://schemas.openxmlformats.org/officeDocument/2006/relationships/image" Target="../media/image274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5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0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wmf"/><Relationship Id="rId1" Type="http://schemas.openxmlformats.org/officeDocument/2006/relationships/image" Target="../media/image280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wmf"/><Relationship Id="rId2" Type="http://schemas.openxmlformats.org/officeDocument/2006/relationships/image" Target="../media/image283.wmf"/><Relationship Id="rId1" Type="http://schemas.openxmlformats.org/officeDocument/2006/relationships/image" Target="../media/image282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wmf"/><Relationship Id="rId2" Type="http://schemas.openxmlformats.org/officeDocument/2006/relationships/image" Target="../media/image280.wmf"/><Relationship Id="rId1" Type="http://schemas.openxmlformats.org/officeDocument/2006/relationships/image" Target="../media/image286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6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Relationship Id="rId4" Type="http://schemas.openxmlformats.org/officeDocument/2006/relationships/image" Target="../media/image296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wmf"/><Relationship Id="rId2" Type="http://schemas.openxmlformats.org/officeDocument/2006/relationships/image" Target="../media/image294.wmf"/><Relationship Id="rId1" Type="http://schemas.openxmlformats.org/officeDocument/2006/relationships/image" Target="../media/image297.wmf"/><Relationship Id="rId4" Type="http://schemas.openxmlformats.org/officeDocument/2006/relationships/image" Target="../media/image29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wmf"/><Relationship Id="rId7" Type="http://schemas.openxmlformats.org/officeDocument/2006/relationships/image" Target="../media/image33.w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Relationship Id="rId6" Type="http://schemas.openxmlformats.org/officeDocument/2006/relationships/image" Target="../media/image304.wmf"/><Relationship Id="rId5" Type="http://schemas.openxmlformats.org/officeDocument/2006/relationships/image" Target="../media/image303.wmf"/><Relationship Id="rId4" Type="http://schemas.openxmlformats.org/officeDocument/2006/relationships/image" Target="../media/image302.w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6.wmf"/><Relationship Id="rId1" Type="http://schemas.openxmlformats.org/officeDocument/2006/relationships/image" Target="../media/image305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18" Type="http://schemas.openxmlformats.org/officeDocument/2006/relationships/image" Target="../media/image3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17" Type="http://schemas.openxmlformats.org/officeDocument/2006/relationships/image" Target="../media/image31.wmf"/><Relationship Id="rId2" Type="http://schemas.openxmlformats.org/officeDocument/2006/relationships/image" Target="../media/image15.wmf"/><Relationship Id="rId16" Type="http://schemas.openxmlformats.org/officeDocument/2006/relationships/image" Target="../media/image30.wmf"/><Relationship Id="rId1" Type="http://schemas.openxmlformats.org/officeDocument/2006/relationships/image" Target="../media/image14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5" Type="http://schemas.openxmlformats.org/officeDocument/2006/relationships/image" Target="../media/image29.wmf"/><Relationship Id="rId10" Type="http://schemas.openxmlformats.org/officeDocument/2006/relationships/image" Target="../media/image24.wmf"/><Relationship Id="rId19" Type="http://schemas.openxmlformats.org/officeDocument/2006/relationships/image" Target="../media/image308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Relationship Id="rId14" Type="http://schemas.openxmlformats.org/officeDocument/2006/relationships/image" Target="../media/image28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wmf"/><Relationship Id="rId2" Type="http://schemas.openxmlformats.org/officeDocument/2006/relationships/image" Target="../media/image310.wmf"/><Relationship Id="rId1" Type="http://schemas.openxmlformats.org/officeDocument/2006/relationships/image" Target="../media/image309.wmf"/><Relationship Id="rId5" Type="http://schemas.openxmlformats.org/officeDocument/2006/relationships/image" Target="../media/image313.wmf"/><Relationship Id="rId4" Type="http://schemas.openxmlformats.org/officeDocument/2006/relationships/image" Target="../media/image312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wmf"/><Relationship Id="rId2" Type="http://schemas.openxmlformats.org/officeDocument/2006/relationships/image" Target="../media/image316.wmf"/><Relationship Id="rId1" Type="http://schemas.openxmlformats.org/officeDocument/2006/relationships/image" Target="../media/image315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8.wmf"/><Relationship Id="rId1" Type="http://schemas.openxmlformats.org/officeDocument/2006/relationships/image" Target="../media/image316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wmf"/><Relationship Id="rId1" Type="http://schemas.openxmlformats.org/officeDocument/2006/relationships/image" Target="../media/image319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Relationship Id="rId4" Type="http://schemas.openxmlformats.org/officeDocument/2006/relationships/image" Target="../media/image3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fld id="{7FE7F000-1B37-4E89-A464-935599F6AB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8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78" y="4416099"/>
            <a:ext cx="5047858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fld id="{806BE0FE-73F7-4259-A490-5EF814378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3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Archimedes uses</a:t>
            </a:r>
            <a:r>
              <a:rPr lang="en-US" baseline="0" dirty="0" smtClean="0"/>
              <a:t> of finite element to calculate volumes of solids brought him to the threshold of calculus.</a:t>
            </a:r>
          </a:p>
          <a:p>
            <a:r>
              <a:rPr lang="en-US" baseline="0" dirty="0" smtClean="0"/>
              <a:t>Chinese independently developed the use of polygons to inscribe and circumscribe circles and averaging the results </a:t>
            </a:r>
            <a:r>
              <a:rPr lang="en-US" baseline="0" smtClean="0"/>
              <a:t>to compute 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60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8BC23-ADC6-48D5-A719-8F85EC40B64F}" type="slidenum">
              <a:rPr lang="en-US"/>
              <a:pPr/>
              <a:t>11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73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simplest function that can be assumed for the displacement function in terms of x and the nodal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78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simplest function that can be assumed for the displacement function in terms of x and the </a:t>
            </a:r>
            <a:r>
              <a:rPr lang="en-US" baseline="0" smtClean="0"/>
              <a:t>nodal parameters.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87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simplest function that can be assumed for the displacement function in terms of x and the </a:t>
            </a:r>
            <a:r>
              <a:rPr lang="en-US" baseline="0" smtClean="0"/>
              <a:t>nodal parameters.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87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simplest function that can be assumed for the displacement function in terms of x and the </a:t>
            </a:r>
            <a:r>
              <a:rPr lang="en-US" baseline="0" smtClean="0"/>
              <a:t>nodal parameters.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8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simplest function that can be assumed for the displacement function in terms of x and the </a:t>
            </a:r>
            <a:r>
              <a:rPr lang="en-US" baseline="0" smtClean="0"/>
              <a:t>nodal parameters.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simplest function that can be assumed for the displacement function in terms of x and the </a:t>
            </a:r>
            <a:r>
              <a:rPr lang="en-US" baseline="0" smtClean="0"/>
              <a:t>nodal parameters.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48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simplest function that can be assumed for the displacement function in terms of x and the </a:t>
            </a:r>
            <a:r>
              <a:rPr lang="en-US" baseline="0" smtClean="0"/>
              <a:t>nodal parameters.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0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previous page,</a:t>
            </a:r>
            <a:r>
              <a:rPr lang="en-US" baseline="0" dirty="0" smtClean="0"/>
              <a:t> the right hand side is the variation of the Strain Energy U</a:t>
            </a:r>
          </a:p>
          <a:p>
            <a:r>
              <a:rPr lang="en-US" baseline="0" dirty="0" smtClean="0"/>
              <a:t>The Total Potential Energy Principle satisfies Equilibrium, some Elastic Constitutive Laws, and Kinematic </a:t>
            </a:r>
            <a:r>
              <a:rPr lang="en-US" baseline="0" dirty="0" err="1" smtClean="0"/>
              <a:t>Compstibility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71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previous page,</a:t>
            </a:r>
            <a:r>
              <a:rPr lang="en-US" baseline="0" dirty="0" smtClean="0"/>
              <a:t> the right hand side is the variation of the Strain Energy U</a:t>
            </a:r>
          </a:p>
          <a:p>
            <a:r>
              <a:rPr lang="en-US" baseline="0" dirty="0" smtClean="0"/>
              <a:t>The Total Potential Energy Principle satisfies Equilibrium, some Elastic Constitutive Laws, and Kinematic </a:t>
            </a:r>
            <a:r>
              <a:rPr lang="en-US" baseline="0" dirty="0" err="1" smtClean="0"/>
              <a:t>Compstibility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7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60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previous page,</a:t>
            </a:r>
            <a:r>
              <a:rPr lang="en-US" baseline="0" dirty="0" smtClean="0"/>
              <a:t> the right hand side is the variation of the Strain Energy U</a:t>
            </a:r>
          </a:p>
          <a:p>
            <a:r>
              <a:rPr lang="en-US" baseline="0" dirty="0" smtClean="0"/>
              <a:t>The Total Potential Energy Principle satisfies Equilibrium, some Elastic Constitutive Laws, and Kinematic </a:t>
            </a:r>
            <a:r>
              <a:rPr lang="en-US" baseline="0" dirty="0" err="1" smtClean="0"/>
              <a:t>Compstibility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7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previous page,</a:t>
            </a:r>
            <a:r>
              <a:rPr lang="en-US" baseline="0" dirty="0" smtClean="0"/>
              <a:t> the right hand side is the variation of the Strain Energy U</a:t>
            </a:r>
          </a:p>
          <a:p>
            <a:r>
              <a:rPr lang="en-US" baseline="0" dirty="0" smtClean="0"/>
              <a:t>The Total Potential Energy Principle satisfies Equilibrium, some Elastic Constitutive Laws, and Kinematic </a:t>
            </a:r>
            <a:r>
              <a:rPr lang="en-US" baseline="0" dirty="0" err="1" smtClean="0"/>
              <a:t>Compstibility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76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Potential is opposite in sign to the work performed on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79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Potential is opposite in sign to the work performed on </a:t>
            </a:r>
            <a:r>
              <a:rPr lang="en-US" smtClean="0"/>
              <a:t>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76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Potential is opposite in sign to the work performed on </a:t>
            </a:r>
            <a:r>
              <a:rPr lang="en-US" smtClean="0"/>
              <a:t>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7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Potential is opposite in sign to the work performed on </a:t>
            </a:r>
            <a:r>
              <a:rPr lang="en-US" smtClean="0"/>
              <a:t>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81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Potential is opposite in sign to the work performed on </a:t>
            </a:r>
            <a:r>
              <a:rPr lang="en-US" smtClean="0"/>
              <a:t>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45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85C77-7F94-47BC-98DA-D030B9760E72}" type="slidenum">
              <a:rPr lang="en-US"/>
              <a:pPr/>
              <a:t>29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386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5FA7-8386-466F-B75F-2291C26F377D}" type="slidenum">
              <a:rPr lang="en-US"/>
              <a:pPr/>
              <a:t>30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1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Potential is opposite in sign to the work performed on </a:t>
            </a:r>
            <a:r>
              <a:rPr lang="en-US" smtClean="0"/>
              <a:t>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4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Continuous elastic structure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Continuum</a:t>
            </a:r>
          </a:p>
          <a:p>
            <a:r>
              <a:rPr lang="en-US" dirty="0" smtClean="0"/>
              <a:t>Divided into small but finite well-defined substructures (elements)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Discretized</a:t>
            </a:r>
          </a:p>
          <a:p>
            <a:pPr marL="0" indent="0">
              <a:buFontTx/>
              <a:buNone/>
            </a:pPr>
            <a:r>
              <a:rPr lang="en-US" dirty="0" smtClean="0"/>
              <a:t>ELEMENTS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Material Properties, Geometry, Stress, Strain</a:t>
            </a: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NODES  Loads and Displacements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57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5FA7-8386-466F-B75F-2291C26F377D}" type="slidenum">
              <a:rPr lang="en-US"/>
              <a:pPr/>
              <a:t>32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Nodal</a:t>
            </a:r>
            <a:r>
              <a:rPr lang="en-US" baseline="0" dirty="0" smtClean="0"/>
              <a:t> Force Vector</a:t>
            </a:r>
          </a:p>
          <a:p>
            <a:r>
              <a:rPr lang="en-US" baseline="0" dirty="0" smtClean="0"/>
              <a:t>Stiffness Matrix</a:t>
            </a:r>
          </a:p>
          <a:p>
            <a:r>
              <a:rPr lang="en-US" baseline="0" dirty="0" smtClean="0"/>
              <a:t>Displacement Vector</a:t>
            </a:r>
          </a:p>
          <a:p>
            <a:r>
              <a:rPr lang="en-US" baseline="0" dirty="0" smtClean="0"/>
              <a:t>Note how 18 and 19 overlap in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010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5FA7-8386-466F-B75F-2291C26F377D}" type="slidenum">
              <a:rPr lang="en-US"/>
              <a:pPr/>
              <a:t>33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Nodal</a:t>
            </a:r>
            <a:r>
              <a:rPr lang="en-US" baseline="0" dirty="0" smtClean="0"/>
              <a:t> Force Vector</a:t>
            </a:r>
          </a:p>
          <a:p>
            <a:r>
              <a:rPr lang="en-US" baseline="0" dirty="0" smtClean="0"/>
              <a:t>Stiffness Matrix</a:t>
            </a:r>
          </a:p>
          <a:p>
            <a:r>
              <a:rPr lang="en-US" baseline="0" dirty="0" smtClean="0"/>
              <a:t>Displacement Vector</a:t>
            </a:r>
          </a:p>
          <a:p>
            <a:r>
              <a:rPr lang="en-US" baseline="0" dirty="0" smtClean="0"/>
              <a:t>Note how 18 and 19 overlap in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49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5FA7-8386-466F-B75F-2291C26F377D}" type="slidenum">
              <a:rPr lang="en-US"/>
              <a:pPr/>
              <a:t>34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Nodal</a:t>
            </a:r>
            <a:r>
              <a:rPr lang="en-US" baseline="0" dirty="0" smtClean="0"/>
              <a:t> Force Vector</a:t>
            </a:r>
          </a:p>
          <a:p>
            <a:r>
              <a:rPr lang="en-US" baseline="0" dirty="0" smtClean="0"/>
              <a:t>Stiffness Matrix</a:t>
            </a:r>
          </a:p>
          <a:p>
            <a:r>
              <a:rPr lang="en-US" baseline="0" dirty="0" smtClean="0"/>
              <a:t>Displacement Vector</a:t>
            </a:r>
          </a:p>
          <a:p>
            <a:r>
              <a:rPr lang="en-US" baseline="0" dirty="0" smtClean="0"/>
              <a:t>Note how 18 and 19 overlap in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178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5FA7-8386-466F-B75F-2291C26F377D}" type="slidenum">
              <a:rPr lang="en-US"/>
              <a:pPr/>
              <a:t>35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Nodal</a:t>
            </a:r>
            <a:r>
              <a:rPr lang="en-US" baseline="0" dirty="0" smtClean="0"/>
              <a:t> Force Vector</a:t>
            </a:r>
          </a:p>
          <a:p>
            <a:r>
              <a:rPr lang="en-US" baseline="0" dirty="0" smtClean="0"/>
              <a:t>Stiffness Matrix</a:t>
            </a:r>
          </a:p>
          <a:p>
            <a:r>
              <a:rPr lang="en-US" baseline="0" dirty="0" smtClean="0"/>
              <a:t>Displacement Vector</a:t>
            </a:r>
          </a:p>
          <a:p>
            <a:r>
              <a:rPr lang="en-US" baseline="0" dirty="0" smtClean="0"/>
              <a:t>Note how 18 and 19 overlap in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178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5FA7-8386-466F-B75F-2291C26F377D}" type="slidenum">
              <a:rPr lang="en-US"/>
              <a:pPr/>
              <a:t>36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Nodal</a:t>
            </a:r>
            <a:r>
              <a:rPr lang="en-US" baseline="0" dirty="0" smtClean="0"/>
              <a:t> Force Vector</a:t>
            </a:r>
          </a:p>
          <a:p>
            <a:r>
              <a:rPr lang="en-US" baseline="0" dirty="0" smtClean="0"/>
              <a:t>Stiffness Matrix</a:t>
            </a:r>
          </a:p>
          <a:p>
            <a:r>
              <a:rPr lang="en-US" baseline="0" dirty="0" smtClean="0"/>
              <a:t>Displacement Vector</a:t>
            </a:r>
          </a:p>
          <a:p>
            <a:r>
              <a:rPr lang="en-US" baseline="0" dirty="0" smtClean="0"/>
              <a:t>Note how 18 and 19 overlap in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178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5FA7-8386-466F-B75F-2291C26F377D}" type="slidenum">
              <a:rPr lang="en-US"/>
              <a:pPr/>
              <a:t>37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Nodal</a:t>
            </a:r>
            <a:r>
              <a:rPr lang="en-US" baseline="0" dirty="0" smtClean="0"/>
              <a:t> Force Vector</a:t>
            </a:r>
          </a:p>
          <a:p>
            <a:r>
              <a:rPr lang="en-US" baseline="0" dirty="0" smtClean="0"/>
              <a:t>Stiffness Matrix</a:t>
            </a:r>
          </a:p>
          <a:p>
            <a:r>
              <a:rPr lang="en-US" baseline="0" dirty="0" smtClean="0"/>
              <a:t>Displacement Vector</a:t>
            </a:r>
          </a:p>
          <a:p>
            <a:r>
              <a:rPr lang="en-US" baseline="0" dirty="0" smtClean="0"/>
              <a:t>Note how 18 and 19 overlap in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178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5FA7-8386-466F-B75F-2291C26F377D}" type="slidenum">
              <a:rPr lang="en-US"/>
              <a:pPr/>
              <a:t>38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Nodal</a:t>
            </a:r>
            <a:r>
              <a:rPr lang="en-US" baseline="0" dirty="0" smtClean="0"/>
              <a:t> Force Vector</a:t>
            </a:r>
          </a:p>
          <a:p>
            <a:r>
              <a:rPr lang="en-US" baseline="0" dirty="0" smtClean="0"/>
              <a:t>Stiffness Matrix</a:t>
            </a:r>
          </a:p>
          <a:p>
            <a:r>
              <a:rPr lang="en-US" baseline="0" dirty="0" smtClean="0"/>
              <a:t>Displacement Vector</a:t>
            </a:r>
          </a:p>
          <a:p>
            <a:r>
              <a:rPr lang="en-US" baseline="0" dirty="0" smtClean="0"/>
              <a:t>Note how 18 and 19 overlap in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178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5FA7-8386-466F-B75F-2291C26F377D}" type="slidenum">
              <a:rPr lang="en-US"/>
              <a:pPr/>
              <a:t>39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work equivalent nodal forces for the uniform load are</a:t>
            </a:r>
            <a:r>
              <a:rPr lang="en-US" baseline="0" dirty="0" smtClean="0"/>
              <a:t> both </a:t>
            </a:r>
            <a:r>
              <a:rPr lang="en-US" baseline="0" dirty="0" err="1" smtClean="0"/>
              <a:t>q</a:t>
            </a:r>
            <a:r>
              <a:rPr lang="en-US" baseline="-25000" dirty="0" err="1" smtClean="0"/>
              <a:t>o</a:t>
            </a:r>
            <a:r>
              <a:rPr lang="en-US" baseline="0" dirty="0" err="1" smtClean="0"/>
              <a:t>L</a:t>
            </a:r>
            <a:r>
              <a:rPr lang="en-US" baseline="-25000" dirty="0" err="1" smtClean="0"/>
              <a:t>e</a:t>
            </a:r>
            <a:r>
              <a:rPr lang="en-US" baseline="0" dirty="0" smtClean="0"/>
              <a:t>/2.</a:t>
            </a:r>
          </a:p>
          <a:p>
            <a:r>
              <a:rPr lang="en-US" baseline="0" dirty="0" smtClean="0"/>
              <a:t>The work equivalent nodal forces are not always so obvious.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178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5FA7-8386-466F-B75F-2291C26F377D}" type="slidenum">
              <a:rPr lang="en-US"/>
              <a:pPr/>
              <a:t>40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work equivalent nodal forces for the uniform load are</a:t>
            </a:r>
            <a:r>
              <a:rPr lang="en-US" baseline="0" dirty="0" smtClean="0"/>
              <a:t> both </a:t>
            </a:r>
            <a:r>
              <a:rPr lang="en-US" baseline="0" dirty="0" err="1" smtClean="0"/>
              <a:t>q</a:t>
            </a:r>
            <a:r>
              <a:rPr lang="en-US" baseline="-25000" dirty="0" err="1" smtClean="0"/>
              <a:t>o</a:t>
            </a:r>
            <a:r>
              <a:rPr lang="en-US" baseline="0" dirty="0" err="1" smtClean="0"/>
              <a:t>L</a:t>
            </a:r>
            <a:r>
              <a:rPr lang="en-US" baseline="-25000" dirty="0" err="1" smtClean="0"/>
              <a:t>e</a:t>
            </a:r>
            <a:r>
              <a:rPr lang="en-US" baseline="0" dirty="0" smtClean="0"/>
              <a:t>/2.</a:t>
            </a:r>
          </a:p>
          <a:p>
            <a:r>
              <a:rPr lang="en-US" baseline="0" dirty="0" smtClean="0"/>
              <a:t>The work equivalent nodal forces are not always </a:t>
            </a:r>
            <a:r>
              <a:rPr lang="en-US" baseline="0" smtClean="0"/>
              <a:t>so obvious.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178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0C24C-BA69-4551-93B5-2DC8B4A6661A}" type="slidenum">
              <a:rPr lang="en-US"/>
              <a:pPr/>
              <a:t>41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62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7A465-B627-4F09-9C54-8F66DBEFEDCE}" type="slidenum">
              <a:rPr lang="en-US"/>
              <a:pPr/>
              <a:t>5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956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5FA7-8386-466F-B75F-2291C26F377D}" type="slidenum">
              <a:rPr lang="en-US"/>
              <a:pPr/>
              <a:t>42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work equivalent nodal forces for the uniform load are</a:t>
            </a:r>
            <a:r>
              <a:rPr lang="en-US" baseline="0" dirty="0" smtClean="0"/>
              <a:t> both </a:t>
            </a:r>
            <a:r>
              <a:rPr lang="en-US" baseline="0" dirty="0" err="1" smtClean="0"/>
              <a:t>q</a:t>
            </a:r>
            <a:r>
              <a:rPr lang="en-US" baseline="-25000" dirty="0" err="1" smtClean="0"/>
              <a:t>o</a:t>
            </a:r>
            <a:r>
              <a:rPr lang="en-US" baseline="0" dirty="0" err="1" smtClean="0"/>
              <a:t>L</a:t>
            </a:r>
            <a:r>
              <a:rPr lang="en-US" baseline="-25000" dirty="0" err="1" smtClean="0"/>
              <a:t>e</a:t>
            </a:r>
            <a:r>
              <a:rPr lang="en-US" baseline="0" dirty="0" smtClean="0"/>
              <a:t>/2.</a:t>
            </a:r>
          </a:p>
        </p:txBody>
      </p:sp>
    </p:spTree>
    <p:extLst>
      <p:ext uri="{BB962C8B-B14F-4D97-AF65-F5344CB8AC3E}">
        <p14:creationId xmlns:p14="http://schemas.microsoft.com/office/powerpoint/2010/main" val="38308178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5FA7-8386-466F-B75F-2291C26F377D}" type="slidenum">
              <a:rPr lang="en-US"/>
              <a:pPr/>
              <a:t>43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work equivalent nodal forces for the uniform load are</a:t>
            </a:r>
            <a:r>
              <a:rPr lang="en-US" baseline="0" dirty="0" smtClean="0"/>
              <a:t> both </a:t>
            </a:r>
            <a:r>
              <a:rPr lang="en-US" baseline="0" dirty="0" err="1" smtClean="0"/>
              <a:t>q</a:t>
            </a:r>
            <a:r>
              <a:rPr lang="en-US" baseline="-25000" dirty="0" err="1" smtClean="0"/>
              <a:t>o</a:t>
            </a:r>
            <a:r>
              <a:rPr lang="en-US" baseline="0" dirty="0" err="1" smtClean="0"/>
              <a:t>L</a:t>
            </a:r>
            <a:r>
              <a:rPr lang="en-US" baseline="-25000" dirty="0" err="1" smtClean="0"/>
              <a:t>e</a:t>
            </a:r>
            <a:r>
              <a:rPr lang="en-US" baseline="0" dirty="0" smtClean="0"/>
              <a:t>/2.</a:t>
            </a:r>
          </a:p>
        </p:txBody>
      </p:sp>
    </p:spTree>
    <p:extLst>
      <p:ext uri="{BB962C8B-B14F-4D97-AF65-F5344CB8AC3E}">
        <p14:creationId xmlns:p14="http://schemas.microsoft.com/office/powerpoint/2010/main" val="3830817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5FA7-8386-466F-B75F-2291C26F377D}" type="slidenum">
              <a:rPr lang="en-US"/>
              <a:pPr/>
              <a:t>44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work equivalent nodal forces for the uniform load are</a:t>
            </a:r>
            <a:r>
              <a:rPr lang="en-US" baseline="0" dirty="0" smtClean="0"/>
              <a:t> both </a:t>
            </a:r>
            <a:r>
              <a:rPr lang="en-US" baseline="0" dirty="0" err="1" smtClean="0"/>
              <a:t>q</a:t>
            </a:r>
            <a:r>
              <a:rPr lang="en-US" baseline="-25000" dirty="0" err="1" smtClean="0"/>
              <a:t>o</a:t>
            </a:r>
            <a:r>
              <a:rPr lang="en-US" baseline="0" dirty="0" err="1" smtClean="0"/>
              <a:t>L</a:t>
            </a:r>
            <a:r>
              <a:rPr lang="en-US" baseline="-25000" dirty="0" err="1" smtClean="0"/>
              <a:t>e</a:t>
            </a:r>
            <a:r>
              <a:rPr lang="en-US" baseline="0" dirty="0" smtClean="0"/>
              <a:t>/2.</a:t>
            </a:r>
          </a:p>
        </p:txBody>
      </p:sp>
    </p:spTree>
    <p:extLst>
      <p:ext uri="{BB962C8B-B14F-4D97-AF65-F5344CB8AC3E}">
        <p14:creationId xmlns:p14="http://schemas.microsoft.com/office/powerpoint/2010/main" val="38308178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x,y</a:t>
            </a:r>
            <a:r>
              <a:rPr lang="en-US" baseline="0" dirty="0" smtClean="0"/>
              <a:t> – Global Coordinates</a:t>
            </a:r>
          </a:p>
          <a:p>
            <a:r>
              <a:rPr lang="en-US" baseline="0" dirty="0" err="1" smtClean="0"/>
              <a:t>x’,y</a:t>
            </a:r>
            <a:r>
              <a:rPr lang="en-US" baseline="0" dirty="0" smtClean="0"/>
              <a:t>’ – Local 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558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simplest function that can be assumed for the displacement function in terms of x and the </a:t>
            </a:r>
            <a:r>
              <a:rPr lang="en-US" baseline="0" smtClean="0"/>
              <a:t>nodal parameters.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87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36C17-2998-4A45-8CFB-EE8A017E8445}" type="slidenum">
              <a:rPr lang="en-US"/>
              <a:pPr/>
              <a:t>6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95313-4F6B-4F0F-8A45-24703F15A06B}" type="slidenum">
              <a:rPr lang="en-US"/>
              <a:pPr/>
              <a:t>7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9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986E8-C70E-4289-BBBB-10403D1FCDFA}" type="slidenum">
              <a:rPr lang="en-US"/>
              <a:pPr/>
              <a:t>8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11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A2179-0EC1-492B-B80B-2B8F958C86F4}" type="slidenum">
              <a:rPr lang="en-US"/>
              <a:pPr/>
              <a:t>9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21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AC19EA-5786-429F-9EF8-821A88B6D885}" type="slidenum">
              <a:rPr lang="en-US"/>
              <a:pPr/>
              <a:t>10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3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0418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10000">
              <a:schemeClr val="accent1">
                <a:tint val="44500"/>
                <a:satMod val="160000"/>
              </a:schemeClr>
            </a:gs>
            <a:gs pos="2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 dirty="0" err="1" smtClean="0"/>
              <a:t>Innotech</a:t>
            </a:r>
            <a:r>
              <a:rPr lang="en-US" sz="800" baseline="0" dirty="0" smtClean="0"/>
              <a:t> International, LLC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3483769" y="6248400"/>
            <a:ext cx="220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Professional Development Course in</a:t>
            </a:r>
          </a:p>
          <a:p>
            <a:pPr algn="ctr"/>
            <a:r>
              <a:rPr lang="en-US" sz="800" dirty="0" smtClean="0"/>
              <a:t>Finite Element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ACDF-D952-4491-878F-8386C65C4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5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3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9" Type="http://schemas.openxmlformats.org/officeDocument/2006/relationships/oleObject" Target="../embeddings/oleObject33.bin"/><Relationship Id="rId3" Type="http://schemas.openxmlformats.org/officeDocument/2006/relationships/notesSlide" Target="../notesSlides/notesSlide13.xml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29.wmf"/><Relationship Id="rId42" Type="http://schemas.openxmlformats.org/officeDocument/2006/relationships/image" Target="../media/image33.w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0.bin"/><Relationship Id="rId38" Type="http://schemas.openxmlformats.org/officeDocument/2006/relationships/image" Target="../media/image31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29" Type="http://schemas.openxmlformats.org/officeDocument/2006/relationships/oleObject" Target="../embeddings/oleObject28.bin"/><Relationship Id="rId41" Type="http://schemas.openxmlformats.org/officeDocument/2006/relationships/oleObject" Target="../embeddings/oleObject3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4.wmf"/><Relationship Id="rId32" Type="http://schemas.openxmlformats.org/officeDocument/2006/relationships/image" Target="../media/image28.wmf"/><Relationship Id="rId37" Type="http://schemas.openxmlformats.org/officeDocument/2006/relationships/oleObject" Target="../embeddings/oleObject32.bin"/><Relationship Id="rId40" Type="http://schemas.openxmlformats.org/officeDocument/2006/relationships/image" Target="../media/image32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26.wmf"/><Relationship Id="rId36" Type="http://schemas.openxmlformats.org/officeDocument/2006/relationships/image" Target="../media/image30.wmf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" Type="http://schemas.openxmlformats.org/officeDocument/2006/relationships/image" Target="../media/image10.png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27.wmf"/><Relationship Id="rId35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9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6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1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4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7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4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9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5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11.w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5.wmf"/><Relationship Id="rId10" Type="http://schemas.openxmlformats.org/officeDocument/2006/relationships/image" Target="../media/image57.wmf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5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4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0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5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6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7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2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7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5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7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78.wmf"/><Relationship Id="rId12" Type="http://schemas.openxmlformats.org/officeDocument/2006/relationships/image" Target="../media/image8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79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4.wmf"/><Relationship Id="rId4" Type="http://schemas.openxmlformats.org/officeDocument/2006/relationships/image" Target="../media/image86.png"/><Relationship Id="rId9" Type="http://schemas.openxmlformats.org/officeDocument/2006/relationships/oleObject" Target="../embeddings/oleObject8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3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6.png"/><Relationship Id="rId11" Type="http://schemas.openxmlformats.org/officeDocument/2006/relationships/oleObject" Target="../embeddings/oleObject91.bin"/><Relationship Id="rId5" Type="http://schemas.openxmlformats.org/officeDocument/2006/relationships/image" Target="../media/image87.wmf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89.wmf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97.wmf"/><Relationship Id="rId18" Type="http://schemas.openxmlformats.org/officeDocument/2006/relationships/oleObject" Target="../embeddings/oleObject101.bin"/><Relationship Id="rId3" Type="http://schemas.openxmlformats.org/officeDocument/2006/relationships/notesSlide" Target="../notesSlides/notesSlide30.xml"/><Relationship Id="rId21" Type="http://schemas.openxmlformats.org/officeDocument/2006/relationships/image" Target="../media/image101.wmf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99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96.wmf"/><Relationship Id="rId5" Type="http://schemas.openxmlformats.org/officeDocument/2006/relationships/image" Target="../media/image103.png"/><Relationship Id="rId15" Type="http://schemas.openxmlformats.org/officeDocument/2006/relationships/image" Target="../media/image98.wmf"/><Relationship Id="rId23" Type="http://schemas.openxmlformats.org/officeDocument/2006/relationships/image" Target="../media/image102.w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100.wmf"/><Relationship Id="rId4" Type="http://schemas.openxmlformats.org/officeDocument/2006/relationships/image" Target="../media/image86.png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99.bin"/><Relationship Id="rId22" Type="http://schemas.openxmlformats.org/officeDocument/2006/relationships/oleObject" Target="../embeddings/oleObject10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07.wmf"/><Relationship Id="rId18" Type="http://schemas.openxmlformats.org/officeDocument/2006/relationships/oleObject" Target="../embeddings/oleObject110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11.png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109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9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4.wmf"/><Relationship Id="rId11" Type="http://schemas.openxmlformats.org/officeDocument/2006/relationships/image" Target="../media/image106.wmf"/><Relationship Id="rId5" Type="http://schemas.openxmlformats.org/officeDocument/2006/relationships/oleObject" Target="../embeddings/oleObject104.bin"/><Relationship Id="rId15" Type="http://schemas.openxmlformats.org/officeDocument/2006/relationships/image" Target="../media/image108.wmf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110.wmf"/><Relationship Id="rId4" Type="http://schemas.openxmlformats.org/officeDocument/2006/relationships/image" Target="../media/image86.png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10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15.wmf"/><Relationship Id="rId18" Type="http://schemas.openxmlformats.org/officeDocument/2006/relationships/oleObject" Target="../embeddings/oleObject117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11.png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117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16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2.wmf"/><Relationship Id="rId11" Type="http://schemas.openxmlformats.org/officeDocument/2006/relationships/image" Target="../media/image114.wmf"/><Relationship Id="rId5" Type="http://schemas.openxmlformats.org/officeDocument/2006/relationships/oleObject" Target="../embeddings/oleObject111.bin"/><Relationship Id="rId15" Type="http://schemas.openxmlformats.org/officeDocument/2006/relationships/image" Target="../media/image116.wmf"/><Relationship Id="rId10" Type="http://schemas.openxmlformats.org/officeDocument/2006/relationships/oleObject" Target="../embeddings/oleObject113.bin"/><Relationship Id="rId19" Type="http://schemas.openxmlformats.org/officeDocument/2006/relationships/image" Target="../media/image118.wmf"/><Relationship Id="rId4" Type="http://schemas.openxmlformats.org/officeDocument/2006/relationships/image" Target="../media/image86.png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11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21.wmf"/><Relationship Id="rId18" Type="http://schemas.openxmlformats.org/officeDocument/2006/relationships/oleObject" Target="../embeddings/oleObject124.bin"/><Relationship Id="rId3" Type="http://schemas.openxmlformats.org/officeDocument/2006/relationships/notesSlide" Target="../notesSlides/notesSlide33.xml"/><Relationship Id="rId21" Type="http://schemas.openxmlformats.org/officeDocument/2006/relationships/image" Target="../media/image125.wmf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2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5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20.wmf"/><Relationship Id="rId5" Type="http://schemas.openxmlformats.org/officeDocument/2006/relationships/image" Target="../media/image111.png"/><Relationship Id="rId15" Type="http://schemas.openxmlformats.org/officeDocument/2006/relationships/image" Target="../media/image122.wmf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124.wmf"/><Relationship Id="rId4" Type="http://schemas.openxmlformats.org/officeDocument/2006/relationships/image" Target="../media/image86.png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2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29.wmf"/><Relationship Id="rId18" Type="http://schemas.openxmlformats.org/officeDocument/2006/relationships/image" Target="../media/image131.wmf"/><Relationship Id="rId26" Type="http://schemas.openxmlformats.org/officeDocument/2006/relationships/image" Target="../media/image135.wmf"/><Relationship Id="rId3" Type="http://schemas.openxmlformats.org/officeDocument/2006/relationships/notesSlide" Target="../notesSlides/notesSlide34.xml"/><Relationship Id="rId21" Type="http://schemas.openxmlformats.org/officeDocument/2006/relationships/oleObject" Target="../embeddings/oleObject133.bin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129.bin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0.wmf"/><Relationship Id="rId20" Type="http://schemas.openxmlformats.org/officeDocument/2006/relationships/image" Target="../media/image132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28.wmf"/><Relationship Id="rId24" Type="http://schemas.openxmlformats.org/officeDocument/2006/relationships/image" Target="../media/image134.wmf"/><Relationship Id="rId5" Type="http://schemas.openxmlformats.org/officeDocument/2006/relationships/image" Target="../media/image111.png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136.wmf"/><Relationship Id="rId10" Type="http://schemas.openxmlformats.org/officeDocument/2006/relationships/oleObject" Target="../embeddings/oleObject128.bin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86.png"/><Relationship Id="rId9" Type="http://schemas.openxmlformats.org/officeDocument/2006/relationships/image" Target="../media/image127.wmf"/><Relationship Id="rId14" Type="http://schemas.openxmlformats.org/officeDocument/2006/relationships/image" Target="../media/image137.png"/><Relationship Id="rId22" Type="http://schemas.openxmlformats.org/officeDocument/2006/relationships/image" Target="../media/image133.wmf"/><Relationship Id="rId27" Type="http://schemas.openxmlformats.org/officeDocument/2006/relationships/oleObject" Target="../embeddings/oleObject13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43.wmf"/><Relationship Id="rId3" Type="http://schemas.openxmlformats.org/officeDocument/2006/relationships/notesSlide" Target="../notesSlides/notesSlide35.xml"/><Relationship Id="rId21" Type="http://schemas.openxmlformats.org/officeDocument/2006/relationships/oleObject" Target="../embeddings/oleObject144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4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2.wmf"/><Relationship Id="rId20" Type="http://schemas.openxmlformats.org/officeDocument/2006/relationships/image" Target="../media/image14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7.png"/><Relationship Id="rId11" Type="http://schemas.openxmlformats.org/officeDocument/2006/relationships/oleObject" Target="../embeddings/oleObject139.bin"/><Relationship Id="rId5" Type="http://schemas.openxmlformats.org/officeDocument/2006/relationships/image" Target="../media/image111.png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86.png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41.wmf"/><Relationship Id="rId22" Type="http://schemas.openxmlformats.org/officeDocument/2006/relationships/image" Target="../media/image14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50.wmf"/><Relationship Id="rId18" Type="http://schemas.openxmlformats.org/officeDocument/2006/relationships/oleObject" Target="../embeddings/oleObject152.bin"/><Relationship Id="rId26" Type="http://schemas.openxmlformats.org/officeDocument/2006/relationships/oleObject" Target="../embeddings/oleObject156.bin"/><Relationship Id="rId3" Type="http://schemas.openxmlformats.org/officeDocument/2006/relationships/notesSlide" Target="../notesSlides/notesSlide36.xml"/><Relationship Id="rId21" Type="http://schemas.openxmlformats.org/officeDocument/2006/relationships/image" Target="../media/image154.wmf"/><Relationship Id="rId7" Type="http://schemas.openxmlformats.org/officeDocument/2006/relationships/image" Target="../media/image147.wmf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52.wmf"/><Relationship Id="rId25" Type="http://schemas.openxmlformats.org/officeDocument/2006/relationships/image" Target="../media/image156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29" Type="http://schemas.openxmlformats.org/officeDocument/2006/relationships/image" Target="../media/image158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49.wmf"/><Relationship Id="rId24" Type="http://schemas.openxmlformats.org/officeDocument/2006/relationships/oleObject" Target="../embeddings/oleObject155.bin"/><Relationship Id="rId5" Type="http://schemas.openxmlformats.org/officeDocument/2006/relationships/image" Target="../media/image146.wmf"/><Relationship Id="rId15" Type="http://schemas.openxmlformats.org/officeDocument/2006/relationships/image" Target="../media/image151.wmf"/><Relationship Id="rId23" Type="http://schemas.openxmlformats.org/officeDocument/2006/relationships/image" Target="../media/image155.wmf"/><Relationship Id="rId28" Type="http://schemas.openxmlformats.org/officeDocument/2006/relationships/oleObject" Target="../embeddings/oleObject157.bin"/><Relationship Id="rId10" Type="http://schemas.openxmlformats.org/officeDocument/2006/relationships/oleObject" Target="../embeddings/oleObject148.bin"/><Relationship Id="rId19" Type="http://schemas.openxmlformats.org/officeDocument/2006/relationships/image" Target="../media/image153.wmf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48.wmf"/><Relationship Id="rId14" Type="http://schemas.openxmlformats.org/officeDocument/2006/relationships/oleObject" Target="../embeddings/oleObject150.bin"/><Relationship Id="rId22" Type="http://schemas.openxmlformats.org/officeDocument/2006/relationships/oleObject" Target="../embeddings/oleObject154.bin"/><Relationship Id="rId27" Type="http://schemas.openxmlformats.org/officeDocument/2006/relationships/image" Target="../media/image15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65.wmf"/><Relationship Id="rId3" Type="http://schemas.openxmlformats.org/officeDocument/2006/relationships/notesSlide" Target="../notesSlides/notesSlide37.xml"/><Relationship Id="rId21" Type="http://schemas.openxmlformats.org/officeDocument/2006/relationships/oleObject" Target="../embeddings/oleObject166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16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4.wmf"/><Relationship Id="rId20" Type="http://schemas.openxmlformats.org/officeDocument/2006/relationships/image" Target="../media/image166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.png"/><Relationship Id="rId11" Type="http://schemas.openxmlformats.org/officeDocument/2006/relationships/oleObject" Target="../embeddings/oleObject161.bin"/><Relationship Id="rId5" Type="http://schemas.openxmlformats.org/officeDocument/2006/relationships/image" Target="../media/image159.wmf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165.bin"/><Relationship Id="rId4" Type="http://schemas.openxmlformats.org/officeDocument/2006/relationships/oleObject" Target="../embeddings/oleObject158.bin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63.wmf"/><Relationship Id="rId22" Type="http://schemas.openxmlformats.org/officeDocument/2006/relationships/image" Target="../media/image16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image" Target="../media/image171.wmf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168.bin"/><Relationship Id="rId12" Type="http://schemas.openxmlformats.org/officeDocument/2006/relationships/oleObject" Target="../embeddings/oleObject1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8.wmf"/><Relationship Id="rId11" Type="http://schemas.openxmlformats.org/officeDocument/2006/relationships/image" Target="../media/image170.wmf"/><Relationship Id="rId5" Type="http://schemas.openxmlformats.org/officeDocument/2006/relationships/oleObject" Target="../embeddings/oleObject167.bin"/><Relationship Id="rId15" Type="http://schemas.openxmlformats.org/officeDocument/2006/relationships/image" Target="../media/image172.wmf"/><Relationship Id="rId10" Type="http://schemas.openxmlformats.org/officeDocument/2006/relationships/oleObject" Target="../embeddings/oleObject169.bin"/><Relationship Id="rId4" Type="http://schemas.openxmlformats.org/officeDocument/2006/relationships/image" Target="../media/image10.png"/><Relationship Id="rId9" Type="http://schemas.openxmlformats.org/officeDocument/2006/relationships/image" Target="../media/image173.png"/><Relationship Id="rId14" Type="http://schemas.openxmlformats.org/officeDocument/2006/relationships/oleObject" Target="../embeddings/oleObject17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76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77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7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82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17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89.wmf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86.wmf"/><Relationship Id="rId17" Type="http://schemas.openxmlformats.org/officeDocument/2006/relationships/oleObject" Target="../embeddings/oleObject18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8.wmf"/><Relationship Id="rId20" Type="http://schemas.openxmlformats.org/officeDocument/2006/relationships/image" Target="../media/image190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10" Type="http://schemas.openxmlformats.org/officeDocument/2006/relationships/image" Target="../media/image185.wmf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10.png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8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9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89.bin"/><Relationship Id="rId5" Type="http://schemas.openxmlformats.org/officeDocument/2006/relationships/image" Target="../media/image191.wmf"/><Relationship Id="rId4" Type="http://schemas.openxmlformats.org/officeDocument/2006/relationships/oleObject" Target="../embeddings/oleObject18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13" Type="http://schemas.openxmlformats.org/officeDocument/2006/relationships/image" Target="../media/image197.wmf"/><Relationship Id="rId3" Type="http://schemas.openxmlformats.org/officeDocument/2006/relationships/image" Target="../media/image198.png"/><Relationship Id="rId7" Type="http://schemas.openxmlformats.org/officeDocument/2006/relationships/image" Target="../media/image194.wmf"/><Relationship Id="rId12" Type="http://schemas.openxmlformats.org/officeDocument/2006/relationships/oleObject" Target="../embeddings/oleObject1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196.wmf"/><Relationship Id="rId5" Type="http://schemas.openxmlformats.org/officeDocument/2006/relationships/image" Target="../media/image193.wmf"/><Relationship Id="rId10" Type="http://schemas.openxmlformats.org/officeDocument/2006/relationships/oleObject" Target="../embeddings/oleObject193.bin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9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199.bin"/><Relationship Id="rId3" Type="http://schemas.openxmlformats.org/officeDocument/2006/relationships/image" Target="../media/image203.png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20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2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04.png"/><Relationship Id="rId11" Type="http://schemas.openxmlformats.org/officeDocument/2006/relationships/oleObject" Target="../embeddings/oleObject198.bin"/><Relationship Id="rId5" Type="http://schemas.openxmlformats.org/officeDocument/2006/relationships/image" Target="../media/image199.wmf"/><Relationship Id="rId15" Type="http://schemas.openxmlformats.org/officeDocument/2006/relationships/oleObject" Target="../embeddings/oleObject200.bin"/><Relationship Id="rId10" Type="http://schemas.openxmlformats.org/officeDocument/2006/relationships/image" Target="../media/image196.wmf"/><Relationship Id="rId4" Type="http://schemas.openxmlformats.org/officeDocument/2006/relationships/oleObject" Target="../embeddings/oleObject195.bin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20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image" Target="../media/image203.png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20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04.png"/><Relationship Id="rId11" Type="http://schemas.openxmlformats.org/officeDocument/2006/relationships/oleObject" Target="../embeddings/oleObject204.bin"/><Relationship Id="rId5" Type="http://schemas.openxmlformats.org/officeDocument/2006/relationships/image" Target="../media/image205.wmf"/><Relationship Id="rId10" Type="http://schemas.openxmlformats.org/officeDocument/2006/relationships/image" Target="../media/image207.wmf"/><Relationship Id="rId4" Type="http://schemas.openxmlformats.org/officeDocument/2006/relationships/oleObject" Target="../embeddings/oleObject201.bin"/><Relationship Id="rId9" Type="http://schemas.openxmlformats.org/officeDocument/2006/relationships/oleObject" Target="../embeddings/oleObject20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image" Target="../media/image203.png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09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20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3" Type="http://schemas.openxmlformats.org/officeDocument/2006/relationships/image" Target="../media/image214.png"/><Relationship Id="rId7" Type="http://schemas.openxmlformats.org/officeDocument/2006/relationships/image" Target="../media/image2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08.bin"/><Relationship Id="rId11" Type="http://schemas.openxmlformats.org/officeDocument/2006/relationships/image" Target="../media/image213.wmf"/><Relationship Id="rId5" Type="http://schemas.openxmlformats.org/officeDocument/2006/relationships/image" Target="../media/image209.wmf"/><Relationship Id="rId10" Type="http://schemas.openxmlformats.org/officeDocument/2006/relationships/oleObject" Target="../embeddings/oleObject210.bin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212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16.bin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1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1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10" Type="http://schemas.openxmlformats.org/officeDocument/2006/relationships/image" Target="../media/image218.wmf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22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7" Type="http://schemas.openxmlformats.org/officeDocument/2006/relationships/image" Target="../media/image22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19.bin"/><Relationship Id="rId5" Type="http://schemas.openxmlformats.org/officeDocument/2006/relationships/image" Target="../media/image222.wmf"/><Relationship Id="rId4" Type="http://schemas.openxmlformats.org/officeDocument/2006/relationships/oleObject" Target="../embeddings/oleObject218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32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29.wmf"/><Relationship Id="rId17" Type="http://schemas.openxmlformats.org/officeDocument/2006/relationships/oleObject" Target="../embeddings/oleObject22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1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30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13" Type="http://schemas.openxmlformats.org/officeDocument/2006/relationships/image" Target="../media/image235.wmf"/><Relationship Id="rId18" Type="http://schemas.openxmlformats.org/officeDocument/2006/relationships/oleObject" Target="../embeddings/oleObject235.bin"/><Relationship Id="rId26" Type="http://schemas.openxmlformats.org/officeDocument/2006/relationships/oleObject" Target="../embeddings/oleObject239.bin"/><Relationship Id="rId3" Type="http://schemas.openxmlformats.org/officeDocument/2006/relationships/oleObject" Target="../embeddings/oleObject228.bin"/><Relationship Id="rId21" Type="http://schemas.openxmlformats.org/officeDocument/2006/relationships/image" Target="../media/image239.wmf"/><Relationship Id="rId7" Type="http://schemas.openxmlformats.org/officeDocument/2006/relationships/image" Target="../media/image245.png"/><Relationship Id="rId12" Type="http://schemas.openxmlformats.org/officeDocument/2006/relationships/oleObject" Target="../embeddings/oleObject232.bin"/><Relationship Id="rId17" Type="http://schemas.openxmlformats.org/officeDocument/2006/relationships/image" Target="../media/image237.wmf"/><Relationship Id="rId25" Type="http://schemas.openxmlformats.org/officeDocument/2006/relationships/image" Target="../media/image24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34.bin"/><Relationship Id="rId20" Type="http://schemas.openxmlformats.org/officeDocument/2006/relationships/oleObject" Target="../embeddings/oleObject236.bin"/><Relationship Id="rId29" Type="http://schemas.openxmlformats.org/officeDocument/2006/relationships/image" Target="../media/image243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32.wmf"/><Relationship Id="rId11" Type="http://schemas.openxmlformats.org/officeDocument/2006/relationships/image" Target="../media/image234.wmf"/><Relationship Id="rId24" Type="http://schemas.openxmlformats.org/officeDocument/2006/relationships/oleObject" Target="../embeddings/oleObject238.bin"/><Relationship Id="rId5" Type="http://schemas.openxmlformats.org/officeDocument/2006/relationships/oleObject" Target="../embeddings/oleObject229.bin"/><Relationship Id="rId15" Type="http://schemas.openxmlformats.org/officeDocument/2006/relationships/image" Target="../media/image236.wmf"/><Relationship Id="rId23" Type="http://schemas.openxmlformats.org/officeDocument/2006/relationships/image" Target="../media/image240.wmf"/><Relationship Id="rId28" Type="http://schemas.openxmlformats.org/officeDocument/2006/relationships/oleObject" Target="../embeddings/oleObject240.bin"/><Relationship Id="rId10" Type="http://schemas.openxmlformats.org/officeDocument/2006/relationships/oleObject" Target="../embeddings/oleObject231.bin"/><Relationship Id="rId19" Type="http://schemas.openxmlformats.org/officeDocument/2006/relationships/image" Target="../media/image238.wmf"/><Relationship Id="rId31" Type="http://schemas.openxmlformats.org/officeDocument/2006/relationships/image" Target="../media/image244.wmf"/><Relationship Id="rId4" Type="http://schemas.openxmlformats.org/officeDocument/2006/relationships/image" Target="../media/image231.wmf"/><Relationship Id="rId9" Type="http://schemas.openxmlformats.org/officeDocument/2006/relationships/image" Target="../media/image233.wmf"/><Relationship Id="rId14" Type="http://schemas.openxmlformats.org/officeDocument/2006/relationships/oleObject" Target="../embeddings/oleObject233.bin"/><Relationship Id="rId22" Type="http://schemas.openxmlformats.org/officeDocument/2006/relationships/oleObject" Target="../embeddings/oleObject237.bin"/><Relationship Id="rId27" Type="http://schemas.openxmlformats.org/officeDocument/2006/relationships/image" Target="../media/image242.wmf"/><Relationship Id="rId30" Type="http://schemas.openxmlformats.org/officeDocument/2006/relationships/oleObject" Target="../embeddings/oleObject241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3" Type="http://schemas.openxmlformats.org/officeDocument/2006/relationships/oleObject" Target="../embeddings/oleObject242.bin"/><Relationship Id="rId7" Type="http://schemas.openxmlformats.org/officeDocument/2006/relationships/image" Target="../media/image24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43.bin"/><Relationship Id="rId11" Type="http://schemas.openxmlformats.org/officeDocument/2006/relationships/image" Target="../media/image248.wmf"/><Relationship Id="rId5" Type="http://schemas.openxmlformats.org/officeDocument/2006/relationships/image" Target="../media/image245.png"/><Relationship Id="rId10" Type="http://schemas.openxmlformats.org/officeDocument/2006/relationships/oleObject" Target="../embeddings/oleObject245.bin"/><Relationship Id="rId4" Type="http://schemas.openxmlformats.org/officeDocument/2006/relationships/image" Target="../media/image231.wmf"/><Relationship Id="rId9" Type="http://schemas.openxmlformats.org/officeDocument/2006/relationships/image" Target="../media/image24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3" Type="http://schemas.openxmlformats.org/officeDocument/2006/relationships/oleObject" Target="../embeddings/oleObject246.bin"/><Relationship Id="rId7" Type="http://schemas.openxmlformats.org/officeDocument/2006/relationships/image" Target="../media/image25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47.bin"/><Relationship Id="rId11" Type="http://schemas.openxmlformats.org/officeDocument/2006/relationships/image" Target="../media/image252.wmf"/><Relationship Id="rId5" Type="http://schemas.openxmlformats.org/officeDocument/2006/relationships/image" Target="../media/image245.png"/><Relationship Id="rId10" Type="http://schemas.openxmlformats.org/officeDocument/2006/relationships/oleObject" Target="../embeddings/oleObject249.bin"/><Relationship Id="rId4" Type="http://schemas.openxmlformats.org/officeDocument/2006/relationships/image" Target="../media/image249.wmf"/><Relationship Id="rId9" Type="http://schemas.openxmlformats.org/officeDocument/2006/relationships/image" Target="../media/image251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2.bin"/><Relationship Id="rId3" Type="http://schemas.openxmlformats.org/officeDocument/2006/relationships/image" Target="../media/image245.png"/><Relationship Id="rId7" Type="http://schemas.openxmlformats.org/officeDocument/2006/relationships/image" Target="../media/image25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51.bin"/><Relationship Id="rId5" Type="http://schemas.openxmlformats.org/officeDocument/2006/relationships/image" Target="../media/image252.wmf"/><Relationship Id="rId4" Type="http://schemas.openxmlformats.org/officeDocument/2006/relationships/oleObject" Target="../embeddings/oleObject250.bin"/><Relationship Id="rId9" Type="http://schemas.openxmlformats.org/officeDocument/2006/relationships/image" Target="../media/image254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5.bin"/><Relationship Id="rId13" Type="http://schemas.openxmlformats.org/officeDocument/2006/relationships/image" Target="../media/image258.wmf"/><Relationship Id="rId3" Type="http://schemas.openxmlformats.org/officeDocument/2006/relationships/image" Target="../media/image245.png"/><Relationship Id="rId7" Type="http://schemas.openxmlformats.org/officeDocument/2006/relationships/image" Target="../media/image255.wmf"/><Relationship Id="rId12" Type="http://schemas.openxmlformats.org/officeDocument/2006/relationships/oleObject" Target="../embeddings/oleObject2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54.bin"/><Relationship Id="rId11" Type="http://schemas.openxmlformats.org/officeDocument/2006/relationships/image" Target="../media/image257.wmf"/><Relationship Id="rId5" Type="http://schemas.openxmlformats.org/officeDocument/2006/relationships/image" Target="../media/image250.wmf"/><Relationship Id="rId10" Type="http://schemas.openxmlformats.org/officeDocument/2006/relationships/oleObject" Target="../embeddings/oleObject256.bin"/><Relationship Id="rId4" Type="http://schemas.openxmlformats.org/officeDocument/2006/relationships/oleObject" Target="../embeddings/oleObject253.bin"/><Relationship Id="rId9" Type="http://schemas.openxmlformats.org/officeDocument/2006/relationships/image" Target="../media/image256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13" Type="http://schemas.openxmlformats.org/officeDocument/2006/relationships/image" Target="../media/image263.wmf"/><Relationship Id="rId3" Type="http://schemas.openxmlformats.org/officeDocument/2006/relationships/image" Target="../media/image245.png"/><Relationship Id="rId7" Type="http://schemas.openxmlformats.org/officeDocument/2006/relationships/image" Target="../media/image260.wmf"/><Relationship Id="rId12" Type="http://schemas.openxmlformats.org/officeDocument/2006/relationships/oleObject" Target="../embeddings/oleObject2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59.bin"/><Relationship Id="rId11" Type="http://schemas.openxmlformats.org/officeDocument/2006/relationships/image" Target="../media/image262.wmf"/><Relationship Id="rId5" Type="http://schemas.openxmlformats.org/officeDocument/2006/relationships/image" Target="../media/image259.wmf"/><Relationship Id="rId15" Type="http://schemas.openxmlformats.org/officeDocument/2006/relationships/image" Target="../media/image264.wmf"/><Relationship Id="rId10" Type="http://schemas.openxmlformats.org/officeDocument/2006/relationships/oleObject" Target="../embeddings/oleObject261.bin"/><Relationship Id="rId4" Type="http://schemas.openxmlformats.org/officeDocument/2006/relationships/oleObject" Target="../embeddings/oleObject258.bin"/><Relationship Id="rId9" Type="http://schemas.openxmlformats.org/officeDocument/2006/relationships/image" Target="../media/image261.wmf"/><Relationship Id="rId14" Type="http://schemas.openxmlformats.org/officeDocument/2006/relationships/oleObject" Target="../embeddings/oleObject26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7" Type="http://schemas.openxmlformats.org/officeDocument/2006/relationships/image" Target="../media/image26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65.bin"/><Relationship Id="rId5" Type="http://schemas.openxmlformats.org/officeDocument/2006/relationships/image" Target="../media/image265.wmf"/><Relationship Id="rId4" Type="http://schemas.openxmlformats.org/officeDocument/2006/relationships/oleObject" Target="../embeddings/oleObject264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3" Type="http://schemas.openxmlformats.org/officeDocument/2006/relationships/image" Target="../media/image245.png"/><Relationship Id="rId7" Type="http://schemas.openxmlformats.org/officeDocument/2006/relationships/image" Target="../media/image26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67.bin"/><Relationship Id="rId5" Type="http://schemas.openxmlformats.org/officeDocument/2006/relationships/image" Target="../media/image266.wmf"/><Relationship Id="rId4" Type="http://schemas.openxmlformats.org/officeDocument/2006/relationships/oleObject" Target="../embeddings/oleObject266.bin"/><Relationship Id="rId9" Type="http://schemas.openxmlformats.org/officeDocument/2006/relationships/image" Target="../media/image268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7" Type="http://schemas.openxmlformats.org/officeDocument/2006/relationships/image" Target="../media/image27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70.bin"/><Relationship Id="rId5" Type="http://schemas.openxmlformats.org/officeDocument/2006/relationships/image" Target="../media/image269.wmf"/><Relationship Id="rId4" Type="http://schemas.openxmlformats.org/officeDocument/2006/relationships/oleObject" Target="../embeddings/oleObject269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72.wmf"/><Relationship Id="rId5" Type="http://schemas.openxmlformats.org/officeDocument/2006/relationships/oleObject" Target="../embeddings/oleObject272.bin"/><Relationship Id="rId10" Type="http://schemas.openxmlformats.org/officeDocument/2006/relationships/image" Target="../media/image274.wmf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274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emf"/><Relationship Id="rId3" Type="http://schemas.openxmlformats.org/officeDocument/2006/relationships/oleObject" Target="../embeddings/oleObject275.bin"/><Relationship Id="rId7" Type="http://schemas.openxmlformats.org/officeDocument/2006/relationships/image" Target="../media/image27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77.emf"/><Relationship Id="rId5" Type="http://schemas.openxmlformats.org/officeDocument/2006/relationships/image" Target="../media/image276.emf"/><Relationship Id="rId4" Type="http://schemas.openxmlformats.org/officeDocument/2006/relationships/image" Target="../media/image275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280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81.wmf"/><Relationship Id="rId5" Type="http://schemas.openxmlformats.org/officeDocument/2006/relationships/oleObject" Target="../embeddings/oleObject278.bin"/><Relationship Id="rId4" Type="http://schemas.openxmlformats.org/officeDocument/2006/relationships/image" Target="../media/image280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3" Type="http://schemas.openxmlformats.org/officeDocument/2006/relationships/oleObject" Target="../embeddings/oleObject279.bin"/><Relationship Id="rId7" Type="http://schemas.openxmlformats.org/officeDocument/2006/relationships/image" Target="../media/image28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80.bin"/><Relationship Id="rId5" Type="http://schemas.openxmlformats.org/officeDocument/2006/relationships/image" Target="../media/image285.png"/><Relationship Id="rId4" Type="http://schemas.openxmlformats.org/officeDocument/2006/relationships/image" Target="../media/image282.wmf"/><Relationship Id="rId9" Type="http://schemas.openxmlformats.org/officeDocument/2006/relationships/image" Target="../media/image284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4.bin"/><Relationship Id="rId3" Type="http://schemas.openxmlformats.org/officeDocument/2006/relationships/image" Target="../media/image285.png"/><Relationship Id="rId7" Type="http://schemas.openxmlformats.org/officeDocument/2006/relationships/image" Target="../media/image28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283.bin"/><Relationship Id="rId5" Type="http://schemas.openxmlformats.org/officeDocument/2006/relationships/image" Target="../media/image286.wmf"/><Relationship Id="rId4" Type="http://schemas.openxmlformats.org/officeDocument/2006/relationships/oleObject" Target="../embeddings/oleObject282.bin"/><Relationship Id="rId9" Type="http://schemas.openxmlformats.org/officeDocument/2006/relationships/image" Target="../media/image287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7.bin"/><Relationship Id="rId3" Type="http://schemas.openxmlformats.org/officeDocument/2006/relationships/image" Target="../media/image285.png"/><Relationship Id="rId7" Type="http://schemas.openxmlformats.org/officeDocument/2006/relationships/image" Target="../media/image28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286.bin"/><Relationship Id="rId5" Type="http://schemas.openxmlformats.org/officeDocument/2006/relationships/image" Target="../media/image286.wmf"/><Relationship Id="rId4" Type="http://schemas.openxmlformats.org/officeDocument/2006/relationships/oleObject" Target="../embeddings/oleObject285.bin"/><Relationship Id="rId9" Type="http://schemas.openxmlformats.org/officeDocument/2006/relationships/image" Target="../media/image28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0.bin"/><Relationship Id="rId3" Type="http://schemas.openxmlformats.org/officeDocument/2006/relationships/image" Target="../media/image285.png"/><Relationship Id="rId7" Type="http://schemas.openxmlformats.org/officeDocument/2006/relationships/image" Target="../media/image29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289.bin"/><Relationship Id="rId5" Type="http://schemas.openxmlformats.org/officeDocument/2006/relationships/image" Target="../media/image290.wmf"/><Relationship Id="rId4" Type="http://schemas.openxmlformats.org/officeDocument/2006/relationships/oleObject" Target="../embeddings/oleObject288.bin"/><Relationship Id="rId9" Type="http://schemas.openxmlformats.org/officeDocument/2006/relationships/image" Target="../media/image292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3.bin"/><Relationship Id="rId3" Type="http://schemas.openxmlformats.org/officeDocument/2006/relationships/image" Target="../media/image285.png"/><Relationship Id="rId7" Type="http://schemas.openxmlformats.org/officeDocument/2006/relationships/image" Target="../media/image29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292.bin"/><Relationship Id="rId11" Type="http://schemas.openxmlformats.org/officeDocument/2006/relationships/image" Target="../media/image296.wmf"/><Relationship Id="rId5" Type="http://schemas.openxmlformats.org/officeDocument/2006/relationships/image" Target="../media/image293.wmf"/><Relationship Id="rId10" Type="http://schemas.openxmlformats.org/officeDocument/2006/relationships/oleObject" Target="../embeddings/oleObject294.bin"/><Relationship Id="rId4" Type="http://schemas.openxmlformats.org/officeDocument/2006/relationships/oleObject" Target="../embeddings/oleObject291.bin"/><Relationship Id="rId9" Type="http://schemas.openxmlformats.org/officeDocument/2006/relationships/image" Target="../media/image295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7.bin"/><Relationship Id="rId3" Type="http://schemas.openxmlformats.org/officeDocument/2006/relationships/image" Target="../media/image285.png"/><Relationship Id="rId7" Type="http://schemas.openxmlformats.org/officeDocument/2006/relationships/image" Target="../media/image29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296.bin"/><Relationship Id="rId11" Type="http://schemas.openxmlformats.org/officeDocument/2006/relationships/image" Target="../media/image296.wmf"/><Relationship Id="rId5" Type="http://schemas.openxmlformats.org/officeDocument/2006/relationships/image" Target="../media/image297.wmf"/><Relationship Id="rId10" Type="http://schemas.openxmlformats.org/officeDocument/2006/relationships/oleObject" Target="../embeddings/oleObject298.bin"/><Relationship Id="rId4" Type="http://schemas.openxmlformats.org/officeDocument/2006/relationships/oleObject" Target="../embeddings/oleObject295.bin"/><Relationship Id="rId9" Type="http://schemas.openxmlformats.org/officeDocument/2006/relationships/image" Target="../media/image298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1.bin"/><Relationship Id="rId13" Type="http://schemas.openxmlformats.org/officeDocument/2006/relationships/image" Target="../media/image303.wmf"/><Relationship Id="rId3" Type="http://schemas.openxmlformats.org/officeDocument/2006/relationships/image" Target="../media/image285.png"/><Relationship Id="rId7" Type="http://schemas.openxmlformats.org/officeDocument/2006/relationships/image" Target="../media/image300.wmf"/><Relationship Id="rId12" Type="http://schemas.openxmlformats.org/officeDocument/2006/relationships/oleObject" Target="../embeddings/oleObject303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05.bin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300.bin"/><Relationship Id="rId11" Type="http://schemas.openxmlformats.org/officeDocument/2006/relationships/image" Target="../media/image302.wmf"/><Relationship Id="rId5" Type="http://schemas.openxmlformats.org/officeDocument/2006/relationships/image" Target="../media/image299.wmf"/><Relationship Id="rId15" Type="http://schemas.openxmlformats.org/officeDocument/2006/relationships/image" Target="../media/image304.wmf"/><Relationship Id="rId10" Type="http://schemas.openxmlformats.org/officeDocument/2006/relationships/oleObject" Target="../embeddings/oleObject302.bin"/><Relationship Id="rId4" Type="http://schemas.openxmlformats.org/officeDocument/2006/relationships/oleObject" Target="../embeddings/oleObject299.bin"/><Relationship Id="rId9" Type="http://schemas.openxmlformats.org/officeDocument/2006/relationships/image" Target="../media/image301.wmf"/><Relationship Id="rId14" Type="http://schemas.openxmlformats.org/officeDocument/2006/relationships/oleObject" Target="../embeddings/oleObject304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png"/><Relationship Id="rId7" Type="http://schemas.openxmlformats.org/officeDocument/2006/relationships/image" Target="../media/image30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307.bin"/><Relationship Id="rId5" Type="http://schemas.openxmlformats.org/officeDocument/2006/relationships/image" Target="../media/image305.wmf"/><Relationship Id="rId4" Type="http://schemas.openxmlformats.org/officeDocument/2006/relationships/oleObject" Target="../embeddings/oleObject306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312.bin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9" Type="http://schemas.openxmlformats.org/officeDocument/2006/relationships/oleObject" Target="../embeddings/oleObject325.bin"/><Relationship Id="rId3" Type="http://schemas.openxmlformats.org/officeDocument/2006/relationships/notesSlide" Target="../notesSlides/notesSlide44.xml"/><Relationship Id="rId21" Type="http://schemas.openxmlformats.org/officeDocument/2006/relationships/oleObject" Target="../embeddings/oleObject316.bin"/><Relationship Id="rId34" Type="http://schemas.openxmlformats.org/officeDocument/2006/relationships/image" Target="../media/image29.wmf"/><Relationship Id="rId42" Type="http://schemas.openxmlformats.org/officeDocument/2006/relationships/image" Target="../media/image308.wmf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314.bin"/><Relationship Id="rId25" Type="http://schemas.openxmlformats.org/officeDocument/2006/relationships/oleObject" Target="../embeddings/oleObject318.bin"/><Relationship Id="rId33" Type="http://schemas.openxmlformats.org/officeDocument/2006/relationships/oleObject" Target="../embeddings/oleObject322.bin"/><Relationship Id="rId38" Type="http://schemas.openxmlformats.org/officeDocument/2006/relationships/image" Target="../media/image31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29" Type="http://schemas.openxmlformats.org/officeDocument/2006/relationships/oleObject" Target="../embeddings/oleObject320.bin"/><Relationship Id="rId41" Type="http://schemas.openxmlformats.org/officeDocument/2006/relationships/oleObject" Target="../embeddings/oleObject326.bin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311.bin"/><Relationship Id="rId24" Type="http://schemas.openxmlformats.org/officeDocument/2006/relationships/image" Target="../media/image24.wmf"/><Relationship Id="rId32" Type="http://schemas.openxmlformats.org/officeDocument/2006/relationships/image" Target="../media/image28.wmf"/><Relationship Id="rId37" Type="http://schemas.openxmlformats.org/officeDocument/2006/relationships/oleObject" Target="../embeddings/oleObject324.bin"/><Relationship Id="rId40" Type="http://schemas.openxmlformats.org/officeDocument/2006/relationships/image" Target="../media/image32.wmf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23" Type="http://schemas.openxmlformats.org/officeDocument/2006/relationships/oleObject" Target="../embeddings/oleObject317.bin"/><Relationship Id="rId28" Type="http://schemas.openxmlformats.org/officeDocument/2006/relationships/image" Target="../media/image26.wmf"/><Relationship Id="rId36" Type="http://schemas.openxmlformats.org/officeDocument/2006/relationships/image" Target="../media/image30.wmf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315.bin"/><Relationship Id="rId31" Type="http://schemas.openxmlformats.org/officeDocument/2006/relationships/oleObject" Target="../embeddings/oleObject321.bin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319.bin"/><Relationship Id="rId30" Type="http://schemas.openxmlformats.org/officeDocument/2006/relationships/image" Target="../media/image27.wmf"/><Relationship Id="rId35" Type="http://schemas.openxmlformats.org/officeDocument/2006/relationships/oleObject" Target="../embeddings/oleObject323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13" Type="http://schemas.openxmlformats.org/officeDocument/2006/relationships/image" Target="../media/image313.wmf"/><Relationship Id="rId3" Type="http://schemas.openxmlformats.org/officeDocument/2006/relationships/image" Target="../media/image314.png"/><Relationship Id="rId7" Type="http://schemas.openxmlformats.org/officeDocument/2006/relationships/image" Target="../media/image310.wmf"/><Relationship Id="rId12" Type="http://schemas.openxmlformats.org/officeDocument/2006/relationships/oleObject" Target="../embeddings/oleObject3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328.bin"/><Relationship Id="rId11" Type="http://schemas.openxmlformats.org/officeDocument/2006/relationships/image" Target="../media/image312.wmf"/><Relationship Id="rId5" Type="http://schemas.openxmlformats.org/officeDocument/2006/relationships/image" Target="../media/image309.wmf"/><Relationship Id="rId10" Type="http://schemas.openxmlformats.org/officeDocument/2006/relationships/oleObject" Target="../embeddings/oleObject330.bin"/><Relationship Id="rId4" Type="http://schemas.openxmlformats.org/officeDocument/2006/relationships/oleObject" Target="../embeddings/oleObject327.bin"/><Relationship Id="rId9" Type="http://schemas.openxmlformats.org/officeDocument/2006/relationships/image" Target="../media/image311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4.bin"/><Relationship Id="rId3" Type="http://schemas.openxmlformats.org/officeDocument/2006/relationships/image" Target="../media/image314.png"/><Relationship Id="rId7" Type="http://schemas.openxmlformats.org/officeDocument/2006/relationships/image" Target="../media/image3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333.bin"/><Relationship Id="rId5" Type="http://schemas.openxmlformats.org/officeDocument/2006/relationships/image" Target="../media/image315.wmf"/><Relationship Id="rId4" Type="http://schemas.openxmlformats.org/officeDocument/2006/relationships/oleObject" Target="../embeddings/oleObject332.bin"/><Relationship Id="rId9" Type="http://schemas.openxmlformats.org/officeDocument/2006/relationships/image" Target="../media/image317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7" Type="http://schemas.openxmlformats.org/officeDocument/2006/relationships/image" Target="../media/image31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336.bin"/><Relationship Id="rId5" Type="http://schemas.openxmlformats.org/officeDocument/2006/relationships/image" Target="../media/image316.wmf"/><Relationship Id="rId4" Type="http://schemas.openxmlformats.org/officeDocument/2006/relationships/oleObject" Target="../embeddings/oleObject33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7" Type="http://schemas.openxmlformats.org/officeDocument/2006/relationships/image" Target="../media/image3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338.bin"/><Relationship Id="rId5" Type="http://schemas.openxmlformats.org/officeDocument/2006/relationships/image" Target="../media/image319.wmf"/><Relationship Id="rId4" Type="http://schemas.openxmlformats.org/officeDocument/2006/relationships/oleObject" Target="../embeddings/oleObject337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1.bin"/><Relationship Id="rId3" Type="http://schemas.openxmlformats.org/officeDocument/2006/relationships/image" Target="../media/image314.png"/><Relationship Id="rId7" Type="http://schemas.openxmlformats.org/officeDocument/2006/relationships/image" Target="../media/image3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340.bin"/><Relationship Id="rId11" Type="http://schemas.openxmlformats.org/officeDocument/2006/relationships/image" Target="../media/image324.wmf"/><Relationship Id="rId5" Type="http://schemas.openxmlformats.org/officeDocument/2006/relationships/image" Target="../media/image321.wmf"/><Relationship Id="rId10" Type="http://schemas.openxmlformats.org/officeDocument/2006/relationships/oleObject" Target="../embeddings/oleObject342.bin"/><Relationship Id="rId4" Type="http://schemas.openxmlformats.org/officeDocument/2006/relationships/oleObject" Target="../embeddings/oleObject339.bin"/><Relationship Id="rId9" Type="http://schemas.openxmlformats.org/officeDocument/2006/relationships/image" Target="../media/image32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371600"/>
          </a:xfrm>
        </p:spPr>
        <p:txBody>
          <a:bodyPr/>
          <a:lstStyle/>
          <a:p>
            <a:r>
              <a:rPr lang="en-US" dirty="0" smtClean="0"/>
              <a:t>Continuing Education:</a:t>
            </a:r>
            <a:br>
              <a:rPr lang="en-US" dirty="0" smtClean="0"/>
            </a:br>
            <a:r>
              <a:rPr lang="en-US" dirty="0" smtClean="0"/>
              <a:t>Finite Element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/>
              <a:t>Overview of Technique</a:t>
            </a:r>
          </a:p>
          <a:p>
            <a:pPr eaLnBrk="1" hangingPunct="1"/>
            <a:r>
              <a:rPr lang="en-US" kern="0" dirty="0" smtClean="0"/>
              <a:t>Sample Element Library</a:t>
            </a:r>
          </a:p>
          <a:p>
            <a:pPr eaLnBrk="1" hangingPunct="1"/>
            <a:r>
              <a:rPr lang="en-US" kern="0" dirty="0" smtClean="0"/>
              <a:t>Errors Associated with the technique</a:t>
            </a:r>
          </a:p>
          <a:p>
            <a:pPr eaLnBrk="1" hangingPunct="1"/>
            <a:r>
              <a:rPr lang="en-US" kern="0" dirty="0" smtClean="0"/>
              <a:t>1D Elements</a:t>
            </a:r>
          </a:p>
          <a:p>
            <a:pPr lvl="1" eaLnBrk="1" hangingPunct="1"/>
            <a:r>
              <a:rPr lang="en-US" kern="0" dirty="0" smtClean="0"/>
              <a:t>Direct Stiffness Method</a:t>
            </a:r>
          </a:p>
          <a:p>
            <a:pPr lvl="1" eaLnBrk="1" hangingPunct="1"/>
            <a:r>
              <a:rPr lang="en-US" kern="0" dirty="0" smtClean="0"/>
              <a:t>Energy</a:t>
            </a:r>
          </a:p>
          <a:p>
            <a:pPr indent="-436563" eaLnBrk="1" hangingPunct="1"/>
            <a:r>
              <a:rPr lang="en-US" kern="0" dirty="0" smtClean="0"/>
              <a:t>2D Elements</a:t>
            </a:r>
          </a:p>
          <a:p>
            <a:pPr lvl="1" eaLnBrk="1" hangingPunct="1"/>
            <a:r>
              <a:rPr lang="en-US" kern="0" smtClean="0"/>
              <a:t>Energy</a:t>
            </a:r>
            <a:endParaRPr lang="en-US" kern="0" dirty="0"/>
          </a:p>
          <a:p>
            <a:pPr indent="-436563" eaLnBrk="1" hangingPunct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073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1216025"/>
          </a:xfrm>
        </p:spPr>
        <p:txBody>
          <a:bodyPr/>
          <a:lstStyle/>
          <a:p>
            <a:r>
              <a:rPr lang="en-US" dirty="0" smtClean="0"/>
              <a:t>Energy Methods are Essential for Advanced Elements</a:t>
            </a:r>
            <a:endParaRPr lang="en-US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Direct Stiffness Method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asy </a:t>
            </a:r>
            <a:r>
              <a:rPr lang="en-US" sz="2400" dirty="0"/>
              <a:t>to understand physically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ore </a:t>
            </a:r>
            <a:r>
              <a:rPr lang="en-US" sz="2400" dirty="0"/>
              <a:t>difficult to apply to complex element</a:t>
            </a:r>
          </a:p>
          <a:p>
            <a:r>
              <a:rPr lang="en-US" sz="2800" dirty="0"/>
              <a:t>Rayleigh-Ritz </a:t>
            </a:r>
            <a:r>
              <a:rPr lang="en-US" sz="2800" dirty="0" smtClean="0"/>
              <a:t>Method</a:t>
            </a:r>
          </a:p>
          <a:p>
            <a:pPr lvl="1"/>
            <a:r>
              <a:rPr lang="en-US" sz="2400" dirty="0"/>
              <a:t>B</a:t>
            </a:r>
            <a:r>
              <a:rPr lang="en-US" sz="2400" dirty="0" smtClean="0"/>
              <a:t>ased on energy methods</a:t>
            </a:r>
          </a:p>
          <a:p>
            <a:pPr lvl="1"/>
            <a:r>
              <a:rPr lang="en-US" sz="2400" dirty="0" smtClean="0"/>
              <a:t>Easier to implement on complex elements</a:t>
            </a:r>
          </a:p>
          <a:p>
            <a:pPr lvl="1"/>
            <a:r>
              <a:rPr lang="en-US" sz="2400" dirty="0" smtClean="0"/>
              <a:t>More flexibility in simulating load and boundary conditions</a:t>
            </a:r>
            <a:endParaRPr lang="en-US" sz="24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One-Dimensional Truss </a:t>
            </a:r>
            <a:r>
              <a:rPr lang="en-US" sz="3400" dirty="0" smtClean="0"/>
              <a:t>Element:</a:t>
            </a:r>
            <a:br>
              <a:rPr lang="en-US" sz="3400" dirty="0" smtClean="0"/>
            </a:br>
            <a:r>
              <a:rPr lang="en-US" sz="3400" dirty="0" smtClean="0">
                <a:solidFill>
                  <a:srgbClr val="990000"/>
                </a:solidFill>
              </a:rPr>
              <a:t>Direct Stiffness </a:t>
            </a:r>
            <a:r>
              <a:rPr lang="en-US" sz="3400" dirty="0" smtClean="0"/>
              <a:t>Development</a:t>
            </a:r>
            <a:endParaRPr lang="en-US" sz="3400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581400" y="2971800"/>
            <a:ext cx="3124200" cy="3048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3525520" y="3068320"/>
            <a:ext cx="107401" cy="10740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6659159" y="3072679"/>
            <a:ext cx="107401" cy="10740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56280" y="4191000"/>
            <a:ext cx="2763520" cy="3048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3200400" y="4287520"/>
            <a:ext cx="107401" cy="10740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5974080" y="4302039"/>
            <a:ext cx="107401" cy="10740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" name="Straight Arrow Connector 13"/>
          <p:cNvCxnSpPr>
            <a:stCxn id="9" idx="6"/>
          </p:cNvCxnSpPr>
          <p:nvPr/>
        </p:nvCxnSpPr>
        <p:spPr bwMode="auto">
          <a:xfrm flipV="1">
            <a:off x="6766560" y="3124200"/>
            <a:ext cx="929640" cy="218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590800" y="3124200"/>
            <a:ext cx="929640" cy="218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066800" y="4343400"/>
            <a:ext cx="7620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H="1" flipV="1">
            <a:off x="38100" y="3314700"/>
            <a:ext cx="2057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 flipH="1" flipV="1">
            <a:off x="3027680" y="3754120"/>
            <a:ext cx="4572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 flipH="1" flipV="1">
            <a:off x="3383280" y="3754120"/>
            <a:ext cx="4572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5400000" flipH="1" flipV="1">
            <a:off x="5826760" y="3769360"/>
            <a:ext cx="4572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 flipH="1" flipV="1">
            <a:off x="6477000" y="3774440"/>
            <a:ext cx="4572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 flipH="1" flipV="1">
            <a:off x="571500" y="5219700"/>
            <a:ext cx="990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 flipH="1" flipV="1">
            <a:off x="3048000" y="5029200"/>
            <a:ext cx="4572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 flipH="1" flipV="1">
            <a:off x="5562600" y="5257800"/>
            <a:ext cx="9144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1066800" y="5105400"/>
            <a:ext cx="685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2362200" y="510540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10800000">
            <a:off x="1066800" y="5562600"/>
            <a:ext cx="2133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886200" y="5562600"/>
            <a:ext cx="2133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276600" y="3657600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6040120" y="3657600"/>
            <a:ext cx="66548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10800000">
            <a:off x="3322320" y="5105400"/>
            <a:ext cx="109728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4876800" y="5105400"/>
            <a:ext cx="113284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352800" y="53898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894840" y="492402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38790" y="4050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062990" y="4050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95800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90800" y="2667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xi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191678" y="2667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xj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657600" y="3429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696750" y="3429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baseline="-25000" dirty="0" err="1" smtClean="0"/>
              <a:t>j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29600" y="3886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143000" y="2209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55" grpId="0"/>
      <p:bldP spid="56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Displacement Field is Assumed, u(x, nodal par).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3355042" cy="15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981200"/>
            <a:ext cx="5029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Simplest Function for Displacement Field </a:t>
            </a:r>
          </a:p>
          <a:p>
            <a:pPr marL="742950" lvl="1" indent="-285750"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One dimensional element</a:t>
            </a:r>
          </a:p>
          <a:p>
            <a:pPr marL="742950" lvl="1" indent="-285750"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en-US" dirty="0"/>
              <a:t>Two </a:t>
            </a:r>
            <a:r>
              <a:rPr lang="en-US" dirty="0" smtClean="0"/>
              <a:t>nodes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27076"/>
              </p:ext>
            </p:extLst>
          </p:nvPr>
        </p:nvGraphicFramePr>
        <p:xfrm>
          <a:off x="1121120" y="3140500"/>
          <a:ext cx="186266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83" name="Equation" r:id="rId5" imgW="1015920" imgH="228600" progId="Equation.DSMT4">
                  <p:embed/>
                </p:oleObj>
              </mc:Choice>
              <mc:Fallback>
                <p:oleObj name="Equation" r:id="rId5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120" y="3140500"/>
                        <a:ext cx="186266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362149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At the two nodal points u(x) can be written. 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5100"/>
              </p:ext>
            </p:extLst>
          </p:nvPr>
        </p:nvGraphicFramePr>
        <p:xfrm>
          <a:off x="6472165" y="3588257"/>
          <a:ext cx="267183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84" name="Equation" r:id="rId7" imgW="1409400" imgH="241200" progId="Equation.DSMT4">
                  <p:embed/>
                </p:oleObj>
              </mc:Choice>
              <mc:Fallback>
                <p:oleObj name="Equation" r:id="rId7" imgW="1409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2165" y="3588257"/>
                        <a:ext cx="267183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186915"/>
              </p:ext>
            </p:extLst>
          </p:nvPr>
        </p:nvGraphicFramePr>
        <p:xfrm>
          <a:off x="1121120" y="3940598"/>
          <a:ext cx="37973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85" name="Equation" r:id="rId9" imgW="2070000" imgH="241200" progId="Equation.DSMT4">
                  <p:embed/>
                </p:oleObj>
              </mc:Choice>
              <mc:Fallback>
                <p:oleObj name="Equation" r:id="rId9" imgW="2070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21120" y="3940598"/>
                        <a:ext cx="379730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746979"/>
              </p:ext>
            </p:extLst>
          </p:nvPr>
        </p:nvGraphicFramePr>
        <p:xfrm>
          <a:off x="1121120" y="4359917"/>
          <a:ext cx="472757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86" name="Equation" r:id="rId11" imgW="2577960" imgH="469800" progId="Equation.DSMT4">
                  <p:embed/>
                </p:oleObj>
              </mc:Choice>
              <mc:Fallback>
                <p:oleObj name="Equation" r:id="rId11" imgW="25779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21120" y="4359917"/>
                        <a:ext cx="4727575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508702"/>
              </p:ext>
            </p:extLst>
          </p:nvPr>
        </p:nvGraphicFramePr>
        <p:xfrm>
          <a:off x="1084906" y="5184813"/>
          <a:ext cx="218916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87" name="Equation" r:id="rId13" imgW="1193760" imgH="520560" progId="Equation.DSMT4">
                  <p:embed/>
                </p:oleObj>
              </mc:Choice>
              <mc:Fallback>
                <p:oleObj name="Equation" r:id="rId13" imgW="11937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84906" y="5184813"/>
                        <a:ext cx="2189162" cy="95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416525"/>
              </p:ext>
            </p:extLst>
          </p:nvPr>
        </p:nvGraphicFramePr>
        <p:xfrm>
          <a:off x="4452937" y="5186877"/>
          <a:ext cx="14906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88" name="Equation" r:id="rId15" imgW="812520" imgH="520560" progId="Equation.DSMT4">
                  <p:embed/>
                </p:oleObj>
              </mc:Choice>
              <mc:Fallback>
                <p:oleObj name="Equation" r:id="rId15" imgW="8125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52937" y="5186877"/>
                        <a:ext cx="1490663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406456"/>
              </p:ext>
            </p:extLst>
          </p:nvPr>
        </p:nvGraphicFramePr>
        <p:xfrm>
          <a:off x="6503157" y="4568672"/>
          <a:ext cx="13049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89" name="Equation" r:id="rId17" imgW="711000" imgH="241200" progId="Equation.DSMT4">
                  <p:embed/>
                </p:oleObj>
              </mc:Choice>
              <mc:Fallback>
                <p:oleObj name="Equation" r:id="rId17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03157" y="4568672"/>
                        <a:ext cx="13049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3073427" y="3150050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  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3352800" y="5454529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195060" y="5454529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1417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Displacement Functions are in Terms of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j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3355042" cy="15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473478"/>
              </p:ext>
            </p:extLst>
          </p:nvPr>
        </p:nvGraphicFramePr>
        <p:xfrm>
          <a:off x="914400" y="1839929"/>
          <a:ext cx="186266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48" name="Equation" r:id="rId5" imgW="1015920" imgH="228600" progId="Equation.DSMT4">
                  <p:embed/>
                </p:oleObj>
              </mc:Choice>
              <mc:Fallback>
                <p:oleObj name="Equation" r:id="rId5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839929"/>
                        <a:ext cx="186266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141546"/>
              </p:ext>
            </p:extLst>
          </p:nvPr>
        </p:nvGraphicFramePr>
        <p:xfrm>
          <a:off x="3417589" y="1847990"/>
          <a:ext cx="13049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49" name="Equation" r:id="rId7" imgW="711000" imgH="241200" progId="Equation.DSMT4">
                  <p:embed/>
                </p:oleObj>
              </mc:Choice>
              <mc:Fallback>
                <p:oleObj name="Equation" r:id="rId7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17589" y="1847990"/>
                        <a:ext cx="13049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278381"/>
              </p:ext>
            </p:extLst>
          </p:nvPr>
        </p:nvGraphicFramePr>
        <p:xfrm>
          <a:off x="914400" y="2743200"/>
          <a:ext cx="45370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50" name="Equation" r:id="rId9" imgW="2476440" imgH="914400" progId="Equation.DSMT4">
                  <p:embed/>
                </p:oleObj>
              </mc:Choice>
              <mc:Fallback>
                <p:oleObj name="Equation" r:id="rId9" imgW="24764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2743200"/>
                        <a:ext cx="4537075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578034"/>
              </p:ext>
            </p:extLst>
          </p:nvPr>
        </p:nvGraphicFramePr>
        <p:xfrm>
          <a:off x="914400" y="4484749"/>
          <a:ext cx="3117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51" name="Equation" r:id="rId11" imgW="1701720" imgH="457200" progId="Equation.DSMT4">
                  <p:embed/>
                </p:oleObj>
              </mc:Choice>
              <mc:Fallback>
                <p:oleObj name="Equation" r:id="rId11" imgW="1701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4484749"/>
                        <a:ext cx="31178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452308"/>
              </p:ext>
            </p:extLst>
          </p:nvPr>
        </p:nvGraphicFramePr>
        <p:xfrm>
          <a:off x="3963988" y="4614644"/>
          <a:ext cx="269716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52" name="Equation" r:id="rId13" imgW="1473120" imgH="304560" progId="Equation.DSMT4">
                  <p:embed/>
                </p:oleObj>
              </mc:Choice>
              <mc:Fallback>
                <p:oleObj name="Equation" r:id="rId13" imgW="1473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63988" y="4614644"/>
                        <a:ext cx="2697162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04101" y="5602069"/>
            <a:ext cx="313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 Functions or</a:t>
            </a:r>
          </a:p>
          <a:p>
            <a:r>
              <a:rPr lang="en-US" dirty="0" smtClean="0"/>
              <a:t>Interpolation Functions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4572000" y="5113597"/>
            <a:ext cx="0" cy="2093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867400" y="5116294"/>
            <a:ext cx="0" cy="2093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572000" y="5322949"/>
            <a:ext cx="2743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7315200" y="5322949"/>
            <a:ext cx="0" cy="2791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235757"/>
              </p:ext>
            </p:extLst>
          </p:nvPr>
        </p:nvGraphicFramePr>
        <p:xfrm>
          <a:off x="901401" y="5334000"/>
          <a:ext cx="38211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53" name="Equation" r:id="rId15" imgW="2082600" imgH="457200" progId="Equation.DSMT4">
                  <p:embed/>
                </p:oleObj>
              </mc:Choice>
              <mc:Fallback>
                <p:oleObj name="Equation" r:id="rId15" imgW="2082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01401" y="5334000"/>
                        <a:ext cx="38211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74675" y="2344939"/>
            <a:ext cx="451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Substituting      and      into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4070051" y="2331782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2195140" y="2324178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3136956" y="2323865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876098" y="4687510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059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 animBg="1"/>
      <p:bldP spid="19" grpId="0" animBg="1"/>
      <p:bldP spid="21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Functions Critical To Element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3355042" cy="15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617595"/>
              </p:ext>
            </p:extLst>
          </p:nvPr>
        </p:nvGraphicFramePr>
        <p:xfrm>
          <a:off x="609600" y="1693190"/>
          <a:ext cx="3117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28" name="Equation" r:id="rId5" imgW="1701720" imgH="457200" progId="Equation.DSMT4">
                  <p:embed/>
                </p:oleObj>
              </mc:Choice>
              <mc:Fallback>
                <p:oleObj name="Equation" r:id="rId5" imgW="1701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1693190"/>
                        <a:ext cx="31178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184939"/>
              </p:ext>
            </p:extLst>
          </p:nvPr>
        </p:nvGraphicFramePr>
        <p:xfrm>
          <a:off x="1066800" y="2467916"/>
          <a:ext cx="269716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29" name="Equation" r:id="rId7" imgW="1473120" imgH="304560" progId="Equation.DSMT4">
                  <p:embed/>
                </p:oleObj>
              </mc:Choice>
              <mc:Fallback>
                <p:oleObj name="Equation" r:id="rId7" imgW="1473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2467916"/>
                        <a:ext cx="2697162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612078"/>
              </p:ext>
            </p:extLst>
          </p:nvPr>
        </p:nvGraphicFramePr>
        <p:xfrm>
          <a:off x="609600" y="34290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30" name="Equation" r:id="rId9" imgW="914400" imgH="457200" progId="Equation.DSMT4">
                  <p:embed/>
                </p:oleObj>
              </mc:Choice>
              <mc:Fallback>
                <p:oleObj name="Equation" r:id="rId9" imgW="914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3429000"/>
                        <a:ext cx="1676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 bwMode="auto">
          <a:xfrm>
            <a:off x="3886200" y="2514600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422548"/>
              </p:ext>
            </p:extLst>
          </p:nvPr>
        </p:nvGraphicFramePr>
        <p:xfrm>
          <a:off x="609600" y="5029200"/>
          <a:ext cx="16779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31" name="Equation" r:id="rId11" imgW="914400" imgH="431640" progId="Equation.DSMT4">
                  <p:embed/>
                </p:oleObj>
              </mc:Choice>
              <mc:Fallback>
                <p:oleObj name="Equation" r:id="rId11" imgW="914400" imgH="431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1677987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2743200" y="5910359"/>
            <a:ext cx="1828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743200" y="5605559"/>
            <a:ext cx="21336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743200" y="4691159"/>
            <a:ext cx="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515252" y="5787248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i</a:t>
            </a:r>
            <a:endParaRPr lang="en-US" sz="1000" dirty="0">
              <a:solidFill>
                <a:srgbClr val="0033CC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5805329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j</a:t>
            </a:r>
            <a:endParaRPr lang="en-US" sz="1000" dirty="0">
              <a:solidFill>
                <a:srgbClr val="0033CC"/>
              </a:solidFill>
            </a:endParaRPr>
          </a:p>
        </p:txBody>
      </p:sp>
      <p:cxnSp>
        <p:nvCxnSpPr>
          <p:cNvPr id="30" name="Straight Connector 29"/>
          <p:cNvCxnSpPr>
            <a:endCxn id="26" idx="3"/>
          </p:cNvCxnSpPr>
          <p:nvPr/>
        </p:nvCxnSpPr>
        <p:spPr bwMode="auto">
          <a:xfrm>
            <a:off x="2743200" y="5605559"/>
            <a:ext cx="0" cy="304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4572000" y="4904519"/>
            <a:ext cx="0" cy="1005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2743200" y="4904519"/>
            <a:ext cx="1828800" cy="70104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670515" y="5262788"/>
            <a:ext cx="0" cy="640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H="1">
            <a:off x="2743200" y="4904519"/>
            <a:ext cx="1828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515252" y="4781408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473574" y="5482448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6800" y="548461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772906" y="4647549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</a:t>
            </a:r>
            <a:r>
              <a:rPr lang="en-US" sz="1200" baseline="-25000" dirty="0" err="1" smtClean="0"/>
              <a:t>j</a:t>
            </a:r>
            <a:endParaRPr lang="en-US" sz="1200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616813"/>
              </p:ext>
            </p:extLst>
          </p:nvPr>
        </p:nvGraphicFramePr>
        <p:xfrm>
          <a:off x="2578100" y="5937250"/>
          <a:ext cx="330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32" name="Equation" r:id="rId13" imgW="330120" imgH="228600" progId="Equation.DSMT4">
                  <p:embed/>
                </p:oleObj>
              </mc:Choice>
              <mc:Fallback>
                <p:oleObj name="Equation" r:id="rId13" imgW="33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78100" y="5937250"/>
                        <a:ext cx="330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766167"/>
              </p:ext>
            </p:extLst>
          </p:nvPr>
        </p:nvGraphicFramePr>
        <p:xfrm>
          <a:off x="4387850" y="5930900"/>
          <a:ext cx="368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33" name="Equation" r:id="rId15" imgW="368280" imgH="241200" progId="Equation.DSMT4">
                  <p:embed/>
                </p:oleObj>
              </mc:Choice>
              <mc:Fallback>
                <p:oleObj name="Equation" r:id="rId15" imgW="368280" imgH="241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5930900"/>
                        <a:ext cx="368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888188"/>
              </p:ext>
            </p:extLst>
          </p:nvPr>
        </p:nvGraphicFramePr>
        <p:xfrm>
          <a:off x="3530600" y="5969000"/>
          <a:ext cx="279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34" name="Equation" r:id="rId17" imgW="279360" imgH="164880" progId="Equation.DSMT4">
                  <p:embed/>
                </p:oleObj>
              </mc:Choice>
              <mc:Fallback>
                <p:oleObj name="Equation" r:id="rId17" imgW="279360" imgH="1648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5969000"/>
                        <a:ext cx="2794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Connector 45"/>
          <p:cNvCxnSpPr/>
          <p:nvPr/>
        </p:nvCxnSpPr>
        <p:spPr bwMode="auto">
          <a:xfrm>
            <a:off x="2739629" y="4310810"/>
            <a:ext cx="1828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739629" y="4006010"/>
            <a:ext cx="21336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2739629" y="3091610"/>
            <a:ext cx="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511681" y="4187699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i</a:t>
            </a:r>
            <a:endParaRPr lang="en-US" sz="1000" dirty="0">
              <a:solidFill>
                <a:srgbClr val="0033CC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68429" y="4205780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j</a:t>
            </a:r>
            <a:endParaRPr lang="en-US" sz="1000" dirty="0">
              <a:solidFill>
                <a:srgbClr val="0033CC"/>
              </a:solidFill>
            </a:endParaRPr>
          </a:p>
        </p:txBody>
      </p:sp>
      <p:cxnSp>
        <p:nvCxnSpPr>
          <p:cNvPr id="51" name="Straight Connector 50"/>
          <p:cNvCxnSpPr>
            <a:endCxn id="49" idx="3"/>
          </p:cNvCxnSpPr>
          <p:nvPr/>
        </p:nvCxnSpPr>
        <p:spPr bwMode="auto">
          <a:xfrm>
            <a:off x="2739629" y="4006010"/>
            <a:ext cx="0" cy="304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4568429" y="3304970"/>
            <a:ext cx="0" cy="1005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56" idx="3"/>
          </p:cNvCxnSpPr>
          <p:nvPr/>
        </p:nvCxnSpPr>
        <p:spPr bwMode="auto">
          <a:xfrm>
            <a:off x="2781307" y="3304970"/>
            <a:ext cx="1790693" cy="70320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3666944" y="3663239"/>
            <a:ext cx="0" cy="640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2739629" y="3304970"/>
            <a:ext cx="1828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2511681" y="318185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2470003" y="388289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873229" y="388506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769335" y="304800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r>
              <a:rPr lang="en-US" sz="1200" baseline="-25000" dirty="0"/>
              <a:t>i</a:t>
            </a:r>
            <a:endParaRPr lang="en-US" sz="1200" dirty="0"/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345563"/>
              </p:ext>
            </p:extLst>
          </p:nvPr>
        </p:nvGraphicFramePr>
        <p:xfrm>
          <a:off x="2574529" y="4337701"/>
          <a:ext cx="330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35" name="Equation" r:id="rId19" imgW="330120" imgH="228600" progId="Equation.DSMT4">
                  <p:embed/>
                </p:oleObj>
              </mc:Choice>
              <mc:Fallback>
                <p:oleObj name="Equation" r:id="rId19" imgW="33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74529" y="4337701"/>
                        <a:ext cx="330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136758"/>
              </p:ext>
            </p:extLst>
          </p:nvPr>
        </p:nvGraphicFramePr>
        <p:xfrm>
          <a:off x="4384279" y="4331351"/>
          <a:ext cx="368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36" name="Equation" r:id="rId21" imgW="368280" imgH="241200" progId="Equation.DSMT4">
                  <p:embed/>
                </p:oleObj>
              </mc:Choice>
              <mc:Fallback>
                <p:oleObj name="Equation" r:id="rId21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279" y="4331351"/>
                        <a:ext cx="368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191801"/>
              </p:ext>
            </p:extLst>
          </p:nvPr>
        </p:nvGraphicFramePr>
        <p:xfrm>
          <a:off x="3527029" y="4369451"/>
          <a:ext cx="279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37" name="Equation" r:id="rId23" imgW="279360" imgH="164880" progId="Equation.DSMT4">
                  <p:embed/>
                </p:oleObj>
              </mc:Choice>
              <mc:Fallback>
                <p:oleObj name="Equation" r:id="rId23" imgW="2793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029" y="4369451"/>
                        <a:ext cx="2794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0" name="Object 522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056706"/>
              </p:ext>
            </p:extLst>
          </p:nvPr>
        </p:nvGraphicFramePr>
        <p:xfrm>
          <a:off x="5638800" y="3416557"/>
          <a:ext cx="694492" cy="41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38" name="Equation" r:id="rId25" imgW="380880" imgH="228600" progId="Equation.DSMT4">
                  <p:embed/>
                </p:oleObj>
              </mc:Choice>
              <mc:Fallback>
                <p:oleObj name="Equation" r:id="rId25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638800" y="3416557"/>
                        <a:ext cx="694492" cy="416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1" name="Object 522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868873"/>
              </p:ext>
            </p:extLst>
          </p:nvPr>
        </p:nvGraphicFramePr>
        <p:xfrm>
          <a:off x="6402572" y="3414713"/>
          <a:ext cx="1065028" cy="417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39" name="Equation" r:id="rId27" imgW="583920" imgH="228600" progId="Equation.DSMT4">
                  <p:embed/>
                </p:oleObj>
              </mc:Choice>
              <mc:Fallback>
                <p:oleObj name="Equation" r:id="rId27" imgW="583920" imgH="228600" progId="Equation.DSMT4">
                  <p:embed/>
                  <p:pic>
                    <p:nvPicPr>
                      <p:cNvPr id="0" name="Object 522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572" y="3414713"/>
                        <a:ext cx="1065028" cy="417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3" name="Object 522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290184"/>
              </p:ext>
            </p:extLst>
          </p:nvPr>
        </p:nvGraphicFramePr>
        <p:xfrm>
          <a:off x="5630862" y="3870324"/>
          <a:ext cx="717781" cy="440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40" name="Equation" r:id="rId29" imgW="393480" imgH="241200" progId="Equation.DSMT4">
                  <p:embed/>
                </p:oleObj>
              </mc:Choice>
              <mc:Fallback>
                <p:oleObj name="Equation" r:id="rId29" imgW="393480" imgH="241200" progId="Equation.DSMT4">
                  <p:embed/>
                  <p:pic>
                    <p:nvPicPr>
                      <p:cNvPr id="0" name="Object 522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2" y="3870324"/>
                        <a:ext cx="717781" cy="440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4" name="Object 5222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469461"/>
              </p:ext>
            </p:extLst>
          </p:nvPr>
        </p:nvGraphicFramePr>
        <p:xfrm>
          <a:off x="6408943" y="3886199"/>
          <a:ext cx="1111610" cy="417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41" name="Equation" r:id="rId31" imgW="609480" imgH="228600" progId="Equation.DSMT4">
                  <p:embed/>
                </p:oleObj>
              </mc:Choice>
              <mc:Fallback>
                <p:oleObj name="Equation" r:id="rId31" imgW="609480" imgH="228600" progId="Equation.DSMT4">
                  <p:embed/>
                  <p:pic>
                    <p:nvPicPr>
                      <p:cNvPr id="0" name="Object 522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943" y="3886199"/>
                        <a:ext cx="1111610" cy="417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5" name="Object 5222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66974"/>
              </p:ext>
            </p:extLst>
          </p:nvPr>
        </p:nvGraphicFramePr>
        <p:xfrm>
          <a:off x="5646737" y="4931665"/>
          <a:ext cx="6937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42" name="Equation" r:id="rId33" imgW="380880" imgH="228600" progId="Equation.DSMT4">
                  <p:embed/>
                </p:oleObj>
              </mc:Choice>
              <mc:Fallback>
                <p:oleObj name="Equation" r:id="rId33" imgW="380880" imgH="228600" progId="Equation.DSMT4">
                  <p:embed/>
                  <p:pic>
                    <p:nvPicPr>
                      <p:cNvPr id="0" name="Object 522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7" y="4931665"/>
                        <a:ext cx="6937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6" name="Object 522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07526"/>
              </p:ext>
            </p:extLst>
          </p:nvPr>
        </p:nvGraphicFramePr>
        <p:xfrm>
          <a:off x="6400800" y="4919663"/>
          <a:ext cx="11572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43" name="Equation" r:id="rId35" imgW="634680" imgH="241200" progId="Equation.DSMT4">
                  <p:embed/>
                </p:oleObj>
              </mc:Choice>
              <mc:Fallback>
                <p:oleObj name="Equation" r:id="rId35" imgW="634680" imgH="241200" progId="Equation.DSMT4">
                  <p:embed/>
                  <p:pic>
                    <p:nvPicPr>
                      <p:cNvPr id="0" name="Object 522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19663"/>
                        <a:ext cx="11572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7" name="Object 522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499191"/>
              </p:ext>
            </p:extLst>
          </p:nvPr>
        </p:nvGraphicFramePr>
        <p:xfrm>
          <a:off x="5638800" y="5385690"/>
          <a:ext cx="7175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44" name="Equation" r:id="rId37" imgW="393480" imgH="241200" progId="Equation.DSMT4">
                  <p:embed/>
                </p:oleObj>
              </mc:Choice>
              <mc:Fallback>
                <p:oleObj name="Equation" r:id="rId37" imgW="393480" imgH="241200" progId="Equation.DSMT4">
                  <p:embed/>
                  <p:pic>
                    <p:nvPicPr>
                      <p:cNvPr id="0" name="Object 522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385690"/>
                        <a:ext cx="7175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8" name="Object 5222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557773"/>
              </p:ext>
            </p:extLst>
          </p:nvPr>
        </p:nvGraphicFramePr>
        <p:xfrm>
          <a:off x="6403975" y="5402263"/>
          <a:ext cx="10636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45" name="Equation" r:id="rId39" imgW="583920" imgH="228600" progId="Equation.DSMT4">
                  <p:embed/>
                </p:oleObj>
              </mc:Choice>
              <mc:Fallback>
                <p:oleObj name="Equation" r:id="rId39" imgW="583920" imgH="228600" progId="Equation.DSMT4">
                  <p:embed/>
                  <p:pic>
                    <p:nvPicPr>
                      <p:cNvPr id="0" name="Object 522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5402263"/>
                        <a:ext cx="10636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509439"/>
              </p:ext>
            </p:extLst>
          </p:nvPr>
        </p:nvGraphicFramePr>
        <p:xfrm>
          <a:off x="5943599" y="4339524"/>
          <a:ext cx="2761775" cy="441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46" name="Equation" r:id="rId41" imgW="1904760" imgH="304560" progId="Equation.DSMT4">
                  <p:embed/>
                </p:oleObj>
              </mc:Choice>
              <mc:Fallback>
                <p:oleObj name="Equation" r:id="rId41" imgW="1904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943599" y="4339524"/>
                        <a:ext cx="2761775" cy="441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869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9" grpId="0"/>
      <p:bldP spid="40" grpId="0"/>
      <p:bldP spid="41" grpId="0"/>
      <p:bldP spid="42" grpId="0"/>
      <p:bldP spid="49" grpId="0"/>
      <p:bldP spid="50" grpId="0"/>
      <p:bldP spid="56" grpId="0"/>
      <p:bldP spid="57" grpId="0"/>
      <p:bldP spid="58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Elasticity’s Strain-Displacement Relationship </a:t>
            </a:r>
            <a:r>
              <a:rPr lang="el-GR" dirty="0" smtClean="0"/>
              <a:t>ε</a:t>
            </a:r>
            <a:r>
              <a:rPr lang="en-US" baseline="-25000" dirty="0" smtClean="0"/>
              <a:t>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3355042" cy="15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017478"/>
              </p:ext>
            </p:extLst>
          </p:nvPr>
        </p:nvGraphicFramePr>
        <p:xfrm>
          <a:off x="1123950" y="2260600"/>
          <a:ext cx="14430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39" name="Equation" r:id="rId5" imgW="787320" imgH="304560" progId="Equation.DSMT4">
                  <p:embed/>
                </p:oleObj>
              </mc:Choice>
              <mc:Fallback>
                <p:oleObj name="Equation" r:id="rId5" imgW="7873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3950" y="2260600"/>
                        <a:ext cx="1443038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170331"/>
              </p:ext>
            </p:extLst>
          </p:nvPr>
        </p:nvGraphicFramePr>
        <p:xfrm>
          <a:off x="1676400" y="2924175"/>
          <a:ext cx="31892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40" name="Equation" r:id="rId7" imgW="1739880" imgH="482400" progId="Equation.DSMT4">
                  <p:embed/>
                </p:oleObj>
              </mc:Choice>
              <mc:Fallback>
                <p:oleObj name="Equation" r:id="rId7" imgW="1739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2924175"/>
                        <a:ext cx="3189288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Brace 9"/>
          <p:cNvSpPr/>
          <p:nvPr/>
        </p:nvSpPr>
        <p:spPr bwMode="auto">
          <a:xfrm rot="5400000">
            <a:off x="5291931" y="4215606"/>
            <a:ext cx="227012" cy="1209675"/>
          </a:xfrm>
          <a:prstGeom prst="rightBrac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6714" y="4929187"/>
            <a:ext cx="143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[B] matrix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6313" y="237111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Substituting in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5043311" y="2328971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804660" y="4081303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942056"/>
              </p:ext>
            </p:extLst>
          </p:nvPr>
        </p:nvGraphicFramePr>
        <p:xfrm>
          <a:off x="1676400" y="3881725"/>
          <a:ext cx="2657082" cy="81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41" name="Equation" r:id="rId9" imgW="1498320" imgH="457200" progId="Equation.DSMT4">
                  <p:embed/>
                </p:oleObj>
              </mc:Choice>
              <mc:Fallback>
                <p:oleObj name="Equation" r:id="rId9" imgW="1498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6400" y="3881725"/>
                        <a:ext cx="2657082" cy="810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782135"/>
              </p:ext>
            </p:extLst>
          </p:nvPr>
        </p:nvGraphicFramePr>
        <p:xfrm>
          <a:off x="4427220" y="3867114"/>
          <a:ext cx="1981200" cy="83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42" name="Equation" r:id="rId11" imgW="1168200" imgH="495000" progId="Equation.DSMT4">
                  <p:embed/>
                </p:oleObj>
              </mc:Choice>
              <mc:Fallback>
                <p:oleObj name="Equation" r:id="rId11" imgW="11682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27220" y="3867114"/>
                        <a:ext cx="1981200" cy="839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845323"/>
              </p:ext>
            </p:extLst>
          </p:nvPr>
        </p:nvGraphicFramePr>
        <p:xfrm>
          <a:off x="4616591" y="5270641"/>
          <a:ext cx="1676400" cy="65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43" name="Equation" r:id="rId13" imgW="1104840" imgH="431640" progId="Equation.DSMT4">
                  <p:embed/>
                </p:oleObj>
              </mc:Choice>
              <mc:Fallback>
                <p:oleObj name="Equation" r:id="rId13" imgW="1104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16591" y="5270641"/>
                        <a:ext cx="1676400" cy="65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727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4" grpId="0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Elasticity’s Constitutive Relationship </a:t>
            </a:r>
            <a:r>
              <a:rPr lang="el-GR" dirty="0" smtClean="0"/>
              <a:t>σ</a:t>
            </a:r>
            <a:r>
              <a:rPr lang="en-US" baseline="-25000" dirty="0" smtClean="0"/>
              <a:t>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3355042" cy="15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225581"/>
              </p:ext>
            </p:extLst>
          </p:nvPr>
        </p:nvGraphicFramePr>
        <p:xfrm>
          <a:off x="574675" y="2209800"/>
          <a:ext cx="4840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56" name="Equation" r:id="rId5" imgW="2641320" imgH="457200" progId="Equation.DSMT4">
                  <p:embed/>
                </p:oleObj>
              </mc:Choice>
              <mc:Fallback>
                <p:oleObj name="Equation" r:id="rId5" imgW="2641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675" y="2209800"/>
                        <a:ext cx="4840288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826354"/>
              </p:ext>
            </p:extLst>
          </p:nvPr>
        </p:nvGraphicFramePr>
        <p:xfrm>
          <a:off x="574675" y="3478508"/>
          <a:ext cx="29083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57" name="Equation" r:id="rId7" imgW="1587240" imgH="495000" progId="Equation.DSMT4">
                  <p:embed/>
                </p:oleObj>
              </mc:Choice>
              <mc:Fallback>
                <p:oleObj name="Equation" r:id="rId7" imgW="15872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4675" y="3478508"/>
                        <a:ext cx="290830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565942"/>
              </p:ext>
            </p:extLst>
          </p:nvPr>
        </p:nvGraphicFramePr>
        <p:xfrm>
          <a:off x="1295400" y="4727575"/>
          <a:ext cx="25590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58" name="Equation" r:id="rId9" imgW="1396800" imgH="495000" progId="Equation.DSMT4">
                  <p:embed/>
                </p:oleObj>
              </mc:Choice>
              <mc:Fallback>
                <p:oleObj name="Equation" r:id="rId9" imgW="13968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400" y="4727575"/>
                        <a:ext cx="255905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2531" y="306919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Substituting in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2479357" y="3057514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038600" y="4975860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519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accent1">
                <a:tint val="66000"/>
                <a:satMod val="160000"/>
              </a:schemeClr>
            </a:gs>
            <a:gs pos="10000">
              <a:schemeClr val="accent1">
                <a:tint val="44500"/>
                <a:satMod val="160000"/>
              </a:schemeClr>
            </a:gs>
            <a:gs pos="2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Multiplied by Area gives Nodal Forces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3355042" cy="15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114655"/>
              </p:ext>
            </p:extLst>
          </p:nvPr>
        </p:nvGraphicFramePr>
        <p:xfrm>
          <a:off x="574675" y="1828800"/>
          <a:ext cx="35607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60" name="Equation" r:id="rId5" imgW="1942920" imgH="253800" progId="Equation.DSMT4">
                  <p:embed/>
                </p:oleObj>
              </mc:Choice>
              <mc:Fallback>
                <p:oleObj name="Equation" r:id="rId5" imgW="1942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675" y="1828800"/>
                        <a:ext cx="356076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25319"/>
              </p:ext>
            </p:extLst>
          </p:nvPr>
        </p:nvGraphicFramePr>
        <p:xfrm>
          <a:off x="574675" y="4179241"/>
          <a:ext cx="27447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61" name="Equation" r:id="rId7" imgW="1498320" imgH="495000" progId="Equation.DSMT4">
                  <p:embed/>
                </p:oleObj>
              </mc:Choice>
              <mc:Fallback>
                <p:oleObj name="Equation" r:id="rId7" imgW="14983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4675" y="4179241"/>
                        <a:ext cx="2744787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>
            <a:off x="1295400" y="2295525"/>
            <a:ext cx="0" cy="3197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stealth" w="med" len="med"/>
            <a:tailEnd type="none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295400" y="2615259"/>
            <a:ext cx="228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447801" y="2434820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sign comes from the Convention that on a negative surface a tensile stress (and the force associated with it) will be directed in the negative coordinate direction</a:t>
            </a:r>
            <a:endParaRPr lang="en-US" sz="16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105878"/>
              </p:ext>
            </p:extLst>
          </p:nvPr>
        </p:nvGraphicFramePr>
        <p:xfrm>
          <a:off x="3348037" y="4179241"/>
          <a:ext cx="33718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62" name="Equation" r:id="rId9" imgW="1841400" imgH="495000" progId="Equation.DSMT4">
                  <p:embed/>
                </p:oleObj>
              </mc:Choice>
              <mc:Fallback>
                <p:oleObj name="Equation" r:id="rId9" imgW="18414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8037" y="4179241"/>
                        <a:ext cx="337185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618514"/>
              </p:ext>
            </p:extLst>
          </p:nvPr>
        </p:nvGraphicFramePr>
        <p:xfrm>
          <a:off x="1338263" y="5187950"/>
          <a:ext cx="32559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63" name="Equation" r:id="rId11" imgW="1777680" imgH="495000" progId="Equation.DSMT4">
                  <p:embed/>
                </p:oleObj>
              </mc:Choice>
              <mc:Fallback>
                <p:oleObj name="Equation" r:id="rId11" imgW="17776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38263" y="5187950"/>
                        <a:ext cx="3255962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179469"/>
              </p:ext>
            </p:extLst>
          </p:nvPr>
        </p:nvGraphicFramePr>
        <p:xfrm>
          <a:off x="4883150" y="5187950"/>
          <a:ext cx="28829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64" name="Equation" r:id="rId13" imgW="1574640" imgH="495000" progId="Equation.DSMT4">
                  <p:embed/>
                </p:oleObj>
              </mc:Choice>
              <mc:Fallback>
                <p:oleObj name="Equation" r:id="rId13" imgW="15746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83150" y="5187950"/>
                        <a:ext cx="288290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 bwMode="auto">
          <a:xfrm>
            <a:off x="8009106" y="5445096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6731" y="377455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Substituting in 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541496" y="3758259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848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Stiffness Matrix Relates Forces and Displacements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3355042" cy="15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625918"/>
              </p:ext>
            </p:extLst>
          </p:nvPr>
        </p:nvGraphicFramePr>
        <p:xfrm>
          <a:off x="504825" y="1944688"/>
          <a:ext cx="37909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10" name="Equation" r:id="rId5" imgW="2070000" imgH="571320" progId="Equation.DSMT4">
                  <p:embed/>
                </p:oleObj>
              </mc:Choice>
              <mc:Fallback>
                <p:oleObj name="Equation" r:id="rId5" imgW="20700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825" y="1944688"/>
                        <a:ext cx="3790950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05206"/>
              </p:ext>
            </p:extLst>
          </p:nvPr>
        </p:nvGraphicFramePr>
        <p:xfrm>
          <a:off x="496888" y="3962400"/>
          <a:ext cx="690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11" name="Equation" r:id="rId7" imgW="3771720" imgH="457200" progId="Equation.DSMT4">
                  <p:embed/>
                </p:oleObj>
              </mc:Choice>
              <mc:Fallback>
                <p:oleObj name="Equation" r:id="rId7" imgW="3771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6888" y="3962400"/>
                        <a:ext cx="6908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Brace 13"/>
          <p:cNvSpPr/>
          <p:nvPr/>
        </p:nvSpPr>
        <p:spPr bwMode="auto">
          <a:xfrm rot="5400000">
            <a:off x="2449261" y="2144465"/>
            <a:ext cx="206875" cy="1905000"/>
          </a:xfrm>
          <a:prstGeom prst="rightBrac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3000" y="3270291"/>
            <a:ext cx="291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[k]</a:t>
            </a:r>
            <a:r>
              <a:rPr lang="en-US" baseline="-25000" dirty="0" smtClean="0">
                <a:solidFill>
                  <a:srgbClr val="990000"/>
                </a:solidFill>
              </a:rPr>
              <a:t>e</a:t>
            </a:r>
            <a:r>
              <a:rPr lang="en-US" dirty="0" smtClean="0">
                <a:solidFill>
                  <a:srgbClr val="990000"/>
                </a:solidFill>
              </a:rPr>
              <a:t> ≡ Stiffness Matrix</a:t>
            </a:r>
            <a:endParaRPr lang="en-US" dirty="0">
              <a:solidFill>
                <a:srgbClr val="990000"/>
              </a:solidFill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024175"/>
              </p:ext>
            </p:extLst>
          </p:nvPr>
        </p:nvGraphicFramePr>
        <p:xfrm>
          <a:off x="1143000" y="4938143"/>
          <a:ext cx="160496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12" name="Equation" r:id="rId9" imgW="876240" imgH="482400" progId="Equation.DSMT4">
                  <p:embed/>
                </p:oleObj>
              </mc:Choice>
              <mc:Fallback>
                <p:oleObj name="Equation" r:id="rId9" imgW="876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4938143"/>
                        <a:ext cx="1604962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 bwMode="auto">
          <a:xfrm>
            <a:off x="2887979" y="5205161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8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366260" y="2262176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5118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Summary of the Direct Stiffness Steps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675" y="1647885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+mj-lt"/>
              <a:buAutoNum type="arabicPeriod"/>
            </a:pPr>
            <a:r>
              <a:rPr lang="en-US" dirty="0" smtClean="0"/>
              <a:t>Define </a:t>
            </a:r>
          </a:p>
          <a:p>
            <a:pPr marL="800100" lvl="1" indent="-342900">
              <a:buClr>
                <a:srgbClr val="990000"/>
              </a:buClr>
              <a:buFont typeface="+mj-lt"/>
              <a:buAutoNum type="alphaLcPeriod"/>
            </a:pPr>
            <a:r>
              <a:rPr lang="en-US" dirty="0" smtClean="0"/>
              <a:t>the displacements and loads associated with the degrees of freedom of the nodes</a:t>
            </a:r>
          </a:p>
          <a:p>
            <a:pPr marL="800100" lvl="1" indent="-342900">
              <a:buClr>
                <a:srgbClr val="990000"/>
              </a:buClr>
              <a:buFont typeface="+mj-lt"/>
              <a:buAutoNum type="alphaLcPeriod"/>
            </a:pPr>
            <a:r>
              <a:rPr lang="en-US" dirty="0" smtClean="0"/>
              <a:t>the geometry and material properties of the elements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Clr>
                <a:srgbClr val="990000"/>
              </a:buClr>
              <a:buFont typeface="+mj-lt"/>
              <a:buAutoNum type="arabicPeriod"/>
            </a:pPr>
            <a:r>
              <a:rPr lang="en-US" dirty="0" smtClean="0"/>
              <a:t>Assume a deflection field of the element</a:t>
            </a:r>
          </a:p>
          <a:p>
            <a:pPr marL="800100" lvl="1" indent="-342900">
              <a:buClr>
                <a:srgbClr val="990000"/>
              </a:buClr>
              <a:buFont typeface="+mj-lt"/>
              <a:buAutoNum type="alphaLcPeriod"/>
            </a:pPr>
            <a:r>
              <a:rPr lang="en-US" dirty="0" smtClean="0"/>
              <a:t>as many unknowns as degrees of freedom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Clr>
                <a:srgbClr val="990000"/>
              </a:buClr>
              <a:buFont typeface="+mj-lt"/>
              <a:buAutoNum type="arabicPeriod"/>
            </a:pPr>
            <a:r>
              <a:rPr lang="en-US" dirty="0" smtClean="0"/>
              <a:t>Determine the unknown constants in terms of nodal position and displacements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Clr>
                <a:srgbClr val="990000"/>
              </a:buClr>
              <a:buFont typeface="+mj-lt"/>
              <a:buAutoNum type="arabicPeriod"/>
            </a:pPr>
            <a:r>
              <a:rPr lang="en-US" dirty="0" smtClean="0"/>
              <a:t>Differentiate the displacement field equations to obtain the strain as a function of nodal displacements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Clr>
                <a:srgbClr val="990000"/>
              </a:buClr>
              <a:buFont typeface="+mj-lt"/>
              <a:buAutoNum type="arabicPeriod"/>
            </a:pPr>
            <a:r>
              <a:rPr lang="en-US" dirty="0" smtClean="0"/>
              <a:t>Substitute the stress-strain relations to write the stress as a function of nodal Displacement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1216025"/>
          </a:xfrm>
        </p:spPr>
        <p:txBody>
          <a:bodyPr/>
          <a:lstStyle/>
          <a:p>
            <a:r>
              <a:rPr lang="en-US" sz="3200" dirty="0"/>
              <a:t>Finite Element Replaces the Actual Problem with a Simpler One.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267200"/>
          </a:xfrm>
        </p:spPr>
        <p:txBody>
          <a:bodyPr/>
          <a:lstStyle/>
          <a:p>
            <a:r>
              <a:rPr lang="en-US" sz="2400" dirty="0" smtClean="0"/>
              <a:t>Babylonians </a:t>
            </a:r>
            <a:r>
              <a:rPr lang="en-US" sz="2000" dirty="0" smtClean="0">
                <a:solidFill>
                  <a:srgbClr val="006600"/>
                </a:solidFill>
              </a:rPr>
              <a:t>(1900-1680 B.C.E)</a:t>
            </a:r>
          </a:p>
          <a:p>
            <a:pPr lvl="1"/>
            <a:r>
              <a:rPr lang="en-US" sz="2000" dirty="0" smtClean="0"/>
              <a:t>Calculation of radius of circle, </a:t>
            </a:r>
            <a:r>
              <a:rPr lang="en-US" sz="2000" dirty="0" smtClean="0">
                <a:solidFill>
                  <a:srgbClr val="0033CC"/>
                </a:solidFill>
                <a:sym typeface="Symbol"/>
              </a:rPr>
              <a:t>=3</a:t>
            </a:r>
          </a:p>
          <a:p>
            <a:pPr lvl="1"/>
            <a:r>
              <a:rPr lang="en-US" sz="2000" dirty="0" smtClean="0">
                <a:sym typeface="Symbol"/>
              </a:rPr>
              <a:t>Closer approximation found</a:t>
            </a:r>
            <a:r>
              <a:rPr lang="en-US" sz="2000" dirty="0">
                <a:sym typeface="Symbol"/>
              </a:rPr>
              <a:t>, </a:t>
            </a:r>
            <a:r>
              <a:rPr lang="en-US" sz="2000" dirty="0">
                <a:solidFill>
                  <a:srgbClr val="0033CC"/>
                </a:solidFill>
                <a:sym typeface="Symbol"/>
              </a:rPr>
              <a:t>=</a:t>
            </a:r>
            <a:r>
              <a:rPr lang="en-US" sz="2000" dirty="0" smtClean="0">
                <a:solidFill>
                  <a:srgbClr val="0033CC"/>
                </a:solidFill>
                <a:sym typeface="Symbol"/>
              </a:rPr>
              <a:t>3.125</a:t>
            </a:r>
            <a:endParaRPr lang="en-US" sz="2000" dirty="0" smtClean="0">
              <a:solidFill>
                <a:srgbClr val="0033CC"/>
              </a:solidFill>
            </a:endParaRPr>
          </a:p>
          <a:p>
            <a:r>
              <a:rPr lang="en-US" sz="2400" dirty="0" smtClean="0"/>
              <a:t>Egyptian Papyrus</a:t>
            </a:r>
          </a:p>
          <a:p>
            <a:pPr lvl="1"/>
            <a:r>
              <a:rPr lang="en-US" sz="2000" dirty="0" smtClean="0">
                <a:solidFill>
                  <a:srgbClr val="006600"/>
                </a:solidFill>
              </a:rPr>
              <a:t>(1800 B.C.E.)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/>
              <a:t>Correct formula for volume of a pyramid and area of a sphere</a:t>
            </a:r>
          </a:p>
          <a:p>
            <a:pPr lvl="1"/>
            <a:r>
              <a:rPr lang="en-US" sz="2000" dirty="0" smtClean="0">
                <a:solidFill>
                  <a:srgbClr val="006600"/>
                </a:solidFill>
              </a:rPr>
              <a:t>(1500 B.C.E.)</a:t>
            </a:r>
            <a:r>
              <a:rPr lang="en-US" sz="2000" dirty="0" smtClean="0"/>
              <a:t> Egyptians using </a:t>
            </a:r>
            <a:r>
              <a:rPr lang="en-US" sz="2000" dirty="0">
                <a:solidFill>
                  <a:srgbClr val="0033CC"/>
                </a:solidFill>
                <a:sym typeface="Symbol"/>
              </a:rPr>
              <a:t>= </a:t>
            </a:r>
            <a:r>
              <a:rPr lang="en-US" sz="2000" dirty="0" smtClean="0">
                <a:solidFill>
                  <a:srgbClr val="0033CC"/>
                </a:solidFill>
              </a:rPr>
              <a:t>10</a:t>
            </a:r>
            <a:r>
              <a:rPr lang="en-US" sz="2000" baseline="30000" dirty="0" smtClean="0">
                <a:solidFill>
                  <a:srgbClr val="0033CC"/>
                </a:solidFill>
              </a:rPr>
              <a:t>1/2</a:t>
            </a:r>
            <a:r>
              <a:rPr lang="en-US" sz="2000" dirty="0" smtClean="0">
                <a:solidFill>
                  <a:srgbClr val="0033CC"/>
                </a:solidFill>
              </a:rPr>
              <a:t> (3.16)</a:t>
            </a:r>
            <a:r>
              <a:rPr lang="en-US" sz="2000" dirty="0" smtClean="0">
                <a:solidFill>
                  <a:srgbClr val="0033CC"/>
                </a:solidFill>
                <a:sym typeface="Symbol"/>
              </a:rPr>
              <a:t>.</a:t>
            </a:r>
          </a:p>
          <a:p>
            <a:r>
              <a:rPr lang="en-US" sz="2400" dirty="0" smtClean="0">
                <a:sym typeface="Symbol"/>
              </a:rPr>
              <a:t>Archimedes of Syracuse </a:t>
            </a:r>
            <a:r>
              <a:rPr lang="en-US" sz="2000" dirty="0" smtClean="0">
                <a:solidFill>
                  <a:srgbClr val="006600"/>
                </a:solidFill>
                <a:sym typeface="Symbol"/>
              </a:rPr>
              <a:t>(287-212 B.C.E)</a:t>
            </a:r>
          </a:p>
          <a:p>
            <a:pPr lvl="1"/>
            <a:r>
              <a:rPr lang="en-US" sz="2000" dirty="0" err="1" smtClean="0">
                <a:sym typeface="Symbol"/>
              </a:rPr>
              <a:t>Pythagoream</a:t>
            </a:r>
            <a:r>
              <a:rPr lang="en-US" sz="2000" dirty="0" smtClean="0">
                <a:sym typeface="Symbol"/>
              </a:rPr>
              <a:t> theorem and two regular polygons</a:t>
            </a:r>
          </a:p>
          <a:p>
            <a:pPr lvl="2"/>
            <a:r>
              <a:rPr lang="en-US" sz="1800" dirty="0" smtClean="0">
                <a:sym typeface="Symbol"/>
              </a:rPr>
              <a:t>Inscribing and circumscribing, </a:t>
            </a:r>
            <a:r>
              <a:rPr lang="en-US" sz="1800" dirty="0">
                <a:solidFill>
                  <a:srgbClr val="0033CC"/>
                </a:solidFill>
                <a:sym typeface="Symbol"/>
              </a:rPr>
              <a:t></a:t>
            </a:r>
            <a:r>
              <a:rPr lang="en-US" sz="1800" dirty="0" smtClean="0">
                <a:solidFill>
                  <a:srgbClr val="0033CC"/>
                </a:solidFill>
                <a:sym typeface="Symbol"/>
              </a:rPr>
              <a:t>=    </a:t>
            </a:r>
            <a:r>
              <a:rPr lang="en-US" sz="1800" dirty="0" smtClean="0">
                <a:sym typeface="Symbol"/>
              </a:rPr>
              <a:t> to </a:t>
            </a:r>
          </a:p>
          <a:p>
            <a:pPr lvl="2"/>
            <a:r>
              <a:rPr lang="en-US" sz="2000" dirty="0" smtClean="0">
                <a:sym typeface="Symbol"/>
              </a:rPr>
              <a:t>Chinese, </a:t>
            </a:r>
            <a:r>
              <a:rPr lang="en-US" sz="2000" dirty="0" smtClean="0">
                <a:solidFill>
                  <a:srgbClr val="006600"/>
                </a:solidFill>
                <a:sym typeface="Symbol"/>
              </a:rPr>
              <a:t>(429-501)</a:t>
            </a:r>
          </a:p>
          <a:p>
            <a:pPr lvl="1"/>
            <a:r>
              <a:rPr lang="en-US" sz="2000" dirty="0" err="1">
                <a:sym typeface="Symbol"/>
              </a:rPr>
              <a:t>Zu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Chongzhi</a:t>
            </a:r>
            <a:r>
              <a:rPr lang="en-US" sz="2000" dirty="0" smtClean="0">
                <a:sym typeface="Symbol"/>
              </a:rPr>
              <a:t>/</a:t>
            </a:r>
            <a:r>
              <a:rPr lang="en-US" sz="2000" dirty="0" err="1" smtClean="0">
                <a:sym typeface="Symbol"/>
              </a:rPr>
              <a:t>Tsu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>
                <a:sym typeface="Symbol"/>
              </a:rPr>
              <a:t>Chung </a:t>
            </a:r>
            <a:r>
              <a:rPr lang="en-US" sz="2000" dirty="0" err="1" smtClean="0">
                <a:sym typeface="Symbol"/>
              </a:rPr>
              <a:t>Chik</a:t>
            </a:r>
            <a:r>
              <a:rPr lang="en-US" sz="2000" dirty="0" smtClean="0">
                <a:sym typeface="Symbol"/>
              </a:rPr>
              <a:t>: </a:t>
            </a:r>
            <a:r>
              <a:rPr lang="en-US" sz="2000" dirty="0" smtClean="0"/>
              <a:t>24,576-gon, </a:t>
            </a:r>
            <a:r>
              <a:rPr lang="en-US" sz="2000" dirty="0">
                <a:solidFill>
                  <a:srgbClr val="0033CC"/>
                </a:solidFill>
                <a:sym typeface="Symbol"/>
              </a:rPr>
              <a:t></a:t>
            </a:r>
            <a:r>
              <a:rPr lang="en-US" sz="2000" dirty="0" smtClean="0">
                <a:solidFill>
                  <a:srgbClr val="0033CC"/>
                </a:solidFill>
                <a:sym typeface="Symbol"/>
              </a:rPr>
              <a:t>=355/113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576492"/>
              </p:ext>
            </p:extLst>
          </p:nvPr>
        </p:nvGraphicFramePr>
        <p:xfrm>
          <a:off x="5867400" y="5005953"/>
          <a:ext cx="381000" cy="428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74" name="Equation" r:id="rId4" imgW="203040" imgH="228600" progId="Equation.DSMT4">
                  <p:embed/>
                </p:oleObj>
              </mc:Choice>
              <mc:Fallback>
                <p:oleObj name="Equation" r:id="rId4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7400" y="5005953"/>
                        <a:ext cx="381000" cy="428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956586"/>
              </p:ext>
            </p:extLst>
          </p:nvPr>
        </p:nvGraphicFramePr>
        <p:xfrm>
          <a:off x="6475710" y="4989164"/>
          <a:ext cx="476871" cy="450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75" name="Equation" r:id="rId6" imgW="241200" imgH="228600" progId="Equation.DSMT4">
                  <p:embed/>
                </p:oleObj>
              </mc:Choice>
              <mc:Fallback>
                <p:oleObj name="Equation" r:id="rId6" imgW="2412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710" y="4989164"/>
                        <a:ext cx="476871" cy="450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26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1216025"/>
          </a:xfrm>
        </p:spPr>
        <p:txBody>
          <a:bodyPr/>
          <a:lstStyle/>
          <a:p>
            <a:r>
              <a:rPr lang="en-US" sz="3200" dirty="0" smtClean="0"/>
              <a:t>Rayleigh-Ritz Based on Principle of Minimum Total </a:t>
            </a:r>
            <a:r>
              <a:rPr lang="en-US" sz="3200" dirty="0" smtClean="0">
                <a:solidFill>
                  <a:schemeClr val="tx1"/>
                </a:solidFill>
              </a:rPr>
              <a:t>Potential Energy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604001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207930"/>
              </p:ext>
            </p:extLst>
          </p:nvPr>
        </p:nvGraphicFramePr>
        <p:xfrm>
          <a:off x="990600" y="2533710"/>
          <a:ext cx="4359275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71" name="Equation" r:id="rId4" imgW="2095200" imgH="914400" progId="Equation.DSMT4">
                  <p:embed/>
                </p:oleObj>
              </mc:Choice>
              <mc:Fallback>
                <p:oleObj name="Equation" r:id="rId4" imgW="2095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2533710"/>
                        <a:ext cx="4359275" cy="188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962827"/>
              </p:ext>
            </p:extLst>
          </p:nvPr>
        </p:nvGraphicFramePr>
        <p:xfrm>
          <a:off x="1066800" y="5247911"/>
          <a:ext cx="9525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72" name="Equation" r:id="rId6" imgW="457200" imgH="177480" progId="Equation.DSMT4">
                  <p:embed/>
                </p:oleObj>
              </mc:Choice>
              <mc:Fallback>
                <p:oleObj name="Equation" r:id="rId6" imgW="457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6800" y="5247911"/>
                        <a:ext cx="952500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2971" y="2013770"/>
            <a:ext cx="766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Arial Black" panose="020B0A04020102020204" pitchFamily="34" charset="0"/>
              <a:buChar char="●"/>
            </a:pPr>
            <a:r>
              <a:rPr lang="en-US" sz="2400" dirty="0" smtClean="0"/>
              <a:t>From Previous Lecture on Energy Methods</a:t>
            </a:r>
            <a:endParaRPr lang="en-US" sz="24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899473"/>
              </p:ext>
            </p:extLst>
          </p:nvPr>
        </p:nvGraphicFramePr>
        <p:xfrm>
          <a:off x="5654675" y="3334323"/>
          <a:ext cx="31432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73" name="Equation" r:id="rId8" imgW="2019240" imgH="812520" progId="Equation.DSMT4">
                  <p:embed/>
                </p:oleObj>
              </mc:Choice>
              <mc:Fallback>
                <p:oleObj name="Equation" r:id="rId8" imgW="20192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54675" y="3334323"/>
                        <a:ext cx="314325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2971" y="4603747"/>
            <a:ext cx="7397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Arial Black" panose="020B0A04020102020204" pitchFamily="34" charset="0"/>
              <a:buChar char="●"/>
            </a:pPr>
            <a:r>
              <a:rPr lang="en-US" sz="2400" dirty="0" err="1" smtClean="0"/>
              <a:t>Variational</a:t>
            </a:r>
            <a:r>
              <a:rPr lang="en-US" sz="2400" dirty="0" smtClean="0"/>
              <a:t> Methods used to </a:t>
            </a:r>
            <a:r>
              <a:rPr lang="en-US" sz="2400" dirty="0" err="1" smtClean="0"/>
              <a:t>Extremize</a:t>
            </a:r>
            <a:r>
              <a:rPr lang="en-US" sz="2400" dirty="0" smtClean="0"/>
              <a:t> </a:t>
            </a:r>
            <a:r>
              <a:rPr lang="en-US" sz="2400" b="1" dirty="0">
                <a:sym typeface="Symbol" panose="05050102010706020507" pitchFamily="18" charset="2"/>
              </a:rPr>
              <a:t>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 bwMode="auto">
          <a:xfrm>
            <a:off x="2667000" y="2533710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3515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1216025"/>
          </a:xfrm>
        </p:spPr>
        <p:txBody>
          <a:bodyPr/>
          <a:lstStyle/>
          <a:p>
            <a:r>
              <a:rPr lang="en-US" sz="3200" dirty="0" smtClean="0"/>
              <a:t>Total Potential Energy Needs to be Written in Terms of Displacements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604001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678812"/>
            <a:ext cx="5486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Arial Black" panose="020B0A04020102020204" pitchFamily="34" charset="0"/>
              <a:buChar char="●"/>
            </a:pPr>
            <a:r>
              <a:rPr lang="en-US" sz="2400" dirty="0" smtClean="0"/>
              <a:t>Assume a Form for the Displacements Fields (    )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Must satisfy the geometric boundary conditions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428135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Arial Black" panose="020B0A04020102020204" pitchFamily="34" charset="0"/>
              <a:buChar char="●"/>
            </a:pPr>
            <a:r>
              <a:rPr lang="en-US" sz="2400" dirty="0" smtClean="0"/>
              <a:t>The Total Potential Energy is Written in Terms of the Nodal Displacements and then is Minimized</a:t>
            </a:r>
            <a:endParaRPr lang="en-US" sz="2400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373559"/>
              </p:ext>
            </p:extLst>
          </p:nvPr>
        </p:nvGraphicFramePr>
        <p:xfrm>
          <a:off x="1524000" y="3191502"/>
          <a:ext cx="186266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93" name="Equation" r:id="rId4" imgW="1015920" imgH="228600" progId="Equation.DSMT4">
                  <p:embed/>
                </p:oleObj>
              </mc:Choice>
              <mc:Fallback>
                <p:oleObj name="Equation" r:id="rId4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3191502"/>
                        <a:ext cx="186266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557670"/>
              </p:ext>
            </p:extLst>
          </p:nvPr>
        </p:nvGraphicFramePr>
        <p:xfrm>
          <a:off x="1524000" y="3558158"/>
          <a:ext cx="5676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94" name="Equation" r:id="rId6" imgW="3098520" imgH="457200" progId="Equation.DSMT4">
                  <p:embed/>
                </p:oleObj>
              </mc:Choice>
              <mc:Fallback>
                <p:oleObj name="Equation" r:id="rId6" imgW="3098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3558158"/>
                        <a:ext cx="56769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781911"/>
              </p:ext>
            </p:extLst>
          </p:nvPr>
        </p:nvGraphicFramePr>
        <p:xfrm>
          <a:off x="1524000" y="5405961"/>
          <a:ext cx="26527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95" name="Equation" r:id="rId8" imgW="1447560" imgH="431640" progId="Equation.DSMT4">
                  <p:embed/>
                </p:oleObj>
              </mc:Choice>
              <mc:Fallback>
                <p:oleObj name="Equation" r:id="rId8" imgW="1447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4000" y="5405961"/>
                        <a:ext cx="2652713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58" y="1639434"/>
            <a:ext cx="2985283" cy="140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11"/>
          <p:cNvSpPr/>
          <p:nvPr/>
        </p:nvSpPr>
        <p:spPr bwMode="auto">
          <a:xfrm>
            <a:off x="4829175" y="2088504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31250" y="3251460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Substituting in      and 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5871398" y="3216460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812824" y="3235510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7239000" y="3779520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455795" y="5543454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309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12" grpId="0" animBg="1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1216025"/>
          </a:xfrm>
        </p:spPr>
        <p:txBody>
          <a:bodyPr/>
          <a:lstStyle/>
          <a:p>
            <a:r>
              <a:rPr lang="en-US" sz="3200" dirty="0" smtClean="0"/>
              <a:t>The Strain Energy for the Beam is Easily Calculated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604001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699978"/>
            <a:ext cx="548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Arial Black" panose="020B0A04020102020204" pitchFamily="34" charset="0"/>
              <a:buChar char="●"/>
            </a:pPr>
            <a:r>
              <a:rPr lang="en-US" sz="2400" dirty="0" smtClean="0"/>
              <a:t>Strain Energy is given by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15636" y="3412302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Arial Black" panose="020B0A04020102020204" pitchFamily="34" charset="0"/>
              <a:buChar char="●"/>
            </a:pPr>
            <a:r>
              <a:rPr lang="en-US" sz="2400" b="1" dirty="0" smtClean="0"/>
              <a:t>The Stress Matrix was </a:t>
            </a:r>
            <a:r>
              <a:rPr lang="en-US" sz="2400" b="1" dirty="0"/>
              <a:t>p</a:t>
            </a:r>
            <a:r>
              <a:rPr lang="en-US" sz="2400" b="1" dirty="0" smtClean="0"/>
              <a:t>reviously found      .</a:t>
            </a:r>
            <a:endParaRPr lang="en-US" sz="2400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712356"/>
              </p:ext>
            </p:extLst>
          </p:nvPr>
        </p:nvGraphicFramePr>
        <p:xfrm>
          <a:off x="1035050" y="2422525"/>
          <a:ext cx="271303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25" name="Equation" r:id="rId4" imgW="1193760" imgH="393480" progId="Equation.DSMT4">
                  <p:embed/>
                </p:oleObj>
              </mc:Choice>
              <mc:Fallback>
                <p:oleObj name="Equation" r:id="rId4" imgW="1193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5050" y="2422525"/>
                        <a:ext cx="2713038" cy="89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655097"/>
              </p:ext>
            </p:extLst>
          </p:nvPr>
        </p:nvGraphicFramePr>
        <p:xfrm>
          <a:off x="1004888" y="3992563"/>
          <a:ext cx="62388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26" name="Equation" r:id="rId6" imgW="2984400" imgH="495000" progId="Equation.DSMT4">
                  <p:embed/>
                </p:oleObj>
              </mc:Choice>
              <mc:Fallback>
                <p:oleObj name="Equation" r:id="rId6" imgW="29844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04888" y="3992563"/>
                        <a:ext cx="6238875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53725"/>
            <a:ext cx="2985283" cy="140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043237"/>
              </p:ext>
            </p:extLst>
          </p:nvPr>
        </p:nvGraphicFramePr>
        <p:xfrm>
          <a:off x="1019175" y="5029200"/>
          <a:ext cx="58229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27" name="Equation" r:id="rId9" imgW="2692080" imgH="457200" progId="Equation.DSMT4">
                  <p:embed/>
                </p:oleObj>
              </mc:Choice>
              <mc:Fallback>
                <p:oleObj name="Equation" r:id="rId9" imgW="2692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9175" y="5029200"/>
                        <a:ext cx="582295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 bwMode="auto">
          <a:xfrm>
            <a:off x="7772400" y="3429000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596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1216025"/>
          </a:xfrm>
        </p:spPr>
        <p:txBody>
          <a:bodyPr/>
          <a:lstStyle/>
          <a:p>
            <a:r>
              <a:rPr lang="en-US" sz="3200" dirty="0" smtClean="0"/>
              <a:t>A General Form of the Strain Energy for the Beam is Found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604001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669688"/>
            <a:ext cx="548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Arial Black" panose="020B0A04020102020204" pitchFamily="34" charset="0"/>
              <a:buChar char="●"/>
            </a:pPr>
            <a:r>
              <a:rPr lang="en-US" sz="2400" dirty="0" smtClean="0"/>
              <a:t>Previous Result for the Strain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304934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Arial Black" panose="020B0A04020102020204" pitchFamily="34" charset="0"/>
              <a:buChar char="●"/>
            </a:pPr>
            <a:r>
              <a:rPr lang="en-US" sz="2400" b="1" dirty="0" smtClean="0"/>
              <a:t>The Expression for the Strain Energy (dv=</a:t>
            </a:r>
            <a:r>
              <a:rPr lang="en-US" sz="2400" b="1" dirty="0" err="1" smtClean="0"/>
              <a:t>A</a:t>
            </a:r>
            <a:r>
              <a:rPr lang="en-US" sz="2400" b="1" baseline="-25000" dirty="0" err="1" smtClean="0"/>
              <a:t>e</a:t>
            </a:r>
            <a:r>
              <a:rPr lang="en-US" sz="2400" b="1" dirty="0" err="1" smtClean="0"/>
              <a:t>dx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53725"/>
            <a:ext cx="2985283" cy="140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497327"/>
              </p:ext>
            </p:extLst>
          </p:nvPr>
        </p:nvGraphicFramePr>
        <p:xfrm>
          <a:off x="1074738" y="2120900"/>
          <a:ext cx="25368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839" name="Equation" r:id="rId5" imgW="1384200" imgH="495000" progId="Equation.DSMT4">
                  <p:embed/>
                </p:oleObj>
              </mc:Choice>
              <mc:Fallback>
                <p:oleObj name="Equation" r:id="rId5" imgW="13842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4738" y="2120900"/>
                        <a:ext cx="2536825" cy="90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662420"/>
              </p:ext>
            </p:extLst>
          </p:nvPr>
        </p:nvGraphicFramePr>
        <p:xfrm>
          <a:off x="1100138" y="3489325"/>
          <a:ext cx="237331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840" name="Equation" r:id="rId7" imgW="1193760" imgH="393480" progId="Equation.DSMT4">
                  <p:embed/>
                </p:oleObj>
              </mc:Choice>
              <mc:Fallback>
                <p:oleObj name="Equation" r:id="rId7" imgW="1193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00138" y="3489325"/>
                        <a:ext cx="2373312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226128"/>
              </p:ext>
            </p:extLst>
          </p:nvPr>
        </p:nvGraphicFramePr>
        <p:xfrm>
          <a:off x="1044761" y="4080240"/>
          <a:ext cx="64071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841" name="Equation" r:id="rId9" imgW="3225600" imgH="495000" progId="Equation.DSMT4">
                  <p:embed/>
                </p:oleObj>
              </mc:Choice>
              <mc:Fallback>
                <p:oleObj name="Equation" r:id="rId9" imgW="32256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4761" y="4080240"/>
                        <a:ext cx="6407150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960173"/>
              </p:ext>
            </p:extLst>
          </p:nvPr>
        </p:nvGraphicFramePr>
        <p:xfrm>
          <a:off x="1064136" y="5108541"/>
          <a:ext cx="51212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842" name="Equation" r:id="rId11" imgW="2577960" imgH="495000" progId="Equation.DSMT4">
                  <p:embed/>
                </p:oleObj>
              </mc:Choice>
              <mc:Fallback>
                <p:oleObj name="Equation" r:id="rId11" imgW="25779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4136" y="5108541"/>
                        <a:ext cx="5121275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53816"/>
              </p:ext>
            </p:extLst>
          </p:nvPr>
        </p:nvGraphicFramePr>
        <p:xfrm>
          <a:off x="6146800" y="5322888"/>
          <a:ext cx="22463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843" name="Equation" r:id="rId13" imgW="1130040" imgH="279360" progId="Equation.DSMT4">
                  <p:embed/>
                </p:oleObj>
              </mc:Choice>
              <mc:Fallback>
                <p:oleObj name="Equation" r:id="rId13" imgW="1130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46800" y="5322888"/>
                        <a:ext cx="2246313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 bwMode="auto">
          <a:xfrm>
            <a:off x="3856611" y="2348357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7772400" y="4804217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7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7571712" y="5184667"/>
            <a:ext cx="185859" cy="1850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8531861" y="5393338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5680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 animBg="1"/>
      <p:bldP spid="15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1216025"/>
          </a:xfrm>
        </p:spPr>
        <p:txBody>
          <a:bodyPr/>
          <a:lstStyle/>
          <a:p>
            <a:r>
              <a:rPr lang="en-US" sz="3200" dirty="0" smtClean="0"/>
              <a:t>The Total Potential Energy Can Now Be Calculated,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604001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1" y="1669688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Arial Black" panose="020B0A04020102020204" pitchFamily="34" charset="0"/>
              <a:buChar char="●"/>
            </a:pPr>
            <a:r>
              <a:rPr lang="en-US" sz="2400" dirty="0" smtClean="0"/>
              <a:t>Starting with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1" y="2563215"/>
            <a:ext cx="5486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Arial Black" panose="020B0A04020102020204" pitchFamily="34" charset="0"/>
              <a:buChar char="●"/>
            </a:pPr>
            <a:r>
              <a:rPr lang="en-US" sz="2400" b="1" dirty="0" smtClean="0"/>
              <a:t>The External Potential Energy </a:t>
            </a:r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e</a:t>
            </a:r>
            <a:r>
              <a:rPr lang="en-US" sz="2400" b="1" dirty="0" smtClean="0"/>
              <a:t> can be written</a:t>
            </a:r>
            <a:endParaRPr lang="en-US" sz="24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53725"/>
            <a:ext cx="2985283" cy="140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024177"/>
              </p:ext>
            </p:extLst>
          </p:nvPr>
        </p:nvGraphicFramePr>
        <p:xfrm>
          <a:off x="1070928" y="3426199"/>
          <a:ext cx="25225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71" name="Equation" r:id="rId5" imgW="1269720" imgH="241200" progId="Equation.DSMT4">
                  <p:embed/>
                </p:oleObj>
              </mc:Choice>
              <mc:Fallback>
                <p:oleObj name="Equation" r:id="rId5" imgW="1269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0928" y="3426199"/>
                        <a:ext cx="2522537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382444"/>
              </p:ext>
            </p:extLst>
          </p:nvPr>
        </p:nvGraphicFramePr>
        <p:xfrm>
          <a:off x="1090613" y="4457700"/>
          <a:ext cx="71659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72" name="Equation" r:id="rId7" imgW="3606480" imgH="495000" progId="Equation.DSMT4">
                  <p:embed/>
                </p:oleObj>
              </mc:Choice>
              <mc:Fallback>
                <p:oleObj name="Equation" r:id="rId7" imgW="36064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0613" y="4457700"/>
                        <a:ext cx="7165975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 bwMode="auto">
          <a:xfrm>
            <a:off x="2712720" y="2157824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9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397272"/>
              </p:ext>
            </p:extLst>
          </p:nvPr>
        </p:nvGraphicFramePr>
        <p:xfrm>
          <a:off x="1066800" y="2131353"/>
          <a:ext cx="15049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73" name="Equation" r:id="rId9" imgW="723600" imgH="228600" progId="Equation.DSMT4">
                  <p:embed/>
                </p:oleObj>
              </mc:Choice>
              <mc:Fallback>
                <p:oleObj name="Equation" r:id="rId9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2131353"/>
                        <a:ext cx="1504950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Oval 19"/>
          <p:cNvSpPr/>
          <p:nvPr/>
        </p:nvSpPr>
        <p:spPr bwMode="auto">
          <a:xfrm>
            <a:off x="3744276" y="3449628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1" y="3842541"/>
            <a:ext cx="533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Arial Black" panose="020B0A04020102020204" pitchFamily="34" charset="0"/>
              <a:buChar char="●"/>
            </a:pPr>
            <a:r>
              <a:rPr lang="en-US" sz="2400" b="1" dirty="0" smtClean="0"/>
              <a:t>Substituting       and       into</a:t>
            </a:r>
            <a:endParaRPr lang="en-US" sz="2400" b="1" dirty="0"/>
          </a:p>
        </p:txBody>
      </p:sp>
      <p:sp>
        <p:nvSpPr>
          <p:cNvPr id="22" name="Oval 21"/>
          <p:cNvSpPr/>
          <p:nvPr/>
        </p:nvSpPr>
        <p:spPr bwMode="auto">
          <a:xfrm>
            <a:off x="4366260" y="3879921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10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051810" y="3874528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11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5680710" y="3874528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9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8404860" y="4718438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3422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1216025"/>
          </a:xfrm>
        </p:spPr>
        <p:txBody>
          <a:bodyPr/>
          <a:lstStyle/>
          <a:p>
            <a:r>
              <a:rPr lang="en-US" sz="3200" dirty="0" smtClean="0"/>
              <a:t>Expanding the Total Potential Energy Expression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604001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669688"/>
            <a:ext cx="533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Arial Black" panose="020B0A04020102020204" pitchFamily="34" charset="0"/>
              <a:buChar char="●"/>
            </a:pPr>
            <a:r>
              <a:rPr lang="en-US" sz="2000" dirty="0" smtClean="0"/>
              <a:t>To help make the derivative of     easier to follow,      is expanded</a:t>
            </a:r>
            <a:endParaRPr lang="en-US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53725"/>
            <a:ext cx="2985283" cy="140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721373"/>
              </p:ext>
            </p:extLst>
          </p:nvPr>
        </p:nvGraphicFramePr>
        <p:xfrm>
          <a:off x="874713" y="2549756"/>
          <a:ext cx="572928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12" name="Equation" r:id="rId5" imgW="2882880" imgH="482400" progId="Equation.DSMT4">
                  <p:embed/>
                </p:oleObj>
              </mc:Choice>
              <mc:Fallback>
                <p:oleObj name="Equation" r:id="rId5" imgW="2882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4713" y="2549756"/>
                        <a:ext cx="5729288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440829"/>
              </p:ext>
            </p:extLst>
          </p:nvPr>
        </p:nvGraphicFramePr>
        <p:xfrm>
          <a:off x="1219200" y="3505200"/>
          <a:ext cx="54498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13" name="Equation" r:id="rId7" imgW="2743200" imgH="482400" progId="Equation.DSMT4">
                  <p:embed/>
                </p:oleObj>
              </mc:Choice>
              <mc:Fallback>
                <p:oleObj name="Equation" r:id="rId7" imgW="2743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3505200"/>
                        <a:ext cx="5449887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31"/>
          <p:cNvSpPr/>
          <p:nvPr/>
        </p:nvSpPr>
        <p:spPr bwMode="auto">
          <a:xfrm>
            <a:off x="3124199" y="1985086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13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7270945" y="5486400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14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377502"/>
              </p:ext>
            </p:extLst>
          </p:nvPr>
        </p:nvGraphicFramePr>
        <p:xfrm>
          <a:off x="1241425" y="4419600"/>
          <a:ext cx="72167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14" name="Equation" r:id="rId9" imgW="3632040" imgH="393480" progId="Equation.DSMT4">
                  <p:embed/>
                </p:oleObj>
              </mc:Choice>
              <mc:Fallback>
                <p:oleObj name="Equation" r:id="rId9" imgW="3632040" imgH="3934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4419600"/>
                        <a:ext cx="721677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708183"/>
              </p:ext>
            </p:extLst>
          </p:nvPr>
        </p:nvGraphicFramePr>
        <p:xfrm>
          <a:off x="1258888" y="5257800"/>
          <a:ext cx="582771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15" name="Equation" r:id="rId11" imgW="2933640" imgH="393480" progId="Equation.DSMT4">
                  <p:embed/>
                </p:oleObj>
              </mc:Choice>
              <mc:Fallback>
                <p:oleObj name="Equation" r:id="rId11" imgW="293364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257800"/>
                        <a:ext cx="5827712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70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1216025"/>
          </a:xfrm>
        </p:spPr>
        <p:txBody>
          <a:bodyPr/>
          <a:lstStyle/>
          <a:p>
            <a:r>
              <a:rPr lang="en-US" sz="3200" dirty="0" smtClean="0"/>
              <a:t>Taking the Derivative of the Total Potential Energy Expression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604001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308885"/>
            <a:ext cx="533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Arial Black" panose="020B0A04020102020204" pitchFamily="34" charset="0"/>
              <a:buChar char="●"/>
            </a:pPr>
            <a:r>
              <a:rPr lang="en-US" sz="2000" dirty="0" smtClean="0"/>
              <a:t>First with Respect to 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i</a:t>
            </a:r>
            <a:endParaRPr lang="en-US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53725"/>
            <a:ext cx="2985283" cy="140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947105"/>
              </p:ext>
            </p:extLst>
          </p:nvPr>
        </p:nvGraphicFramePr>
        <p:xfrm>
          <a:off x="838200" y="2770470"/>
          <a:ext cx="61325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30" name="Equation" r:id="rId5" imgW="3085920" imgH="393480" progId="Equation.DSMT4">
                  <p:embed/>
                </p:oleObj>
              </mc:Choice>
              <mc:Fallback>
                <p:oleObj name="Equation" r:id="rId5" imgW="3085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770470"/>
                        <a:ext cx="6132513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31"/>
          <p:cNvSpPr/>
          <p:nvPr/>
        </p:nvSpPr>
        <p:spPr bwMode="auto">
          <a:xfrm>
            <a:off x="3911442" y="5694362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086600" y="851683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14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631289"/>
              </p:ext>
            </p:extLst>
          </p:nvPr>
        </p:nvGraphicFramePr>
        <p:xfrm>
          <a:off x="838200" y="3570712"/>
          <a:ext cx="70913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31" name="Equation" r:id="rId7" imgW="3568680" imgH="444240" progId="Equation.DSMT4">
                  <p:embed/>
                </p:oleObj>
              </mc:Choice>
              <mc:Fallback>
                <p:oleObj name="Equation" r:id="rId7" imgW="3568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3570712"/>
                        <a:ext cx="7091363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42326"/>
              </p:ext>
            </p:extLst>
          </p:nvPr>
        </p:nvGraphicFramePr>
        <p:xfrm>
          <a:off x="1371600" y="4470966"/>
          <a:ext cx="33813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32" name="Equation" r:id="rId9" imgW="1701720" imgH="533160" progId="Equation.DSMT4">
                  <p:embed/>
                </p:oleObj>
              </mc:Choice>
              <mc:Fallback>
                <p:oleObj name="Equation" r:id="rId9" imgW="17017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4470966"/>
                        <a:ext cx="3381375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341581"/>
              </p:ext>
            </p:extLst>
          </p:nvPr>
        </p:nvGraphicFramePr>
        <p:xfrm>
          <a:off x="1219200" y="5694362"/>
          <a:ext cx="24987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33" name="Equation" r:id="rId11" imgW="1257120" imgH="241200" progId="Equation.DSMT4">
                  <p:embed/>
                </p:oleObj>
              </mc:Choice>
              <mc:Fallback>
                <p:oleObj name="Equation" r:id="rId11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19200" y="5694362"/>
                        <a:ext cx="2498725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120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1216025"/>
          </a:xfrm>
        </p:spPr>
        <p:txBody>
          <a:bodyPr/>
          <a:lstStyle/>
          <a:p>
            <a:r>
              <a:rPr lang="en-US" sz="3200" dirty="0" smtClean="0"/>
              <a:t>Taking the Derivative of the Total Potential Energy Expression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604001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308885"/>
            <a:ext cx="533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Arial Black" panose="020B0A04020102020204" pitchFamily="34" charset="0"/>
              <a:buChar char="●"/>
            </a:pPr>
            <a:r>
              <a:rPr lang="en-US" sz="2000" dirty="0" smtClean="0"/>
              <a:t>First with Respect to </a:t>
            </a:r>
            <a:r>
              <a:rPr lang="en-US" sz="2000" dirty="0" err="1" smtClean="0"/>
              <a:t>u</a:t>
            </a:r>
            <a:r>
              <a:rPr lang="en-US" sz="2000" baseline="-25000" dirty="0" err="1"/>
              <a:t>j</a:t>
            </a:r>
            <a:endParaRPr lang="en-US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53725"/>
            <a:ext cx="2985283" cy="140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947105"/>
              </p:ext>
            </p:extLst>
          </p:nvPr>
        </p:nvGraphicFramePr>
        <p:xfrm>
          <a:off x="838200" y="2770470"/>
          <a:ext cx="61325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50" name="Equation" r:id="rId5" imgW="3085920" imgH="393480" progId="Equation.DSMT4">
                  <p:embed/>
                </p:oleObj>
              </mc:Choice>
              <mc:Fallback>
                <p:oleObj name="Equation" r:id="rId5" imgW="3085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770470"/>
                        <a:ext cx="6132513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31"/>
          <p:cNvSpPr/>
          <p:nvPr/>
        </p:nvSpPr>
        <p:spPr bwMode="auto">
          <a:xfrm>
            <a:off x="3933031" y="5652220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086600" y="851683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14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569824"/>
              </p:ext>
            </p:extLst>
          </p:nvPr>
        </p:nvGraphicFramePr>
        <p:xfrm>
          <a:off x="801688" y="3557588"/>
          <a:ext cx="71659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51" name="Equation" r:id="rId7" imgW="3606480" imgH="457200" progId="Equation.DSMT4">
                  <p:embed/>
                </p:oleObj>
              </mc:Choice>
              <mc:Fallback>
                <p:oleObj name="Equation" r:id="rId7" imgW="3606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1688" y="3557588"/>
                        <a:ext cx="7165975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778394"/>
              </p:ext>
            </p:extLst>
          </p:nvPr>
        </p:nvGraphicFramePr>
        <p:xfrm>
          <a:off x="1371600" y="4473011"/>
          <a:ext cx="355758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52" name="Equation" r:id="rId9" imgW="1790640" imgH="533160" progId="Equation.DSMT4">
                  <p:embed/>
                </p:oleObj>
              </mc:Choice>
              <mc:Fallback>
                <p:oleObj name="Equation" r:id="rId9" imgW="17906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4473011"/>
                        <a:ext cx="3557587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206268"/>
              </p:ext>
            </p:extLst>
          </p:nvPr>
        </p:nvGraphicFramePr>
        <p:xfrm>
          <a:off x="1066800" y="5599282"/>
          <a:ext cx="26749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53" name="Equation" r:id="rId11" imgW="1346040" imgH="241200" progId="Equation.DSMT4">
                  <p:embed/>
                </p:oleObj>
              </mc:Choice>
              <mc:Fallback>
                <p:oleObj name="Equation" r:id="rId11" imgW="1346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5599282"/>
                        <a:ext cx="2674938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1216025"/>
          </a:xfrm>
        </p:spPr>
        <p:txBody>
          <a:bodyPr/>
          <a:lstStyle/>
          <a:p>
            <a:r>
              <a:rPr lang="en-US" sz="3200" dirty="0" smtClean="0"/>
              <a:t>Writing     and     in Matrix Form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604001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2" name="Oval 31"/>
          <p:cNvSpPr/>
          <p:nvPr/>
        </p:nvSpPr>
        <p:spPr bwMode="auto">
          <a:xfrm>
            <a:off x="3899852" y="393408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404269" y="393408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15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341553"/>
              </p:ext>
            </p:extLst>
          </p:nvPr>
        </p:nvGraphicFramePr>
        <p:xfrm>
          <a:off x="1316038" y="2819400"/>
          <a:ext cx="32559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3" name="Equation" r:id="rId4" imgW="1638000" imgH="241200" progId="Equation.DSMT4">
                  <p:embed/>
                </p:oleObj>
              </mc:Choice>
              <mc:Fallback>
                <p:oleObj name="Equation" r:id="rId4" imgW="1638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6038" y="2819400"/>
                        <a:ext cx="3255962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00588"/>
              </p:ext>
            </p:extLst>
          </p:nvPr>
        </p:nvGraphicFramePr>
        <p:xfrm>
          <a:off x="1289050" y="2114550"/>
          <a:ext cx="30527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4" name="Equation" r:id="rId6" imgW="1536480" imgH="241200" progId="Equation.DSMT4">
                  <p:embed/>
                </p:oleObj>
              </mc:Choice>
              <mc:Fallback>
                <p:oleObj name="Equation" r:id="rId6" imgW="1536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89050" y="2114550"/>
                        <a:ext cx="3052763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 bwMode="auto">
          <a:xfrm>
            <a:off x="743109" y="2116016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15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743109" y="2819400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16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3000"/>
              </p:ext>
            </p:extLst>
          </p:nvPr>
        </p:nvGraphicFramePr>
        <p:xfrm>
          <a:off x="1752600" y="3368675"/>
          <a:ext cx="36353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5" name="Equation" r:id="rId8" imgW="1828800" imgH="482400" progId="Equation.DSMT4">
                  <p:embed/>
                </p:oleObj>
              </mc:Choice>
              <mc:Fallback>
                <p:oleObj name="Equation" r:id="rId8" imgW="18288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52600" y="3368675"/>
                        <a:ext cx="363537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219043"/>
              </p:ext>
            </p:extLst>
          </p:nvPr>
        </p:nvGraphicFramePr>
        <p:xfrm>
          <a:off x="1663700" y="4371975"/>
          <a:ext cx="6640513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6" name="Equation" r:id="rId10" imgW="3340080" imgH="571320" progId="Equation.DSMT4">
                  <p:embed/>
                </p:oleObj>
              </mc:Choice>
              <mc:Fallback>
                <p:oleObj name="Equation" r:id="rId10" imgW="33400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63700" y="4371975"/>
                        <a:ext cx="6640513" cy="1131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 bwMode="auto">
          <a:xfrm>
            <a:off x="8333107" y="4648200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5623329"/>
            <a:ext cx="345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same result as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5214032" y="5581181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7</a:t>
            </a:r>
          </a:p>
        </p:txBody>
      </p:sp>
      <p:cxnSp>
        <p:nvCxnSpPr>
          <p:cNvPr id="24" name="Straight Connector 23"/>
          <p:cNvCxnSpPr>
            <a:cxnSpLocks noChangeAspect="1"/>
          </p:cNvCxnSpPr>
          <p:nvPr/>
        </p:nvCxnSpPr>
        <p:spPr bwMode="auto">
          <a:xfrm>
            <a:off x="4190999" y="4972050"/>
            <a:ext cx="1" cy="571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cxnSpLocks noChangeAspect="1"/>
          </p:cNvCxnSpPr>
          <p:nvPr/>
        </p:nvCxnSpPr>
        <p:spPr bwMode="auto">
          <a:xfrm>
            <a:off x="7116579" y="4972050"/>
            <a:ext cx="1" cy="571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42738" name="Picture 1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70494"/>
            <a:ext cx="2524482" cy="120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8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1216025"/>
          </a:xfrm>
        </p:spPr>
        <p:txBody>
          <a:bodyPr/>
          <a:lstStyle/>
          <a:p>
            <a:r>
              <a:rPr lang="en-US" dirty="0" smtClean="0"/>
              <a:t>A Two-Element Axial Structure Used to Demonstrate Assembly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743200"/>
            <a:ext cx="228600" cy="2438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9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95400" y="3352800"/>
            <a:ext cx="2895600" cy="10668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191000" y="3695075"/>
            <a:ext cx="2895600" cy="3810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3962400" y="48006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887980" y="48006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952500" y="2324100"/>
            <a:ext cx="685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295400" y="3886200"/>
            <a:ext cx="762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1257675" y="38409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144530" y="38434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040130" y="38409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3048000" y="48768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95400" y="48768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4191000" y="48768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958590" y="48793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513350" y="47094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 smtClean="0"/>
              <a:t>1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93895" y="47060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 smtClean="0"/>
              <a:t>2</a:t>
            </a:r>
            <a:endParaRPr lang="en-US" b="1" dirty="0"/>
          </a:p>
        </p:txBody>
      </p:sp>
      <p:cxnSp>
        <p:nvCxnSpPr>
          <p:cNvPr id="28" name="Straight Arrow Connector 27"/>
          <p:cNvCxnSpPr>
            <a:stCxn id="19" idx="6"/>
          </p:cNvCxnSpPr>
          <p:nvPr/>
        </p:nvCxnSpPr>
        <p:spPr bwMode="auto">
          <a:xfrm flipV="1">
            <a:off x="7131570" y="3886200"/>
            <a:ext cx="717030" cy="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265420" y="35426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1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2446" y="370674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2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48046" y="36950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3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908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99000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102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99000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20000" y="3429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33665" y="37025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43000" y="165391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303395" y="2743200"/>
            <a:ext cx="2470" cy="2438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Freeform 3"/>
          <p:cNvSpPr/>
          <p:nvPr/>
        </p:nvSpPr>
        <p:spPr bwMode="auto">
          <a:xfrm>
            <a:off x="3277892" y="3352799"/>
            <a:ext cx="635430" cy="1064217"/>
          </a:xfrm>
          <a:custGeom>
            <a:avLst/>
            <a:gdLst>
              <a:gd name="connsiteX0" fmla="*/ 271220 w 635430"/>
              <a:gd name="connsiteY0" fmla="*/ 15498 h 1077132"/>
              <a:gd name="connsiteX1" fmla="*/ 271220 w 635430"/>
              <a:gd name="connsiteY1" fmla="*/ 15498 h 1077132"/>
              <a:gd name="connsiteX2" fmla="*/ 209227 w 635430"/>
              <a:gd name="connsiteY2" fmla="*/ 85240 h 1077132"/>
              <a:gd name="connsiteX3" fmla="*/ 201477 w 635430"/>
              <a:gd name="connsiteY3" fmla="*/ 116237 h 1077132"/>
              <a:gd name="connsiteX4" fmla="*/ 170481 w 635430"/>
              <a:gd name="connsiteY4" fmla="*/ 162732 h 1077132"/>
              <a:gd name="connsiteX5" fmla="*/ 154983 w 635430"/>
              <a:gd name="connsiteY5" fmla="*/ 278969 h 1077132"/>
              <a:gd name="connsiteX6" fmla="*/ 131735 w 635430"/>
              <a:gd name="connsiteY6" fmla="*/ 379708 h 1077132"/>
              <a:gd name="connsiteX7" fmla="*/ 85240 w 635430"/>
              <a:gd name="connsiteY7" fmla="*/ 395207 h 1077132"/>
              <a:gd name="connsiteX8" fmla="*/ 46494 w 635430"/>
              <a:gd name="connsiteY8" fmla="*/ 426203 h 1077132"/>
              <a:gd name="connsiteX9" fmla="*/ 23247 w 635430"/>
              <a:gd name="connsiteY9" fmla="*/ 604434 h 1077132"/>
              <a:gd name="connsiteX10" fmla="*/ 0 w 635430"/>
              <a:gd name="connsiteY10" fmla="*/ 689674 h 1077132"/>
              <a:gd name="connsiteX11" fmla="*/ 15498 w 635430"/>
              <a:gd name="connsiteY11" fmla="*/ 798162 h 1077132"/>
              <a:gd name="connsiteX12" fmla="*/ 69742 w 635430"/>
              <a:gd name="connsiteY12" fmla="*/ 852407 h 1077132"/>
              <a:gd name="connsiteX13" fmla="*/ 92989 w 635430"/>
              <a:gd name="connsiteY13" fmla="*/ 867905 h 1077132"/>
              <a:gd name="connsiteX14" fmla="*/ 147233 w 635430"/>
              <a:gd name="connsiteY14" fmla="*/ 929898 h 1077132"/>
              <a:gd name="connsiteX15" fmla="*/ 162732 w 635430"/>
              <a:gd name="connsiteY15" fmla="*/ 945396 h 1077132"/>
              <a:gd name="connsiteX16" fmla="*/ 193728 w 635430"/>
              <a:gd name="connsiteY16" fmla="*/ 976393 h 1077132"/>
              <a:gd name="connsiteX17" fmla="*/ 209227 w 635430"/>
              <a:gd name="connsiteY17" fmla="*/ 999640 h 1077132"/>
              <a:gd name="connsiteX18" fmla="*/ 247972 w 635430"/>
              <a:gd name="connsiteY18" fmla="*/ 1030637 h 1077132"/>
              <a:gd name="connsiteX19" fmla="*/ 263471 w 635430"/>
              <a:gd name="connsiteY19" fmla="*/ 1046135 h 1077132"/>
              <a:gd name="connsiteX20" fmla="*/ 309966 w 635430"/>
              <a:gd name="connsiteY20" fmla="*/ 1061634 h 1077132"/>
              <a:gd name="connsiteX21" fmla="*/ 364210 w 635430"/>
              <a:gd name="connsiteY21" fmla="*/ 1077132 h 1077132"/>
              <a:gd name="connsiteX22" fmla="*/ 472698 w 635430"/>
              <a:gd name="connsiteY22" fmla="*/ 1069383 h 1077132"/>
              <a:gd name="connsiteX23" fmla="*/ 503694 w 635430"/>
              <a:gd name="connsiteY23" fmla="*/ 1030637 h 1077132"/>
              <a:gd name="connsiteX24" fmla="*/ 511444 w 635430"/>
              <a:gd name="connsiteY24" fmla="*/ 1007390 h 1077132"/>
              <a:gd name="connsiteX25" fmla="*/ 526942 w 635430"/>
              <a:gd name="connsiteY25" fmla="*/ 906651 h 1077132"/>
              <a:gd name="connsiteX26" fmla="*/ 519193 w 635430"/>
              <a:gd name="connsiteY26" fmla="*/ 743918 h 1077132"/>
              <a:gd name="connsiteX27" fmla="*/ 526942 w 635430"/>
              <a:gd name="connsiteY27" fmla="*/ 550190 h 1077132"/>
              <a:gd name="connsiteX28" fmla="*/ 534691 w 635430"/>
              <a:gd name="connsiteY28" fmla="*/ 511444 h 1077132"/>
              <a:gd name="connsiteX29" fmla="*/ 573437 w 635430"/>
              <a:gd name="connsiteY29" fmla="*/ 464949 h 1077132"/>
              <a:gd name="connsiteX30" fmla="*/ 581186 w 635430"/>
              <a:gd name="connsiteY30" fmla="*/ 441701 h 1077132"/>
              <a:gd name="connsiteX31" fmla="*/ 604433 w 635430"/>
              <a:gd name="connsiteY31" fmla="*/ 418454 h 1077132"/>
              <a:gd name="connsiteX32" fmla="*/ 619932 w 635430"/>
              <a:gd name="connsiteY32" fmla="*/ 395207 h 1077132"/>
              <a:gd name="connsiteX33" fmla="*/ 635430 w 635430"/>
              <a:gd name="connsiteY33" fmla="*/ 333213 h 1077132"/>
              <a:gd name="connsiteX34" fmla="*/ 612183 w 635430"/>
              <a:gd name="connsiteY34" fmla="*/ 209227 h 1077132"/>
              <a:gd name="connsiteX35" fmla="*/ 596684 w 635430"/>
              <a:gd name="connsiteY35" fmla="*/ 147234 h 1077132"/>
              <a:gd name="connsiteX36" fmla="*/ 581186 w 635430"/>
              <a:gd name="connsiteY36" fmla="*/ 131735 h 1077132"/>
              <a:gd name="connsiteX37" fmla="*/ 565688 w 635430"/>
              <a:gd name="connsiteY37" fmla="*/ 108488 h 1077132"/>
              <a:gd name="connsiteX38" fmla="*/ 542440 w 635430"/>
              <a:gd name="connsiteY38" fmla="*/ 100739 h 1077132"/>
              <a:gd name="connsiteX39" fmla="*/ 526942 w 635430"/>
              <a:gd name="connsiteY39" fmla="*/ 85240 h 1077132"/>
              <a:gd name="connsiteX40" fmla="*/ 480447 w 635430"/>
              <a:gd name="connsiteY40" fmla="*/ 69742 h 1077132"/>
              <a:gd name="connsiteX41" fmla="*/ 457200 w 635430"/>
              <a:gd name="connsiteY41" fmla="*/ 54244 h 1077132"/>
              <a:gd name="connsiteX42" fmla="*/ 402955 w 635430"/>
              <a:gd name="connsiteY42" fmla="*/ 7749 h 1077132"/>
              <a:gd name="connsiteX43" fmla="*/ 379708 w 635430"/>
              <a:gd name="connsiteY43" fmla="*/ 0 h 1077132"/>
              <a:gd name="connsiteX44" fmla="*/ 325464 w 635430"/>
              <a:gd name="connsiteY44" fmla="*/ 7749 h 1077132"/>
              <a:gd name="connsiteX45" fmla="*/ 271220 w 635430"/>
              <a:gd name="connsiteY45" fmla="*/ 15498 h 1077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35430" h="1077132">
                <a:moveTo>
                  <a:pt x="271220" y="15498"/>
                </a:moveTo>
                <a:lnTo>
                  <a:pt x="271220" y="15498"/>
                </a:lnTo>
                <a:cubicBezTo>
                  <a:pt x="250556" y="38745"/>
                  <a:pt x="226932" y="59667"/>
                  <a:pt x="209227" y="85240"/>
                </a:cubicBezTo>
                <a:cubicBezTo>
                  <a:pt x="203165" y="93997"/>
                  <a:pt x="206240" y="106711"/>
                  <a:pt x="201477" y="116237"/>
                </a:cubicBezTo>
                <a:cubicBezTo>
                  <a:pt x="193147" y="132897"/>
                  <a:pt x="180813" y="147234"/>
                  <a:pt x="170481" y="162732"/>
                </a:cubicBezTo>
                <a:cubicBezTo>
                  <a:pt x="164177" y="206858"/>
                  <a:pt x="159992" y="233894"/>
                  <a:pt x="154983" y="278969"/>
                </a:cubicBezTo>
                <a:cubicBezTo>
                  <a:pt x="153978" y="288013"/>
                  <a:pt x="158880" y="362742"/>
                  <a:pt x="131735" y="379708"/>
                </a:cubicBezTo>
                <a:cubicBezTo>
                  <a:pt x="117882" y="388367"/>
                  <a:pt x="100738" y="390041"/>
                  <a:pt x="85240" y="395207"/>
                </a:cubicBezTo>
                <a:cubicBezTo>
                  <a:pt x="70578" y="400095"/>
                  <a:pt x="57075" y="415623"/>
                  <a:pt x="46494" y="426203"/>
                </a:cubicBezTo>
                <a:cubicBezTo>
                  <a:pt x="11831" y="530196"/>
                  <a:pt x="46106" y="413935"/>
                  <a:pt x="23247" y="604434"/>
                </a:cubicBezTo>
                <a:cubicBezTo>
                  <a:pt x="19970" y="631746"/>
                  <a:pt x="9039" y="662558"/>
                  <a:pt x="0" y="689674"/>
                </a:cubicBezTo>
                <a:cubicBezTo>
                  <a:pt x="5166" y="725837"/>
                  <a:pt x="5001" y="763173"/>
                  <a:pt x="15498" y="798162"/>
                </a:cubicBezTo>
                <a:cubicBezTo>
                  <a:pt x="33525" y="858253"/>
                  <a:pt x="36498" y="835785"/>
                  <a:pt x="69742" y="852407"/>
                </a:cubicBezTo>
                <a:cubicBezTo>
                  <a:pt x="78072" y="856572"/>
                  <a:pt x="85240" y="862739"/>
                  <a:pt x="92989" y="867905"/>
                </a:cubicBezTo>
                <a:cubicBezTo>
                  <a:pt x="118619" y="906347"/>
                  <a:pt x="101905" y="884570"/>
                  <a:pt x="147233" y="929898"/>
                </a:cubicBezTo>
                <a:lnTo>
                  <a:pt x="162732" y="945396"/>
                </a:lnTo>
                <a:cubicBezTo>
                  <a:pt x="179638" y="996117"/>
                  <a:pt x="156157" y="946337"/>
                  <a:pt x="193728" y="976393"/>
                </a:cubicBezTo>
                <a:cubicBezTo>
                  <a:pt x="201001" y="982211"/>
                  <a:pt x="203409" y="992368"/>
                  <a:pt x="209227" y="999640"/>
                </a:cubicBezTo>
                <a:cubicBezTo>
                  <a:pt x="225861" y="1020432"/>
                  <a:pt x="225592" y="1012734"/>
                  <a:pt x="247972" y="1030637"/>
                </a:cubicBezTo>
                <a:cubicBezTo>
                  <a:pt x="253677" y="1035201"/>
                  <a:pt x="256936" y="1042868"/>
                  <a:pt x="263471" y="1046135"/>
                </a:cubicBezTo>
                <a:cubicBezTo>
                  <a:pt x="278083" y="1053441"/>
                  <a:pt x="294468" y="1056468"/>
                  <a:pt x="309966" y="1061634"/>
                </a:cubicBezTo>
                <a:cubicBezTo>
                  <a:pt x="343313" y="1072750"/>
                  <a:pt x="325294" y="1067403"/>
                  <a:pt x="364210" y="1077132"/>
                </a:cubicBezTo>
                <a:cubicBezTo>
                  <a:pt x="400373" y="1074549"/>
                  <a:pt x="437064" y="1076065"/>
                  <a:pt x="472698" y="1069383"/>
                </a:cubicBezTo>
                <a:cubicBezTo>
                  <a:pt x="480650" y="1067892"/>
                  <a:pt x="502156" y="1033712"/>
                  <a:pt x="503694" y="1030637"/>
                </a:cubicBezTo>
                <a:cubicBezTo>
                  <a:pt x="507347" y="1023331"/>
                  <a:pt x="509463" y="1015314"/>
                  <a:pt x="511444" y="1007390"/>
                </a:cubicBezTo>
                <a:cubicBezTo>
                  <a:pt x="520318" y="971895"/>
                  <a:pt x="522238" y="944285"/>
                  <a:pt x="526942" y="906651"/>
                </a:cubicBezTo>
                <a:cubicBezTo>
                  <a:pt x="524359" y="852407"/>
                  <a:pt x="519193" y="798224"/>
                  <a:pt x="519193" y="743918"/>
                </a:cubicBezTo>
                <a:cubicBezTo>
                  <a:pt x="519193" y="679290"/>
                  <a:pt x="522643" y="614675"/>
                  <a:pt x="526942" y="550190"/>
                </a:cubicBezTo>
                <a:cubicBezTo>
                  <a:pt x="527818" y="537048"/>
                  <a:pt x="530066" y="523777"/>
                  <a:pt x="534691" y="511444"/>
                </a:cubicBezTo>
                <a:cubicBezTo>
                  <a:pt x="541165" y="494180"/>
                  <a:pt x="561375" y="477011"/>
                  <a:pt x="573437" y="464949"/>
                </a:cubicBezTo>
                <a:cubicBezTo>
                  <a:pt x="576020" y="457200"/>
                  <a:pt x="576655" y="448498"/>
                  <a:pt x="581186" y="441701"/>
                </a:cubicBezTo>
                <a:cubicBezTo>
                  <a:pt x="587265" y="432583"/>
                  <a:pt x="597417" y="426873"/>
                  <a:pt x="604433" y="418454"/>
                </a:cubicBezTo>
                <a:cubicBezTo>
                  <a:pt x="610395" y="411299"/>
                  <a:pt x="614766" y="402956"/>
                  <a:pt x="619932" y="395207"/>
                </a:cubicBezTo>
                <a:cubicBezTo>
                  <a:pt x="626047" y="376862"/>
                  <a:pt x="635430" y="351915"/>
                  <a:pt x="635430" y="333213"/>
                </a:cubicBezTo>
                <a:cubicBezTo>
                  <a:pt x="635430" y="267591"/>
                  <a:pt x="629990" y="262650"/>
                  <a:pt x="612183" y="209227"/>
                </a:cubicBezTo>
                <a:cubicBezTo>
                  <a:pt x="608018" y="196731"/>
                  <a:pt x="605382" y="161730"/>
                  <a:pt x="596684" y="147234"/>
                </a:cubicBezTo>
                <a:cubicBezTo>
                  <a:pt x="592925" y="140969"/>
                  <a:pt x="585750" y="137440"/>
                  <a:pt x="581186" y="131735"/>
                </a:cubicBezTo>
                <a:cubicBezTo>
                  <a:pt x="575368" y="124463"/>
                  <a:pt x="572960" y="114306"/>
                  <a:pt x="565688" y="108488"/>
                </a:cubicBezTo>
                <a:cubicBezTo>
                  <a:pt x="559309" y="103385"/>
                  <a:pt x="550189" y="103322"/>
                  <a:pt x="542440" y="100739"/>
                </a:cubicBezTo>
                <a:cubicBezTo>
                  <a:pt x="537274" y="95573"/>
                  <a:pt x="533477" y="88507"/>
                  <a:pt x="526942" y="85240"/>
                </a:cubicBezTo>
                <a:cubicBezTo>
                  <a:pt x="512330" y="77934"/>
                  <a:pt x="480447" y="69742"/>
                  <a:pt x="480447" y="69742"/>
                </a:cubicBezTo>
                <a:cubicBezTo>
                  <a:pt x="472698" y="64576"/>
                  <a:pt x="464271" y="60305"/>
                  <a:pt x="457200" y="54244"/>
                </a:cubicBezTo>
                <a:cubicBezTo>
                  <a:pt x="430505" y="31362"/>
                  <a:pt x="431422" y="21982"/>
                  <a:pt x="402955" y="7749"/>
                </a:cubicBezTo>
                <a:cubicBezTo>
                  <a:pt x="395649" y="4096"/>
                  <a:pt x="387457" y="2583"/>
                  <a:pt x="379708" y="0"/>
                </a:cubicBezTo>
                <a:cubicBezTo>
                  <a:pt x="330665" y="8174"/>
                  <a:pt x="348925" y="7749"/>
                  <a:pt x="325464" y="7749"/>
                </a:cubicBezTo>
                <a:lnTo>
                  <a:pt x="271220" y="15498"/>
                </a:lnTo>
                <a:close/>
              </a:path>
            </a:pathLst>
          </a:custGeom>
          <a:pattFill prst="lt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6300061" y="3696346"/>
            <a:ext cx="387458" cy="379708"/>
          </a:xfrm>
          <a:custGeom>
            <a:avLst/>
            <a:gdLst>
              <a:gd name="connsiteX0" fmla="*/ 216976 w 387458"/>
              <a:gd name="connsiteY0" fmla="*/ 0 h 379708"/>
              <a:gd name="connsiteX1" fmla="*/ 216976 w 387458"/>
              <a:gd name="connsiteY1" fmla="*/ 0 h 379708"/>
              <a:gd name="connsiteX2" fmla="*/ 147234 w 387458"/>
              <a:gd name="connsiteY2" fmla="*/ 15498 h 379708"/>
              <a:gd name="connsiteX3" fmla="*/ 123986 w 387458"/>
              <a:gd name="connsiteY3" fmla="*/ 23247 h 379708"/>
              <a:gd name="connsiteX4" fmla="*/ 92990 w 387458"/>
              <a:gd name="connsiteY4" fmla="*/ 61993 h 379708"/>
              <a:gd name="connsiteX5" fmla="*/ 46495 w 387458"/>
              <a:gd name="connsiteY5" fmla="*/ 85240 h 379708"/>
              <a:gd name="connsiteX6" fmla="*/ 30997 w 387458"/>
              <a:gd name="connsiteY6" fmla="*/ 108488 h 379708"/>
              <a:gd name="connsiteX7" fmla="*/ 0 w 387458"/>
              <a:gd name="connsiteY7" fmla="*/ 201478 h 379708"/>
              <a:gd name="connsiteX8" fmla="*/ 15498 w 387458"/>
              <a:gd name="connsiteY8" fmla="*/ 309966 h 379708"/>
              <a:gd name="connsiteX9" fmla="*/ 30997 w 387458"/>
              <a:gd name="connsiteY9" fmla="*/ 325464 h 379708"/>
              <a:gd name="connsiteX10" fmla="*/ 46495 w 387458"/>
              <a:gd name="connsiteY10" fmla="*/ 348712 h 379708"/>
              <a:gd name="connsiteX11" fmla="*/ 69742 w 387458"/>
              <a:gd name="connsiteY11" fmla="*/ 356461 h 379708"/>
              <a:gd name="connsiteX12" fmla="*/ 85241 w 387458"/>
              <a:gd name="connsiteY12" fmla="*/ 371959 h 379708"/>
              <a:gd name="connsiteX13" fmla="*/ 108488 w 387458"/>
              <a:gd name="connsiteY13" fmla="*/ 379708 h 379708"/>
              <a:gd name="connsiteX14" fmla="*/ 286719 w 387458"/>
              <a:gd name="connsiteY14" fmla="*/ 371959 h 379708"/>
              <a:gd name="connsiteX15" fmla="*/ 333214 w 387458"/>
              <a:gd name="connsiteY15" fmla="*/ 356461 h 379708"/>
              <a:gd name="connsiteX16" fmla="*/ 356461 w 387458"/>
              <a:gd name="connsiteY16" fmla="*/ 348712 h 379708"/>
              <a:gd name="connsiteX17" fmla="*/ 371959 w 387458"/>
              <a:gd name="connsiteY17" fmla="*/ 224725 h 379708"/>
              <a:gd name="connsiteX18" fmla="*/ 387458 w 387458"/>
              <a:gd name="connsiteY18" fmla="*/ 162732 h 379708"/>
              <a:gd name="connsiteX19" fmla="*/ 317715 w 387458"/>
              <a:gd name="connsiteY19" fmla="*/ 108488 h 379708"/>
              <a:gd name="connsiteX20" fmla="*/ 294468 w 387458"/>
              <a:gd name="connsiteY20" fmla="*/ 92990 h 379708"/>
              <a:gd name="connsiteX21" fmla="*/ 278970 w 387458"/>
              <a:gd name="connsiteY21" fmla="*/ 46495 h 379708"/>
              <a:gd name="connsiteX22" fmla="*/ 216976 w 387458"/>
              <a:gd name="connsiteY22" fmla="*/ 0 h 379708"/>
              <a:gd name="connsiteX23" fmla="*/ 154983 w 387458"/>
              <a:gd name="connsiteY23" fmla="*/ 7749 h 379708"/>
              <a:gd name="connsiteX24" fmla="*/ 154983 w 387458"/>
              <a:gd name="connsiteY24" fmla="*/ 7749 h 37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7458" h="379708">
                <a:moveTo>
                  <a:pt x="216976" y="0"/>
                </a:moveTo>
                <a:lnTo>
                  <a:pt x="216976" y="0"/>
                </a:lnTo>
                <a:cubicBezTo>
                  <a:pt x="193729" y="5166"/>
                  <a:pt x="170337" y="9722"/>
                  <a:pt x="147234" y="15498"/>
                </a:cubicBezTo>
                <a:cubicBezTo>
                  <a:pt x="139309" y="17479"/>
                  <a:pt x="130990" y="19044"/>
                  <a:pt x="123986" y="23247"/>
                </a:cubicBezTo>
                <a:cubicBezTo>
                  <a:pt x="104817" y="34749"/>
                  <a:pt x="108826" y="46157"/>
                  <a:pt x="92990" y="61993"/>
                </a:cubicBezTo>
                <a:cubicBezTo>
                  <a:pt x="77969" y="77014"/>
                  <a:pt x="65402" y="78938"/>
                  <a:pt x="46495" y="85240"/>
                </a:cubicBezTo>
                <a:cubicBezTo>
                  <a:pt x="41329" y="92989"/>
                  <a:pt x="33736" y="99586"/>
                  <a:pt x="30997" y="108488"/>
                </a:cubicBezTo>
                <a:cubicBezTo>
                  <a:pt x="897" y="206312"/>
                  <a:pt x="37776" y="163699"/>
                  <a:pt x="0" y="201478"/>
                </a:cubicBezTo>
                <a:cubicBezTo>
                  <a:pt x="120" y="202794"/>
                  <a:pt x="1123" y="286009"/>
                  <a:pt x="15498" y="309966"/>
                </a:cubicBezTo>
                <a:cubicBezTo>
                  <a:pt x="19257" y="316231"/>
                  <a:pt x="26433" y="319759"/>
                  <a:pt x="30997" y="325464"/>
                </a:cubicBezTo>
                <a:cubicBezTo>
                  <a:pt x="36815" y="332737"/>
                  <a:pt x="39223" y="342894"/>
                  <a:pt x="46495" y="348712"/>
                </a:cubicBezTo>
                <a:cubicBezTo>
                  <a:pt x="52873" y="353815"/>
                  <a:pt x="61993" y="353878"/>
                  <a:pt x="69742" y="356461"/>
                </a:cubicBezTo>
                <a:cubicBezTo>
                  <a:pt x="74908" y="361627"/>
                  <a:pt x="78976" y="368200"/>
                  <a:pt x="85241" y="371959"/>
                </a:cubicBezTo>
                <a:cubicBezTo>
                  <a:pt x="92245" y="376161"/>
                  <a:pt x="100320" y="379708"/>
                  <a:pt x="108488" y="379708"/>
                </a:cubicBezTo>
                <a:cubicBezTo>
                  <a:pt x="167954" y="379708"/>
                  <a:pt x="227309" y="374542"/>
                  <a:pt x="286719" y="371959"/>
                </a:cubicBezTo>
                <a:lnTo>
                  <a:pt x="333214" y="356461"/>
                </a:lnTo>
                <a:lnTo>
                  <a:pt x="356461" y="348712"/>
                </a:lnTo>
                <a:cubicBezTo>
                  <a:pt x="376214" y="289450"/>
                  <a:pt x="358000" y="350360"/>
                  <a:pt x="371959" y="224725"/>
                </a:cubicBezTo>
                <a:cubicBezTo>
                  <a:pt x="375076" y="196667"/>
                  <a:pt x="379408" y="186878"/>
                  <a:pt x="387458" y="162732"/>
                </a:cubicBezTo>
                <a:cubicBezTo>
                  <a:pt x="366183" y="98909"/>
                  <a:pt x="388132" y="118547"/>
                  <a:pt x="317715" y="108488"/>
                </a:cubicBezTo>
                <a:cubicBezTo>
                  <a:pt x="309966" y="103322"/>
                  <a:pt x="299404" y="100888"/>
                  <a:pt x="294468" y="92990"/>
                </a:cubicBezTo>
                <a:cubicBezTo>
                  <a:pt x="285810" y="79136"/>
                  <a:pt x="290522" y="58047"/>
                  <a:pt x="278970" y="46495"/>
                </a:cubicBezTo>
                <a:cubicBezTo>
                  <a:pt x="234448" y="1973"/>
                  <a:pt x="257552" y="13525"/>
                  <a:pt x="216976" y="0"/>
                </a:cubicBezTo>
                <a:cubicBezTo>
                  <a:pt x="181476" y="11833"/>
                  <a:pt x="201897" y="7749"/>
                  <a:pt x="154983" y="7749"/>
                </a:cubicBezTo>
                <a:lnTo>
                  <a:pt x="154983" y="7749"/>
                </a:lnTo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6103" y="2895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>
                <a:solidFill>
                  <a:srgbClr val="990000"/>
                </a:solidFill>
              </a:rPr>
              <a:t>1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20725" y="3239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>
                <a:solidFill>
                  <a:srgbClr val="990000"/>
                </a:solidFill>
              </a:rPr>
              <a:t>2</a:t>
            </a:r>
            <a:endParaRPr 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2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1216025"/>
          </a:xfrm>
        </p:spPr>
        <p:txBody>
          <a:bodyPr/>
          <a:lstStyle/>
          <a:p>
            <a:r>
              <a:rPr lang="en-US" sz="3200" dirty="0" smtClean="0"/>
              <a:t>Finite Element Essential for Complex Structures.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267200"/>
          </a:xfrm>
        </p:spPr>
        <p:txBody>
          <a:bodyPr/>
          <a:lstStyle/>
          <a:p>
            <a:r>
              <a:rPr lang="en-US" sz="2400" dirty="0" smtClean="0"/>
              <a:t>Jet Powered Aircraft/Swept Winged Structures</a:t>
            </a:r>
          </a:p>
          <a:p>
            <a:pPr lvl="1"/>
            <a:r>
              <a:rPr lang="en-US" sz="2000" dirty="0" smtClean="0"/>
              <a:t>Force Methods </a:t>
            </a:r>
            <a:r>
              <a:rPr lang="en-US" sz="2000" dirty="0" smtClean="0">
                <a:solidFill>
                  <a:srgbClr val="006600"/>
                </a:solidFill>
              </a:rPr>
              <a:t>(S. Levy, 1947)</a:t>
            </a:r>
          </a:p>
          <a:p>
            <a:pPr lvl="2"/>
            <a:r>
              <a:rPr lang="en-US" sz="1400" dirty="0" smtClean="0"/>
              <a:t>Based on elasticity theory: equilibrium of forces and continuity of displacements</a:t>
            </a:r>
          </a:p>
          <a:p>
            <a:pPr lvl="1"/>
            <a:r>
              <a:rPr lang="en-US" sz="2000" dirty="0" smtClean="0"/>
              <a:t>Direct Stiffness Formulations (H.U. Schuerch,1953)</a:t>
            </a:r>
          </a:p>
          <a:p>
            <a:pPr lvl="1"/>
            <a:r>
              <a:rPr lang="en-US" sz="2000" dirty="0" smtClean="0"/>
              <a:t>Stiffness Matrix Based on Assumed Displacements </a:t>
            </a:r>
            <a:r>
              <a:rPr lang="en-US" sz="2000" dirty="0" smtClean="0">
                <a:solidFill>
                  <a:srgbClr val="006600"/>
                </a:solidFill>
              </a:rPr>
              <a:t>(Turner et al./Boeing, 1956)</a:t>
            </a:r>
            <a:br>
              <a:rPr lang="en-US" sz="2000" dirty="0" smtClean="0">
                <a:solidFill>
                  <a:srgbClr val="006600"/>
                </a:solidFill>
              </a:rPr>
            </a:br>
            <a:endParaRPr lang="en-US" sz="2000" dirty="0" smtClean="0">
              <a:solidFill>
                <a:srgbClr val="006600"/>
              </a:solidFill>
            </a:endParaRPr>
          </a:p>
          <a:p>
            <a:r>
              <a:rPr lang="en-US" sz="2400" dirty="0" smtClean="0"/>
              <a:t>FE Based on Principle of Minimum Potential Energy </a:t>
            </a:r>
            <a:r>
              <a:rPr lang="en-US" sz="2400" dirty="0" smtClean="0">
                <a:solidFill>
                  <a:srgbClr val="006600"/>
                </a:solidFill>
              </a:rPr>
              <a:t>(1960’s)</a:t>
            </a:r>
          </a:p>
          <a:p>
            <a:pPr marL="471487" lvl="1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4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6054725" cy="1216025"/>
          </a:xfrm>
        </p:spPr>
        <p:txBody>
          <a:bodyPr/>
          <a:lstStyle/>
          <a:p>
            <a:r>
              <a:rPr lang="en-US" dirty="0" smtClean="0"/>
              <a:t>The Structure is Discretized.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295400" y="2209800"/>
            <a:ext cx="2895600" cy="10668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91000" y="2552075"/>
            <a:ext cx="2895600" cy="3810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3962400" y="35814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5905500" y="4229100"/>
            <a:ext cx="2362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57200" y="274320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1257675" y="26979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144530" y="27004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040130" y="26979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048000" y="36576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36576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191000" y="36576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958590" y="36601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513350" y="34902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 smtClean="0">
                <a:solidFill>
                  <a:srgbClr val="990000"/>
                </a:solidFill>
              </a:rPr>
              <a:t>1</a:t>
            </a:r>
            <a:endParaRPr lang="en-US" b="1" dirty="0">
              <a:solidFill>
                <a:srgbClr val="99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3895" y="34868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 smtClean="0">
                <a:solidFill>
                  <a:srgbClr val="990000"/>
                </a:solidFill>
              </a:rPr>
              <a:t>2</a:t>
            </a:r>
            <a:endParaRPr lang="en-US" b="1" dirty="0">
              <a:solidFill>
                <a:srgbClr val="990000"/>
              </a:solidFill>
            </a:endParaRPr>
          </a:p>
        </p:txBody>
      </p:sp>
      <p:cxnSp>
        <p:nvCxnSpPr>
          <p:cNvPr id="22" name="Straight Arrow Connector 21"/>
          <p:cNvCxnSpPr>
            <a:stCxn id="15" idx="6"/>
          </p:cNvCxnSpPr>
          <p:nvPr/>
        </p:nvCxnSpPr>
        <p:spPr bwMode="auto">
          <a:xfrm flipV="1">
            <a:off x="7131570" y="2743200"/>
            <a:ext cx="717030" cy="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302895" y="25595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1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10961" y="253068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2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3867" y="25520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3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4600" y="2590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99000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10200" y="2514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99000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96200" y="2362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>
                <a:solidFill>
                  <a:srgbClr val="0033CC"/>
                </a:solidFill>
              </a:rPr>
              <a:t>3</a:t>
            </a:r>
            <a:endParaRPr lang="en-US" dirty="0">
              <a:solidFill>
                <a:srgbClr val="0033CC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rot="5400000">
            <a:off x="1066800" y="35814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3429000" y="274320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200400" y="2362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>
                <a:solidFill>
                  <a:srgbClr val="0033CC"/>
                </a:solidFill>
              </a:rPr>
              <a:t>2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2286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>
                <a:solidFill>
                  <a:srgbClr val="0033CC"/>
                </a:solidFill>
              </a:rPr>
              <a:t>1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295400" y="3962400"/>
            <a:ext cx="2895600" cy="10668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457200" y="449580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1257675" y="44505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144530" y="44530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12952" y="4314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1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4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99000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4198495" y="449580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4192064" y="5486400"/>
            <a:ext cx="2895600" cy="3810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4145594" y="5634805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7041194" y="5632305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6" name="Straight Arrow Connector 45"/>
          <p:cNvCxnSpPr>
            <a:stCxn id="45" idx="6"/>
          </p:cNvCxnSpPr>
          <p:nvPr/>
        </p:nvCxnSpPr>
        <p:spPr bwMode="auto">
          <a:xfrm flipV="1">
            <a:off x="7132634" y="5677525"/>
            <a:ext cx="717030" cy="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191000" y="550773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2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49110" y="54933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3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86400" y="548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99000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52760" y="4311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2</a:t>
            </a:r>
            <a:endParaRPr lang="en-US" b="1" dirty="0">
              <a:solidFill>
                <a:srgbClr val="0033CC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3421505" y="568377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rot="5400000">
            <a:off x="4038600" y="5257800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485" y="76200"/>
            <a:ext cx="2439547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09019"/>
              </p:ext>
            </p:extLst>
          </p:nvPr>
        </p:nvGraphicFramePr>
        <p:xfrm>
          <a:off x="381000" y="3947366"/>
          <a:ext cx="661906" cy="456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54" name="Equation" r:id="rId5" imgW="368280" imgH="253800" progId="Equation.DSMT4">
                  <p:embed/>
                </p:oleObj>
              </mc:Choice>
              <mc:Fallback>
                <p:oleObj name="Equation" r:id="rId5" imgW="3682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47366"/>
                        <a:ext cx="661906" cy="456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068009"/>
              </p:ext>
            </p:extLst>
          </p:nvPr>
        </p:nvGraphicFramePr>
        <p:xfrm>
          <a:off x="4249411" y="3876057"/>
          <a:ext cx="750821" cy="48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55" name="Equation" r:id="rId7" imgW="393480" imgH="253800" progId="Equation.DSMT4">
                  <p:embed/>
                </p:oleObj>
              </mc:Choice>
              <mc:Fallback>
                <p:oleObj name="Equation" r:id="rId7" imgW="39348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411" y="3876057"/>
                        <a:ext cx="750821" cy="48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653842"/>
              </p:ext>
            </p:extLst>
          </p:nvPr>
        </p:nvGraphicFramePr>
        <p:xfrm>
          <a:off x="3335036" y="5150125"/>
          <a:ext cx="774623" cy="48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56" name="Equation" r:id="rId9" imgW="406080" imgH="253800" progId="Equation.DSMT4">
                  <p:embed/>
                </p:oleObj>
              </mc:Choice>
              <mc:Fallback>
                <p:oleObj name="Equation" r:id="rId9" imgW="40608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036" y="5150125"/>
                        <a:ext cx="774623" cy="48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790319"/>
              </p:ext>
            </p:extLst>
          </p:nvPr>
        </p:nvGraphicFramePr>
        <p:xfrm>
          <a:off x="7336779" y="5105400"/>
          <a:ext cx="74544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57" name="Equation" r:id="rId11" imgW="393480" imgH="253800" progId="Equation.DSMT4">
                  <p:embed/>
                </p:oleObj>
              </mc:Choice>
              <mc:Fallback>
                <p:oleObj name="Equation" r:id="rId11" imgW="39348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6779" y="5105400"/>
                        <a:ext cx="74544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00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31" grpId="0"/>
      <p:bldP spid="32" grpId="0"/>
      <p:bldP spid="33" grpId="0" animBg="1"/>
      <p:bldP spid="35" grpId="0" animBg="1"/>
      <p:bldP spid="36" grpId="0" animBg="1"/>
      <p:bldP spid="37" grpId="0"/>
      <p:bldP spid="38" grpId="0"/>
      <p:bldP spid="43" grpId="0" animBg="1"/>
      <p:bldP spid="44" grpId="0" animBg="1"/>
      <p:bldP spid="45" grpId="0" animBg="1"/>
      <p:bldP spid="47" grpId="0"/>
      <p:bldP spid="48" grpId="0"/>
      <p:bldP spid="49" grpId="0"/>
      <p:bldP spid="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1216025"/>
          </a:xfrm>
        </p:spPr>
        <p:txBody>
          <a:bodyPr/>
          <a:lstStyle/>
          <a:p>
            <a:r>
              <a:rPr lang="en-US" sz="3200" dirty="0" smtClean="0"/>
              <a:t>Assembling the Stiffness Matrix for the Entire Structure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604001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864334"/>
              </p:ext>
            </p:extLst>
          </p:nvPr>
        </p:nvGraphicFramePr>
        <p:xfrm>
          <a:off x="609600" y="1676400"/>
          <a:ext cx="32321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64" name="Equation" r:id="rId4" imgW="1625400" imgH="495000" progId="Equation.DSMT4">
                  <p:embed/>
                </p:oleObj>
              </mc:Choice>
              <mc:Fallback>
                <p:oleObj name="Equation" r:id="rId4" imgW="16254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1676400"/>
                        <a:ext cx="3232150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 bwMode="auto">
          <a:xfrm>
            <a:off x="3879373" y="1896745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17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851829" y="3268183"/>
            <a:ext cx="2895600" cy="10668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029200" y="3593977"/>
            <a:ext cx="2895600" cy="3810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rot="5400000">
            <a:off x="3520793" y="29718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7673449" y="3334878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 flipV="1">
            <a:off x="851829" y="2743200"/>
            <a:ext cx="11502" cy="4660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1184253" y="3791204"/>
            <a:ext cx="762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806109" y="3732923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701709" y="3732923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888187" y="3732923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2602818" y="2976799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851829" y="2975211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5040918" y="3234329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6759050" y="3235917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2069418" y="279372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 smtClean="0">
                <a:solidFill>
                  <a:srgbClr val="990000"/>
                </a:solidFill>
              </a:rPr>
              <a:t>1</a:t>
            </a:r>
            <a:endParaRPr lang="en-US" b="1" dirty="0">
              <a:solidFill>
                <a:srgbClr val="99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10300" y="30496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 smtClean="0">
                <a:solidFill>
                  <a:srgbClr val="990000"/>
                </a:solidFill>
              </a:rPr>
              <a:t>2</a:t>
            </a:r>
            <a:endParaRPr lang="en-US" b="1" dirty="0">
              <a:solidFill>
                <a:srgbClr val="99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8001000" y="3778143"/>
            <a:ext cx="457200" cy="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863331" y="363731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3CC"/>
                </a:solidFill>
              </a:rPr>
              <a:t>1</a:t>
            </a:r>
            <a:endParaRPr lang="en-US" sz="1600" b="1" dirty="0">
              <a:solidFill>
                <a:srgbClr val="0033CC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32929" y="362192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99000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63671" y="35939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99000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28129" y="343930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 bwMode="auto">
          <a:xfrm>
            <a:off x="4983480" y="3732923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80787" y="361042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3CC"/>
                </a:solidFill>
              </a:rPr>
              <a:t>2</a:t>
            </a:r>
            <a:endParaRPr lang="en-US" sz="1600" b="1" dirty="0">
              <a:solidFill>
                <a:srgbClr val="0033CC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74920" y="362192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3CC"/>
                </a:solidFill>
              </a:rPr>
              <a:t>2</a:t>
            </a:r>
            <a:endParaRPr lang="en-US" sz="1600" b="1" dirty="0">
              <a:solidFill>
                <a:srgbClr val="0033CC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67265" y="362192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3CC"/>
                </a:solidFill>
              </a:rPr>
              <a:t>3</a:t>
            </a:r>
            <a:endParaRPr lang="en-US" sz="1600" b="1" dirty="0">
              <a:solidFill>
                <a:srgbClr val="0033CC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rot="5400000">
            <a:off x="4812318" y="3285459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3793149" y="3783977"/>
            <a:ext cx="457200" cy="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4572000" y="3772298"/>
            <a:ext cx="457200" cy="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348909" y="3771798"/>
            <a:ext cx="457200" cy="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pic>
        <p:nvPicPr>
          <p:cNvPr id="54375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09" y="1576457"/>
            <a:ext cx="2439547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209477"/>
              </p:ext>
            </p:extLst>
          </p:nvPr>
        </p:nvGraphicFramePr>
        <p:xfrm>
          <a:off x="167182" y="3334878"/>
          <a:ext cx="515353" cy="355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65" name="Equation" r:id="rId7" imgW="368280" imgH="253800" progId="Equation.DSMT4">
                  <p:embed/>
                </p:oleObj>
              </mc:Choice>
              <mc:Fallback>
                <p:oleObj name="Equation" r:id="rId7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182" y="3334878"/>
                        <a:ext cx="515353" cy="355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127889"/>
              </p:ext>
            </p:extLst>
          </p:nvPr>
        </p:nvGraphicFramePr>
        <p:xfrm>
          <a:off x="3862388" y="3334672"/>
          <a:ext cx="5508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66" name="Equation" r:id="rId9" imgW="393480" imgH="253800" progId="Equation.DSMT4">
                  <p:embed/>
                </p:oleObj>
              </mc:Choice>
              <mc:Fallback>
                <p:oleObj name="Equation" r:id="rId9" imgW="3934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3334672"/>
                        <a:ext cx="5508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639816"/>
              </p:ext>
            </p:extLst>
          </p:nvPr>
        </p:nvGraphicFramePr>
        <p:xfrm>
          <a:off x="4424363" y="3336259"/>
          <a:ext cx="5683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67" name="Equation" r:id="rId11" imgW="406080" imgH="253800" progId="Equation.DSMT4">
                  <p:embed/>
                </p:oleObj>
              </mc:Choice>
              <mc:Fallback>
                <p:oleObj name="Equation" r:id="rId11" imgW="40608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3" y="3336259"/>
                        <a:ext cx="5683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196441"/>
              </p:ext>
            </p:extLst>
          </p:nvPr>
        </p:nvGraphicFramePr>
        <p:xfrm>
          <a:off x="8001000" y="3334878"/>
          <a:ext cx="5492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68" name="Equation" r:id="rId13" imgW="393480" imgH="253800" progId="Equation.DSMT4">
                  <p:embed/>
                </p:oleObj>
              </mc:Choice>
              <mc:Fallback>
                <p:oleObj name="Equation" r:id="rId13" imgW="39348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334878"/>
                        <a:ext cx="5492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300461"/>
              </p:ext>
            </p:extLst>
          </p:nvPr>
        </p:nvGraphicFramePr>
        <p:xfrm>
          <a:off x="227075" y="4334983"/>
          <a:ext cx="4318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69" name="Equation" r:id="rId15" imgW="2171520" imgH="482400" progId="Equation.DSMT4">
                  <p:embed/>
                </p:oleObj>
              </mc:Choice>
              <mc:Fallback>
                <p:oleObj name="Equation" r:id="rId15" imgW="2171520" imgH="482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75" y="4334983"/>
                        <a:ext cx="43180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942214"/>
              </p:ext>
            </p:extLst>
          </p:nvPr>
        </p:nvGraphicFramePr>
        <p:xfrm>
          <a:off x="3962211" y="5181600"/>
          <a:ext cx="444341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70" name="Equation" r:id="rId17" imgW="2234880" imgH="482400" progId="Equation.DSMT4">
                  <p:embed/>
                </p:oleObj>
              </mc:Choice>
              <mc:Fallback>
                <p:oleObj name="Equation" r:id="rId17" imgW="223488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211" y="5181600"/>
                        <a:ext cx="4443413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Oval 61"/>
          <p:cNvSpPr/>
          <p:nvPr/>
        </p:nvSpPr>
        <p:spPr bwMode="auto">
          <a:xfrm>
            <a:off x="4629438" y="4572000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18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8548994" y="5456694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93839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2" grpId="0" animBg="1"/>
      <p:bldP spid="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35925" cy="1216025"/>
          </a:xfrm>
        </p:spPr>
        <p:txBody>
          <a:bodyPr/>
          <a:lstStyle/>
          <a:p>
            <a:r>
              <a:rPr lang="en-US" dirty="0" smtClean="0"/>
              <a:t>Totaling Forces at Leads to System Stiffness Matrix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34" y="1590584"/>
            <a:ext cx="3733800" cy="191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68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37504"/>
            <a:ext cx="4210050" cy="203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365695"/>
              </p:ext>
            </p:extLst>
          </p:nvPr>
        </p:nvGraphicFramePr>
        <p:xfrm>
          <a:off x="685800" y="3444498"/>
          <a:ext cx="9255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76" name="Equation" r:id="rId6" imgW="660240" imgH="253800" progId="Equation.DSMT4">
                  <p:embed/>
                </p:oleObj>
              </mc:Choice>
              <mc:Fallback>
                <p:oleObj name="Equation" r:id="rId6" imgW="66024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44498"/>
                        <a:ext cx="9255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399821"/>
              </p:ext>
            </p:extLst>
          </p:nvPr>
        </p:nvGraphicFramePr>
        <p:xfrm>
          <a:off x="685800" y="4110495"/>
          <a:ext cx="16732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77" name="Equation" r:id="rId8" imgW="1193760" imgH="253800" progId="Equation.DSMT4">
                  <p:embed/>
                </p:oleObj>
              </mc:Choice>
              <mc:Fallback>
                <p:oleObj name="Equation" r:id="rId8" imgW="119376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0495"/>
                        <a:ext cx="16732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953814"/>
              </p:ext>
            </p:extLst>
          </p:nvPr>
        </p:nvGraphicFramePr>
        <p:xfrm>
          <a:off x="685800" y="5511800"/>
          <a:ext cx="977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78" name="Equation" r:id="rId10" imgW="698400" imgH="253800" progId="Equation.DSMT4">
                  <p:embed/>
                </p:oleObj>
              </mc:Choice>
              <mc:Fallback>
                <p:oleObj name="Equation" r:id="rId10" imgW="69840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511800"/>
                        <a:ext cx="977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174879"/>
              </p:ext>
            </p:extLst>
          </p:nvPr>
        </p:nvGraphicFramePr>
        <p:xfrm>
          <a:off x="609600" y="1719995"/>
          <a:ext cx="3175000" cy="702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79" name="Equation" r:id="rId12" imgW="2171520" imgH="482400" progId="Equation.DSMT4">
                  <p:embed/>
                </p:oleObj>
              </mc:Choice>
              <mc:Fallback>
                <p:oleObj name="Equation" r:id="rId12" imgW="2171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19995"/>
                        <a:ext cx="3175000" cy="702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Oval 58"/>
          <p:cNvSpPr/>
          <p:nvPr/>
        </p:nvSpPr>
        <p:spPr bwMode="auto">
          <a:xfrm>
            <a:off x="3808710" y="1942455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18</a:t>
            </a:r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17162"/>
              </p:ext>
            </p:extLst>
          </p:nvPr>
        </p:nvGraphicFramePr>
        <p:xfrm>
          <a:off x="609600" y="2410247"/>
          <a:ext cx="3473430" cy="74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80" name="Equation" r:id="rId14" imgW="2234880" imgH="482400" progId="Equation.DSMT4">
                  <p:embed/>
                </p:oleObj>
              </mc:Choice>
              <mc:Fallback>
                <p:oleObj name="Equation" r:id="rId14" imgW="2234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10247"/>
                        <a:ext cx="3473430" cy="747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Oval 60"/>
          <p:cNvSpPr/>
          <p:nvPr/>
        </p:nvSpPr>
        <p:spPr bwMode="auto">
          <a:xfrm>
            <a:off x="4316223" y="2685341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19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126122"/>
              </p:ext>
            </p:extLst>
          </p:nvPr>
        </p:nvGraphicFramePr>
        <p:xfrm>
          <a:off x="1600200" y="3457414"/>
          <a:ext cx="13160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81" name="Equation" r:id="rId16" imgW="939600" imgH="228600" progId="Equation.DSMT4">
                  <p:embed/>
                </p:oleObj>
              </mc:Choice>
              <mc:Fallback>
                <p:oleObj name="Equation" r:id="rId16" imgW="9396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57414"/>
                        <a:ext cx="1316037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742700"/>
              </p:ext>
            </p:extLst>
          </p:nvPr>
        </p:nvGraphicFramePr>
        <p:xfrm>
          <a:off x="945396" y="4501019"/>
          <a:ext cx="27400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82" name="Equation" r:id="rId18" imgW="1955520" imgH="482400" progId="Equation.DSMT4">
                  <p:embed/>
                </p:oleObj>
              </mc:Choice>
              <mc:Fallback>
                <p:oleObj name="Equation" r:id="rId18" imgW="1955520" imgH="4824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396" y="4501019"/>
                        <a:ext cx="27400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720898"/>
              </p:ext>
            </p:extLst>
          </p:nvPr>
        </p:nvGraphicFramePr>
        <p:xfrm>
          <a:off x="1585913" y="5528133"/>
          <a:ext cx="14573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83" name="Equation" r:id="rId20" imgW="1041120" imgH="228600" progId="Equation.DSMT4">
                  <p:embed/>
                </p:oleObj>
              </mc:Choice>
              <mc:Fallback>
                <p:oleObj name="Equation" r:id="rId20" imgW="1041120" imgH="228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5528133"/>
                        <a:ext cx="145732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07607"/>
              </p:ext>
            </p:extLst>
          </p:nvPr>
        </p:nvGraphicFramePr>
        <p:xfrm>
          <a:off x="5537993" y="3810000"/>
          <a:ext cx="3040063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84" name="Equation" r:id="rId22" imgW="2171520" imgH="1218960" progId="Equation.DSMT4">
                  <p:embed/>
                </p:oleObj>
              </mc:Choice>
              <mc:Fallback>
                <p:oleObj name="Equation" r:id="rId22" imgW="2171520" imgH="121896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993" y="3810000"/>
                        <a:ext cx="3040063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Oval 65"/>
          <p:cNvSpPr/>
          <p:nvPr/>
        </p:nvSpPr>
        <p:spPr bwMode="auto">
          <a:xfrm>
            <a:off x="7924800" y="5106175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9691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35925" cy="1216025"/>
          </a:xfrm>
        </p:spPr>
        <p:txBody>
          <a:bodyPr/>
          <a:lstStyle/>
          <a:p>
            <a:r>
              <a:rPr lang="en-US" dirty="0" smtClean="0"/>
              <a:t>Totaling Forces at Leads to System Stiffness Matrix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34" y="1590584"/>
            <a:ext cx="3733800" cy="191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020489"/>
              </p:ext>
            </p:extLst>
          </p:nvPr>
        </p:nvGraphicFramePr>
        <p:xfrm>
          <a:off x="574675" y="1720850"/>
          <a:ext cx="3040063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86" name="Equation" r:id="rId5" imgW="2171520" imgH="1218960" progId="Equation.DSMT4">
                  <p:embed/>
                </p:oleObj>
              </mc:Choice>
              <mc:Fallback>
                <p:oleObj name="Equation" r:id="rId5" imgW="217152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1720850"/>
                        <a:ext cx="3040063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Oval 65"/>
          <p:cNvSpPr/>
          <p:nvPr/>
        </p:nvSpPr>
        <p:spPr bwMode="auto">
          <a:xfrm>
            <a:off x="3733800" y="205740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06" y="3614637"/>
            <a:ext cx="4191000" cy="5856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0204" y="3444359"/>
            <a:ext cx="379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 Applied Forces at Nodes</a:t>
            </a:r>
            <a:endParaRPr lang="en-US" dirty="0"/>
          </a:p>
        </p:txBody>
      </p:sp>
      <p:cxnSp>
        <p:nvCxnSpPr>
          <p:cNvPr id="6" name="Elbow Connector 5"/>
          <p:cNvCxnSpPr/>
          <p:nvPr/>
        </p:nvCxnSpPr>
        <p:spPr bwMode="auto">
          <a:xfrm rot="10800000">
            <a:off x="747252" y="3374767"/>
            <a:ext cx="484404" cy="254258"/>
          </a:xfrm>
          <a:prstGeom prst="bentConnector3">
            <a:avLst>
              <a:gd name="adj1" fmla="val 100463"/>
            </a:avLst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836432"/>
              </p:ext>
            </p:extLst>
          </p:nvPr>
        </p:nvGraphicFramePr>
        <p:xfrm>
          <a:off x="574675" y="3813691"/>
          <a:ext cx="111918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87" name="Equation" r:id="rId8" imgW="799920" imgH="711000" progId="Equation.DSMT4">
                  <p:embed/>
                </p:oleObj>
              </mc:Choice>
              <mc:Fallback>
                <p:oleObj name="Equation" r:id="rId8" imgW="7999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3813691"/>
                        <a:ext cx="111918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748257"/>
              </p:ext>
            </p:extLst>
          </p:nvPr>
        </p:nvGraphicFramePr>
        <p:xfrm>
          <a:off x="2093913" y="3829050"/>
          <a:ext cx="2257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88" name="Equation" r:id="rId10" imgW="1612800" imgH="279360" progId="Equation.DSMT4">
                  <p:embed/>
                </p:oleObj>
              </mc:Choice>
              <mc:Fallback>
                <p:oleObj name="Equation" r:id="rId10" imgW="1612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3829050"/>
                        <a:ext cx="22574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776621"/>
              </p:ext>
            </p:extLst>
          </p:nvPr>
        </p:nvGraphicFramePr>
        <p:xfrm>
          <a:off x="2093913" y="4384675"/>
          <a:ext cx="2257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89" name="Equation" r:id="rId12" imgW="1612800" imgH="304560" progId="Equation.DSMT4">
                  <p:embed/>
                </p:oleObj>
              </mc:Choice>
              <mc:Fallback>
                <p:oleObj name="Equation" r:id="rId12" imgW="1612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4384675"/>
                        <a:ext cx="22574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flipV="1">
            <a:off x="1981200" y="4443285"/>
            <a:ext cx="2379339" cy="33920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H="1" flipV="1">
            <a:off x="1981199" y="4430128"/>
            <a:ext cx="2379339" cy="33920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771796"/>
              </p:ext>
            </p:extLst>
          </p:nvPr>
        </p:nvGraphicFramePr>
        <p:xfrm>
          <a:off x="2080371" y="5300464"/>
          <a:ext cx="34829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90" name="Equation" r:id="rId14" imgW="2489040" imgH="507960" progId="Equation.DSMT4">
                  <p:embed/>
                </p:oleObj>
              </mc:Choice>
              <mc:Fallback>
                <p:oleObj name="Equation" r:id="rId14" imgW="24890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371" y="5300464"/>
                        <a:ext cx="348297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605949"/>
              </p:ext>
            </p:extLst>
          </p:nvPr>
        </p:nvGraphicFramePr>
        <p:xfrm>
          <a:off x="2080371" y="4881141"/>
          <a:ext cx="30924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91" name="Equation" r:id="rId16" imgW="2209680" imgH="228600" progId="Equation.DSMT4">
                  <p:embed/>
                </p:oleObj>
              </mc:Choice>
              <mc:Fallback>
                <p:oleObj name="Equation" r:id="rId16" imgW="220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371" y="4881141"/>
                        <a:ext cx="30924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588210"/>
              </p:ext>
            </p:extLst>
          </p:nvPr>
        </p:nvGraphicFramePr>
        <p:xfrm>
          <a:off x="5183092" y="4898603"/>
          <a:ext cx="21685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92" name="Equation" r:id="rId18" imgW="1549080" imgH="203040" progId="Equation.DSMT4">
                  <p:embed/>
                </p:oleObj>
              </mc:Choice>
              <mc:Fallback>
                <p:oleObj name="Equation" r:id="rId18" imgW="1549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092" y="4898603"/>
                        <a:ext cx="21685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58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35925" cy="1216025"/>
          </a:xfrm>
        </p:spPr>
        <p:txBody>
          <a:bodyPr/>
          <a:lstStyle/>
          <a:p>
            <a:r>
              <a:rPr lang="en-US" dirty="0" smtClean="0"/>
              <a:t>Partition Out Force Equations Where Displacements Known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92" y="1512527"/>
            <a:ext cx="326924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377467"/>
              </p:ext>
            </p:extLst>
          </p:nvPr>
        </p:nvGraphicFramePr>
        <p:xfrm>
          <a:off x="615283" y="2819400"/>
          <a:ext cx="30400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20" name="Equation" r:id="rId5" imgW="2171520" imgH="711000" progId="Equation.DSMT4">
                  <p:embed/>
                </p:oleObj>
              </mc:Choice>
              <mc:Fallback>
                <p:oleObj name="Equation" r:id="rId5" imgW="21715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283" y="2819400"/>
                        <a:ext cx="304006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64" y="3384180"/>
            <a:ext cx="3694341" cy="516228"/>
          </a:xfrm>
          <a:prstGeom prst="rect">
            <a:avLst/>
          </a:prstGeom>
        </p:spPr>
      </p:pic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568096"/>
              </p:ext>
            </p:extLst>
          </p:nvPr>
        </p:nvGraphicFramePr>
        <p:xfrm>
          <a:off x="609600" y="1752600"/>
          <a:ext cx="30035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21" name="Equation" r:id="rId8" imgW="2145960" imgH="711000" progId="Equation.DSMT4">
                  <p:embed/>
                </p:oleObj>
              </mc:Choice>
              <mc:Fallback>
                <p:oleObj name="Equation" r:id="rId8" imgW="21459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30035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400274"/>
              </p:ext>
            </p:extLst>
          </p:nvPr>
        </p:nvGraphicFramePr>
        <p:xfrm>
          <a:off x="616247" y="4003675"/>
          <a:ext cx="30400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22" name="Equation" r:id="rId10" imgW="2171520" imgH="711000" progId="Equation.DSMT4">
                  <p:embed/>
                </p:oleObj>
              </mc:Choice>
              <mc:Fallback>
                <p:oleObj name="Equation" r:id="rId10" imgW="2171520" imgH="711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47" y="4003675"/>
                        <a:ext cx="304006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59850"/>
              </p:ext>
            </p:extLst>
          </p:nvPr>
        </p:nvGraphicFramePr>
        <p:xfrm>
          <a:off x="838200" y="5146675"/>
          <a:ext cx="14398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23" name="Equation" r:id="rId12" imgW="1028520" imgH="253800" progId="Equation.DSMT4">
                  <p:embed/>
                </p:oleObj>
              </mc:Choice>
              <mc:Fallback>
                <p:oleObj name="Equation" r:id="rId12" imgW="1028520" imgH="253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46675"/>
                        <a:ext cx="14398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 flipH="1">
            <a:off x="152400" y="3016950"/>
            <a:ext cx="46288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52400" y="3016950"/>
            <a:ext cx="0" cy="22821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52400" y="5299075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9" name="Left Bracket 18"/>
          <p:cNvSpPr/>
          <p:nvPr/>
        </p:nvSpPr>
        <p:spPr bwMode="auto">
          <a:xfrm>
            <a:off x="513381" y="3226177"/>
            <a:ext cx="101902" cy="533400"/>
          </a:xfrm>
          <a:prstGeom prst="leftBracke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3" name="Straight Connector 22"/>
          <p:cNvCxnSpPr>
            <a:stCxn id="19" idx="1"/>
          </p:cNvCxnSpPr>
          <p:nvPr/>
        </p:nvCxnSpPr>
        <p:spPr bwMode="auto">
          <a:xfrm flipH="1">
            <a:off x="304800" y="3492877"/>
            <a:ext cx="2085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304800" y="3492877"/>
            <a:ext cx="0" cy="96799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304800" y="4460875"/>
            <a:ext cx="31048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1294110" y="4192883"/>
            <a:ext cx="457200" cy="607664"/>
          </a:xfrm>
          <a:prstGeom prst="ellipse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9" name="Notched Right Arrow 28"/>
          <p:cNvSpPr/>
          <p:nvPr/>
        </p:nvSpPr>
        <p:spPr bwMode="auto">
          <a:xfrm>
            <a:off x="3733800" y="4384675"/>
            <a:ext cx="533400" cy="228600"/>
          </a:xfrm>
          <a:prstGeom prst="notchedRightArrow">
            <a:avLst/>
          </a:prstGeom>
          <a:solidFill>
            <a:srgbClr val="FFC000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327806"/>
              </p:ext>
            </p:extLst>
          </p:nvPr>
        </p:nvGraphicFramePr>
        <p:xfrm>
          <a:off x="4300780" y="4160837"/>
          <a:ext cx="31670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24" name="Equation" r:id="rId14" imgW="2260440" imgH="482400" progId="Equation.DSMT4">
                  <p:embed/>
                </p:oleObj>
              </mc:Choice>
              <mc:Fallback>
                <p:oleObj name="Equation" r:id="rId14" imgW="226044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780" y="4160837"/>
                        <a:ext cx="316706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689496"/>
              </p:ext>
            </p:extLst>
          </p:nvPr>
        </p:nvGraphicFramePr>
        <p:xfrm>
          <a:off x="4313237" y="4953000"/>
          <a:ext cx="25447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25" name="Equation" r:id="rId16" imgW="1815840" imgH="482400" progId="Equation.DSMT4">
                  <p:embed/>
                </p:oleObj>
              </mc:Choice>
              <mc:Fallback>
                <p:oleObj name="Equation" r:id="rId16" imgW="1815840" imgH="4824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7" y="4953000"/>
                        <a:ext cx="254476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Arrow Connector 34"/>
          <p:cNvCxnSpPr/>
          <p:nvPr/>
        </p:nvCxnSpPr>
        <p:spPr bwMode="auto">
          <a:xfrm flipV="1">
            <a:off x="5029200" y="4158012"/>
            <a:ext cx="228600" cy="3387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162873" y="394841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</a:rPr>
              <a:t>0</a:t>
            </a:r>
            <a:endParaRPr lang="en-US" sz="1400" dirty="0">
              <a:solidFill>
                <a:srgbClr val="990000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362200" y="516997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21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7109872" y="5161915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22</a:t>
            </a: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150786"/>
              </p:ext>
            </p:extLst>
          </p:nvPr>
        </p:nvGraphicFramePr>
        <p:xfrm>
          <a:off x="5343178" y="5715000"/>
          <a:ext cx="8016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26" name="Equation" r:id="rId18" imgW="571320" imgH="253800" progId="Equation.DSMT4">
                  <p:embed/>
                </p:oleObj>
              </mc:Choice>
              <mc:Fallback>
                <p:oleObj name="Equation" r:id="rId18" imgW="571320" imgH="2538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178" y="5715000"/>
                        <a:ext cx="8016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114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29" grpId="0" animBg="1"/>
      <p:bldP spid="36" grpId="0"/>
      <p:bldP spid="42" grpId="0" animBg="1"/>
      <p:bldP spid="4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1" y="304800"/>
            <a:ext cx="8534400" cy="1216025"/>
          </a:xfrm>
        </p:spPr>
        <p:txBody>
          <a:bodyPr/>
          <a:lstStyle/>
          <a:p>
            <a:r>
              <a:rPr lang="en-US" dirty="0" smtClean="0"/>
              <a:t>Reduced Stiffness Matrix Inverted to Solve for Unknowns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92" y="1512527"/>
            <a:ext cx="326924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64" y="3384180"/>
            <a:ext cx="3694341" cy="516228"/>
          </a:xfrm>
          <a:prstGeom prst="rect">
            <a:avLst/>
          </a:prstGeom>
        </p:spPr>
      </p:pic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664394"/>
              </p:ext>
            </p:extLst>
          </p:nvPr>
        </p:nvGraphicFramePr>
        <p:xfrm>
          <a:off x="685800" y="1828800"/>
          <a:ext cx="25447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194" name="Equation" r:id="rId6" imgW="1815840" imgH="482400" progId="Equation.DSMT4">
                  <p:embed/>
                </p:oleObj>
              </mc:Choice>
              <mc:Fallback>
                <p:oleObj name="Equation" r:id="rId6" imgW="18158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254476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Oval 42"/>
          <p:cNvSpPr/>
          <p:nvPr/>
        </p:nvSpPr>
        <p:spPr bwMode="auto">
          <a:xfrm>
            <a:off x="3354090" y="2027694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22</a:t>
            </a: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894949"/>
              </p:ext>
            </p:extLst>
          </p:nvPr>
        </p:nvGraphicFramePr>
        <p:xfrm>
          <a:off x="677863" y="2590800"/>
          <a:ext cx="19050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195" name="Equation" r:id="rId8" imgW="1358640" imgH="482400" progId="Equation.DSMT4">
                  <p:embed/>
                </p:oleObj>
              </mc:Choice>
              <mc:Fallback>
                <p:oleObj name="Equation" r:id="rId8" imgW="1358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2590800"/>
                        <a:ext cx="19050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18422"/>
              </p:ext>
            </p:extLst>
          </p:nvPr>
        </p:nvGraphicFramePr>
        <p:xfrm>
          <a:off x="3289300" y="2595563"/>
          <a:ext cx="19050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196" name="Equation" r:id="rId10" imgW="1358640" imgH="482400" progId="Equation.DSMT4">
                  <p:embed/>
                </p:oleObj>
              </mc:Choice>
              <mc:Fallback>
                <p:oleObj name="Equation" r:id="rId10" imgW="1358640" imgH="4824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2595563"/>
                        <a:ext cx="19050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Notched Right Arrow 29"/>
          <p:cNvSpPr/>
          <p:nvPr/>
        </p:nvSpPr>
        <p:spPr bwMode="auto">
          <a:xfrm>
            <a:off x="2667000" y="2796153"/>
            <a:ext cx="533400" cy="228600"/>
          </a:xfrm>
          <a:prstGeom prst="notchedRightArrow">
            <a:avLst/>
          </a:prstGeom>
          <a:solidFill>
            <a:srgbClr val="FFC000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984089"/>
              </p:ext>
            </p:extLst>
          </p:nvPr>
        </p:nvGraphicFramePr>
        <p:xfrm>
          <a:off x="677863" y="3321050"/>
          <a:ext cx="421640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197" name="Equation" r:id="rId12" imgW="3009600" imgH="1218960" progId="Equation.DSMT4">
                  <p:embed/>
                </p:oleObj>
              </mc:Choice>
              <mc:Fallback>
                <p:oleObj name="Equation" r:id="rId12" imgW="3009600" imgH="121896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321050"/>
                        <a:ext cx="4216400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326181"/>
              </p:ext>
            </p:extLst>
          </p:nvPr>
        </p:nvGraphicFramePr>
        <p:xfrm>
          <a:off x="647700" y="5257800"/>
          <a:ext cx="30099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198" name="Equation" r:id="rId14" imgW="2145960" imgH="482400" progId="Equation.DSMT4">
                  <p:embed/>
                </p:oleObj>
              </mc:Choice>
              <mc:Fallback>
                <p:oleObj name="Equation" r:id="rId14" imgW="214596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257800"/>
                        <a:ext cx="30099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V="1">
            <a:off x="3237855" y="5257800"/>
            <a:ext cx="37971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248700" y="5562600"/>
            <a:ext cx="37971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536196" y="509079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</a:rPr>
              <a:t>0</a:t>
            </a:r>
            <a:endParaRPr lang="en-US" sz="1400" dirty="0">
              <a:solidFill>
                <a:srgbClr val="99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42655" y="539708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</a:rPr>
              <a:t>F</a:t>
            </a:r>
            <a:endParaRPr lang="en-US" sz="1400" dirty="0">
              <a:solidFill>
                <a:srgbClr val="990000"/>
              </a:solidFill>
            </a:endParaRPr>
          </a:p>
        </p:txBody>
      </p:sp>
      <p:sp>
        <p:nvSpPr>
          <p:cNvPr id="39" name="Notched Right Arrow 38"/>
          <p:cNvSpPr/>
          <p:nvPr/>
        </p:nvSpPr>
        <p:spPr bwMode="auto">
          <a:xfrm>
            <a:off x="3810000" y="5476264"/>
            <a:ext cx="533400" cy="228600"/>
          </a:xfrm>
          <a:prstGeom prst="notchedRightArrow">
            <a:avLst/>
          </a:prstGeom>
          <a:solidFill>
            <a:srgbClr val="FFC000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900258"/>
              </p:ext>
            </p:extLst>
          </p:nvPr>
        </p:nvGraphicFramePr>
        <p:xfrm>
          <a:off x="4503738" y="4929188"/>
          <a:ext cx="124618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199" name="Equation" r:id="rId16" imgW="888840" imgH="888840" progId="Equation.DSMT4">
                  <p:embed/>
                </p:oleObj>
              </mc:Choice>
              <mc:Fallback>
                <p:oleObj name="Equation" r:id="rId16" imgW="88884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929188"/>
                        <a:ext cx="1246187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642059"/>
              </p:ext>
            </p:extLst>
          </p:nvPr>
        </p:nvGraphicFramePr>
        <p:xfrm>
          <a:off x="6214942" y="4191000"/>
          <a:ext cx="14398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200" name="Equation" r:id="rId18" imgW="1028520" imgH="253800" progId="Equation.DSMT4">
                  <p:embed/>
                </p:oleObj>
              </mc:Choice>
              <mc:Fallback>
                <p:oleObj name="Equation" r:id="rId18" imgW="102852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4942" y="4191000"/>
                        <a:ext cx="14398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Oval 39"/>
          <p:cNvSpPr/>
          <p:nvPr/>
        </p:nvSpPr>
        <p:spPr bwMode="auto">
          <a:xfrm>
            <a:off x="7726680" y="4243953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21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6858000" y="4170403"/>
            <a:ext cx="37971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123121" y="394869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</a:rPr>
              <a:t>0</a:t>
            </a:r>
            <a:endParaRPr lang="en-US" sz="1400" dirty="0">
              <a:solidFill>
                <a:srgbClr val="990000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125026"/>
              </p:ext>
            </p:extLst>
          </p:nvPr>
        </p:nvGraphicFramePr>
        <p:xfrm>
          <a:off x="6226175" y="4703763"/>
          <a:ext cx="2097088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201" name="Equation" r:id="rId20" imgW="1498320" imgH="482400" progId="Equation.DSMT4">
                  <p:embed/>
                </p:oleObj>
              </mc:Choice>
              <mc:Fallback>
                <p:oleObj name="Equation" r:id="rId20" imgW="1498320" imgH="482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4703763"/>
                        <a:ext cx="2097088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4419600" y="4953000"/>
            <a:ext cx="1373792" cy="1219200"/>
          </a:xfrm>
          <a:prstGeom prst="rect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171104" y="4671447"/>
            <a:ext cx="2210896" cy="762000"/>
          </a:xfrm>
          <a:prstGeom prst="rect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824388" y="5075301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23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5842541" y="5704864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24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8458200" y="4915287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73863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0" grpId="0"/>
      <p:bldP spid="38" grpId="0"/>
      <p:bldP spid="39" grpId="0" animBg="1"/>
      <p:bldP spid="40" grpId="0" animBg="1"/>
      <p:bldP spid="44" grpId="0"/>
      <p:bldP spid="17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51519" cy="1216025"/>
          </a:xfrm>
        </p:spPr>
        <p:txBody>
          <a:bodyPr/>
          <a:lstStyle/>
          <a:p>
            <a:r>
              <a:rPr lang="en-US" dirty="0" smtClean="0"/>
              <a:t>Nodal Forces Determined From Displacement Results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06" y="1510816"/>
            <a:ext cx="326924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273983"/>
            <a:ext cx="3694341" cy="516228"/>
          </a:xfrm>
          <a:prstGeom prst="rect">
            <a:avLst/>
          </a:prstGeom>
        </p:spPr>
      </p:pic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16894"/>
              </p:ext>
            </p:extLst>
          </p:nvPr>
        </p:nvGraphicFramePr>
        <p:xfrm>
          <a:off x="292019" y="1981200"/>
          <a:ext cx="323056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326" name="Equation" r:id="rId6" imgW="2209680" imgH="482400" progId="Equation.DSMT4">
                  <p:embed/>
                </p:oleObj>
              </mc:Choice>
              <mc:Fallback>
                <p:oleObj name="Equation" r:id="rId6" imgW="2209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19" y="1981200"/>
                        <a:ext cx="3230562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Oval 30"/>
          <p:cNvSpPr/>
          <p:nvPr/>
        </p:nvSpPr>
        <p:spPr bwMode="auto">
          <a:xfrm>
            <a:off x="3549886" y="2194302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18</a:t>
            </a: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889805"/>
              </p:ext>
            </p:extLst>
          </p:nvPr>
        </p:nvGraphicFramePr>
        <p:xfrm>
          <a:off x="279319" y="4005263"/>
          <a:ext cx="34401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327" name="Equation" r:id="rId8" imgW="2298600" imgH="482400" progId="Equation.DSMT4">
                  <p:embed/>
                </p:oleObj>
              </mc:Choice>
              <mc:Fallback>
                <p:oleObj name="Equation" r:id="rId8" imgW="2298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19" y="4005263"/>
                        <a:ext cx="344011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Oval 34"/>
          <p:cNvSpPr/>
          <p:nvPr/>
        </p:nvSpPr>
        <p:spPr bwMode="auto">
          <a:xfrm>
            <a:off x="3741555" y="419100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19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588959"/>
              </p:ext>
            </p:extLst>
          </p:nvPr>
        </p:nvGraphicFramePr>
        <p:xfrm>
          <a:off x="314244" y="2971800"/>
          <a:ext cx="3081337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328" name="Equation" r:id="rId10" imgW="2108160" imgH="482400" progId="Equation.DSMT4">
                  <p:embed/>
                </p:oleObj>
              </mc:Choice>
              <mc:Fallback>
                <p:oleObj name="Equation" r:id="rId10" imgW="2108160" imgH="4824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44" y="2971800"/>
                        <a:ext cx="3081337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606" y="2667000"/>
            <a:ext cx="427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BC u</a:t>
            </a:r>
            <a:r>
              <a:rPr lang="en-US" baseline="-25000" dirty="0" smtClean="0"/>
              <a:t>1</a:t>
            </a:r>
            <a:r>
              <a:rPr lang="en-US" dirty="0" smtClean="0"/>
              <a:t>=0 and from     u</a:t>
            </a:r>
            <a:r>
              <a:rPr lang="en-US" baseline="-25000" dirty="0" smtClean="0"/>
              <a:t>2 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>
            <a:off x="3671806" y="271450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23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3573910" y="3177944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6606" y="1676400"/>
            <a:ext cx="409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with </a:t>
            </a:r>
            <a:r>
              <a:rPr lang="en-US" dirty="0" smtClean="0">
                <a:solidFill>
                  <a:srgbClr val="990000"/>
                </a:solidFill>
              </a:rPr>
              <a:t>Element 1</a:t>
            </a:r>
            <a:r>
              <a:rPr lang="en-US" dirty="0" smtClean="0"/>
              <a:t>, using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52400" y="3657600"/>
            <a:ext cx="349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for </a:t>
            </a:r>
            <a:r>
              <a:rPr lang="en-US" dirty="0" smtClean="0">
                <a:solidFill>
                  <a:srgbClr val="990000"/>
                </a:solidFill>
              </a:rPr>
              <a:t>Element 2</a:t>
            </a:r>
            <a:r>
              <a:rPr lang="en-US" dirty="0" smtClean="0"/>
              <a:t>, using 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 bwMode="auto">
          <a:xfrm>
            <a:off x="4165945" y="172390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18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3436750" y="370510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19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093899"/>
              </p:ext>
            </p:extLst>
          </p:nvPr>
        </p:nvGraphicFramePr>
        <p:xfrm>
          <a:off x="271381" y="5181600"/>
          <a:ext cx="30781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329" name="Equation" r:id="rId12" imgW="2057400" imgH="482400" progId="Equation.DSMT4">
                  <p:embed/>
                </p:oleObj>
              </mc:Choice>
              <mc:Fallback>
                <p:oleObj name="Equation" r:id="rId12" imgW="2057400" imgH="4824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81" y="5181600"/>
                        <a:ext cx="30781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0943" name="Picture 3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49" y="3825080"/>
            <a:ext cx="3929063" cy="74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591936"/>
              </p:ext>
            </p:extLst>
          </p:nvPr>
        </p:nvGraphicFramePr>
        <p:xfrm>
          <a:off x="4223799" y="4781907"/>
          <a:ext cx="25273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330" name="Equation" r:id="rId15" imgW="1688760" imgH="457200" progId="Equation.DSMT4">
                  <p:embed/>
                </p:oleObj>
              </mc:Choice>
              <mc:Fallback>
                <p:oleObj name="Equation" r:id="rId15" imgW="168876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9" y="4781907"/>
                        <a:ext cx="252730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841854"/>
              </p:ext>
            </p:extLst>
          </p:nvPr>
        </p:nvGraphicFramePr>
        <p:xfrm>
          <a:off x="6746875" y="4819973"/>
          <a:ext cx="17113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331" name="Equation" r:id="rId17" imgW="1143000" imgH="431640" progId="Equation.DSMT4">
                  <p:embed/>
                </p:oleObj>
              </mc:Choice>
              <mc:Fallback>
                <p:oleObj name="Equation" r:id="rId17" imgW="114300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5" y="4819973"/>
                        <a:ext cx="17113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054255"/>
              </p:ext>
            </p:extLst>
          </p:nvPr>
        </p:nvGraphicFramePr>
        <p:xfrm>
          <a:off x="8375650" y="4975225"/>
          <a:ext cx="6397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332" name="Equation" r:id="rId19" imgW="368280" imgH="203040" progId="Equation.DSMT4">
                  <p:embed/>
                </p:oleObj>
              </mc:Choice>
              <mc:Fallback>
                <p:oleObj name="Equation" r:id="rId19" imgW="36828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5650" y="4975225"/>
                        <a:ext cx="63976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42806" y="4800600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     and  </a:t>
            </a:r>
            <a:r>
              <a:rPr lang="en-US" baseline="-25000" dirty="0" smtClean="0"/>
              <a:t> 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 bwMode="auto">
          <a:xfrm>
            <a:off x="1055586" y="484810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23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1995644" y="4845288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24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 flipV="1">
            <a:off x="6858000" y="4848106"/>
            <a:ext cx="445127" cy="56209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flipV="1">
            <a:off x="7924800" y="4845288"/>
            <a:ext cx="445127" cy="56209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040212"/>
              </p:ext>
            </p:extLst>
          </p:nvPr>
        </p:nvGraphicFramePr>
        <p:xfrm>
          <a:off x="4223799" y="5490794"/>
          <a:ext cx="26797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333" name="Equation" r:id="rId21" imgW="1790640" imgH="457200" progId="Equation.DSMT4">
                  <p:embed/>
                </p:oleObj>
              </mc:Choice>
              <mc:Fallback>
                <p:oleObj name="Equation" r:id="rId21" imgW="1790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9" y="5490794"/>
                        <a:ext cx="267970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352118"/>
              </p:ext>
            </p:extLst>
          </p:nvPr>
        </p:nvGraphicFramePr>
        <p:xfrm>
          <a:off x="6880225" y="5529263"/>
          <a:ext cx="17494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334" name="Equation" r:id="rId23" imgW="1168200" imgH="431640" progId="Equation.DSMT4">
                  <p:embed/>
                </p:oleObj>
              </mc:Choice>
              <mc:Fallback>
                <p:oleObj name="Equation" r:id="rId23" imgW="1168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0225" y="5529263"/>
                        <a:ext cx="17494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908266"/>
              </p:ext>
            </p:extLst>
          </p:nvPr>
        </p:nvGraphicFramePr>
        <p:xfrm>
          <a:off x="8626059" y="5683989"/>
          <a:ext cx="441741" cy="351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335" name="Equation" r:id="rId25" imgW="253800" imgH="203040" progId="Equation.DSMT4">
                  <p:embed/>
                </p:oleObj>
              </mc:Choice>
              <mc:Fallback>
                <p:oleObj name="Equation" r:id="rId25" imgW="253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6059" y="5683989"/>
                        <a:ext cx="441741" cy="351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Straight Connector 64"/>
          <p:cNvCxnSpPr/>
          <p:nvPr/>
        </p:nvCxnSpPr>
        <p:spPr bwMode="auto">
          <a:xfrm flipV="1">
            <a:off x="6019800" y="5169932"/>
            <a:ext cx="222563" cy="2810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6463874" y="4981902"/>
            <a:ext cx="222563" cy="2810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flipV="1">
            <a:off x="7181170" y="5579373"/>
            <a:ext cx="445127" cy="56209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V="1">
            <a:off x="8077200" y="5579373"/>
            <a:ext cx="445127" cy="56209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flipV="1">
            <a:off x="6202325" y="5869444"/>
            <a:ext cx="222563" cy="2810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V="1">
            <a:off x="6635437" y="5719896"/>
            <a:ext cx="222563" cy="2810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907472"/>
              </p:ext>
            </p:extLst>
          </p:nvPr>
        </p:nvGraphicFramePr>
        <p:xfrm>
          <a:off x="3299497" y="5197098"/>
          <a:ext cx="6826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336" name="Equation" r:id="rId27" imgW="457200" imgH="457200" progId="Equation.DSMT4">
                  <p:embed/>
                </p:oleObj>
              </mc:Choice>
              <mc:Fallback>
                <p:oleObj name="Equation" r:id="rId27" imgW="4572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9497" y="5197098"/>
                        <a:ext cx="682625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Oval 70"/>
          <p:cNvSpPr/>
          <p:nvPr/>
        </p:nvSpPr>
        <p:spPr bwMode="auto">
          <a:xfrm>
            <a:off x="3986933" y="5411508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27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304799" y="2943106"/>
            <a:ext cx="3641327" cy="762000"/>
          </a:xfrm>
          <a:prstGeom prst="rect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85690" y="5167668"/>
            <a:ext cx="4017415" cy="762000"/>
          </a:xfrm>
          <a:prstGeom prst="rect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2911098" y="3308608"/>
            <a:ext cx="350520" cy="333494"/>
          </a:xfrm>
          <a:prstGeom prst="ellipse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3549886" y="5215174"/>
            <a:ext cx="350520" cy="333494"/>
          </a:xfrm>
          <a:prstGeom prst="ellipse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418455" y="3331855"/>
            <a:ext cx="350520" cy="333494"/>
          </a:xfrm>
          <a:prstGeom prst="ellipse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381000" y="5238421"/>
            <a:ext cx="350520" cy="333494"/>
          </a:xfrm>
          <a:prstGeom prst="ellipse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7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5" grpId="0"/>
      <p:bldP spid="36" grpId="0" animBg="1"/>
      <p:bldP spid="42" grpId="0" animBg="1"/>
      <p:bldP spid="49" grpId="0"/>
      <p:bldP spid="52" grpId="0"/>
      <p:bldP spid="53" grpId="0" animBg="1"/>
      <p:bldP spid="54" grpId="0" animBg="1"/>
      <p:bldP spid="56" grpId="0"/>
      <p:bldP spid="57" grpId="0" animBg="1"/>
      <p:bldP spid="58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51519" cy="1216025"/>
          </a:xfrm>
        </p:spPr>
        <p:txBody>
          <a:bodyPr/>
          <a:lstStyle/>
          <a:p>
            <a:r>
              <a:rPr lang="en-US" dirty="0" smtClean="0"/>
              <a:t>Stress Determined From Displacement Calculations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06" y="1510816"/>
            <a:ext cx="326924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273983"/>
            <a:ext cx="3694341" cy="516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606" y="2667000"/>
            <a:ext cx="427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BC u</a:t>
            </a:r>
            <a:r>
              <a:rPr lang="en-US" baseline="-25000" dirty="0" smtClean="0"/>
              <a:t>1</a:t>
            </a:r>
            <a:r>
              <a:rPr lang="en-US" dirty="0" smtClean="0"/>
              <a:t>=0 and from     u</a:t>
            </a:r>
            <a:r>
              <a:rPr lang="en-US" baseline="-25000" dirty="0" smtClean="0"/>
              <a:t>2 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>
            <a:off x="3671806" y="271450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6606" y="1676400"/>
            <a:ext cx="409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with </a:t>
            </a:r>
            <a:r>
              <a:rPr lang="en-US" dirty="0" smtClean="0">
                <a:solidFill>
                  <a:srgbClr val="990000"/>
                </a:solidFill>
              </a:rPr>
              <a:t>Element 1</a:t>
            </a:r>
            <a:r>
              <a:rPr lang="en-US" dirty="0" smtClean="0"/>
              <a:t>, using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52400" y="3657600"/>
            <a:ext cx="349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for </a:t>
            </a:r>
            <a:r>
              <a:rPr lang="en-US" dirty="0" smtClean="0">
                <a:solidFill>
                  <a:srgbClr val="990000"/>
                </a:solidFill>
              </a:rPr>
              <a:t>Element 2</a:t>
            </a:r>
            <a:r>
              <a:rPr lang="en-US" dirty="0" smtClean="0"/>
              <a:t>, using 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 bwMode="auto">
          <a:xfrm>
            <a:off x="4165945" y="172390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</a:t>
            </a:r>
          </a:p>
        </p:txBody>
      </p:sp>
      <p:pic>
        <p:nvPicPr>
          <p:cNvPr id="550943" name="Picture 3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49" y="3825080"/>
            <a:ext cx="3929063" cy="74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52400" y="4800600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     and  </a:t>
            </a:r>
            <a:r>
              <a:rPr lang="en-US" baseline="-25000" dirty="0" smtClean="0"/>
              <a:t> 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 bwMode="auto">
          <a:xfrm>
            <a:off x="914400" y="484810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23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1854458" y="4845288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24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229218" y="3059579"/>
            <a:ext cx="520580" cy="580906"/>
          </a:xfrm>
          <a:prstGeom prst="rect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949511"/>
              </p:ext>
            </p:extLst>
          </p:nvPr>
        </p:nvGraphicFramePr>
        <p:xfrm>
          <a:off x="358775" y="2006600"/>
          <a:ext cx="239395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67" name="Equation" r:id="rId7" imgW="1688760" imgH="482400" progId="Equation.DSMT4">
                  <p:embed/>
                </p:oleObj>
              </mc:Choice>
              <mc:Fallback>
                <p:oleObj name="Equation" r:id="rId7" imgW="1688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775" y="2006600"/>
                        <a:ext cx="2393950" cy="68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374593"/>
              </p:ext>
            </p:extLst>
          </p:nvPr>
        </p:nvGraphicFramePr>
        <p:xfrm>
          <a:off x="377825" y="2989263"/>
          <a:ext cx="273685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68" name="Equation" r:id="rId9" imgW="1930320" imgH="482400" progId="Equation.DSMT4">
                  <p:embed/>
                </p:oleObj>
              </mc:Choice>
              <mc:Fallback>
                <p:oleObj name="Equation" r:id="rId9" imgW="1930320" imgH="4824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989263"/>
                        <a:ext cx="273685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009420"/>
              </p:ext>
            </p:extLst>
          </p:nvPr>
        </p:nvGraphicFramePr>
        <p:xfrm>
          <a:off x="3124195" y="3044825"/>
          <a:ext cx="4683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69" name="Equation" r:id="rId11" imgW="330120" imgH="431640" progId="Equation.DSMT4">
                  <p:embed/>
                </p:oleObj>
              </mc:Choice>
              <mc:Fallback>
                <p:oleObj name="Equation" r:id="rId11" imgW="3301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195" y="3044825"/>
                        <a:ext cx="4683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Oval 50"/>
          <p:cNvSpPr/>
          <p:nvPr/>
        </p:nvSpPr>
        <p:spPr bwMode="auto">
          <a:xfrm>
            <a:off x="3451550" y="370510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561581"/>
              </p:ext>
            </p:extLst>
          </p:nvPr>
        </p:nvGraphicFramePr>
        <p:xfrm>
          <a:off x="363538" y="4038600"/>
          <a:ext cx="24288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0" name="Equation" r:id="rId13" imgW="1714320" imgH="482400" progId="Equation.DSMT4">
                  <p:embed/>
                </p:oleObj>
              </mc:Choice>
              <mc:Fallback>
                <p:oleObj name="Equation" r:id="rId13" imgW="1714320" imgH="4824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4038600"/>
                        <a:ext cx="242887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761320"/>
              </p:ext>
            </p:extLst>
          </p:nvPr>
        </p:nvGraphicFramePr>
        <p:xfrm>
          <a:off x="438150" y="5257800"/>
          <a:ext cx="30226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1" name="Equation" r:id="rId15" imgW="2133360" imgH="482400" progId="Equation.DSMT4">
                  <p:embed/>
                </p:oleObj>
              </mc:Choice>
              <mc:Fallback>
                <p:oleObj name="Equation" r:id="rId15" imgW="213336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5257800"/>
                        <a:ext cx="30226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71820"/>
              </p:ext>
            </p:extLst>
          </p:nvPr>
        </p:nvGraphicFramePr>
        <p:xfrm>
          <a:off x="3451550" y="5234553"/>
          <a:ext cx="33099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2" name="Equation" r:id="rId17" imgW="2336760" imgH="507960" progId="Equation.DSMT4">
                  <p:embed/>
                </p:oleObj>
              </mc:Choice>
              <mc:Fallback>
                <p:oleObj name="Equation" r:id="rId17" imgW="2336760" imgH="507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550" y="5234553"/>
                        <a:ext cx="33099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561931"/>
              </p:ext>
            </p:extLst>
          </p:nvPr>
        </p:nvGraphicFramePr>
        <p:xfrm>
          <a:off x="6705600" y="5257800"/>
          <a:ext cx="160178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3" name="Equation" r:id="rId19" imgW="1130040" imgH="482400" progId="Equation.DSMT4">
                  <p:embed/>
                </p:oleObj>
              </mc:Choice>
              <mc:Fallback>
                <p:oleObj name="Equation" r:id="rId19" imgW="113004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257800"/>
                        <a:ext cx="1601787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921564"/>
              </p:ext>
            </p:extLst>
          </p:nvPr>
        </p:nvGraphicFramePr>
        <p:xfrm>
          <a:off x="8305800" y="5257800"/>
          <a:ext cx="4873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4" name="Equation" r:id="rId21" imgW="342720" imgH="431640" progId="Equation.DSMT4">
                  <p:embed/>
                </p:oleObj>
              </mc:Choice>
              <mc:Fallback>
                <p:oleObj name="Equation" r:id="rId21" imgW="34272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257800"/>
                        <a:ext cx="48736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/>
          <p:cNvSpPr/>
          <p:nvPr/>
        </p:nvSpPr>
        <p:spPr bwMode="auto">
          <a:xfrm>
            <a:off x="8372658" y="5281047"/>
            <a:ext cx="520580" cy="580906"/>
          </a:xfrm>
          <a:prstGeom prst="rect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0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6" grpId="0" animBg="1"/>
      <p:bldP spid="52" grpId="0"/>
      <p:bldP spid="56" grpId="0"/>
      <p:bldP spid="57" grpId="0" animBg="1"/>
      <p:bldP spid="58" grpId="0" animBg="1"/>
      <p:bldP spid="73" grpId="0" animBg="1"/>
      <p:bldP spid="51" grpId="0" animBg="1"/>
      <p:bldP spid="6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88438" cy="1216025"/>
          </a:xfrm>
        </p:spPr>
        <p:txBody>
          <a:bodyPr/>
          <a:lstStyle/>
          <a:p>
            <a:r>
              <a:rPr lang="en-US" dirty="0" smtClean="0"/>
              <a:t>Energy Approach Simplifies Working With </a:t>
            </a:r>
            <a:r>
              <a:rPr lang="en-US" dirty="0" smtClean="0">
                <a:solidFill>
                  <a:srgbClr val="990000"/>
                </a:solidFill>
              </a:rPr>
              <a:t>Distributed Loads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5997664" y="2427727"/>
            <a:ext cx="1600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7750264" y="2427727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>
            <a:off x="5388064" y="2426139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4854664" y="2426139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0800000">
            <a:off x="4778464" y="2426139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8283664" y="2426139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359864" y="2426139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3" name="Group 32"/>
          <p:cNvGrpSpPr/>
          <p:nvPr/>
        </p:nvGrpSpPr>
        <p:grpSpPr>
          <a:xfrm rot="19701471">
            <a:off x="6041916" y="2235897"/>
            <a:ext cx="533400" cy="1588"/>
            <a:chOff x="2133600" y="4724400"/>
            <a:chExt cx="533400" cy="1588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 rot="10800000">
              <a:off x="22098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rot="10800000">
              <a:off x="21336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40" name="Straight Arrow Connector 39"/>
          <p:cNvCxnSpPr/>
          <p:nvPr/>
        </p:nvCxnSpPr>
        <p:spPr bwMode="auto">
          <a:xfrm rot="5400000" flipH="1" flipV="1">
            <a:off x="5807958" y="2693633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 flipH="1" flipV="1">
            <a:off x="7408158" y="2693633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2" name="Group 41"/>
          <p:cNvGrpSpPr/>
          <p:nvPr/>
        </p:nvGrpSpPr>
        <p:grpSpPr>
          <a:xfrm rot="5400000">
            <a:off x="5728281" y="2017868"/>
            <a:ext cx="533400" cy="1588"/>
            <a:chOff x="2133600" y="4724400"/>
            <a:chExt cx="533400" cy="1588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rot="10800000">
              <a:off x="22098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rot="10800000">
              <a:off x="21336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46" name="Straight Arrow Connector 45"/>
          <p:cNvCxnSpPr/>
          <p:nvPr/>
        </p:nvCxnSpPr>
        <p:spPr bwMode="auto">
          <a:xfrm flipV="1">
            <a:off x="5476344" y="2485809"/>
            <a:ext cx="458788" cy="25679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grpSp>
        <p:nvGrpSpPr>
          <p:cNvPr id="47" name="Group 46"/>
          <p:cNvGrpSpPr/>
          <p:nvPr/>
        </p:nvGrpSpPr>
        <p:grpSpPr>
          <a:xfrm rot="5400000">
            <a:off x="7330370" y="2027879"/>
            <a:ext cx="533400" cy="1588"/>
            <a:chOff x="2133600" y="4724400"/>
            <a:chExt cx="533400" cy="1588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 rot="10800000">
              <a:off x="22098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 rot="10800000">
              <a:off x="21336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 rot="19708438">
            <a:off x="7664251" y="2235897"/>
            <a:ext cx="533400" cy="1588"/>
            <a:chOff x="2133600" y="4724400"/>
            <a:chExt cx="533400" cy="1588"/>
          </a:xfrm>
        </p:grpSpPr>
        <p:cxnSp>
          <p:nvCxnSpPr>
            <p:cNvPr id="60" name="Straight Arrow Connector 59"/>
            <p:cNvCxnSpPr/>
            <p:nvPr/>
          </p:nvCxnSpPr>
          <p:spPr bwMode="auto">
            <a:xfrm rot="10800000">
              <a:off x="22098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rot="10800000">
              <a:off x="21336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62" name="Straight Arrow Connector 61"/>
          <p:cNvCxnSpPr/>
          <p:nvPr/>
        </p:nvCxnSpPr>
        <p:spPr bwMode="auto">
          <a:xfrm flipV="1">
            <a:off x="7092174" y="2485810"/>
            <a:ext cx="458788" cy="25679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771304" y="2182300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i</a:t>
            </a:r>
            <a:endParaRPr lang="en-US" sz="1000" dirty="0">
              <a:solidFill>
                <a:srgbClr val="0033CC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92052" y="2192179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j</a:t>
            </a:r>
            <a:endParaRPr lang="en-US" sz="1000" dirty="0">
              <a:solidFill>
                <a:srgbClr val="00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8064" y="2162251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F</a:t>
            </a:r>
            <a:r>
              <a:rPr lang="en-US" sz="1000" baseline="-25000" dirty="0" err="1" smtClean="0"/>
              <a:t>xi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6049789" y="2638706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F</a:t>
            </a:r>
            <a:r>
              <a:rPr lang="en-US" sz="1000" baseline="-25000" dirty="0" err="1" smtClean="0"/>
              <a:t>yi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5531243" y="2641134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F</a:t>
            </a:r>
            <a:r>
              <a:rPr lang="en-US" sz="1000" baseline="-25000" dirty="0" err="1" smtClean="0"/>
              <a:t>zi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7872750" y="2464996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F</a:t>
            </a:r>
            <a:r>
              <a:rPr lang="en-US" sz="1000" baseline="-25000" dirty="0" err="1" smtClean="0"/>
              <a:t>xj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7543800" y="2708218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F</a:t>
            </a:r>
            <a:r>
              <a:rPr lang="en-US" sz="1000" baseline="-25000" dirty="0" err="1" smtClean="0"/>
              <a:t>yj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7151442" y="2632248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F</a:t>
            </a:r>
            <a:r>
              <a:rPr lang="en-US" sz="1000" baseline="-25000" dirty="0" err="1" smtClean="0"/>
              <a:t>zj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765549" y="2174053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</a:t>
            </a:r>
            <a:r>
              <a:rPr lang="en-US" sz="1000" baseline="-25000" dirty="0" err="1" smtClean="0"/>
              <a:t>xi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638800" y="1962941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</a:t>
            </a:r>
            <a:r>
              <a:rPr lang="en-US" sz="1000" baseline="-25000" dirty="0" err="1"/>
              <a:t>y</a:t>
            </a:r>
            <a:r>
              <a:rPr lang="en-US" sz="1000" baseline="-25000" dirty="0" err="1" smtClean="0"/>
              <a:t>i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001426" y="204389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</a:t>
            </a:r>
            <a:r>
              <a:rPr lang="en-US" sz="1000" baseline="-25000" dirty="0" err="1"/>
              <a:t>z</a:t>
            </a:r>
            <a:r>
              <a:rPr lang="en-US" sz="1000" baseline="-25000" dirty="0" err="1" smtClean="0"/>
              <a:t>i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8283664" y="2491095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</a:t>
            </a:r>
            <a:r>
              <a:rPr lang="en-US" sz="1000" baseline="-25000" dirty="0" err="1" smtClean="0"/>
              <a:t>xj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7239000" y="1980561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</a:t>
            </a:r>
            <a:r>
              <a:rPr lang="en-US" sz="1000" baseline="-25000" dirty="0" err="1" smtClean="0"/>
              <a:t>yj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627248" y="2004777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</a:t>
            </a:r>
            <a:r>
              <a:rPr lang="en-US" sz="1000" baseline="-25000" dirty="0" err="1"/>
              <a:t>z</a:t>
            </a:r>
            <a:r>
              <a:rPr lang="en-US" sz="1000" baseline="-25000" dirty="0" err="1" smtClean="0"/>
              <a:t>j</a:t>
            </a:r>
            <a:endParaRPr lang="en-US" sz="10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872768"/>
              </p:ext>
            </p:extLst>
          </p:nvPr>
        </p:nvGraphicFramePr>
        <p:xfrm>
          <a:off x="6013450" y="2927350"/>
          <a:ext cx="749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58" name="Equation" r:id="rId4" imgW="749160" imgH="711000" progId="Equation.DSMT4">
                  <p:embed/>
                </p:oleObj>
              </mc:Choice>
              <mc:Fallback>
                <p:oleObj name="Equation" r:id="rId4" imgW="7491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3450" y="2927350"/>
                        <a:ext cx="7493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083426"/>
              </p:ext>
            </p:extLst>
          </p:nvPr>
        </p:nvGraphicFramePr>
        <p:xfrm>
          <a:off x="8042275" y="2916238"/>
          <a:ext cx="81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59" name="Equation" r:id="rId6" imgW="812520" imgH="736560" progId="Equation.DSMT4">
                  <p:embed/>
                </p:oleObj>
              </mc:Choice>
              <mc:Fallback>
                <p:oleObj name="Equation" r:id="rId6" imgW="812520" imgH="736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2275" y="2916238"/>
                        <a:ext cx="812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129852"/>
              </p:ext>
            </p:extLst>
          </p:nvPr>
        </p:nvGraphicFramePr>
        <p:xfrm>
          <a:off x="6026150" y="3673475"/>
          <a:ext cx="762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60" name="Equation" r:id="rId8" imgW="761760" imgH="711000" progId="Equation.DSMT4">
                  <p:embed/>
                </p:oleObj>
              </mc:Choice>
              <mc:Fallback>
                <p:oleObj name="Equation" r:id="rId8" imgW="761760" imgH="711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3673475"/>
                        <a:ext cx="762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204737"/>
              </p:ext>
            </p:extLst>
          </p:nvPr>
        </p:nvGraphicFramePr>
        <p:xfrm>
          <a:off x="8061129" y="3657600"/>
          <a:ext cx="787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61" name="Equation" r:id="rId10" imgW="787320" imgH="736560" progId="Equation.DSMT4">
                  <p:embed/>
                </p:oleObj>
              </mc:Choice>
              <mc:Fallback>
                <p:oleObj name="Equation" r:id="rId10" imgW="787320" imgH="7365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129" y="3657600"/>
                        <a:ext cx="787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996473"/>
              </p:ext>
            </p:extLst>
          </p:nvPr>
        </p:nvGraphicFramePr>
        <p:xfrm>
          <a:off x="5149850" y="2930525"/>
          <a:ext cx="800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62" name="Equation" r:id="rId12" imgW="799920" imgH="711000" progId="Equation.DSMT4">
                  <p:embed/>
                </p:oleObj>
              </mc:Choice>
              <mc:Fallback>
                <p:oleObj name="Equation" r:id="rId12" imgW="799920" imgH="711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2930525"/>
                        <a:ext cx="800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241949"/>
              </p:ext>
            </p:extLst>
          </p:nvPr>
        </p:nvGraphicFramePr>
        <p:xfrm>
          <a:off x="5084951" y="3670300"/>
          <a:ext cx="914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63" name="Equation" r:id="rId14" imgW="914400" imgH="711000" progId="Equation.DSMT4">
                  <p:embed/>
                </p:oleObj>
              </mc:Choice>
              <mc:Fallback>
                <p:oleObj name="Equation" r:id="rId14" imgW="914400" imgH="711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951" y="3670300"/>
                        <a:ext cx="914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121869"/>
              </p:ext>
            </p:extLst>
          </p:nvPr>
        </p:nvGraphicFramePr>
        <p:xfrm>
          <a:off x="7156450" y="2917825"/>
          <a:ext cx="825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64" name="Equation" r:id="rId16" imgW="825480" imgH="736560" progId="Equation.DSMT4">
                  <p:embed/>
                </p:oleObj>
              </mc:Choice>
              <mc:Fallback>
                <p:oleObj name="Equation" r:id="rId16" imgW="825480" imgH="7365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917825"/>
                        <a:ext cx="825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96554"/>
              </p:ext>
            </p:extLst>
          </p:nvPr>
        </p:nvGraphicFramePr>
        <p:xfrm>
          <a:off x="7108825" y="3660775"/>
          <a:ext cx="927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65" name="Equation" r:id="rId18" imgW="927000" imgH="736560" progId="Equation.DSMT4">
                  <p:embed/>
                </p:oleObj>
              </mc:Choice>
              <mc:Fallback>
                <p:oleObj name="Equation" r:id="rId18" imgW="927000" imgH="7365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825" y="3660775"/>
                        <a:ext cx="927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466827" y="1697440"/>
            <a:ext cx="427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with a system all 6 DOF</a:t>
            </a:r>
            <a:endParaRPr lang="en-US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653718"/>
              </p:ext>
            </p:extLst>
          </p:nvPr>
        </p:nvGraphicFramePr>
        <p:xfrm>
          <a:off x="882650" y="1981200"/>
          <a:ext cx="72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66" name="Equation" r:id="rId20" imgW="723600" imgH="736560" progId="Equation.DSMT4">
                  <p:embed/>
                </p:oleObj>
              </mc:Choice>
              <mc:Fallback>
                <p:oleObj name="Equation" r:id="rId20" imgW="723600" imgH="7365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1981200"/>
                        <a:ext cx="723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1755657" y="2174016"/>
            <a:ext cx="22284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Body Forces per Unit Volume</a:t>
            </a:r>
            <a:endParaRPr lang="en-US" sz="1000" dirty="0">
              <a:solidFill>
                <a:srgbClr val="0033CC"/>
              </a:solidFill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91083"/>
              </p:ext>
            </p:extLst>
          </p:nvPr>
        </p:nvGraphicFramePr>
        <p:xfrm>
          <a:off x="903288" y="2667000"/>
          <a:ext cx="711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67" name="Equation" r:id="rId22" imgW="711000" imgH="711000" progId="Equation.DSMT4">
                  <p:embed/>
                </p:oleObj>
              </mc:Choice>
              <mc:Fallback>
                <p:oleObj name="Equation" r:id="rId22" imgW="711000" imgH="711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2667000"/>
                        <a:ext cx="711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750491" y="2891480"/>
            <a:ext cx="2029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Surface Force Distribution</a:t>
            </a:r>
            <a:endParaRPr lang="en-US" sz="1000" dirty="0">
              <a:solidFill>
                <a:srgbClr val="0033CC"/>
              </a:solidFill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890007"/>
              </p:ext>
            </p:extLst>
          </p:nvPr>
        </p:nvGraphicFramePr>
        <p:xfrm>
          <a:off x="882650" y="3352800"/>
          <a:ext cx="723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68" name="Equation" r:id="rId24" imgW="723600" imgH="711000" progId="Equation.DSMT4">
                  <p:embed/>
                </p:oleObj>
              </mc:Choice>
              <mc:Fallback>
                <p:oleObj name="Equation" r:id="rId24" imgW="723600" imgH="711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3352800"/>
                        <a:ext cx="723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1755657" y="3581400"/>
            <a:ext cx="1656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Concentrated Forces</a:t>
            </a:r>
            <a:endParaRPr lang="en-US" sz="1000" dirty="0">
              <a:solidFill>
                <a:srgbClr val="0033CC"/>
              </a:solidFill>
            </a:endParaRPr>
          </a:p>
        </p:txBody>
      </p:sp>
      <p:graphicFrame>
        <p:nvGraphicFramePr>
          <p:cNvPr id="8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259874"/>
              </p:ext>
            </p:extLst>
          </p:nvPr>
        </p:nvGraphicFramePr>
        <p:xfrm>
          <a:off x="819150" y="4038600"/>
          <a:ext cx="838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69" name="Equation" r:id="rId26" imgW="838080" imgH="711000" progId="Equation.DSMT4">
                  <p:embed/>
                </p:oleObj>
              </mc:Choice>
              <mc:Fallback>
                <p:oleObj name="Equation" r:id="rId26" imgW="8380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4038600"/>
                        <a:ext cx="838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749952" y="4267200"/>
            <a:ext cx="18213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Concentrated Moments</a:t>
            </a:r>
            <a:endParaRPr lang="en-US" sz="1000" dirty="0">
              <a:solidFill>
                <a:srgbClr val="0033CC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6676" y="4760563"/>
            <a:ext cx="788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External Potential Energy for this System can be written</a:t>
            </a:r>
            <a:endParaRPr lang="en-US" dirty="0"/>
          </a:p>
        </p:txBody>
      </p:sp>
      <p:graphicFrame>
        <p:nvGraphicFramePr>
          <p:cNvPr id="427008" name="Object 4270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517995"/>
              </p:ext>
            </p:extLst>
          </p:nvPr>
        </p:nvGraphicFramePr>
        <p:xfrm>
          <a:off x="841375" y="5257800"/>
          <a:ext cx="72564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70" name="Equation" r:id="rId28" imgW="4686120" imgH="393480" progId="Equation.DSMT4">
                  <p:embed/>
                </p:oleObj>
              </mc:Choice>
              <mc:Fallback>
                <p:oleObj name="Equation" r:id="rId28" imgW="468612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5257800"/>
                        <a:ext cx="72564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4659499" y="5867400"/>
            <a:ext cx="3214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i and j correspond to a set of discrete loads</a:t>
            </a:r>
            <a:endParaRPr lang="en-US" sz="1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4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78" grpId="0"/>
      <p:bldP spid="80" grpId="0"/>
      <p:bldP spid="82" grpId="0"/>
      <p:bldP spid="84" grpId="0"/>
      <p:bldP spid="85" grpId="0"/>
      <p:bldP spid="8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88438" cy="1216025"/>
          </a:xfrm>
        </p:spPr>
        <p:txBody>
          <a:bodyPr/>
          <a:lstStyle/>
          <a:p>
            <a:r>
              <a:rPr lang="en-US" dirty="0" smtClean="0"/>
              <a:t>Energy Approach For </a:t>
            </a:r>
            <a:r>
              <a:rPr lang="en-US" dirty="0" smtClean="0">
                <a:solidFill>
                  <a:srgbClr val="990000"/>
                </a:solidFill>
              </a:rPr>
              <a:t>1D Axial Element </a:t>
            </a:r>
            <a:r>
              <a:rPr lang="en-US" dirty="0" smtClean="0"/>
              <a:t>With Distributed Loads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427008" name="Object 4270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643965"/>
              </p:ext>
            </p:extLst>
          </p:nvPr>
        </p:nvGraphicFramePr>
        <p:xfrm>
          <a:off x="801688" y="1851025"/>
          <a:ext cx="4267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01" name="Equation" r:id="rId4" imgW="2755800" imgH="787320" progId="Equation.DSMT4">
                  <p:embed/>
                </p:oleObj>
              </mc:Choice>
              <mc:Fallback>
                <p:oleObj name="Equation" r:id="rId4" imgW="27558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1851025"/>
                        <a:ext cx="4267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670" y="1569204"/>
            <a:ext cx="3780113" cy="178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>
            <a:off x="7196773" y="2030277"/>
            <a:ext cx="152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7018149" y="2027694"/>
            <a:ext cx="152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6858000" y="2027694"/>
            <a:ext cx="152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6697851" y="2027694"/>
            <a:ext cx="152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7383651" y="2027694"/>
            <a:ext cx="152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7573506" y="2027694"/>
            <a:ext cx="152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741404" y="2030277"/>
            <a:ext cx="152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7924800" y="2027694"/>
            <a:ext cx="152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6615652" y="1676399"/>
            <a:ext cx="15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q</a:t>
            </a:r>
            <a:r>
              <a:rPr lang="en-US" sz="1200" baseline="-25000" dirty="0" smtClean="0">
                <a:solidFill>
                  <a:srgbClr val="0033CC"/>
                </a:solidFill>
              </a:rPr>
              <a:t>0</a:t>
            </a:r>
            <a:r>
              <a:rPr lang="en-US" sz="1200" dirty="0" smtClean="0">
                <a:solidFill>
                  <a:srgbClr val="0033CC"/>
                </a:solidFill>
              </a:rPr>
              <a:t> [force/length]</a:t>
            </a:r>
            <a:endParaRPr lang="en-US" sz="1200" dirty="0">
              <a:solidFill>
                <a:srgbClr val="0033CC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1373188" y="1814898"/>
            <a:ext cx="1447800" cy="4711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1601788" y="2461002"/>
            <a:ext cx="1447800" cy="4711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flipV="1">
            <a:off x="3354388" y="2471334"/>
            <a:ext cx="1447800" cy="4711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820988" y="1707177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90000"/>
                </a:solidFill>
              </a:rPr>
              <a:t>0</a:t>
            </a:r>
            <a:endParaRPr lang="en-US" sz="1000" dirty="0">
              <a:solidFill>
                <a:srgbClr val="99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73388" y="2348223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90000"/>
                </a:solidFill>
              </a:rPr>
              <a:t>0</a:t>
            </a:r>
            <a:endParaRPr lang="en-US" sz="1000" dirty="0">
              <a:solidFill>
                <a:srgbClr val="99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743575" y="2337891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90000"/>
                </a:solidFill>
              </a:rPr>
              <a:t>0</a:t>
            </a:r>
            <a:endParaRPr lang="en-US" sz="1000" dirty="0">
              <a:solidFill>
                <a:srgbClr val="99000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72783"/>
              </p:ext>
            </p:extLst>
          </p:nvPr>
        </p:nvGraphicFramePr>
        <p:xfrm>
          <a:off x="762000" y="3429000"/>
          <a:ext cx="19669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02" name="Equation" r:id="rId7" imgW="1269720" imgH="279360" progId="Equation.DSMT4">
                  <p:embed/>
                </p:oleObj>
              </mc:Choice>
              <mc:Fallback>
                <p:oleObj name="Equation" r:id="rId7" imgW="1269720" imgH="279360" progId="Equation.DSMT4">
                  <p:embed/>
                  <p:pic>
                    <p:nvPicPr>
                      <p:cNvPr id="0" name="Object 4270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19669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798197"/>
              </p:ext>
            </p:extLst>
          </p:nvPr>
        </p:nvGraphicFramePr>
        <p:xfrm>
          <a:off x="2865437" y="3458706"/>
          <a:ext cx="22399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03" name="Equation" r:id="rId9" imgW="1447560" imgH="393480" progId="Equation.DSMT4">
                  <p:embed/>
                </p:oleObj>
              </mc:Choice>
              <mc:Fallback>
                <p:oleObj name="Equation" r:id="rId9" imgW="1447560" imgH="393480" progId="Equation.DSMT4">
                  <p:embed/>
                  <p:pic>
                    <p:nvPicPr>
                      <p:cNvPr id="0" name="Object 4270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7" y="3458706"/>
                        <a:ext cx="22399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849932"/>
              </p:ext>
            </p:extLst>
          </p:nvPr>
        </p:nvGraphicFramePr>
        <p:xfrm>
          <a:off x="5149850" y="3459996"/>
          <a:ext cx="16319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04" name="Equation" r:id="rId11" imgW="1054080" imgH="393480" progId="Equation.DSMT4">
                  <p:embed/>
                </p:oleObj>
              </mc:Choice>
              <mc:Fallback>
                <p:oleObj name="Equation" r:id="rId11" imgW="105408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3459996"/>
                        <a:ext cx="16319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53331"/>
              </p:ext>
            </p:extLst>
          </p:nvPr>
        </p:nvGraphicFramePr>
        <p:xfrm>
          <a:off x="493713" y="3962400"/>
          <a:ext cx="32067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05" name="Equation" r:id="rId13" imgW="2070000" imgH="241200" progId="Equation.DSMT4">
                  <p:embed/>
                </p:oleObj>
              </mc:Choice>
              <mc:Fallback>
                <p:oleObj name="Equation" r:id="rId13" imgW="207000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3962400"/>
                        <a:ext cx="32067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724781"/>
              </p:ext>
            </p:extLst>
          </p:nvPr>
        </p:nvGraphicFramePr>
        <p:xfrm>
          <a:off x="762000" y="4267200"/>
          <a:ext cx="310832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06" name="Equation" r:id="rId15" imgW="2006280" imgH="736560" progId="Equation.DSMT4">
                  <p:embed/>
                </p:oleObj>
              </mc:Choice>
              <mc:Fallback>
                <p:oleObj name="Equation" r:id="rId15" imgW="2006280" imgH="7365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3108325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425316"/>
              </p:ext>
            </p:extLst>
          </p:nvPr>
        </p:nvGraphicFramePr>
        <p:xfrm>
          <a:off x="3937000" y="4267200"/>
          <a:ext cx="26162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07" name="Equation" r:id="rId17" imgW="1688760" imgH="736560" progId="Equation.DSMT4">
                  <p:embed/>
                </p:oleObj>
              </mc:Choice>
              <mc:Fallback>
                <p:oleObj name="Equation" r:id="rId17" imgW="1688760" imgH="73656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4267200"/>
                        <a:ext cx="26162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582340"/>
              </p:ext>
            </p:extLst>
          </p:nvPr>
        </p:nvGraphicFramePr>
        <p:xfrm>
          <a:off x="6553200" y="4191000"/>
          <a:ext cx="19081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08" name="Equation" r:id="rId19" imgW="1231560" imgH="838080" progId="Equation.DSMT4">
                  <p:embed/>
                </p:oleObj>
              </mc:Choice>
              <mc:Fallback>
                <p:oleObj name="Equation" r:id="rId19" imgW="1231560" imgH="83808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91000"/>
                        <a:ext cx="19081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73350"/>
              </p:ext>
            </p:extLst>
          </p:nvPr>
        </p:nvGraphicFramePr>
        <p:xfrm>
          <a:off x="6605237" y="5441196"/>
          <a:ext cx="155416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09" name="Equation" r:id="rId21" imgW="1002960" imgH="482400" progId="Equation.DSMT4">
                  <p:embed/>
                </p:oleObj>
              </mc:Choice>
              <mc:Fallback>
                <p:oleObj name="Equation" r:id="rId21" imgW="1002960" imgH="4824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237" y="5441196"/>
                        <a:ext cx="1554162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74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93" grpId="0"/>
      <p:bldP spid="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Freeform 196"/>
          <p:cNvSpPr/>
          <p:nvPr/>
        </p:nvSpPr>
        <p:spPr bwMode="auto">
          <a:xfrm>
            <a:off x="4572000" y="3429000"/>
            <a:ext cx="2757359" cy="1846613"/>
          </a:xfrm>
          <a:custGeom>
            <a:avLst/>
            <a:gdLst>
              <a:gd name="connsiteX0" fmla="*/ 0 w 2763297"/>
              <a:gd name="connsiteY0" fmla="*/ 1828800 h 1838848"/>
              <a:gd name="connsiteX1" fmla="*/ 10049 w 2763297"/>
              <a:gd name="connsiteY1" fmla="*/ 10048 h 1838848"/>
              <a:gd name="connsiteX2" fmla="*/ 2763297 w 2763297"/>
              <a:gd name="connsiteY2" fmla="*/ 0 h 1838848"/>
              <a:gd name="connsiteX3" fmla="*/ 2753249 w 2763297"/>
              <a:gd name="connsiteY3" fmla="*/ 552659 h 1838848"/>
              <a:gd name="connsiteX4" fmla="*/ 2451798 w 2763297"/>
              <a:gd name="connsiteY4" fmla="*/ 562707 h 1838848"/>
              <a:gd name="connsiteX5" fmla="*/ 2130251 w 2763297"/>
              <a:gd name="connsiteY5" fmla="*/ 673239 h 1838848"/>
              <a:gd name="connsiteX6" fmla="*/ 1808704 w 2763297"/>
              <a:gd name="connsiteY6" fmla="*/ 884255 h 1838848"/>
              <a:gd name="connsiteX7" fmla="*/ 1718268 w 2763297"/>
              <a:gd name="connsiteY7" fmla="*/ 1145512 h 1838848"/>
              <a:gd name="connsiteX8" fmla="*/ 1215851 w 2763297"/>
              <a:gd name="connsiteY8" fmla="*/ 1416817 h 1838848"/>
              <a:gd name="connsiteX9" fmla="*/ 974690 w 2763297"/>
              <a:gd name="connsiteY9" fmla="*/ 1637881 h 1838848"/>
              <a:gd name="connsiteX10" fmla="*/ 974690 w 2763297"/>
              <a:gd name="connsiteY10" fmla="*/ 1838848 h 1838848"/>
              <a:gd name="connsiteX11" fmla="*/ 0 w 2763297"/>
              <a:gd name="connsiteY11" fmla="*/ 1828800 h 1838848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808704 w 2763297"/>
              <a:gd name="connsiteY6" fmla="*/ 884255 h 1848897"/>
              <a:gd name="connsiteX7" fmla="*/ 1718268 w 2763297"/>
              <a:gd name="connsiteY7" fmla="*/ 1145512 h 1848897"/>
              <a:gd name="connsiteX8" fmla="*/ 1215851 w 2763297"/>
              <a:gd name="connsiteY8" fmla="*/ 1416817 h 1848897"/>
              <a:gd name="connsiteX9" fmla="*/ 974690 w 2763297"/>
              <a:gd name="connsiteY9" fmla="*/ 1637881 h 1848897"/>
              <a:gd name="connsiteX10" fmla="*/ 572756 w 2763297"/>
              <a:gd name="connsiteY10" fmla="*/ 1848897 h 1848897"/>
              <a:gd name="connsiteX11" fmla="*/ 0 w 2763297"/>
              <a:gd name="connsiteY11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808704 w 2763297"/>
              <a:gd name="connsiteY7" fmla="*/ 884255 h 1848897"/>
              <a:gd name="connsiteX8" fmla="*/ 1718268 w 2763297"/>
              <a:gd name="connsiteY8" fmla="*/ 1145512 h 1848897"/>
              <a:gd name="connsiteX9" fmla="*/ 1215851 w 2763297"/>
              <a:gd name="connsiteY9" fmla="*/ 1416817 h 1848897"/>
              <a:gd name="connsiteX10" fmla="*/ 974690 w 2763297"/>
              <a:gd name="connsiteY10" fmla="*/ 1637881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808704 w 2763297"/>
              <a:gd name="connsiteY7" fmla="*/ 884255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974690 w 2763297"/>
              <a:gd name="connsiteY10" fmla="*/ 1637881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974690 w 2763297"/>
              <a:gd name="connsiteY10" fmla="*/ 1637881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155560 w 2763297"/>
              <a:gd name="connsiteY8" fmla="*/ 974689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768509 w 2763297"/>
              <a:gd name="connsiteY6" fmla="*/ 683288 h 1848897"/>
              <a:gd name="connsiteX7" fmla="*/ 1306286 w 2763297"/>
              <a:gd name="connsiteY7" fmla="*/ 1014883 h 1848897"/>
              <a:gd name="connsiteX8" fmla="*/ 1155560 w 2763297"/>
              <a:gd name="connsiteY8" fmla="*/ 974689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768509 w 2763297"/>
              <a:gd name="connsiteY6" fmla="*/ 683288 h 1848897"/>
              <a:gd name="connsiteX7" fmla="*/ 1527349 w 2763297"/>
              <a:gd name="connsiteY7" fmla="*/ 773723 h 1848897"/>
              <a:gd name="connsiteX8" fmla="*/ 1155560 w 2763297"/>
              <a:gd name="connsiteY8" fmla="*/ 974689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57359"/>
              <a:gd name="connsiteY0" fmla="*/ 1846613 h 1848897"/>
              <a:gd name="connsiteX1" fmla="*/ 4111 w 2757359"/>
              <a:gd name="connsiteY1" fmla="*/ 10048 h 1848897"/>
              <a:gd name="connsiteX2" fmla="*/ 2757359 w 2757359"/>
              <a:gd name="connsiteY2" fmla="*/ 0 h 1848897"/>
              <a:gd name="connsiteX3" fmla="*/ 2747311 w 2757359"/>
              <a:gd name="connsiteY3" fmla="*/ 552659 h 1848897"/>
              <a:gd name="connsiteX4" fmla="*/ 2445860 w 2757359"/>
              <a:gd name="connsiteY4" fmla="*/ 562707 h 1848897"/>
              <a:gd name="connsiteX5" fmla="*/ 2124313 w 2757359"/>
              <a:gd name="connsiteY5" fmla="*/ 673239 h 1848897"/>
              <a:gd name="connsiteX6" fmla="*/ 1762571 w 2757359"/>
              <a:gd name="connsiteY6" fmla="*/ 683288 h 1848897"/>
              <a:gd name="connsiteX7" fmla="*/ 1521411 w 2757359"/>
              <a:gd name="connsiteY7" fmla="*/ 773723 h 1848897"/>
              <a:gd name="connsiteX8" fmla="*/ 1149622 w 2757359"/>
              <a:gd name="connsiteY8" fmla="*/ 974689 h 1848897"/>
              <a:gd name="connsiteX9" fmla="*/ 1029043 w 2757359"/>
              <a:gd name="connsiteY9" fmla="*/ 1205801 h 1848897"/>
              <a:gd name="connsiteX10" fmla="*/ 657253 w 2757359"/>
              <a:gd name="connsiteY10" fmla="*/ 1537397 h 1848897"/>
              <a:gd name="connsiteX11" fmla="*/ 566818 w 2757359"/>
              <a:gd name="connsiteY11" fmla="*/ 1848897 h 1848897"/>
              <a:gd name="connsiteX12" fmla="*/ 0 w 2757359"/>
              <a:gd name="connsiteY12" fmla="*/ 1846613 h 1848897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1029043 w 2757359"/>
              <a:gd name="connsiteY9" fmla="*/ 1205801 h 1846613"/>
              <a:gd name="connsiteX10" fmla="*/ 657253 w 2757359"/>
              <a:gd name="connsiteY10" fmla="*/ 1537397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1029043 w 2757359"/>
              <a:gd name="connsiteY9" fmla="*/ 1205801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102121 w 2757359"/>
              <a:gd name="connsiteY9" fmla="*/ 867811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4615 w 2757359"/>
              <a:gd name="connsiteY9" fmla="*/ 953728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4615 w 2757359"/>
              <a:gd name="connsiteY9" fmla="*/ 953728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775876 w 2757359"/>
              <a:gd name="connsiteY10" fmla="*/ 1269162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775876 w 2757359"/>
              <a:gd name="connsiteY10" fmla="*/ 1269162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367347 w 2757359"/>
              <a:gd name="connsiteY8" fmla="*/ 722907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367347 w 2757359"/>
              <a:gd name="connsiteY8" fmla="*/ 722907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367347 w 2757359"/>
              <a:gd name="connsiteY8" fmla="*/ 722907 h 1846613"/>
              <a:gd name="connsiteX9" fmla="*/ 1068368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623666 w 2757359"/>
              <a:gd name="connsiteY7" fmla="*/ 591329 h 1846613"/>
              <a:gd name="connsiteX8" fmla="*/ 1367347 w 2757359"/>
              <a:gd name="connsiteY8" fmla="*/ 722907 h 1846613"/>
              <a:gd name="connsiteX9" fmla="*/ 1068368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623666 w 2757359"/>
              <a:gd name="connsiteY7" fmla="*/ 591329 h 1846613"/>
              <a:gd name="connsiteX8" fmla="*/ 1367347 w 2757359"/>
              <a:gd name="connsiteY8" fmla="*/ 722907 h 1846613"/>
              <a:gd name="connsiteX9" fmla="*/ 1068368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7359" h="1846613">
                <a:moveTo>
                  <a:pt x="0" y="1846613"/>
                </a:moveTo>
                <a:cubicBezTo>
                  <a:pt x="3350" y="1240362"/>
                  <a:pt x="761" y="616299"/>
                  <a:pt x="4111" y="10048"/>
                </a:cubicBezTo>
                <a:lnTo>
                  <a:pt x="2757359" y="0"/>
                </a:lnTo>
                <a:lnTo>
                  <a:pt x="2753249" y="380467"/>
                </a:lnTo>
                <a:cubicBezTo>
                  <a:pt x="2654877" y="381837"/>
                  <a:pt x="2577985" y="380140"/>
                  <a:pt x="2458134" y="384578"/>
                </a:cubicBezTo>
                <a:cubicBezTo>
                  <a:pt x="2353887" y="392424"/>
                  <a:pt x="2243504" y="418681"/>
                  <a:pt x="2136189" y="435732"/>
                </a:cubicBezTo>
                <a:cubicBezTo>
                  <a:pt x="2024727" y="460985"/>
                  <a:pt x="1940263" y="485077"/>
                  <a:pt x="1777089" y="536097"/>
                </a:cubicBezTo>
                <a:cubicBezTo>
                  <a:pt x="1613915" y="587117"/>
                  <a:pt x="1485467" y="657904"/>
                  <a:pt x="1367347" y="722907"/>
                </a:cubicBezTo>
                <a:cubicBezTo>
                  <a:pt x="1249227" y="787910"/>
                  <a:pt x="1132805" y="864698"/>
                  <a:pt x="1068368" y="926113"/>
                </a:cubicBezTo>
                <a:cubicBezTo>
                  <a:pt x="1003931" y="987528"/>
                  <a:pt x="931801" y="1047651"/>
                  <a:pt x="818834" y="1201656"/>
                </a:cubicBezTo>
                <a:cubicBezTo>
                  <a:pt x="705867" y="1355661"/>
                  <a:pt x="706500" y="1392000"/>
                  <a:pt x="657253" y="1513646"/>
                </a:cubicBezTo>
                <a:cubicBezTo>
                  <a:pt x="608006" y="1635292"/>
                  <a:pt x="624672" y="1733188"/>
                  <a:pt x="608381" y="1842959"/>
                </a:cubicBezTo>
                <a:lnTo>
                  <a:pt x="0" y="1846613"/>
                </a:lnTo>
                <a:close/>
              </a:path>
            </a:pathLst>
          </a:cu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flipV="1">
            <a:off x="4570084" y="5265839"/>
            <a:ext cx="60851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204" name="Oval 203"/>
          <p:cNvSpPr/>
          <p:nvPr/>
        </p:nvSpPr>
        <p:spPr bwMode="auto">
          <a:xfrm>
            <a:off x="4803012" y="3670160"/>
            <a:ext cx="640080" cy="64008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But Finite Well-Defined Substructures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886843" y="3411187"/>
            <a:ext cx="2757359" cy="1846613"/>
          </a:xfrm>
          <a:custGeom>
            <a:avLst/>
            <a:gdLst>
              <a:gd name="connsiteX0" fmla="*/ 0 w 2763297"/>
              <a:gd name="connsiteY0" fmla="*/ 1828800 h 1838848"/>
              <a:gd name="connsiteX1" fmla="*/ 10049 w 2763297"/>
              <a:gd name="connsiteY1" fmla="*/ 10048 h 1838848"/>
              <a:gd name="connsiteX2" fmla="*/ 2763297 w 2763297"/>
              <a:gd name="connsiteY2" fmla="*/ 0 h 1838848"/>
              <a:gd name="connsiteX3" fmla="*/ 2753249 w 2763297"/>
              <a:gd name="connsiteY3" fmla="*/ 552659 h 1838848"/>
              <a:gd name="connsiteX4" fmla="*/ 2451798 w 2763297"/>
              <a:gd name="connsiteY4" fmla="*/ 562707 h 1838848"/>
              <a:gd name="connsiteX5" fmla="*/ 2130251 w 2763297"/>
              <a:gd name="connsiteY5" fmla="*/ 673239 h 1838848"/>
              <a:gd name="connsiteX6" fmla="*/ 1808704 w 2763297"/>
              <a:gd name="connsiteY6" fmla="*/ 884255 h 1838848"/>
              <a:gd name="connsiteX7" fmla="*/ 1718268 w 2763297"/>
              <a:gd name="connsiteY7" fmla="*/ 1145512 h 1838848"/>
              <a:gd name="connsiteX8" fmla="*/ 1215851 w 2763297"/>
              <a:gd name="connsiteY8" fmla="*/ 1416817 h 1838848"/>
              <a:gd name="connsiteX9" fmla="*/ 974690 w 2763297"/>
              <a:gd name="connsiteY9" fmla="*/ 1637881 h 1838848"/>
              <a:gd name="connsiteX10" fmla="*/ 974690 w 2763297"/>
              <a:gd name="connsiteY10" fmla="*/ 1838848 h 1838848"/>
              <a:gd name="connsiteX11" fmla="*/ 0 w 2763297"/>
              <a:gd name="connsiteY11" fmla="*/ 1828800 h 1838848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808704 w 2763297"/>
              <a:gd name="connsiteY6" fmla="*/ 884255 h 1848897"/>
              <a:gd name="connsiteX7" fmla="*/ 1718268 w 2763297"/>
              <a:gd name="connsiteY7" fmla="*/ 1145512 h 1848897"/>
              <a:gd name="connsiteX8" fmla="*/ 1215851 w 2763297"/>
              <a:gd name="connsiteY8" fmla="*/ 1416817 h 1848897"/>
              <a:gd name="connsiteX9" fmla="*/ 974690 w 2763297"/>
              <a:gd name="connsiteY9" fmla="*/ 1637881 h 1848897"/>
              <a:gd name="connsiteX10" fmla="*/ 572756 w 2763297"/>
              <a:gd name="connsiteY10" fmla="*/ 1848897 h 1848897"/>
              <a:gd name="connsiteX11" fmla="*/ 0 w 2763297"/>
              <a:gd name="connsiteY11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808704 w 2763297"/>
              <a:gd name="connsiteY7" fmla="*/ 884255 h 1848897"/>
              <a:gd name="connsiteX8" fmla="*/ 1718268 w 2763297"/>
              <a:gd name="connsiteY8" fmla="*/ 1145512 h 1848897"/>
              <a:gd name="connsiteX9" fmla="*/ 1215851 w 2763297"/>
              <a:gd name="connsiteY9" fmla="*/ 1416817 h 1848897"/>
              <a:gd name="connsiteX10" fmla="*/ 974690 w 2763297"/>
              <a:gd name="connsiteY10" fmla="*/ 1637881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808704 w 2763297"/>
              <a:gd name="connsiteY7" fmla="*/ 884255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974690 w 2763297"/>
              <a:gd name="connsiteY10" fmla="*/ 1637881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974690 w 2763297"/>
              <a:gd name="connsiteY10" fmla="*/ 1637881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155560 w 2763297"/>
              <a:gd name="connsiteY8" fmla="*/ 974689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768509 w 2763297"/>
              <a:gd name="connsiteY6" fmla="*/ 683288 h 1848897"/>
              <a:gd name="connsiteX7" fmla="*/ 1306286 w 2763297"/>
              <a:gd name="connsiteY7" fmla="*/ 1014883 h 1848897"/>
              <a:gd name="connsiteX8" fmla="*/ 1155560 w 2763297"/>
              <a:gd name="connsiteY8" fmla="*/ 974689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768509 w 2763297"/>
              <a:gd name="connsiteY6" fmla="*/ 683288 h 1848897"/>
              <a:gd name="connsiteX7" fmla="*/ 1527349 w 2763297"/>
              <a:gd name="connsiteY7" fmla="*/ 773723 h 1848897"/>
              <a:gd name="connsiteX8" fmla="*/ 1155560 w 2763297"/>
              <a:gd name="connsiteY8" fmla="*/ 974689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57359"/>
              <a:gd name="connsiteY0" fmla="*/ 1846613 h 1848897"/>
              <a:gd name="connsiteX1" fmla="*/ 4111 w 2757359"/>
              <a:gd name="connsiteY1" fmla="*/ 10048 h 1848897"/>
              <a:gd name="connsiteX2" fmla="*/ 2757359 w 2757359"/>
              <a:gd name="connsiteY2" fmla="*/ 0 h 1848897"/>
              <a:gd name="connsiteX3" fmla="*/ 2747311 w 2757359"/>
              <a:gd name="connsiteY3" fmla="*/ 552659 h 1848897"/>
              <a:gd name="connsiteX4" fmla="*/ 2445860 w 2757359"/>
              <a:gd name="connsiteY4" fmla="*/ 562707 h 1848897"/>
              <a:gd name="connsiteX5" fmla="*/ 2124313 w 2757359"/>
              <a:gd name="connsiteY5" fmla="*/ 673239 h 1848897"/>
              <a:gd name="connsiteX6" fmla="*/ 1762571 w 2757359"/>
              <a:gd name="connsiteY6" fmla="*/ 683288 h 1848897"/>
              <a:gd name="connsiteX7" fmla="*/ 1521411 w 2757359"/>
              <a:gd name="connsiteY7" fmla="*/ 773723 h 1848897"/>
              <a:gd name="connsiteX8" fmla="*/ 1149622 w 2757359"/>
              <a:gd name="connsiteY8" fmla="*/ 974689 h 1848897"/>
              <a:gd name="connsiteX9" fmla="*/ 1029043 w 2757359"/>
              <a:gd name="connsiteY9" fmla="*/ 1205801 h 1848897"/>
              <a:gd name="connsiteX10" fmla="*/ 657253 w 2757359"/>
              <a:gd name="connsiteY10" fmla="*/ 1537397 h 1848897"/>
              <a:gd name="connsiteX11" fmla="*/ 566818 w 2757359"/>
              <a:gd name="connsiteY11" fmla="*/ 1848897 h 1848897"/>
              <a:gd name="connsiteX12" fmla="*/ 0 w 2757359"/>
              <a:gd name="connsiteY12" fmla="*/ 1846613 h 1848897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1029043 w 2757359"/>
              <a:gd name="connsiteY9" fmla="*/ 1205801 h 1846613"/>
              <a:gd name="connsiteX10" fmla="*/ 657253 w 2757359"/>
              <a:gd name="connsiteY10" fmla="*/ 1537397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1029043 w 2757359"/>
              <a:gd name="connsiteY9" fmla="*/ 1205801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102121 w 2757359"/>
              <a:gd name="connsiteY9" fmla="*/ 867811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4615 w 2757359"/>
              <a:gd name="connsiteY9" fmla="*/ 953728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4615 w 2757359"/>
              <a:gd name="connsiteY9" fmla="*/ 953728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775876 w 2757359"/>
              <a:gd name="connsiteY10" fmla="*/ 1269162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775876 w 2757359"/>
              <a:gd name="connsiteY10" fmla="*/ 1269162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367347 w 2757359"/>
              <a:gd name="connsiteY8" fmla="*/ 722907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367347 w 2757359"/>
              <a:gd name="connsiteY8" fmla="*/ 722907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367347 w 2757359"/>
              <a:gd name="connsiteY8" fmla="*/ 722907 h 1846613"/>
              <a:gd name="connsiteX9" fmla="*/ 1068368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623666 w 2757359"/>
              <a:gd name="connsiteY7" fmla="*/ 591329 h 1846613"/>
              <a:gd name="connsiteX8" fmla="*/ 1367347 w 2757359"/>
              <a:gd name="connsiteY8" fmla="*/ 722907 h 1846613"/>
              <a:gd name="connsiteX9" fmla="*/ 1068368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623666 w 2757359"/>
              <a:gd name="connsiteY7" fmla="*/ 591329 h 1846613"/>
              <a:gd name="connsiteX8" fmla="*/ 1367347 w 2757359"/>
              <a:gd name="connsiteY8" fmla="*/ 722907 h 1846613"/>
              <a:gd name="connsiteX9" fmla="*/ 1068368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7359" h="1846613">
                <a:moveTo>
                  <a:pt x="0" y="1846613"/>
                </a:moveTo>
                <a:cubicBezTo>
                  <a:pt x="3350" y="1240362"/>
                  <a:pt x="761" y="616299"/>
                  <a:pt x="4111" y="10048"/>
                </a:cubicBezTo>
                <a:lnTo>
                  <a:pt x="2757359" y="0"/>
                </a:lnTo>
                <a:lnTo>
                  <a:pt x="2753249" y="380467"/>
                </a:lnTo>
                <a:cubicBezTo>
                  <a:pt x="2654877" y="381837"/>
                  <a:pt x="2577985" y="380140"/>
                  <a:pt x="2458134" y="384578"/>
                </a:cubicBezTo>
                <a:cubicBezTo>
                  <a:pt x="2353887" y="392424"/>
                  <a:pt x="2243504" y="418681"/>
                  <a:pt x="2136189" y="435732"/>
                </a:cubicBezTo>
                <a:cubicBezTo>
                  <a:pt x="2024727" y="460985"/>
                  <a:pt x="1940263" y="485077"/>
                  <a:pt x="1777089" y="536097"/>
                </a:cubicBezTo>
                <a:cubicBezTo>
                  <a:pt x="1613915" y="587117"/>
                  <a:pt x="1485467" y="657904"/>
                  <a:pt x="1367347" y="722907"/>
                </a:cubicBezTo>
                <a:cubicBezTo>
                  <a:pt x="1249227" y="787910"/>
                  <a:pt x="1132805" y="864698"/>
                  <a:pt x="1068368" y="926113"/>
                </a:cubicBezTo>
                <a:cubicBezTo>
                  <a:pt x="1003931" y="987528"/>
                  <a:pt x="931801" y="1047651"/>
                  <a:pt x="818834" y="1201656"/>
                </a:cubicBezTo>
                <a:cubicBezTo>
                  <a:pt x="705867" y="1355661"/>
                  <a:pt x="706500" y="1392000"/>
                  <a:pt x="657253" y="1513646"/>
                </a:cubicBezTo>
                <a:cubicBezTo>
                  <a:pt x="608006" y="1635292"/>
                  <a:pt x="624672" y="1733188"/>
                  <a:pt x="608381" y="1842959"/>
                </a:cubicBezTo>
                <a:lnTo>
                  <a:pt x="0" y="1846613"/>
                </a:lnTo>
                <a:close/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7321290" y="3053702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1" name="Straight Arrow Connector 460"/>
          <p:cNvCxnSpPr/>
          <p:nvPr/>
        </p:nvCxnSpPr>
        <p:spPr bwMode="auto">
          <a:xfrm>
            <a:off x="7173747" y="3051469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2" name="Straight Arrow Connector 461"/>
          <p:cNvCxnSpPr/>
          <p:nvPr/>
        </p:nvCxnSpPr>
        <p:spPr bwMode="auto">
          <a:xfrm>
            <a:off x="7007050" y="3053701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3" name="Straight Arrow Connector 462"/>
          <p:cNvCxnSpPr/>
          <p:nvPr/>
        </p:nvCxnSpPr>
        <p:spPr bwMode="auto">
          <a:xfrm>
            <a:off x="6826072" y="3053702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4" name="Straight Arrow Connector 463"/>
          <p:cNvCxnSpPr/>
          <p:nvPr/>
        </p:nvCxnSpPr>
        <p:spPr bwMode="auto">
          <a:xfrm>
            <a:off x="6630813" y="3051468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5" name="Straight Arrow Connector 464"/>
          <p:cNvCxnSpPr/>
          <p:nvPr/>
        </p:nvCxnSpPr>
        <p:spPr bwMode="auto">
          <a:xfrm>
            <a:off x="3644202" y="3027863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6" name="Straight Arrow Connector 465"/>
          <p:cNvCxnSpPr/>
          <p:nvPr/>
        </p:nvCxnSpPr>
        <p:spPr bwMode="auto">
          <a:xfrm>
            <a:off x="3496659" y="3025630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7" name="Straight Arrow Connector 466"/>
          <p:cNvCxnSpPr/>
          <p:nvPr/>
        </p:nvCxnSpPr>
        <p:spPr bwMode="auto">
          <a:xfrm>
            <a:off x="3329962" y="3027862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8" name="Straight Arrow Connector 467"/>
          <p:cNvCxnSpPr/>
          <p:nvPr/>
        </p:nvCxnSpPr>
        <p:spPr bwMode="auto">
          <a:xfrm>
            <a:off x="3148984" y="3027863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9" name="Straight Arrow Connector 468"/>
          <p:cNvCxnSpPr/>
          <p:nvPr/>
        </p:nvCxnSpPr>
        <p:spPr bwMode="auto">
          <a:xfrm>
            <a:off x="2953725" y="3025629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685800" y="3411187"/>
            <a:ext cx="201043" cy="184661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9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0" name="Straight Connector 99"/>
          <p:cNvCxnSpPr>
            <a:cxnSpLocks noChangeAspect="1"/>
          </p:cNvCxnSpPr>
          <p:nvPr/>
        </p:nvCxnSpPr>
        <p:spPr bwMode="auto">
          <a:xfrm rot="-60000" flipV="1">
            <a:off x="4887870" y="3673123"/>
            <a:ext cx="237744" cy="103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 rot="-180000" flipH="1">
            <a:off x="5716432" y="3672232"/>
            <a:ext cx="20116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rot="120000" flipH="1">
            <a:off x="5507357" y="3670087"/>
            <a:ext cx="20116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/>
          <p:cNvCxnSpPr/>
          <p:nvPr/>
        </p:nvCxnSpPr>
        <p:spPr bwMode="auto">
          <a:xfrm flipH="1">
            <a:off x="5503226" y="3440820"/>
            <a:ext cx="0" cy="225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 flipH="1">
            <a:off x="5129680" y="3440314"/>
            <a:ext cx="0" cy="225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 rot="-480000" flipH="1">
            <a:off x="5371020" y="3684424"/>
            <a:ext cx="137160" cy="6787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/>
          <p:cNvCxnSpPr/>
          <p:nvPr/>
        </p:nvCxnSpPr>
        <p:spPr bwMode="auto">
          <a:xfrm rot="-240000">
            <a:off x="5133490" y="3658489"/>
            <a:ext cx="365760" cy="228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/>
          <p:nvPr/>
        </p:nvCxnSpPr>
        <p:spPr bwMode="auto">
          <a:xfrm flipH="1" flipV="1">
            <a:off x="5718388" y="3442512"/>
            <a:ext cx="208122" cy="2228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/>
          <p:cNvCxnSpPr/>
          <p:nvPr/>
        </p:nvCxnSpPr>
        <p:spPr bwMode="auto">
          <a:xfrm rot="120000" flipH="1" flipV="1">
            <a:off x="5135012" y="3452933"/>
            <a:ext cx="368214" cy="1979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/>
          <p:cNvCxnSpPr/>
          <p:nvPr/>
        </p:nvCxnSpPr>
        <p:spPr bwMode="auto">
          <a:xfrm>
            <a:off x="4814656" y="3662195"/>
            <a:ext cx="3017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/>
          <p:cNvCxnSpPr/>
          <p:nvPr/>
        </p:nvCxnSpPr>
        <p:spPr bwMode="auto">
          <a:xfrm rot="-60000" flipH="1" flipV="1">
            <a:off x="4916696" y="3450440"/>
            <a:ext cx="208122" cy="2228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/>
          <p:nvPr/>
        </p:nvCxnSpPr>
        <p:spPr bwMode="auto">
          <a:xfrm rot="-120000" flipV="1">
            <a:off x="4813444" y="3447168"/>
            <a:ext cx="96513" cy="2075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rot="-180000" flipH="1" flipV="1">
            <a:off x="4705725" y="3447201"/>
            <a:ext cx="96513" cy="2075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>
            <a:off x="4695340" y="3436798"/>
            <a:ext cx="0" cy="225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 rot="540000" flipH="1">
            <a:off x="4586248" y="3428759"/>
            <a:ext cx="91440" cy="1662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 rot="-480000">
            <a:off x="4818750" y="3661673"/>
            <a:ext cx="54864" cy="1223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4693140" y="3682737"/>
            <a:ext cx="0" cy="2796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0" name="Rectangle 469"/>
          <p:cNvSpPr/>
          <p:nvPr/>
        </p:nvSpPr>
        <p:spPr bwMode="auto">
          <a:xfrm>
            <a:off x="4370957" y="3429000"/>
            <a:ext cx="201043" cy="184661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9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80" name="Straight Connector 179"/>
          <p:cNvCxnSpPr/>
          <p:nvPr/>
        </p:nvCxnSpPr>
        <p:spPr bwMode="auto">
          <a:xfrm>
            <a:off x="4701684" y="3986220"/>
            <a:ext cx="99412" cy="8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Straight Connector 184"/>
          <p:cNvCxnSpPr/>
          <p:nvPr/>
        </p:nvCxnSpPr>
        <p:spPr bwMode="auto">
          <a:xfrm rot="300000" flipH="1" flipV="1">
            <a:off x="4686444" y="3685623"/>
            <a:ext cx="131740" cy="2805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/>
          <p:nvPr/>
        </p:nvCxnSpPr>
        <p:spPr bwMode="auto">
          <a:xfrm>
            <a:off x="4577704" y="3598833"/>
            <a:ext cx="101120" cy="563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/>
          <p:nvPr/>
        </p:nvCxnSpPr>
        <p:spPr bwMode="auto">
          <a:xfrm flipH="1">
            <a:off x="4578628" y="3678003"/>
            <a:ext cx="107816" cy="1544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Connector 190"/>
          <p:cNvCxnSpPr/>
          <p:nvPr/>
        </p:nvCxnSpPr>
        <p:spPr bwMode="auto">
          <a:xfrm>
            <a:off x="4585324" y="3842996"/>
            <a:ext cx="101120" cy="1279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Straight Connector 192"/>
          <p:cNvCxnSpPr/>
          <p:nvPr/>
        </p:nvCxnSpPr>
        <p:spPr bwMode="auto">
          <a:xfrm flipH="1">
            <a:off x="4584605" y="3995531"/>
            <a:ext cx="87318" cy="1315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>
            <a:off x="5715769" y="3672232"/>
            <a:ext cx="225075" cy="1931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/>
          <p:nvPr/>
        </p:nvCxnSpPr>
        <p:spPr bwMode="auto">
          <a:xfrm rot="120000" flipH="1">
            <a:off x="5615590" y="3674220"/>
            <a:ext cx="95250" cy="1573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" name="Straight Connector 206"/>
          <p:cNvCxnSpPr/>
          <p:nvPr/>
        </p:nvCxnSpPr>
        <p:spPr bwMode="auto">
          <a:xfrm rot="240000">
            <a:off x="5511770" y="3686083"/>
            <a:ext cx="91440" cy="1371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/>
          <p:cNvCxnSpPr/>
          <p:nvPr/>
        </p:nvCxnSpPr>
        <p:spPr bwMode="auto">
          <a:xfrm>
            <a:off x="5365702" y="3776813"/>
            <a:ext cx="237462" cy="621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1" name="Straight Connector 210"/>
          <p:cNvCxnSpPr/>
          <p:nvPr/>
        </p:nvCxnSpPr>
        <p:spPr bwMode="auto">
          <a:xfrm rot="-60000" flipV="1">
            <a:off x="5456680" y="3844109"/>
            <a:ext cx="155448" cy="1371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/>
          <p:nvPr/>
        </p:nvCxnSpPr>
        <p:spPr bwMode="auto">
          <a:xfrm rot="300000">
            <a:off x="5612263" y="3853965"/>
            <a:ext cx="3200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/>
          <p:nvPr/>
        </p:nvCxnSpPr>
        <p:spPr bwMode="auto">
          <a:xfrm rot="360000">
            <a:off x="5456095" y="3997399"/>
            <a:ext cx="176304" cy="215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Connector 218"/>
          <p:cNvCxnSpPr/>
          <p:nvPr/>
        </p:nvCxnSpPr>
        <p:spPr bwMode="auto">
          <a:xfrm>
            <a:off x="5611708" y="3851306"/>
            <a:ext cx="29556" cy="15640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Straight Connector 220"/>
          <p:cNvCxnSpPr/>
          <p:nvPr/>
        </p:nvCxnSpPr>
        <p:spPr bwMode="auto">
          <a:xfrm rot="-180000" flipH="1">
            <a:off x="5660314" y="3879406"/>
            <a:ext cx="267909" cy="143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/>
          <p:cNvCxnSpPr/>
          <p:nvPr/>
        </p:nvCxnSpPr>
        <p:spPr bwMode="auto">
          <a:xfrm rot="180000" flipV="1">
            <a:off x="5385108" y="4035384"/>
            <a:ext cx="254253" cy="1683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Straight Connector 224"/>
          <p:cNvCxnSpPr/>
          <p:nvPr/>
        </p:nvCxnSpPr>
        <p:spPr bwMode="auto">
          <a:xfrm>
            <a:off x="5653618" y="4039113"/>
            <a:ext cx="273816" cy="12448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Straight Connector 226"/>
          <p:cNvCxnSpPr/>
          <p:nvPr/>
        </p:nvCxnSpPr>
        <p:spPr bwMode="auto">
          <a:xfrm flipH="1">
            <a:off x="5616199" y="4046733"/>
            <a:ext cx="29799" cy="3043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Straight Connector 228"/>
          <p:cNvCxnSpPr/>
          <p:nvPr/>
        </p:nvCxnSpPr>
        <p:spPr bwMode="auto">
          <a:xfrm rot="60000">
            <a:off x="5369552" y="4207277"/>
            <a:ext cx="228600" cy="1521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5" name="Straight Connector 234"/>
          <p:cNvCxnSpPr/>
          <p:nvPr/>
        </p:nvCxnSpPr>
        <p:spPr bwMode="auto">
          <a:xfrm flipH="1">
            <a:off x="5366112" y="4425518"/>
            <a:ext cx="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7" name="Straight Connector 236"/>
          <p:cNvCxnSpPr/>
          <p:nvPr/>
        </p:nvCxnSpPr>
        <p:spPr bwMode="auto">
          <a:xfrm rot="180000">
            <a:off x="5143666" y="4316940"/>
            <a:ext cx="219779" cy="8884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1" name="Straight Connector 240"/>
          <p:cNvCxnSpPr/>
          <p:nvPr/>
        </p:nvCxnSpPr>
        <p:spPr bwMode="auto">
          <a:xfrm>
            <a:off x="4693939" y="3982638"/>
            <a:ext cx="22023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3" name="Straight Connector 242"/>
          <p:cNvCxnSpPr/>
          <p:nvPr/>
        </p:nvCxnSpPr>
        <p:spPr bwMode="auto">
          <a:xfrm rot="1260000" flipH="1">
            <a:off x="4764260" y="3988243"/>
            <a:ext cx="0" cy="2194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Straight Connector 244"/>
          <p:cNvCxnSpPr/>
          <p:nvPr/>
        </p:nvCxnSpPr>
        <p:spPr bwMode="auto">
          <a:xfrm>
            <a:off x="4578164" y="4147598"/>
            <a:ext cx="141669" cy="714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/>
          <p:nvPr/>
        </p:nvCxnSpPr>
        <p:spPr bwMode="auto">
          <a:xfrm rot="-180000" flipH="1" flipV="1">
            <a:off x="4702608" y="3667497"/>
            <a:ext cx="173059" cy="1232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 flipV="1">
            <a:off x="4567326" y="4217941"/>
            <a:ext cx="149032" cy="1474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Straight Connector 255"/>
          <p:cNvCxnSpPr/>
          <p:nvPr/>
        </p:nvCxnSpPr>
        <p:spPr bwMode="auto">
          <a:xfrm flipH="1">
            <a:off x="4582080" y="4472682"/>
            <a:ext cx="157708" cy="1514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Straight Connector 257"/>
          <p:cNvCxnSpPr/>
          <p:nvPr/>
        </p:nvCxnSpPr>
        <p:spPr bwMode="auto">
          <a:xfrm>
            <a:off x="4723842" y="4217941"/>
            <a:ext cx="167519" cy="1343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/>
          <p:nvPr/>
        </p:nvCxnSpPr>
        <p:spPr bwMode="auto">
          <a:xfrm>
            <a:off x="4716982" y="4230078"/>
            <a:ext cx="22735" cy="2173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7" name="Straight Connector 246"/>
          <p:cNvCxnSpPr/>
          <p:nvPr/>
        </p:nvCxnSpPr>
        <p:spPr bwMode="auto">
          <a:xfrm flipV="1">
            <a:off x="4721291" y="4189517"/>
            <a:ext cx="158400" cy="243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/>
          <p:nvPr/>
        </p:nvCxnSpPr>
        <p:spPr bwMode="auto">
          <a:xfrm rot="120000">
            <a:off x="4922630" y="4387279"/>
            <a:ext cx="425864" cy="306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/>
          <p:nvPr/>
        </p:nvCxnSpPr>
        <p:spPr bwMode="auto">
          <a:xfrm rot="-240000">
            <a:off x="4593287" y="4846652"/>
            <a:ext cx="129251" cy="957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8" name="Straight Connector 277"/>
          <p:cNvCxnSpPr/>
          <p:nvPr/>
        </p:nvCxnSpPr>
        <p:spPr bwMode="auto">
          <a:xfrm rot="240000" flipV="1">
            <a:off x="4593288" y="4749819"/>
            <a:ext cx="129251" cy="957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9" name="Straight Connector 278"/>
          <p:cNvCxnSpPr/>
          <p:nvPr/>
        </p:nvCxnSpPr>
        <p:spPr bwMode="auto">
          <a:xfrm flipV="1">
            <a:off x="4578963" y="4961129"/>
            <a:ext cx="137381" cy="1213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1" name="Straight Connector 280"/>
          <p:cNvCxnSpPr/>
          <p:nvPr/>
        </p:nvCxnSpPr>
        <p:spPr bwMode="auto">
          <a:xfrm>
            <a:off x="4582187" y="5108797"/>
            <a:ext cx="247413" cy="1627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4" name="Straight Connector 283"/>
          <p:cNvCxnSpPr/>
          <p:nvPr/>
        </p:nvCxnSpPr>
        <p:spPr bwMode="auto">
          <a:xfrm>
            <a:off x="4739717" y="4479782"/>
            <a:ext cx="10567" cy="2678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/>
          <p:cNvCxnSpPr/>
          <p:nvPr/>
        </p:nvCxnSpPr>
        <p:spPr bwMode="auto">
          <a:xfrm rot="180000">
            <a:off x="4735295" y="4958048"/>
            <a:ext cx="91440" cy="2978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3" name="Straight Connector 292"/>
          <p:cNvCxnSpPr/>
          <p:nvPr/>
        </p:nvCxnSpPr>
        <p:spPr bwMode="auto">
          <a:xfrm rot="-120000">
            <a:off x="4746844" y="4942753"/>
            <a:ext cx="466877" cy="293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Straight Connector 294"/>
          <p:cNvCxnSpPr/>
          <p:nvPr/>
        </p:nvCxnSpPr>
        <p:spPr bwMode="auto">
          <a:xfrm flipH="1">
            <a:off x="4829802" y="4955859"/>
            <a:ext cx="167238" cy="32068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7" name="Straight Connector 296"/>
          <p:cNvCxnSpPr/>
          <p:nvPr/>
        </p:nvCxnSpPr>
        <p:spPr bwMode="auto">
          <a:xfrm rot="300000">
            <a:off x="4991714" y="4963306"/>
            <a:ext cx="189113" cy="29323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0" name="Straight Connector 299"/>
          <p:cNvCxnSpPr/>
          <p:nvPr/>
        </p:nvCxnSpPr>
        <p:spPr bwMode="auto">
          <a:xfrm>
            <a:off x="4773173" y="4743209"/>
            <a:ext cx="163763" cy="5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2" name="Straight Connector 301"/>
          <p:cNvCxnSpPr/>
          <p:nvPr/>
        </p:nvCxnSpPr>
        <p:spPr bwMode="auto">
          <a:xfrm rot="180000" flipV="1">
            <a:off x="4975036" y="4702638"/>
            <a:ext cx="156521" cy="410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5" name="Straight Connector 264"/>
          <p:cNvCxnSpPr/>
          <p:nvPr/>
        </p:nvCxnSpPr>
        <p:spPr bwMode="auto">
          <a:xfrm flipV="1">
            <a:off x="4925796" y="4302171"/>
            <a:ext cx="189921" cy="649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/>
          <p:nvPr/>
        </p:nvCxnSpPr>
        <p:spPr bwMode="auto">
          <a:xfrm rot="-180000">
            <a:off x="4963278" y="4759890"/>
            <a:ext cx="29556" cy="1690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8" name="Straight Connector 307"/>
          <p:cNvCxnSpPr/>
          <p:nvPr/>
        </p:nvCxnSpPr>
        <p:spPr bwMode="auto">
          <a:xfrm rot="180000" flipH="1">
            <a:off x="5001545" y="4702224"/>
            <a:ext cx="146304" cy="2547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/>
          <p:nvPr/>
        </p:nvCxnSpPr>
        <p:spPr bwMode="auto">
          <a:xfrm>
            <a:off x="5153647" y="4701546"/>
            <a:ext cx="58374" cy="2623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2" name="Straight Connector 311"/>
          <p:cNvCxnSpPr/>
          <p:nvPr/>
        </p:nvCxnSpPr>
        <p:spPr bwMode="auto">
          <a:xfrm rot="-240000" flipV="1">
            <a:off x="5161113" y="4664945"/>
            <a:ext cx="201190" cy="262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315"/>
          <p:cNvCxnSpPr/>
          <p:nvPr/>
        </p:nvCxnSpPr>
        <p:spPr bwMode="auto">
          <a:xfrm rot="540000" flipH="1">
            <a:off x="4893603" y="4378731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Straight Connector 317"/>
          <p:cNvCxnSpPr/>
          <p:nvPr/>
        </p:nvCxnSpPr>
        <p:spPr bwMode="auto">
          <a:xfrm rot="180000">
            <a:off x="4750284" y="4482297"/>
            <a:ext cx="114294" cy="76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2" name="Straight Connector 321"/>
          <p:cNvCxnSpPr/>
          <p:nvPr/>
        </p:nvCxnSpPr>
        <p:spPr bwMode="auto">
          <a:xfrm rot="-60000">
            <a:off x="4916758" y="4381281"/>
            <a:ext cx="184324" cy="1371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4" name="Straight Connector 323"/>
          <p:cNvCxnSpPr/>
          <p:nvPr/>
        </p:nvCxnSpPr>
        <p:spPr bwMode="auto">
          <a:xfrm>
            <a:off x="4887416" y="4581150"/>
            <a:ext cx="60036" cy="142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6" name="Straight Connector 325"/>
          <p:cNvCxnSpPr/>
          <p:nvPr/>
        </p:nvCxnSpPr>
        <p:spPr bwMode="auto">
          <a:xfrm flipV="1">
            <a:off x="5139282" y="4425518"/>
            <a:ext cx="232072" cy="1014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4" name="Straight Connector 303"/>
          <p:cNvCxnSpPr/>
          <p:nvPr/>
        </p:nvCxnSpPr>
        <p:spPr bwMode="auto">
          <a:xfrm flipV="1">
            <a:off x="4754487" y="4749647"/>
            <a:ext cx="190098" cy="1852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0" name="Straight Connector 329"/>
          <p:cNvCxnSpPr/>
          <p:nvPr/>
        </p:nvCxnSpPr>
        <p:spPr bwMode="auto">
          <a:xfrm flipV="1">
            <a:off x="4895769" y="4527158"/>
            <a:ext cx="230978" cy="2990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2" name="Straight Connector 331"/>
          <p:cNvCxnSpPr/>
          <p:nvPr/>
        </p:nvCxnSpPr>
        <p:spPr bwMode="auto">
          <a:xfrm>
            <a:off x="5116408" y="4542088"/>
            <a:ext cx="31299" cy="1308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4955658" y="4530515"/>
            <a:ext cx="164246" cy="2014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V="1">
            <a:off x="7017298" y="3808738"/>
            <a:ext cx="304887" cy="67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>
            <a:off x="7024917" y="3599285"/>
            <a:ext cx="2926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flipH="1">
            <a:off x="7014319" y="3429992"/>
            <a:ext cx="0" cy="3749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rot="-600000" flipH="1">
            <a:off x="7011056" y="3446972"/>
            <a:ext cx="182880" cy="1365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rot="780000">
            <a:off x="7167667" y="3446972"/>
            <a:ext cx="173736" cy="1365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rot="180000">
            <a:off x="7013488" y="3615273"/>
            <a:ext cx="306642" cy="182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>
            <a:off x="6649252" y="3602639"/>
            <a:ext cx="347250" cy="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rot="-300000">
            <a:off x="6838423" y="3421098"/>
            <a:ext cx="166827" cy="1822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 rot="-300000" flipH="1">
            <a:off x="6646385" y="3440699"/>
            <a:ext cx="182880" cy="1365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 flipH="1">
            <a:off x="6636277" y="3433012"/>
            <a:ext cx="0" cy="4389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 rot="-360000" flipH="1">
            <a:off x="6308910" y="3622524"/>
            <a:ext cx="3200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rot="-240000" flipH="1">
            <a:off x="5934517" y="3654608"/>
            <a:ext cx="356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>
            <a:off x="6297508" y="3437990"/>
            <a:ext cx="0" cy="542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/>
          <p:cNvCxnSpPr/>
          <p:nvPr/>
        </p:nvCxnSpPr>
        <p:spPr bwMode="auto">
          <a:xfrm rot="120000" flipH="1" flipV="1">
            <a:off x="6294546" y="3439805"/>
            <a:ext cx="343098" cy="15274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 rot="120000">
            <a:off x="6646092" y="3622847"/>
            <a:ext cx="365760" cy="182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/>
          <p:cNvCxnSpPr/>
          <p:nvPr/>
        </p:nvCxnSpPr>
        <p:spPr bwMode="auto">
          <a:xfrm rot="600000">
            <a:off x="6279423" y="3669055"/>
            <a:ext cx="365760" cy="182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 flipH="1">
            <a:off x="5922700" y="3432989"/>
            <a:ext cx="0" cy="225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 flipH="1">
            <a:off x="5938864" y="3438914"/>
            <a:ext cx="335784" cy="2126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/>
          <p:cNvCxnSpPr/>
          <p:nvPr/>
        </p:nvCxnSpPr>
        <p:spPr bwMode="auto">
          <a:xfrm rot="-300000" flipH="1">
            <a:off x="5931748" y="3659427"/>
            <a:ext cx="36576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/>
          <p:cNvCxnSpPr/>
          <p:nvPr/>
        </p:nvCxnSpPr>
        <p:spPr bwMode="auto">
          <a:xfrm>
            <a:off x="5941647" y="3867241"/>
            <a:ext cx="354045" cy="11602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Straight Connector 199"/>
          <p:cNvCxnSpPr/>
          <p:nvPr/>
        </p:nvCxnSpPr>
        <p:spPr bwMode="auto">
          <a:xfrm>
            <a:off x="5930319" y="3671572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5" name="Straight Connector 214"/>
          <p:cNvCxnSpPr/>
          <p:nvPr/>
        </p:nvCxnSpPr>
        <p:spPr bwMode="auto">
          <a:xfrm rot="-120000" flipH="1">
            <a:off x="5921843" y="3882455"/>
            <a:ext cx="16953" cy="2585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rot="-600000" flipH="1">
            <a:off x="6633360" y="3847628"/>
            <a:ext cx="384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rot="-180000" flipH="1">
            <a:off x="6312748" y="3891082"/>
            <a:ext cx="317352" cy="776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>
            <a:cxnSpLocks/>
          </p:cNvCxnSpPr>
          <p:nvPr/>
        </p:nvCxnSpPr>
        <p:spPr bwMode="auto">
          <a:xfrm rot="480000" flipH="1">
            <a:off x="5949748" y="3962336"/>
            <a:ext cx="320040" cy="2133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 flipH="1">
            <a:off x="5611708" y="4158860"/>
            <a:ext cx="314802" cy="2160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flipH="1">
            <a:off x="5357569" y="4375849"/>
            <a:ext cx="245595" cy="289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>
            <a:cxnSpLocks/>
          </p:cNvCxnSpPr>
          <p:nvPr/>
        </p:nvCxnSpPr>
        <p:spPr bwMode="auto">
          <a:xfrm rot="300000" flipH="1">
            <a:off x="5232262" y="4666938"/>
            <a:ext cx="113103" cy="2926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8" name="Straight Connector 327"/>
          <p:cNvCxnSpPr/>
          <p:nvPr/>
        </p:nvCxnSpPr>
        <p:spPr bwMode="auto">
          <a:xfrm rot="120000">
            <a:off x="5131557" y="4538107"/>
            <a:ext cx="228600" cy="10180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>
            <a:cxnSpLocks noChangeAspect="1"/>
          </p:cNvCxnSpPr>
          <p:nvPr/>
        </p:nvCxnSpPr>
        <p:spPr bwMode="auto">
          <a:xfrm rot="-60000" flipV="1">
            <a:off x="5134684" y="4198961"/>
            <a:ext cx="237744" cy="103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cxnSpLocks noChangeAspect="1"/>
          </p:cNvCxnSpPr>
          <p:nvPr/>
        </p:nvCxnSpPr>
        <p:spPr bwMode="auto">
          <a:xfrm rot="60000" flipH="1" flipV="1">
            <a:off x="5127630" y="3662815"/>
            <a:ext cx="237744" cy="103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cxnSpLocks noChangeAspect="1"/>
          </p:cNvCxnSpPr>
          <p:nvPr/>
        </p:nvCxnSpPr>
        <p:spPr bwMode="auto">
          <a:xfrm rot="60000" flipH="1" flipV="1">
            <a:off x="4884490" y="4196530"/>
            <a:ext cx="237744" cy="103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>
            <a:cxnSpLocks noChangeAspect="1"/>
          </p:cNvCxnSpPr>
          <p:nvPr/>
        </p:nvCxnSpPr>
        <p:spPr bwMode="auto">
          <a:xfrm rot="2700000" flipH="1" flipV="1">
            <a:off x="5304876" y="3834116"/>
            <a:ext cx="210312" cy="913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cxnSpLocks noChangeAspect="1"/>
          </p:cNvCxnSpPr>
          <p:nvPr/>
        </p:nvCxnSpPr>
        <p:spPr bwMode="auto">
          <a:xfrm rot="2700000" flipH="1" flipV="1">
            <a:off x="4743840" y="4043865"/>
            <a:ext cx="210312" cy="913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>
            <a:cxnSpLocks noChangeAspect="1"/>
          </p:cNvCxnSpPr>
          <p:nvPr/>
        </p:nvCxnSpPr>
        <p:spPr bwMode="auto">
          <a:xfrm rot="18900000" flipH="1">
            <a:off x="4749173" y="3845313"/>
            <a:ext cx="192024" cy="834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>
            <a:cxnSpLocks noChangeAspect="1"/>
          </p:cNvCxnSpPr>
          <p:nvPr/>
        </p:nvCxnSpPr>
        <p:spPr bwMode="auto">
          <a:xfrm rot="18900000" flipH="1">
            <a:off x="5314019" y="4047013"/>
            <a:ext cx="192024" cy="834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7323109" y="3430616"/>
            <a:ext cx="0" cy="3749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rot="420000" flipH="1">
            <a:off x="5193246" y="4976606"/>
            <a:ext cx="0" cy="2834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4565874" y="3446534"/>
            <a:ext cx="2362" cy="18174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V="1">
            <a:off x="4574418" y="3424958"/>
            <a:ext cx="2748691" cy="13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 flipH="1">
            <a:off x="5718388" y="3446853"/>
            <a:ext cx="0" cy="225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/>
          <p:cNvCxnSpPr/>
          <p:nvPr/>
        </p:nvCxnSpPr>
        <p:spPr bwMode="auto">
          <a:xfrm flipV="1">
            <a:off x="5508811" y="3438702"/>
            <a:ext cx="208122" cy="2228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 flipV="1">
            <a:off x="4694988" y="3659825"/>
            <a:ext cx="116142" cy="58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1" name="Straight Connector 230"/>
          <p:cNvCxnSpPr/>
          <p:nvPr/>
        </p:nvCxnSpPr>
        <p:spPr bwMode="auto">
          <a:xfrm rot="-240000" flipH="1">
            <a:off x="5364610" y="4207502"/>
            <a:ext cx="0" cy="2103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3" name="Straight Connector 232"/>
          <p:cNvCxnSpPr/>
          <p:nvPr/>
        </p:nvCxnSpPr>
        <p:spPr bwMode="auto">
          <a:xfrm rot="120000" flipV="1">
            <a:off x="5398024" y="4371115"/>
            <a:ext cx="190824" cy="467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/>
          <p:nvPr/>
        </p:nvCxnSpPr>
        <p:spPr bwMode="auto">
          <a:xfrm rot="-180000">
            <a:off x="4584316" y="4366430"/>
            <a:ext cx="155448" cy="1022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/>
          <p:nvPr/>
        </p:nvCxnSpPr>
        <p:spPr bwMode="auto">
          <a:xfrm>
            <a:off x="4887781" y="4200909"/>
            <a:ext cx="11975" cy="1404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7" name="Straight Connector 266"/>
          <p:cNvCxnSpPr/>
          <p:nvPr/>
        </p:nvCxnSpPr>
        <p:spPr bwMode="auto">
          <a:xfrm flipV="1">
            <a:off x="4754972" y="4380430"/>
            <a:ext cx="128620" cy="763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Connector 275"/>
          <p:cNvCxnSpPr/>
          <p:nvPr/>
        </p:nvCxnSpPr>
        <p:spPr bwMode="auto">
          <a:xfrm rot="-240000">
            <a:off x="4597278" y="4647422"/>
            <a:ext cx="129251" cy="957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" name="Straight Connector 285"/>
          <p:cNvCxnSpPr/>
          <p:nvPr/>
        </p:nvCxnSpPr>
        <p:spPr bwMode="auto">
          <a:xfrm flipH="1">
            <a:off x="4746838" y="4747593"/>
            <a:ext cx="0" cy="2011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0" name="Straight Connector 319"/>
          <p:cNvCxnSpPr/>
          <p:nvPr/>
        </p:nvCxnSpPr>
        <p:spPr bwMode="auto">
          <a:xfrm flipH="1">
            <a:off x="4754028" y="4572708"/>
            <a:ext cx="125663" cy="1628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8" name="Oval 7"/>
          <p:cNvSpPr/>
          <p:nvPr/>
        </p:nvSpPr>
        <p:spPr bwMode="auto">
          <a:xfrm>
            <a:off x="1129602" y="3652347"/>
            <a:ext cx="640080" cy="640080"/>
          </a:xfrm>
          <a:prstGeom prst="ellips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546294" y="341477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541960" y="5248351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294985" y="340173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150479" y="5242619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294985" y="378078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106290" y="364196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05325" y="428204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786250" y="396200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426330" y="396200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859897" y="375894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342312" y="3748859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867261" y="4172069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5338913" y="417481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189401" y="494086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338913" y="463606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584508" y="4346971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899310" y="4130906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270308" y="395604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610520" y="385550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990098" y="378758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610520" y="340052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6990098" y="340015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7157516" y="340052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807107" y="340052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6990098" y="357606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6610520" y="3576059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105325" y="341318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670108" y="341318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882757" y="341159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899310" y="340355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899310" y="3635999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7294985" y="357606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4670674" y="3642429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4786816" y="363660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670674" y="3954456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691188" y="364691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691188" y="341318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5625494" y="400642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274118" y="340715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5476026" y="341318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6277928" y="3613139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5479836" y="364196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5347964" y="439375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5916263" y="384002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4692697" y="418977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4546694" y="3563259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4546694" y="380361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4551028" y="411829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4" name="Oval 193"/>
          <p:cNvSpPr/>
          <p:nvPr/>
        </p:nvSpPr>
        <p:spPr bwMode="auto">
          <a:xfrm>
            <a:off x="5579774" y="381099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9" name="Oval 238"/>
          <p:cNvSpPr/>
          <p:nvPr/>
        </p:nvSpPr>
        <p:spPr bwMode="auto">
          <a:xfrm>
            <a:off x="4883076" y="4346971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8" name="Oval 247"/>
          <p:cNvSpPr/>
          <p:nvPr/>
        </p:nvSpPr>
        <p:spPr bwMode="auto">
          <a:xfrm>
            <a:off x="4715432" y="443947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9" name="Oval 248"/>
          <p:cNvSpPr/>
          <p:nvPr/>
        </p:nvSpPr>
        <p:spPr bwMode="auto">
          <a:xfrm>
            <a:off x="4543665" y="433722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50" name="Oval 249"/>
          <p:cNvSpPr/>
          <p:nvPr/>
        </p:nvSpPr>
        <p:spPr bwMode="auto">
          <a:xfrm>
            <a:off x="4551028" y="460711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0" name="Oval 269"/>
          <p:cNvSpPr/>
          <p:nvPr/>
        </p:nvSpPr>
        <p:spPr bwMode="auto">
          <a:xfrm>
            <a:off x="4928786" y="471958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1" name="Oval 270"/>
          <p:cNvSpPr/>
          <p:nvPr/>
        </p:nvSpPr>
        <p:spPr bwMode="auto">
          <a:xfrm>
            <a:off x="4547618" y="481811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2" name="Oval 271"/>
          <p:cNvSpPr/>
          <p:nvPr/>
        </p:nvSpPr>
        <p:spPr bwMode="auto">
          <a:xfrm>
            <a:off x="4551028" y="507133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3" name="Oval 272"/>
          <p:cNvSpPr/>
          <p:nvPr/>
        </p:nvSpPr>
        <p:spPr bwMode="auto">
          <a:xfrm>
            <a:off x="4719303" y="471906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4" name="Oval 273"/>
          <p:cNvSpPr/>
          <p:nvPr/>
        </p:nvSpPr>
        <p:spPr bwMode="auto">
          <a:xfrm>
            <a:off x="4715828" y="492767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91" name="Oval 290"/>
          <p:cNvSpPr/>
          <p:nvPr/>
        </p:nvSpPr>
        <p:spPr bwMode="auto">
          <a:xfrm>
            <a:off x="4974506" y="492767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98" name="Oval 297"/>
          <p:cNvSpPr/>
          <p:nvPr/>
        </p:nvSpPr>
        <p:spPr bwMode="auto">
          <a:xfrm>
            <a:off x="5131027" y="467849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3" name="Oval 312"/>
          <p:cNvSpPr/>
          <p:nvPr/>
        </p:nvSpPr>
        <p:spPr bwMode="auto">
          <a:xfrm>
            <a:off x="4852586" y="453853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4" name="Oval 313"/>
          <p:cNvSpPr/>
          <p:nvPr/>
        </p:nvSpPr>
        <p:spPr bwMode="auto">
          <a:xfrm>
            <a:off x="5099728" y="450193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807268" y="5248351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4600" y="450193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Elements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324600" y="48122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Nodes</a:t>
            </a:r>
            <a:endParaRPr 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0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204" grpId="0" animBg="1"/>
      <p:bldP spid="47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08" grpId="0" animBg="1"/>
      <p:bldP spid="122" grpId="0" animBg="1"/>
      <p:bldP spid="123" grpId="0" animBg="1"/>
      <p:bldP spid="124" grpId="0" animBg="1"/>
      <p:bldP spid="125" grpId="0" animBg="1"/>
      <p:bldP spid="131" grpId="0" animBg="1"/>
      <p:bldP spid="132" grpId="0" animBg="1"/>
      <p:bldP spid="133" grpId="0" animBg="1"/>
      <p:bldP spid="166" grpId="0" animBg="1"/>
      <p:bldP spid="167" grpId="0" animBg="1"/>
      <p:bldP spid="168" grpId="0" animBg="1"/>
      <p:bldP spid="194" grpId="0" animBg="1"/>
      <p:bldP spid="239" grpId="0" animBg="1"/>
      <p:bldP spid="248" grpId="0" animBg="1"/>
      <p:bldP spid="249" grpId="0" animBg="1"/>
      <p:bldP spid="250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91" grpId="0" animBg="1"/>
      <p:bldP spid="298" grpId="0" animBg="1"/>
      <p:bldP spid="313" grpId="0" animBg="1"/>
      <p:bldP spid="314" grpId="0" animBg="1"/>
      <p:bldP spid="45" grpId="0" animBg="1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88438" cy="1216025"/>
          </a:xfrm>
        </p:spPr>
        <p:txBody>
          <a:bodyPr/>
          <a:lstStyle/>
          <a:p>
            <a:r>
              <a:rPr lang="en-US" dirty="0" smtClean="0"/>
              <a:t>Equivalent Nodal Forces Added To Element Nodal Forces, 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670" y="1569204"/>
            <a:ext cx="3780113" cy="178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>
            <a:off x="7196773" y="2030277"/>
            <a:ext cx="152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7018149" y="2027694"/>
            <a:ext cx="152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6858000" y="2027694"/>
            <a:ext cx="152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6697851" y="2027694"/>
            <a:ext cx="152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7383651" y="2027694"/>
            <a:ext cx="152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7573506" y="2027694"/>
            <a:ext cx="152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741404" y="2030277"/>
            <a:ext cx="152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7924800" y="2027694"/>
            <a:ext cx="152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6615652" y="1676399"/>
            <a:ext cx="15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q</a:t>
            </a:r>
            <a:r>
              <a:rPr lang="en-US" sz="1200" baseline="-25000" dirty="0" smtClean="0">
                <a:solidFill>
                  <a:srgbClr val="0033CC"/>
                </a:solidFill>
              </a:rPr>
              <a:t>0</a:t>
            </a:r>
            <a:r>
              <a:rPr lang="en-US" sz="1200" dirty="0" smtClean="0">
                <a:solidFill>
                  <a:srgbClr val="0033CC"/>
                </a:solidFill>
              </a:rPr>
              <a:t> [force/length]</a:t>
            </a:r>
            <a:endParaRPr lang="en-US" sz="1200" dirty="0">
              <a:solidFill>
                <a:srgbClr val="0033CC"/>
              </a:solidFill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334570"/>
              </p:ext>
            </p:extLst>
          </p:nvPr>
        </p:nvGraphicFramePr>
        <p:xfrm>
          <a:off x="619125" y="1941513"/>
          <a:ext cx="41894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46" name="Equation" r:id="rId5" imgW="2705040" imgH="495000" progId="Equation.DSMT4">
                  <p:embed/>
                </p:oleObj>
              </mc:Choice>
              <mc:Fallback>
                <p:oleObj name="Equation" r:id="rId5" imgW="27050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1941513"/>
                        <a:ext cx="418941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58020"/>
              </p:ext>
            </p:extLst>
          </p:nvPr>
        </p:nvGraphicFramePr>
        <p:xfrm>
          <a:off x="609600" y="3048000"/>
          <a:ext cx="44069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47" name="Equation" r:id="rId7" imgW="2844720" imgH="495000" progId="Equation.DSMT4">
                  <p:embed/>
                </p:oleObj>
              </mc:Choice>
              <mc:Fallback>
                <p:oleObj name="Equation" r:id="rId7" imgW="2844720" imgH="4950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44069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7067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670" y="4267200"/>
            <a:ext cx="248534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5" name="Straight Arrow Connector 104"/>
          <p:cNvCxnSpPr/>
          <p:nvPr/>
        </p:nvCxnSpPr>
        <p:spPr bwMode="auto">
          <a:xfrm>
            <a:off x="7097326" y="4597830"/>
            <a:ext cx="152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>
            <a:off x="6918702" y="4595247"/>
            <a:ext cx="152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>
            <a:off x="6758553" y="4595247"/>
            <a:ext cx="152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08" name="Straight Arrow Connector 107"/>
          <p:cNvCxnSpPr/>
          <p:nvPr/>
        </p:nvCxnSpPr>
        <p:spPr bwMode="auto">
          <a:xfrm>
            <a:off x="6598404" y="4595247"/>
            <a:ext cx="152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6750804" y="419100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q</a:t>
            </a:r>
            <a:r>
              <a:rPr lang="en-US" sz="1200" baseline="-25000" dirty="0" smtClean="0">
                <a:solidFill>
                  <a:srgbClr val="0033CC"/>
                </a:solidFill>
              </a:rPr>
              <a:t>0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834889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Stress in the Element No Longer Constant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015906"/>
              </p:ext>
            </p:extLst>
          </p:nvPr>
        </p:nvGraphicFramePr>
        <p:xfrm>
          <a:off x="685800" y="4218428"/>
          <a:ext cx="27940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48" name="Equation" r:id="rId10" imgW="1803240" imgH="495000" progId="Equation.DSMT4">
                  <p:embed/>
                </p:oleObj>
              </mc:Choice>
              <mc:Fallback>
                <p:oleObj name="Equation" r:id="rId10" imgW="1803240" imgH="495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218428"/>
                        <a:ext cx="27940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400087"/>
              </p:ext>
            </p:extLst>
          </p:nvPr>
        </p:nvGraphicFramePr>
        <p:xfrm>
          <a:off x="685800" y="5181600"/>
          <a:ext cx="53324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49" name="Equation" r:id="rId12" imgW="3441600" imgH="495000" progId="Equation.DSMT4">
                  <p:embed/>
                </p:oleObj>
              </mc:Choice>
              <mc:Fallback>
                <p:oleObj name="Equation" r:id="rId12" imgW="3441600" imgH="49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81600"/>
                        <a:ext cx="533241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Oval 109"/>
          <p:cNvSpPr/>
          <p:nvPr/>
        </p:nvSpPr>
        <p:spPr bwMode="auto">
          <a:xfrm>
            <a:off x="7367766" y="914400"/>
            <a:ext cx="526038" cy="53340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17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584229"/>
              </p:ext>
            </p:extLst>
          </p:nvPr>
        </p:nvGraphicFramePr>
        <p:xfrm>
          <a:off x="1219200" y="1676399"/>
          <a:ext cx="106203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50" name="Equation" r:id="rId14" imgW="685800" imgH="838080" progId="Equation.DSMT4">
                  <p:embed/>
                </p:oleObj>
              </mc:Choice>
              <mc:Fallback>
                <p:oleObj name="Equation" r:id="rId14" imgW="685800" imgH="8380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76399"/>
                        <a:ext cx="106203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80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6477000" y="4038600"/>
            <a:ext cx="1135380" cy="152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</a:t>
            </a:r>
            <a:endParaRPr lang="en-US" dirty="0"/>
          </a:p>
        </p:txBody>
      </p:sp>
      <p:sp>
        <p:nvSpPr>
          <p:cNvPr id="412678" name="Text Box 6"/>
          <p:cNvSpPr txBox="1">
            <a:spLocks noChangeArrowheads="1"/>
          </p:cNvSpPr>
          <p:nvPr/>
        </p:nvSpPr>
        <p:spPr bwMode="auto">
          <a:xfrm>
            <a:off x="304800" y="1676400"/>
            <a:ext cx="32924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F=20kN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=100mm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=75mm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=50mm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E=50GPa</a:t>
            </a:r>
          </a:p>
          <a:p>
            <a:endParaRPr lang="en-US" dirty="0"/>
          </a:p>
          <a:p>
            <a:r>
              <a:rPr lang="en-US" dirty="0"/>
              <a:t>1. Using Closed form solution find the load in each section</a:t>
            </a:r>
          </a:p>
          <a:p>
            <a:endParaRPr lang="en-US" dirty="0"/>
          </a:p>
          <a:p>
            <a:r>
              <a:rPr lang="en-US" dirty="0"/>
              <a:t>2. Using the finite element method find the solution</a:t>
            </a:r>
          </a:p>
          <a:p>
            <a:endParaRPr lang="en-US" dirty="0"/>
          </a:p>
          <a:p>
            <a:r>
              <a:rPr lang="en-US" dirty="0"/>
              <a:t>3. Plot the stress and displacements for both.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623846" y="2971800"/>
            <a:ext cx="228600" cy="24384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52446" y="3657600"/>
            <a:ext cx="1481554" cy="838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41620" y="3923675"/>
            <a:ext cx="1135380" cy="3810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5105400" y="50292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3509546" y="2552700"/>
            <a:ext cx="685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852446" y="4114800"/>
            <a:ext cx="762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814721" y="40695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95900" y="40720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31280" y="407670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876800" y="5105400"/>
            <a:ext cx="4572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852446" y="5105400"/>
            <a:ext cx="262354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114800" y="4953000"/>
            <a:ext cx="80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200mm</a:t>
            </a:r>
            <a:endParaRPr lang="en-US" sz="1200" b="1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5737860" y="4114800"/>
            <a:ext cx="717030" cy="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822466" y="383780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82540" y="398526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2672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388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6400" y="39395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90711" y="39311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00046" y="188251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781800" y="3581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 bwMode="auto">
          <a:xfrm rot="5400000">
            <a:off x="6248400" y="50292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6256020" y="5105400"/>
            <a:ext cx="22098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5338346" y="5105400"/>
            <a:ext cx="262354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521404" y="4953000"/>
            <a:ext cx="80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150mm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454140" y="398526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315200" y="398526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43" name="Oval 42"/>
          <p:cNvSpPr/>
          <p:nvPr/>
        </p:nvSpPr>
        <p:spPr bwMode="auto">
          <a:xfrm>
            <a:off x="7574280" y="40690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 rot="5400000">
            <a:off x="7543800" y="57150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16200000" flipH="1">
            <a:off x="7046327" y="5369927"/>
            <a:ext cx="1143000" cy="43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7394674" y="5105400"/>
            <a:ext cx="22098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6477000" y="5105400"/>
            <a:ext cx="262354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660058" y="4953000"/>
            <a:ext cx="80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125mm</a:t>
            </a:r>
            <a:endParaRPr lang="en-US" sz="1200" b="1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7772400" y="2971800"/>
            <a:ext cx="228600" cy="24384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7772400" y="5867400"/>
            <a:ext cx="262354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7391400" y="5867400"/>
            <a:ext cx="22098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8001000" y="5715000"/>
            <a:ext cx="80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1.0mm</a:t>
            </a:r>
            <a:endParaRPr lang="en-US" sz="1200" b="1" dirty="0"/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88438" cy="1216025"/>
          </a:xfrm>
        </p:spPr>
        <p:txBody>
          <a:bodyPr/>
          <a:lstStyle/>
          <a:p>
            <a:r>
              <a:rPr lang="en-US" dirty="0" smtClean="0"/>
              <a:t>Stressed Axial Element Undergoes Unconstrained </a:t>
            </a:r>
            <a:r>
              <a:rPr lang="en-US" dirty="0" smtClean="0">
                <a:sym typeface="Symbol"/>
              </a:rPr>
              <a:t>T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10" y="1567934"/>
            <a:ext cx="3780113" cy="178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129169"/>
              </p:ext>
            </p:extLst>
          </p:nvPr>
        </p:nvGraphicFramePr>
        <p:xfrm>
          <a:off x="838200" y="1981200"/>
          <a:ext cx="4211637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45" name="Equation" r:id="rId5" imgW="2717640" imgH="1117440" progId="Equation.DSMT4">
                  <p:embed/>
                </p:oleObj>
              </mc:Choice>
              <mc:Fallback>
                <p:oleObj name="Equation" r:id="rId5" imgW="27176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4211637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10400" y="156793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T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752600"/>
            <a:ext cx="257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Total Strain, </a:t>
            </a:r>
            <a:r>
              <a:rPr lang="en-US" dirty="0" smtClean="0">
                <a:sym typeface="Symbol"/>
              </a:rPr>
              <a:t></a:t>
            </a:r>
            <a:r>
              <a:rPr lang="en-US" baseline="-25000" dirty="0" smtClean="0">
                <a:sym typeface="Symbol"/>
              </a:rPr>
              <a:t>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3733800"/>
            <a:ext cx="401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   the stress becomes, </a:t>
            </a:r>
            <a:r>
              <a:rPr lang="en-US" dirty="0" smtClean="0">
                <a:sym typeface="Symbol"/>
              </a:rPr>
              <a:t></a:t>
            </a:r>
            <a:r>
              <a:rPr lang="en-US" baseline="-25000" dirty="0" smtClean="0">
                <a:sym typeface="Symbol"/>
              </a:rPr>
              <a:t>x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542482"/>
              </p:ext>
            </p:extLst>
          </p:nvPr>
        </p:nvGraphicFramePr>
        <p:xfrm>
          <a:off x="838200" y="4125912"/>
          <a:ext cx="19288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46" name="Equation" r:id="rId7" imgW="1244520" imgH="253800" progId="Equation.DSMT4">
                  <p:embed/>
                </p:oleObj>
              </mc:Choice>
              <mc:Fallback>
                <p:oleObj name="Equation" r:id="rId7" imgW="124452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25912"/>
                        <a:ext cx="19288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908898"/>
              </p:ext>
            </p:extLst>
          </p:nvPr>
        </p:nvGraphicFramePr>
        <p:xfrm>
          <a:off x="2846387" y="3962400"/>
          <a:ext cx="454501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47" name="Equation" r:id="rId9" imgW="2933640" imgH="495000" progId="Equation.DSMT4">
                  <p:embed/>
                </p:oleObj>
              </mc:Choice>
              <mc:Fallback>
                <p:oleObj name="Equation" r:id="rId9" imgW="2933640" imgH="495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7" y="3962400"/>
                        <a:ext cx="4545013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31"/>
          <p:cNvSpPr/>
          <p:nvPr/>
        </p:nvSpPr>
        <p:spPr bwMode="auto">
          <a:xfrm>
            <a:off x="3985647" y="4202112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121167"/>
              </p:ext>
            </p:extLst>
          </p:nvPr>
        </p:nvGraphicFramePr>
        <p:xfrm>
          <a:off x="762000" y="4572000"/>
          <a:ext cx="3995738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48" name="Equation" r:id="rId11" imgW="2577960" imgH="495000" progId="Equation.DSMT4">
                  <p:embed/>
                </p:oleObj>
              </mc:Choice>
              <mc:Fallback>
                <p:oleObj name="Equation" r:id="rId11" imgW="2577960" imgH="495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3995738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146728"/>
              </p:ext>
            </p:extLst>
          </p:nvPr>
        </p:nvGraphicFramePr>
        <p:xfrm>
          <a:off x="771525" y="5410200"/>
          <a:ext cx="43894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49" name="Equation" r:id="rId13" imgW="2831760" imgH="469800" progId="Equation.DSMT4">
                  <p:embed/>
                </p:oleObj>
              </mc:Choice>
              <mc:Fallback>
                <p:oleObj name="Equation" r:id="rId13" imgW="2831760" imgH="469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5410200"/>
                        <a:ext cx="4389438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Oval 34"/>
          <p:cNvSpPr/>
          <p:nvPr/>
        </p:nvSpPr>
        <p:spPr bwMode="auto">
          <a:xfrm>
            <a:off x="3985647" y="217508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28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5199999" y="5609094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29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1203186" y="380421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8162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8991600" cy="1216025"/>
          </a:xfrm>
        </p:spPr>
        <p:txBody>
          <a:bodyPr/>
          <a:lstStyle/>
          <a:p>
            <a:r>
              <a:rPr lang="en-US" dirty="0" smtClean="0"/>
              <a:t>The Strain Energy, U, For The Element Is Computed Using   &amp; 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10" y="1567934"/>
            <a:ext cx="3780113" cy="178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10400" y="156793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T</a:t>
            </a:r>
            <a:endParaRPr lang="en-US" b="1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124611"/>
              </p:ext>
            </p:extLst>
          </p:nvPr>
        </p:nvGraphicFramePr>
        <p:xfrm>
          <a:off x="436562" y="3517900"/>
          <a:ext cx="77168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01" name="Equation" r:id="rId5" imgW="4978080" imgH="533160" progId="Equation.DSMT4">
                  <p:embed/>
                </p:oleObj>
              </mc:Choice>
              <mc:Fallback>
                <p:oleObj name="Equation" r:id="rId5" imgW="49780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" y="3517900"/>
                        <a:ext cx="771683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/>
          <p:cNvSpPr/>
          <p:nvPr/>
        </p:nvSpPr>
        <p:spPr bwMode="auto">
          <a:xfrm>
            <a:off x="8412996" y="990600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29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7498596" y="990600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28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53873"/>
              </p:ext>
            </p:extLst>
          </p:nvPr>
        </p:nvGraphicFramePr>
        <p:xfrm>
          <a:off x="185738" y="2286000"/>
          <a:ext cx="42830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02" name="Equation" r:id="rId7" imgW="2438280" imgH="393480" progId="Equation.DSMT4">
                  <p:embed/>
                </p:oleObj>
              </mc:Choice>
              <mc:Fallback>
                <p:oleObj name="Equation" r:id="rId7" imgW="243828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2286000"/>
                        <a:ext cx="428307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736129"/>
              </p:ext>
            </p:extLst>
          </p:nvPr>
        </p:nvGraphicFramePr>
        <p:xfrm>
          <a:off x="441325" y="4943959"/>
          <a:ext cx="87026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03" name="Equation" r:id="rId9" imgW="5613120" imgH="495000" progId="Equation.DSMT4">
                  <p:embed/>
                </p:oleObj>
              </mc:Choice>
              <mc:Fallback>
                <p:oleObj name="Equation" r:id="rId9" imgW="5613120" imgH="495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4943959"/>
                        <a:ext cx="8702675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val 20"/>
          <p:cNvSpPr/>
          <p:nvPr/>
        </p:nvSpPr>
        <p:spPr bwMode="auto">
          <a:xfrm>
            <a:off x="8733036" y="5609094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7624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8991600" cy="1216025"/>
          </a:xfrm>
        </p:spPr>
        <p:txBody>
          <a:bodyPr/>
          <a:lstStyle/>
          <a:p>
            <a:r>
              <a:rPr lang="en-US" sz="3600" dirty="0"/>
              <a:t>Rayleigh-Ritz </a:t>
            </a:r>
            <a:r>
              <a:rPr lang="en-US" sz="3600" dirty="0" smtClean="0"/>
              <a:t>Principle </a:t>
            </a:r>
            <a:r>
              <a:rPr lang="en-US" sz="3600" dirty="0"/>
              <a:t>of Minimum Total </a:t>
            </a:r>
            <a:r>
              <a:rPr lang="en-US" sz="3600" dirty="0">
                <a:solidFill>
                  <a:schemeClr val="tx1"/>
                </a:solidFill>
              </a:rPr>
              <a:t>Potential </a:t>
            </a:r>
            <a:r>
              <a:rPr lang="en-US" sz="3600" dirty="0" smtClean="0">
                <a:solidFill>
                  <a:schemeClr val="tx1"/>
                </a:solidFill>
              </a:rPr>
              <a:t>Energy on</a:t>
            </a:r>
            <a:endParaRPr lang="en-US" sz="3600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10" y="1567934"/>
            <a:ext cx="3780113" cy="178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10400" y="156793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T</a:t>
            </a:r>
            <a:endParaRPr lang="en-US" b="1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747438"/>
              </p:ext>
            </p:extLst>
          </p:nvPr>
        </p:nvGraphicFramePr>
        <p:xfrm>
          <a:off x="609600" y="4038600"/>
          <a:ext cx="548798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377" name="Equation" r:id="rId5" imgW="3543120" imgH="495000" progId="Equation.DSMT4">
                  <p:embed/>
                </p:oleObj>
              </mc:Choice>
              <mc:Fallback>
                <p:oleObj name="Equation" r:id="rId5" imgW="35431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5487987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/>
          <p:cNvSpPr/>
          <p:nvPr/>
        </p:nvSpPr>
        <p:spPr bwMode="auto">
          <a:xfrm>
            <a:off x="609600" y="2667000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30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244072"/>
              </p:ext>
            </p:extLst>
          </p:nvPr>
        </p:nvGraphicFramePr>
        <p:xfrm>
          <a:off x="635000" y="1676400"/>
          <a:ext cx="428466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378" name="Equation" r:id="rId7" imgW="2438280" imgH="393480" progId="Equation.DSMT4">
                  <p:embed/>
                </p:oleObj>
              </mc:Choice>
              <mc:Fallback>
                <p:oleObj name="Equation" r:id="rId7" imgW="2438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676400"/>
                        <a:ext cx="4284663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9135"/>
              </p:ext>
            </p:extLst>
          </p:nvPr>
        </p:nvGraphicFramePr>
        <p:xfrm>
          <a:off x="609600" y="3429000"/>
          <a:ext cx="2285999" cy="705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379" name="Equation" r:id="rId9" imgW="1447560" imgH="431640" progId="Equation.DSMT4">
                  <p:embed/>
                </p:oleObj>
              </mc:Choice>
              <mc:Fallback>
                <p:oleObj name="Equation" r:id="rId9" imgW="144756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29000"/>
                        <a:ext cx="2285999" cy="705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078841"/>
              </p:ext>
            </p:extLst>
          </p:nvPr>
        </p:nvGraphicFramePr>
        <p:xfrm>
          <a:off x="533400" y="2286000"/>
          <a:ext cx="12192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380" name="Equation" r:id="rId11" imgW="723600" imgH="228600" progId="Equation.DSMT4">
                  <p:embed/>
                </p:oleObj>
              </mc:Choice>
              <mc:Fallback>
                <p:oleObj name="Equation" r:id="rId11" imgW="7236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12192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533277"/>
              </p:ext>
            </p:extLst>
          </p:nvPr>
        </p:nvGraphicFramePr>
        <p:xfrm>
          <a:off x="571823" y="2743200"/>
          <a:ext cx="40195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381" name="Equation" r:id="rId13" imgW="2387520" imgH="406080" progId="Equation.DSMT4">
                  <p:embed/>
                </p:oleObj>
              </mc:Choice>
              <mc:Fallback>
                <p:oleObj name="Equation" r:id="rId13" imgW="238752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23" y="2743200"/>
                        <a:ext cx="40195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04474"/>
              </p:ext>
            </p:extLst>
          </p:nvPr>
        </p:nvGraphicFramePr>
        <p:xfrm>
          <a:off x="609600" y="4876800"/>
          <a:ext cx="499586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382" name="Equation" r:id="rId15" imgW="3225600" imgH="495000" progId="Equation.DSMT4">
                  <p:embed/>
                </p:oleObj>
              </mc:Choice>
              <mc:Fallback>
                <p:oleObj name="Equation" r:id="rId15" imgW="3225600" imgH="495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4995862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0" y="5630109"/>
            <a:ext cx="1427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Thermal Nodal</a:t>
            </a:r>
          </a:p>
          <a:p>
            <a:r>
              <a:rPr lang="en-US" sz="1200" dirty="0" smtClean="0">
                <a:solidFill>
                  <a:srgbClr val="0033CC"/>
                </a:solidFill>
              </a:rPr>
              <a:t>Force Vector</a:t>
            </a:r>
            <a:endParaRPr lang="en-US" sz="1200" dirty="0">
              <a:solidFill>
                <a:srgbClr val="0033CC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682323"/>
              </p:ext>
            </p:extLst>
          </p:nvPr>
        </p:nvGraphicFramePr>
        <p:xfrm>
          <a:off x="2851150" y="5667375"/>
          <a:ext cx="9207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383" name="Equation" r:id="rId17" imgW="545760" imgH="253800" progId="Equation.DSMT4">
                  <p:embed/>
                </p:oleObj>
              </mc:Choice>
              <mc:Fallback>
                <p:oleObj name="Equation" r:id="rId17" imgW="54576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5667375"/>
                        <a:ext cx="9207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347997"/>
              </p:ext>
            </p:extLst>
          </p:nvPr>
        </p:nvGraphicFramePr>
        <p:xfrm>
          <a:off x="6324600" y="5341801"/>
          <a:ext cx="26162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384" name="Equation" r:id="rId19" imgW="1688760" imgH="495000" progId="Equation.DSMT4">
                  <p:embed/>
                </p:oleObj>
              </mc:Choice>
              <mc:Fallback>
                <p:oleObj name="Equation" r:id="rId19" imgW="168876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341801"/>
                        <a:ext cx="26162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77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/>
          <p:cNvCxnSpPr/>
          <p:nvPr/>
        </p:nvCxnSpPr>
        <p:spPr bwMode="auto">
          <a:xfrm>
            <a:off x="7105564" y="4605854"/>
            <a:ext cx="0" cy="8686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H="1">
            <a:off x="4498980" y="4811602"/>
            <a:ext cx="6400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H="1">
            <a:off x="4495800" y="3807802"/>
            <a:ext cx="25603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/>
          <p:nvPr/>
        </p:nvCxnSpPr>
        <p:spPr bwMode="auto">
          <a:xfrm rot="5400000">
            <a:off x="5033174" y="5105400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7" name="TextBox 176"/>
          <p:cNvSpPr txBox="1"/>
          <p:nvPr/>
        </p:nvSpPr>
        <p:spPr>
          <a:xfrm>
            <a:off x="5109374" y="5105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Truss Element Requires Transformation Equations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147" name="Straight Arrow Connector 146"/>
          <p:cNvCxnSpPr/>
          <p:nvPr/>
        </p:nvCxnSpPr>
        <p:spPr bwMode="auto">
          <a:xfrm rot="5400000" flipH="1" flipV="1">
            <a:off x="3089677" y="4076303"/>
            <a:ext cx="2819400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>
            <a:off x="4499774" y="5484812"/>
            <a:ext cx="3581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 flipV="1">
            <a:off x="5185574" y="3809206"/>
            <a:ext cx="1905000" cy="990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150" name="Straight Connector 149"/>
          <p:cNvCxnSpPr>
            <a:cxnSpLocks noChangeAspect="1"/>
          </p:cNvCxnSpPr>
          <p:nvPr/>
        </p:nvCxnSpPr>
        <p:spPr bwMode="auto">
          <a:xfrm flipV="1">
            <a:off x="5414172" y="3275806"/>
            <a:ext cx="2247900" cy="116890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 flipV="1">
            <a:off x="7219239" y="3048000"/>
            <a:ext cx="1471535" cy="7012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2" name="Straight Arrow Connector 151"/>
          <p:cNvCxnSpPr/>
          <p:nvPr/>
        </p:nvCxnSpPr>
        <p:spPr bwMode="auto">
          <a:xfrm rot="16200000" flipV="1">
            <a:off x="4499774" y="4114006"/>
            <a:ext cx="76200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 rot="16200000" flipV="1">
            <a:off x="5154751" y="4144832"/>
            <a:ext cx="228600" cy="1369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/>
          <p:cNvCxnSpPr/>
          <p:nvPr/>
        </p:nvCxnSpPr>
        <p:spPr bwMode="auto">
          <a:xfrm rot="16200000" flipV="1">
            <a:off x="6739958" y="3321622"/>
            <a:ext cx="228600" cy="1369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/>
          <p:nvPr/>
        </p:nvCxnSpPr>
        <p:spPr bwMode="auto">
          <a:xfrm rot="16200000" flipV="1">
            <a:off x="7425758" y="2940622"/>
            <a:ext cx="228600" cy="1369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Arrow Connector 155"/>
          <p:cNvCxnSpPr>
            <a:cxnSpLocks noChangeAspect="1"/>
          </p:cNvCxnSpPr>
          <p:nvPr/>
        </p:nvCxnSpPr>
        <p:spPr bwMode="auto">
          <a:xfrm flipV="1">
            <a:off x="4888268" y="4182708"/>
            <a:ext cx="355488" cy="1777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7" name="Straight Arrow Connector 156"/>
          <p:cNvCxnSpPr>
            <a:cxnSpLocks noChangeAspect="1"/>
          </p:cNvCxnSpPr>
          <p:nvPr/>
        </p:nvCxnSpPr>
        <p:spPr bwMode="auto">
          <a:xfrm flipV="1">
            <a:off x="6850632" y="3012229"/>
            <a:ext cx="697142" cy="3485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8" name="Straight Connector 157"/>
          <p:cNvCxnSpPr/>
          <p:nvPr/>
        </p:nvCxnSpPr>
        <p:spPr bwMode="auto">
          <a:xfrm rot="5400000">
            <a:off x="4956974" y="3123406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/>
          <p:cNvCxnSpPr/>
          <p:nvPr/>
        </p:nvCxnSpPr>
        <p:spPr bwMode="auto">
          <a:xfrm>
            <a:off x="5337974" y="4807301"/>
            <a:ext cx="1981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Arc 159"/>
          <p:cNvSpPr>
            <a:spLocks noChangeAspect="1"/>
          </p:cNvSpPr>
          <p:nvPr/>
        </p:nvSpPr>
        <p:spPr bwMode="auto">
          <a:xfrm>
            <a:off x="3457957" y="3071735"/>
            <a:ext cx="3462591" cy="3462591"/>
          </a:xfrm>
          <a:prstGeom prst="arc">
            <a:avLst>
              <a:gd name="adj1" fmla="val 19951380"/>
              <a:gd name="adj2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1" name="Arc 160"/>
          <p:cNvSpPr>
            <a:spLocks noChangeAspect="1"/>
          </p:cNvSpPr>
          <p:nvPr/>
        </p:nvSpPr>
        <p:spPr bwMode="auto">
          <a:xfrm>
            <a:off x="3455459" y="3070485"/>
            <a:ext cx="3462591" cy="3462591"/>
          </a:xfrm>
          <a:prstGeom prst="arc">
            <a:avLst>
              <a:gd name="adj1" fmla="val 16230844"/>
              <a:gd name="adj2" fmla="val 1990089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63" name="Straight Connector 162"/>
          <p:cNvCxnSpPr/>
          <p:nvPr/>
        </p:nvCxnSpPr>
        <p:spPr bwMode="auto">
          <a:xfrm rot="5400000">
            <a:off x="5261774" y="5105400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rot="5400000">
            <a:off x="6953164" y="4114800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rot="5400000">
            <a:off x="7540279" y="4114800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/>
          <p:nvPr/>
        </p:nvCxnSpPr>
        <p:spPr bwMode="auto">
          <a:xfrm>
            <a:off x="6099974" y="4419600"/>
            <a:ext cx="533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/>
          <p:cNvCxnSpPr/>
          <p:nvPr/>
        </p:nvCxnSpPr>
        <p:spPr bwMode="auto">
          <a:xfrm>
            <a:off x="8286039" y="3276600"/>
            <a:ext cx="533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/>
          <p:cNvCxnSpPr/>
          <p:nvPr/>
        </p:nvCxnSpPr>
        <p:spPr bwMode="auto">
          <a:xfrm>
            <a:off x="7776374" y="3810000"/>
            <a:ext cx="10293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9" name="TextBox 168"/>
          <p:cNvSpPr txBox="1"/>
          <p:nvPr/>
        </p:nvSpPr>
        <p:spPr>
          <a:xfrm>
            <a:off x="4347374" y="22976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8028709" y="52694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4499774" y="3581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y’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8614574" y="2819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</a:t>
            </a:r>
            <a:endParaRPr lang="en-US" dirty="0"/>
          </a:p>
        </p:txBody>
      </p:sp>
      <p:cxnSp>
        <p:nvCxnSpPr>
          <p:cNvPr id="173" name="Straight Arrow Connector 172"/>
          <p:cNvCxnSpPr/>
          <p:nvPr/>
        </p:nvCxnSpPr>
        <p:spPr bwMode="auto">
          <a:xfrm>
            <a:off x="5185574" y="5181600"/>
            <a:ext cx="228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7090574" y="4191000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5" name="Straight Arrow Connector 174"/>
          <p:cNvCxnSpPr/>
          <p:nvPr/>
        </p:nvCxnSpPr>
        <p:spPr bwMode="auto">
          <a:xfrm rot="5400000" flipH="1" flipV="1">
            <a:off x="6291268" y="4610100"/>
            <a:ext cx="381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6" name="Straight Arrow Connector 175"/>
          <p:cNvCxnSpPr/>
          <p:nvPr/>
        </p:nvCxnSpPr>
        <p:spPr bwMode="auto">
          <a:xfrm rot="5400000" flipH="1" flipV="1">
            <a:off x="8424074" y="3543300"/>
            <a:ext cx="533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78" name="TextBox 177"/>
          <p:cNvSpPr txBox="1"/>
          <p:nvPr/>
        </p:nvSpPr>
        <p:spPr>
          <a:xfrm rot="19696367">
            <a:off x="4765346" y="3923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u’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 rot="19696367">
            <a:off x="6848965" y="283497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u’</a:t>
            </a:r>
            <a:r>
              <a:rPr lang="en-US" baseline="-25000" dirty="0" err="1"/>
              <a:t>j</a:t>
            </a:r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7242974" y="4267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baseline="-25000" dirty="0" err="1"/>
              <a:t>j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6480974" y="44196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8690774" y="3352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/>
              <a:t>j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4956974" y="46482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7054349" y="365885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6023774" y="29718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</a:t>
            </a:r>
            <a:r>
              <a:rPr lang="en-US" b="1" baseline="-25000" dirty="0" smtClean="0">
                <a:sym typeface="Symbol"/>
              </a:rPr>
              <a:t>y</a:t>
            </a:r>
            <a:endParaRPr lang="en-US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6861974" y="41910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</a:t>
            </a:r>
            <a:r>
              <a:rPr lang="en-US" b="1" baseline="-25000" dirty="0" smtClean="0">
                <a:sym typeface="Symbol"/>
              </a:rPr>
              <a:t>x</a:t>
            </a:r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773450"/>
              </p:ext>
            </p:extLst>
          </p:nvPr>
        </p:nvGraphicFramePr>
        <p:xfrm>
          <a:off x="914400" y="2391104"/>
          <a:ext cx="2490950" cy="1037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08" name="Equation" r:id="rId4" imgW="1218960" imgH="507960" progId="Equation.DSMT4">
                  <p:embed/>
                </p:oleObj>
              </mc:Choice>
              <mc:Fallback>
                <p:oleObj name="Equation" r:id="rId4" imgW="1218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391104"/>
                        <a:ext cx="2490950" cy="1037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20826"/>
              </p:ext>
            </p:extLst>
          </p:nvPr>
        </p:nvGraphicFramePr>
        <p:xfrm>
          <a:off x="901700" y="3998913"/>
          <a:ext cx="251618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09" name="Equation" r:id="rId6" imgW="1231560" imgH="507960" progId="Equation.DSMT4">
                  <p:embed/>
                </p:oleObj>
              </mc:Choice>
              <mc:Fallback>
                <p:oleObj name="Equation" r:id="rId6" imgW="12315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1700" y="3998913"/>
                        <a:ext cx="2516188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5183798" y="5290066"/>
            <a:ext cx="0" cy="1947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6936287" y="543801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33CC"/>
                </a:solidFill>
              </a:rPr>
              <a:t>x</a:t>
            </a:r>
            <a:r>
              <a:rPr lang="en-US" sz="1400" baseline="-25000" dirty="0" err="1" smtClean="0">
                <a:solidFill>
                  <a:srgbClr val="0033CC"/>
                </a:solidFill>
              </a:rPr>
              <a:t>j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29200" y="543678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33CC"/>
                </a:solidFill>
              </a:rPr>
              <a:t>x</a:t>
            </a:r>
            <a:r>
              <a:rPr lang="en-US" sz="1400" baseline="-25000" dirty="0">
                <a:solidFill>
                  <a:srgbClr val="0033CC"/>
                </a:solidFill>
              </a:rPr>
              <a:t>i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23746" y="4653412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33CC"/>
                </a:solidFill>
              </a:rPr>
              <a:t>y</a:t>
            </a:r>
            <a:r>
              <a:rPr lang="en-US" sz="1400" baseline="-25000" dirty="0" err="1" smtClean="0">
                <a:solidFill>
                  <a:srgbClr val="0033CC"/>
                </a:solidFill>
              </a:rPr>
              <a:t>i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22570" y="365462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33CC"/>
                </a:solidFill>
              </a:rPr>
              <a:t>y</a:t>
            </a:r>
            <a:r>
              <a:rPr lang="en-US" sz="1400" baseline="-25000" dirty="0" err="1">
                <a:solidFill>
                  <a:srgbClr val="0033CC"/>
                </a:solidFill>
              </a:rPr>
              <a:t>j</a:t>
            </a:r>
            <a:endParaRPr lang="en-US" sz="1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4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60" grpId="0" animBg="1"/>
      <p:bldP spid="161" grpId="0" animBg="1"/>
      <p:bldP spid="171" grpId="0"/>
      <p:bldP spid="172" grpId="0"/>
      <p:bldP spid="178" grpId="0"/>
      <p:bldP spid="179" grpId="0"/>
      <p:bldP spid="180" grpId="0"/>
      <p:bldP spid="181" grpId="0"/>
      <p:bldP spid="182" grpId="0"/>
      <p:bldP spid="185" grpId="0"/>
      <p:bldP spid="186" grpId="0"/>
      <p:bldP spid="83" grpId="0"/>
      <p:bldP spid="84" grpId="0"/>
      <p:bldP spid="85" grpId="0"/>
      <p:bldP spid="8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 Transformed from Global to Local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87" name="Isosceles Triangle 186"/>
          <p:cNvSpPr/>
          <p:nvPr/>
        </p:nvSpPr>
        <p:spPr bwMode="auto">
          <a:xfrm>
            <a:off x="5410200" y="3846731"/>
            <a:ext cx="2971800" cy="1828800"/>
          </a:xfrm>
          <a:prstGeom prst="triangle">
            <a:avLst>
              <a:gd name="adj" fmla="val 10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8" name="Arc 187"/>
          <p:cNvSpPr>
            <a:spLocks noChangeAspect="1"/>
          </p:cNvSpPr>
          <p:nvPr/>
        </p:nvSpPr>
        <p:spPr bwMode="auto">
          <a:xfrm>
            <a:off x="4220980" y="4542020"/>
            <a:ext cx="2194560" cy="2194560"/>
          </a:xfrm>
          <a:prstGeom prst="arc">
            <a:avLst>
              <a:gd name="adj1" fmla="val 19951380"/>
              <a:gd name="adj2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400800" y="514213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</a:t>
            </a:r>
            <a:r>
              <a:rPr lang="en-US" b="1" baseline="-25000" dirty="0" smtClean="0">
                <a:sym typeface="Symbol"/>
              </a:rPr>
              <a:t>x</a:t>
            </a:r>
            <a:endParaRPr lang="en-US" b="1" dirty="0"/>
          </a:p>
        </p:txBody>
      </p:sp>
      <p:sp>
        <p:nvSpPr>
          <p:cNvPr id="190" name="Isosceles Triangle 189"/>
          <p:cNvSpPr>
            <a:spLocks noChangeAspect="1"/>
          </p:cNvSpPr>
          <p:nvPr/>
        </p:nvSpPr>
        <p:spPr bwMode="auto">
          <a:xfrm rot="3541938" flipH="1">
            <a:off x="7602003" y="4282034"/>
            <a:ext cx="1559302" cy="959571"/>
          </a:xfrm>
          <a:prstGeom prst="triangle">
            <a:avLst>
              <a:gd name="adj" fmla="val 10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91" name="Straight Arrow Connector 190"/>
          <p:cNvCxnSpPr>
            <a:stCxn id="187" idx="2"/>
            <a:endCxn id="190" idx="0"/>
          </p:cNvCxnSpPr>
          <p:nvPr/>
        </p:nvCxnSpPr>
        <p:spPr bwMode="auto">
          <a:xfrm rot="5400000" flipH="1" flipV="1">
            <a:off x="5986485" y="3270140"/>
            <a:ext cx="1829105" cy="29816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92" name="Straight Arrow Connector 191"/>
          <p:cNvCxnSpPr>
            <a:stCxn id="187" idx="2"/>
            <a:endCxn id="187" idx="3"/>
          </p:cNvCxnSpPr>
          <p:nvPr/>
        </p:nvCxnSpPr>
        <p:spPr bwMode="auto">
          <a:xfrm rot="16200000" flipH="1">
            <a:off x="6896100" y="4189631"/>
            <a:ext cx="1588" cy="2971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93" name="Straight Arrow Connector 192"/>
          <p:cNvCxnSpPr>
            <a:stCxn id="190" idx="2"/>
            <a:endCxn id="190" idx="0"/>
          </p:cNvCxnSpPr>
          <p:nvPr/>
        </p:nvCxnSpPr>
        <p:spPr bwMode="auto">
          <a:xfrm rot="10800000" flipH="1">
            <a:off x="8371431" y="3846427"/>
            <a:ext cx="20446" cy="18307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94" name="TextBox 193"/>
          <p:cNvSpPr txBox="1"/>
          <p:nvPr/>
        </p:nvSpPr>
        <p:spPr>
          <a:xfrm>
            <a:off x="7848600" y="427087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</a:t>
            </a:r>
            <a:r>
              <a:rPr lang="en-US" b="1" baseline="-25000" dirty="0" smtClean="0">
                <a:sym typeface="Symbol"/>
              </a:rPr>
              <a:t>x</a:t>
            </a:r>
            <a:endParaRPr lang="en-US" b="1" dirty="0"/>
          </a:p>
        </p:txBody>
      </p:sp>
      <p:sp>
        <p:nvSpPr>
          <p:cNvPr id="195" name="Rectangle 194"/>
          <p:cNvSpPr/>
          <p:nvPr/>
        </p:nvSpPr>
        <p:spPr bwMode="auto">
          <a:xfrm rot="-1740000">
            <a:off x="7480973" y="4393503"/>
            <a:ext cx="152400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96" name="Straight Connector 195"/>
          <p:cNvCxnSpPr/>
          <p:nvPr/>
        </p:nvCxnSpPr>
        <p:spPr bwMode="auto">
          <a:xfrm rot="5400000">
            <a:off x="5257800" y="5980331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/>
          <p:nvPr/>
        </p:nvCxnSpPr>
        <p:spPr bwMode="auto">
          <a:xfrm rot="5400000">
            <a:off x="8229600" y="5980331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/>
          <p:cNvCxnSpPr/>
          <p:nvPr/>
        </p:nvCxnSpPr>
        <p:spPr bwMode="auto">
          <a:xfrm>
            <a:off x="8534400" y="3846731"/>
            <a:ext cx="38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Straight Connector 198"/>
          <p:cNvCxnSpPr/>
          <p:nvPr/>
        </p:nvCxnSpPr>
        <p:spPr bwMode="auto">
          <a:xfrm>
            <a:off x="8534400" y="5698016"/>
            <a:ext cx="38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Straight Connector 199"/>
          <p:cNvCxnSpPr/>
          <p:nvPr/>
        </p:nvCxnSpPr>
        <p:spPr bwMode="auto">
          <a:xfrm rot="16200000" flipV="1">
            <a:off x="4876800" y="5142131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/>
          <p:cNvCxnSpPr/>
          <p:nvPr/>
        </p:nvCxnSpPr>
        <p:spPr bwMode="auto">
          <a:xfrm rot="16200000" flipV="1">
            <a:off x="7204023" y="3957908"/>
            <a:ext cx="343526" cy="27357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 rot="16200000" flipV="1">
            <a:off x="7772400" y="3237131"/>
            <a:ext cx="60960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Arrow Connector 202"/>
          <p:cNvCxnSpPr/>
          <p:nvPr/>
        </p:nvCxnSpPr>
        <p:spPr bwMode="auto">
          <a:xfrm flipV="1">
            <a:off x="6629400" y="3313331"/>
            <a:ext cx="1295400" cy="838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04" name="Straight Connector 203"/>
          <p:cNvCxnSpPr/>
          <p:nvPr/>
        </p:nvCxnSpPr>
        <p:spPr bwMode="auto">
          <a:xfrm rot="10800000" flipV="1">
            <a:off x="5052935" y="4540026"/>
            <a:ext cx="990600" cy="609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05" name="Straight Connector 204"/>
          <p:cNvCxnSpPr/>
          <p:nvPr/>
        </p:nvCxnSpPr>
        <p:spPr bwMode="auto">
          <a:xfrm rot="10800000" flipV="1">
            <a:off x="5197840" y="4913531"/>
            <a:ext cx="669560" cy="4259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06" name="Straight Arrow Connector 205"/>
          <p:cNvCxnSpPr/>
          <p:nvPr/>
        </p:nvCxnSpPr>
        <p:spPr bwMode="auto">
          <a:xfrm flipV="1">
            <a:off x="6477000" y="3999131"/>
            <a:ext cx="8382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07" name="TextBox 206"/>
          <p:cNvSpPr txBox="1"/>
          <p:nvPr/>
        </p:nvSpPr>
        <p:spPr>
          <a:xfrm>
            <a:off x="6096000" y="407533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u’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5791200" y="451754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dirty="0" err="1" smtClean="0">
                <a:sym typeface="Symbol"/>
              </a:rPr>
              <a:t>cos</a:t>
            </a:r>
            <a:r>
              <a:rPr lang="en-US" b="1" dirty="0" err="1" smtClean="0">
                <a:sym typeface="Symbol"/>
              </a:rPr>
              <a:t></a:t>
            </a:r>
            <a:r>
              <a:rPr lang="en-US" b="1" baseline="-25000" dirty="0" err="1" smtClean="0">
                <a:sym typeface="Symbol"/>
              </a:rPr>
              <a:t>x</a:t>
            </a:r>
            <a:endParaRPr lang="en-US" b="1" dirty="0"/>
          </a:p>
        </p:txBody>
      </p:sp>
      <p:cxnSp>
        <p:nvCxnSpPr>
          <p:cNvPr id="209" name="Straight Arrow Connector 208"/>
          <p:cNvCxnSpPr>
            <a:cxnSpLocks noChangeAspect="1"/>
          </p:cNvCxnSpPr>
          <p:nvPr/>
        </p:nvCxnSpPr>
        <p:spPr bwMode="auto">
          <a:xfrm flipV="1">
            <a:off x="7330190" y="3510701"/>
            <a:ext cx="755904" cy="4724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cxnSp>
        <p:nvCxnSpPr>
          <p:cNvPr id="210" name="Straight Arrow Connector 209"/>
          <p:cNvCxnSpPr/>
          <p:nvPr/>
        </p:nvCxnSpPr>
        <p:spPr bwMode="auto">
          <a:xfrm rot="10800000">
            <a:off x="5410200" y="6056531"/>
            <a:ext cx="12192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11" name="Straight Arrow Connector 210"/>
          <p:cNvCxnSpPr/>
          <p:nvPr/>
        </p:nvCxnSpPr>
        <p:spPr bwMode="auto">
          <a:xfrm>
            <a:off x="7201525" y="6056531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12" name="TextBox 211"/>
          <p:cNvSpPr txBox="1"/>
          <p:nvPr/>
        </p:nvSpPr>
        <p:spPr>
          <a:xfrm>
            <a:off x="6750570" y="584417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213" name="Straight Arrow Connector 212"/>
          <p:cNvCxnSpPr/>
          <p:nvPr/>
        </p:nvCxnSpPr>
        <p:spPr bwMode="auto">
          <a:xfrm rot="5400000">
            <a:off x="8450080" y="5332631"/>
            <a:ext cx="685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14" name="Straight Arrow Connector 213"/>
          <p:cNvCxnSpPr/>
          <p:nvPr/>
        </p:nvCxnSpPr>
        <p:spPr bwMode="auto">
          <a:xfrm rot="5400000" flipH="1" flipV="1">
            <a:off x="8382000" y="4243177"/>
            <a:ext cx="762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15" name="TextBox 214"/>
          <p:cNvSpPr txBox="1"/>
          <p:nvPr/>
        </p:nvSpPr>
        <p:spPr>
          <a:xfrm>
            <a:off x="8610600" y="460873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7944633" y="2895600"/>
            <a:ext cx="119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dirty="0" err="1" smtClean="0">
                <a:sym typeface="Symbol"/>
              </a:rPr>
              <a:t>sin</a:t>
            </a:r>
            <a:r>
              <a:rPr lang="en-US" b="1" dirty="0" err="1" smtClean="0">
                <a:sym typeface="Symbol"/>
              </a:rPr>
              <a:t></a:t>
            </a:r>
            <a:r>
              <a:rPr lang="en-US" b="1" baseline="-25000" dirty="0" err="1" smtClean="0">
                <a:sym typeface="Symbol"/>
              </a:rPr>
              <a:t>x</a:t>
            </a:r>
            <a:endParaRPr lang="en-US" b="1" dirty="0" smtClean="0">
              <a:sym typeface="Symbol"/>
            </a:endParaRPr>
          </a:p>
          <a:p>
            <a:r>
              <a:rPr lang="en-US" b="1" dirty="0" smtClean="0">
                <a:sym typeface="Symbol"/>
              </a:rPr>
              <a:t>=</a:t>
            </a:r>
            <a:r>
              <a:rPr lang="en-US" b="1" dirty="0" err="1" smtClean="0">
                <a:sym typeface="Symbol"/>
              </a:rPr>
              <a:t>vcos</a:t>
            </a:r>
            <a:r>
              <a:rPr lang="en-US" b="1" baseline="-25000" dirty="0" err="1" smtClean="0">
                <a:sym typeface="Symbol"/>
              </a:rPr>
              <a:t>y</a:t>
            </a:r>
            <a:endParaRPr lang="en-US" b="1" dirty="0"/>
          </a:p>
        </p:txBody>
      </p:sp>
      <p:sp>
        <p:nvSpPr>
          <p:cNvPr id="74" name="Arc 73"/>
          <p:cNvSpPr>
            <a:spLocks noChangeAspect="1"/>
          </p:cNvSpPr>
          <p:nvPr/>
        </p:nvSpPr>
        <p:spPr bwMode="auto">
          <a:xfrm>
            <a:off x="7246745" y="4551028"/>
            <a:ext cx="2194560" cy="2194560"/>
          </a:xfrm>
          <a:prstGeom prst="arc">
            <a:avLst>
              <a:gd name="adj1" fmla="val 14402509"/>
              <a:gd name="adj2" fmla="val 16356701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8" y="3297483"/>
            <a:ext cx="3814532" cy="2775536"/>
          </a:xfrm>
          <a:prstGeom prst="rect">
            <a:avLst/>
          </a:prstGeom>
        </p:spPr>
      </p:pic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82385"/>
              </p:ext>
            </p:extLst>
          </p:nvPr>
        </p:nvGraphicFramePr>
        <p:xfrm>
          <a:off x="533400" y="1828800"/>
          <a:ext cx="30876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97" name="Equation" r:id="rId4" imgW="1511280" imgH="241200" progId="Equation.DSMT4">
                  <p:embed/>
                </p:oleObj>
              </mc:Choice>
              <mc:Fallback>
                <p:oleObj name="Equation" r:id="rId4" imgW="1511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828800"/>
                        <a:ext cx="3087688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617827"/>
              </p:ext>
            </p:extLst>
          </p:nvPr>
        </p:nvGraphicFramePr>
        <p:xfrm>
          <a:off x="534988" y="2554179"/>
          <a:ext cx="32178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98" name="Equation" r:id="rId6" imgW="1574640" imgH="241200" progId="Equation.DSMT4">
                  <p:embed/>
                </p:oleObj>
              </mc:Choice>
              <mc:Fallback>
                <p:oleObj name="Equation" r:id="rId6" imgW="1574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4988" y="2554179"/>
                        <a:ext cx="3217862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753284"/>
              </p:ext>
            </p:extLst>
          </p:nvPr>
        </p:nvGraphicFramePr>
        <p:xfrm>
          <a:off x="5991225" y="1804988"/>
          <a:ext cx="19986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99" name="Equation" r:id="rId8" imgW="977760" imgH="228600" progId="Equation.DSMT4">
                  <p:embed/>
                </p:oleObj>
              </mc:Choice>
              <mc:Fallback>
                <p:oleObj name="Equation" r:id="rId8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1225" y="1804988"/>
                        <a:ext cx="19986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128021"/>
              </p:ext>
            </p:extLst>
          </p:nvPr>
        </p:nvGraphicFramePr>
        <p:xfrm>
          <a:off x="6019800" y="2552700"/>
          <a:ext cx="21288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300" name="Equation" r:id="rId10" imgW="1041120" imgH="241200" progId="Equation.DSMT4">
                  <p:embed/>
                </p:oleObj>
              </mc:Choice>
              <mc:Fallback>
                <p:oleObj name="Equation" r:id="rId10" imgW="1041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19800" y="2552700"/>
                        <a:ext cx="2128838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18398"/>
              </p:ext>
            </p:extLst>
          </p:nvPr>
        </p:nvGraphicFramePr>
        <p:xfrm>
          <a:off x="3733800" y="1954213"/>
          <a:ext cx="21002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301" name="Equation" r:id="rId12" imgW="1028520" imgH="457200" progId="Equation.DSMT4">
                  <p:embed/>
                </p:oleObj>
              </mc:Choice>
              <mc:Fallback>
                <p:oleObj name="Equation" r:id="rId12" imgW="1028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33800" y="1954213"/>
                        <a:ext cx="2100263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947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4" grpId="0"/>
      <p:bldP spid="195" grpId="0" animBg="1"/>
      <p:bldP spid="208" grpId="0"/>
      <p:bldP spid="216" grpId="0"/>
      <p:bldP spid="7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216025"/>
          </a:xfrm>
        </p:spPr>
        <p:txBody>
          <a:bodyPr/>
          <a:lstStyle/>
          <a:p>
            <a:r>
              <a:rPr lang="en-US" dirty="0" smtClean="0"/>
              <a:t>Transformations from Global to Local System in Matrix 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087" y="1591646"/>
            <a:ext cx="1870742" cy="1361193"/>
          </a:xfrm>
          <a:prstGeom prst="rect">
            <a:avLst/>
          </a:prstGeom>
        </p:spPr>
      </p:pic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40072"/>
              </p:ext>
            </p:extLst>
          </p:nvPr>
        </p:nvGraphicFramePr>
        <p:xfrm>
          <a:off x="531812" y="2954337"/>
          <a:ext cx="3556000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0" name="Equation" r:id="rId4" imgW="1739880" imgH="939600" progId="Equation.DSMT4">
                  <p:embed/>
                </p:oleObj>
              </mc:Choice>
              <mc:Fallback>
                <p:oleObj name="Equation" r:id="rId4" imgW="17398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812" y="2954337"/>
                        <a:ext cx="3556000" cy="1922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91646"/>
            <a:ext cx="1870742" cy="1535037"/>
          </a:xfrm>
          <a:prstGeom prst="rect">
            <a:avLst/>
          </a:prstGeom>
        </p:spPr>
      </p:pic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722572"/>
              </p:ext>
            </p:extLst>
          </p:nvPr>
        </p:nvGraphicFramePr>
        <p:xfrm>
          <a:off x="609600" y="1752600"/>
          <a:ext cx="19986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1" name="Equation" r:id="rId7" imgW="977760" imgH="228600" progId="Equation.DSMT4">
                  <p:embed/>
                </p:oleObj>
              </mc:Choice>
              <mc:Fallback>
                <p:oleObj name="Equation" r:id="rId7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1752600"/>
                        <a:ext cx="19986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569938"/>
              </p:ext>
            </p:extLst>
          </p:nvPr>
        </p:nvGraphicFramePr>
        <p:xfrm>
          <a:off x="609600" y="2323271"/>
          <a:ext cx="21288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2" name="Equation" r:id="rId9" imgW="1041120" imgH="241200" progId="Equation.DSMT4">
                  <p:embed/>
                </p:oleObj>
              </mc:Choice>
              <mc:Fallback>
                <p:oleObj name="Equation" r:id="rId9" imgW="1041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2323271"/>
                        <a:ext cx="2128838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983959"/>
              </p:ext>
            </p:extLst>
          </p:nvPr>
        </p:nvGraphicFramePr>
        <p:xfrm>
          <a:off x="608091" y="4918075"/>
          <a:ext cx="25923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3" name="Equation" r:id="rId11" imgW="1269720" imgH="279360" progId="Equation.DSMT4">
                  <p:embed/>
                </p:oleObj>
              </mc:Choice>
              <mc:Fallback>
                <p:oleObj name="Equation" r:id="rId11" imgW="1269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8091" y="4918075"/>
                        <a:ext cx="2592388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33211" y="3352800"/>
            <a:ext cx="4733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Force Transforms using the same matrix</a:t>
            </a:r>
            <a:endParaRPr lang="en-US" sz="1600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114098"/>
              </p:ext>
            </p:extLst>
          </p:nvPr>
        </p:nvGraphicFramePr>
        <p:xfrm>
          <a:off x="4970525" y="3786624"/>
          <a:ext cx="2514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4" name="Equation" r:id="rId13" imgW="1231560" imgH="279360" progId="Equation.DSMT4">
                  <p:embed/>
                </p:oleObj>
              </mc:Choice>
              <mc:Fallback>
                <p:oleObj name="Equation" r:id="rId13" imgW="1231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70525" y="3786624"/>
                        <a:ext cx="25146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167901"/>
              </p:ext>
            </p:extLst>
          </p:nvPr>
        </p:nvGraphicFramePr>
        <p:xfrm>
          <a:off x="4864100" y="4249738"/>
          <a:ext cx="3738563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5" name="Equation" r:id="rId15" imgW="1828800" imgH="939600" progId="Equation.DSMT4">
                  <p:embed/>
                </p:oleObj>
              </mc:Choice>
              <mc:Fallback>
                <p:oleObj name="Equation" r:id="rId15" imgW="182880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64100" y="4249738"/>
                        <a:ext cx="3738563" cy="192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 bwMode="auto">
          <a:xfrm>
            <a:off x="3333987" y="5014153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31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7591550" y="3864511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426441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80999" y="4538246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Using     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216025"/>
          </a:xfrm>
        </p:spPr>
        <p:txBody>
          <a:bodyPr/>
          <a:lstStyle/>
          <a:p>
            <a:r>
              <a:rPr lang="en-US" dirty="0" smtClean="0"/>
              <a:t>The Potential Energy In the Local and Global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52" y="1544444"/>
            <a:ext cx="1870742" cy="1361193"/>
          </a:xfrm>
          <a:prstGeom prst="rect">
            <a:avLst/>
          </a:prstGeom>
        </p:spPr>
      </p:pic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799178"/>
              </p:ext>
            </p:extLst>
          </p:nvPr>
        </p:nvGraphicFramePr>
        <p:xfrm>
          <a:off x="939750" y="2052637"/>
          <a:ext cx="472440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17" name="Equation" r:id="rId4" imgW="2666880" imgH="863280" progId="Equation.DSMT4">
                  <p:embed/>
                </p:oleObj>
              </mc:Choice>
              <mc:Fallback>
                <p:oleObj name="Equation" r:id="rId4" imgW="266688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9750" y="2052637"/>
                        <a:ext cx="4724400" cy="152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550" y="2885193"/>
            <a:ext cx="1870742" cy="1535037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 bwMode="auto">
          <a:xfrm>
            <a:off x="1219200" y="460248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31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263640" y="411480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2701" y="1752600"/>
            <a:ext cx="4826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Potential Energy in the Local System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3581400"/>
            <a:ext cx="5023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Potential Energy in Global Coordinates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 bwMode="auto">
          <a:xfrm>
            <a:off x="1629965" y="3113228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7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828589"/>
              </p:ext>
            </p:extLst>
          </p:nvPr>
        </p:nvGraphicFramePr>
        <p:xfrm>
          <a:off x="939750" y="3886200"/>
          <a:ext cx="52197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18" name="Equation" r:id="rId7" imgW="2946240" imgH="393480" progId="Equation.DSMT4">
                  <p:embed/>
                </p:oleObj>
              </mc:Choice>
              <mc:Fallback>
                <p:oleObj name="Equation" r:id="rId7" imgW="2946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9750" y="3886200"/>
                        <a:ext cx="5219700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523668"/>
              </p:ext>
            </p:extLst>
          </p:nvPr>
        </p:nvGraphicFramePr>
        <p:xfrm>
          <a:off x="964652" y="4876800"/>
          <a:ext cx="6434138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19" name="Equation" r:id="rId9" imgW="3632040" imgH="393480" progId="Equation.DSMT4">
                  <p:embed/>
                </p:oleObj>
              </mc:Choice>
              <mc:Fallback>
                <p:oleObj name="Equation" r:id="rId9" imgW="3632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4652" y="4876800"/>
                        <a:ext cx="6434138" cy="69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80999" y="5662807"/>
            <a:ext cx="3249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Minimizing </a:t>
            </a:r>
            <a:r>
              <a:rPr lang="en-US" sz="1600" dirty="0" smtClean="0">
                <a:sym typeface="Symbol" panose="05050102010706020507" pitchFamily="18" charset="2"/>
              </a:rPr>
              <a:t></a:t>
            </a:r>
            <a:r>
              <a:rPr lang="en-US" sz="1600" baseline="-25000" dirty="0" smtClean="0">
                <a:sym typeface="Symbol" panose="05050102010706020507" pitchFamily="18" charset="2"/>
              </a:rPr>
              <a:t>e</a:t>
            </a:r>
            <a:r>
              <a:rPr lang="en-US" sz="1600" dirty="0" smtClean="0">
                <a:sym typeface="Symbol" panose="05050102010706020507" pitchFamily="18" charset="2"/>
              </a:rPr>
              <a:t> in     will give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80646" y="5708375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33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715736"/>
              </p:ext>
            </p:extLst>
          </p:nvPr>
        </p:nvGraphicFramePr>
        <p:xfrm>
          <a:off x="4419600" y="5563869"/>
          <a:ext cx="31638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20" name="Equation" r:id="rId11" imgW="1549080" imgH="279360" progId="Equation.DSMT4">
                  <p:embed/>
                </p:oleObj>
              </mc:Choice>
              <mc:Fallback>
                <p:oleObj name="Equation" r:id="rId11" imgW="1549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19600" y="5563869"/>
                        <a:ext cx="3163888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 bwMode="auto">
          <a:xfrm>
            <a:off x="7763108" y="5693572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48127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 animBg="1"/>
      <p:bldP spid="14" grpId="0" animBg="1"/>
      <p:bldP spid="16" grpId="0"/>
      <p:bldP spid="21" grpId="0"/>
      <p:bldP spid="22" grpId="0" animBg="1"/>
      <p:bldP spid="2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216025"/>
          </a:xfrm>
        </p:spPr>
        <p:txBody>
          <a:bodyPr/>
          <a:lstStyle/>
          <a:p>
            <a:r>
              <a:rPr lang="en-US" dirty="0" smtClean="0"/>
              <a:t>The System Of Equations is Formed In Global Coordinates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524000"/>
            <a:ext cx="1870742" cy="136119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907495"/>
            <a:ext cx="1870742" cy="1535037"/>
          </a:xfrm>
          <a:prstGeom prst="rect">
            <a:avLst/>
          </a:prstGeom>
        </p:spPr>
      </p:pic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113115"/>
              </p:ext>
            </p:extLst>
          </p:nvPr>
        </p:nvGraphicFramePr>
        <p:xfrm>
          <a:off x="838200" y="1810877"/>
          <a:ext cx="2971800" cy="53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90" name="Equation" r:id="rId5" imgW="1549080" imgH="279360" progId="Equation.DSMT4">
                  <p:embed/>
                </p:oleObj>
              </mc:Choice>
              <mc:Fallback>
                <p:oleObj name="Equation" r:id="rId5" imgW="1549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10877"/>
                        <a:ext cx="2971800" cy="533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 bwMode="auto">
          <a:xfrm>
            <a:off x="3952081" y="1889855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34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811020"/>
              </p:ext>
            </p:extLst>
          </p:nvPr>
        </p:nvGraphicFramePr>
        <p:xfrm>
          <a:off x="829901" y="2379402"/>
          <a:ext cx="6085681" cy="3518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91" name="Equation" r:id="rId7" imgW="3238200" imgH="1879560" progId="Equation.DSMT4">
                  <p:embed/>
                </p:oleObj>
              </mc:Choice>
              <mc:Fallback>
                <p:oleObj name="Equation" r:id="rId7" imgW="323820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9901" y="2379402"/>
                        <a:ext cx="6085681" cy="3518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30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Errors Associated with Elements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5834062" cy="4267200"/>
          </a:xfrm>
        </p:spPr>
        <p:txBody>
          <a:bodyPr/>
          <a:lstStyle/>
          <a:p>
            <a:r>
              <a:rPr lang="en-US" dirty="0"/>
              <a:t>Computational </a:t>
            </a:r>
          </a:p>
          <a:p>
            <a:pPr lvl="1"/>
            <a:r>
              <a:rPr lang="en-US" dirty="0"/>
              <a:t>round-off errors</a:t>
            </a:r>
          </a:p>
          <a:p>
            <a:pPr lvl="1"/>
            <a:r>
              <a:rPr lang="en-US" dirty="0"/>
              <a:t>numerical integration error</a:t>
            </a:r>
          </a:p>
          <a:p>
            <a:r>
              <a:rPr lang="en-US" dirty="0"/>
              <a:t>Discretization</a:t>
            </a:r>
          </a:p>
          <a:p>
            <a:pPr lvl="1"/>
            <a:r>
              <a:rPr lang="en-US" dirty="0"/>
              <a:t>geometric</a:t>
            </a:r>
          </a:p>
          <a:p>
            <a:pPr lvl="1"/>
            <a:r>
              <a:rPr lang="en-US" dirty="0" smtClean="0"/>
              <a:t>displacement</a:t>
            </a:r>
            <a:br>
              <a:rPr lang="en-US" dirty="0" smtClean="0"/>
            </a:br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5</a:t>
            </a:fld>
            <a:endParaRPr lang="en-US" dirty="0"/>
          </a:p>
        </p:txBody>
      </p:sp>
      <p:sp useBgFill="1">
        <p:nvSpPr>
          <p:cNvPr id="7" name="Freeform 6"/>
          <p:cNvSpPr/>
          <p:nvPr/>
        </p:nvSpPr>
        <p:spPr bwMode="auto">
          <a:xfrm>
            <a:off x="5316370" y="3436773"/>
            <a:ext cx="2757359" cy="1846613"/>
          </a:xfrm>
          <a:custGeom>
            <a:avLst/>
            <a:gdLst>
              <a:gd name="connsiteX0" fmla="*/ 0 w 2763297"/>
              <a:gd name="connsiteY0" fmla="*/ 1828800 h 1838848"/>
              <a:gd name="connsiteX1" fmla="*/ 10049 w 2763297"/>
              <a:gd name="connsiteY1" fmla="*/ 10048 h 1838848"/>
              <a:gd name="connsiteX2" fmla="*/ 2763297 w 2763297"/>
              <a:gd name="connsiteY2" fmla="*/ 0 h 1838848"/>
              <a:gd name="connsiteX3" fmla="*/ 2753249 w 2763297"/>
              <a:gd name="connsiteY3" fmla="*/ 552659 h 1838848"/>
              <a:gd name="connsiteX4" fmla="*/ 2451798 w 2763297"/>
              <a:gd name="connsiteY4" fmla="*/ 562707 h 1838848"/>
              <a:gd name="connsiteX5" fmla="*/ 2130251 w 2763297"/>
              <a:gd name="connsiteY5" fmla="*/ 673239 h 1838848"/>
              <a:gd name="connsiteX6" fmla="*/ 1808704 w 2763297"/>
              <a:gd name="connsiteY6" fmla="*/ 884255 h 1838848"/>
              <a:gd name="connsiteX7" fmla="*/ 1718268 w 2763297"/>
              <a:gd name="connsiteY7" fmla="*/ 1145512 h 1838848"/>
              <a:gd name="connsiteX8" fmla="*/ 1215851 w 2763297"/>
              <a:gd name="connsiteY8" fmla="*/ 1416817 h 1838848"/>
              <a:gd name="connsiteX9" fmla="*/ 974690 w 2763297"/>
              <a:gd name="connsiteY9" fmla="*/ 1637881 h 1838848"/>
              <a:gd name="connsiteX10" fmla="*/ 974690 w 2763297"/>
              <a:gd name="connsiteY10" fmla="*/ 1838848 h 1838848"/>
              <a:gd name="connsiteX11" fmla="*/ 0 w 2763297"/>
              <a:gd name="connsiteY11" fmla="*/ 1828800 h 1838848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808704 w 2763297"/>
              <a:gd name="connsiteY6" fmla="*/ 884255 h 1848897"/>
              <a:gd name="connsiteX7" fmla="*/ 1718268 w 2763297"/>
              <a:gd name="connsiteY7" fmla="*/ 1145512 h 1848897"/>
              <a:gd name="connsiteX8" fmla="*/ 1215851 w 2763297"/>
              <a:gd name="connsiteY8" fmla="*/ 1416817 h 1848897"/>
              <a:gd name="connsiteX9" fmla="*/ 974690 w 2763297"/>
              <a:gd name="connsiteY9" fmla="*/ 1637881 h 1848897"/>
              <a:gd name="connsiteX10" fmla="*/ 572756 w 2763297"/>
              <a:gd name="connsiteY10" fmla="*/ 1848897 h 1848897"/>
              <a:gd name="connsiteX11" fmla="*/ 0 w 2763297"/>
              <a:gd name="connsiteY11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808704 w 2763297"/>
              <a:gd name="connsiteY7" fmla="*/ 884255 h 1848897"/>
              <a:gd name="connsiteX8" fmla="*/ 1718268 w 2763297"/>
              <a:gd name="connsiteY8" fmla="*/ 1145512 h 1848897"/>
              <a:gd name="connsiteX9" fmla="*/ 1215851 w 2763297"/>
              <a:gd name="connsiteY9" fmla="*/ 1416817 h 1848897"/>
              <a:gd name="connsiteX10" fmla="*/ 974690 w 2763297"/>
              <a:gd name="connsiteY10" fmla="*/ 1637881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808704 w 2763297"/>
              <a:gd name="connsiteY7" fmla="*/ 884255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974690 w 2763297"/>
              <a:gd name="connsiteY10" fmla="*/ 1637881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974690 w 2763297"/>
              <a:gd name="connsiteY10" fmla="*/ 1637881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155560 w 2763297"/>
              <a:gd name="connsiteY8" fmla="*/ 974689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768509 w 2763297"/>
              <a:gd name="connsiteY6" fmla="*/ 683288 h 1848897"/>
              <a:gd name="connsiteX7" fmla="*/ 1306286 w 2763297"/>
              <a:gd name="connsiteY7" fmla="*/ 1014883 h 1848897"/>
              <a:gd name="connsiteX8" fmla="*/ 1155560 w 2763297"/>
              <a:gd name="connsiteY8" fmla="*/ 974689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768509 w 2763297"/>
              <a:gd name="connsiteY6" fmla="*/ 683288 h 1848897"/>
              <a:gd name="connsiteX7" fmla="*/ 1527349 w 2763297"/>
              <a:gd name="connsiteY7" fmla="*/ 773723 h 1848897"/>
              <a:gd name="connsiteX8" fmla="*/ 1155560 w 2763297"/>
              <a:gd name="connsiteY8" fmla="*/ 974689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57359"/>
              <a:gd name="connsiteY0" fmla="*/ 1846613 h 1848897"/>
              <a:gd name="connsiteX1" fmla="*/ 4111 w 2757359"/>
              <a:gd name="connsiteY1" fmla="*/ 10048 h 1848897"/>
              <a:gd name="connsiteX2" fmla="*/ 2757359 w 2757359"/>
              <a:gd name="connsiteY2" fmla="*/ 0 h 1848897"/>
              <a:gd name="connsiteX3" fmla="*/ 2747311 w 2757359"/>
              <a:gd name="connsiteY3" fmla="*/ 552659 h 1848897"/>
              <a:gd name="connsiteX4" fmla="*/ 2445860 w 2757359"/>
              <a:gd name="connsiteY4" fmla="*/ 562707 h 1848897"/>
              <a:gd name="connsiteX5" fmla="*/ 2124313 w 2757359"/>
              <a:gd name="connsiteY5" fmla="*/ 673239 h 1848897"/>
              <a:gd name="connsiteX6" fmla="*/ 1762571 w 2757359"/>
              <a:gd name="connsiteY6" fmla="*/ 683288 h 1848897"/>
              <a:gd name="connsiteX7" fmla="*/ 1521411 w 2757359"/>
              <a:gd name="connsiteY7" fmla="*/ 773723 h 1848897"/>
              <a:gd name="connsiteX8" fmla="*/ 1149622 w 2757359"/>
              <a:gd name="connsiteY8" fmla="*/ 974689 h 1848897"/>
              <a:gd name="connsiteX9" fmla="*/ 1029043 w 2757359"/>
              <a:gd name="connsiteY9" fmla="*/ 1205801 h 1848897"/>
              <a:gd name="connsiteX10" fmla="*/ 657253 w 2757359"/>
              <a:gd name="connsiteY10" fmla="*/ 1537397 h 1848897"/>
              <a:gd name="connsiteX11" fmla="*/ 566818 w 2757359"/>
              <a:gd name="connsiteY11" fmla="*/ 1848897 h 1848897"/>
              <a:gd name="connsiteX12" fmla="*/ 0 w 2757359"/>
              <a:gd name="connsiteY12" fmla="*/ 1846613 h 1848897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1029043 w 2757359"/>
              <a:gd name="connsiteY9" fmla="*/ 1205801 h 1846613"/>
              <a:gd name="connsiteX10" fmla="*/ 657253 w 2757359"/>
              <a:gd name="connsiteY10" fmla="*/ 1537397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1029043 w 2757359"/>
              <a:gd name="connsiteY9" fmla="*/ 1205801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102121 w 2757359"/>
              <a:gd name="connsiteY9" fmla="*/ 867811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4615 w 2757359"/>
              <a:gd name="connsiteY9" fmla="*/ 953728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4615 w 2757359"/>
              <a:gd name="connsiteY9" fmla="*/ 953728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775876 w 2757359"/>
              <a:gd name="connsiteY10" fmla="*/ 1269162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775876 w 2757359"/>
              <a:gd name="connsiteY10" fmla="*/ 1269162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367347 w 2757359"/>
              <a:gd name="connsiteY8" fmla="*/ 722907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367347 w 2757359"/>
              <a:gd name="connsiteY8" fmla="*/ 722907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367347 w 2757359"/>
              <a:gd name="connsiteY8" fmla="*/ 722907 h 1846613"/>
              <a:gd name="connsiteX9" fmla="*/ 1068368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623666 w 2757359"/>
              <a:gd name="connsiteY7" fmla="*/ 591329 h 1846613"/>
              <a:gd name="connsiteX8" fmla="*/ 1367347 w 2757359"/>
              <a:gd name="connsiteY8" fmla="*/ 722907 h 1846613"/>
              <a:gd name="connsiteX9" fmla="*/ 1068368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623666 w 2757359"/>
              <a:gd name="connsiteY7" fmla="*/ 591329 h 1846613"/>
              <a:gd name="connsiteX8" fmla="*/ 1367347 w 2757359"/>
              <a:gd name="connsiteY8" fmla="*/ 722907 h 1846613"/>
              <a:gd name="connsiteX9" fmla="*/ 1068368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7359" h="1846613">
                <a:moveTo>
                  <a:pt x="0" y="1846613"/>
                </a:moveTo>
                <a:cubicBezTo>
                  <a:pt x="3350" y="1240362"/>
                  <a:pt x="761" y="616299"/>
                  <a:pt x="4111" y="10048"/>
                </a:cubicBezTo>
                <a:lnTo>
                  <a:pt x="2757359" y="0"/>
                </a:lnTo>
                <a:lnTo>
                  <a:pt x="2753249" y="380467"/>
                </a:lnTo>
                <a:cubicBezTo>
                  <a:pt x="2654877" y="381837"/>
                  <a:pt x="2577985" y="380140"/>
                  <a:pt x="2458134" y="384578"/>
                </a:cubicBezTo>
                <a:cubicBezTo>
                  <a:pt x="2353887" y="392424"/>
                  <a:pt x="2243504" y="418681"/>
                  <a:pt x="2136189" y="435732"/>
                </a:cubicBezTo>
                <a:cubicBezTo>
                  <a:pt x="2024727" y="460985"/>
                  <a:pt x="1940263" y="485077"/>
                  <a:pt x="1777089" y="536097"/>
                </a:cubicBezTo>
                <a:cubicBezTo>
                  <a:pt x="1613915" y="587117"/>
                  <a:pt x="1485467" y="657904"/>
                  <a:pt x="1367347" y="722907"/>
                </a:cubicBezTo>
                <a:cubicBezTo>
                  <a:pt x="1249227" y="787910"/>
                  <a:pt x="1132805" y="864698"/>
                  <a:pt x="1068368" y="926113"/>
                </a:cubicBezTo>
                <a:cubicBezTo>
                  <a:pt x="1003931" y="987528"/>
                  <a:pt x="931801" y="1047651"/>
                  <a:pt x="818834" y="1201656"/>
                </a:cubicBezTo>
                <a:cubicBezTo>
                  <a:pt x="705867" y="1355661"/>
                  <a:pt x="706500" y="1392000"/>
                  <a:pt x="657253" y="1513646"/>
                </a:cubicBezTo>
                <a:cubicBezTo>
                  <a:pt x="608006" y="1635292"/>
                  <a:pt x="624672" y="1733188"/>
                  <a:pt x="608381" y="1842959"/>
                </a:cubicBezTo>
                <a:lnTo>
                  <a:pt x="0" y="1846613"/>
                </a:lnTo>
                <a:close/>
              </a:path>
            </a:pathLst>
          </a:cu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5314454" y="5273612"/>
            <a:ext cx="60851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10" name="Oval 9"/>
          <p:cNvSpPr/>
          <p:nvPr/>
        </p:nvSpPr>
        <p:spPr bwMode="auto">
          <a:xfrm>
            <a:off x="5547382" y="3677933"/>
            <a:ext cx="640080" cy="64008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8065660" y="3061475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7918117" y="3059242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7751420" y="3061474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7570442" y="3061475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7375183" y="3059241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6" name="Straight Connector 15"/>
          <p:cNvCxnSpPr>
            <a:cxnSpLocks noChangeAspect="1"/>
          </p:cNvCxnSpPr>
          <p:nvPr/>
        </p:nvCxnSpPr>
        <p:spPr bwMode="auto">
          <a:xfrm rot="-60000" flipV="1">
            <a:off x="5632240" y="3680896"/>
            <a:ext cx="237744" cy="103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-180000" flipH="1">
            <a:off x="6460802" y="3680005"/>
            <a:ext cx="20116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120000" flipH="1">
            <a:off x="6251727" y="3677860"/>
            <a:ext cx="20116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6247596" y="3448593"/>
            <a:ext cx="0" cy="225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5874050" y="3448087"/>
            <a:ext cx="0" cy="225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-480000" flipH="1">
            <a:off x="6115390" y="3692197"/>
            <a:ext cx="137160" cy="6787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-240000">
            <a:off x="5877860" y="3666262"/>
            <a:ext cx="365760" cy="228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 flipV="1">
            <a:off x="6462758" y="3450285"/>
            <a:ext cx="208122" cy="2228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120000" flipH="1" flipV="1">
            <a:off x="5879382" y="3460706"/>
            <a:ext cx="368214" cy="1979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559026" y="3669968"/>
            <a:ext cx="3017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-60000" flipH="1" flipV="1">
            <a:off x="5661066" y="3458213"/>
            <a:ext cx="208122" cy="2228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-120000" flipV="1">
            <a:off x="5557814" y="3454941"/>
            <a:ext cx="96513" cy="2075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-180000" flipH="1" flipV="1">
            <a:off x="5450095" y="3454974"/>
            <a:ext cx="96513" cy="2075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5439710" y="3444571"/>
            <a:ext cx="0" cy="225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540000" flipH="1">
            <a:off x="5330618" y="3436532"/>
            <a:ext cx="91440" cy="1662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-480000">
            <a:off x="5563120" y="3669446"/>
            <a:ext cx="54864" cy="1223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5437510" y="3690510"/>
            <a:ext cx="0" cy="2796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5115327" y="3436773"/>
            <a:ext cx="201043" cy="184661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9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5446054" y="3993993"/>
            <a:ext cx="99412" cy="8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300000" flipH="1" flipV="1">
            <a:off x="5430814" y="3693396"/>
            <a:ext cx="131740" cy="2805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5322074" y="3606606"/>
            <a:ext cx="101120" cy="563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H="1">
            <a:off x="5322998" y="3685776"/>
            <a:ext cx="107816" cy="1544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5329694" y="3850769"/>
            <a:ext cx="101120" cy="1279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H="1">
            <a:off x="5328975" y="4003304"/>
            <a:ext cx="87318" cy="1315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6460139" y="3680005"/>
            <a:ext cx="225075" cy="1931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20000" flipH="1">
            <a:off x="6359960" y="3681993"/>
            <a:ext cx="95250" cy="1573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240000">
            <a:off x="6256140" y="3693856"/>
            <a:ext cx="91440" cy="1371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6110072" y="3784586"/>
            <a:ext cx="237462" cy="621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-60000" flipV="1">
            <a:off x="6201050" y="3851882"/>
            <a:ext cx="155448" cy="1371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300000">
            <a:off x="6356633" y="3861738"/>
            <a:ext cx="3200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360000">
            <a:off x="6200465" y="4005172"/>
            <a:ext cx="176304" cy="215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6356078" y="3859079"/>
            <a:ext cx="29556" cy="15640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-180000" flipH="1">
            <a:off x="6404684" y="3887179"/>
            <a:ext cx="267909" cy="143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rot="180000" flipV="1">
            <a:off x="6129478" y="4043157"/>
            <a:ext cx="254253" cy="1683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6397988" y="4046886"/>
            <a:ext cx="273816" cy="12448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>
            <a:off x="6360569" y="4054506"/>
            <a:ext cx="29799" cy="3043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rot="60000">
            <a:off x="6113922" y="4215050"/>
            <a:ext cx="228600" cy="1521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0482" y="4433291"/>
            <a:ext cx="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rot="180000">
            <a:off x="5888036" y="4324713"/>
            <a:ext cx="219779" cy="8884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5438309" y="3990411"/>
            <a:ext cx="22023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rot="1260000" flipH="1">
            <a:off x="5508630" y="3996016"/>
            <a:ext cx="0" cy="2194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322534" y="4155371"/>
            <a:ext cx="141669" cy="714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rot="-180000" flipH="1" flipV="1">
            <a:off x="5446978" y="3675270"/>
            <a:ext cx="173059" cy="1232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flipV="1">
            <a:off x="5311696" y="4225714"/>
            <a:ext cx="149032" cy="1474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H="1">
            <a:off x="5326450" y="4480455"/>
            <a:ext cx="157708" cy="1514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5468212" y="4225714"/>
            <a:ext cx="167519" cy="1343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5461352" y="4237851"/>
            <a:ext cx="22735" cy="2173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5465661" y="4197290"/>
            <a:ext cx="158400" cy="243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120000">
            <a:off x="5667000" y="4395052"/>
            <a:ext cx="425864" cy="306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-240000">
            <a:off x="5337657" y="4854425"/>
            <a:ext cx="129251" cy="957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240000" flipV="1">
            <a:off x="5337658" y="4757592"/>
            <a:ext cx="129251" cy="957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flipV="1">
            <a:off x="5323333" y="4968902"/>
            <a:ext cx="137381" cy="1213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5326557" y="5116570"/>
            <a:ext cx="247413" cy="1627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5484087" y="4487555"/>
            <a:ext cx="10567" cy="2678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rot="180000">
            <a:off x="5479665" y="4965821"/>
            <a:ext cx="91440" cy="2978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rot="-120000">
            <a:off x="5491214" y="4950526"/>
            <a:ext cx="466877" cy="293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H="1">
            <a:off x="5574172" y="4963632"/>
            <a:ext cx="167238" cy="32068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300000">
            <a:off x="5736084" y="4971079"/>
            <a:ext cx="189113" cy="29323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5517543" y="4750982"/>
            <a:ext cx="163763" cy="5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 rot="180000" flipV="1">
            <a:off x="5719406" y="4710411"/>
            <a:ext cx="156521" cy="410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5670166" y="4309944"/>
            <a:ext cx="189921" cy="649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rot="-180000">
            <a:off x="5707648" y="4767663"/>
            <a:ext cx="29556" cy="1690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rot="180000" flipH="1">
            <a:off x="5745915" y="4709997"/>
            <a:ext cx="146304" cy="2547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5898017" y="4709319"/>
            <a:ext cx="58374" cy="2623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 rot="-240000" flipV="1">
            <a:off x="5905483" y="4672718"/>
            <a:ext cx="201190" cy="262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rot="540000" flipH="1">
            <a:off x="5637973" y="4386504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 rot="180000">
            <a:off x="5494654" y="4490070"/>
            <a:ext cx="114294" cy="76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 rot="-60000">
            <a:off x="5661128" y="4389054"/>
            <a:ext cx="184324" cy="1371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5631786" y="4588923"/>
            <a:ext cx="60036" cy="142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flipV="1">
            <a:off x="5883652" y="4433291"/>
            <a:ext cx="232072" cy="1014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 flipV="1">
            <a:off x="5498857" y="4757420"/>
            <a:ext cx="190098" cy="1852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5640139" y="4534931"/>
            <a:ext cx="230978" cy="2990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>
            <a:off x="5860778" y="4549861"/>
            <a:ext cx="31299" cy="1308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 flipV="1">
            <a:off x="5700028" y="4538288"/>
            <a:ext cx="164246" cy="2014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flipV="1">
            <a:off x="7761668" y="3816511"/>
            <a:ext cx="304887" cy="67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 flipH="1">
            <a:off x="7769287" y="3607058"/>
            <a:ext cx="2926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flipH="1">
            <a:off x="7758689" y="3437765"/>
            <a:ext cx="0" cy="3749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rot="-600000" flipH="1">
            <a:off x="7755426" y="3454745"/>
            <a:ext cx="182880" cy="1365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rot="780000">
            <a:off x="7912037" y="3454745"/>
            <a:ext cx="173736" cy="1365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rot="180000">
            <a:off x="7757858" y="3623046"/>
            <a:ext cx="306642" cy="182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7393622" y="3610412"/>
            <a:ext cx="347250" cy="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rot="-300000">
            <a:off x="7582793" y="3428871"/>
            <a:ext cx="166827" cy="1822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rot="-300000" flipH="1">
            <a:off x="7390755" y="3448472"/>
            <a:ext cx="182880" cy="1365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H="1">
            <a:off x="7380647" y="3440785"/>
            <a:ext cx="0" cy="4389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rot="-360000" flipH="1">
            <a:off x="7053280" y="3630297"/>
            <a:ext cx="3200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rot="-240000" flipH="1">
            <a:off x="6678887" y="3662381"/>
            <a:ext cx="356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flipH="1">
            <a:off x="7041878" y="3445763"/>
            <a:ext cx="0" cy="542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rot="120000" flipH="1" flipV="1">
            <a:off x="7038916" y="3447578"/>
            <a:ext cx="343098" cy="15274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rot="120000">
            <a:off x="7390462" y="3630620"/>
            <a:ext cx="365760" cy="182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rot="600000">
            <a:off x="7023793" y="3676828"/>
            <a:ext cx="365760" cy="182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 flipH="1">
            <a:off x="6667070" y="3440762"/>
            <a:ext cx="0" cy="225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flipH="1">
            <a:off x="6683234" y="3446687"/>
            <a:ext cx="335784" cy="2126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-300000" flipH="1">
            <a:off x="6676118" y="3667200"/>
            <a:ext cx="36576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6686017" y="3875014"/>
            <a:ext cx="354045" cy="11602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6674689" y="3679345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rot="-120000" flipH="1">
            <a:off x="6666213" y="3890228"/>
            <a:ext cx="16953" cy="2585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 rot="-600000" flipH="1">
            <a:off x="7377730" y="3855401"/>
            <a:ext cx="384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rot="-180000" flipH="1">
            <a:off x="7057118" y="3898855"/>
            <a:ext cx="317352" cy="776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>
            <a:cxnSpLocks/>
          </p:cNvCxnSpPr>
          <p:nvPr/>
        </p:nvCxnSpPr>
        <p:spPr bwMode="auto">
          <a:xfrm rot="480000" flipH="1">
            <a:off x="6694118" y="3970109"/>
            <a:ext cx="320040" cy="2133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 flipH="1">
            <a:off x="6356078" y="4166633"/>
            <a:ext cx="314802" cy="2160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>
            <a:off x="6101939" y="4383622"/>
            <a:ext cx="245595" cy="289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>
            <a:cxnSpLocks/>
          </p:cNvCxnSpPr>
          <p:nvPr/>
        </p:nvCxnSpPr>
        <p:spPr bwMode="auto">
          <a:xfrm rot="300000" flipH="1">
            <a:off x="5976632" y="4674711"/>
            <a:ext cx="113103" cy="2926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120000">
            <a:off x="5875927" y="4545880"/>
            <a:ext cx="228600" cy="10180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>
            <a:cxnSpLocks noChangeAspect="1"/>
          </p:cNvCxnSpPr>
          <p:nvPr/>
        </p:nvCxnSpPr>
        <p:spPr bwMode="auto">
          <a:xfrm rot="-60000" flipV="1">
            <a:off x="5879054" y="4206734"/>
            <a:ext cx="237744" cy="103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>
            <a:cxnSpLocks noChangeAspect="1"/>
          </p:cNvCxnSpPr>
          <p:nvPr/>
        </p:nvCxnSpPr>
        <p:spPr bwMode="auto">
          <a:xfrm rot="60000" flipH="1" flipV="1">
            <a:off x="5872000" y="3670588"/>
            <a:ext cx="237744" cy="103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>
            <a:cxnSpLocks noChangeAspect="1"/>
          </p:cNvCxnSpPr>
          <p:nvPr/>
        </p:nvCxnSpPr>
        <p:spPr bwMode="auto">
          <a:xfrm rot="60000" flipH="1" flipV="1">
            <a:off x="5628860" y="4204303"/>
            <a:ext cx="237744" cy="103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cxnSpLocks noChangeAspect="1"/>
          </p:cNvCxnSpPr>
          <p:nvPr/>
        </p:nvCxnSpPr>
        <p:spPr bwMode="auto">
          <a:xfrm rot="2700000" flipH="1" flipV="1">
            <a:off x="6049246" y="3841889"/>
            <a:ext cx="210312" cy="913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>
            <a:cxnSpLocks noChangeAspect="1"/>
          </p:cNvCxnSpPr>
          <p:nvPr/>
        </p:nvCxnSpPr>
        <p:spPr bwMode="auto">
          <a:xfrm rot="2700000" flipH="1" flipV="1">
            <a:off x="5488210" y="4051638"/>
            <a:ext cx="210312" cy="913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>
            <a:cxnSpLocks noChangeAspect="1"/>
          </p:cNvCxnSpPr>
          <p:nvPr/>
        </p:nvCxnSpPr>
        <p:spPr bwMode="auto">
          <a:xfrm rot="18900000" flipH="1">
            <a:off x="5493543" y="3853086"/>
            <a:ext cx="192024" cy="834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>
            <a:cxnSpLocks noChangeAspect="1"/>
          </p:cNvCxnSpPr>
          <p:nvPr/>
        </p:nvCxnSpPr>
        <p:spPr bwMode="auto">
          <a:xfrm rot="18900000" flipH="1">
            <a:off x="6058389" y="4054786"/>
            <a:ext cx="192024" cy="834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 flipH="1" flipV="1">
            <a:off x="8067479" y="3438389"/>
            <a:ext cx="0" cy="3749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 rot="420000" flipH="1">
            <a:off x="5937616" y="4984379"/>
            <a:ext cx="0" cy="2834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>
            <a:off x="5310244" y="3454307"/>
            <a:ext cx="2362" cy="18174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318788" y="3432731"/>
            <a:ext cx="2748691" cy="13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flipH="1">
            <a:off x="6462758" y="3454626"/>
            <a:ext cx="0" cy="225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/>
          <p:nvPr/>
        </p:nvCxnSpPr>
        <p:spPr bwMode="auto">
          <a:xfrm flipV="1">
            <a:off x="6253181" y="3446475"/>
            <a:ext cx="208122" cy="2228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 flipV="1">
            <a:off x="5439358" y="3667598"/>
            <a:ext cx="116142" cy="58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/>
          <p:nvPr/>
        </p:nvCxnSpPr>
        <p:spPr bwMode="auto">
          <a:xfrm rot="-240000" flipH="1">
            <a:off x="6108980" y="4215275"/>
            <a:ext cx="0" cy="2103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/>
          <p:nvPr/>
        </p:nvCxnSpPr>
        <p:spPr bwMode="auto">
          <a:xfrm rot="120000" flipV="1">
            <a:off x="6142394" y="4378888"/>
            <a:ext cx="190824" cy="467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rot="-180000">
            <a:off x="5328686" y="4374203"/>
            <a:ext cx="155448" cy="1022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>
            <a:off x="5632151" y="4208682"/>
            <a:ext cx="11975" cy="1404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 flipV="1">
            <a:off x="5499342" y="4388203"/>
            <a:ext cx="128620" cy="763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/>
          <p:cNvCxnSpPr/>
          <p:nvPr/>
        </p:nvCxnSpPr>
        <p:spPr bwMode="auto">
          <a:xfrm rot="-240000">
            <a:off x="5341648" y="4655195"/>
            <a:ext cx="129251" cy="957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/>
          <p:cNvCxnSpPr/>
          <p:nvPr/>
        </p:nvCxnSpPr>
        <p:spPr bwMode="auto">
          <a:xfrm flipH="1">
            <a:off x="5491208" y="4755366"/>
            <a:ext cx="0" cy="2011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 flipH="1">
            <a:off x="5498398" y="4580481"/>
            <a:ext cx="125663" cy="1628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140"/>
          <p:cNvSpPr/>
          <p:nvPr/>
        </p:nvSpPr>
        <p:spPr bwMode="auto">
          <a:xfrm>
            <a:off x="5290664" y="342254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2" name="Oval 141"/>
          <p:cNvSpPr/>
          <p:nvPr/>
        </p:nvSpPr>
        <p:spPr bwMode="auto">
          <a:xfrm>
            <a:off x="5286330" y="525612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3" name="Oval 142"/>
          <p:cNvSpPr/>
          <p:nvPr/>
        </p:nvSpPr>
        <p:spPr bwMode="auto">
          <a:xfrm>
            <a:off x="8039355" y="3409511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5894849" y="525039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5" name="Oval 144"/>
          <p:cNvSpPr/>
          <p:nvPr/>
        </p:nvSpPr>
        <p:spPr bwMode="auto">
          <a:xfrm>
            <a:off x="8039355" y="378855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6" name="Oval 145"/>
          <p:cNvSpPr/>
          <p:nvPr/>
        </p:nvSpPr>
        <p:spPr bwMode="auto">
          <a:xfrm>
            <a:off x="5850660" y="364973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5849695" y="428981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5530620" y="396977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9" name="Oval 148"/>
          <p:cNvSpPr/>
          <p:nvPr/>
        </p:nvSpPr>
        <p:spPr bwMode="auto">
          <a:xfrm>
            <a:off x="6170700" y="396977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0" name="Oval 149"/>
          <p:cNvSpPr/>
          <p:nvPr/>
        </p:nvSpPr>
        <p:spPr bwMode="auto">
          <a:xfrm>
            <a:off x="5604267" y="376671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1" name="Oval 150"/>
          <p:cNvSpPr/>
          <p:nvPr/>
        </p:nvSpPr>
        <p:spPr bwMode="auto">
          <a:xfrm>
            <a:off x="6086682" y="375663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2" name="Oval 151"/>
          <p:cNvSpPr/>
          <p:nvPr/>
        </p:nvSpPr>
        <p:spPr bwMode="auto">
          <a:xfrm>
            <a:off x="5611631" y="417984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3" name="Oval 152"/>
          <p:cNvSpPr/>
          <p:nvPr/>
        </p:nvSpPr>
        <p:spPr bwMode="auto">
          <a:xfrm>
            <a:off x="6083283" y="418258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5933771" y="494864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6083283" y="464384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328878" y="435474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6643680" y="4138679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7014678" y="396381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7354890" y="3863281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7734468" y="379535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7354890" y="340829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7734468" y="340792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7901886" y="340829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7551477" y="340829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7734468" y="358383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7354890" y="358383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5849695" y="342095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5414478" y="342095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5627127" y="341936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6643680" y="341132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6643680" y="364377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8039355" y="358383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5415044" y="365020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5531186" y="364437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5415044" y="3962229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6435558" y="365468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6435558" y="342095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8" name="Oval 177"/>
          <p:cNvSpPr/>
          <p:nvPr/>
        </p:nvSpPr>
        <p:spPr bwMode="auto">
          <a:xfrm>
            <a:off x="6369864" y="401419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9" name="Oval 178"/>
          <p:cNvSpPr/>
          <p:nvPr/>
        </p:nvSpPr>
        <p:spPr bwMode="auto">
          <a:xfrm>
            <a:off x="7018488" y="341492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0" name="Oval 179"/>
          <p:cNvSpPr/>
          <p:nvPr/>
        </p:nvSpPr>
        <p:spPr bwMode="auto">
          <a:xfrm>
            <a:off x="6220396" y="342095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1" name="Oval 180"/>
          <p:cNvSpPr/>
          <p:nvPr/>
        </p:nvSpPr>
        <p:spPr bwMode="auto">
          <a:xfrm>
            <a:off x="7022298" y="362091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2" name="Oval 181"/>
          <p:cNvSpPr/>
          <p:nvPr/>
        </p:nvSpPr>
        <p:spPr bwMode="auto">
          <a:xfrm>
            <a:off x="6224206" y="364973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3" name="Oval 182"/>
          <p:cNvSpPr/>
          <p:nvPr/>
        </p:nvSpPr>
        <p:spPr bwMode="auto">
          <a:xfrm>
            <a:off x="6092334" y="440152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4" name="Oval 183"/>
          <p:cNvSpPr/>
          <p:nvPr/>
        </p:nvSpPr>
        <p:spPr bwMode="auto">
          <a:xfrm>
            <a:off x="6660633" y="384779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5" name="Oval 184"/>
          <p:cNvSpPr/>
          <p:nvPr/>
        </p:nvSpPr>
        <p:spPr bwMode="auto">
          <a:xfrm>
            <a:off x="5437067" y="419754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6" name="Oval 185"/>
          <p:cNvSpPr/>
          <p:nvPr/>
        </p:nvSpPr>
        <p:spPr bwMode="auto">
          <a:xfrm>
            <a:off x="5291064" y="357103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7" name="Oval 186"/>
          <p:cNvSpPr/>
          <p:nvPr/>
        </p:nvSpPr>
        <p:spPr bwMode="auto">
          <a:xfrm>
            <a:off x="5291064" y="381138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8" name="Oval 187"/>
          <p:cNvSpPr/>
          <p:nvPr/>
        </p:nvSpPr>
        <p:spPr bwMode="auto">
          <a:xfrm>
            <a:off x="5295398" y="412606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6324144" y="3818771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0" name="Oval 189"/>
          <p:cNvSpPr/>
          <p:nvPr/>
        </p:nvSpPr>
        <p:spPr bwMode="auto">
          <a:xfrm>
            <a:off x="5627446" y="435474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1" name="Oval 190"/>
          <p:cNvSpPr/>
          <p:nvPr/>
        </p:nvSpPr>
        <p:spPr bwMode="auto">
          <a:xfrm>
            <a:off x="5459802" y="444724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2" name="Oval 191"/>
          <p:cNvSpPr/>
          <p:nvPr/>
        </p:nvSpPr>
        <p:spPr bwMode="auto">
          <a:xfrm>
            <a:off x="5288035" y="434499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3" name="Oval 192"/>
          <p:cNvSpPr/>
          <p:nvPr/>
        </p:nvSpPr>
        <p:spPr bwMode="auto">
          <a:xfrm>
            <a:off x="5295398" y="461488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4" name="Oval 193"/>
          <p:cNvSpPr/>
          <p:nvPr/>
        </p:nvSpPr>
        <p:spPr bwMode="auto">
          <a:xfrm>
            <a:off x="5673156" y="472735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5" name="Oval 194"/>
          <p:cNvSpPr/>
          <p:nvPr/>
        </p:nvSpPr>
        <p:spPr bwMode="auto">
          <a:xfrm>
            <a:off x="5291988" y="482589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6" name="Oval 195"/>
          <p:cNvSpPr/>
          <p:nvPr/>
        </p:nvSpPr>
        <p:spPr bwMode="auto">
          <a:xfrm>
            <a:off x="5295398" y="507910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7" name="Oval 196"/>
          <p:cNvSpPr/>
          <p:nvPr/>
        </p:nvSpPr>
        <p:spPr bwMode="auto">
          <a:xfrm>
            <a:off x="5463673" y="472683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8" name="Oval 197"/>
          <p:cNvSpPr/>
          <p:nvPr/>
        </p:nvSpPr>
        <p:spPr bwMode="auto">
          <a:xfrm>
            <a:off x="5460198" y="493544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9" name="Oval 198"/>
          <p:cNvSpPr/>
          <p:nvPr/>
        </p:nvSpPr>
        <p:spPr bwMode="auto">
          <a:xfrm>
            <a:off x="5718876" y="493544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00" name="Oval 199"/>
          <p:cNvSpPr/>
          <p:nvPr/>
        </p:nvSpPr>
        <p:spPr bwMode="auto">
          <a:xfrm>
            <a:off x="5875397" y="468626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01" name="Oval 200"/>
          <p:cNvSpPr/>
          <p:nvPr/>
        </p:nvSpPr>
        <p:spPr bwMode="auto">
          <a:xfrm>
            <a:off x="5596956" y="454630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5844098" y="4509706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5551638" y="525612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65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33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216025"/>
          </a:xfrm>
        </p:spPr>
        <p:txBody>
          <a:bodyPr/>
          <a:lstStyle/>
          <a:p>
            <a:r>
              <a:rPr lang="en-US" dirty="0" smtClean="0"/>
              <a:t>Forming The System Matrix More Complex Than 1D Case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524000"/>
            <a:ext cx="1718342" cy="1250303"/>
          </a:xfrm>
          <a:prstGeom prst="rect">
            <a:avLst/>
          </a:prstGeom>
        </p:spPr>
      </p:pic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14525"/>
              </p:ext>
            </p:extLst>
          </p:nvPr>
        </p:nvGraphicFramePr>
        <p:xfrm>
          <a:off x="685800" y="1889855"/>
          <a:ext cx="2590800" cy="465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57" name="Equation" r:id="rId4" imgW="1549080" imgH="279360" progId="Equation.DSMT4">
                  <p:embed/>
                </p:oleObj>
              </mc:Choice>
              <mc:Fallback>
                <p:oleObj name="Equation" r:id="rId4" imgW="1549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1889855"/>
                        <a:ext cx="2590800" cy="465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 bwMode="auto">
          <a:xfrm>
            <a:off x="381000" y="194672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34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988105"/>
              </p:ext>
            </p:extLst>
          </p:nvPr>
        </p:nvGraphicFramePr>
        <p:xfrm>
          <a:off x="3962400" y="1887254"/>
          <a:ext cx="2590800" cy="46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58" name="Equation" r:id="rId6" imgW="1549080" imgH="279360" progId="Equation.DSMT4">
                  <p:embed/>
                </p:oleObj>
              </mc:Choice>
              <mc:Fallback>
                <p:oleObj name="Equation" r:id="rId6" imgW="1549080" imgH="2793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87254"/>
                        <a:ext cx="2590800" cy="465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Notched Right Arrow 9"/>
          <p:cNvSpPr/>
          <p:nvPr/>
        </p:nvSpPr>
        <p:spPr bwMode="auto">
          <a:xfrm>
            <a:off x="3352800" y="1975996"/>
            <a:ext cx="533400" cy="228600"/>
          </a:xfrm>
          <a:prstGeom prst="notchedRightArrow">
            <a:avLst/>
          </a:prstGeom>
          <a:solidFill>
            <a:srgbClr val="FFC000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602468"/>
            <a:ext cx="6757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Nodes do not follow each other in a serial manner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Two DOF at each node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 bwMode="auto">
          <a:xfrm>
            <a:off x="6629400" y="194997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" y="372487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</a:pPr>
            <a:r>
              <a:rPr lang="en-US" dirty="0" smtClean="0"/>
              <a:t>Simplification to help organize the problem</a:t>
            </a:r>
          </a:p>
          <a:p>
            <a:pPr>
              <a:buClr>
                <a:srgbClr val="990000"/>
              </a:buClr>
            </a:pPr>
            <a:endParaRPr lang="en-US" dirty="0"/>
          </a:p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For a given Element, always define</a:t>
            </a:r>
          </a:p>
          <a:p>
            <a:pPr marL="742950" lvl="1" indent="-285750"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The lower element as the i node</a:t>
            </a:r>
          </a:p>
          <a:p>
            <a:pPr marL="742950" lvl="1" indent="-285750"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The higher element as the j node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After the element equations are formulated with respect to the Element DOF, then expand with respect to the System DOF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917689"/>
              </p:ext>
            </p:extLst>
          </p:nvPr>
        </p:nvGraphicFramePr>
        <p:xfrm>
          <a:off x="5943600" y="2877712"/>
          <a:ext cx="1235933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59" name="Equation" r:id="rId8" imgW="952200" imgH="1625400" progId="Equation.DSMT4">
                  <p:embed/>
                </p:oleObj>
              </mc:Choice>
              <mc:Fallback>
                <p:oleObj name="Equation" r:id="rId8" imgW="952200" imgH="1625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877712"/>
                        <a:ext cx="1235933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967659"/>
              </p:ext>
            </p:extLst>
          </p:nvPr>
        </p:nvGraphicFramePr>
        <p:xfrm>
          <a:off x="7494588" y="2878138"/>
          <a:ext cx="130175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60" name="Equation" r:id="rId10" imgW="1002960" imgH="1625400" progId="Equation.DSMT4">
                  <p:embed/>
                </p:oleObj>
              </mc:Choice>
              <mc:Fallback>
                <p:oleObj name="Equation" r:id="rId10" imgW="1002960" imgH="1625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2878138"/>
                        <a:ext cx="1301750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847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for the 3D Truss Element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51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6313096" y="3834814"/>
            <a:ext cx="77492" cy="3409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V="1">
            <a:off x="6587042" y="4025686"/>
            <a:ext cx="77492" cy="3409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6390588" y="3839707"/>
            <a:ext cx="278970" cy="1859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310684" y="4175775"/>
            <a:ext cx="278970" cy="1859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>
            <a:cxnSpLocks noChangeAspect="1"/>
          </p:cNvCxnSpPr>
          <p:nvPr/>
        </p:nvCxnSpPr>
        <p:spPr bwMode="auto">
          <a:xfrm flipV="1">
            <a:off x="6238841" y="2057400"/>
            <a:ext cx="9924" cy="22835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" name="Straight Arrow Connector 8"/>
          <p:cNvCxnSpPr>
            <a:cxnSpLocks noChangeAspect="1"/>
          </p:cNvCxnSpPr>
          <p:nvPr/>
        </p:nvCxnSpPr>
        <p:spPr bwMode="auto">
          <a:xfrm>
            <a:off x="6238841" y="4340963"/>
            <a:ext cx="2371759" cy="50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0" name="Straight Arrow Connector 9"/>
          <p:cNvCxnSpPr>
            <a:cxnSpLocks noChangeAspect="1"/>
          </p:cNvCxnSpPr>
          <p:nvPr/>
        </p:nvCxnSpPr>
        <p:spPr bwMode="auto">
          <a:xfrm flipH="1">
            <a:off x="4862601" y="4340963"/>
            <a:ext cx="1376240" cy="12978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1" name="Straight Arrow Connector 10"/>
          <p:cNvCxnSpPr>
            <a:cxnSpLocks noChangeAspect="1"/>
          </p:cNvCxnSpPr>
          <p:nvPr/>
        </p:nvCxnSpPr>
        <p:spPr bwMode="auto">
          <a:xfrm flipV="1">
            <a:off x="6501055" y="2441648"/>
            <a:ext cx="2025596" cy="16828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48200" y="5562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610600" y="41910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18288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cxnSpLocks noChangeAspect="1"/>
          </p:cNvCxnSpPr>
          <p:nvPr/>
        </p:nvCxnSpPr>
        <p:spPr bwMode="auto">
          <a:xfrm flipH="1" flipV="1">
            <a:off x="6002329" y="3835948"/>
            <a:ext cx="494347" cy="299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6" name="Straight Arrow Connector 15"/>
          <p:cNvCxnSpPr>
            <a:cxnSpLocks noChangeAspect="1"/>
          </p:cNvCxnSpPr>
          <p:nvPr/>
        </p:nvCxnSpPr>
        <p:spPr bwMode="auto">
          <a:xfrm flipH="1">
            <a:off x="6325547" y="4114797"/>
            <a:ext cx="180886" cy="6096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082511" y="46760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33CC"/>
                </a:solidFill>
              </a:rPr>
              <a:t>z’</a:t>
            </a:r>
            <a:endParaRPr lang="en-US" sz="1200" b="1" dirty="0">
              <a:solidFill>
                <a:srgbClr val="0033C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68759" y="3657569"/>
            <a:ext cx="38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33CC"/>
                </a:solidFill>
              </a:rPr>
              <a:t>y’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20100" y="224684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33CC"/>
                </a:solidFill>
              </a:rPr>
              <a:t>x’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20" name="Arc 19"/>
          <p:cNvSpPr/>
          <p:nvPr/>
        </p:nvSpPr>
        <p:spPr bwMode="auto">
          <a:xfrm>
            <a:off x="5683196" y="2796130"/>
            <a:ext cx="2165404" cy="1447800"/>
          </a:xfrm>
          <a:prstGeom prst="arc">
            <a:avLst>
              <a:gd name="adj1" fmla="val 13829414"/>
              <a:gd name="adj2" fmla="val 2004621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1" name="Arc 20"/>
          <p:cNvSpPr/>
          <p:nvPr/>
        </p:nvSpPr>
        <p:spPr bwMode="auto">
          <a:xfrm>
            <a:off x="4876800" y="2743200"/>
            <a:ext cx="3505200" cy="3200400"/>
          </a:xfrm>
          <a:prstGeom prst="arc">
            <a:avLst>
              <a:gd name="adj1" fmla="val 18772528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2" name="Arc 21"/>
          <p:cNvSpPr/>
          <p:nvPr/>
        </p:nvSpPr>
        <p:spPr bwMode="auto">
          <a:xfrm>
            <a:off x="4622691" y="2985819"/>
            <a:ext cx="2759276" cy="2122164"/>
          </a:xfrm>
          <a:prstGeom prst="arc">
            <a:avLst>
              <a:gd name="adj1" fmla="val 20288163"/>
              <a:gd name="adj2" fmla="val 704105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91888" y="240486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smtClean="0">
                <a:sym typeface="Symbol"/>
              </a:rPr>
              <a:t>y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121750" y="328308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smtClean="0">
                <a:sym typeface="Symbol"/>
              </a:rPr>
              <a:t>x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791888" y="48309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smtClean="0">
                <a:sym typeface="Symbol"/>
              </a:rPr>
              <a:t>z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 bwMode="auto">
          <a:xfrm flipV="1">
            <a:off x="6481177" y="2796130"/>
            <a:ext cx="1596023" cy="133657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6587081" y="3042504"/>
            <a:ext cx="1589773" cy="132414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29" idx="3"/>
          </p:cNvCxnSpPr>
          <p:nvPr/>
        </p:nvCxnSpPr>
        <p:spPr bwMode="auto">
          <a:xfrm flipV="1">
            <a:off x="6672810" y="2706343"/>
            <a:ext cx="1579049" cy="13126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Freeform 28"/>
          <p:cNvSpPr/>
          <p:nvPr/>
        </p:nvSpPr>
        <p:spPr bwMode="auto">
          <a:xfrm>
            <a:off x="7902541" y="2525127"/>
            <a:ext cx="349318" cy="517377"/>
          </a:xfrm>
          <a:custGeom>
            <a:avLst/>
            <a:gdLst>
              <a:gd name="connsiteX0" fmla="*/ 131736 w 294468"/>
              <a:gd name="connsiteY0" fmla="*/ 457200 h 457200"/>
              <a:gd name="connsiteX1" fmla="*/ 0 w 294468"/>
              <a:gd name="connsiteY1" fmla="*/ 232474 h 457200"/>
              <a:gd name="connsiteX2" fmla="*/ 131736 w 294468"/>
              <a:gd name="connsiteY2" fmla="*/ 0 h 457200"/>
              <a:gd name="connsiteX3" fmla="*/ 294468 w 294468"/>
              <a:gd name="connsiteY3" fmla="*/ 278969 h 457200"/>
              <a:gd name="connsiteX4" fmla="*/ 131736 w 294468"/>
              <a:gd name="connsiteY4" fmla="*/ 457200 h 457200"/>
              <a:gd name="connsiteX0" fmla="*/ 193729 w 294468"/>
              <a:gd name="connsiteY0" fmla="*/ 588936 h 588936"/>
              <a:gd name="connsiteX1" fmla="*/ 0 w 294468"/>
              <a:gd name="connsiteY1" fmla="*/ 232474 h 588936"/>
              <a:gd name="connsiteX2" fmla="*/ 131736 w 294468"/>
              <a:gd name="connsiteY2" fmla="*/ 0 h 588936"/>
              <a:gd name="connsiteX3" fmla="*/ 294468 w 294468"/>
              <a:gd name="connsiteY3" fmla="*/ 278969 h 588936"/>
              <a:gd name="connsiteX4" fmla="*/ 193729 w 294468"/>
              <a:gd name="connsiteY4" fmla="*/ 588936 h 588936"/>
              <a:gd name="connsiteX0" fmla="*/ 263471 w 364210"/>
              <a:gd name="connsiteY0" fmla="*/ 588936 h 588936"/>
              <a:gd name="connsiteX1" fmla="*/ 0 w 364210"/>
              <a:gd name="connsiteY1" fmla="*/ 379708 h 588936"/>
              <a:gd name="connsiteX2" fmla="*/ 201478 w 364210"/>
              <a:gd name="connsiteY2" fmla="*/ 0 h 588936"/>
              <a:gd name="connsiteX3" fmla="*/ 364210 w 364210"/>
              <a:gd name="connsiteY3" fmla="*/ 278969 h 588936"/>
              <a:gd name="connsiteX4" fmla="*/ 263471 w 364210"/>
              <a:gd name="connsiteY4" fmla="*/ 588936 h 588936"/>
              <a:gd name="connsiteX0" fmla="*/ 263471 w 364210"/>
              <a:gd name="connsiteY0" fmla="*/ 495946 h 495946"/>
              <a:gd name="connsiteX1" fmla="*/ 0 w 364210"/>
              <a:gd name="connsiteY1" fmla="*/ 286718 h 495946"/>
              <a:gd name="connsiteX2" fmla="*/ 85240 w 364210"/>
              <a:gd name="connsiteY2" fmla="*/ 0 h 495946"/>
              <a:gd name="connsiteX3" fmla="*/ 364210 w 364210"/>
              <a:gd name="connsiteY3" fmla="*/ 185979 h 495946"/>
              <a:gd name="connsiteX4" fmla="*/ 263471 w 364210"/>
              <a:gd name="connsiteY4" fmla="*/ 495946 h 495946"/>
              <a:gd name="connsiteX0" fmla="*/ 286719 w 387458"/>
              <a:gd name="connsiteY0" fmla="*/ 495946 h 495946"/>
              <a:gd name="connsiteX1" fmla="*/ 0 w 387458"/>
              <a:gd name="connsiteY1" fmla="*/ 348711 h 495946"/>
              <a:gd name="connsiteX2" fmla="*/ 108488 w 387458"/>
              <a:gd name="connsiteY2" fmla="*/ 0 h 495946"/>
              <a:gd name="connsiteX3" fmla="*/ 387458 w 387458"/>
              <a:gd name="connsiteY3" fmla="*/ 185979 h 495946"/>
              <a:gd name="connsiteX4" fmla="*/ 286719 w 387458"/>
              <a:gd name="connsiteY4" fmla="*/ 495946 h 495946"/>
              <a:gd name="connsiteX0" fmla="*/ 286719 w 387458"/>
              <a:gd name="connsiteY0" fmla="*/ 495946 h 495946"/>
              <a:gd name="connsiteX1" fmla="*/ 0 w 387458"/>
              <a:gd name="connsiteY1" fmla="*/ 340961 h 495946"/>
              <a:gd name="connsiteX2" fmla="*/ 108488 w 387458"/>
              <a:gd name="connsiteY2" fmla="*/ 0 h 495946"/>
              <a:gd name="connsiteX3" fmla="*/ 387458 w 387458"/>
              <a:gd name="connsiteY3" fmla="*/ 185979 h 495946"/>
              <a:gd name="connsiteX4" fmla="*/ 286719 w 387458"/>
              <a:gd name="connsiteY4" fmla="*/ 495946 h 495946"/>
              <a:gd name="connsiteX0" fmla="*/ 255723 w 356462"/>
              <a:gd name="connsiteY0" fmla="*/ 495946 h 495946"/>
              <a:gd name="connsiteX1" fmla="*/ 0 w 356462"/>
              <a:gd name="connsiteY1" fmla="*/ 340961 h 495946"/>
              <a:gd name="connsiteX2" fmla="*/ 77492 w 356462"/>
              <a:gd name="connsiteY2" fmla="*/ 0 h 495946"/>
              <a:gd name="connsiteX3" fmla="*/ 356462 w 356462"/>
              <a:gd name="connsiteY3" fmla="*/ 185979 h 495946"/>
              <a:gd name="connsiteX4" fmla="*/ 255723 w 356462"/>
              <a:gd name="connsiteY4" fmla="*/ 495946 h 495946"/>
              <a:gd name="connsiteX0" fmla="*/ 278970 w 356462"/>
              <a:gd name="connsiteY0" fmla="*/ 495946 h 495946"/>
              <a:gd name="connsiteX1" fmla="*/ 0 w 356462"/>
              <a:gd name="connsiteY1" fmla="*/ 340961 h 495946"/>
              <a:gd name="connsiteX2" fmla="*/ 77492 w 356462"/>
              <a:gd name="connsiteY2" fmla="*/ 0 h 495946"/>
              <a:gd name="connsiteX3" fmla="*/ 356462 w 356462"/>
              <a:gd name="connsiteY3" fmla="*/ 185979 h 495946"/>
              <a:gd name="connsiteX4" fmla="*/ 278970 w 356462"/>
              <a:gd name="connsiteY4" fmla="*/ 495946 h 495946"/>
              <a:gd name="connsiteX0" fmla="*/ 271827 w 356462"/>
              <a:gd name="connsiteY0" fmla="*/ 517377 h 517377"/>
              <a:gd name="connsiteX1" fmla="*/ 0 w 356462"/>
              <a:gd name="connsiteY1" fmla="*/ 340961 h 517377"/>
              <a:gd name="connsiteX2" fmla="*/ 77492 w 356462"/>
              <a:gd name="connsiteY2" fmla="*/ 0 h 517377"/>
              <a:gd name="connsiteX3" fmla="*/ 356462 w 356462"/>
              <a:gd name="connsiteY3" fmla="*/ 185979 h 517377"/>
              <a:gd name="connsiteX4" fmla="*/ 271827 w 356462"/>
              <a:gd name="connsiteY4" fmla="*/ 517377 h 517377"/>
              <a:gd name="connsiteX0" fmla="*/ 269446 w 354081"/>
              <a:gd name="connsiteY0" fmla="*/ 517377 h 517377"/>
              <a:gd name="connsiteX1" fmla="*/ 0 w 354081"/>
              <a:gd name="connsiteY1" fmla="*/ 336199 h 517377"/>
              <a:gd name="connsiteX2" fmla="*/ 75111 w 354081"/>
              <a:gd name="connsiteY2" fmla="*/ 0 h 517377"/>
              <a:gd name="connsiteX3" fmla="*/ 354081 w 354081"/>
              <a:gd name="connsiteY3" fmla="*/ 185979 h 517377"/>
              <a:gd name="connsiteX4" fmla="*/ 269446 w 354081"/>
              <a:gd name="connsiteY4" fmla="*/ 517377 h 517377"/>
              <a:gd name="connsiteX0" fmla="*/ 269446 w 349318"/>
              <a:gd name="connsiteY0" fmla="*/ 517377 h 517377"/>
              <a:gd name="connsiteX1" fmla="*/ 0 w 349318"/>
              <a:gd name="connsiteY1" fmla="*/ 336199 h 517377"/>
              <a:gd name="connsiteX2" fmla="*/ 75111 w 349318"/>
              <a:gd name="connsiteY2" fmla="*/ 0 h 517377"/>
              <a:gd name="connsiteX3" fmla="*/ 349318 w 349318"/>
              <a:gd name="connsiteY3" fmla="*/ 181216 h 517377"/>
              <a:gd name="connsiteX4" fmla="*/ 269446 w 349318"/>
              <a:gd name="connsiteY4" fmla="*/ 517377 h 51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18" h="517377">
                <a:moveTo>
                  <a:pt x="269446" y="517377"/>
                </a:moveTo>
                <a:lnTo>
                  <a:pt x="0" y="336199"/>
                </a:lnTo>
                <a:lnTo>
                  <a:pt x="75111" y="0"/>
                </a:lnTo>
                <a:lnTo>
                  <a:pt x="349318" y="181216"/>
                </a:lnTo>
                <a:lnTo>
                  <a:pt x="269446" y="517377"/>
                </a:lnTo>
                <a:close/>
              </a:path>
            </a:pathLst>
          </a:cu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6313096" y="2865663"/>
            <a:ext cx="1589773" cy="132414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6387715" y="2523840"/>
            <a:ext cx="1589773" cy="132414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863591" y="329050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6600"/>
                </a:solidFill>
              </a:rPr>
              <a:t>L</a:t>
            </a:r>
            <a:r>
              <a:rPr lang="en-US" sz="1200" baseline="-25000" dirty="0" smtClean="0">
                <a:solidFill>
                  <a:srgbClr val="006600"/>
                </a:solidFill>
              </a:rPr>
              <a:t>e</a:t>
            </a:r>
            <a:endParaRPr lang="en-US" sz="1200" dirty="0">
              <a:solidFill>
                <a:srgbClr val="006600"/>
              </a:solidFill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09559"/>
              </p:ext>
            </p:extLst>
          </p:nvPr>
        </p:nvGraphicFramePr>
        <p:xfrm>
          <a:off x="8266369" y="2706343"/>
          <a:ext cx="764583" cy="285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58" name="Equation" r:id="rId3" imgW="749160" imgH="279360" progId="Equation.DSMT4">
                  <p:embed/>
                </p:oleObj>
              </mc:Choice>
              <mc:Fallback>
                <p:oleObj name="Equation" r:id="rId3" imgW="7491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66369" y="2706343"/>
                        <a:ext cx="764583" cy="285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658965"/>
              </p:ext>
            </p:extLst>
          </p:nvPr>
        </p:nvGraphicFramePr>
        <p:xfrm>
          <a:off x="5466037" y="4114797"/>
          <a:ext cx="767383" cy="264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59" name="Equation" r:id="rId5" imgW="736560" imgH="253800" progId="Equation.DSMT4">
                  <p:embed/>
                </p:oleObj>
              </mc:Choice>
              <mc:Fallback>
                <p:oleObj name="Equation" r:id="rId5" imgW="736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6037" y="4114797"/>
                        <a:ext cx="767383" cy="264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209250"/>
              </p:ext>
            </p:extLst>
          </p:nvPr>
        </p:nvGraphicFramePr>
        <p:xfrm>
          <a:off x="380999" y="1776525"/>
          <a:ext cx="3745923" cy="81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60" name="Equation" r:id="rId7" imgW="2717640" imgH="634680" progId="Equation.DSMT4">
                  <p:embed/>
                </p:oleObj>
              </mc:Choice>
              <mc:Fallback>
                <p:oleObj name="Equation" r:id="rId7" imgW="27176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0999" y="1776525"/>
                        <a:ext cx="3745923" cy="81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463926"/>
              </p:ext>
            </p:extLst>
          </p:nvPr>
        </p:nvGraphicFramePr>
        <p:xfrm>
          <a:off x="323742" y="2651891"/>
          <a:ext cx="5445017" cy="855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61" name="Equation" r:id="rId9" imgW="4356000" imgH="685800" progId="Equation.DSMT4">
                  <p:embed/>
                </p:oleObj>
              </mc:Choice>
              <mc:Fallback>
                <p:oleObj name="Equation" r:id="rId9" imgW="4356000" imgH="6858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42" y="2651891"/>
                        <a:ext cx="5445017" cy="855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667225"/>
              </p:ext>
            </p:extLst>
          </p:nvPr>
        </p:nvGraphicFramePr>
        <p:xfrm>
          <a:off x="304800" y="3772733"/>
          <a:ext cx="32893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62" name="Equation" r:id="rId11" imgW="2705040" imgH="685800" progId="Equation.DSMT4">
                  <p:embed/>
                </p:oleObj>
              </mc:Choice>
              <mc:Fallback>
                <p:oleObj name="Equation" r:id="rId11" imgW="2705040" imgH="6858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72733"/>
                        <a:ext cx="32893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257501"/>
              </p:ext>
            </p:extLst>
          </p:nvPr>
        </p:nvGraphicFramePr>
        <p:xfrm>
          <a:off x="1143000" y="4189806"/>
          <a:ext cx="2687637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63" name="Equation" r:id="rId13" imgW="2209680" imgH="1396800" progId="Equation.DSMT4">
                  <p:embed/>
                </p:oleObj>
              </mc:Choice>
              <mc:Fallback>
                <p:oleObj name="Equation" r:id="rId13" imgW="2209680" imgH="13968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89806"/>
                        <a:ext cx="2687637" cy="169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Notched Right Arrow 38"/>
          <p:cNvSpPr/>
          <p:nvPr/>
        </p:nvSpPr>
        <p:spPr bwMode="auto">
          <a:xfrm>
            <a:off x="609600" y="4927826"/>
            <a:ext cx="266700" cy="175647"/>
          </a:xfrm>
          <a:prstGeom prst="notchedRightArrow">
            <a:avLst/>
          </a:prstGeom>
          <a:solidFill>
            <a:srgbClr val="FFC000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235475"/>
              </p:ext>
            </p:extLst>
          </p:nvPr>
        </p:nvGraphicFramePr>
        <p:xfrm>
          <a:off x="1143000" y="5742622"/>
          <a:ext cx="15446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64" name="Equation" r:id="rId15" imgW="1269720" imgH="279360" progId="Equation.DSMT4">
                  <p:embed/>
                </p:oleObj>
              </mc:Choice>
              <mc:Fallback>
                <p:oleObj name="Equation" r:id="rId15" imgW="1269720" imgH="27936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42622"/>
                        <a:ext cx="154463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Oval 40"/>
          <p:cNvSpPr/>
          <p:nvPr/>
        </p:nvSpPr>
        <p:spPr bwMode="auto">
          <a:xfrm>
            <a:off x="2743200" y="580101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97266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Local Stiffness Matrix Can Now Be Transformed</a:t>
            </a:r>
            <a:endParaRPr lang="en-US" dirty="0"/>
          </a:p>
        </p:txBody>
      </p:sp>
      <p:pic>
        <p:nvPicPr>
          <p:cNvPr id="5673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478" y="1581223"/>
            <a:ext cx="2483416" cy="2297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595969"/>
              </p:ext>
            </p:extLst>
          </p:nvPr>
        </p:nvGraphicFramePr>
        <p:xfrm>
          <a:off x="609600" y="1752600"/>
          <a:ext cx="2466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43" name="Equation" r:id="rId4" imgW="1562040" imgH="304560" progId="Equation.DSMT4">
                  <p:embed/>
                </p:oleObj>
              </mc:Choice>
              <mc:Fallback>
                <p:oleObj name="Equation" r:id="rId4" imgW="15620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1752600"/>
                        <a:ext cx="2466975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392861"/>
              </p:ext>
            </p:extLst>
          </p:nvPr>
        </p:nvGraphicFramePr>
        <p:xfrm>
          <a:off x="609600" y="2342544"/>
          <a:ext cx="4876800" cy="370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44" name="Equation" r:id="rId6" imgW="3670200" imgH="2793960" progId="Equation.DSMT4">
                  <p:embed/>
                </p:oleObj>
              </mc:Choice>
              <mc:Fallback>
                <p:oleObj name="Equation" r:id="rId6" imgW="3670200" imgH="279396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42544"/>
                        <a:ext cx="4876800" cy="3709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1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of </a:t>
            </a:r>
            <a:r>
              <a:rPr lang="en-US" dirty="0" smtClean="0">
                <a:solidFill>
                  <a:srgbClr val="990000"/>
                </a:solidFill>
              </a:rPr>
              <a:t>Beam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990000"/>
                </a:solidFill>
              </a:rPr>
              <a:t>Frame</a:t>
            </a:r>
            <a:r>
              <a:rPr lang="en-US" dirty="0" smtClean="0"/>
              <a:t> Elements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135562" y="2514600"/>
            <a:ext cx="2743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5135562" y="2057400"/>
            <a:ext cx="0" cy="38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5135562" y="2590800"/>
            <a:ext cx="381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41" name="Oval 40"/>
          <p:cNvSpPr/>
          <p:nvPr/>
        </p:nvSpPr>
        <p:spPr bwMode="auto">
          <a:xfrm>
            <a:off x="5090358" y="2547678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827874" y="2536253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9072" y="2462538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115932" y="1986181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117596" y="2308649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33CC"/>
                </a:solidFill>
              </a:rPr>
              <a:t>i</a:t>
            </a:r>
            <a:endParaRPr lang="en-US" sz="1000" b="1" dirty="0">
              <a:solidFill>
                <a:srgbClr val="0033CC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60602" y="2301239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33CC"/>
                </a:solidFill>
              </a:rPr>
              <a:t>j</a:t>
            </a:r>
            <a:endParaRPr lang="en-US" sz="1000" b="1" dirty="0">
              <a:solidFill>
                <a:srgbClr val="0033CC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5062534" y="2408694"/>
            <a:ext cx="0" cy="3465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7954962" y="2408740"/>
            <a:ext cx="0" cy="3465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4748749" y="2680002"/>
            <a:ext cx="263472" cy="360249"/>
            <a:chOff x="4185187" y="2680002"/>
            <a:chExt cx="263472" cy="360249"/>
          </a:xfrm>
        </p:grpSpPr>
        <p:cxnSp>
          <p:nvCxnSpPr>
            <p:cNvPr id="51" name="Straight Arrow Connector 50"/>
            <p:cNvCxnSpPr/>
            <p:nvPr/>
          </p:nvCxnSpPr>
          <p:spPr bwMode="auto">
            <a:xfrm flipH="1">
              <a:off x="4185187" y="2724027"/>
              <a:ext cx="228600" cy="3162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4220059" y="2680002"/>
              <a:ext cx="228600" cy="3162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7564402" y="2635412"/>
            <a:ext cx="263472" cy="364583"/>
            <a:chOff x="7355752" y="2641442"/>
            <a:chExt cx="263472" cy="364583"/>
          </a:xfrm>
        </p:grpSpPr>
        <p:cxnSp>
          <p:nvCxnSpPr>
            <p:cNvPr id="57" name="Straight Arrow Connector 56"/>
            <p:cNvCxnSpPr/>
            <p:nvPr/>
          </p:nvCxnSpPr>
          <p:spPr bwMode="auto">
            <a:xfrm flipH="1">
              <a:off x="7355752" y="2689801"/>
              <a:ext cx="228600" cy="3162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H="1">
              <a:off x="7390624" y="2641442"/>
              <a:ext cx="228600" cy="3162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cxnSp>
        <p:nvCxnSpPr>
          <p:cNvPr id="15" name="Straight Connector 14"/>
          <p:cNvCxnSpPr/>
          <p:nvPr/>
        </p:nvCxnSpPr>
        <p:spPr bwMode="auto">
          <a:xfrm flipV="1">
            <a:off x="7878762" y="2232402"/>
            <a:ext cx="0" cy="2059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135562" y="2335401"/>
            <a:ext cx="2743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 useBgFill="1">
        <p:nvSpPr>
          <p:cNvPr id="20" name="TextBox 19"/>
          <p:cNvSpPr txBox="1"/>
          <p:nvPr/>
        </p:nvSpPr>
        <p:spPr>
          <a:xfrm>
            <a:off x="6430962" y="2154761"/>
            <a:ext cx="38504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r>
              <a:rPr lang="en-US" sz="1400" baseline="-25000" dirty="0" smtClean="0"/>
              <a:t>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777687" y="2434146"/>
            <a:ext cx="341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</a:t>
            </a:r>
            <a:r>
              <a:rPr lang="en-US" sz="1200" baseline="-25000" dirty="0" smtClean="0"/>
              <a:t>i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832911" y="274499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</a:t>
            </a:r>
            <a:r>
              <a:rPr lang="en-US" sz="1200" baseline="-25000" dirty="0" err="1" smtClean="0"/>
              <a:t>i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954962" y="244702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</a:t>
            </a:r>
            <a:r>
              <a:rPr lang="en-US" sz="1200" baseline="-25000" dirty="0" err="1"/>
              <a:t>j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634481" y="271892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</a:t>
            </a:r>
            <a:r>
              <a:rPr lang="en-US" sz="1200" baseline="-25000" dirty="0" err="1"/>
              <a:t>j</a:t>
            </a:r>
            <a:endParaRPr lang="en-US" sz="1200" dirty="0"/>
          </a:p>
        </p:txBody>
      </p:sp>
      <p:sp>
        <p:nvSpPr>
          <p:cNvPr id="22" name="Freeform 21"/>
          <p:cNvSpPr/>
          <p:nvPr/>
        </p:nvSpPr>
        <p:spPr bwMode="auto">
          <a:xfrm>
            <a:off x="5109561" y="4178862"/>
            <a:ext cx="2801463" cy="624045"/>
          </a:xfrm>
          <a:custGeom>
            <a:avLst/>
            <a:gdLst>
              <a:gd name="connsiteX0" fmla="*/ 0 w 3128895"/>
              <a:gd name="connsiteY0" fmla="*/ 0 h 156011"/>
              <a:gd name="connsiteX1" fmla="*/ 3128895 w 3128895"/>
              <a:gd name="connsiteY1" fmla="*/ 4334 h 156011"/>
              <a:gd name="connsiteX2" fmla="*/ 3124561 w 3128895"/>
              <a:gd name="connsiteY2" fmla="*/ 151678 h 156011"/>
              <a:gd name="connsiteX3" fmla="*/ 4334 w 3128895"/>
              <a:gd name="connsiteY3" fmla="*/ 156011 h 156011"/>
              <a:gd name="connsiteX4" fmla="*/ 0 w 3128895"/>
              <a:gd name="connsiteY4" fmla="*/ 0 h 156011"/>
              <a:gd name="connsiteX0" fmla="*/ 0 w 3128895"/>
              <a:gd name="connsiteY0" fmla="*/ 2889 h 158900"/>
              <a:gd name="connsiteX1" fmla="*/ 776044 w 3128895"/>
              <a:gd name="connsiteY1" fmla="*/ 0 h 158900"/>
              <a:gd name="connsiteX2" fmla="*/ 3128895 w 3128895"/>
              <a:gd name="connsiteY2" fmla="*/ 7223 h 158900"/>
              <a:gd name="connsiteX3" fmla="*/ 3124561 w 3128895"/>
              <a:gd name="connsiteY3" fmla="*/ 154567 h 158900"/>
              <a:gd name="connsiteX4" fmla="*/ 4334 w 3128895"/>
              <a:gd name="connsiteY4" fmla="*/ 158900 h 158900"/>
              <a:gd name="connsiteX5" fmla="*/ 0 w 3128895"/>
              <a:gd name="connsiteY5" fmla="*/ 2889 h 158900"/>
              <a:gd name="connsiteX0" fmla="*/ 0 w 3128895"/>
              <a:gd name="connsiteY0" fmla="*/ 197903 h 353914"/>
              <a:gd name="connsiteX1" fmla="*/ 780987 w 3128895"/>
              <a:gd name="connsiteY1" fmla="*/ 0 h 353914"/>
              <a:gd name="connsiteX2" fmla="*/ 3128895 w 3128895"/>
              <a:gd name="connsiteY2" fmla="*/ 202237 h 353914"/>
              <a:gd name="connsiteX3" fmla="*/ 3124561 w 3128895"/>
              <a:gd name="connsiteY3" fmla="*/ 349581 h 353914"/>
              <a:gd name="connsiteX4" fmla="*/ 4334 w 3128895"/>
              <a:gd name="connsiteY4" fmla="*/ 353914 h 353914"/>
              <a:gd name="connsiteX5" fmla="*/ 0 w 3128895"/>
              <a:gd name="connsiteY5" fmla="*/ 197903 h 353914"/>
              <a:gd name="connsiteX0" fmla="*/ 0 w 3128895"/>
              <a:gd name="connsiteY0" fmla="*/ 197903 h 355359"/>
              <a:gd name="connsiteX1" fmla="*/ 780987 w 3128895"/>
              <a:gd name="connsiteY1" fmla="*/ 0 h 355359"/>
              <a:gd name="connsiteX2" fmla="*/ 3128895 w 3128895"/>
              <a:gd name="connsiteY2" fmla="*/ 202237 h 355359"/>
              <a:gd name="connsiteX3" fmla="*/ 3124561 w 3128895"/>
              <a:gd name="connsiteY3" fmla="*/ 349581 h 355359"/>
              <a:gd name="connsiteX4" fmla="*/ 776044 w 3128895"/>
              <a:gd name="connsiteY4" fmla="*/ 355359 h 355359"/>
              <a:gd name="connsiteX5" fmla="*/ 4334 w 3128895"/>
              <a:gd name="connsiteY5" fmla="*/ 353914 h 355359"/>
              <a:gd name="connsiteX6" fmla="*/ 0 w 3128895"/>
              <a:gd name="connsiteY6" fmla="*/ 197903 h 355359"/>
              <a:gd name="connsiteX0" fmla="*/ 0 w 3128895"/>
              <a:gd name="connsiteY0" fmla="*/ 197903 h 353914"/>
              <a:gd name="connsiteX1" fmla="*/ 780987 w 3128895"/>
              <a:gd name="connsiteY1" fmla="*/ 0 h 353914"/>
              <a:gd name="connsiteX2" fmla="*/ 3128895 w 3128895"/>
              <a:gd name="connsiteY2" fmla="*/ 202237 h 353914"/>
              <a:gd name="connsiteX3" fmla="*/ 3124561 w 3128895"/>
              <a:gd name="connsiteY3" fmla="*/ 349581 h 353914"/>
              <a:gd name="connsiteX4" fmla="*/ 790873 w 3128895"/>
              <a:gd name="connsiteY4" fmla="*/ 164679 h 353914"/>
              <a:gd name="connsiteX5" fmla="*/ 4334 w 3128895"/>
              <a:gd name="connsiteY5" fmla="*/ 353914 h 353914"/>
              <a:gd name="connsiteX6" fmla="*/ 0 w 3128895"/>
              <a:gd name="connsiteY6" fmla="*/ 197903 h 353914"/>
              <a:gd name="connsiteX0" fmla="*/ 0 w 3128895"/>
              <a:gd name="connsiteY0" fmla="*/ 232572 h 388583"/>
              <a:gd name="connsiteX1" fmla="*/ 780987 w 3128895"/>
              <a:gd name="connsiteY1" fmla="*/ 0 h 388583"/>
              <a:gd name="connsiteX2" fmla="*/ 3128895 w 3128895"/>
              <a:gd name="connsiteY2" fmla="*/ 236906 h 388583"/>
              <a:gd name="connsiteX3" fmla="*/ 3124561 w 3128895"/>
              <a:gd name="connsiteY3" fmla="*/ 384250 h 388583"/>
              <a:gd name="connsiteX4" fmla="*/ 790873 w 3128895"/>
              <a:gd name="connsiteY4" fmla="*/ 199348 h 388583"/>
              <a:gd name="connsiteX5" fmla="*/ 4334 w 3128895"/>
              <a:gd name="connsiteY5" fmla="*/ 388583 h 388583"/>
              <a:gd name="connsiteX6" fmla="*/ 0 w 3128895"/>
              <a:gd name="connsiteY6" fmla="*/ 232572 h 388583"/>
              <a:gd name="connsiteX0" fmla="*/ 0 w 3128895"/>
              <a:gd name="connsiteY0" fmla="*/ 232572 h 388583"/>
              <a:gd name="connsiteX1" fmla="*/ 780987 w 3128895"/>
              <a:gd name="connsiteY1" fmla="*/ 0 h 388583"/>
              <a:gd name="connsiteX2" fmla="*/ 3128895 w 3128895"/>
              <a:gd name="connsiteY2" fmla="*/ 236906 h 388583"/>
              <a:gd name="connsiteX3" fmla="*/ 3124561 w 3128895"/>
              <a:gd name="connsiteY3" fmla="*/ 384250 h 388583"/>
              <a:gd name="connsiteX4" fmla="*/ 785931 w 3128895"/>
              <a:gd name="connsiteY4" fmla="*/ 151678 h 388583"/>
              <a:gd name="connsiteX5" fmla="*/ 4334 w 3128895"/>
              <a:gd name="connsiteY5" fmla="*/ 388583 h 388583"/>
              <a:gd name="connsiteX6" fmla="*/ 0 w 3128895"/>
              <a:gd name="connsiteY6" fmla="*/ 232572 h 388583"/>
              <a:gd name="connsiteX0" fmla="*/ 0 w 3128895"/>
              <a:gd name="connsiteY0" fmla="*/ 232572 h 388583"/>
              <a:gd name="connsiteX1" fmla="*/ 780987 w 3128895"/>
              <a:gd name="connsiteY1" fmla="*/ 0 h 388583"/>
              <a:gd name="connsiteX2" fmla="*/ 3128895 w 3128895"/>
              <a:gd name="connsiteY2" fmla="*/ 236906 h 388583"/>
              <a:gd name="connsiteX3" fmla="*/ 3124561 w 3128895"/>
              <a:gd name="connsiteY3" fmla="*/ 384250 h 388583"/>
              <a:gd name="connsiteX4" fmla="*/ 2347905 w 3128895"/>
              <a:gd name="connsiteY4" fmla="*/ 312023 h 388583"/>
              <a:gd name="connsiteX5" fmla="*/ 785931 w 3128895"/>
              <a:gd name="connsiteY5" fmla="*/ 151678 h 388583"/>
              <a:gd name="connsiteX6" fmla="*/ 4334 w 3128895"/>
              <a:gd name="connsiteY6" fmla="*/ 388583 h 388583"/>
              <a:gd name="connsiteX7" fmla="*/ 0 w 3128895"/>
              <a:gd name="connsiteY7" fmla="*/ 232572 h 388583"/>
              <a:gd name="connsiteX0" fmla="*/ 0 w 3128895"/>
              <a:gd name="connsiteY0" fmla="*/ 232572 h 624045"/>
              <a:gd name="connsiteX1" fmla="*/ 780987 w 3128895"/>
              <a:gd name="connsiteY1" fmla="*/ 0 h 624045"/>
              <a:gd name="connsiteX2" fmla="*/ 3128895 w 3128895"/>
              <a:gd name="connsiteY2" fmla="*/ 236906 h 624045"/>
              <a:gd name="connsiteX3" fmla="*/ 3124561 w 3128895"/>
              <a:gd name="connsiteY3" fmla="*/ 384250 h 624045"/>
              <a:gd name="connsiteX4" fmla="*/ 2347905 w 3128895"/>
              <a:gd name="connsiteY4" fmla="*/ 624045 h 624045"/>
              <a:gd name="connsiteX5" fmla="*/ 785931 w 3128895"/>
              <a:gd name="connsiteY5" fmla="*/ 151678 h 624045"/>
              <a:gd name="connsiteX6" fmla="*/ 4334 w 3128895"/>
              <a:gd name="connsiteY6" fmla="*/ 388583 h 624045"/>
              <a:gd name="connsiteX7" fmla="*/ 0 w 3128895"/>
              <a:gd name="connsiteY7" fmla="*/ 232572 h 624045"/>
              <a:gd name="connsiteX0" fmla="*/ 0 w 3128895"/>
              <a:gd name="connsiteY0" fmla="*/ 232572 h 624045"/>
              <a:gd name="connsiteX1" fmla="*/ 780987 w 3128895"/>
              <a:gd name="connsiteY1" fmla="*/ 0 h 624045"/>
              <a:gd name="connsiteX2" fmla="*/ 2342963 w 3128895"/>
              <a:gd name="connsiteY2" fmla="*/ 156012 h 624045"/>
              <a:gd name="connsiteX3" fmla="*/ 3128895 w 3128895"/>
              <a:gd name="connsiteY3" fmla="*/ 236906 h 624045"/>
              <a:gd name="connsiteX4" fmla="*/ 3124561 w 3128895"/>
              <a:gd name="connsiteY4" fmla="*/ 384250 h 624045"/>
              <a:gd name="connsiteX5" fmla="*/ 2347905 w 3128895"/>
              <a:gd name="connsiteY5" fmla="*/ 624045 h 624045"/>
              <a:gd name="connsiteX6" fmla="*/ 785931 w 3128895"/>
              <a:gd name="connsiteY6" fmla="*/ 151678 h 624045"/>
              <a:gd name="connsiteX7" fmla="*/ 4334 w 3128895"/>
              <a:gd name="connsiteY7" fmla="*/ 388583 h 624045"/>
              <a:gd name="connsiteX8" fmla="*/ 0 w 3128895"/>
              <a:gd name="connsiteY8" fmla="*/ 232572 h 624045"/>
              <a:gd name="connsiteX0" fmla="*/ 0 w 3128895"/>
              <a:gd name="connsiteY0" fmla="*/ 232572 h 624045"/>
              <a:gd name="connsiteX1" fmla="*/ 780987 w 3128895"/>
              <a:gd name="connsiteY1" fmla="*/ 0 h 624045"/>
              <a:gd name="connsiteX2" fmla="*/ 2352850 w 3128895"/>
              <a:gd name="connsiteY2" fmla="*/ 472369 h 624045"/>
              <a:gd name="connsiteX3" fmla="*/ 3128895 w 3128895"/>
              <a:gd name="connsiteY3" fmla="*/ 236906 h 624045"/>
              <a:gd name="connsiteX4" fmla="*/ 3124561 w 3128895"/>
              <a:gd name="connsiteY4" fmla="*/ 384250 h 624045"/>
              <a:gd name="connsiteX5" fmla="*/ 2347905 w 3128895"/>
              <a:gd name="connsiteY5" fmla="*/ 624045 h 624045"/>
              <a:gd name="connsiteX6" fmla="*/ 785931 w 3128895"/>
              <a:gd name="connsiteY6" fmla="*/ 151678 h 624045"/>
              <a:gd name="connsiteX7" fmla="*/ 4334 w 3128895"/>
              <a:gd name="connsiteY7" fmla="*/ 388583 h 624045"/>
              <a:gd name="connsiteX8" fmla="*/ 0 w 3128895"/>
              <a:gd name="connsiteY8" fmla="*/ 232572 h 624045"/>
              <a:gd name="connsiteX0" fmla="*/ 0 w 3128895"/>
              <a:gd name="connsiteY0" fmla="*/ 232572 h 624045"/>
              <a:gd name="connsiteX1" fmla="*/ 780987 w 3128895"/>
              <a:gd name="connsiteY1" fmla="*/ 0 h 624045"/>
              <a:gd name="connsiteX2" fmla="*/ 2352850 w 3128895"/>
              <a:gd name="connsiteY2" fmla="*/ 472369 h 624045"/>
              <a:gd name="connsiteX3" fmla="*/ 3128895 w 3128895"/>
              <a:gd name="connsiteY3" fmla="*/ 236906 h 624045"/>
              <a:gd name="connsiteX4" fmla="*/ 3124561 w 3128895"/>
              <a:gd name="connsiteY4" fmla="*/ 384250 h 624045"/>
              <a:gd name="connsiteX5" fmla="*/ 2347905 w 3128895"/>
              <a:gd name="connsiteY5" fmla="*/ 624045 h 624045"/>
              <a:gd name="connsiteX6" fmla="*/ 785931 w 3128895"/>
              <a:gd name="connsiteY6" fmla="*/ 151678 h 624045"/>
              <a:gd name="connsiteX7" fmla="*/ 4334 w 3128895"/>
              <a:gd name="connsiteY7" fmla="*/ 388583 h 624045"/>
              <a:gd name="connsiteX8" fmla="*/ 0 w 3128895"/>
              <a:gd name="connsiteY8" fmla="*/ 232572 h 624045"/>
              <a:gd name="connsiteX0" fmla="*/ 0 w 3128895"/>
              <a:gd name="connsiteY0" fmla="*/ 232572 h 624045"/>
              <a:gd name="connsiteX1" fmla="*/ 780987 w 3128895"/>
              <a:gd name="connsiteY1" fmla="*/ 0 h 624045"/>
              <a:gd name="connsiteX2" fmla="*/ 2352850 w 3128895"/>
              <a:gd name="connsiteY2" fmla="*/ 472369 h 624045"/>
              <a:gd name="connsiteX3" fmla="*/ 3128895 w 3128895"/>
              <a:gd name="connsiteY3" fmla="*/ 236906 h 624045"/>
              <a:gd name="connsiteX4" fmla="*/ 3124561 w 3128895"/>
              <a:gd name="connsiteY4" fmla="*/ 384250 h 624045"/>
              <a:gd name="connsiteX5" fmla="*/ 2347905 w 3128895"/>
              <a:gd name="connsiteY5" fmla="*/ 624045 h 624045"/>
              <a:gd name="connsiteX6" fmla="*/ 785931 w 3128895"/>
              <a:gd name="connsiteY6" fmla="*/ 151678 h 624045"/>
              <a:gd name="connsiteX7" fmla="*/ 4334 w 3128895"/>
              <a:gd name="connsiteY7" fmla="*/ 388583 h 624045"/>
              <a:gd name="connsiteX8" fmla="*/ 0 w 3128895"/>
              <a:gd name="connsiteY8" fmla="*/ 232572 h 624045"/>
              <a:gd name="connsiteX0" fmla="*/ 0 w 3128895"/>
              <a:gd name="connsiteY0" fmla="*/ 232572 h 624045"/>
              <a:gd name="connsiteX1" fmla="*/ 780987 w 3128895"/>
              <a:gd name="connsiteY1" fmla="*/ 0 h 624045"/>
              <a:gd name="connsiteX2" fmla="*/ 2352850 w 3128895"/>
              <a:gd name="connsiteY2" fmla="*/ 472369 h 624045"/>
              <a:gd name="connsiteX3" fmla="*/ 3128895 w 3128895"/>
              <a:gd name="connsiteY3" fmla="*/ 236906 h 624045"/>
              <a:gd name="connsiteX4" fmla="*/ 3124561 w 3128895"/>
              <a:gd name="connsiteY4" fmla="*/ 384250 h 624045"/>
              <a:gd name="connsiteX5" fmla="*/ 2347905 w 3128895"/>
              <a:gd name="connsiteY5" fmla="*/ 624045 h 624045"/>
              <a:gd name="connsiteX6" fmla="*/ 785931 w 3128895"/>
              <a:gd name="connsiteY6" fmla="*/ 151678 h 624045"/>
              <a:gd name="connsiteX7" fmla="*/ 4334 w 3128895"/>
              <a:gd name="connsiteY7" fmla="*/ 388583 h 624045"/>
              <a:gd name="connsiteX8" fmla="*/ 0 w 3128895"/>
              <a:gd name="connsiteY8" fmla="*/ 232572 h 624045"/>
              <a:gd name="connsiteX0" fmla="*/ 0 w 3128895"/>
              <a:gd name="connsiteY0" fmla="*/ 232572 h 624045"/>
              <a:gd name="connsiteX1" fmla="*/ 780987 w 3128895"/>
              <a:gd name="connsiteY1" fmla="*/ 0 h 624045"/>
              <a:gd name="connsiteX2" fmla="*/ 2352850 w 3128895"/>
              <a:gd name="connsiteY2" fmla="*/ 472369 h 624045"/>
              <a:gd name="connsiteX3" fmla="*/ 3128895 w 3128895"/>
              <a:gd name="connsiteY3" fmla="*/ 236906 h 624045"/>
              <a:gd name="connsiteX4" fmla="*/ 3124561 w 3128895"/>
              <a:gd name="connsiteY4" fmla="*/ 384250 h 624045"/>
              <a:gd name="connsiteX5" fmla="*/ 2347905 w 3128895"/>
              <a:gd name="connsiteY5" fmla="*/ 624045 h 624045"/>
              <a:gd name="connsiteX6" fmla="*/ 785931 w 3128895"/>
              <a:gd name="connsiteY6" fmla="*/ 151678 h 624045"/>
              <a:gd name="connsiteX7" fmla="*/ 4334 w 3128895"/>
              <a:gd name="connsiteY7" fmla="*/ 388583 h 624045"/>
              <a:gd name="connsiteX8" fmla="*/ 0 w 3128895"/>
              <a:gd name="connsiteY8" fmla="*/ 232572 h 624045"/>
              <a:gd name="connsiteX0" fmla="*/ 0 w 3128895"/>
              <a:gd name="connsiteY0" fmla="*/ 232572 h 624045"/>
              <a:gd name="connsiteX1" fmla="*/ 780987 w 3128895"/>
              <a:gd name="connsiteY1" fmla="*/ 0 h 624045"/>
              <a:gd name="connsiteX2" fmla="*/ 2352850 w 3128895"/>
              <a:gd name="connsiteY2" fmla="*/ 472369 h 624045"/>
              <a:gd name="connsiteX3" fmla="*/ 3128895 w 3128895"/>
              <a:gd name="connsiteY3" fmla="*/ 236906 h 624045"/>
              <a:gd name="connsiteX4" fmla="*/ 3124561 w 3128895"/>
              <a:gd name="connsiteY4" fmla="*/ 384250 h 624045"/>
              <a:gd name="connsiteX5" fmla="*/ 2347905 w 3128895"/>
              <a:gd name="connsiteY5" fmla="*/ 624045 h 624045"/>
              <a:gd name="connsiteX6" fmla="*/ 785931 w 3128895"/>
              <a:gd name="connsiteY6" fmla="*/ 151678 h 624045"/>
              <a:gd name="connsiteX7" fmla="*/ 4334 w 3128895"/>
              <a:gd name="connsiteY7" fmla="*/ 388583 h 624045"/>
              <a:gd name="connsiteX8" fmla="*/ 0 w 3128895"/>
              <a:gd name="connsiteY8" fmla="*/ 232572 h 624045"/>
              <a:gd name="connsiteX0" fmla="*/ 0 w 3128895"/>
              <a:gd name="connsiteY0" fmla="*/ 232572 h 624045"/>
              <a:gd name="connsiteX1" fmla="*/ 780987 w 3128895"/>
              <a:gd name="connsiteY1" fmla="*/ 0 h 624045"/>
              <a:gd name="connsiteX2" fmla="*/ 2352850 w 3128895"/>
              <a:gd name="connsiteY2" fmla="*/ 472369 h 624045"/>
              <a:gd name="connsiteX3" fmla="*/ 3128895 w 3128895"/>
              <a:gd name="connsiteY3" fmla="*/ 236906 h 624045"/>
              <a:gd name="connsiteX4" fmla="*/ 3124561 w 3128895"/>
              <a:gd name="connsiteY4" fmla="*/ 384250 h 624045"/>
              <a:gd name="connsiteX5" fmla="*/ 2347905 w 3128895"/>
              <a:gd name="connsiteY5" fmla="*/ 624045 h 624045"/>
              <a:gd name="connsiteX6" fmla="*/ 785931 w 3128895"/>
              <a:gd name="connsiteY6" fmla="*/ 151678 h 624045"/>
              <a:gd name="connsiteX7" fmla="*/ 4334 w 3128895"/>
              <a:gd name="connsiteY7" fmla="*/ 388583 h 624045"/>
              <a:gd name="connsiteX8" fmla="*/ 0 w 3128895"/>
              <a:gd name="connsiteY8" fmla="*/ 232572 h 624045"/>
              <a:gd name="connsiteX0" fmla="*/ 0 w 3128895"/>
              <a:gd name="connsiteY0" fmla="*/ 232572 h 624045"/>
              <a:gd name="connsiteX1" fmla="*/ 780987 w 3128895"/>
              <a:gd name="connsiteY1" fmla="*/ 0 h 624045"/>
              <a:gd name="connsiteX2" fmla="*/ 2352850 w 3128895"/>
              <a:gd name="connsiteY2" fmla="*/ 472369 h 624045"/>
              <a:gd name="connsiteX3" fmla="*/ 3128895 w 3128895"/>
              <a:gd name="connsiteY3" fmla="*/ 236906 h 624045"/>
              <a:gd name="connsiteX4" fmla="*/ 3124561 w 3128895"/>
              <a:gd name="connsiteY4" fmla="*/ 384250 h 624045"/>
              <a:gd name="connsiteX5" fmla="*/ 2347905 w 3128895"/>
              <a:gd name="connsiteY5" fmla="*/ 624045 h 624045"/>
              <a:gd name="connsiteX6" fmla="*/ 785931 w 3128895"/>
              <a:gd name="connsiteY6" fmla="*/ 151678 h 624045"/>
              <a:gd name="connsiteX7" fmla="*/ 4334 w 3128895"/>
              <a:gd name="connsiteY7" fmla="*/ 388583 h 624045"/>
              <a:gd name="connsiteX8" fmla="*/ 0 w 3128895"/>
              <a:gd name="connsiteY8" fmla="*/ 232572 h 624045"/>
              <a:gd name="connsiteX0" fmla="*/ 0 w 3128895"/>
              <a:gd name="connsiteY0" fmla="*/ 232572 h 624045"/>
              <a:gd name="connsiteX1" fmla="*/ 780987 w 3128895"/>
              <a:gd name="connsiteY1" fmla="*/ 0 h 624045"/>
              <a:gd name="connsiteX2" fmla="*/ 2352850 w 3128895"/>
              <a:gd name="connsiteY2" fmla="*/ 472369 h 624045"/>
              <a:gd name="connsiteX3" fmla="*/ 3128895 w 3128895"/>
              <a:gd name="connsiteY3" fmla="*/ 236906 h 624045"/>
              <a:gd name="connsiteX4" fmla="*/ 3124561 w 3128895"/>
              <a:gd name="connsiteY4" fmla="*/ 384250 h 624045"/>
              <a:gd name="connsiteX5" fmla="*/ 2347905 w 3128895"/>
              <a:gd name="connsiteY5" fmla="*/ 624045 h 624045"/>
              <a:gd name="connsiteX6" fmla="*/ 785931 w 3128895"/>
              <a:gd name="connsiteY6" fmla="*/ 151678 h 624045"/>
              <a:gd name="connsiteX7" fmla="*/ 4334 w 3128895"/>
              <a:gd name="connsiteY7" fmla="*/ 388583 h 624045"/>
              <a:gd name="connsiteX8" fmla="*/ 0 w 3128895"/>
              <a:gd name="connsiteY8" fmla="*/ 232572 h 624045"/>
              <a:gd name="connsiteX0" fmla="*/ 0 w 3128895"/>
              <a:gd name="connsiteY0" fmla="*/ 232572 h 624045"/>
              <a:gd name="connsiteX1" fmla="*/ 780987 w 3128895"/>
              <a:gd name="connsiteY1" fmla="*/ 0 h 624045"/>
              <a:gd name="connsiteX2" fmla="*/ 2352850 w 3128895"/>
              <a:gd name="connsiteY2" fmla="*/ 472369 h 624045"/>
              <a:gd name="connsiteX3" fmla="*/ 3128895 w 3128895"/>
              <a:gd name="connsiteY3" fmla="*/ 236906 h 624045"/>
              <a:gd name="connsiteX4" fmla="*/ 3124561 w 3128895"/>
              <a:gd name="connsiteY4" fmla="*/ 384250 h 624045"/>
              <a:gd name="connsiteX5" fmla="*/ 2347905 w 3128895"/>
              <a:gd name="connsiteY5" fmla="*/ 624045 h 624045"/>
              <a:gd name="connsiteX6" fmla="*/ 785931 w 3128895"/>
              <a:gd name="connsiteY6" fmla="*/ 151678 h 624045"/>
              <a:gd name="connsiteX7" fmla="*/ 4334 w 3128895"/>
              <a:gd name="connsiteY7" fmla="*/ 388583 h 624045"/>
              <a:gd name="connsiteX8" fmla="*/ 0 w 3128895"/>
              <a:gd name="connsiteY8" fmla="*/ 232572 h 624045"/>
              <a:gd name="connsiteX0" fmla="*/ 0 w 3128895"/>
              <a:gd name="connsiteY0" fmla="*/ 232572 h 624045"/>
              <a:gd name="connsiteX1" fmla="*/ 780987 w 3128895"/>
              <a:gd name="connsiteY1" fmla="*/ 0 h 624045"/>
              <a:gd name="connsiteX2" fmla="*/ 2352850 w 3128895"/>
              <a:gd name="connsiteY2" fmla="*/ 472369 h 624045"/>
              <a:gd name="connsiteX3" fmla="*/ 3128895 w 3128895"/>
              <a:gd name="connsiteY3" fmla="*/ 236906 h 624045"/>
              <a:gd name="connsiteX4" fmla="*/ 3124561 w 3128895"/>
              <a:gd name="connsiteY4" fmla="*/ 384250 h 624045"/>
              <a:gd name="connsiteX5" fmla="*/ 2347905 w 3128895"/>
              <a:gd name="connsiteY5" fmla="*/ 624045 h 624045"/>
              <a:gd name="connsiteX6" fmla="*/ 785931 w 3128895"/>
              <a:gd name="connsiteY6" fmla="*/ 151678 h 624045"/>
              <a:gd name="connsiteX7" fmla="*/ 38934 w 3128895"/>
              <a:gd name="connsiteY7" fmla="*/ 379915 h 624045"/>
              <a:gd name="connsiteX8" fmla="*/ 0 w 3128895"/>
              <a:gd name="connsiteY8" fmla="*/ 232572 h 624045"/>
              <a:gd name="connsiteX0" fmla="*/ 0 w 3158553"/>
              <a:gd name="connsiteY0" fmla="*/ 249906 h 624045"/>
              <a:gd name="connsiteX1" fmla="*/ 810645 w 3158553"/>
              <a:gd name="connsiteY1" fmla="*/ 0 h 624045"/>
              <a:gd name="connsiteX2" fmla="*/ 2382508 w 3158553"/>
              <a:gd name="connsiteY2" fmla="*/ 472369 h 624045"/>
              <a:gd name="connsiteX3" fmla="*/ 3158553 w 3158553"/>
              <a:gd name="connsiteY3" fmla="*/ 236906 h 624045"/>
              <a:gd name="connsiteX4" fmla="*/ 3154219 w 3158553"/>
              <a:gd name="connsiteY4" fmla="*/ 384250 h 624045"/>
              <a:gd name="connsiteX5" fmla="*/ 2377563 w 3158553"/>
              <a:gd name="connsiteY5" fmla="*/ 624045 h 624045"/>
              <a:gd name="connsiteX6" fmla="*/ 815589 w 3158553"/>
              <a:gd name="connsiteY6" fmla="*/ 151678 h 624045"/>
              <a:gd name="connsiteX7" fmla="*/ 68592 w 3158553"/>
              <a:gd name="connsiteY7" fmla="*/ 379915 h 624045"/>
              <a:gd name="connsiteX8" fmla="*/ 0 w 3158553"/>
              <a:gd name="connsiteY8" fmla="*/ 249906 h 624045"/>
              <a:gd name="connsiteX0" fmla="*/ 0 w 3158553"/>
              <a:gd name="connsiteY0" fmla="*/ 249906 h 624045"/>
              <a:gd name="connsiteX1" fmla="*/ 810645 w 3158553"/>
              <a:gd name="connsiteY1" fmla="*/ 0 h 624045"/>
              <a:gd name="connsiteX2" fmla="*/ 2382508 w 3158553"/>
              <a:gd name="connsiteY2" fmla="*/ 472369 h 624045"/>
              <a:gd name="connsiteX3" fmla="*/ 3158553 w 3158553"/>
              <a:gd name="connsiteY3" fmla="*/ 236906 h 624045"/>
              <a:gd name="connsiteX4" fmla="*/ 3154219 w 3158553"/>
              <a:gd name="connsiteY4" fmla="*/ 384250 h 624045"/>
              <a:gd name="connsiteX5" fmla="*/ 2377563 w 3158553"/>
              <a:gd name="connsiteY5" fmla="*/ 624045 h 624045"/>
              <a:gd name="connsiteX6" fmla="*/ 815589 w 3158553"/>
              <a:gd name="connsiteY6" fmla="*/ 151678 h 624045"/>
              <a:gd name="connsiteX7" fmla="*/ 68592 w 3158553"/>
              <a:gd name="connsiteY7" fmla="*/ 379915 h 624045"/>
              <a:gd name="connsiteX8" fmla="*/ 0 w 3158553"/>
              <a:gd name="connsiteY8" fmla="*/ 249906 h 624045"/>
              <a:gd name="connsiteX0" fmla="*/ 0 w 3158553"/>
              <a:gd name="connsiteY0" fmla="*/ 249906 h 624045"/>
              <a:gd name="connsiteX1" fmla="*/ 810645 w 3158553"/>
              <a:gd name="connsiteY1" fmla="*/ 0 h 624045"/>
              <a:gd name="connsiteX2" fmla="*/ 2382508 w 3158553"/>
              <a:gd name="connsiteY2" fmla="*/ 472369 h 624045"/>
              <a:gd name="connsiteX3" fmla="*/ 3158553 w 3158553"/>
              <a:gd name="connsiteY3" fmla="*/ 236906 h 624045"/>
              <a:gd name="connsiteX4" fmla="*/ 3154219 w 3158553"/>
              <a:gd name="connsiteY4" fmla="*/ 384250 h 624045"/>
              <a:gd name="connsiteX5" fmla="*/ 2377563 w 3158553"/>
              <a:gd name="connsiteY5" fmla="*/ 624045 h 624045"/>
              <a:gd name="connsiteX6" fmla="*/ 815589 w 3158553"/>
              <a:gd name="connsiteY6" fmla="*/ 151678 h 624045"/>
              <a:gd name="connsiteX7" fmla="*/ 68592 w 3158553"/>
              <a:gd name="connsiteY7" fmla="*/ 379915 h 624045"/>
              <a:gd name="connsiteX8" fmla="*/ 0 w 3158553"/>
              <a:gd name="connsiteY8" fmla="*/ 249906 h 624045"/>
              <a:gd name="connsiteX0" fmla="*/ 0 w 3154219"/>
              <a:gd name="connsiteY0" fmla="*/ 249906 h 624045"/>
              <a:gd name="connsiteX1" fmla="*/ 810645 w 3154219"/>
              <a:gd name="connsiteY1" fmla="*/ 0 h 624045"/>
              <a:gd name="connsiteX2" fmla="*/ 2382508 w 3154219"/>
              <a:gd name="connsiteY2" fmla="*/ 472369 h 624045"/>
              <a:gd name="connsiteX3" fmla="*/ 3120360 w 3154219"/>
              <a:gd name="connsiteY3" fmla="*/ 249784 h 624045"/>
              <a:gd name="connsiteX4" fmla="*/ 3154219 w 3154219"/>
              <a:gd name="connsiteY4" fmla="*/ 384250 h 624045"/>
              <a:gd name="connsiteX5" fmla="*/ 2377563 w 3154219"/>
              <a:gd name="connsiteY5" fmla="*/ 624045 h 624045"/>
              <a:gd name="connsiteX6" fmla="*/ 815589 w 3154219"/>
              <a:gd name="connsiteY6" fmla="*/ 151678 h 624045"/>
              <a:gd name="connsiteX7" fmla="*/ 68592 w 3154219"/>
              <a:gd name="connsiteY7" fmla="*/ 379915 h 624045"/>
              <a:gd name="connsiteX8" fmla="*/ 0 w 3154219"/>
              <a:gd name="connsiteY8" fmla="*/ 249906 h 624045"/>
              <a:gd name="connsiteX0" fmla="*/ 0 w 3154219"/>
              <a:gd name="connsiteY0" fmla="*/ 249906 h 624045"/>
              <a:gd name="connsiteX1" fmla="*/ 810645 w 3154219"/>
              <a:gd name="connsiteY1" fmla="*/ 0 h 624045"/>
              <a:gd name="connsiteX2" fmla="*/ 2382508 w 3154219"/>
              <a:gd name="connsiteY2" fmla="*/ 472369 h 624045"/>
              <a:gd name="connsiteX3" fmla="*/ 3120360 w 3154219"/>
              <a:gd name="connsiteY3" fmla="*/ 249784 h 624045"/>
              <a:gd name="connsiteX4" fmla="*/ 3154219 w 3154219"/>
              <a:gd name="connsiteY4" fmla="*/ 384250 h 624045"/>
              <a:gd name="connsiteX5" fmla="*/ 2377563 w 3154219"/>
              <a:gd name="connsiteY5" fmla="*/ 624045 h 624045"/>
              <a:gd name="connsiteX6" fmla="*/ 815589 w 3154219"/>
              <a:gd name="connsiteY6" fmla="*/ 151678 h 624045"/>
              <a:gd name="connsiteX7" fmla="*/ 68592 w 3154219"/>
              <a:gd name="connsiteY7" fmla="*/ 379915 h 624045"/>
              <a:gd name="connsiteX8" fmla="*/ 0 w 3154219"/>
              <a:gd name="connsiteY8" fmla="*/ 249906 h 624045"/>
              <a:gd name="connsiteX0" fmla="*/ 0 w 3195350"/>
              <a:gd name="connsiteY0" fmla="*/ 249906 h 624045"/>
              <a:gd name="connsiteX1" fmla="*/ 810645 w 3195350"/>
              <a:gd name="connsiteY1" fmla="*/ 0 h 624045"/>
              <a:gd name="connsiteX2" fmla="*/ 2382508 w 3195350"/>
              <a:gd name="connsiteY2" fmla="*/ 472369 h 624045"/>
              <a:gd name="connsiteX3" fmla="*/ 3120360 w 3195350"/>
              <a:gd name="connsiteY3" fmla="*/ 249784 h 624045"/>
              <a:gd name="connsiteX4" fmla="*/ 3195350 w 3195350"/>
              <a:gd name="connsiteY4" fmla="*/ 371371 h 624045"/>
              <a:gd name="connsiteX5" fmla="*/ 2377563 w 3195350"/>
              <a:gd name="connsiteY5" fmla="*/ 624045 h 624045"/>
              <a:gd name="connsiteX6" fmla="*/ 815589 w 3195350"/>
              <a:gd name="connsiteY6" fmla="*/ 151678 h 624045"/>
              <a:gd name="connsiteX7" fmla="*/ 68592 w 3195350"/>
              <a:gd name="connsiteY7" fmla="*/ 379915 h 624045"/>
              <a:gd name="connsiteX8" fmla="*/ 0 w 3195350"/>
              <a:gd name="connsiteY8" fmla="*/ 249906 h 624045"/>
              <a:gd name="connsiteX0" fmla="*/ 0 w 3195350"/>
              <a:gd name="connsiteY0" fmla="*/ 249906 h 624045"/>
              <a:gd name="connsiteX1" fmla="*/ 810645 w 3195350"/>
              <a:gd name="connsiteY1" fmla="*/ 0 h 624045"/>
              <a:gd name="connsiteX2" fmla="*/ 2382508 w 3195350"/>
              <a:gd name="connsiteY2" fmla="*/ 472369 h 624045"/>
              <a:gd name="connsiteX3" fmla="*/ 3120360 w 3195350"/>
              <a:gd name="connsiteY3" fmla="*/ 249784 h 624045"/>
              <a:gd name="connsiteX4" fmla="*/ 3195350 w 3195350"/>
              <a:gd name="connsiteY4" fmla="*/ 371371 h 624045"/>
              <a:gd name="connsiteX5" fmla="*/ 2377563 w 3195350"/>
              <a:gd name="connsiteY5" fmla="*/ 624045 h 624045"/>
              <a:gd name="connsiteX6" fmla="*/ 815589 w 3195350"/>
              <a:gd name="connsiteY6" fmla="*/ 151678 h 624045"/>
              <a:gd name="connsiteX7" fmla="*/ 68592 w 3195350"/>
              <a:gd name="connsiteY7" fmla="*/ 379915 h 624045"/>
              <a:gd name="connsiteX8" fmla="*/ 0 w 3195350"/>
              <a:gd name="connsiteY8" fmla="*/ 249906 h 62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5350" h="624045">
                <a:moveTo>
                  <a:pt x="0" y="249906"/>
                </a:moveTo>
                <a:cubicBezTo>
                  <a:pt x="248578" y="149200"/>
                  <a:pt x="535487" y="3852"/>
                  <a:pt x="810645" y="0"/>
                </a:cubicBezTo>
                <a:cubicBezTo>
                  <a:pt x="1354372" y="18779"/>
                  <a:pt x="1858554" y="462257"/>
                  <a:pt x="2382508" y="472369"/>
                </a:cubicBezTo>
                <a:cubicBezTo>
                  <a:pt x="2641190" y="463219"/>
                  <a:pt x="2870491" y="343727"/>
                  <a:pt x="3120360" y="249784"/>
                </a:cubicBezTo>
                <a:lnTo>
                  <a:pt x="3195350" y="371371"/>
                </a:lnTo>
                <a:cubicBezTo>
                  <a:pt x="2959970" y="461606"/>
                  <a:pt x="2656219" y="613451"/>
                  <a:pt x="2377563" y="624045"/>
                </a:cubicBezTo>
                <a:cubicBezTo>
                  <a:pt x="1856906" y="613933"/>
                  <a:pt x="1356019" y="174790"/>
                  <a:pt x="815589" y="151678"/>
                </a:cubicBezTo>
                <a:cubicBezTo>
                  <a:pt x="594602" y="156974"/>
                  <a:pt x="329124" y="272613"/>
                  <a:pt x="68592" y="379915"/>
                </a:cubicBezTo>
                <a:lnTo>
                  <a:pt x="0" y="249906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5095495" y="4445164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7826067" y="4449664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5122647" y="4944835"/>
            <a:ext cx="336571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8488362" y="4821724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cxnSp>
        <p:nvCxnSpPr>
          <p:cNvPr id="91" name="Straight Arrow Connector 90"/>
          <p:cNvCxnSpPr/>
          <p:nvPr/>
        </p:nvCxnSpPr>
        <p:spPr bwMode="auto">
          <a:xfrm flipV="1">
            <a:off x="5131657" y="3878035"/>
            <a:ext cx="0" cy="1066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5135562" y="3833062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</a:t>
            </a:r>
            <a:endParaRPr lang="en-US" sz="1000" dirty="0"/>
          </a:p>
        </p:txBody>
      </p:sp>
      <p:cxnSp>
        <p:nvCxnSpPr>
          <p:cNvPr id="59" name="Straight Connector 58"/>
          <p:cNvCxnSpPr/>
          <p:nvPr/>
        </p:nvCxnSpPr>
        <p:spPr bwMode="auto">
          <a:xfrm flipV="1">
            <a:off x="5154200" y="3763321"/>
            <a:ext cx="1489864" cy="725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flipV="1">
            <a:off x="7878203" y="4073825"/>
            <a:ext cx="824788" cy="4228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6187122" y="4073825"/>
            <a:ext cx="5486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>
            <a:off x="8154351" y="4411435"/>
            <a:ext cx="5486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Arc 62"/>
          <p:cNvSpPr/>
          <p:nvPr/>
        </p:nvSpPr>
        <p:spPr bwMode="auto">
          <a:xfrm>
            <a:off x="7479684" y="3870802"/>
            <a:ext cx="1097280" cy="1097280"/>
          </a:xfrm>
          <a:prstGeom prst="arc">
            <a:avLst>
              <a:gd name="adj1" fmla="val 19961795"/>
              <a:gd name="adj2" fmla="val 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3" name="Arc 102"/>
          <p:cNvSpPr/>
          <p:nvPr/>
        </p:nvSpPr>
        <p:spPr bwMode="auto">
          <a:xfrm>
            <a:off x="5539529" y="3516107"/>
            <a:ext cx="1097280" cy="1097280"/>
          </a:xfrm>
          <a:prstGeom prst="arc">
            <a:avLst>
              <a:gd name="adj1" fmla="val 19961795"/>
              <a:gd name="adj2" fmla="val 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7939722" y="4501883"/>
            <a:ext cx="3508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5364091" y="4507159"/>
            <a:ext cx="3508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V="1">
            <a:off x="5573885" y="4507159"/>
            <a:ext cx="0" cy="4376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 flipV="1">
            <a:off x="8171637" y="4507158"/>
            <a:ext cx="0" cy="4376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5059362" y="4546214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33CC"/>
                </a:solidFill>
              </a:rPr>
              <a:t>i</a:t>
            </a:r>
            <a:endParaRPr lang="en-US" sz="1000" b="1" dirty="0">
              <a:solidFill>
                <a:srgbClr val="0033CC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779315" y="4546214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33CC"/>
                </a:solidFill>
              </a:rPr>
              <a:t>j</a:t>
            </a:r>
            <a:endParaRPr lang="en-US" sz="1000" b="1" dirty="0">
              <a:solidFill>
                <a:srgbClr val="0033CC"/>
              </a:solidFill>
            </a:endParaRPr>
          </a:p>
        </p:txBody>
      </p:sp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295824"/>
              </p:ext>
            </p:extLst>
          </p:nvPr>
        </p:nvGraphicFramePr>
        <p:xfrm>
          <a:off x="5573885" y="4524643"/>
          <a:ext cx="246096" cy="402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90" name="Equation" r:id="rId3" imgW="139680" imgH="228600" progId="Equation.DSMT4">
                  <p:embed/>
                </p:oleObj>
              </mc:Choice>
              <mc:Fallback>
                <p:oleObj name="Equation" r:id="rId3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3885" y="4524643"/>
                        <a:ext cx="246096" cy="402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832527"/>
              </p:ext>
            </p:extLst>
          </p:nvPr>
        </p:nvGraphicFramePr>
        <p:xfrm>
          <a:off x="8150225" y="4513035"/>
          <a:ext cx="2921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91" name="Equation" r:id="rId5" imgW="164880" imgH="241200" progId="Equation.DSMT4">
                  <p:embed/>
                </p:oleObj>
              </mc:Choice>
              <mc:Fallback>
                <p:oleObj name="Equation" r:id="rId5" imgW="164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0225" y="4513035"/>
                        <a:ext cx="2921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869289"/>
              </p:ext>
            </p:extLst>
          </p:nvPr>
        </p:nvGraphicFramePr>
        <p:xfrm>
          <a:off x="6670675" y="3722460"/>
          <a:ext cx="2682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92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675" y="3722460"/>
                        <a:ext cx="2682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595466"/>
              </p:ext>
            </p:extLst>
          </p:nvPr>
        </p:nvGraphicFramePr>
        <p:xfrm>
          <a:off x="8624887" y="4055835"/>
          <a:ext cx="2905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93" name="Equation" r:id="rId9" imgW="164880" imgH="241200" progId="Equation.DSMT4">
                  <p:embed/>
                </p:oleObj>
              </mc:Choice>
              <mc:Fallback>
                <p:oleObj name="Equation" r:id="rId9" imgW="164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4887" y="4055835"/>
                        <a:ext cx="2905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05268" y="2995920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Nodal Loads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120898" y="5169034"/>
            <a:ext cx="2565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Nodal Displacements</a:t>
            </a:r>
            <a:endParaRPr lang="en-US" sz="1600" b="1" dirty="0"/>
          </a:p>
        </p:txBody>
      </p:sp>
      <p:sp useBgFill="1">
        <p:nvSpPr>
          <p:cNvPr id="54" name="TextBox 53"/>
          <p:cNvSpPr txBox="1"/>
          <p:nvPr/>
        </p:nvSpPr>
        <p:spPr>
          <a:xfrm>
            <a:off x="6043617" y="1793218"/>
            <a:ext cx="99257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</a:t>
            </a:r>
            <a:r>
              <a:rPr lang="en-US" sz="1400" baseline="-25000" dirty="0" err="1" smtClean="0"/>
              <a:t>e</a:t>
            </a:r>
            <a:r>
              <a:rPr lang="en-US" sz="1400" dirty="0" smtClean="0"/>
              <a:t>, </a:t>
            </a:r>
            <a:r>
              <a:rPr lang="en-US" sz="1400" dirty="0" err="1" smtClean="0"/>
              <a:t>I</a:t>
            </a:r>
            <a:r>
              <a:rPr lang="en-US" sz="1400" baseline="-25000" dirty="0" err="1" smtClean="0"/>
              <a:t>e</a:t>
            </a:r>
            <a:r>
              <a:rPr lang="en-US" sz="1400" dirty="0" smtClean="0"/>
              <a:t>, A</a:t>
            </a:r>
            <a:r>
              <a:rPr lang="en-US" sz="1400" baseline="-25000" dirty="0" smtClean="0"/>
              <a:t>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91897" y="1817401"/>
            <a:ext cx="46410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 Displacement Field Must Be Assumed</a:t>
            </a:r>
          </a:p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Two nodes (</a:t>
            </a:r>
            <a:r>
              <a:rPr lang="en-US" sz="1600" dirty="0" smtClean="0">
                <a:solidFill>
                  <a:srgbClr val="0033CC"/>
                </a:solidFill>
              </a:rPr>
              <a:t>i</a:t>
            </a:r>
            <a:r>
              <a:rPr lang="en-US" sz="1600" dirty="0" smtClean="0"/>
              <a:t> and </a:t>
            </a:r>
            <a:r>
              <a:rPr lang="en-US" sz="1600" dirty="0" smtClean="0">
                <a:solidFill>
                  <a:srgbClr val="0033CC"/>
                </a:solidFill>
              </a:rPr>
              <a:t>j</a:t>
            </a:r>
            <a:r>
              <a:rPr lang="en-US" sz="1600" dirty="0" smtClean="0"/>
              <a:t>)</a:t>
            </a:r>
          </a:p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Each nodes had 2 </a:t>
            </a:r>
            <a:r>
              <a:rPr lang="en-US" sz="1600" dirty="0" err="1" smtClean="0"/>
              <a:t>DoF</a:t>
            </a:r>
            <a:r>
              <a:rPr lang="en-US" sz="1600" dirty="0" smtClean="0"/>
              <a:t> (v, </a:t>
            </a:r>
            <a:r>
              <a:rPr lang="en-US" sz="1600" dirty="0" smtClean="0">
                <a:sym typeface="Symbol"/>
              </a:rPr>
              <a:t>)</a:t>
            </a:r>
          </a:p>
          <a:p>
            <a:pPr marL="742950" lvl="1" indent="-285750"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ym typeface="Symbol"/>
              </a:rPr>
              <a:t> </a:t>
            </a:r>
            <a:endParaRPr lang="en-US" sz="1600" dirty="0" smtClean="0">
              <a:sym typeface="Symbol"/>
            </a:endParaRPr>
          </a:p>
          <a:p>
            <a:pPr marL="742950" lvl="1" indent="-285750"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ym typeface="Symbol"/>
              </a:rPr>
              <a:t> </a:t>
            </a:r>
            <a:endParaRPr lang="en-US" sz="1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477570"/>
              </p:ext>
            </p:extLst>
          </p:nvPr>
        </p:nvGraphicFramePr>
        <p:xfrm>
          <a:off x="933450" y="2603500"/>
          <a:ext cx="1714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94" name="Equation" r:id="rId11" imgW="114120" imgH="139680" progId="Equation.DSMT4">
                  <p:embed/>
                </p:oleObj>
              </mc:Choice>
              <mc:Fallback>
                <p:oleObj name="Equation" r:id="rId11" imgW="114120" imgH="13968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603500"/>
                        <a:ext cx="17145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085360"/>
              </p:ext>
            </p:extLst>
          </p:nvPr>
        </p:nvGraphicFramePr>
        <p:xfrm>
          <a:off x="914400" y="2723036"/>
          <a:ext cx="895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95" name="Equation" r:id="rId13" imgW="596880" imgH="304560" progId="Equation.DSMT4">
                  <p:embed/>
                </p:oleObj>
              </mc:Choice>
              <mc:Fallback>
                <p:oleObj name="Equation" r:id="rId13" imgW="596880" imgH="304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23036"/>
                        <a:ext cx="895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98894" y="3248561"/>
            <a:ext cx="4808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Four unknowns in the Displacement Field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545101"/>
              </p:ext>
            </p:extLst>
          </p:nvPr>
        </p:nvGraphicFramePr>
        <p:xfrm>
          <a:off x="685800" y="3616820"/>
          <a:ext cx="3356187" cy="41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96" name="Equation" r:id="rId15" imgW="1955520" imgH="241200" progId="Equation.DSMT4">
                  <p:embed/>
                </p:oleObj>
              </mc:Choice>
              <mc:Fallback>
                <p:oleObj name="Equation" r:id="rId15" imgW="1955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5800" y="3616820"/>
                        <a:ext cx="3356187" cy="41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213212" y="4094466"/>
            <a:ext cx="3511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slope can now be written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250882"/>
              </p:ext>
            </p:extLst>
          </p:nvPr>
        </p:nvGraphicFramePr>
        <p:xfrm>
          <a:off x="684586" y="4419600"/>
          <a:ext cx="36401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97" name="Equation" r:id="rId17" imgW="2120760" imgH="393480" progId="Equation.DSMT4">
                  <p:embed/>
                </p:oleObj>
              </mc:Choice>
              <mc:Fallback>
                <p:oleObj name="Equation" r:id="rId17" imgW="2120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4586" y="4419600"/>
                        <a:ext cx="3640138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Oval 64"/>
          <p:cNvSpPr/>
          <p:nvPr/>
        </p:nvSpPr>
        <p:spPr bwMode="auto">
          <a:xfrm>
            <a:off x="4434840" y="3695902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37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4434840" y="4655275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38</a:t>
            </a:r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0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6" grpId="0" animBg="1"/>
      <p:bldP spid="87" grpId="0" animBg="1"/>
      <p:bldP spid="90" grpId="0"/>
      <p:bldP spid="95" grpId="0"/>
      <p:bldP spid="63" grpId="0" animBg="1"/>
      <p:bldP spid="103" grpId="0" animBg="1"/>
      <p:bldP spid="110" grpId="0"/>
      <p:bldP spid="111" grpId="0"/>
      <p:bldP spid="52" grpId="0"/>
      <p:bldP spid="6" grpId="0"/>
      <p:bldP spid="60" grpId="0"/>
      <p:bldP spid="61" grpId="0"/>
      <p:bldP spid="65" grpId="0" animBg="1"/>
      <p:bldP spid="6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Constants In     And     Are Found From BC’s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98894" y="3048000"/>
            <a:ext cx="5570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From the diagrams the Boundary Conditions are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221866"/>
              </p:ext>
            </p:extLst>
          </p:nvPr>
        </p:nvGraphicFramePr>
        <p:xfrm>
          <a:off x="609600" y="1752600"/>
          <a:ext cx="3356187" cy="41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628" name="Equation" r:id="rId3" imgW="1955520" imgH="241200" progId="Equation.DSMT4">
                  <p:embed/>
                </p:oleObj>
              </mc:Choice>
              <mc:Fallback>
                <p:oleObj name="Equation" r:id="rId3" imgW="1955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752600"/>
                        <a:ext cx="3356187" cy="41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213212" y="4094466"/>
            <a:ext cx="8735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Substituting these into     and     yield the following results for the constants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508755"/>
              </p:ext>
            </p:extLst>
          </p:nvPr>
        </p:nvGraphicFramePr>
        <p:xfrm>
          <a:off x="609600" y="2209800"/>
          <a:ext cx="36401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629" name="Equation" r:id="rId5" imgW="2120760" imgH="393480" progId="Equation.DSMT4">
                  <p:embed/>
                </p:oleObj>
              </mc:Choice>
              <mc:Fallback>
                <p:oleObj name="Equation" r:id="rId5" imgW="2120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2209800"/>
                        <a:ext cx="3640138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13" y="1574570"/>
            <a:ext cx="3055714" cy="173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Oval 76"/>
          <p:cNvSpPr/>
          <p:nvPr/>
        </p:nvSpPr>
        <p:spPr bwMode="auto">
          <a:xfrm>
            <a:off x="4434840" y="182880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37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4434840" y="2440374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38</a:t>
            </a:r>
          </a:p>
        </p:txBody>
      </p:sp>
      <p:sp>
        <p:nvSpPr>
          <p:cNvPr id="79" name="Oval 78"/>
          <p:cNvSpPr/>
          <p:nvPr/>
        </p:nvSpPr>
        <p:spPr bwMode="auto">
          <a:xfrm>
            <a:off x="5334000" y="381000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37</a:t>
            </a:r>
          </a:p>
        </p:txBody>
      </p:sp>
      <p:sp>
        <p:nvSpPr>
          <p:cNvPr id="80" name="Oval 79"/>
          <p:cNvSpPr/>
          <p:nvPr/>
        </p:nvSpPr>
        <p:spPr bwMode="auto">
          <a:xfrm>
            <a:off x="7148570" y="366793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38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983592"/>
              </p:ext>
            </p:extLst>
          </p:nvPr>
        </p:nvGraphicFramePr>
        <p:xfrm>
          <a:off x="685800" y="3522663"/>
          <a:ext cx="9382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630" name="Equation" r:id="rId8" imgW="545760" imgH="228600" progId="Equation.DSMT4">
                  <p:embed/>
                </p:oleObj>
              </mc:Choice>
              <mc:Fallback>
                <p:oleObj name="Equation" r:id="rId8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22663"/>
                        <a:ext cx="9382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093303"/>
              </p:ext>
            </p:extLst>
          </p:nvPr>
        </p:nvGraphicFramePr>
        <p:xfrm>
          <a:off x="3656013" y="3520698"/>
          <a:ext cx="10683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631" name="Equation" r:id="rId10" imgW="622080" imgH="241200" progId="Equation.DSMT4">
                  <p:embed/>
                </p:oleObj>
              </mc:Choice>
              <mc:Fallback>
                <p:oleObj name="Equation" r:id="rId10" imgW="622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3520698"/>
                        <a:ext cx="106838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72252"/>
              </p:ext>
            </p:extLst>
          </p:nvPr>
        </p:nvGraphicFramePr>
        <p:xfrm>
          <a:off x="2046287" y="3371085"/>
          <a:ext cx="115411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632" name="Equation" r:id="rId12" imgW="672840" imgH="393480" progId="Equation.DSMT4">
                  <p:embed/>
                </p:oleObj>
              </mc:Choice>
              <mc:Fallback>
                <p:oleObj name="Equation" r:id="rId12" imgW="672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7" y="3371085"/>
                        <a:ext cx="115411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596634"/>
              </p:ext>
            </p:extLst>
          </p:nvPr>
        </p:nvGraphicFramePr>
        <p:xfrm>
          <a:off x="5181600" y="3372046"/>
          <a:ext cx="12858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633" name="Equation" r:id="rId14" imgW="749160" imgH="393480" progId="Equation.DSMT4">
                  <p:embed/>
                </p:oleObj>
              </mc:Choice>
              <mc:Fallback>
                <p:oleObj name="Equation" r:id="rId14" imgW="749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72046"/>
                        <a:ext cx="12858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Oval 80"/>
          <p:cNvSpPr/>
          <p:nvPr/>
        </p:nvSpPr>
        <p:spPr bwMode="auto">
          <a:xfrm>
            <a:off x="2870230" y="414528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37</a:t>
            </a:r>
          </a:p>
        </p:txBody>
      </p:sp>
      <p:sp>
        <p:nvSpPr>
          <p:cNvPr id="82" name="Oval 81"/>
          <p:cNvSpPr/>
          <p:nvPr/>
        </p:nvSpPr>
        <p:spPr bwMode="auto">
          <a:xfrm>
            <a:off x="3612396" y="414450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38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898333"/>
              </p:ext>
            </p:extLst>
          </p:nvPr>
        </p:nvGraphicFramePr>
        <p:xfrm>
          <a:off x="709047" y="4357608"/>
          <a:ext cx="698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634" name="Equation" r:id="rId16" imgW="406080" imgH="228600" progId="Equation.DSMT4">
                  <p:embed/>
                </p:oleObj>
              </mc:Choice>
              <mc:Fallback>
                <p:oleObj name="Equation" r:id="rId16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47" y="4357608"/>
                        <a:ext cx="698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952714"/>
              </p:ext>
            </p:extLst>
          </p:nvPr>
        </p:nvGraphicFramePr>
        <p:xfrm>
          <a:off x="679639" y="4727496"/>
          <a:ext cx="7429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635" name="Equation" r:id="rId18" imgW="431640" imgH="228600" progId="Equation.DSMT4">
                  <p:embed/>
                </p:oleObj>
              </mc:Choice>
              <mc:Fallback>
                <p:oleObj name="Equation" r:id="rId18" imgW="431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39" y="4727496"/>
                        <a:ext cx="74295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871431"/>
              </p:ext>
            </p:extLst>
          </p:nvPr>
        </p:nvGraphicFramePr>
        <p:xfrm>
          <a:off x="670302" y="5119608"/>
          <a:ext cx="3232151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636" name="Equation" r:id="rId20" imgW="1879560" imgH="253800" progId="Equation.DSMT4">
                  <p:embed/>
                </p:oleObj>
              </mc:Choice>
              <mc:Fallback>
                <p:oleObj name="Equation" r:id="rId20" imgW="1879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302" y="5119608"/>
                        <a:ext cx="3232151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85068"/>
              </p:ext>
            </p:extLst>
          </p:nvPr>
        </p:nvGraphicFramePr>
        <p:xfrm>
          <a:off x="654804" y="5638800"/>
          <a:ext cx="29479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637" name="Equation" r:id="rId22" imgW="1714320" imgH="253800" progId="Equation.DSMT4">
                  <p:embed/>
                </p:oleObj>
              </mc:Choice>
              <mc:Fallback>
                <p:oleObj name="Equation" r:id="rId22" imgW="1714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04" y="5638800"/>
                        <a:ext cx="29479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155493"/>
              </p:ext>
            </p:extLst>
          </p:nvPr>
        </p:nvGraphicFramePr>
        <p:xfrm>
          <a:off x="4612253" y="4358898"/>
          <a:ext cx="698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638" name="Equation" r:id="rId24" imgW="406080" imgH="228600" progId="Equation.DSMT4">
                  <p:embed/>
                </p:oleObj>
              </mc:Choice>
              <mc:Fallback>
                <p:oleObj name="Equation" r:id="rId24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2253" y="4358898"/>
                        <a:ext cx="6985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589282"/>
              </p:ext>
            </p:extLst>
          </p:nvPr>
        </p:nvGraphicFramePr>
        <p:xfrm>
          <a:off x="4610477" y="4724400"/>
          <a:ext cx="7413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639" name="Equation" r:id="rId26" imgW="431640" imgH="228600" progId="Equation.DSMT4">
                  <p:embed/>
                </p:oleObj>
              </mc:Choice>
              <mc:Fallback>
                <p:oleObj name="Equation" r:id="rId26" imgW="431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477" y="4724400"/>
                        <a:ext cx="74136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983440"/>
              </p:ext>
            </p:extLst>
          </p:nvPr>
        </p:nvGraphicFramePr>
        <p:xfrm>
          <a:off x="4623822" y="5089525"/>
          <a:ext cx="29432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640" name="Equation" r:id="rId28" imgW="1714320" imgH="291960" progId="Equation.DSMT4">
                  <p:embed/>
                </p:oleObj>
              </mc:Choice>
              <mc:Fallback>
                <p:oleObj name="Equation" r:id="rId28" imgW="17143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3822" y="5089525"/>
                        <a:ext cx="29432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324975"/>
              </p:ext>
            </p:extLst>
          </p:nvPr>
        </p:nvGraphicFramePr>
        <p:xfrm>
          <a:off x="4623822" y="5609848"/>
          <a:ext cx="29432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641" name="Equation" r:id="rId30" imgW="1714320" imgH="291960" progId="Equation.DSMT4">
                  <p:embed/>
                </p:oleObj>
              </mc:Choice>
              <mc:Fallback>
                <p:oleObj name="Equation" r:id="rId30" imgW="17143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3822" y="5609848"/>
                        <a:ext cx="29432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26"/>
          <p:cNvSpPr/>
          <p:nvPr/>
        </p:nvSpPr>
        <p:spPr bwMode="auto">
          <a:xfrm>
            <a:off x="8458200" y="444155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39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8496945" y="4787168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40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8496945" y="518160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41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8496945" y="563880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42</a:t>
            </a:r>
          </a:p>
        </p:txBody>
      </p:sp>
      <p:sp>
        <p:nvSpPr>
          <p:cNvPr id="3" name="Right Brace 2"/>
          <p:cNvSpPr/>
          <p:nvPr/>
        </p:nvSpPr>
        <p:spPr bwMode="auto">
          <a:xfrm>
            <a:off x="4191000" y="5105400"/>
            <a:ext cx="304800" cy="914400"/>
          </a:xfrm>
          <a:prstGeom prst="rightBrace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62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81" grpId="0" animBg="1"/>
      <p:bldP spid="82" grpId="0" animBg="1"/>
      <p:bldP spid="27" grpId="0" animBg="1"/>
      <p:bldP spid="28" grpId="0" animBg="1"/>
      <p:bldP spid="29" grpId="0" animBg="1"/>
      <p:bldP spid="32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1999" cy="1216025"/>
          </a:xfrm>
        </p:spPr>
        <p:txBody>
          <a:bodyPr/>
          <a:lstStyle/>
          <a:p>
            <a:r>
              <a:rPr lang="en-US" dirty="0" smtClean="0"/>
              <a:t>The Constants     -     Into     Result In The Shape Functions 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59627"/>
              </p:ext>
            </p:extLst>
          </p:nvPr>
        </p:nvGraphicFramePr>
        <p:xfrm>
          <a:off x="410706" y="1666573"/>
          <a:ext cx="3117741" cy="38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525" name="Equation" r:id="rId3" imgW="1955520" imgH="241200" progId="Equation.DSMT4">
                  <p:embed/>
                </p:oleObj>
              </mc:Choice>
              <mc:Fallback>
                <p:oleObj name="Equation" r:id="rId3" imgW="1955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706" y="1666573"/>
                        <a:ext cx="3117741" cy="384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13" y="1574570"/>
            <a:ext cx="3055714" cy="173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Oval 76"/>
          <p:cNvSpPr/>
          <p:nvPr/>
        </p:nvSpPr>
        <p:spPr bwMode="auto">
          <a:xfrm>
            <a:off x="4434840" y="1721604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37</a:t>
            </a:r>
          </a:p>
        </p:txBody>
      </p:sp>
      <p:sp>
        <p:nvSpPr>
          <p:cNvPr id="79" name="Oval 78"/>
          <p:cNvSpPr/>
          <p:nvPr/>
        </p:nvSpPr>
        <p:spPr bwMode="auto">
          <a:xfrm>
            <a:off x="7239000" y="411996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37</a:t>
            </a:r>
          </a:p>
        </p:txBody>
      </p:sp>
      <p:sp>
        <p:nvSpPr>
          <p:cNvPr id="80" name="Oval 79"/>
          <p:cNvSpPr/>
          <p:nvPr/>
        </p:nvSpPr>
        <p:spPr bwMode="auto">
          <a:xfrm>
            <a:off x="4457313" y="411996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39</a:t>
            </a:r>
          </a:p>
        </p:txBody>
      </p:sp>
      <p:sp>
        <p:nvSpPr>
          <p:cNvPr id="82" name="Oval 81"/>
          <p:cNvSpPr/>
          <p:nvPr/>
        </p:nvSpPr>
        <p:spPr bwMode="auto">
          <a:xfrm>
            <a:off x="5423115" y="406908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43</a:t>
            </a:r>
          </a:p>
        </p:txBody>
      </p:sp>
      <p:sp>
        <p:nvSpPr>
          <p:cNvPr id="84" name="Oval 83"/>
          <p:cNvSpPr/>
          <p:nvPr/>
        </p:nvSpPr>
        <p:spPr bwMode="auto">
          <a:xfrm>
            <a:off x="5410200" y="411996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42</a:t>
            </a: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85269"/>
              </p:ext>
            </p:extLst>
          </p:nvPr>
        </p:nvGraphicFramePr>
        <p:xfrm>
          <a:off x="411997" y="2056784"/>
          <a:ext cx="5410199" cy="1819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526" name="Equation" r:id="rId6" imgW="3403440" imgH="1143000" progId="Equation.DSMT4">
                  <p:embed/>
                </p:oleObj>
              </mc:Choice>
              <mc:Fallback>
                <p:oleObj name="Equation" r:id="rId6" imgW="3403440" imgH="1143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97" y="2056784"/>
                        <a:ext cx="5410199" cy="1819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986336"/>
              </p:ext>
            </p:extLst>
          </p:nvPr>
        </p:nvGraphicFramePr>
        <p:xfrm>
          <a:off x="381001" y="4023323"/>
          <a:ext cx="4876800" cy="396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527" name="Equation" r:id="rId8" imgW="2971800" imgH="241200" progId="Equation.DSMT4">
                  <p:embed/>
                </p:oleObj>
              </mc:Choice>
              <mc:Fallback>
                <p:oleObj name="Equation" r:id="rId8" imgW="297180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1" y="4023323"/>
                        <a:ext cx="4876800" cy="396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331111"/>
              </p:ext>
            </p:extLst>
          </p:nvPr>
        </p:nvGraphicFramePr>
        <p:xfrm>
          <a:off x="1081088" y="4419600"/>
          <a:ext cx="6005512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528" name="Equation" r:id="rId10" imgW="3797280" imgH="1041120" progId="Equation.DSMT4">
                  <p:embed/>
                </p:oleObj>
              </mc:Choice>
              <mc:Fallback>
                <p:oleObj name="Equation" r:id="rId10" imgW="3797280" imgH="104112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4419600"/>
                        <a:ext cx="6005512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Oval 88"/>
          <p:cNvSpPr/>
          <p:nvPr/>
        </p:nvSpPr>
        <p:spPr bwMode="auto">
          <a:xfrm>
            <a:off x="7193280" y="5576807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47</a:t>
            </a:r>
          </a:p>
        </p:txBody>
      </p:sp>
      <p:sp>
        <p:nvSpPr>
          <p:cNvPr id="92" name="Oval 91"/>
          <p:cNvSpPr/>
          <p:nvPr/>
        </p:nvSpPr>
        <p:spPr bwMode="auto">
          <a:xfrm>
            <a:off x="4038600" y="556260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46</a:t>
            </a:r>
          </a:p>
        </p:txBody>
      </p:sp>
      <p:sp>
        <p:nvSpPr>
          <p:cNvPr id="93" name="Oval 92"/>
          <p:cNvSpPr/>
          <p:nvPr/>
        </p:nvSpPr>
        <p:spPr bwMode="auto">
          <a:xfrm>
            <a:off x="7193280" y="4714068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45</a:t>
            </a:r>
          </a:p>
        </p:txBody>
      </p:sp>
      <p:sp>
        <p:nvSpPr>
          <p:cNvPr id="94" name="Oval 93"/>
          <p:cNvSpPr/>
          <p:nvPr/>
        </p:nvSpPr>
        <p:spPr bwMode="auto">
          <a:xfrm>
            <a:off x="4038600" y="472440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9374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216025"/>
          </a:xfrm>
        </p:spPr>
        <p:txBody>
          <a:bodyPr/>
          <a:lstStyle/>
          <a:p>
            <a:r>
              <a:rPr lang="en-US" dirty="0" smtClean="0"/>
              <a:t>The Strain Energy As A Function of Nodal Displacements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979436"/>
              </p:ext>
            </p:extLst>
          </p:nvPr>
        </p:nvGraphicFramePr>
        <p:xfrm>
          <a:off x="609600" y="1740694"/>
          <a:ext cx="14573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0" name="Equation" r:id="rId3" imgW="914400" imgH="253800" progId="Equation.DSMT4">
                  <p:embed/>
                </p:oleObj>
              </mc:Choice>
              <mc:Fallback>
                <p:oleObj name="Equation" r:id="rId3" imgW="914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740694"/>
                        <a:ext cx="145732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13" y="1574570"/>
            <a:ext cx="3055714" cy="173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Oval 81"/>
          <p:cNvSpPr/>
          <p:nvPr/>
        </p:nvSpPr>
        <p:spPr bwMode="auto">
          <a:xfrm>
            <a:off x="2133600" y="1795737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43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457696"/>
              </p:ext>
            </p:extLst>
          </p:nvPr>
        </p:nvGraphicFramePr>
        <p:xfrm>
          <a:off x="609600" y="3581400"/>
          <a:ext cx="25844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1" name="Equation" r:id="rId6" imgW="1574640" imgH="507960" progId="Equation.DSMT4">
                  <p:embed/>
                </p:oleObj>
              </mc:Choice>
              <mc:Fallback>
                <p:oleObj name="Equation" r:id="rId6" imgW="15746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81400"/>
                        <a:ext cx="25844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085051"/>
              </p:ext>
            </p:extLst>
          </p:nvPr>
        </p:nvGraphicFramePr>
        <p:xfrm>
          <a:off x="1081088" y="1752600"/>
          <a:ext cx="3805237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2" name="Equation" r:id="rId8" imgW="2387520" imgH="939600" progId="Equation.DSMT4">
                  <p:embed/>
                </p:oleObj>
              </mc:Choice>
              <mc:Fallback>
                <p:oleObj name="Equation" r:id="rId8" imgW="23875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81088" y="1752600"/>
                        <a:ext cx="3805237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8894" y="3276600"/>
            <a:ext cx="5954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Strain Energy for a beam in bending is given by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988" y="4385846"/>
            <a:ext cx="5889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From      the second derivative can be determined  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971087" y="441960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43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814458"/>
              </p:ext>
            </p:extLst>
          </p:nvPr>
        </p:nvGraphicFramePr>
        <p:xfrm>
          <a:off x="609600" y="4572000"/>
          <a:ext cx="5815013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3" name="Equation" r:id="rId10" imgW="3543120" imgH="939600" progId="Equation.DSMT4">
                  <p:embed/>
                </p:oleObj>
              </mc:Choice>
              <mc:Fallback>
                <p:oleObj name="Equation" r:id="rId10" imgW="35431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0"/>
                        <a:ext cx="5815013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/>
          <p:cNvSpPr/>
          <p:nvPr/>
        </p:nvSpPr>
        <p:spPr bwMode="auto">
          <a:xfrm>
            <a:off x="3604756" y="3861752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48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6736080" y="5207159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132717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6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216025"/>
          </a:xfrm>
        </p:spPr>
        <p:txBody>
          <a:bodyPr/>
          <a:lstStyle/>
          <a:p>
            <a:r>
              <a:rPr lang="en-US" dirty="0" smtClean="0"/>
              <a:t>Taking The Second Derivatives Indicated</a:t>
            </a:r>
            <a:endParaRPr lang="en-US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13" y="1574570"/>
            <a:ext cx="3055714" cy="173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360771"/>
              </p:ext>
            </p:extLst>
          </p:nvPr>
        </p:nvGraphicFramePr>
        <p:xfrm>
          <a:off x="599089" y="1676400"/>
          <a:ext cx="5194846" cy="1379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05" name="Equation" r:id="rId4" imgW="3543120" imgH="939600" progId="Equation.DSMT4">
                  <p:embed/>
                </p:oleObj>
              </mc:Choice>
              <mc:Fallback>
                <p:oleObj name="Equation" r:id="rId4" imgW="35431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89" y="1676400"/>
                        <a:ext cx="5194846" cy="1379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/>
          <p:cNvSpPr/>
          <p:nvPr/>
        </p:nvSpPr>
        <p:spPr bwMode="auto">
          <a:xfrm>
            <a:off x="5793935" y="2220138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49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646503"/>
              </p:ext>
            </p:extLst>
          </p:nvPr>
        </p:nvGraphicFramePr>
        <p:xfrm>
          <a:off x="971087" y="2755980"/>
          <a:ext cx="23844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06" name="Equation" r:id="rId6" imgW="1625400" imgH="939600" progId="Equation.DSMT4">
                  <p:embed/>
                </p:oleObj>
              </mc:Choice>
              <mc:Fallback>
                <p:oleObj name="Equation" r:id="rId6" imgW="16254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087" y="2755980"/>
                        <a:ext cx="238442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335007"/>
              </p:ext>
            </p:extLst>
          </p:nvPr>
        </p:nvGraphicFramePr>
        <p:xfrm>
          <a:off x="487363" y="4572000"/>
          <a:ext cx="6048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07" name="Equation" r:id="rId8" imgW="4127400" imgH="990360" progId="Equation.DSMT4">
                  <p:embed/>
                </p:oleObj>
              </mc:Choice>
              <mc:Fallback>
                <p:oleObj name="Equation" r:id="rId8" imgW="412740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4572000"/>
                        <a:ext cx="6048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Oval 19"/>
          <p:cNvSpPr/>
          <p:nvPr/>
        </p:nvSpPr>
        <p:spPr bwMode="auto">
          <a:xfrm>
            <a:off x="3355512" y="4859525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50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6629400" y="4831537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51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3355512" y="5515642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52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6629400" y="5560612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" y="4201934"/>
            <a:ext cx="4020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Given the values of the N’s in       -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3733800" y="4234051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44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4297680" y="4234051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311576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216025"/>
          </a:xfrm>
        </p:spPr>
        <p:txBody>
          <a:bodyPr/>
          <a:lstStyle/>
          <a:p>
            <a:r>
              <a:rPr lang="en-US" dirty="0" smtClean="0"/>
              <a:t>Writing The Strain Energy In Matrix Notation</a:t>
            </a:r>
            <a:endParaRPr lang="en-US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13" y="1574570"/>
            <a:ext cx="3055714" cy="173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277659"/>
              </p:ext>
            </p:extLst>
          </p:nvPr>
        </p:nvGraphicFramePr>
        <p:xfrm>
          <a:off x="705542" y="1676400"/>
          <a:ext cx="2901125" cy="937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48" name="Equation" r:id="rId4" imgW="1574640" imgH="507960" progId="Equation.DSMT4">
                  <p:embed/>
                </p:oleObj>
              </mc:Choice>
              <mc:Fallback>
                <p:oleObj name="Equation" r:id="rId4" imgW="15746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42" y="1676400"/>
                        <a:ext cx="2901125" cy="937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/>
          <p:cNvSpPr/>
          <p:nvPr/>
        </p:nvSpPr>
        <p:spPr bwMode="auto">
          <a:xfrm>
            <a:off x="3740705" y="2047247"/>
            <a:ext cx="289373" cy="281129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48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43918"/>
              </p:ext>
            </p:extLst>
          </p:nvPr>
        </p:nvGraphicFramePr>
        <p:xfrm>
          <a:off x="685800" y="2741157"/>
          <a:ext cx="1772296" cy="83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49" name="Equation" r:id="rId6" imgW="888840" imgH="419040" progId="Equation.DSMT4">
                  <p:embed/>
                </p:oleObj>
              </mc:Choice>
              <mc:Fallback>
                <p:oleObj name="Equation" r:id="rId6" imgW="888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1157"/>
                        <a:ext cx="1772296" cy="836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662668"/>
              </p:ext>
            </p:extLst>
          </p:nvPr>
        </p:nvGraphicFramePr>
        <p:xfrm>
          <a:off x="2491718" y="2667000"/>
          <a:ext cx="3813139" cy="96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50" name="Equation" r:id="rId8" imgW="2006280" imgH="507960" progId="Equation.DSMT4">
                  <p:embed/>
                </p:oleObj>
              </mc:Choice>
              <mc:Fallback>
                <p:oleObj name="Equation" r:id="rId8" imgW="20062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718" y="2667000"/>
                        <a:ext cx="3813139" cy="966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73867" y="3733800"/>
            <a:ext cx="4738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Strain Energy can now be computed</a:t>
            </a: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15846"/>
              </p:ext>
            </p:extLst>
          </p:nvPr>
        </p:nvGraphicFramePr>
        <p:xfrm>
          <a:off x="719122" y="4244670"/>
          <a:ext cx="7339041" cy="70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51" name="Equation" r:id="rId10" imgW="4089240" imgH="393480" progId="Equation.DSMT4">
                  <p:embed/>
                </p:oleObj>
              </mc:Choice>
              <mc:Fallback>
                <p:oleObj name="Equation" r:id="rId10" imgW="4089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22" y="4244670"/>
                        <a:ext cx="7339041" cy="708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344147"/>
              </p:ext>
            </p:extLst>
          </p:nvPr>
        </p:nvGraphicFramePr>
        <p:xfrm>
          <a:off x="1037182" y="5202841"/>
          <a:ext cx="4144418" cy="68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52" name="Equation" r:id="rId12" imgW="2374560" imgH="393480" progId="Equation.DSMT4">
                  <p:embed/>
                </p:oleObj>
              </mc:Choice>
              <mc:Fallback>
                <p:oleObj name="Equation" r:id="rId12" imgW="2374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182" y="5202841"/>
                        <a:ext cx="4144418" cy="68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29"/>
          <p:cNvSpPr/>
          <p:nvPr/>
        </p:nvSpPr>
        <p:spPr bwMode="auto">
          <a:xfrm>
            <a:off x="5257800" y="5463163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25011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216025"/>
          </a:xfrm>
        </p:spPr>
        <p:txBody>
          <a:bodyPr/>
          <a:lstStyle/>
          <a:p>
            <a:r>
              <a:rPr lang="en-US" dirty="0" smtClean="0"/>
              <a:t>The Beam Element Stiffness Matrix Is Identified</a:t>
            </a:r>
            <a:endParaRPr lang="en-US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13" y="1574570"/>
            <a:ext cx="3055714" cy="173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28600" y="2362200"/>
            <a:ext cx="3845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From the previous development, 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053277"/>
              </p:ext>
            </p:extLst>
          </p:nvPr>
        </p:nvGraphicFramePr>
        <p:xfrm>
          <a:off x="457200" y="1693760"/>
          <a:ext cx="4257675" cy="665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98" name="Equation" r:id="rId4" imgW="2527200" imgH="393480" progId="Equation.DSMT4">
                  <p:embed/>
                </p:oleObj>
              </mc:Choice>
              <mc:Fallback>
                <p:oleObj name="Equation" r:id="rId4" imgW="252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93760"/>
                        <a:ext cx="4257675" cy="665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29"/>
          <p:cNvSpPr/>
          <p:nvPr/>
        </p:nvSpPr>
        <p:spPr bwMode="auto">
          <a:xfrm>
            <a:off x="5175414" y="190500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54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3937108" y="239268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11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820922"/>
              </p:ext>
            </p:extLst>
          </p:nvPr>
        </p:nvGraphicFramePr>
        <p:xfrm>
          <a:off x="457200" y="2624100"/>
          <a:ext cx="2743200" cy="49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99" name="Equation" r:id="rId6" imgW="1828800" imgH="330120" progId="Equation.DSMT4">
                  <p:embed/>
                </p:oleObj>
              </mc:Choice>
              <mc:Fallback>
                <p:oleObj name="Equation" r:id="rId6" imgW="1828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24100"/>
                        <a:ext cx="2743200" cy="496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617526"/>
              </p:ext>
            </p:extLst>
          </p:nvPr>
        </p:nvGraphicFramePr>
        <p:xfrm>
          <a:off x="838200" y="3124201"/>
          <a:ext cx="3581400" cy="136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600" name="Equation" r:id="rId8" imgW="2476440" imgH="939600" progId="Equation.DSMT4">
                  <p:embed/>
                </p:oleObj>
              </mc:Choice>
              <mc:Fallback>
                <p:oleObj name="Equation" r:id="rId8" imgW="24764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24201"/>
                        <a:ext cx="3581400" cy="1363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723509"/>
              </p:ext>
            </p:extLst>
          </p:nvPr>
        </p:nvGraphicFramePr>
        <p:xfrm>
          <a:off x="838200" y="4656138"/>
          <a:ext cx="4114800" cy="1401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601" name="Equation" r:id="rId10" imgW="2806560" imgH="952200" progId="Equation.DSMT4">
                  <p:embed/>
                </p:oleObj>
              </mc:Choice>
              <mc:Fallback>
                <p:oleObj name="Equation" r:id="rId10" imgW="280656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56138"/>
                        <a:ext cx="4114800" cy="1401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939503"/>
              </p:ext>
            </p:extLst>
          </p:nvPr>
        </p:nvGraphicFramePr>
        <p:xfrm>
          <a:off x="4991100" y="4684713"/>
          <a:ext cx="3462338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602" name="Equation" r:id="rId12" imgW="2336760" imgH="927000" progId="Equation.DSMT4">
                  <p:embed/>
                </p:oleObj>
              </mc:Choice>
              <mc:Fallback>
                <p:oleObj name="Equation" r:id="rId12" imgW="233676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4684713"/>
                        <a:ext cx="3462338" cy="13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02931" y="3840451"/>
            <a:ext cx="2855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Substituting      -      and</a:t>
            </a:r>
          </a:p>
          <a:p>
            <a:r>
              <a:rPr lang="en-US" sz="1600" dirty="0" smtClean="0"/>
              <a:t>integrating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7114901" y="3872194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50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7577729" y="3885745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53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8527300" y="5161553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55</a:t>
            </a: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097664"/>
              </p:ext>
            </p:extLst>
          </p:nvPr>
        </p:nvGraphicFramePr>
        <p:xfrm>
          <a:off x="457200" y="1695376"/>
          <a:ext cx="21177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603" name="Equation" r:id="rId14" imgW="1257120" imgH="393480" progId="Equation.DSMT4">
                  <p:embed/>
                </p:oleObj>
              </mc:Choice>
              <mc:Fallback>
                <p:oleObj name="Equation" r:id="rId14" imgW="1257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95376"/>
                        <a:ext cx="211772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Oval 30"/>
          <p:cNvSpPr/>
          <p:nvPr/>
        </p:nvSpPr>
        <p:spPr bwMode="auto">
          <a:xfrm>
            <a:off x="2680499" y="1890797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56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4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 animBg="1"/>
      <p:bldP spid="13" grpId="0" animBg="1"/>
      <p:bldP spid="20" grpId="0"/>
      <p:bldP spid="21" grpId="0" animBg="1"/>
      <p:bldP spid="22" grpId="0" animBg="1"/>
      <p:bldP spid="23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Dimensional (Line) Elements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514600" y="2438400"/>
            <a:ext cx="1600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514600" y="3505200"/>
            <a:ext cx="1600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514600" y="4876800"/>
            <a:ext cx="1600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267200" y="243840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267200" y="487680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0800000">
            <a:off x="1905000" y="243840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0800000">
            <a:off x="1905000" y="4875212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>
            <a:off x="1371600" y="4875212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>
            <a:off x="1295400" y="4875212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800600" y="4875212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876800" y="4875212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3" name="Group 22"/>
          <p:cNvGrpSpPr/>
          <p:nvPr/>
        </p:nvGrpSpPr>
        <p:grpSpPr>
          <a:xfrm rot="9089759">
            <a:off x="2558852" y="4622978"/>
            <a:ext cx="533400" cy="1588"/>
            <a:chOff x="2133600" y="4724400"/>
            <a:chExt cx="533400" cy="1588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rot="10800000">
              <a:off x="22098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rot="10800000">
              <a:off x="21336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 rot="19816270">
            <a:off x="3470491" y="5161351"/>
            <a:ext cx="533400" cy="1588"/>
            <a:chOff x="2133600" y="4724400"/>
            <a:chExt cx="533400" cy="1588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 rot="10800000">
              <a:off x="22098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rot="10800000">
              <a:off x="21336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 rot="9089759">
            <a:off x="2558851" y="3251378"/>
            <a:ext cx="533400" cy="1588"/>
            <a:chOff x="2133600" y="4724400"/>
            <a:chExt cx="533400" cy="1588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rot="10800000">
              <a:off x="22098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rot="10800000">
              <a:off x="21336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 rot="19816270">
            <a:off x="3546692" y="3713551"/>
            <a:ext cx="533400" cy="1588"/>
            <a:chOff x="2133600" y="4724400"/>
            <a:chExt cx="533400" cy="1588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rot="10800000">
              <a:off x="22098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0800000">
              <a:off x="21336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4" name="Straight Arrow Connector 33"/>
          <p:cNvCxnSpPr/>
          <p:nvPr/>
        </p:nvCxnSpPr>
        <p:spPr bwMode="auto">
          <a:xfrm rot="5400000" flipH="1" flipV="1">
            <a:off x="2324894" y="51427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3925094" y="37711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5400000" flipH="1" flipV="1">
            <a:off x="2324894" y="37711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5400000" flipH="1" flipV="1">
            <a:off x="3925094" y="51427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5334000" y="22098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Nodes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334000" y="34290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Nodes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10200" y="46482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Nodes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" y="2209800"/>
            <a:ext cx="88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Truss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52400" y="33644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Beam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52400" y="4724400"/>
            <a:ext cx="97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Frame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781800" y="1981200"/>
            <a:ext cx="1994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Pin-ended bar in</a:t>
            </a:r>
          </a:p>
          <a:p>
            <a:r>
              <a:rPr lang="en-US" sz="1600" b="1" dirty="0" smtClean="0"/>
              <a:t>tension or </a:t>
            </a:r>
          </a:p>
          <a:p>
            <a:r>
              <a:rPr lang="en-US" sz="1600" b="1" dirty="0" smtClean="0"/>
              <a:t>compression</a:t>
            </a:r>
            <a:endParaRPr 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781800" y="3471446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Bending</a:t>
            </a:r>
            <a:endParaRPr 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781800" y="4343400"/>
            <a:ext cx="21519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Axial, </a:t>
            </a:r>
            <a:r>
              <a:rPr lang="en-US" sz="1600" b="1" dirty="0" err="1" smtClean="0"/>
              <a:t>torsional</a:t>
            </a:r>
            <a:r>
              <a:rPr lang="en-US" sz="1600" b="1" dirty="0" smtClean="0"/>
              <a:t>,</a:t>
            </a:r>
          </a:p>
          <a:p>
            <a:r>
              <a:rPr lang="en-US" sz="1600" b="1" dirty="0" smtClean="0"/>
              <a:t>bending.  With or </a:t>
            </a:r>
          </a:p>
          <a:p>
            <a:r>
              <a:rPr lang="en-US" sz="1600" b="1" dirty="0" smtClean="0"/>
              <a:t>without load</a:t>
            </a:r>
          </a:p>
          <a:p>
            <a:r>
              <a:rPr lang="en-US" sz="1600" b="1" dirty="0" smtClean="0"/>
              <a:t>Stiffening.</a:t>
            </a:r>
            <a:endParaRPr lang="en-US" sz="1600" b="1" dirty="0"/>
          </a:p>
        </p:txBody>
      </p:sp>
      <p:sp>
        <p:nvSpPr>
          <p:cNvPr id="4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7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904504" y="2696902"/>
            <a:ext cx="36576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7" name="Trapezoid 36"/>
          <p:cNvSpPr/>
          <p:nvPr/>
        </p:nvSpPr>
        <p:spPr bwMode="auto">
          <a:xfrm>
            <a:off x="4435556" y="2708516"/>
            <a:ext cx="252632" cy="317597"/>
          </a:xfrm>
          <a:prstGeom prst="trapezoid">
            <a:avLst/>
          </a:prstGeom>
          <a:solidFill>
            <a:srgbClr val="CCE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>
            <a:off x="800486" y="2709158"/>
            <a:ext cx="252632" cy="304800"/>
          </a:xfrm>
          <a:prstGeom prst="trapezoid">
            <a:avLst/>
          </a:prstGeom>
          <a:solidFill>
            <a:srgbClr val="CCE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216025"/>
          </a:xfrm>
        </p:spPr>
        <p:txBody>
          <a:bodyPr/>
          <a:lstStyle/>
          <a:p>
            <a:r>
              <a:rPr lang="en-US" dirty="0" smtClean="0"/>
              <a:t>The Total Potential Energy Is Computed</a:t>
            </a:r>
            <a:endParaRPr lang="en-US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13" y="1574570"/>
            <a:ext cx="3055714" cy="173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39366" y="4376582"/>
            <a:ext cx="6722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 now only consider the concentrated load and moment </a:t>
            </a: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189892"/>
              </p:ext>
            </p:extLst>
          </p:nvPr>
        </p:nvGraphicFramePr>
        <p:xfrm>
          <a:off x="710114" y="3565556"/>
          <a:ext cx="6181726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72" name="Equation" r:id="rId4" imgW="3670200" imgH="457200" progId="Equation.DSMT4">
                  <p:embed/>
                </p:oleObj>
              </mc:Choice>
              <mc:Fallback>
                <p:oleObj name="Equation" r:id="rId4" imgW="3670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114" y="3565556"/>
                        <a:ext cx="6181726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 bwMode="auto">
          <a:xfrm>
            <a:off x="905390" y="2783367"/>
            <a:ext cx="42000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915569" y="2501890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914400" y="1716567"/>
            <a:ext cx="0" cy="1066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918305" y="1671594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</a:t>
            </a:r>
            <a:endParaRPr lang="en-US" sz="1000" dirty="0"/>
          </a:p>
        </p:txBody>
      </p:sp>
      <p:sp>
        <p:nvSpPr>
          <p:cNvPr id="33" name="Oval 32"/>
          <p:cNvSpPr/>
          <p:nvPr/>
        </p:nvSpPr>
        <p:spPr bwMode="auto">
          <a:xfrm>
            <a:off x="859627" y="2727847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518336" y="2727382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597703" y="2729550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939898" y="2727382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4426242" y="3032760"/>
            <a:ext cx="91440" cy="914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533377" y="3031256"/>
            <a:ext cx="91440" cy="914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4632960" y="3029894"/>
            <a:ext cx="91440" cy="914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10114" y="3013958"/>
            <a:ext cx="42349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685800" y="3013958"/>
            <a:ext cx="457200" cy="1073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4367714" y="3137699"/>
            <a:ext cx="42349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4343400" y="3137699"/>
            <a:ext cx="457200" cy="1073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659737" y="2873839"/>
            <a:ext cx="263472" cy="360249"/>
            <a:chOff x="4185187" y="2680002"/>
            <a:chExt cx="263472" cy="360249"/>
          </a:xfrm>
        </p:grpSpPr>
        <p:cxnSp>
          <p:nvCxnSpPr>
            <p:cNvPr id="44" name="Straight Arrow Connector 43"/>
            <p:cNvCxnSpPr/>
            <p:nvPr/>
          </p:nvCxnSpPr>
          <p:spPr bwMode="auto">
            <a:xfrm flipH="1">
              <a:off x="4185187" y="2724027"/>
              <a:ext cx="228600" cy="3162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 flipH="1">
              <a:off x="4220059" y="2680002"/>
              <a:ext cx="228600" cy="3162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cxnSp>
        <p:nvCxnSpPr>
          <p:cNvPr id="46" name="Straight Arrow Connector 45"/>
          <p:cNvCxnSpPr/>
          <p:nvPr/>
        </p:nvCxnSpPr>
        <p:spPr bwMode="auto">
          <a:xfrm flipV="1">
            <a:off x="3643878" y="2133600"/>
            <a:ext cx="0" cy="498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752600" y="2197942"/>
            <a:ext cx="0" cy="498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1905000" y="2362200"/>
            <a:ext cx="0" cy="3347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1618306" y="2362200"/>
            <a:ext cx="0" cy="3347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2030241" y="2465559"/>
            <a:ext cx="0" cy="2167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1474959" y="2482164"/>
            <a:ext cx="0" cy="2167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689143" y="199039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</a:t>
            </a:r>
            <a:r>
              <a:rPr lang="en-US" sz="1200" baseline="-25000" dirty="0" err="1"/>
              <a:t>r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522361" y="2819400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r</a:t>
            </a:r>
            <a:endParaRPr lang="en-US" sz="1000" dirty="0">
              <a:solidFill>
                <a:srgbClr val="0033CC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86748" y="2442090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s</a:t>
            </a:r>
            <a:endParaRPr lang="en-US" sz="1000" dirty="0">
              <a:solidFill>
                <a:srgbClr val="0033CC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41108" y="30443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</a:t>
            </a:r>
            <a:r>
              <a:rPr lang="en-US" sz="1200" baseline="-25000" dirty="0" err="1"/>
              <a:t>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595266" y="191364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q(x)</a:t>
            </a:r>
            <a:endParaRPr lang="en-US" sz="1200" dirty="0"/>
          </a:p>
        </p:txBody>
      </p: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557710"/>
              </p:ext>
            </p:extLst>
          </p:nvPr>
        </p:nvGraphicFramePr>
        <p:xfrm>
          <a:off x="706790" y="4924806"/>
          <a:ext cx="44069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73" name="Equation" r:id="rId6" imgW="2616120" imgH="419040" progId="Equation.DSMT4">
                  <p:embed/>
                </p:oleObj>
              </mc:Choice>
              <mc:Fallback>
                <p:oleObj name="Equation" r:id="rId6" imgW="26161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90" y="4924806"/>
                        <a:ext cx="44069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62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904504" y="2696902"/>
            <a:ext cx="36576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7" name="Trapezoid 36"/>
          <p:cNvSpPr/>
          <p:nvPr/>
        </p:nvSpPr>
        <p:spPr bwMode="auto">
          <a:xfrm>
            <a:off x="4435556" y="2708516"/>
            <a:ext cx="252632" cy="317597"/>
          </a:xfrm>
          <a:prstGeom prst="trapezoid">
            <a:avLst/>
          </a:prstGeom>
          <a:solidFill>
            <a:srgbClr val="CCE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>
            <a:off x="800486" y="2709158"/>
            <a:ext cx="252632" cy="304800"/>
          </a:xfrm>
          <a:prstGeom prst="trapezoid">
            <a:avLst/>
          </a:prstGeom>
          <a:solidFill>
            <a:srgbClr val="CCE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216025"/>
          </a:xfrm>
        </p:spPr>
        <p:txBody>
          <a:bodyPr/>
          <a:lstStyle/>
          <a:p>
            <a:r>
              <a:rPr lang="en-US" dirty="0" smtClean="0"/>
              <a:t>The Total Potential Energy Is Computed</a:t>
            </a:r>
            <a:endParaRPr lang="en-US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13" y="1574570"/>
            <a:ext cx="3055714" cy="173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Arrow Connector 23"/>
          <p:cNvCxnSpPr/>
          <p:nvPr/>
        </p:nvCxnSpPr>
        <p:spPr bwMode="auto">
          <a:xfrm>
            <a:off x="905390" y="2783367"/>
            <a:ext cx="42000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915569" y="2501890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914400" y="1716567"/>
            <a:ext cx="0" cy="1066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918305" y="1671594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</a:t>
            </a:r>
            <a:endParaRPr lang="en-US" sz="1000" dirty="0"/>
          </a:p>
        </p:txBody>
      </p:sp>
      <p:sp>
        <p:nvSpPr>
          <p:cNvPr id="33" name="Oval 32"/>
          <p:cNvSpPr/>
          <p:nvPr/>
        </p:nvSpPr>
        <p:spPr bwMode="auto">
          <a:xfrm>
            <a:off x="859627" y="2727847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518336" y="2727382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597703" y="2729550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939898" y="2727382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4426242" y="3032760"/>
            <a:ext cx="91440" cy="914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533377" y="3031256"/>
            <a:ext cx="91440" cy="914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4632960" y="3029894"/>
            <a:ext cx="91440" cy="914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10114" y="3013958"/>
            <a:ext cx="42349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685800" y="3013958"/>
            <a:ext cx="457200" cy="1073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4367714" y="3137699"/>
            <a:ext cx="42349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4343400" y="3137699"/>
            <a:ext cx="457200" cy="1073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659737" y="2873839"/>
            <a:ext cx="263472" cy="360249"/>
            <a:chOff x="4185187" y="2680002"/>
            <a:chExt cx="263472" cy="360249"/>
          </a:xfrm>
        </p:grpSpPr>
        <p:cxnSp>
          <p:nvCxnSpPr>
            <p:cNvPr id="44" name="Straight Arrow Connector 43"/>
            <p:cNvCxnSpPr/>
            <p:nvPr/>
          </p:nvCxnSpPr>
          <p:spPr bwMode="auto">
            <a:xfrm flipH="1">
              <a:off x="4185187" y="2724027"/>
              <a:ext cx="228600" cy="3162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 flipH="1">
              <a:off x="4220059" y="2680002"/>
              <a:ext cx="228600" cy="3162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cxnSp>
        <p:nvCxnSpPr>
          <p:cNvPr id="46" name="Straight Arrow Connector 45"/>
          <p:cNvCxnSpPr/>
          <p:nvPr/>
        </p:nvCxnSpPr>
        <p:spPr bwMode="auto">
          <a:xfrm flipV="1">
            <a:off x="3643878" y="2133600"/>
            <a:ext cx="0" cy="498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689143" y="199039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</a:t>
            </a:r>
            <a:r>
              <a:rPr lang="en-US" sz="1200" baseline="-25000" dirty="0" err="1"/>
              <a:t>r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522361" y="2819400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r</a:t>
            </a:r>
            <a:endParaRPr lang="en-US" sz="1000" dirty="0">
              <a:solidFill>
                <a:srgbClr val="0033CC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86748" y="2442090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s</a:t>
            </a:r>
            <a:endParaRPr lang="en-US" sz="1000" dirty="0">
              <a:solidFill>
                <a:srgbClr val="0033CC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41108" y="30443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</a:t>
            </a:r>
            <a:r>
              <a:rPr lang="en-US" sz="1200" baseline="-25000" dirty="0" err="1"/>
              <a:t>s</a:t>
            </a:r>
            <a:endParaRPr lang="en-US" sz="1200" dirty="0"/>
          </a:p>
        </p:txBody>
      </p: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192097"/>
              </p:ext>
            </p:extLst>
          </p:nvPr>
        </p:nvGraphicFramePr>
        <p:xfrm>
          <a:off x="537658" y="3414440"/>
          <a:ext cx="44069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00" name="Equation" r:id="rId4" imgW="2616120" imgH="419040" progId="Equation.DSMT4">
                  <p:embed/>
                </p:oleObj>
              </mc:Choice>
              <mc:Fallback>
                <p:oleObj name="Equation" r:id="rId4" imgW="26161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58" y="3414440"/>
                        <a:ext cx="44069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312383"/>
              </p:ext>
            </p:extLst>
          </p:nvPr>
        </p:nvGraphicFramePr>
        <p:xfrm>
          <a:off x="800486" y="4213804"/>
          <a:ext cx="51339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01" name="Equation" r:id="rId6" imgW="3047760" imgH="393480" progId="Equation.DSMT4">
                  <p:embed/>
                </p:oleObj>
              </mc:Choice>
              <mc:Fallback>
                <p:oleObj name="Equation" r:id="rId6" imgW="3047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486" y="4213804"/>
                        <a:ext cx="513397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03463" y="4899358"/>
            <a:ext cx="72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the Rayleigh-Ritz Method the derivatives of </a:t>
            </a:r>
            <a:r>
              <a:rPr lang="en-US" sz="1600" dirty="0" smtClean="0">
                <a:sym typeface="Symbol" panose="05050102010706020507" pitchFamily="18" charset="2"/>
              </a:rPr>
              <a:t></a:t>
            </a:r>
            <a:r>
              <a:rPr lang="en-US" sz="1600" dirty="0" smtClean="0"/>
              <a:t> with respect to the displacements are taken</a:t>
            </a:r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216179"/>
              </p:ext>
            </p:extLst>
          </p:nvPr>
        </p:nvGraphicFramePr>
        <p:xfrm>
          <a:off x="698797" y="5455479"/>
          <a:ext cx="24161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02" name="Equation" r:id="rId8" imgW="1434960" imgH="444240" progId="Equation.DSMT4">
                  <p:embed/>
                </p:oleObj>
              </mc:Choice>
              <mc:Fallback>
                <p:oleObj name="Equation" r:id="rId8" imgW="1434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797" y="5455479"/>
                        <a:ext cx="24161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73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904504" y="2696902"/>
            <a:ext cx="36576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7" name="Trapezoid 36"/>
          <p:cNvSpPr/>
          <p:nvPr/>
        </p:nvSpPr>
        <p:spPr bwMode="auto">
          <a:xfrm>
            <a:off x="4435556" y="2708516"/>
            <a:ext cx="252632" cy="317597"/>
          </a:xfrm>
          <a:prstGeom prst="trapezoid">
            <a:avLst/>
          </a:prstGeom>
          <a:solidFill>
            <a:srgbClr val="CCE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>
            <a:off x="800486" y="2709158"/>
            <a:ext cx="252632" cy="304800"/>
          </a:xfrm>
          <a:prstGeom prst="trapezoid">
            <a:avLst/>
          </a:prstGeom>
          <a:solidFill>
            <a:srgbClr val="CCE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" y="304800"/>
            <a:ext cx="9057427" cy="1216025"/>
          </a:xfrm>
        </p:spPr>
        <p:txBody>
          <a:bodyPr/>
          <a:lstStyle/>
          <a:p>
            <a:r>
              <a:rPr lang="en-US" dirty="0" smtClean="0"/>
              <a:t>Taking The Derivatives Of The Total Potential Energy Gives [k]</a:t>
            </a:r>
            <a:r>
              <a:rPr lang="en-US" baseline="-25000" dirty="0" smtClean="0"/>
              <a:t>e</a:t>
            </a:r>
            <a:endParaRPr lang="en-US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13" y="1574570"/>
            <a:ext cx="3055714" cy="173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Arrow Connector 23"/>
          <p:cNvCxnSpPr/>
          <p:nvPr/>
        </p:nvCxnSpPr>
        <p:spPr bwMode="auto">
          <a:xfrm>
            <a:off x="905390" y="2783367"/>
            <a:ext cx="42000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915569" y="2501890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914400" y="1716567"/>
            <a:ext cx="0" cy="1066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918305" y="1671594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</a:t>
            </a:r>
            <a:endParaRPr lang="en-US" sz="1000" dirty="0"/>
          </a:p>
        </p:txBody>
      </p:sp>
      <p:sp>
        <p:nvSpPr>
          <p:cNvPr id="33" name="Oval 32"/>
          <p:cNvSpPr/>
          <p:nvPr/>
        </p:nvSpPr>
        <p:spPr bwMode="auto">
          <a:xfrm>
            <a:off x="859627" y="2727847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518336" y="2727382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597703" y="2729550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939898" y="2727382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4426242" y="3032760"/>
            <a:ext cx="91440" cy="914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533377" y="3031256"/>
            <a:ext cx="91440" cy="914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4632960" y="3029894"/>
            <a:ext cx="91440" cy="914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10114" y="3013958"/>
            <a:ext cx="42349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685800" y="3013958"/>
            <a:ext cx="457200" cy="1073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4367714" y="3137699"/>
            <a:ext cx="42349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4343400" y="3137699"/>
            <a:ext cx="457200" cy="1073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659737" y="2873839"/>
            <a:ext cx="263472" cy="360249"/>
            <a:chOff x="4185187" y="2680002"/>
            <a:chExt cx="263472" cy="360249"/>
          </a:xfrm>
        </p:grpSpPr>
        <p:cxnSp>
          <p:nvCxnSpPr>
            <p:cNvPr id="44" name="Straight Arrow Connector 43"/>
            <p:cNvCxnSpPr/>
            <p:nvPr/>
          </p:nvCxnSpPr>
          <p:spPr bwMode="auto">
            <a:xfrm flipH="1">
              <a:off x="4185187" y="2724027"/>
              <a:ext cx="228600" cy="3162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 flipH="1">
              <a:off x="4220059" y="2680002"/>
              <a:ext cx="228600" cy="3162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cxnSp>
        <p:nvCxnSpPr>
          <p:cNvPr id="46" name="Straight Arrow Connector 45"/>
          <p:cNvCxnSpPr/>
          <p:nvPr/>
        </p:nvCxnSpPr>
        <p:spPr bwMode="auto">
          <a:xfrm flipV="1">
            <a:off x="3643878" y="2133600"/>
            <a:ext cx="0" cy="498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689143" y="199039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</a:t>
            </a:r>
            <a:r>
              <a:rPr lang="en-US" sz="1200" baseline="-25000" dirty="0" err="1"/>
              <a:t>r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522361" y="2819400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r</a:t>
            </a:r>
            <a:endParaRPr lang="en-US" sz="1000" dirty="0">
              <a:solidFill>
                <a:srgbClr val="0033CC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86748" y="2442090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s</a:t>
            </a:r>
            <a:endParaRPr lang="en-US" sz="1000" dirty="0">
              <a:solidFill>
                <a:srgbClr val="0033CC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41108" y="30443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</a:t>
            </a:r>
            <a:r>
              <a:rPr lang="en-US" sz="1200" baseline="-25000" dirty="0" err="1"/>
              <a:t>s</a:t>
            </a:r>
            <a:endParaRPr lang="en-US" sz="1200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941164"/>
              </p:ext>
            </p:extLst>
          </p:nvPr>
        </p:nvGraphicFramePr>
        <p:xfrm>
          <a:off x="672327" y="3276600"/>
          <a:ext cx="5118873" cy="137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12" name="Equation" r:id="rId4" imgW="3555720" imgH="952200" progId="Equation.DSMT4">
                  <p:embed/>
                </p:oleObj>
              </mc:Choice>
              <mc:Fallback>
                <p:oleObj name="Equation" r:id="rId4" imgW="355572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27" y="3276600"/>
                        <a:ext cx="5118873" cy="1374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515651"/>
              </p:ext>
            </p:extLst>
          </p:nvPr>
        </p:nvGraphicFramePr>
        <p:xfrm>
          <a:off x="685800" y="4723312"/>
          <a:ext cx="45942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13" name="Equation" r:id="rId6" imgW="3174840" imgH="952200" progId="Equation.DSMT4">
                  <p:embed/>
                </p:oleObj>
              </mc:Choice>
              <mc:Fallback>
                <p:oleObj name="Equation" r:id="rId6" imgW="317484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3312"/>
                        <a:ext cx="459422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Oval 48"/>
          <p:cNvSpPr/>
          <p:nvPr/>
        </p:nvSpPr>
        <p:spPr bwMode="auto">
          <a:xfrm>
            <a:off x="5410200" y="5276714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418331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287854" y="2819400"/>
            <a:ext cx="453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Substituting     into the above equation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" y="304800"/>
            <a:ext cx="9057427" cy="1216025"/>
          </a:xfrm>
        </p:spPr>
        <p:txBody>
          <a:bodyPr/>
          <a:lstStyle/>
          <a:p>
            <a:r>
              <a:rPr lang="en-US" dirty="0" smtClean="0"/>
              <a:t>Considering The Work Potential For the Distributed Load</a:t>
            </a:r>
            <a:endParaRPr lang="en-US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9" name="Oval 48"/>
          <p:cNvSpPr/>
          <p:nvPr/>
        </p:nvSpPr>
        <p:spPr bwMode="auto">
          <a:xfrm>
            <a:off x="1761653" y="2851177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99571" y="2285407"/>
            <a:ext cx="341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</a:t>
            </a:r>
            <a:r>
              <a:rPr lang="en-US" sz="1200" baseline="-25000" dirty="0" smtClean="0"/>
              <a:t>i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5757446" y="2365861"/>
            <a:ext cx="2743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V="1">
            <a:off x="5757446" y="1908661"/>
            <a:ext cx="0" cy="38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57446" y="2442061"/>
            <a:ext cx="381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5712242" y="2398939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8449758" y="2387514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60956" y="231379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5737816" y="1837442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5775498" y="2559988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33CC"/>
                </a:solidFill>
              </a:rPr>
              <a:t>i</a:t>
            </a:r>
            <a:endParaRPr lang="en-US" sz="1000" b="1" dirty="0">
              <a:solidFill>
                <a:srgbClr val="0033CC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8175" y="2541990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33CC"/>
                </a:solidFill>
              </a:rPr>
              <a:t>j</a:t>
            </a:r>
            <a:endParaRPr lang="en-US" sz="1000" b="1" dirty="0">
              <a:solidFill>
                <a:srgbClr val="0033CC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 bwMode="auto">
          <a:xfrm flipV="1">
            <a:off x="5684418" y="2259955"/>
            <a:ext cx="0" cy="3465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V="1">
            <a:off x="8576846" y="2260001"/>
            <a:ext cx="0" cy="3465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pSp>
        <p:nvGrpSpPr>
          <p:cNvPr id="66" name="Group 65"/>
          <p:cNvGrpSpPr/>
          <p:nvPr/>
        </p:nvGrpSpPr>
        <p:grpSpPr>
          <a:xfrm>
            <a:off x="5370633" y="2531263"/>
            <a:ext cx="263472" cy="360249"/>
            <a:chOff x="4185187" y="2680002"/>
            <a:chExt cx="263472" cy="360249"/>
          </a:xfrm>
        </p:grpSpPr>
        <p:cxnSp>
          <p:nvCxnSpPr>
            <p:cNvPr id="67" name="Straight Arrow Connector 66"/>
            <p:cNvCxnSpPr/>
            <p:nvPr/>
          </p:nvCxnSpPr>
          <p:spPr bwMode="auto">
            <a:xfrm flipH="1">
              <a:off x="4185187" y="2724027"/>
              <a:ext cx="228600" cy="3162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 flipH="1">
              <a:off x="4220059" y="2680002"/>
              <a:ext cx="228600" cy="3162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69" name="Group 68"/>
          <p:cNvGrpSpPr/>
          <p:nvPr/>
        </p:nvGrpSpPr>
        <p:grpSpPr>
          <a:xfrm>
            <a:off x="8186286" y="2486673"/>
            <a:ext cx="263472" cy="364583"/>
            <a:chOff x="7355752" y="2641442"/>
            <a:chExt cx="263472" cy="364583"/>
          </a:xfrm>
        </p:grpSpPr>
        <p:cxnSp>
          <p:nvCxnSpPr>
            <p:cNvPr id="70" name="Straight Arrow Connector 69"/>
            <p:cNvCxnSpPr/>
            <p:nvPr/>
          </p:nvCxnSpPr>
          <p:spPr bwMode="auto">
            <a:xfrm flipH="1">
              <a:off x="7355752" y="2689801"/>
              <a:ext cx="228600" cy="3162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390624" y="2641442"/>
              <a:ext cx="228600" cy="3162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cxnSp>
        <p:nvCxnSpPr>
          <p:cNvPr id="72" name="Straight Connector 71"/>
          <p:cNvCxnSpPr/>
          <p:nvPr/>
        </p:nvCxnSpPr>
        <p:spPr bwMode="auto">
          <a:xfrm flipV="1">
            <a:off x="8500646" y="2845663"/>
            <a:ext cx="0" cy="2059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5736337" y="2975461"/>
            <a:ext cx="2743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 useBgFill="1">
        <p:nvSpPr>
          <p:cNvPr id="74" name="TextBox 73"/>
          <p:cNvSpPr txBox="1"/>
          <p:nvPr/>
        </p:nvSpPr>
        <p:spPr>
          <a:xfrm>
            <a:off x="6921444" y="2816423"/>
            <a:ext cx="38504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r>
              <a:rPr lang="en-US" sz="1400" baseline="-25000" dirty="0" smtClean="0"/>
              <a:t>e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454795" y="259625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</a:t>
            </a:r>
            <a:r>
              <a:rPr lang="en-US" sz="1200" baseline="-25000" dirty="0" err="1" smtClean="0"/>
              <a:t>i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8576846" y="229828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</a:t>
            </a:r>
            <a:r>
              <a:rPr lang="en-US" sz="1200" baseline="-25000" dirty="0" err="1"/>
              <a:t>j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8256365" y="257018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</a:t>
            </a:r>
            <a:r>
              <a:rPr lang="en-US" sz="1200" baseline="-25000" dirty="0" err="1"/>
              <a:t>j</a:t>
            </a:r>
            <a:endParaRPr lang="en-US" sz="1200" dirty="0"/>
          </a:p>
        </p:txBody>
      </p:sp>
      <p:cxnSp>
        <p:nvCxnSpPr>
          <p:cNvPr id="80" name="Straight Connector 79"/>
          <p:cNvCxnSpPr/>
          <p:nvPr/>
        </p:nvCxnSpPr>
        <p:spPr bwMode="auto">
          <a:xfrm flipV="1">
            <a:off x="5727284" y="2845663"/>
            <a:ext cx="0" cy="2059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flipH="1" flipV="1">
            <a:off x="5749166" y="2164420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H="1" flipV="1">
            <a:off x="5901566" y="21829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flipH="1" flipV="1">
            <a:off x="6053966" y="21829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 flipH="1" flipV="1">
            <a:off x="6206366" y="21829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 flipH="1" flipV="1">
            <a:off x="6358766" y="21829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flipH="1" flipV="1">
            <a:off x="6511166" y="21829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flipH="1" flipV="1">
            <a:off x="6663566" y="21829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 flipH="1" flipV="1">
            <a:off x="6815966" y="21829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flipH="1" flipV="1">
            <a:off x="6968366" y="21829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H="1" flipV="1">
            <a:off x="7120766" y="21829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H="1" flipV="1">
            <a:off x="7273166" y="21829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flipH="1" flipV="1">
            <a:off x="7425566" y="21829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flipH="1" flipV="1">
            <a:off x="7577966" y="21829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 flipH="1" flipV="1">
            <a:off x="7730366" y="21829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flipH="1" flipV="1">
            <a:off x="7882766" y="21829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flipH="1" flipV="1">
            <a:off x="8035166" y="21829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H="1" flipV="1">
            <a:off x="8187566" y="21829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H="1" flipV="1">
            <a:off x="8339966" y="2184799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flipH="1" flipV="1">
            <a:off x="8492366" y="2177249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6729046" y="189361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</a:t>
            </a:r>
            <a:r>
              <a:rPr lang="en-US" sz="1200" baseline="-25000" dirty="0" smtClean="0"/>
              <a:t>0</a:t>
            </a:r>
            <a:endParaRPr lang="en-US" sz="12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990404"/>
              </p:ext>
            </p:extLst>
          </p:nvPr>
        </p:nvGraphicFramePr>
        <p:xfrm>
          <a:off x="373256" y="1995129"/>
          <a:ext cx="4140072" cy="69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63" name="Equation" r:id="rId3" imgW="2361960" imgH="393480" progId="Equation.DSMT4">
                  <p:embed/>
                </p:oleObj>
              </mc:Choice>
              <mc:Fallback>
                <p:oleObj name="Equation" r:id="rId3" imgW="2361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256" y="1995129"/>
                        <a:ext cx="4140072" cy="690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42717"/>
              </p:ext>
            </p:extLst>
          </p:nvPr>
        </p:nvGraphicFramePr>
        <p:xfrm>
          <a:off x="304800" y="3262515"/>
          <a:ext cx="8758947" cy="747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64" name="Equation" r:id="rId5" imgW="6845040" imgH="583920" progId="Equation.DSMT4">
                  <p:embed/>
                </p:oleObj>
              </mc:Choice>
              <mc:Fallback>
                <p:oleObj name="Equation" r:id="rId5" imgW="68450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62515"/>
                        <a:ext cx="8758947" cy="747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336500"/>
              </p:ext>
            </p:extLst>
          </p:nvPr>
        </p:nvGraphicFramePr>
        <p:xfrm>
          <a:off x="337348" y="4792662"/>
          <a:ext cx="33972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65" name="Equation" r:id="rId7" imgW="2654280" imgH="482400" progId="Equation.DSMT4">
                  <p:embed/>
                </p:oleObj>
              </mc:Choice>
              <mc:Fallback>
                <p:oleObj name="Equation" r:id="rId7" imgW="2654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8" y="4792662"/>
                        <a:ext cx="339725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463235"/>
              </p:ext>
            </p:extLst>
          </p:nvPr>
        </p:nvGraphicFramePr>
        <p:xfrm>
          <a:off x="3759200" y="4041775"/>
          <a:ext cx="2503488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66" name="Equation" r:id="rId9" imgW="1955520" imgH="1676160" progId="Equation.DSMT4">
                  <p:embed/>
                </p:oleObj>
              </mc:Choice>
              <mc:Fallback>
                <p:oleObj name="Equation" r:id="rId9" imgW="1955520" imgH="1676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041775"/>
                        <a:ext cx="2503488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Oval 104"/>
          <p:cNvSpPr/>
          <p:nvPr/>
        </p:nvSpPr>
        <p:spPr bwMode="auto">
          <a:xfrm>
            <a:off x="6431280" y="495300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327505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0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" y="304800"/>
            <a:ext cx="9057427" cy="1216025"/>
          </a:xfrm>
        </p:spPr>
        <p:txBody>
          <a:bodyPr/>
          <a:lstStyle/>
          <a:p>
            <a:r>
              <a:rPr lang="en-US" dirty="0" smtClean="0"/>
              <a:t>Comparing Two Approaches To Distributed Load Distribution</a:t>
            </a:r>
            <a:endParaRPr lang="en-US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426204" y="3661261"/>
            <a:ext cx="2743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V="1">
            <a:off x="426204" y="3204061"/>
            <a:ext cx="0" cy="38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426204" y="3737461"/>
            <a:ext cx="381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381000" y="3694339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3118516" y="3682914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9714" y="360919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406574" y="3132842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44256" y="3855388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33CC"/>
                </a:solidFill>
              </a:rPr>
              <a:t>i</a:t>
            </a:r>
            <a:endParaRPr lang="en-US" sz="1000" b="1" dirty="0">
              <a:solidFill>
                <a:srgbClr val="0033CC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86933" y="3837390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33CC"/>
                </a:solidFill>
              </a:rPr>
              <a:t>j</a:t>
            </a:r>
            <a:endParaRPr lang="en-US" sz="1000" b="1" dirty="0">
              <a:solidFill>
                <a:srgbClr val="0033CC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V="1">
            <a:off x="3169404" y="4141063"/>
            <a:ext cx="0" cy="2059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405095" y="4270861"/>
            <a:ext cx="2743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 useBgFill="1">
        <p:nvSpPr>
          <p:cNvPr id="74" name="TextBox 73"/>
          <p:cNvSpPr txBox="1"/>
          <p:nvPr/>
        </p:nvSpPr>
        <p:spPr>
          <a:xfrm>
            <a:off x="1590202" y="4111823"/>
            <a:ext cx="38504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r>
              <a:rPr lang="en-US" sz="1400" baseline="-25000" dirty="0" smtClean="0"/>
              <a:t>e</a:t>
            </a:r>
            <a:endParaRPr lang="en-US" sz="1400" dirty="0"/>
          </a:p>
        </p:txBody>
      </p:sp>
      <p:cxnSp>
        <p:nvCxnSpPr>
          <p:cNvPr id="80" name="Straight Connector 79"/>
          <p:cNvCxnSpPr/>
          <p:nvPr/>
        </p:nvCxnSpPr>
        <p:spPr bwMode="auto">
          <a:xfrm flipV="1">
            <a:off x="396042" y="4141063"/>
            <a:ext cx="0" cy="2059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flipH="1" flipV="1">
            <a:off x="417924" y="3459820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H="1" flipV="1">
            <a:off x="570324" y="34783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flipH="1" flipV="1">
            <a:off x="722724" y="34783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 flipH="1" flipV="1">
            <a:off x="875124" y="34783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 flipH="1" flipV="1">
            <a:off x="1027524" y="34783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flipH="1" flipV="1">
            <a:off x="1179924" y="34783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flipH="1" flipV="1">
            <a:off x="1332324" y="34783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 flipH="1" flipV="1">
            <a:off x="1484724" y="34783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flipH="1" flipV="1">
            <a:off x="1637124" y="34783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H="1" flipV="1">
            <a:off x="1789524" y="34783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H="1" flipV="1">
            <a:off x="1941924" y="34783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flipH="1" flipV="1">
            <a:off x="2094324" y="34783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flipH="1" flipV="1">
            <a:off x="2246724" y="34783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 flipH="1" flipV="1">
            <a:off x="2399124" y="34783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flipH="1" flipV="1">
            <a:off x="2551524" y="34783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flipH="1" flipV="1">
            <a:off x="2703924" y="34783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H="1" flipV="1">
            <a:off x="2856324" y="3478381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H="1" flipV="1">
            <a:off x="3008724" y="3480199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flipH="1" flipV="1">
            <a:off x="3161124" y="3472649"/>
            <a:ext cx="13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1397804" y="318901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</a:t>
            </a:r>
            <a:r>
              <a:rPr lang="en-US" sz="1200" baseline="-25000" dirty="0" smtClean="0"/>
              <a:t>0</a:t>
            </a:r>
            <a:endParaRPr lang="en-US" sz="1200" dirty="0"/>
          </a:p>
        </p:txBody>
      </p:sp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621680"/>
              </p:ext>
            </p:extLst>
          </p:nvPr>
        </p:nvGraphicFramePr>
        <p:xfrm>
          <a:off x="3200400" y="1752134"/>
          <a:ext cx="1276870" cy="1774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47" name="Equation" r:id="rId3" imgW="1206360" imgH="1676160" progId="Equation.DSMT4">
                  <p:embed/>
                </p:oleObj>
              </mc:Choice>
              <mc:Fallback>
                <p:oleObj name="Equation" r:id="rId3" imgW="1206360" imgH="1676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752134"/>
                        <a:ext cx="1276870" cy="1774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Rectangle 75"/>
          <p:cNvSpPr/>
          <p:nvPr/>
        </p:nvSpPr>
        <p:spPr bwMode="auto">
          <a:xfrm>
            <a:off x="5486400" y="2672820"/>
            <a:ext cx="2743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flipV="1">
            <a:off x="5486400" y="2215620"/>
            <a:ext cx="0" cy="38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>
            <a:off x="5486400" y="2749020"/>
            <a:ext cx="381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8" name="Oval 107"/>
          <p:cNvSpPr/>
          <p:nvPr/>
        </p:nvSpPr>
        <p:spPr bwMode="auto">
          <a:xfrm>
            <a:off x="5441196" y="2705898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8178712" y="2694473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789910" y="2620758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66770" y="2144401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504452" y="2866947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33CC"/>
                </a:solidFill>
              </a:rPr>
              <a:t>i</a:t>
            </a:r>
            <a:endParaRPr lang="en-US" sz="1000" b="1" dirty="0">
              <a:solidFill>
                <a:srgbClr val="0033CC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247129" y="2848949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33CC"/>
                </a:solidFill>
              </a:rPr>
              <a:t>j</a:t>
            </a:r>
            <a:endParaRPr lang="en-US" sz="1000" b="1" dirty="0">
              <a:solidFill>
                <a:srgbClr val="0033CC"/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 bwMode="auto">
          <a:xfrm flipV="1">
            <a:off x="5413372" y="2566914"/>
            <a:ext cx="0" cy="3465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15" name="Straight Arrow Connector 114"/>
          <p:cNvCxnSpPr/>
          <p:nvPr/>
        </p:nvCxnSpPr>
        <p:spPr bwMode="auto">
          <a:xfrm flipV="1">
            <a:off x="8305800" y="2566960"/>
            <a:ext cx="0" cy="3465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pSp>
        <p:nvGrpSpPr>
          <p:cNvPr id="116" name="Group 115"/>
          <p:cNvGrpSpPr/>
          <p:nvPr/>
        </p:nvGrpSpPr>
        <p:grpSpPr>
          <a:xfrm>
            <a:off x="5099587" y="2838222"/>
            <a:ext cx="263472" cy="360249"/>
            <a:chOff x="4185187" y="2680002"/>
            <a:chExt cx="263472" cy="360249"/>
          </a:xfrm>
        </p:grpSpPr>
        <p:cxnSp>
          <p:nvCxnSpPr>
            <p:cNvPr id="117" name="Straight Arrow Connector 116"/>
            <p:cNvCxnSpPr/>
            <p:nvPr/>
          </p:nvCxnSpPr>
          <p:spPr bwMode="auto">
            <a:xfrm flipH="1">
              <a:off x="4185187" y="2724027"/>
              <a:ext cx="228600" cy="3162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118" name="Straight Arrow Connector 117"/>
            <p:cNvCxnSpPr/>
            <p:nvPr/>
          </p:nvCxnSpPr>
          <p:spPr bwMode="auto">
            <a:xfrm flipH="1">
              <a:off x="4220059" y="2680002"/>
              <a:ext cx="228600" cy="3162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 rot="10800000">
            <a:off x="7872492" y="2866947"/>
            <a:ext cx="263472" cy="364583"/>
            <a:chOff x="7355752" y="2641442"/>
            <a:chExt cx="263472" cy="364583"/>
          </a:xfrm>
        </p:grpSpPr>
        <p:cxnSp>
          <p:nvCxnSpPr>
            <p:cNvPr id="120" name="Straight Arrow Connector 119"/>
            <p:cNvCxnSpPr/>
            <p:nvPr/>
          </p:nvCxnSpPr>
          <p:spPr bwMode="auto">
            <a:xfrm flipH="1">
              <a:off x="7355752" y="2689801"/>
              <a:ext cx="228600" cy="3162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121" name="Straight Arrow Connector 120"/>
            <p:cNvCxnSpPr/>
            <p:nvPr/>
          </p:nvCxnSpPr>
          <p:spPr bwMode="auto">
            <a:xfrm flipH="1">
              <a:off x="7390624" y="2641442"/>
              <a:ext cx="228600" cy="3162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301" y="2364812"/>
            <a:ext cx="429469" cy="4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28" y="2340781"/>
            <a:ext cx="429469" cy="4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37" y="3023782"/>
            <a:ext cx="429469" cy="429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87" y="3073418"/>
            <a:ext cx="534450" cy="429000"/>
          </a:xfrm>
          <a:prstGeom prst="rect">
            <a:avLst/>
          </a:prstGeom>
        </p:spPr>
      </p:pic>
      <p:sp>
        <p:nvSpPr>
          <p:cNvPr id="149" name="Rectangle 148"/>
          <p:cNvSpPr/>
          <p:nvPr/>
        </p:nvSpPr>
        <p:spPr bwMode="auto">
          <a:xfrm>
            <a:off x="5478099" y="5114002"/>
            <a:ext cx="2743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 bwMode="auto">
          <a:xfrm flipV="1">
            <a:off x="5478099" y="4656802"/>
            <a:ext cx="0" cy="38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5478099" y="5190202"/>
            <a:ext cx="381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52" name="Oval 151"/>
          <p:cNvSpPr/>
          <p:nvPr/>
        </p:nvSpPr>
        <p:spPr bwMode="auto">
          <a:xfrm>
            <a:off x="5432895" y="5147080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3" name="Oval 152"/>
          <p:cNvSpPr/>
          <p:nvPr/>
        </p:nvSpPr>
        <p:spPr bwMode="auto">
          <a:xfrm>
            <a:off x="8170411" y="5135655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81609" y="5061940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458469" y="4585583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</a:t>
            </a:r>
            <a:endParaRPr lang="en-US" sz="1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496151" y="5308129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33CC"/>
                </a:solidFill>
              </a:rPr>
              <a:t>i</a:t>
            </a:r>
            <a:endParaRPr lang="en-US" sz="1000" b="1" dirty="0">
              <a:solidFill>
                <a:srgbClr val="0033CC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238828" y="5290131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33CC"/>
                </a:solidFill>
              </a:rPr>
              <a:t>j</a:t>
            </a:r>
            <a:endParaRPr lang="en-US" sz="1000" b="1" dirty="0">
              <a:solidFill>
                <a:srgbClr val="0033CC"/>
              </a:solidFill>
            </a:endParaRPr>
          </a:p>
        </p:txBody>
      </p:sp>
      <p:cxnSp>
        <p:nvCxnSpPr>
          <p:cNvPr id="158" name="Straight Arrow Connector 157"/>
          <p:cNvCxnSpPr/>
          <p:nvPr/>
        </p:nvCxnSpPr>
        <p:spPr bwMode="auto">
          <a:xfrm flipV="1">
            <a:off x="5405071" y="5008096"/>
            <a:ext cx="0" cy="3465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59" name="Straight Arrow Connector 158"/>
          <p:cNvCxnSpPr/>
          <p:nvPr/>
        </p:nvCxnSpPr>
        <p:spPr bwMode="auto">
          <a:xfrm flipV="1">
            <a:off x="8297499" y="5008142"/>
            <a:ext cx="0" cy="3465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pic>
        <p:nvPicPr>
          <p:cNvPr id="171" name="Picture 1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52" y="4607696"/>
            <a:ext cx="429469" cy="400400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60" y="4654283"/>
            <a:ext cx="429469" cy="400400"/>
          </a:xfrm>
          <a:prstGeom prst="rect">
            <a:avLst/>
          </a:prstGeom>
        </p:spPr>
      </p:pic>
      <p:sp>
        <p:nvSpPr>
          <p:cNvPr id="173" name="TextBox 172"/>
          <p:cNvSpPr txBox="1"/>
          <p:nvPr/>
        </p:nvSpPr>
        <p:spPr>
          <a:xfrm>
            <a:off x="308050" y="2005907"/>
            <a:ext cx="2781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Static and Work equivalent or consistent loads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88218" y="4854483"/>
            <a:ext cx="2781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Static equivalent loads</a:t>
            </a:r>
          </a:p>
        </p:txBody>
      </p:sp>
    </p:spTree>
    <p:extLst>
      <p:ext uri="{BB962C8B-B14F-4D97-AF65-F5344CB8AC3E}">
        <p14:creationId xmlns:p14="http://schemas.microsoft.com/office/powerpoint/2010/main" val="116330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08" grpId="0" animBg="1"/>
      <p:bldP spid="109" grpId="0" animBg="1"/>
      <p:bldP spid="110" grpId="0"/>
      <p:bldP spid="111" grpId="0"/>
      <p:bldP spid="112" grpId="0"/>
      <p:bldP spid="113" grpId="0"/>
      <p:bldP spid="149" grpId="0" animBg="1"/>
      <p:bldP spid="152" grpId="0" animBg="1"/>
      <p:bldP spid="153" grpId="0" animBg="1"/>
      <p:bldP spid="154" grpId="0"/>
      <p:bldP spid="155" grpId="0"/>
      <p:bldP spid="156" grpId="0"/>
      <p:bldP spid="157" grpId="0"/>
      <p:bldP spid="173" grpId="0"/>
      <p:bldP spid="17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216025"/>
          </a:xfrm>
        </p:spPr>
        <p:txBody>
          <a:bodyPr/>
          <a:lstStyle/>
          <a:p>
            <a:r>
              <a:rPr lang="en-US" dirty="0" smtClean="0"/>
              <a:t>2D Elastic Elements: Constant Strain Triangle Element</a:t>
            </a:r>
            <a:endParaRPr lang="en-US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" name="Isosceles Triangle 2"/>
          <p:cNvSpPr/>
          <p:nvPr/>
        </p:nvSpPr>
        <p:spPr bwMode="auto">
          <a:xfrm rot="19378530">
            <a:off x="6367905" y="2202248"/>
            <a:ext cx="1828800" cy="1295400"/>
          </a:xfrm>
          <a:prstGeom prst="triangle">
            <a:avLst>
              <a:gd name="adj" fmla="val 35938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890436" y="3864163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8346690" y="2788465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6620347" y="2447453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1" name="Straight Arrow Connector 100"/>
          <p:cNvCxnSpPr/>
          <p:nvPr/>
        </p:nvCxnSpPr>
        <p:spPr bwMode="auto">
          <a:xfrm>
            <a:off x="5791200" y="4343400"/>
            <a:ext cx="312948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8688778" y="4097179"/>
            <a:ext cx="269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cxnSp>
        <p:nvCxnSpPr>
          <p:cNvPr id="103" name="Straight Arrow Connector 102"/>
          <p:cNvCxnSpPr/>
          <p:nvPr/>
        </p:nvCxnSpPr>
        <p:spPr bwMode="auto">
          <a:xfrm flipV="1">
            <a:off x="5791200" y="1853384"/>
            <a:ext cx="0" cy="24900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5799215" y="1799983"/>
            <a:ext cx="269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</a:t>
            </a:r>
            <a:endParaRPr lang="en-US" sz="1000" dirty="0"/>
          </a:p>
        </p:txBody>
      </p:sp>
      <p:cxnSp>
        <p:nvCxnSpPr>
          <p:cNvPr id="17" name="Straight Connector 16"/>
          <p:cNvCxnSpPr>
            <a:stCxn id="77" idx="2"/>
          </p:cNvCxnSpPr>
          <p:nvPr/>
        </p:nvCxnSpPr>
        <p:spPr bwMode="auto">
          <a:xfrm flipH="1">
            <a:off x="5783186" y="3909883"/>
            <a:ext cx="11072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H="1">
            <a:off x="5799215" y="2836460"/>
            <a:ext cx="253842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flipH="1" flipV="1">
            <a:off x="5791200" y="2493173"/>
            <a:ext cx="801988" cy="12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6666067" y="2554181"/>
            <a:ext cx="1558" cy="17892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>
            <a:off x="8392103" y="2841714"/>
            <a:ext cx="18868" cy="14745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 flipV="1">
            <a:off x="6926070" y="3909883"/>
            <a:ext cx="1558" cy="4335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863895" y="358716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33CC"/>
                </a:solidFill>
              </a:rPr>
              <a:t>i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988001" y="272410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j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708107" y="253330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k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772949" y="4345403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33CC"/>
                </a:solidFill>
              </a:rPr>
              <a:t>x</a:t>
            </a:r>
            <a:r>
              <a:rPr lang="en-US" sz="1400" baseline="-25000" dirty="0" smtClean="0">
                <a:solidFill>
                  <a:srgbClr val="0033CC"/>
                </a:solidFill>
              </a:rPr>
              <a:t>i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249820" y="431624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33CC"/>
                </a:solidFill>
              </a:rPr>
              <a:t>x</a:t>
            </a:r>
            <a:r>
              <a:rPr lang="en-US" sz="1400" baseline="-25000" dirty="0" err="1">
                <a:solidFill>
                  <a:srgbClr val="0033CC"/>
                </a:solidFill>
              </a:rPr>
              <a:t>j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511767" y="434540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33CC"/>
                </a:solidFill>
              </a:rPr>
              <a:t>x</a:t>
            </a:r>
            <a:r>
              <a:rPr lang="en-US" sz="1400" baseline="-25000" dirty="0" err="1">
                <a:solidFill>
                  <a:srgbClr val="0033CC"/>
                </a:solidFill>
              </a:rPr>
              <a:t>k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63284" y="371545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33CC"/>
                </a:solidFill>
              </a:rPr>
              <a:t>y</a:t>
            </a:r>
            <a:r>
              <a:rPr lang="en-US" sz="1400" baseline="-25000" dirty="0" err="1" smtClean="0">
                <a:solidFill>
                  <a:srgbClr val="0033CC"/>
                </a:solidFill>
              </a:rPr>
              <a:t>i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463284" y="263088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33CC"/>
                </a:solidFill>
              </a:rPr>
              <a:t>y</a:t>
            </a:r>
            <a:r>
              <a:rPr lang="en-US" sz="1400" baseline="-25000" dirty="0" err="1" smtClean="0">
                <a:solidFill>
                  <a:srgbClr val="0033CC"/>
                </a:solidFill>
              </a:rPr>
              <a:t>j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63284" y="233695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33CC"/>
                </a:solidFill>
              </a:rPr>
              <a:t>y</a:t>
            </a:r>
            <a:r>
              <a:rPr lang="en-US" sz="1400" baseline="-25000" dirty="0" err="1" smtClean="0">
                <a:solidFill>
                  <a:srgbClr val="0033CC"/>
                </a:solidFill>
              </a:rPr>
              <a:t>k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57200" y="1837301"/>
            <a:ext cx="50497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Attributes of the Constant Strain</a:t>
            </a:r>
          </a:p>
          <a:p>
            <a:r>
              <a:rPr lang="en-US" sz="1600" dirty="0" smtClean="0"/>
              <a:t>Triangle Element</a:t>
            </a:r>
          </a:p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Thin in the z-direction, t</a:t>
            </a:r>
          </a:p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Three nodes, ordered counter clockwise</a:t>
            </a:r>
          </a:p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Each node had 2 </a:t>
            </a:r>
            <a:r>
              <a:rPr lang="en-US" sz="1600" dirty="0" err="1" smtClean="0"/>
              <a:t>DoF</a:t>
            </a:r>
            <a:endParaRPr lang="en-US" sz="1600" dirty="0"/>
          </a:p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Element has 6 </a:t>
            </a:r>
            <a:r>
              <a:rPr lang="en-US" sz="1600" dirty="0" err="1" smtClean="0"/>
              <a:t>DoF</a:t>
            </a:r>
            <a:endParaRPr lang="en-US" sz="1600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455638" y="3761071"/>
            <a:ext cx="504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Need a total of 6 constants in the displacement field, u and v</a:t>
            </a:r>
          </a:p>
        </p:txBody>
      </p:sp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528190"/>
              </p:ext>
            </p:extLst>
          </p:nvPr>
        </p:nvGraphicFramePr>
        <p:xfrm>
          <a:off x="838200" y="4560887"/>
          <a:ext cx="27241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69" name="Equation" r:id="rId3" imgW="1587240" imgH="457200" progId="Equation.DSMT4">
                  <p:embed/>
                </p:oleObj>
              </mc:Choice>
              <mc:Fallback>
                <p:oleObj name="Equation" r:id="rId3" imgW="1587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4560887"/>
                        <a:ext cx="2724150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Oval 137"/>
          <p:cNvSpPr/>
          <p:nvPr/>
        </p:nvSpPr>
        <p:spPr bwMode="auto">
          <a:xfrm>
            <a:off x="3886200" y="4815839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176626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86" y="278261"/>
            <a:ext cx="8229600" cy="1216025"/>
          </a:xfrm>
        </p:spPr>
        <p:txBody>
          <a:bodyPr/>
          <a:lstStyle/>
          <a:p>
            <a:r>
              <a:rPr lang="en-US" dirty="0" smtClean="0"/>
              <a:t>Constants Determined By Substituting In Nodal Disp. In </a:t>
            </a:r>
            <a:endParaRPr lang="en-US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" name="Isosceles Triangle 2"/>
          <p:cNvSpPr/>
          <p:nvPr/>
        </p:nvSpPr>
        <p:spPr bwMode="auto">
          <a:xfrm rot="19378530">
            <a:off x="6367905" y="2202248"/>
            <a:ext cx="1828800" cy="1295400"/>
          </a:xfrm>
          <a:prstGeom prst="triangle">
            <a:avLst>
              <a:gd name="adj" fmla="val 35938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890436" y="3864163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8346690" y="2788465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6620347" y="2447453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1" name="Straight Arrow Connector 100"/>
          <p:cNvCxnSpPr/>
          <p:nvPr/>
        </p:nvCxnSpPr>
        <p:spPr bwMode="auto">
          <a:xfrm>
            <a:off x="5791200" y="4343400"/>
            <a:ext cx="312948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8688778" y="4097179"/>
            <a:ext cx="269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cxnSp>
        <p:nvCxnSpPr>
          <p:cNvPr id="103" name="Straight Arrow Connector 102"/>
          <p:cNvCxnSpPr/>
          <p:nvPr/>
        </p:nvCxnSpPr>
        <p:spPr bwMode="auto">
          <a:xfrm flipV="1">
            <a:off x="5791200" y="1853384"/>
            <a:ext cx="0" cy="24900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5799215" y="1799983"/>
            <a:ext cx="269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</a:t>
            </a:r>
            <a:endParaRPr lang="en-US" sz="1000" dirty="0"/>
          </a:p>
        </p:txBody>
      </p:sp>
      <p:cxnSp>
        <p:nvCxnSpPr>
          <p:cNvPr id="17" name="Straight Connector 16"/>
          <p:cNvCxnSpPr>
            <a:stCxn id="77" idx="2"/>
          </p:cNvCxnSpPr>
          <p:nvPr/>
        </p:nvCxnSpPr>
        <p:spPr bwMode="auto">
          <a:xfrm flipH="1">
            <a:off x="5783186" y="3909883"/>
            <a:ext cx="11072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H="1">
            <a:off x="5799215" y="2836460"/>
            <a:ext cx="253842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flipH="1" flipV="1">
            <a:off x="5791200" y="2493173"/>
            <a:ext cx="801988" cy="12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6666067" y="2554181"/>
            <a:ext cx="1558" cy="17892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>
            <a:off x="8392103" y="2841714"/>
            <a:ext cx="18868" cy="14745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 flipV="1">
            <a:off x="6926070" y="3909883"/>
            <a:ext cx="1558" cy="4335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863895" y="358716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33CC"/>
                </a:solidFill>
              </a:rPr>
              <a:t>i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988001" y="272410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j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708107" y="253330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k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772949" y="4345403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33CC"/>
                </a:solidFill>
              </a:rPr>
              <a:t>x</a:t>
            </a:r>
            <a:r>
              <a:rPr lang="en-US" sz="1400" baseline="-25000" dirty="0" smtClean="0">
                <a:solidFill>
                  <a:srgbClr val="0033CC"/>
                </a:solidFill>
              </a:rPr>
              <a:t>i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249820" y="431624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33CC"/>
                </a:solidFill>
              </a:rPr>
              <a:t>x</a:t>
            </a:r>
            <a:r>
              <a:rPr lang="en-US" sz="1400" baseline="-25000" dirty="0" err="1">
                <a:solidFill>
                  <a:srgbClr val="0033CC"/>
                </a:solidFill>
              </a:rPr>
              <a:t>j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511767" y="434540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33CC"/>
                </a:solidFill>
              </a:rPr>
              <a:t>x</a:t>
            </a:r>
            <a:r>
              <a:rPr lang="en-US" sz="1400" baseline="-25000" dirty="0" err="1">
                <a:solidFill>
                  <a:srgbClr val="0033CC"/>
                </a:solidFill>
              </a:rPr>
              <a:t>k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63284" y="371545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33CC"/>
                </a:solidFill>
              </a:rPr>
              <a:t>y</a:t>
            </a:r>
            <a:r>
              <a:rPr lang="en-US" sz="1400" baseline="-25000" dirty="0" err="1" smtClean="0">
                <a:solidFill>
                  <a:srgbClr val="0033CC"/>
                </a:solidFill>
              </a:rPr>
              <a:t>i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463284" y="263088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33CC"/>
                </a:solidFill>
              </a:rPr>
              <a:t>y</a:t>
            </a:r>
            <a:r>
              <a:rPr lang="en-US" sz="1400" baseline="-25000" dirty="0" err="1" smtClean="0">
                <a:solidFill>
                  <a:srgbClr val="0033CC"/>
                </a:solidFill>
              </a:rPr>
              <a:t>j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63284" y="233695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33CC"/>
                </a:solidFill>
              </a:rPr>
              <a:t>y</a:t>
            </a:r>
            <a:r>
              <a:rPr lang="en-US" sz="1400" baseline="-25000" dirty="0" err="1" smtClean="0">
                <a:solidFill>
                  <a:srgbClr val="0033CC"/>
                </a:solidFill>
              </a:rPr>
              <a:t>k</a:t>
            </a:r>
            <a:endParaRPr lang="en-US" sz="1400" dirty="0">
              <a:solidFill>
                <a:srgbClr val="0033CC"/>
              </a:solidFill>
            </a:endParaRPr>
          </a:p>
        </p:txBody>
      </p:sp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373631"/>
              </p:ext>
            </p:extLst>
          </p:nvPr>
        </p:nvGraphicFramePr>
        <p:xfrm>
          <a:off x="608431" y="1782226"/>
          <a:ext cx="27241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3" name="Equation" r:id="rId3" imgW="1587240" imgH="457200" progId="Equation.DSMT4">
                  <p:embed/>
                </p:oleObj>
              </mc:Choice>
              <mc:Fallback>
                <p:oleObj name="Equation" r:id="rId3" imgW="1587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431" y="1782226"/>
                        <a:ext cx="2724150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29"/>
          <p:cNvSpPr/>
          <p:nvPr/>
        </p:nvSpPr>
        <p:spPr bwMode="auto">
          <a:xfrm>
            <a:off x="8284279" y="1022652"/>
            <a:ext cx="432616" cy="391937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58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3508967" y="2037178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58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029719"/>
              </p:ext>
            </p:extLst>
          </p:nvPr>
        </p:nvGraphicFramePr>
        <p:xfrm>
          <a:off x="633737" y="2784051"/>
          <a:ext cx="2462213" cy="32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4" name="Equation" r:id="rId5" imgW="1434960" imgH="1879560" progId="Equation.DSMT4">
                  <p:embed/>
                </p:oleObj>
              </mc:Choice>
              <mc:Fallback>
                <p:oleObj name="Equation" r:id="rId5" imgW="143496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3737" y="2784051"/>
                        <a:ext cx="2462213" cy="322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33"/>
          <p:cNvSpPr/>
          <p:nvPr/>
        </p:nvSpPr>
        <p:spPr bwMode="auto">
          <a:xfrm>
            <a:off x="3860618" y="4258997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98072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86" y="278261"/>
            <a:ext cx="8229600" cy="1216025"/>
          </a:xfrm>
        </p:spPr>
        <p:txBody>
          <a:bodyPr/>
          <a:lstStyle/>
          <a:p>
            <a:r>
              <a:rPr lang="en-US" dirty="0" smtClean="0"/>
              <a:t>The Six Equations In     Are Solved Simultaneously</a:t>
            </a:r>
            <a:endParaRPr lang="en-US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6120503" y="381000"/>
            <a:ext cx="432616" cy="391937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59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257894"/>
              </p:ext>
            </p:extLst>
          </p:nvPr>
        </p:nvGraphicFramePr>
        <p:xfrm>
          <a:off x="533400" y="1752600"/>
          <a:ext cx="2897188" cy="435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6" name="Equation" r:id="rId3" imgW="1688760" imgH="2539800" progId="Equation.DSMT4">
                  <p:embed/>
                </p:oleObj>
              </mc:Choice>
              <mc:Fallback>
                <p:oleObj name="Equation" r:id="rId3" imgW="1688760" imgH="25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752600"/>
                        <a:ext cx="2897188" cy="435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410" y="1565417"/>
            <a:ext cx="2528590" cy="2092183"/>
          </a:xfrm>
          <a:prstGeom prst="rect">
            <a:avLst/>
          </a:prstGeom>
        </p:spPr>
      </p:pic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794483"/>
              </p:ext>
            </p:extLst>
          </p:nvPr>
        </p:nvGraphicFramePr>
        <p:xfrm>
          <a:off x="3939632" y="2002630"/>
          <a:ext cx="2003425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7" name="Equation" r:id="rId6" imgW="1168200" imgH="2247840" progId="Equation.DSMT4">
                  <p:embed/>
                </p:oleObj>
              </mc:Choice>
              <mc:Fallback>
                <p:oleObj name="Equation" r:id="rId6" imgW="1168200" imgH="2247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39632" y="2002630"/>
                        <a:ext cx="2003425" cy="385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287042"/>
              </p:ext>
            </p:extLst>
          </p:nvPr>
        </p:nvGraphicFramePr>
        <p:xfrm>
          <a:off x="6122766" y="4648200"/>
          <a:ext cx="19812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8" name="Equation" r:id="rId8" imgW="1155600" imgH="241200" progId="Equation.DSMT4">
                  <p:embed/>
                </p:oleObj>
              </mc:Choice>
              <mc:Fallback>
                <p:oleObj name="Equation" r:id="rId8" imgW="1155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22766" y="4648200"/>
                        <a:ext cx="198120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35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8261"/>
            <a:ext cx="8686800" cy="1216025"/>
          </a:xfrm>
        </p:spPr>
        <p:txBody>
          <a:bodyPr/>
          <a:lstStyle/>
          <a:p>
            <a:r>
              <a:rPr lang="en-US" dirty="0" smtClean="0"/>
              <a:t>The Previously Solved Constants and     Are Combined</a:t>
            </a:r>
            <a:endParaRPr lang="en-US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4191000" y="990600"/>
            <a:ext cx="432616" cy="391937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58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65417"/>
            <a:ext cx="2514600" cy="2080608"/>
          </a:xfrm>
          <a:prstGeom prst="rect">
            <a:avLst/>
          </a:prstGeom>
        </p:spPr>
      </p:pic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810981"/>
              </p:ext>
            </p:extLst>
          </p:nvPr>
        </p:nvGraphicFramePr>
        <p:xfrm>
          <a:off x="586704" y="2694150"/>
          <a:ext cx="6118846" cy="923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58" name="Equation" r:id="rId4" imgW="5371920" imgH="812520" progId="Equation.DSMT4">
                  <p:embed/>
                </p:oleObj>
              </mc:Choice>
              <mc:Fallback>
                <p:oleObj name="Equation" r:id="rId4" imgW="53719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704" y="2694150"/>
                        <a:ext cx="6118846" cy="923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485518"/>
              </p:ext>
            </p:extLst>
          </p:nvPr>
        </p:nvGraphicFramePr>
        <p:xfrm>
          <a:off x="608431" y="1782227"/>
          <a:ext cx="1982369" cy="570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59" name="Equation" r:id="rId6" imgW="1587240" imgH="457200" progId="Equation.DSMT4">
                  <p:embed/>
                </p:oleObj>
              </mc:Choice>
              <mc:Fallback>
                <p:oleObj name="Equation" r:id="rId6" imgW="1587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8431" y="1782227"/>
                        <a:ext cx="1982369" cy="570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 bwMode="auto">
          <a:xfrm>
            <a:off x="2819400" y="1900018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2436444"/>
            <a:ext cx="586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Substituting in the previously solved for constants</a:t>
            </a:r>
            <a:endParaRPr lang="en-US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04800" y="3733800"/>
            <a:ext cx="586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Rewriting in terms of Shape Functions</a:t>
            </a:r>
            <a:endParaRPr lang="en-US" sz="16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843861"/>
              </p:ext>
            </p:extLst>
          </p:nvPr>
        </p:nvGraphicFramePr>
        <p:xfrm>
          <a:off x="578005" y="4114800"/>
          <a:ext cx="3962400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60" name="Equation" r:id="rId8" imgW="3479760" imgH="1612800" progId="Equation.DSMT4">
                  <p:embed/>
                </p:oleObj>
              </mc:Choice>
              <mc:Fallback>
                <p:oleObj name="Equation" r:id="rId8" imgW="3479760" imgH="16128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5" y="4114800"/>
                        <a:ext cx="3962400" cy="183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 bwMode="auto">
          <a:xfrm>
            <a:off x="4724400" y="441960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255227" y="541020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8261"/>
            <a:ext cx="8991600" cy="1216025"/>
          </a:xfrm>
        </p:spPr>
        <p:txBody>
          <a:bodyPr/>
          <a:lstStyle/>
          <a:p>
            <a:r>
              <a:rPr lang="en-US" sz="3600" dirty="0" smtClean="0"/>
              <a:t>Strain Displacement Relationships And     Used to Calculate Strains</a:t>
            </a:r>
            <a:endParaRPr lang="en-US" sz="3600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1295400" y="914400"/>
            <a:ext cx="432616" cy="391937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65417"/>
            <a:ext cx="2514600" cy="2080608"/>
          </a:xfrm>
          <a:prstGeom prst="rect">
            <a:avLst/>
          </a:prstGeom>
        </p:spPr>
      </p:pic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811630"/>
              </p:ext>
            </p:extLst>
          </p:nvPr>
        </p:nvGraphicFramePr>
        <p:xfrm>
          <a:off x="228600" y="1752600"/>
          <a:ext cx="6118846" cy="923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82" name="Equation" r:id="rId4" imgW="5371920" imgH="812520" progId="Equation.DSMT4">
                  <p:embed/>
                </p:oleObj>
              </mc:Choice>
              <mc:Fallback>
                <p:oleObj name="Equation" r:id="rId4" imgW="53719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1752600"/>
                        <a:ext cx="6118846" cy="923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2709446"/>
            <a:ext cx="586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From Strain-Displacement Relationships</a:t>
            </a:r>
            <a:endParaRPr lang="en-US" sz="1600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429810"/>
              </p:ext>
            </p:extLst>
          </p:nvPr>
        </p:nvGraphicFramePr>
        <p:xfrm>
          <a:off x="228600" y="3160712"/>
          <a:ext cx="6581775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83" name="Equation" r:id="rId6" imgW="5778360" imgH="2247840" progId="Equation.DSMT4">
                  <p:embed/>
                </p:oleObj>
              </mc:Choice>
              <mc:Fallback>
                <p:oleObj name="Equation" r:id="rId6" imgW="5778360" imgH="22478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160712"/>
                        <a:ext cx="6581775" cy="255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483827"/>
              </p:ext>
            </p:extLst>
          </p:nvPr>
        </p:nvGraphicFramePr>
        <p:xfrm>
          <a:off x="415114" y="3748088"/>
          <a:ext cx="4411662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84" name="Equation" r:id="rId8" imgW="3873240" imgH="2120760" progId="Equation.DSMT4">
                  <p:embed/>
                </p:oleObj>
              </mc:Choice>
              <mc:Fallback>
                <p:oleObj name="Equation" r:id="rId8" imgW="3873240" imgH="2120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14" y="3748088"/>
                        <a:ext cx="4411662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667000" y="3810000"/>
            <a:ext cx="457200" cy="381000"/>
          </a:xfrm>
          <a:prstGeom prst="rect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88941" y="4800600"/>
            <a:ext cx="457200" cy="381000"/>
          </a:xfrm>
          <a:prstGeom prst="rect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321098" y="5737302"/>
            <a:ext cx="533400" cy="381000"/>
          </a:xfrm>
          <a:prstGeom prst="rect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276600" y="386334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162300" y="485394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953000" y="5790642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63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2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(Surface) </a:t>
            </a:r>
            <a:r>
              <a:rPr lang="en-US" dirty="0"/>
              <a:t>Elements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0612" y="18288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 Nodes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3107" y="190500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4-node</a:t>
            </a:r>
          </a:p>
          <a:p>
            <a:r>
              <a:rPr lang="en-US" b="1" dirty="0" smtClean="0"/>
              <a:t>quadrilateral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16172" y="1828800"/>
            <a:ext cx="2354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Plane stress or strain,</a:t>
            </a:r>
          </a:p>
          <a:p>
            <a:r>
              <a:rPr lang="en-US" sz="1400" b="1" dirty="0" err="1" smtClean="0"/>
              <a:t>axisymmetry</a:t>
            </a:r>
            <a:r>
              <a:rPr lang="en-US" sz="1400" b="1" dirty="0" smtClean="0"/>
              <a:t>, shear</a:t>
            </a:r>
          </a:p>
          <a:p>
            <a:r>
              <a:rPr lang="en-US" sz="1400" b="1" dirty="0" smtClean="0"/>
              <a:t>panel, thin flat plate</a:t>
            </a:r>
          </a:p>
          <a:p>
            <a:r>
              <a:rPr lang="en-US" sz="1400" b="1" dirty="0" smtClean="0"/>
              <a:t>in bending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743200" y="1828800"/>
            <a:ext cx="14478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3810000" y="2209800"/>
            <a:ext cx="6096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>
            <a:off x="2247900" y="2171700"/>
            <a:ext cx="8382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0800000" flipV="1">
            <a:off x="2590800" y="2590800"/>
            <a:ext cx="14478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572000" y="290601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 Nodes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3107" y="290601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8-node</a:t>
            </a:r>
          </a:p>
          <a:p>
            <a:r>
              <a:rPr lang="en-US" b="1" dirty="0" smtClean="0"/>
              <a:t>quadrilateral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16172" y="2895600"/>
            <a:ext cx="2354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Plane stress or strain,</a:t>
            </a:r>
          </a:p>
          <a:p>
            <a:r>
              <a:rPr lang="en-US" sz="1400" b="1" dirty="0" smtClean="0"/>
              <a:t>thin plate in bending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72000" y="41264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 Nodes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3107" y="411480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3-node</a:t>
            </a:r>
          </a:p>
          <a:p>
            <a:r>
              <a:rPr lang="en-US" b="1" dirty="0" smtClean="0"/>
              <a:t>triangular</a:t>
            </a:r>
            <a:endParaRPr lang="en-US" b="1" dirty="0"/>
          </a:p>
        </p:txBody>
      </p:sp>
      <p:cxnSp>
        <p:nvCxnSpPr>
          <p:cNvPr id="49" name="Straight Connector 48"/>
          <p:cNvCxnSpPr/>
          <p:nvPr/>
        </p:nvCxnSpPr>
        <p:spPr bwMode="auto">
          <a:xfrm>
            <a:off x="2743200" y="4201418"/>
            <a:ext cx="11430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5400000">
            <a:off x="2395091" y="4310509"/>
            <a:ext cx="467618" cy="228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2514600" y="4582418"/>
            <a:ext cx="13716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6019800" y="3733800"/>
            <a:ext cx="2971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Plane stress or strain,</a:t>
            </a:r>
          </a:p>
          <a:p>
            <a:r>
              <a:rPr lang="en-US" sz="1400" b="1" dirty="0" err="1" smtClean="0"/>
              <a:t>axisymmetry</a:t>
            </a:r>
            <a:r>
              <a:rPr lang="en-US" sz="1400" b="1" dirty="0" smtClean="0"/>
              <a:t>, shear</a:t>
            </a:r>
          </a:p>
          <a:p>
            <a:r>
              <a:rPr lang="en-US" sz="1400" b="1" dirty="0" smtClean="0"/>
              <a:t>panel, thin flat plate</a:t>
            </a:r>
          </a:p>
          <a:p>
            <a:r>
              <a:rPr lang="en-US" sz="1400" b="1" dirty="0" smtClean="0"/>
              <a:t>in bending.  Prefer quad where possible. Used for transitions of quads.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72000" y="51816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 Nodes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33107" y="525780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6-node</a:t>
            </a:r>
          </a:p>
          <a:p>
            <a:r>
              <a:rPr lang="en-US" b="1" dirty="0" smtClean="0"/>
              <a:t>triangular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16172" y="5218092"/>
            <a:ext cx="3127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Plane stress or strain,</a:t>
            </a:r>
          </a:p>
          <a:p>
            <a:r>
              <a:rPr lang="en-US" sz="1400" b="1" dirty="0" err="1" smtClean="0"/>
              <a:t>axisymmetry</a:t>
            </a:r>
            <a:r>
              <a:rPr lang="en-US" sz="1400" b="1" dirty="0" smtClean="0"/>
              <a:t>, thin flat plate</a:t>
            </a:r>
          </a:p>
          <a:p>
            <a:r>
              <a:rPr lang="en-US" sz="1400" b="1" dirty="0" smtClean="0"/>
              <a:t>or shell in bending.  Prefer quad where possible. </a:t>
            </a:r>
          </a:p>
        </p:txBody>
      </p:sp>
      <p:cxnSp>
        <p:nvCxnSpPr>
          <p:cNvPr id="63" name="Straight Connector 62"/>
          <p:cNvCxnSpPr/>
          <p:nvPr/>
        </p:nvCxnSpPr>
        <p:spPr bwMode="auto">
          <a:xfrm>
            <a:off x="2743200" y="5294293"/>
            <a:ext cx="6477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flipH="1">
            <a:off x="2666999" y="5294293"/>
            <a:ext cx="76201" cy="4191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H="1">
            <a:off x="2590800" y="6094393"/>
            <a:ext cx="685800" cy="381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3390900" y="5680669"/>
            <a:ext cx="6477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H="1">
            <a:off x="2590800" y="5713394"/>
            <a:ext cx="76201" cy="4191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3276600" y="6061669"/>
            <a:ext cx="762000" cy="327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2628900" y="3008531"/>
            <a:ext cx="7620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4000500" y="3160931"/>
            <a:ext cx="76200" cy="2864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2476500" y="3400278"/>
            <a:ext cx="76200" cy="446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2476500" y="3794074"/>
            <a:ext cx="838199" cy="526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3396390" y="3084731"/>
            <a:ext cx="680311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3924300" y="3454984"/>
            <a:ext cx="76200" cy="32461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H="1">
            <a:off x="3314700" y="3766437"/>
            <a:ext cx="609600" cy="2632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flipH="1">
            <a:off x="2552699" y="3008531"/>
            <a:ext cx="76200" cy="3917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193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1" grpId="0"/>
      <p:bldP spid="22" grpId="0"/>
      <p:bldP spid="23" grpId="0"/>
      <p:bldP spid="46" grpId="0"/>
      <p:bldP spid="47" grpId="0"/>
      <p:bldP spid="57" grpId="0"/>
      <p:bldP spid="60" grpId="0"/>
      <p:bldP spid="61" grpId="0"/>
      <p:bldP spid="6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8261"/>
            <a:ext cx="7970520" cy="1216025"/>
          </a:xfrm>
        </p:spPr>
        <p:txBody>
          <a:bodyPr/>
          <a:lstStyle/>
          <a:p>
            <a:r>
              <a:rPr lang="en-US" sz="3600" dirty="0" smtClean="0"/>
              <a:t>Strain Can Now Be Written in Matrix Form</a:t>
            </a:r>
            <a:endParaRPr lang="en-US" sz="3600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65417"/>
            <a:ext cx="2514600" cy="2080608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1060"/>
              </p:ext>
            </p:extLst>
          </p:nvPr>
        </p:nvGraphicFramePr>
        <p:xfrm>
          <a:off x="609600" y="1811970"/>
          <a:ext cx="4419600" cy="2090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06" name="Equation" r:id="rId4" imgW="2946240" imgH="1396800" progId="Equation.DSMT4">
                  <p:embed/>
                </p:oleObj>
              </mc:Choice>
              <mc:Fallback>
                <p:oleObj name="Equation" r:id="rId4" imgW="294624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11970"/>
                        <a:ext cx="4419600" cy="2090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val 20"/>
          <p:cNvSpPr/>
          <p:nvPr/>
        </p:nvSpPr>
        <p:spPr bwMode="auto">
          <a:xfrm>
            <a:off x="4601737" y="518160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65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570209"/>
              </p:ext>
            </p:extLst>
          </p:nvPr>
        </p:nvGraphicFramePr>
        <p:xfrm>
          <a:off x="2133600" y="3962400"/>
          <a:ext cx="12192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07" name="Equation" r:id="rId6" imgW="812520" imgH="253800" progId="Equation.DSMT4">
                  <p:embed/>
                </p:oleObj>
              </mc:Choice>
              <mc:Fallback>
                <p:oleObj name="Equation" r:id="rId6" imgW="81252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62400"/>
                        <a:ext cx="12192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62059"/>
              </p:ext>
            </p:extLst>
          </p:nvPr>
        </p:nvGraphicFramePr>
        <p:xfrm>
          <a:off x="685800" y="4759748"/>
          <a:ext cx="37528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08" name="Equation" r:id="rId8" imgW="2501640" imgH="736560" progId="Equation.DSMT4">
                  <p:embed/>
                </p:oleObj>
              </mc:Choice>
              <mc:Fallback>
                <p:oleObj name="Equation" r:id="rId8" imgW="2501640" imgH="736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59748"/>
                        <a:ext cx="37528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val 21"/>
          <p:cNvSpPr/>
          <p:nvPr/>
        </p:nvSpPr>
        <p:spPr bwMode="auto">
          <a:xfrm>
            <a:off x="3505200" y="403860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64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40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8261"/>
            <a:ext cx="8763000" cy="1216025"/>
          </a:xfrm>
        </p:spPr>
        <p:txBody>
          <a:bodyPr/>
          <a:lstStyle/>
          <a:p>
            <a:r>
              <a:rPr lang="en-US" sz="3600" dirty="0" smtClean="0">
                <a:solidFill>
                  <a:srgbClr val="990000"/>
                </a:solidFill>
              </a:rPr>
              <a:t>Plane Stress </a:t>
            </a:r>
            <a:r>
              <a:rPr lang="en-US" sz="3600" dirty="0" smtClean="0"/>
              <a:t>Relationships For Isotropic, Homogeneous Material</a:t>
            </a:r>
            <a:endParaRPr lang="en-US" sz="3600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65417"/>
            <a:ext cx="2514600" cy="2080608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308221"/>
              </p:ext>
            </p:extLst>
          </p:nvPr>
        </p:nvGraphicFramePr>
        <p:xfrm>
          <a:off x="644634" y="1828800"/>
          <a:ext cx="42481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33" name="Equation" r:id="rId4" imgW="2831760" imgH="736560" progId="Equation.DSMT4">
                  <p:embed/>
                </p:oleObj>
              </mc:Choice>
              <mc:Fallback>
                <p:oleObj name="Equation" r:id="rId4" imgW="28317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34" y="1828800"/>
                        <a:ext cx="42481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val 20"/>
          <p:cNvSpPr/>
          <p:nvPr/>
        </p:nvSpPr>
        <p:spPr bwMode="auto">
          <a:xfrm>
            <a:off x="4338197" y="4230029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65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791885"/>
              </p:ext>
            </p:extLst>
          </p:nvPr>
        </p:nvGraphicFramePr>
        <p:xfrm>
          <a:off x="685800" y="3186748"/>
          <a:ext cx="12192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34" name="Equation" r:id="rId6" imgW="812520" imgH="253800" progId="Equation.DSMT4">
                  <p:embed/>
                </p:oleObj>
              </mc:Choice>
              <mc:Fallback>
                <p:oleObj name="Equation" r:id="rId6" imgW="812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86748"/>
                        <a:ext cx="12192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462875"/>
              </p:ext>
            </p:extLst>
          </p:nvPr>
        </p:nvGraphicFramePr>
        <p:xfrm>
          <a:off x="685800" y="3886200"/>
          <a:ext cx="35433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35" name="Equation" r:id="rId8" imgW="2361960" imgH="736560" progId="Equation.DSMT4">
                  <p:embed/>
                </p:oleObj>
              </mc:Choice>
              <mc:Fallback>
                <p:oleObj name="Equation" r:id="rId8" imgW="2361960" imgH="736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35433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726778"/>
              </p:ext>
            </p:extLst>
          </p:nvPr>
        </p:nvGraphicFramePr>
        <p:xfrm>
          <a:off x="3505200" y="3184818"/>
          <a:ext cx="15811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36" name="Equation" r:id="rId10" imgW="1054080" imgH="253800" progId="Equation.DSMT4">
                  <p:embed/>
                </p:oleObj>
              </mc:Choice>
              <mc:Fallback>
                <p:oleObj name="Equation" r:id="rId10" imgW="105408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84818"/>
                        <a:ext cx="15811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 bwMode="auto">
          <a:xfrm>
            <a:off x="2590800" y="3242503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64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Notched Right Arrow 11"/>
          <p:cNvSpPr/>
          <p:nvPr/>
        </p:nvSpPr>
        <p:spPr bwMode="auto">
          <a:xfrm>
            <a:off x="2133600" y="3291840"/>
            <a:ext cx="266700" cy="175647"/>
          </a:xfrm>
          <a:prstGeom prst="notchedRightArrow">
            <a:avLst/>
          </a:prstGeom>
          <a:solidFill>
            <a:srgbClr val="FFC000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" name="Notched Right Arrow 12"/>
          <p:cNvSpPr/>
          <p:nvPr/>
        </p:nvSpPr>
        <p:spPr bwMode="auto">
          <a:xfrm>
            <a:off x="3048000" y="3298732"/>
            <a:ext cx="266700" cy="175647"/>
          </a:xfrm>
          <a:prstGeom prst="notchedRightArrow">
            <a:avLst/>
          </a:prstGeom>
          <a:solidFill>
            <a:srgbClr val="FFC000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105400" y="3244462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66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8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8261"/>
            <a:ext cx="8763000" cy="1216025"/>
          </a:xfrm>
        </p:spPr>
        <p:txBody>
          <a:bodyPr/>
          <a:lstStyle/>
          <a:p>
            <a:r>
              <a:rPr lang="en-US" sz="3600" dirty="0" smtClean="0">
                <a:solidFill>
                  <a:srgbClr val="990000"/>
                </a:solidFill>
              </a:rPr>
              <a:t>Plane Strain </a:t>
            </a:r>
            <a:r>
              <a:rPr lang="en-US" sz="3600" dirty="0" smtClean="0"/>
              <a:t>Relationships For Isotropic, Homogeneous Material</a:t>
            </a:r>
            <a:endParaRPr lang="en-US" sz="3600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65417"/>
            <a:ext cx="2514600" cy="2080608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566857"/>
              </p:ext>
            </p:extLst>
          </p:nvPr>
        </p:nvGraphicFramePr>
        <p:xfrm>
          <a:off x="304800" y="1828800"/>
          <a:ext cx="61912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54" name="Equation" r:id="rId4" imgW="4127400" imgH="736560" progId="Equation.DSMT4">
                  <p:embed/>
                </p:oleObj>
              </mc:Choice>
              <mc:Fallback>
                <p:oleObj name="Equation" r:id="rId4" imgW="412740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28800"/>
                        <a:ext cx="61912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val 20"/>
          <p:cNvSpPr/>
          <p:nvPr/>
        </p:nvSpPr>
        <p:spPr bwMode="auto">
          <a:xfrm>
            <a:off x="5943600" y="420772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67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776386"/>
              </p:ext>
            </p:extLst>
          </p:nvPr>
        </p:nvGraphicFramePr>
        <p:xfrm>
          <a:off x="685800" y="3186748"/>
          <a:ext cx="12192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55" name="Equation" r:id="rId6" imgW="812520" imgH="253800" progId="Equation.DSMT4">
                  <p:embed/>
                </p:oleObj>
              </mc:Choice>
              <mc:Fallback>
                <p:oleObj name="Equation" r:id="rId6" imgW="812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86748"/>
                        <a:ext cx="12192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38730"/>
              </p:ext>
            </p:extLst>
          </p:nvPr>
        </p:nvGraphicFramePr>
        <p:xfrm>
          <a:off x="314325" y="3851275"/>
          <a:ext cx="54673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56" name="Equation" r:id="rId8" imgW="3644640" imgH="736560" progId="Equation.DSMT4">
                  <p:embed/>
                </p:oleObj>
              </mc:Choice>
              <mc:Fallback>
                <p:oleObj name="Equation" r:id="rId8" imgW="36446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3851275"/>
                        <a:ext cx="54673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957803"/>
              </p:ext>
            </p:extLst>
          </p:nvPr>
        </p:nvGraphicFramePr>
        <p:xfrm>
          <a:off x="3505200" y="3184818"/>
          <a:ext cx="15811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57" name="Equation" r:id="rId10" imgW="1054080" imgH="253800" progId="Equation.DSMT4">
                  <p:embed/>
                </p:oleObj>
              </mc:Choice>
              <mc:Fallback>
                <p:oleObj name="Equation" r:id="rId10" imgW="1054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84818"/>
                        <a:ext cx="15811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 bwMode="auto">
          <a:xfrm>
            <a:off x="2590800" y="3242503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64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Notched Right Arrow 11"/>
          <p:cNvSpPr/>
          <p:nvPr/>
        </p:nvSpPr>
        <p:spPr bwMode="auto">
          <a:xfrm>
            <a:off x="2133600" y="3291840"/>
            <a:ext cx="266700" cy="175647"/>
          </a:xfrm>
          <a:prstGeom prst="notchedRightArrow">
            <a:avLst/>
          </a:prstGeom>
          <a:solidFill>
            <a:srgbClr val="FFC000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" name="Notched Right Arrow 12"/>
          <p:cNvSpPr/>
          <p:nvPr/>
        </p:nvSpPr>
        <p:spPr bwMode="auto">
          <a:xfrm>
            <a:off x="3048000" y="3298732"/>
            <a:ext cx="266700" cy="175647"/>
          </a:xfrm>
          <a:prstGeom prst="notchedRightArrow">
            <a:avLst/>
          </a:prstGeom>
          <a:solidFill>
            <a:srgbClr val="FFC000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105400" y="3244462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66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2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8261"/>
            <a:ext cx="8763000" cy="1216025"/>
          </a:xfrm>
        </p:spPr>
        <p:txBody>
          <a:bodyPr/>
          <a:lstStyle/>
          <a:p>
            <a:r>
              <a:rPr lang="en-US" sz="3600" dirty="0" smtClean="0"/>
              <a:t>The Strain Energy Can Now Be Evaluated For Both Stress States</a:t>
            </a:r>
            <a:endParaRPr lang="en-US" sz="3600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65417"/>
            <a:ext cx="2514600" cy="2080608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315297"/>
              </p:ext>
            </p:extLst>
          </p:nvPr>
        </p:nvGraphicFramePr>
        <p:xfrm>
          <a:off x="609600" y="3081454"/>
          <a:ext cx="20193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10" name="Equation" r:id="rId4" imgW="1346040" imgH="279360" progId="Equation.DSMT4">
                  <p:embed/>
                </p:oleObj>
              </mc:Choice>
              <mc:Fallback>
                <p:oleObj name="Equation" r:id="rId4" imgW="1346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81454"/>
                        <a:ext cx="20193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3"/>
          <p:cNvSpPr/>
          <p:nvPr/>
        </p:nvSpPr>
        <p:spPr bwMode="auto">
          <a:xfrm>
            <a:off x="4038600" y="2741563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984563"/>
              </p:ext>
            </p:extLst>
          </p:nvPr>
        </p:nvGraphicFramePr>
        <p:xfrm>
          <a:off x="609600" y="1987288"/>
          <a:ext cx="4173537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11" name="Equation" r:id="rId6" imgW="2374560" imgH="393480" progId="Equation.DSMT4">
                  <p:embed/>
                </p:oleObj>
              </mc:Choice>
              <mc:Fallback>
                <p:oleObj name="Equation" r:id="rId6" imgW="237456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7288"/>
                        <a:ext cx="4173537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8600" y="270944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Substituting in the Transpose of </a:t>
            </a: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241671"/>
              </p:ext>
            </p:extLst>
          </p:nvPr>
        </p:nvGraphicFramePr>
        <p:xfrm>
          <a:off x="609600" y="3646025"/>
          <a:ext cx="6673851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12" name="Equation" r:id="rId8" imgW="3797280" imgH="380880" progId="Equation.DSMT4">
                  <p:embed/>
                </p:oleObj>
              </mc:Choice>
              <mc:Fallback>
                <p:oleObj name="Equation" r:id="rId8" imgW="3797280" imgH="380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46025"/>
                        <a:ext cx="6673851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139906"/>
              </p:ext>
            </p:extLst>
          </p:nvPr>
        </p:nvGraphicFramePr>
        <p:xfrm>
          <a:off x="2600094" y="3087029"/>
          <a:ext cx="14478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13" name="Equation" r:id="rId10" imgW="965160" imgH="279360" progId="Equation.DSMT4">
                  <p:embed/>
                </p:oleObj>
              </mc:Choice>
              <mc:Fallback>
                <p:oleObj name="Equation" r:id="rId10" imgW="96516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094" y="3087029"/>
                        <a:ext cx="14478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257906" y="3176163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Due to Symmetry of [D] </a:t>
            </a:r>
            <a:endParaRPr lang="en-US" sz="1200" dirty="0" smtClean="0"/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5486400" y="3048000"/>
            <a:ext cx="304800" cy="2438400"/>
          </a:xfrm>
          <a:prstGeom prst="rightBrace">
            <a:avLst>
              <a:gd name="adj1" fmla="val 76625"/>
              <a:gd name="adj2" fmla="val 50000"/>
            </a:avLst>
          </a:prstGeom>
          <a:noFill/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33CC"/>
                </a:solidFill>
              </a:rPr>
              <a:t>c</a:t>
            </a:r>
            <a:r>
              <a:rPr lang="en-US" sz="1400" dirty="0" smtClean="0">
                <a:solidFill>
                  <a:srgbClr val="0033CC"/>
                </a:solidFill>
              </a:rPr>
              <a:t>onstant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046669"/>
              </p:ext>
            </p:extLst>
          </p:nvPr>
        </p:nvGraphicFramePr>
        <p:xfrm>
          <a:off x="858837" y="4462463"/>
          <a:ext cx="31035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14" name="Equation" r:id="rId12" imgW="1765080" imgH="279360" progId="Equation.DSMT4">
                  <p:embed/>
                </p:oleObj>
              </mc:Choice>
              <mc:Fallback>
                <p:oleObj name="Equation" r:id="rId12" imgW="1765080" imgH="2793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7" y="4462463"/>
                        <a:ext cx="310356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ight Brace 21"/>
          <p:cNvSpPr/>
          <p:nvPr/>
        </p:nvSpPr>
        <p:spPr bwMode="auto">
          <a:xfrm rot="5400000">
            <a:off x="2667000" y="3886200"/>
            <a:ext cx="304800" cy="2438400"/>
          </a:xfrm>
          <a:prstGeom prst="rightBrace">
            <a:avLst>
              <a:gd name="adj1" fmla="val 76624"/>
              <a:gd name="adj2" fmla="val 50000"/>
            </a:avLst>
          </a:prstGeom>
          <a:noFill/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33CC"/>
                </a:solidFill>
              </a:rPr>
              <a:t>[k]</a:t>
            </a:r>
            <a:r>
              <a:rPr lang="en-US" baseline="-25000" dirty="0" smtClean="0">
                <a:solidFill>
                  <a:srgbClr val="0033CC"/>
                </a:solidFill>
              </a:rPr>
              <a:t>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355103"/>
              </p:ext>
            </p:extLst>
          </p:nvPr>
        </p:nvGraphicFramePr>
        <p:xfrm>
          <a:off x="609600" y="5334000"/>
          <a:ext cx="28590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15" name="Equation" r:id="rId14" imgW="1625400" imgH="342720" progId="Equation.DSMT4">
                  <p:embed/>
                </p:oleObj>
              </mc:Choice>
              <mc:Fallback>
                <p:oleObj name="Equation" r:id="rId14" imgW="1625400" imgH="3427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0"/>
                        <a:ext cx="2859087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905123"/>
              </p:ext>
            </p:extLst>
          </p:nvPr>
        </p:nvGraphicFramePr>
        <p:xfrm>
          <a:off x="3619500" y="3276600"/>
          <a:ext cx="1905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16" name="Equation" r:id="rId16" imgW="1904760" imgH="304560" progId="Equation.DSMT4">
                  <p:embed/>
                </p:oleObj>
              </mc:Choice>
              <mc:Fallback>
                <p:oleObj name="Equation" r:id="rId16" imgW="1904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19500" y="3276600"/>
                        <a:ext cx="1905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0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9" grpId="0"/>
      <p:bldP spid="15" grpId="0" animBg="1"/>
      <p:bldP spid="2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5698335" y="3144648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1196898" y="2914185"/>
            <a:ext cx="2103863" cy="1754459"/>
          </a:xfrm>
          <a:custGeom>
            <a:avLst/>
            <a:gdLst>
              <a:gd name="connsiteX0" fmla="*/ 0 w 2103863"/>
              <a:gd name="connsiteY0" fmla="*/ 944137 h 1754459"/>
              <a:gd name="connsiteX1" fmla="*/ 691375 w 2103863"/>
              <a:gd name="connsiteY1" fmla="*/ 0 h 1754459"/>
              <a:gd name="connsiteX2" fmla="*/ 1657814 w 2103863"/>
              <a:gd name="connsiteY2" fmla="*/ 341971 h 1754459"/>
              <a:gd name="connsiteX3" fmla="*/ 2103863 w 2103863"/>
              <a:gd name="connsiteY3" fmla="*/ 1754459 h 1754459"/>
              <a:gd name="connsiteX4" fmla="*/ 0 w 2103863"/>
              <a:gd name="connsiteY4" fmla="*/ 944137 h 175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3863" h="1754459">
                <a:moveTo>
                  <a:pt x="0" y="944137"/>
                </a:moveTo>
                <a:lnTo>
                  <a:pt x="691375" y="0"/>
                </a:lnTo>
                <a:lnTo>
                  <a:pt x="1657814" y="341971"/>
                </a:lnTo>
                <a:lnTo>
                  <a:pt x="2103863" y="1754459"/>
                </a:lnTo>
                <a:lnTo>
                  <a:pt x="0" y="9441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216025"/>
          </a:xfrm>
        </p:spPr>
        <p:txBody>
          <a:bodyPr/>
          <a:lstStyle/>
          <a:p>
            <a:r>
              <a:rPr lang="en-US" dirty="0" smtClean="0"/>
              <a:t>2D </a:t>
            </a:r>
            <a:r>
              <a:rPr lang="en-US" dirty="0" err="1" smtClean="0"/>
              <a:t>Isoparametric</a:t>
            </a:r>
            <a:r>
              <a:rPr lang="en-US" dirty="0" smtClean="0"/>
              <a:t> </a:t>
            </a:r>
            <a:r>
              <a:rPr lang="en-US" dirty="0" err="1" smtClean="0"/>
              <a:t>Quadrilatreral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04332" y="3685719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33CC"/>
                </a:solidFill>
              </a:rPr>
              <a:t>i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056488" y="435283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j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608714" y="323013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k</a:t>
            </a:r>
            <a:endParaRPr lang="en-US" sz="1200" dirty="0">
              <a:solidFill>
                <a:srgbClr val="0033CC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85800" y="4939764"/>
            <a:ext cx="312948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583378" y="4693543"/>
            <a:ext cx="269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685800" y="2449748"/>
            <a:ext cx="0" cy="24900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93815" y="2396347"/>
            <a:ext cx="269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</a:t>
            </a:r>
            <a:endParaRPr lang="en-US" sz="1000" dirty="0"/>
          </a:p>
        </p:txBody>
      </p:sp>
      <p:sp>
        <p:nvSpPr>
          <p:cNvPr id="33" name="Oval 32"/>
          <p:cNvSpPr/>
          <p:nvPr/>
        </p:nvSpPr>
        <p:spPr bwMode="auto">
          <a:xfrm>
            <a:off x="3240412" y="4608056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158612" y="3811008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804532" y="3230136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1828800" y="2879905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7468" y="292533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l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5909" y="260290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x</a:t>
            </a:r>
            <a:r>
              <a:rPr lang="en-US" sz="1200" baseline="-25000" dirty="0" err="1" smtClean="0"/>
              <a:t>l</a:t>
            </a:r>
            <a:r>
              <a:rPr lang="en-US" sz="1200" dirty="0" err="1" smtClean="0"/>
              <a:t>,y</a:t>
            </a:r>
            <a:r>
              <a:rPr lang="en-US" sz="1200" baseline="-25000" dirty="0" err="1" smtClean="0"/>
              <a:t>l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12431" y="2951342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x</a:t>
            </a:r>
            <a:r>
              <a:rPr lang="en-US" sz="1200" baseline="-25000" dirty="0" err="1" smtClean="0"/>
              <a:t>k</a:t>
            </a:r>
            <a:r>
              <a:rPr lang="en-US" sz="1200" dirty="0" err="1" smtClean="0"/>
              <a:t>,y</a:t>
            </a:r>
            <a:r>
              <a:rPr lang="en-US" sz="1200" baseline="-25000" dirty="0" err="1"/>
              <a:t>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52092" y="391400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x</a:t>
            </a:r>
            <a:r>
              <a:rPr lang="en-US" sz="1200" baseline="-25000" dirty="0" err="1" smtClean="0"/>
              <a:t>i</a:t>
            </a:r>
            <a:r>
              <a:rPr lang="en-US" sz="1200" dirty="0" err="1" smtClean="0"/>
              <a:t>,y</a:t>
            </a:r>
            <a:r>
              <a:rPr lang="en-US" sz="1200" baseline="-25000" dirty="0" err="1"/>
              <a:t>i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987093" y="460805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x</a:t>
            </a:r>
            <a:r>
              <a:rPr lang="en-US" sz="1200" baseline="-25000" dirty="0" err="1" smtClean="0"/>
              <a:t>j</a:t>
            </a:r>
            <a:r>
              <a:rPr lang="en-US" sz="1200" dirty="0" err="1" smtClean="0"/>
              <a:t>,y</a:t>
            </a:r>
            <a:r>
              <a:rPr lang="en-US" sz="1200" baseline="-25000" dirty="0" err="1"/>
              <a:t>j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728072" y="4193529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33CC"/>
                </a:solidFill>
              </a:rPr>
              <a:t>i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33973" y="424613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j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99714" y="315661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k</a:t>
            </a:r>
            <a:endParaRPr lang="en-US" sz="1200" dirty="0">
              <a:solidFill>
                <a:srgbClr val="0033CC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V="1">
            <a:off x="6371121" y="3819807"/>
            <a:ext cx="1934679" cy="44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8068165" y="3545193"/>
            <a:ext cx="269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ym typeface="Symbol"/>
              </a:rPr>
              <a:t></a:t>
            </a:r>
            <a:endParaRPr lang="en-US" sz="1000" b="1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6371121" y="2057400"/>
            <a:ext cx="0" cy="17786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400800" y="2057400"/>
            <a:ext cx="269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ym typeface="Symbol"/>
              </a:rPr>
              <a:t></a:t>
            </a:r>
            <a:endParaRPr lang="en-US" sz="1000" b="1" dirty="0"/>
          </a:p>
        </p:txBody>
      </p:sp>
      <p:sp>
        <p:nvSpPr>
          <p:cNvPr id="51" name="Oval 50"/>
          <p:cNvSpPr/>
          <p:nvPr/>
        </p:nvSpPr>
        <p:spPr bwMode="auto">
          <a:xfrm>
            <a:off x="7024215" y="4470528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5662172" y="4470528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024215" y="3110895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678220" y="3110895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53612" y="322572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l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2359" y="2808234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(-1,1)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770849" y="2832845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386108" y="4590964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(-1,-1)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806115" y="459096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(1,-1</a:t>
            </a:r>
            <a:r>
              <a:rPr lang="en-US" sz="1200" baseline="-25000" dirty="0" smtClean="0"/>
              <a:t>j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3" name="Notched Right Arrow 62"/>
          <p:cNvSpPr/>
          <p:nvPr/>
        </p:nvSpPr>
        <p:spPr bwMode="auto">
          <a:xfrm>
            <a:off x="4152900" y="3567303"/>
            <a:ext cx="838200" cy="487410"/>
          </a:xfrm>
          <a:prstGeom prst="notchedRightArrow">
            <a:avLst/>
          </a:prstGeom>
          <a:solidFill>
            <a:srgbClr val="FFC000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Map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2994892"/>
            <a:ext cx="1205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Natural</a:t>
            </a:r>
          </a:p>
          <a:p>
            <a:pPr algn="ctr"/>
            <a:r>
              <a:rPr lang="en-US" sz="1200" dirty="0" smtClean="0"/>
              <a:t>Coordinates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463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32" grpId="0"/>
      <p:bldP spid="127" grpId="0"/>
      <p:bldP spid="128" grpId="0"/>
      <p:bldP spid="29" grpId="0"/>
      <p:bldP spid="31" grpId="0"/>
      <p:bldP spid="33" grpId="0" animBg="1"/>
      <p:bldP spid="34" grpId="0" animBg="1"/>
      <p:bldP spid="35" grpId="0" animBg="1"/>
      <p:bldP spid="36" grpId="0" animBg="1"/>
      <p:bldP spid="38" grpId="0"/>
      <p:bldP spid="6" grpId="0"/>
      <p:bldP spid="40" grpId="0"/>
      <p:bldP spid="41" grpId="0"/>
      <p:bldP spid="42" grpId="0"/>
      <p:bldP spid="44" grpId="0"/>
      <p:bldP spid="45" grpId="0"/>
      <p:bldP spid="46" grpId="0"/>
      <p:bldP spid="48" grpId="0"/>
      <p:bldP spid="50" grpId="0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3" grpId="0" animBg="1"/>
      <p:bldP spid="1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216025"/>
          </a:xfrm>
        </p:spPr>
        <p:txBody>
          <a:bodyPr/>
          <a:lstStyle/>
          <a:p>
            <a:r>
              <a:rPr lang="en-US" dirty="0" smtClean="0"/>
              <a:t>4 Nodes, 2 </a:t>
            </a:r>
            <a:r>
              <a:rPr lang="en-US" dirty="0" err="1" smtClean="0"/>
              <a:t>DoF</a:t>
            </a:r>
            <a:r>
              <a:rPr lang="en-US" dirty="0" smtClean="0"/>
              <a:t> Results In </a:t>
            </a:r>
            <a:br>
              <a:rPr lang="en-US" dirty="0" smtClean="0"/>
            </a:br>
            <a:r>
              <a:rPr lang="en-US" dirty="0" smtClean="0"/>
              <a:t>8 Constants</a:t>
            </a:r>
            <a:endParaRPr lang="en-US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5918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392" y="1717373"/>
            <a:ext cx="5837237" cy="232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755949"/>
              </p:ext>
            </p:extLst>
          </p:nvPr>
        </p:nvGraphicFramePr>
        <p:xfrm>
          <a:off x="381000" y="4190999"/>
          <a:ext cx="3702050" cy="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91" name="Equation" r:id="rId4" imgW="2171520" imgH="457200" progId="Equation.DSMT4">
                  <p:embed/>
                </p:oleObj>
              </mc:Choice>
              <mc:Fallback>
                <p:oleObj name="Equation" r:id="rId4" imgW="217152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90999"/>
                        <a:ext cx="3702050" cy="77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437414"/>
              </p:ext>
            </p:extLst>
          </p:nvPr>
        </p:nvGraphicFramePr>
        <p:xfrm>
          <a:off x="4648200" y="4166838"/>
          <a:ext cx="401121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92" name="Equation" r:id="rId6" imgW="2184120" imgH="457200" progId="Equation.DSMT4">
                  <p:embed/>
                </p:oleObj>
              </mc:Choice>
              <mc:Fallback>
                <p:oleObj name="Equation" r:id="rId6" imgW="218412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66838"/>
                        <a:ext cx="401121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59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Functions Critical To Element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3355042" cy="15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758464"/>
              </p:ext>
            </p:extLst>
          </p:nvPr>
        </p:nvGraphicFramePr>
        <p:xfrm>
          <a:off x="609600" y="1693190"/>
          <a:ext cx="3117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74" name="Equation" r:id="rId5" imgW="1701720" imgH="457200" progId="Equation.DSMT4">
                  <p:embed/>
                </p:oleObj>
              </mc:Choice>
              <mc:Fallback>
                <p:oleObj name="Equation" r:id="rId5" imgW="1701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1693190"/>
                        <a:ext cx="31178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645679"/>
              </p:ext>
            </p:extLst>
          </p:nvPr>
        </p:nvGraphicFramePr>
        <p:xfrm>
          <a:off x="1066800" y="2467916"/>
          <a:ext cx="269716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75" name="Equation" r:id="rId7" imgW="1473120" imgH="304560" progId="Equation.DSMT4">
                  <p:embed/>
                </p:oleObj>
              </mc:Choice>
              <mc:Fallback>
                <p:oleObj name="Equation" r:id="rId7" imgW="1473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2467916"/>
                        <a:ext cx="2697162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500556"/>
              </p:ext>
            </p:extLst>
          </p:nvPr>
        </p:nvGraphicFramePr>
        <p:xfrm>
          <a:off x="609600" y="34290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76" name="Equation" r:id="rId9" imgW="914400" imgH="457200" progId="Equation.DSMT4">
                  <p:embed/>
                </p:oleObj>
              </mc:Choice>
              <mc:Fallback>
                <p:oleObj name="Equation" r:id="rId9" imgW="914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3429000"/>
                        <a:ext cx="1676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 bwMode="auto">
          <a:xfrm>
            <a:off x="3886200" y="2514600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67646"/>
              </p:ext>
            </p:extLst>
          </p:nvPr>
        </p:nvGraphicFramePr>
        <p:xfrm>
          <a:off x="609600" y="5029200"/>
          <a:ext cx="16779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77" name="Equation" r:id="rId11" imgW="914400" imgH="431640" progId="Equation.DSMT4">
                  <p:embed/>
                </p:oleObj>
              </mc:Choice>
              <mc:Fallback>
                <p:oleObj name="Equation" r:id="rId11" imgW="914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1677987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2743200" y="5910359"/>
            <a:ext cx="1828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743200" y="5605559"/>
            <a:ext cx="21336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743200" y="4691159"/>
            <a:ext cx="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515252" y="5787248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i</a:t>
            </a:r>
            <a:endParaRPr lang="en-US" sz="1000" dirty="0">
              <a:solidFill>
                <a:srgbClr val="0033CC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5805329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j</a:t>
            </a:r>
            <a:endParaRPr lang="en-US" sz="1000" dirty="0">
              <a:solidFill>
                <a:srgbClr val="0033CC"/>
              </a:solidFill>
            </a:endParaRPr>
          </a:p>
        </p:txBody>
      </p:sp>
      <p:cxnSp>
        <p:nvCxnSpPr>
          <p:cNvPr id="30" name="Straight Connector 29"/>
          <p:cNvCxnSpPr>
            <a:endCxn id="26" idx="3"/>
          </p:cNvCxnSpPr>
          <p:nvPr/>
        </p:nvCxnSpPr>
        <p:spPr bwMode="auto">
          <a:xfrm>
            <a:off x="2743200" y="5605559"/>
            <a:ext cx="0" cy="304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4572000" y="4904519"/>
            <a:ext cx="0" cy="1005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2743200" y="4904519"/>
            <a:ext cx="1828800" cy="70104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670515" y="5262788"/>
            <a:ext cx="0" cy="640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H="1">
            <a:off x="2743200" y="4904519"/>
            <a:ext cx="1828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515252" y="4781408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473574" y="5482448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6800" y="548461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772906" y="4647549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</a:t>
            </a:r>
            <a:r>
              <a:rPr lang="en-US" sz="1200" baseline="-25000" dirty="0" err="1" smtClean="0"/>
              <a:t>j</a:t>
            </a:r>
            <a:endParaRPr lang="en-US" sz="1200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090146"/>
              </p:ext>
            </p:extLst>
          </p:nvPr>
        </p:nvGraphicFramePr>
        <p:xfrm>
          <a:off x="2578100" y="5937250"/>
          <a:ext cx="330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78" name="Equation" r:id="rId13" imgW="330120" imgH="228600" progId="Equation.DSMT4">
                  <p:embed/>
                </p:oleObj>
              </mc:Choice>
              <mc:Fallback>
                <p:oleObj name="Equation" r:id="rId13" imgW="33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78100" y="5937250"/>
                        <a:ext cx="330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984315"/>
              </p:ext>
            </p:extLst>
          </p:nvPr>
        </p:nvGraphicFramePr>
        <p:xfrm>
          <a:off x="4387850" y="5930900"/>
          <a:ext cx="368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79" name="Equation" r:id="rId15" imgW="368280" imgH="241200" progId="Equation.DSMT4">
                  <p:embed/>
                </p:oleObj>
              </mc:Choice>
              <mc:Fallback>
                <p:oleObj name="Equation" r:id="rId15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5930900"/>
                        <a:ext cx="368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033712"/>
              </p:ext>
            </p:extLst>
          </p:nvPr>
        </p:nvGraphicFramePr>
        <p:xfrm>
          <a:off x="3530600" y="5969000"/>
          <a:ext cx="279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80" name="Equation" r:id="rId17" imgW="279360" imgH="164880" progId="Equation.DSMT4">
                  <p:embed/>
                </p:oleObj>
              </mc:Choice>
              <mc:Fallback>
                <p:oleObj name="Equation" r:id="rId17" imgW="2793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5969000"/>
                        <a:ext cx="2794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Connector 45"/>
          <p:cNvCxnSpPr/>
          <p:nvPr/>
        </p:nvCxnSpPr>
        <p:spPr bwMode="auto">
          <a:xfrm>
            <a:off x="2739629" y="4310810"/>
            <a:ext cx="1828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739629" y="4006010"/>
            <a:ext cx="21336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2739629" y="3091610"/>
            <a:ext cx="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511681" y="4187699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i</a:t>
            </a:r>
            <a:endParaRPr lang="en-US" sz="1000" dirty="0">
              <a:solidFill>
                <a:srgbClr val="0033CC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68429" y="4205780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j</a:t>
            </a:r>
            <a:endParaRPr lang="en-US" sz="1000" dirty="0">
              <a:solidFill>
                <a:srgbClr val="0033CC"/>
              </a:solidFill>
            </a:endParaRPr>
          </a:p>
        </p:txBody>
      </p:sp>
      <p:cxnSp>
        <p:nvCxnSpPr>
          <p:cNvPr id="51" name="Straight Connector 50"/>
          <p:cNvCxnSpPr>
            <a:endCxn id="49" idx="3"/>
          </p:cNvCxnSpPr>
          <p:nvPr/>
        </p:nvCxnSpPr>
        <p:spPr bwMode="auto">
          <a:xfrm>
            <a:off x="2739629" y="4006010"/>
            <a:ext cx="0" cy="304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4568429" y="3304970"/>
            <a:ext cx="0" cy="1005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56" idx="3"/>
          </p:cNvCxnSpPr>
          <p:nvPr/>
        </p:nvCxnSpPr>
        <p:spPr bwMode="auto">
          <a:xfrm>
            <a:off x="2781307" y="3304970"/>
            <a:ext cx="1790693" cy="70320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3666944" y="3663239"/>
            <a:ext cx="0" cy="640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2739629" y="3304970"/>
            <a:ext cx="1828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2511681" y="318185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2470003" y="388289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873229" y="388506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769335" y="304800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r>
              <a:rPr lang="en-US" sz="1200" baseline="-25000" dirty="0"/>
              <a:t>i</a:t>
            </a:r>
            <a:endParaRPr lang="en-US" sz="1200" dirty="0"/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135233"/>
              </p:ext>
            </p:extLst>
          </p:nvPr>
        </p:nvGraphicFramePr>
        <p:xfrm>
          <a:off x="2574529" y="4337701"/>
          <a:ext cx="330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81" name="Equation" r:id="rId19" imgW="330120" imgH="228600" progId="Equation.DSMT4">
                  <p:embed/>
                </p:oleObj>
              </mc:Choice>
              <mc:Fallback>
                <p:oleObj name="Equation" r:id="rId19" imgW="33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74529" y="4337701"/>
                        <a:ext cx="330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909108"/>
              </p:ext>
            </p:extLst>
          </p:nvPr>
        </p:nvGraphicFramePr>
        <p:xfrm>
          <a:off x="4384279" y="4331351"/>
          <a:ext cx="368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82" name="Equation" r:id="rId21" imgW="368280" imgH="241200" progId="Equation.DSMT4">
                  <p:embed/>
                </p:oleObj>
              </mc:Choice>
              <mc:Fallback>
                <p:oleObj name="Equation" r:id="rId21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279" y="4331351"/>
                        <a:ext cx="368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788989"/>
              </p:ext>
            </p:extLst>
          </p:nvPr>
        </p:nvGraphicFramePr>
        <p:xfrm>
          <a:off x="3527029" y="4369451"/>
          <a:ext cx="279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83" name="Equation" r:id="rId23" imgW="279360" imgH="164880" progId="Equation.DSMT4">
                  <p:embed/>
                </p:oleObj>
              </mc:Choice>
              <mc:Fallback>
                <p:oleObj name="Equation" r:id="rId23" imgW="2793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029" y="4369451"/>
                        <a:ext cx="2794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0" name="Object 522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429634"/>
              </p:ext>
            </p:extLst>
          </p:nvPr>
        </p:nvGraphicFramePr>
        <p:xfrm>
          <a:off x="5638800" y="3416557"/>
          <a:ext cx="694492" cy="41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84" name="Equation" r:id="rId25" imgW="380880" imgH="228600" progId="Equation.DSMT4">
                  <p:embed/>
                </p:oleObj>
              </mc:Choice>
              <mc:Fallback>
                <p:oleObj name="Equation" r:id="rId25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638800" y="3416557"/>
                        <a:ext cx="694492" cy="416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1" name="Object 522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53714"/>
              </p:ext>
            </p:extLst>
          </p:nvPr>
        </p:nvGraphicFramePr>
        <p:xfrm>
          <a:off x="6402572" y="3414713"/>
          <a:ext cx="1065028" cy="417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85" name="Equation" r:id="rId27" imgW="583920" imgH="228600" progId="Equation.DSMT4">
                  <p:embed/>
                </p:oleObj>
              </mc:Choice>
              <mc:Fallback>
                <p:oleObj name="Equation" r:id="rId27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572" y="3414713"/>
                        <a:ext cx="1065028" cy="417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3" name="Object 522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972660"/>
              </p:ext>
            </p:extLst>
          </p:nvPr>
        </p:nvGraphicFramePr>
        <p:xfrm>
          <a:off x="5630862" y="3870324"/>
          <a:ext cx="717781" cy="440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86" name="Equation" r:id="rId29" imgW="393480" imgH="241200" progId="Equation.DSMT4">
                  <p:embed/>
                </p:oleObj>
              </mc:Choice>
              <mc:Fallback>
                <p:oleObj name="Equation" r:id="rId29" imgW="393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2" y="3870324"/>
                        <a:ext cx="717781" cy="440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4" name="Object 5222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929575"/>
              </p:ext>
            </p:extLst>
          </p:nvPr>
        </p:nvGraphicFramePr>
        <p:xfrm>
          <a:off x="6408943" y="3886199"/>
          <a:ext cx="1111610" cy="417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87" name="Equation" r:id="rId31" imgW="609480" imgH="228600" progId="Equation.DSMT4">
                  <p:embed/>
                </p:oleObj>
              </mc:Choice>
              <mc:Fallback>
                <p:oleObj name="Equation" r:id="rId31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943" y="3886199"/>
                        <a:ext cx="1111610" cy="417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5" name="Object 5222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773779"/>
              </p:ext>
            </p:extLst>
          </p:nvPr>
        </p:nvGraphicFramePr>
        <p:xfrm>
          <a:off x="5646737" y="4931665"/>
          <a:ext cx="6937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88" name="Equation" r:id="rId33" imgW="380880" imgH="228600" progId="Equation.DSMT4">
                  <p:embed/>
                </p:oleObj>
              </mc:Choice>
              <mc:Fallback>
                <p:oleObj name="Equation" r:id="rId33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7" y="4931665"/>
                        <a:ext cx="6937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6" name="Object 522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274957"/>
              </p:ext>
            </p:extLst>
          </p:nvPr>
        </p:nvGraphicFramePr>
        <p:xfrm>
          <a:off x="6400800" y="4919663"/>
          <a:ext cx="11572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89" name="Equation" r:id="rId35" imgW="634680" imgH="241200" progId="Equation.DSMT4">
                  <p:embed/>
                </p:oleObj>
              </mc:Choice>
              <mc:Fallback>
                <p:oleObj name="Equation" r:id="rId35" imgW="634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19663"/>
                        <a:ext cx="11572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7" name="Object 522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194450"/>
              </p:ext>
            </p:extLst>
          </p:nvPr>
        </p:nvGraphicFramePr>
        <p:xfrm>
          <a:off x="5638800" y="5385690"/>
          <a:ext cx="7175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90" name="Equation" r:id="rId37" imgW="393480" imgH="241200" progId="Equation.DSMT4">
                  <p:embed/>
                </p:oleObj>
              </mc:Choice>
              <mc:Fallback>
                <p:oleObj name="Equation" r:id="rId37" imgW="393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385690"/>
                        <a:ext cx="7175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8" name="Object 5222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698020"/>
              </p:ext>
            </p:extLst>
          </p:nvPr>
        </p:nvGraphicFramePr>
        <p:xfrm>
          <a:off x="6403975" y="5402263"/>
          <a:ext cx="10636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91" name="Equation" r:id="rId39" imgW="583920" imgH="228600" progId="Equation.DSMT4">
                  <p:embed/>
                </p:oleObj>
              </mc:Choice>
              <mc:Fallback>
                <p:oleObj name="Equation" r:id="rId39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5402263"/>
                        <a:ext cx="10636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193392"/>
              </p:ext>
            </p:extLst>
          </p:nvPr>
        </p:nvGraphicFramePr>
        <p:xfrm>
          <a:off x="5715000" y="4328890"/>
          <a:ext cx="3238494" cy="518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92" name="Equation" r:id="rId41" imgW="1904760" imgH="304560" progId="Equation.DSMT4">
                  <p:embed/>
                </p:oleObj>
              </mc:Choice>
              <mc:Fallback>
                <p:oleObj name="Equation" r:id="rId41" imgW="1904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715000" y="4328890"/>
                        <a:ext cx="3238494" cy="518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64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216025"/>
          </a:xfrm>
        </p:spPr>
        <p:txBody>
          <a:bodyPr/>
          <a:lstStyle/>
          <a:p>
            <a:r>
              <a:rPr lang="en-US" dirty="0" smtClean="0"/>
              <a:t>Determining Shape Functions</a:t>
            </a:r>
            <a:endParaRPr lang="en-US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5918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15244" y="1524000"/>
            <a:ext cx="2482580" cy="232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4800" y="1828800"/>
            <a:ext cx="4443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 Shape Function N</a:t>
            </a:r>
            <a:r>
              <a:rPr lang="en-US" sz="1600" baseline="-25000" dirty="0" smtClean="0"/>
              <a:t>i</a:t>
            </a:r>
            <a:endParaRPr lang="en-US" sz="1600" dirty="0" smtClean="0"/>
          </a:p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N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=1 at node I, when </a:t>
            </a:r>
            <a:r>
              <a:rPr lang="en-US" sz="1600" dirty="0">
                <a:sym typeface="Symbol"/>
              </a:rPr>
              <a:t></a:t>
            </a:r>
            <a:r>
              <a:rPr lang="en-US" sz="1600" dirty="0" smtClean="0">
                <a:sym typeface="Symbol"/>
              </a:rPr>
              <a:t>=-1 and =-1</a:t>
            </a:r>
            <a:endParaRPr lang="en-US" sz="1600" dirty="0" smtClean="0"/>
          </a:p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N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=0 at all other nodes, when </a:t>
            </a:r>
            <a:r>
              <a:rPr lang="en-US" sz="1600" dirty="0" smtClean="0">
                <a:sym typeface="Symbol"/>
              </a:rPr>
              <a:t>==1</a:t>
            </a:r>
            <a:endParaRPr lang="en-US" sz="1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028625"/>
              </p:ext>
            </p:extLst>
          </p:nvPr>
        </p:nvGraphicFramePr>
        <p:xfrm>
          <a:off x="685800" y="2743200"/>
          <a:ext cx="26098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1" name="Equation" r:id="rId4" imgW="1739880" imgH="253800" progId="Equation.DSMT4">
                  <p:embed/>
                </p:oleObj>
              </mc:Choice>
              <mc:Fallback>
                <p:oleObj name="Equation" r:id="rId4" imgW="1739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2743200"/>
                        <a:ext cx="26098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828365"/>
              </p:ext>
            </p:extLst>
          </p:nvPr>
        </p:nvGraphicFramePr>
        <p:xfrm>
          <a:off x="677205" y="3124200"/>
          <a:ext cx="2552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2" name="Equation" r:id="rId6" imgW="1701720" imgH="253800" progId="Equation.DSMT4">
                  <p:embed/>
                </p:oleObj>
              </mc:Choice>
              <mc:Fallback>
                <p:oleObj name="Equation" r:id="rId6" imgW="170172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05" y="3124200"/>
                        <a:ext cx="2552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0" y="3505200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 a similar manner</a:t>
            </a:r>
            <a:endParaRPr lang="en-US" sz="16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831215"/>
              </p:ext>
            </p:extLst>
          </p:nvPr>
        </p:nvGraphicFramePr>
        <p:xfrm>
          <a:off x="685800" y="3962400"/>
          <a:ext cx="2590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3" name="Equation" r:id="rId8" imgW="1726920" imgH="1015920" progId="Equation.DSMT4">
                  <p:embed/>
                </p:oleObj>
              </mc:Choice>
              <mc:Fallback>
                <p:oleObj name="Equation" r:id="rId8" imgW="1726920" imgH="10159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62400"/>
                        <a:ext cx="2590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47893" y="3471446"/>
            <a:ext cx="2416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Deflections become</a:t>
            </a:r>
            <a:endParaRPr lang="en-US" sz="16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274455"/>
              </p:ext>
            </p:extLst>
          </p:nvPr>
        </p:nvGraphicFramePr>
        <p:xfrm>
          <a:off x="4164013" y="3941763"/>
          <a:ext cx="41798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4" name="Equation" r:id="rId10" imgW="2489040" imgH="482400" progId="Equation.DSMT4">
                  <p:embed/>
                </p:oleObj>
              </mc:Choice>
              <mc:Fallback>
                <p:oleObj name="Equation" r:id="rId10" imgW="248904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3941763"/>
                        <a:ext cx="4179887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960001"/>
              </p:ext>
            </p:extLst>
          </p:nvPr>
        </p:nvGraphicFramePr>
        <p:xfrm>
          <a:off x="4191000" y="5029200"/>
          <a:ext cx="42227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5" name="Equation" r:id="rId12" imgW="2514600" imgH="482400" progId="Equation.DSMT4">
                  <p:embed/>
                </p:oleObj>
              </mc:Choice>
              <mc:Fallback>
                <p:oleObj name="Equation" r:id="rId12" imgW="251460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42227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402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216025"/>
          </a:xfrm>
        </p:spPr>
        <p:txBody>
          <a:bodyPr/>
          <a:lstStyle/>
          <a:p>
            <a:r>
              <a:rPr lang="en-US" dirty="0" smtClean="0"/>
              <a:t>Calculation of Strains Give Rise To The Jacobian Matrix</a:t>
            </a:r>
            <a:endParaRPr lang="en-US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5918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15244" y="1524000"/>
            <a:ext cx="2482580" cy="232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00203"/>
              </p:ext>
            </p:extLst>
          </p:nvPr>
        </p:nvGraphicFramePr>
        <p:xfrm>
          <a:off x="702372" y="2115315"/>
          <a:ext cx="21526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69" name="Equation" r:id="rId4" imgW="1434960" imgH="863280" progId="Equation.DSMT4">
                  <p:embed/>
                </p:oleObj>
              </mc:Choice>
              <mc:Fallback>
                <p:oleObj name="Equation" r:id="rId4" imgW="143496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372" y="2115315"/>
                        <a:ext cx="215265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9600" y="1752600"/>
            <a:ext cx="4490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 Derivatives in Strain-Displacement</a:t>
            </a:r>
            <a:endParaRPr lang="en-US" sz="1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546528"/>
              </p:ext>
            </p:extLst>
          </p:nvPr>
        </p:nvGraphicFramePr>
        <p:xfrm>
          <a:off x="624468" y="4286250"/>
          <a:ext cx="3429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70" name="Equation" r:id="rId6" imgW="2286000" imgH="888840" progId="Equation.DSMT4">
                  <p:embed/>
                </p:oleObj>
              </mc:Choice>
              <mc:Fallback>
                <p:oleObj name="Equation" r:id="rId6" imgW="2286000" imgH="8888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68" y="4286250"/>
                        <a:ext cx="34290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331741"/>
              </p:ext>
            </p:extLst>
          </p:nvPr>
        </p:nvGraphicFramePr>
        <p:xfrm>
          <a:off x="4724400" y="4114800"/>
          <a:ext cx="4114800" cy="1847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71" name="Equation" r:id="rId8" imgW="2768400" imgH="1244520" progId="Equation.DSMT4">
                  <p:embed/>
                </p:oleObj>
              </mc:Choice>
              <mc:Fallback>
                <p:oleObj name="Equation" r:id="rId8" imgW="2768400" imgH="12445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114800" cy="1847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866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216025"/>
          </a:xfrm>
        </p:spPr>
        <p:txBody>
          <a:bodyPr/>
          <a:lstStyle/>
          <a:p>
            <a:r>
              <a:rPr lang="en-US" dirty="0" smtClean="0"/>
              <a:t>Strains Are A Function Of x and y, Must Invert Jacobian</a:t>
            </a:r>
            <a:endParaRPr lang="en-US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5918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15244" y="1524000"/>
            <a:ext cx="2482580" cy="232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192868"/>
              </p:ext>
            </p:extLst>
          </p:nvPr>
        </p:nvGraphicFramePr>
        <p:xfrm>
          <a:off x="609600" y="1752600"/>
          <a:ext cx="3429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78" name="Equation" r:id="rId4" imgW="2286000" imgH="888840" progId="Equation.DSMT4">
                  <p:embed/>
                </p:oleObj>
              </mc:Choice>
              <mc:Fallback>
                <p:oleObj name="Equation" r:id="rId4" imgW="22860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34290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345144"/>
              </p:ext>
            </p:extLst>
          </p:nvPr>
        </p:nvGraphicFramePr>
        <p:xfrm>
          <a:off x="609600" y="3352800"/>
          <a:ext cx="40957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79" name="Equation" r:id="rId6" imgW="2730240" imgH="1777680" progId="Equation.DSMT4">
                  <p:embed/>
                </p:oleObj>
              </mc:Choice>
              <mc:Fallback>
                <p:oleObj name="Equation" r:id="rId6" imgW="2730240" imgH="17776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52800"/>
                        <a:ext cx="409575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45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01000" cy="1216025"/>
          </a:xfrm>
        </p:spPr>
        <p:txBody>
          <a:bodyPr/>
          <a:lstStyle/>
          <a:p>
            <a:r>
              <a:rPr lang="en-US" dirty="0" smtClean="0"/>
              <a:t>Three Dimensional (Solid) </a:t>
            </a:r>
            <a:r>
              <a:rPr lang="en-US" dirty="0"/>
              <a:t>Elements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895601" y="2286000"/>
            <a:ext cx="14478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5400000">
            <a:off x="3962401" y="2667000"/>
            <a:ext cx="6096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2400301" y="2628900"/>
            <a:ext cx="8382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10800000" flipV="1">
            <a:off x="2743201" y="3048000"/>
            <a:ext cx="14478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2895601" y="1905000"/>
            <a:ext cx="4572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352801" y="1905000"/>
            <a:ext cx="1219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4229101" y="2095500"/>
            <a:ext cx="457200" cy="228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16200000" flipH="1">
            <a:off x="4191001" y="2362200"/>
            <a:ext cx="838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0800000" flipV="1">
            <a:off x="4191001" y="2819400"/>
            <a:ext cx="457200" cy="228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>
            <a:off x="2895601" y="2286000"/>
            <a:ext cx="838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276601" y="2743200"/>
            <a:ext cx="13716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10800000" flipV="1">
            <a:off x="2743201" y="2743200"/>
            <a:ext cx="5334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2895602" y="3733800"/>
            <a:ext cx="1600199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rot="5400000">
            <a:off x="2400302" y="4152899"/>
            <a:ext cx="8382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0800000" flipV="1">
            <a:off x="2743201" y="4343400"/>
            <a:ext cx="190500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2895602" y="3428999"/>
            <a:ext cx="4572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3352802" y="3428999"/>
            <a:ext cx="1142999" cy="304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16200000" flipH="1">
            <a:off x="4267202" y="3962398"/>
            <a:ext cx="609599" cy="1524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5400000">
            <a:off x="2895602" y="3809999"/>
            <a:ext cx="838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276602" y="4267199"/>
            <a:ext cx="13716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rot="10800000" flipV="1">
            <a:off x="2743202" y="4267199"/>
            <a:ext cx="5334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10800000" flipV="1">
            <a:off x="2743202" y="5638801"/>
            <a:ext cx="190500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rot="5400000" flipH="1" flipV="1">
            <a:off x="2438402" y="5029199"/>
            <a:ext cx="1219200" cy="60960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3352803" y="4724400"/>
            <a:ext cx="1295398" cy="914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5400000">
            <a:off x="2895603" y="5105400"/>
            <a:ext cx="838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3276603" y="5562600"/>
            <a:ext cx="13716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rot="10800000" flipV="1">
            <a:off x="2743203" y="5562600"/>
            <a:ext cx="5334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609600" y="2057400"/>
            <a:ext cx="1528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Hexagonal</a:t>
            </a:r>
          </a:p>
          <a:p>
            <a:r>
              <a:rPr lang="en-US" b="1" dirty="0" smtClean="0"/>
              <a:t>(Brick)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9600" y="3572470"/>
            <a:ext cx="1605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Pentagonal</a:t>
            </a:r>
          </a:p>
          <a:p>
            <a:r>
              <a:rPr lang="en-US" b="1" dirty="0" smtClean="0"/>
              <a:t>(Wedge)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09600" y="4944070"/>
            <a:ext cx="1730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Tetrahedron</a:t>
            </a:r>
          </a:p>
          <a:p>
            <a:r>
              <a:rPr lang="en-US" b="1" dirty="0" smtClean="0"/>
              <a:t>(</a:t>
            </a:r>
            <a:r>
              <a:rPr lang="en-US" b="1" dirty="0" err="1" smtClean="0"/>
              <a:t>Tet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953000" y="206313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8-nodes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953000" y="35930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6-nodes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953000" y="50292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4-nodes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324600" y="2026404"/>
            <a:ext cx="1606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Solid,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Thick plate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24600" y="354922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Solid,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Thick Plate,</a:t>
            </a:r>
          </a:p>
          <a:p>
            <a:r>
              <a:rPr lang="en-US" dirty="0" smtClean="0"/>
              <a:t>Used for transitions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24600" y="4944070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Solid,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Thick Plate,</a:t>
            </a:r>
          </a:p>
          <a:p>
            <a:r>
              <a:rPr lang="en-US" dirty="0" smtClean="0"/>
              <a:t>Used for transitions</a:t>
            </a:r>
            <a:endParaRPr lang="en-US" dirty="0"/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3018294" y="56769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3093204" y="2057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3881040" y="1905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3275310" y="2362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427349" y="217105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570710" y="2362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634353" y="232474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2787114" y="264375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3886200" y="273674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009255" y="2864604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4234914" y="269024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4411851" y="288656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3534906" y="304154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3094494" y="356590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3839706" y="35219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3657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3268851" y="3886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2788404" y="416775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4533255" y="398564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3886200" y="426849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3015714" y="439635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3618855" y="447255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3909447" y="5105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3017004" y="5304294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3581400" y="577441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3275310" y="5188059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3810000" y="555872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61302" y="237960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16-nodes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61302" y="389203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12-nodes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53000" y="53340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-nodes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2" grpId="0" animBg="1"/>
      <p:bldP spid="42" grpId="0" animBg="1"/>
      <p:bldP spid="43" grpId="0" animBg="1"/>
      <p:bldP spid="44" grpId="0" animBg="1"/>
      <p:bldP spid="45" grpId="0" animBg="1"/>
      <p:bldP spid="49" grpId="0" animBg="1"/>
      <p:bldP spid="53" grpId="0" animBg="1"/>
      <p:bldP spid="54" grpId="0" animBg="1"/>
      <p:bldP spid="55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  <p:bldP spid="84" grpId="0"/>
      <p:bldP spid="8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216025"/>
          </a:xfrm>
        </p:spPr>
        <p:txBody>
          <a:bodyPr/>
          <a:lstStyle/>
          <a:p>
            <a:r>
              <a:rPr lang="en-US" dirty="0" smtClean="0"/>
              <a:t>Strains Are A Function Of x and y, Must Invert</a:t>
            </a:r>
            <a:endParaRPr lang="en-US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5918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15244" y="1524000"/>
            <a:ext cx="2482580" cy="232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859904"/>
              </p:ext>
            </p:extLst>
          </p:nvPr>
        </p:nvGraphicFramePr>
        <p:xfrm>
          <a:off x="624044" y="1828800"/>
          <a:ext cx="5791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02" name="Equation" r:id="rId4" imgW="3860640" imgH="1777680" progId="Equation.DSMT4">
                  <p:embed/>
                </p:oleObj>
              </mc:Choice>
              <mc:Fallback>
                <p:oleObj name="Equation" r:id="rId4" imgW="386064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4" y="1828800"/>
                        <a:ext cx="57912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326262"/>
              </p:ext>
            </p:extLst>
          </p:nvPr>
        </p:nvGraphicFramePr>
        <p:xfrm>
          <a:off x="685800" y="4572000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03" name="Equation" r:id="rId6" imgW="863280" imgH="253800" progId="Equation.DSMT4">
                  <p:embed/>
                </p:oleObj>
              </mc:Choice>
              <mc:Fallback>
                <p:oleObj name="Equation" r:id="rId6" imgW="86328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0"/>
                        <a:ext cx="1295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14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216025"/>
          </a:xfrm>
        </p:spPr>
        <p:txBody>
          <a:bodyPr/>
          <a:lstStyle/>
          <a:p>
            <a:r>
              <a:rPr lang="en-US" dirty="0" smtClean="0"/>
              <a:t>Derivatives Of u and v In Terms Of </a:t>
            </a:r>
            <a:r>
              <a:rPr lang="en-US" dirty="0" smtClean="0">
                <a:sym typeface="Symbol"/>
              </a:rPr>
              <a:t> and </a:t>
            </a:r>
            <a:endParaRPr lang="en-US" dirty="0"/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5918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15244" y="1524000"/>
            <a:ext cx="2482580" cy="232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101402"/>
              </p:ext>
            </p:extLst>
          </p:nvPr>
        </p:nvGraphicFramePr>
        <p:xfrm>
          <a:off x="457200" y="1905000"/>
          <a:ext cx="6096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28" name="Equation" r:id="rId4" imgW="5638680" imgH="1879560" progId="Equation.DSMT4">
                  <p:embed/>
                </p:oleObj>
              </mc:Choice>
              <mc:Fallback>
                <p:oleObj name="Equation" r:id="rId4" imgW="5638680" imgH="1879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60960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881075"/>
              </p:ext>
            </p:extLst>
          </p:nvPr>
        </p:nvGraphicFramePr>
        <p:xfrm>
          <a:off x="533400" y="4038600"/>
          <a:ext cx="1333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29" name="Equation" r:id="rId6" imgW="888840" imgH="253800" progId="Equation.DSMT4">
                  <p:embed/>
                </p:oleObj>
              </mc:Choice>
              <mc:Fallback>
                <p:oleObj name="Equation" r:id="rId6" imgW="888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1333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099665"/>
              </p:ext>
            </p:extLst>
          </p:nvPr>
        </p:nvGraphicFramePr>
        <p:xfrm>
          <a:off x="533400" y="4581293"/>
          <a:ext cx="2457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30" name="Equation" r:id="rId8" imgW="1638000" imgH="253800" progId="Equation.DSMT4">
                  <p:embed/>
                </p:oleObj>
              </mc:Choice>
              <mc:Fallback>
                <p:oleObj name="Equation" r:id="rId8" imgW="163800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81293"/>
                        <a:ext cx="24574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896241"/>
              </p:ext>
            </p:extLst>
          </p:nvPr>
        </p:nvGraphicFramePr>
        <p:xfrm>
          <a:off x="533400" y="5257800"/>
          <a:ext cx="29908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31" name="Equation" r:id="rId10" imgW="1993680" imgH="330120" progId="Equation.DSMT4">
                  <p:embed/>
                </p:oleObj>
              </mc:Choice>
              <mc:Fallback>
                <p:oleObj name="Equation" r:id="rId10" imgW="1993680" imgH="330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257800"/>
                        <a:ext cx="29908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37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Sample Special Purpose Elements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81200" y="2438400"/>
            <a:ext cx="457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2095500" y="2446020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667000" y="2448560"/>
            <a:ext cx="457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2324100" y="2446020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Arc 11"/>
          <p:cNvSpPr/>
          <p:nvPr/>
        </p:nvSpPr>
        <p:spPr bwMode="auto">
          <a:xfrm>
            <a:off x="2362200" y="3429000"/>
            <a:ext cx="533400" cy="457200"/>
          </a:xfrm>
          <a:prstGeom prst="arc">
            <a:avLst>
              <a:gd name="adj1" fmla="val 16200000"/>
              <a:gd name="adj2" fmla="val 536093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" name="Arc 12"/>
          <p:cNvSpPr/>
          <p:nvPr/>
        </p:nvSpPr>
        <p:spPr bwMode="auto">
          <a:xfrm>
            <a:off x="2362200" y="3733800"/>
            <a:ext cx="533400" cy="457200"/>
          </a:xfrm>
          <a:prstGeom prst="arc">
            <a:avLst>
              <a:gd name="adj1" fmla="val 5400000"/>
              <a:gd name="adj2" fmla="val 1626105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5" name="Straight Connector 14"/>
          <p:cNvCxnSpPr>
            <a:stCxn id="12" idx="0"/>
          </p:cNvCxnSpPr>
          <p:nvPr/>
        </p:nvCxnSpPr>
        <p:spPr bwMode="auto">
          <a:xfrm rot="10800000">
            <a:off x="2057400" y="3429000"/>
            <a:ext cx="5715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7" name="Straight Connector 16"/>
          <p:cNvCxnSpPr>
            <a:stCxn id="13" idx="0"/>
          </p:cNvCxnSpPr>
          <p:nvPr/>
        </p:nvCxnSpPr>
        <p:spPr bwMode="auto">
          <a:xfrm>
            <a:off x="2628900" y="4191000"/>
            <a:ext cx="4953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16200000" flipV="1">
            <a:off x="2438400" y="4953000"/>
            <a:ext cx="45720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1905000" y="5181600"/>
            <a:ext cx="9144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0800000" flipV="1">
            <a:off x="2819400" y="4953000"/>
            <a:ext cx="6858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0800000">
            <a:off x="2819400" y="53340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 flipH="1" flipV="1">
            <a:off x="2362200" y="5410200"/>
            <a:ext cx="5334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60752" y="2209800"/>
            <a:ext cx="68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0" y="3593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Hook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0" y="5117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Rigid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8612" y="22860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2-Nodes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18612" y="35930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2-Nodes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10000" y="5117068"/>
            <a:ext cx="12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81600" y="2133600"/>
            <a:ext cx="3753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 displacement for</a:t>
            </a:r>
          </a:p>
          <a:p>
            <a:r>
              <a:rPr lang="en-US" dirty="0" smtClean="0"/>
              <a:t>prescribed compressive gap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81600" y="3468469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 displacement for</a:t>
            </a:r>
          </a:p>
          <a:p>
            <a:r>
              <a:rPr lang="en-US" dirty="0" smtClean="0"/>
              <a:t>prescribed extension gap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81600" y="4992469"/>
            <a:ext cx="2343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Rigid constraints</a:t>
            </a:r>
          </a:p>
          <a:p>
            <a:r>
              <a:rPr lang="en-US" dirty="0" smtClean="0"/>
              <a:t>between nodes</a:t>
            </a:r>
            <a:endParaRPr lang="en-US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4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0000"/>
      </a:accent6>
      <a:hlink>
        <a:srgbClr val="990000"/>
      </a:hlink>
      <a:folHlink>
        <a:srgbClr val="990000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8A0000"/>
        </a:accent6>
        <a:hlink>
          <a:srgbClr val="99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23142</TotalTime>
  <Words>2913</Words>
  <Application>Microsoft Office PowerPoint</Application>
  <PresentationFormat>On-screen Show (4:3)</PresentationFormat>
  <Paragraphs>922</Paragraphs>
  <Slides>81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Arial</vt:lpstr>
      <vt:lpstr>Arial Black</vt:lpstr>
      <vt:lpstr>Symbol</vt:lpstr>
      <vt:lpstr>Times New Roman</vt:lpstr>
      <vt:lpstr>Courier New</vt:lpstr>
      <vt:lpstr>Wingdings</vt:lpstr>
      <vt:lpstr>Profile</vt:lpstr>
      <vt:lpstr>Equation</vt:lpstr>
      <vt:lpstr>MathType 6.0 Equation</vt:lpstr>
      <vt:lpstr>Continuing Education: Finite Element Methods</vt:lpstr>
      <vt:lpstr>Finite Element Replaces the Actual Problem with a Simpler One.</vt:lpstr>
      <vt:lpstr>Finite Element Essential for Complex Structures.</vt:lpstr>
      <vt:lpstr>Small But Finite Well-Defined Substructures</vt:lpstr>
      <vt:lpstr>Errors Associated with Elements</vt:lpstr>
      <vt:lpstr>One Dimensional (Line) Elements</vt:lpstr>
      <vt:lpstr>Two Dimensional (Surface) Elements</vt:lpstr>
      <vt:lpstr>Three Dimensional (Solid) Elements</vt:lpstr>
      <vt:lpstr>Sample Special Purpose Elements</vt:lpstr>
      <vt:lpstr>Energy Methods are Essential for Advanced Elements</vt:lpstr>
      <vt:lpstr>One-Dimensional Truss Element: Direct Stiffness Development</vt:lpstr>
      <vt:lpstr>A Displacement Field is Assumed, u(x, nodal par).</vt:lpstr>
      <vt:lpstr>The Displacement Functions are in Terms of ui and uj</vt:lpstr>
      <vt:lpstr>Shape Functions Critical To Element Development</vt:lpstr>
      <vt:lpstr>From Elasticity’s Strain-Displacement Relationship εx</vt:lpstr>
      <vt:lpstr>From Elasticity’s Constitutive Relationship σx</vt:lpstr>
      <vt:lpstr>Stress Multiplied by Area gives Nodal Forces </vt:lpstr>
      <vt:lpstr>The Stiffness Matrix Relates Forces and Displacements </vt:lpstr>
      <vt:lpstr>A Summary of the Direct Stiffness Steps</vt:lpstr>
      <vt:lpstr>Rayleigh-Ritz Based on Principle of Minimum Total Potential Energy</vt:lpstr>
      <vt:lpstr>Total Potential Energy Needs to be Written in Terms of Displacements</vt:lpstr>
      <vt:lpstr>The Strain Energy for the Beam is Easily Calculated</vt:lpstr>
      <vt:lpstr>A General Form of the Strain Energy for the Beam is Found</vt:lpstr>
      <vt:lpstr>The Total Potential Energy Can Now Be Calculated,</vt:lpstr>
      <vt:lpstr>Expanding the Total Potential Energy Expression</vt:lpstr>
      <vt:lpstr>Taking the Derivative of the Total Potential Energy Expression</vt:lpstr>
      <vt:lpstr>Taking the Derivative of the Total Potential Energy Expression</vt:lpstr>
      <vt:lpstr>Writing     and     in Matrix Form</vt:lpstr>
      <vt:lpstr>A Two-Element Axial Structure Used to Demonstrate Assembly</vt:lpstr>
      <vt:lpstr>The Structure is Discretized.</vt:lpstr>
      <vt:lpstr>Assembling the Stiffness Matrix for the Entire Structure</vt:lpstr>
      <vt:lpstr>Totaling Forces at Leads to System Stiffness Matrix</vt:lpstr>
      <vt:lpstr>Totaling Forces at Leads to System Stiffness Matrix</vt:lpstr>
      <vt:lpstr>Partition Out Force Equations Where Displacements Known</vt:lpstr>
      <vt:lpstr>Reduced Stiffness Matrix Inverted to Solve for Unknowns</vt:lpstr>
      <vt:lpstr>Nodal Forces Determined From Displacement Results</vt:lpstr>
      <vt:lpstr>Stress Determined From Displacement Calculations</vt:lpstr>
      <vt:lpstr>Energy Approach Simplifies Working With Distributed Loads</vt:lpstr>
      <vt:lpstr>Energy Approach For 1D Axial Element With Distributed Loads</vt:lpstr>
      <vt:lpstr>Equivalent Nodal Forces Added To Element Nodal Forces, </vt:lpstr>
      <vt:lpstr>Example Problem</vt:lpstr>
      <vt:lpstr>Stressed Axial Element Undergoes Unconstrained T</vt:lpstr>
      <vt:lpstr>The Strain Energy, U, For The Element Is Computed Using   &amp; </vt:lpstr>
      <vt:lpstr>Rayleigh-Ritz Principle of Minimum Total Potential Energy on</vt:lpstr>
      <vt:lpstr>2D Truss Element Requires Transformation Equations</vt:lpstr>
      <vt:lpstr>Displacement Transformed from Global to Local System</vt:lpstr>
      <vt:lpstr>Transformations from Global to Local System in Matrix Form</vt:lpstr>
      <vt:lpstr>The Potential Energy In the Local and Global Systems</vt:lpstr>
      <vt:lpstr>The System Of Equations is Formed In Global Coordinates</vt:lpstr>
      <vt:lpstr>Forming The System Matrix More Complex Than 1D Case</vt:lpstr>
      <vt:lpstr>Transformations for the 3D Truss Element</vt:lpstr>
      <vt:lpstr>The Local Stiffness Matrix Can Now Be Transformed</vt:lpstr>
      <vt:lpstr>Development of Beam and Frame Elements</vt:lpstr>
      <vt:lpstr>The Constants In     And     Are Found From BC’s</vt:lpstr>
      <vt:lpstr>The Constants     -     Into     Result In The Shape Functions </vt:lpstr>
      <vt:lpstr>The Strain Energy As A Function of Nodal Displacements</vt:lpstr>
      <vt:lpstr>Taking The Second Derivatives Indicated</vt:lpstr>
      <vt:lpstr>Writing The Strain Energy In Matrix Notation</vt:lpstr>
      <vt:lpstr>The Beam Element Stiffness Matrix Is Identified</vt:lpstr>
      <vt:lpstr>The Total Potential Energy Is Computed</vt:lpstr>
      <vt:lpstr>The Total Potential Energy Is Computed</vt:lpstr>
      <vt:lpstr>Taking The Derivatives Of The Total Potential Energy Gives [k]e</vt:lpstr>
      <vt:lpstr>Considering The Work Potential For the Distributed Load</vt:lpstr>
      <vt:lpstr>Comparing Two Approaches To Distributed Load Distribution</vt:lpstr>
      <vt:lpstr>2D Elastic Elements: Constant Strain Triangle Element</vt:lpstr>
      <vt:lpstr>Constants Determined By Substituting In Nodal Disp. In </vt:lpstr>
      <vt:lpstr>The Six Equations In     Are Solved Simultaneously</vt:lpstr>
      <vt:lpstr>The Previously Solved Constants and     Are Combined</vt:lpstr>
      <vt:lpstr>Strain Displacement Relationships And     Used to Calculate Strains</vt:lpstr>
      <vt:lpstr>Strain Can Now Be Written in Matrix Form</vt:lpstr>
      <vt:lpstr>Plane Stress Relationships For Isotropic, Homogeneous Material</vt:lpstr>
      <vt:lpstr>Plane Strain Relationships For Isotropic, Homogeneous Material</vt:lpstr>
      <vt:lpstr>The Strain Energy Can Now Be Evaluated For Both Stress States</vt:lpstr>
      <vt:lpstr>2D Isoparametric Quadrilatreral Element</vt:lpstr>
      <vt:lpstr>4 Nodes, 2 DoF Results In  8 Constants</vt:lpstr>
      <vt:lpstr>Shape Functions Critical To Element Development</vt:lpstr>
      <vt:lpstr>Determining Shape Functions</vt:lpstr>
      <vt:lpstr>Calculation of Strains Give Rise To The Jacobian Matrix</vt:lpstr>
      <vt:lpstr>Strains Are A Function Of x and y, Must Invert Jacobian</vt:lpstr>
      <vt:lpstr>Strains Are A Function Of x and y, Must Invert</vt:lpstr>
      <vt:lpstr>Derivatives Of u and v In Terms Of  and </vt:lpstr>
    </vt:vector>
  </TitlesOfParts>
  <Company>Union College, Mechanical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MER311 Lecture 1</dc:title>
  <dc:subject>Advanced Strength of Materials</dc:subject>
  <dc:creator>RBB</dc:creator>
  <cp:lastModifiedBy> </cp:lastModifiedBy>
  <cp:revision>673</cp:revision>
  <cp:lastPrinted>2015-07-09T20:41:37Z</cp:lastPrinted>
  <dcterms:created xsi:type="dcterms:W3CDTF">2000-05-18T05:09:09Z</dcterms:created>
  <dcterms:modified xsi:type="dcterms:W3CDTF">2015-08-19T15:55:14Z</dcterms:modified>
</cp:coreProperties>
</file>