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258" r:id="rId2"/>
    <p:sldId id="374" r:id="rId3"/>
    <p:sldId id="371" r:id="rId4"/>
    <p:sldId id="367" r:id="rId5"/>
    <p:sldId id="366" r:id="rId6"/>
    <p:sldId id="368" r:id="rId7"/>
    <p:sldId id="369" r:id="rId8"/>
    <p:sldId id="370" r:id="rId9"/>
    <p:sldId id="372" r:id="rId10"/>
    <p:sldId id="373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>
      <p:cViewPr varScale="1">
        <p:scale>
          <a:sx n="127" d="100"/>
          <a:sy n="127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08C7E43-700B-4624-B45E-525C84DEB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44F9AE7-E5EB-4881-946B-90FC69569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B63A0-3C4C-4A67-96BE-92DC0FDB4DB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noFill/>
          <a:ln/>
        </p:spPr>
        <p:txBody>
          <a:bodyPr lIns="96593" tIns="48297" rIns="96593" bIns="4829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25B27-C111-4FD6-B980-F113647AA6B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9B5A1-2B74-490E-B191-7BACCF397FE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AE44B-3B53-4EBB-A232-8909D4C0F94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r>
              <a:rPr lang="en-US"/>
              <a:t>Union College</a:t>
            </a:r>
          </a:p>
          <a:p>
            <a:pPr>
              <a:defRPr/>
            </a:pPr>
            <a:r>
              <a:rPr lang="en-US"/>
              <a:t>Mechanical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6A267-E6D7-4D9E-A253-876CFE280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4E7F0-7A07-43A0-BD6D-CDB553B4D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4C11C-37E4-416A-A655-0A28F47B9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3004A-F257-4ED1-8B8A-B8FB25AB0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E44A4-FF28-4292-B2A6-544A8F95C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68DC0-55B7-468D-9F12-D3F3C2425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2B314-990A-434B-B1D6-2EFCD1A8F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639D-AA55-4414-A419-97D050345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73DE2-5457-43AF-9BF0-1A6D04209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C3D0C-5A05-46CB-9EBA-711081D4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454C-7C34-4532-8B92-9A8FB89F9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20DFE-7C49-4610-A2C1-17FC20880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800"/>
              <a:t>Union College</a:t>
            </a:r>
          </a:p>
          <a:p>
            <a:pPr eaLnBrk="1" hangingPunct="1">
              <a:defRPr/>
            </a:pPr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dirty="0" smtClean="0"/>
            </a:lvl1pPr>
          </a:lstStyle>
          <a:p>
            <a:pPr>
              <a:defRPr/>
            </a:pPr>
            <a:r>
              <a:rPr lang="en-US"/>
              <a:t>MER311: Advanced Mechanics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82D084A1-8C49-4404-BB86-608EDE0A7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4" r:id="rId7"/>
    <p:sldLayoutId id="2147483785" r:id="rId8"/>
    <p:sldLayoutId id="2147483786" r:id="rId9"/>
    <p:sldLayoutId id="2147483780" r:id="rId10"/>
    <p:sldLayoutId id="2147483781" r:id="rId11"/>
    <p:sldLayoutId id="214748378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348291-FB25-49A0-A88A-1213E9C855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20650" y="228600"/>
            <a:ext cx="8915400" cy="1216025"/>
          </a:xfrm>
        </p:spPr>
        <p:txBody>
          <a:bodyPr/>
          <a:lstStyle/>
          <a:p>
            <a:pPr eaLnBrk="1" hangingPunct="1"/>
            <a:r>
              <a:rPr lang="en-US" sz="3400" smtClean="0"/>
              <a:t>MER 311: Chapter 5</a:t>
            </a:r>
            <a:br>
              <a:rPr lang="en-US" sz="3400" smtClean="0"/>
            </a:br>
            <a:r>
              <a:rPr lang="en-US" sz="3400" smtClean="0"/>
              <a:t>Torsion in Thin-Walled Hollow Shafts 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smtClean="0"/>
              <a:t>Thin-Walled Hollow Shafts</a:t>
            </a:r>
          </a:p>
          <a:p>
            <a:pPr eaLnBrk="1" hangingPunct="1"/>
            <a:r>
              <a:rPr lang="en-US" smtClean="0"/>
              <a:t>Multiple Cell Sections in Torsion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3EDF26-919A-4337-81D0-32A50D15AFE0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15365" name="Picture 2" descr="C:\Documents and Settings\bucinelr\My Documents\Courses\MER311 Spring 10\LectureNotes\Images\Torsion0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362200"/>
            <a:ext cx="48212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533400" y="2362200"/>
            <a:ext cx="3429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multiply connected hollow steel tube resists a torque of 12 kN-m .  The wall thicknesses are t</a:t>
            </a:r>
            <a:r>
              <a:rPr lang="en-US" baseline="-25000"/>
              <a:t>1</a:t>
            </a:r>
            <a:r>
              <a:rPr lang="en-US"/>
              <a:t>= t</a:t>
            </a:r>
            <a:r>
              <a:rPr lang="en-US" baseline="-25000"/>
              <a:t>2</a:t>
            </a:r>
            <a:r>
              <a:rPr lang="en-US"/>
              <a:t>= t</a:t>
            </a:r>
            <a:r>
              <a:rPr lang="en-US" baseline="-25000"/>
              <a:t>3</a:t>
            </a:r>
            <a:r>
              <a:rPr lang="en-US"/>
              <a:t>=6mm and t</a:t>
            </a:r>
            <a:r>
              <a:rPr lang="en-US" baseline="-25000"/>
              <a:t>4</a:t>
            </a:r>
            <a:r>
              <a:rPr lang="en-US"/>
              <a:t>= t</a:t>
            </a:r>
            <a:r>
              <a:rPr lang="en-US" baseline="-25000"/>
              <a:t>5</a:t>
            </a:r>
            <a:r>
              <a:rPr lang="en-US"/>
              <a:t>=3mm.  Determine the maximum shearing stresses and the angle of twist per unit length.  Let G=80GPa.  Dimensions are given in millimeters.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of Torsion</a:t>
            </a:r>
            <a:br>
              <a:rPr lang="en-US" smtClean="0"/>
            </a:br>
            <a:r>
              <a:rPr lang="en-US" smtClean="0"/>
              <a:t>From Strength of Materials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267200"/>
          </a:xfrm>
        </p:spPr>
        <p:txBody>
          <a:bodyPr/>
          <a:lstStyle/>
          <a:p>
            <a:r>
              <a:rPr lang="en-US" smtClean="0"/>
              <a:t>Torque on a Cross-Section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Angle of Twist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Shear Strain</a:t>
            </a:r>
          </a:p>
        </p:txBody>
      </p:sp>
      <p:sp>
        <p:nvSpPr>
          <p:cNvPr id="10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0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CE688E-CBC4-4CE5-80BC-BA5FC0F07C51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1033" name="Picture 2" descr="C:\Documents and Settings\bucinelr\My Documents\Courses\MER311 Spring 10\LectureNotes\Images\Torsion08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048000"/>
            <a:ext cx="4621213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295400" y="2209800"/>
          <a:ext cx="1447800" cy="996950"/>
        </p:xfrm>
        <a:graphic>
          <a:graphicData uri="http://schemas.openxmlformats.org/presentationml/2006/ole">
            <p:oleObj spid="_x0000_s1026" name="Equation" r:id="rId4" imgW="571320" imgH="393480" progId="Equation.DSMT4">
              <p:embed/>
            </p:oleObj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1371600" y="3810000"/>
          <a:ext cx="1295400" cy="873125"/>
        </p:xfrm>
        <a:graphic>
          <a:graphicData uri="http://schemas.openxmlformats.org/presentationml/2006/ole">
            <p:oleObj spid="_x0000_s1027" name="Equation" r:id="rId5" imgW="583920" imgH="393480" progId="Equation.DSMT4">
              <p:embed/>
            </p:oleObj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1447800" y="5181600"/>
          <a:ext cx="1135063" cy="838200"/>
        </p:xfrm>
        <a:graphic>
          <a:graphicData uri="http://schemas.openxmlformats.org/presentationml/2006/ole">
            <p:oleObj spid="_x0000_s1028" name="Equation" r:id="rId6" imgW="533160" imgH="393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Shear Flow Due to Torsion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80235A-61C8-4DD9-8F99-DC45EBE3DBEE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12293" name="Picture 2" descr="C:\Documents and Settings\bucinelr\My Documents\Courses\MER311 Spring 10\LectureNotes\Images\Torsion0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2484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C913C5-7BE2-421D-97D8-BC0F367249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Thin Walled Tubes</a:t>
            </a:r>
            <a:br>
              <a:rPr lang="en-US" sz="3400" smtClean="0"/>
            </a:br>
            <a:r>
              <a:rPr lang="en-US" sz="3400" smtClean="0"/>
              <a:t>Closed Cross Sections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0168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The member is cylindrical</a:t>
            </a:r>
          </a:p>
          <a:p>
            <a:pPr marL="685800" lvl="1" indent="-228600">
              <a:buFontTx/>
              <a:buChar char="•"/>
            </a:pPr>
            <a:r>
              <a:rPr lang="en-US" sz="2000"/>
              <a:t>The cross section does not vary along the length of the member</a:t>
            </a:r>
          </a:p>
          <a:p>
            <a:pPr marL="228600" indent="-228600">
              <a:buFontTx/>
              <a:buChar char="•"/>
            </a:pPr>
            <a:r>
              <a:rPr lang="en-US" sz="2000"/>
              <a:t>The cross section is closed</a:t>
            </a:r>
          </a:p>
          <a:p>
            <a:pPr marL="228600" indent="-228600">
              <a:buFontTx/>
              <a:buChar char="•"/>
            </a:pPr>
            <a:r>
              <a:rPr lang="en-US" sz="2000"/>
              <a:t>The wall thickness is small compared with the cross-sectional dimensions of the member</a:t>
            </a:r>
          </a:p>
          <a:p>
            <a:pPr marL="228600" indent="-228600">
              <a:buFontTx/>
              <a:buChar char="•"/>
            </a:pPr>
            <a:r>
              <a:rPr lang="en-US" sz="2000"/>
              <a:t>The member is subjected to end torques only</a:t>
            </a:r>
          </a:p>
          <a:p>
            <a:pPr marL="228600" indent="-228600">
              <a:buFontTx/>
              <a:buChar char="•"/>
            </a:pPr>
            <a:r>
              <a:rPr lang="en-US" sz="2000"/>
              <a:t>The ends are not restrained from warping</a:t>
            </a:r>
          </a:p>
        </p:txBody>
      </p:sp>
      <p:pic>
        <p:nvPicPr>
          <p:cNvPr id="13318" name="Picture 6" descr="bee80907_03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267200"/>
            <a:ext cx="2667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DE5D51-A8B1-419B-A897-A1E315D6790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Thin Walled Tubes</a:t>
            </a:r>
            <a:br>
              <a:rPr lang="en-US" sz="3400" smtClean="0"/>
            </a:br>
            <a:r>
              <a:rPr lang="en-US" sz="3400" smtClean="0"/>
              <a:t>Closed Cross Sections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1676400" y="4800600"/>
          <a:ext cx="5334000" cy="1244600"/>
        </p:xfrm>
        <a:graphic>
          <a:graphicData uri="http://schemas.openxmlformats.org/presentationml/2006/ole">
            <p:oleObj spid="_x0000_s2050" name="Equation" r:id="rId4" imgW="2882880" imgH="672840" progId="Equation.3">
              <p:embed/>
            </p:oleObj>
          </a:graphicData>
        </a:graphic>
      </p:graphicFrame>
      <p:pic>
        <p:nvPicPr>
          <p:cNvPr id="2054" name="Picture 10" descr="bee80907_035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752600"/>
            <a:ext cx="41910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1" descr="bee80907_035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1752600"/>
            <a:ext cx="35052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5771D0-ADC9-40ED-A989-F339202FA1D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Shear Stress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2438400" y="4495800"/>
          <a:ext cx="4191000" cy="1601788"/>
        </p:xfrm>
        <a:graphic>
          <a:graphicData uri="http://schemas.openxmlformats.org/presentationml/2006/ole">
            <p:oleObj spid="_x0000_s3074" name="Equation" r:id="rId4" imgW="3555720" imgH="1358640" progId="Equation.3">
              <p:embed/>
            </p:oleObj>
          </a:graphicData>
        </a:graphic>
      </p:graphicFrame>
      <p:pic>
        <p:nvPicPr>
          <p:cNvPr id="3078" name="Picture 9" descr="bee80907_035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752600"/>
            <a:ext cx="2390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0" descr="bee80907_035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7750" y="1600200"/>
            <a:ext cx="23225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59A319-8443-48C7-9E88-BFA433A9903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Angle of Twist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4267200"/>
          </a:xfrm>
        </p:spPr>
        <p:txBody>
          <a:bodyPr/>
          <a:lstStyle/>
          <a:p>
            <a:pPr eaLnBrk="1" hangingPunct="1"/>
            <a:r>
              <a:rPr lang="en-US" sz="2600" smtClean="0"/>
              <a:t>Expanding using Strength of Materials Principles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85800" y="2955925"/>
          <a:ext cx="7772400" cy="2111375"/>
        </p:xfrm>
        <a:graphic>
          <a:graphicData uri="http://schemas.openxmlformats.org/presentationml/2006/ole">
            <p:oleObj spid="_x0000_s4098" name="Equation" r:id="rId3" imgW="2336760" imgH="634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A7F00C-2D5C-481A-824D-3C0A63D5366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533400" y="18288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hollow aluminum tube of rectangular cross section is subjected to a torque of 56.5 kN-m along its longitudinal axis.  Determine the shearing stresses and the angle of twist.  Assume G=28 GPa.</a:t>
            </a:r>
          </a:p>
        </p:txBody>
      </p:sp>
      <p:pic>
        <p:nvPicPr>
          <p:cNvPr id="14342" name="Picture 6" descr="C:\Documents and Settings\bucinelr\My Documents\Courses\MER311 Spring 10\LectureNotes\Images\Torsion0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00400"/>
            <a:ext cx="5807075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Cell Sections in Torsion</a:t>
            </a:r>
          </a:p>
        </p:txBody>
      </p:sp>
      <p:sp>
        <p:nvSpPr>
          <p:cNvPr id="5125" name="Content Placeholder 6"/>
          <p:cNvSpPr>
            <a:spLocks noGrp="1"/>
          </p:cNvSpPr>
          <p:nvPr>
            <p:ph idx="1"/>
          </p:nvPr>
        </p:nvSpPr>
        <p:spPr>
          <a:xfrm>
            <a:off x="685800" y="1752600"/>
            <a:ext cx="8001000" cy="4267200"/>
          </a:xfrm>
        </p:spPr>
        <p:txBody>
          <a:bodyPr/>
          <a:lstStyle/>
          <a:p>
            <a:r>
              <a:rPr lang="en-US" smtClean="0"/>
              <a:t>Angle of twist </a:t>
            </a:r>
            <a:r>
              <a:rPr lang="az-Cyrl-AZ" smtClean="0"/>
              <a:t>Ф</a:t>
            </a:r>
            <a:r>
              <a:rPr lang="en-US" smtClean="0"/>
              <a:t> of each cell is the same.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 </a:t>
            </a:r>
          </a:p>
        </p:txBody>
      </p:sp>
      <p:sp>
        <p:nvSpPr>
          <p:cNvPr id="51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MER311: Advanced Mechanics</a:t>
            </a:r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8F3EA7-37F2-437E-9315-A86EE6AF738D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5128" name="Picture 2" descr="C:\Documents and Settings\bucinelr\My Documents\Courses\MER311 Spring 10\LectureNotes\Images\Torsion04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209800"/>
            <a:ext cx="289560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219200" y="2971800"/>
          <a:ext cx="3419475" cy="1066800"/>
        </p:xfrm>
        <a:graphic>
          <a:graphicData uri="http://schemas.openxmlformats.org/presentationml/2006/ole">
            <p:oleObj spid="_x0000_s5122" name="Equation" r:id="rId4" imgW="1384200" imgH="431640" progId="Equation.DSMT4">
              <p:embed/>
            </p:oleObj>
          </a:graphicData>
        </a:graphic>
      </p:graphicFrame>
      <p:pic>
        <p:nvPicPr>
          <p:cNvPr id="5129" name="Picture 4" descr="C:\Documents and Settings\bucinelr\My Documents\Courses\MER311 Spring 10\LectureNotes\Images\Torsion05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6950" y="4038600"/>
            <a:ext cx="3067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295400" y="4495800"/>
          <a:ext cx="3424238" cy="990600"/>
        </p:xfrm>
        <a:graphic>
          <a:graphicData uri="http://schemas.openxmlformats.org/presentationml/2006/ole">
            <p:oleObj spid="_x0000_s5123" name="Equation" r:id="rId6" imgW="153648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2947</TotalTime>
  <Words>249</Words>
  <Application>Microsoft Office PowerPoint</Application>
  <PresentationFormat>On-screen Show (4:3)</PresentationFormat>
  <Paragraphs>51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Arial</vt:lpstr>
      <vt:lpstr>Wingdings</vt:lpstr>
      <vt:lpstr>Times New Roman</vt:lpstr>
      <vt:lpstr>Profile</vt:lpstr>
      <vt:lpstr>MathType 6.0 Equation</vt:lpstr>
      <vt:lpstr>Microsoft Equation 3.0</vt:lpstr>
      <vt:lpstr>MER 311: Chapter 5 Torsion in Thin-Walled Hollow Shafts </vt:lpstr>
      <vt:lpstr>Review of Torsion From Strength of Materials</vt:lpstr>
      <vt:lpstr>Shear Flow Due to Torsion</vt:lpstr>
      <vt:lpstr>Thin Walled Tubes Closed Cross Sections</vt:lpstr>
      <vt:lpstr>Thin Walled Tubes Closed Cross Sections</vt:lpstr>
      <vt:lpstr>Average Shear Stress</vt:lpstr>
      <vt:lpstr>Angle of Twist</vt:lpstr>
      <vt:lpstr>Example</vt:lpstr>
      <vt:lpstr>Multiple Cell Sections in Torsion</vt:lpstr>
      <vt:lpstr>Example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71</cp:revision>
  <dcterms:created xsi:type="dcterms:W3CDTF">2000-05-18T05:09:09Z</dcterms:created>
  <dcterms:modified xsi:type="dcterms:W3CDTF">2011-05-09T14:06:27Z</dcterms:modified>
</cp:coreProperties>
</file>