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74"/>
  </p:notesMasterIdLst>
  <p:sldIdLst>
    <p:sldId id="340" r:id="rId2"/>
    <p:sldId id="257" r:id="rId3"/>
    <p:sldId id="258" r:id="rId4"/>
    <p:sldId id="259" r:id="rId5"/>
    <p:sldId id="341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342" r:id="rId23"/>
    <p:sldId id="279" r:id="rId24"/>
    <p:sldId id="343" r:id="rId25"/>
    <p:sldId id="285" r:id="rId26"/>
    <p:sldId id="286" r:id="rId27"/>
    <p:sldId id="353" r:id="rId28"/>
    <p:sldId id="352" r:id="rId29"/>
    <p:sldId id="355" r:id="rId30"/>
    <p:sldId id="344" r:id="rId31"/>
    <p:sldId id="287" r:id="rId32"/>
    <p:sldId id="288" r:id="rId33"/>
    <p:sldId id="289" r:id="rId34"/>
    <p:sldId id="308" r:id="rId35"/>
    <p:sldId id="291" r:id="rId36"/>
    <p:sldId id="292" r:id="rId37"/>
    <p:sldId id="321" r:id="rId38"/>
    <p:sldId id="322" r:id="rId39"/>
    <p:sldId id="323" r:id="rId40"/>
    <p:sldId id="324" r:id="rId41"/>
    <p:sldId id="325" r:id="rId42"/>
    <p:sldId id="328" r:id="rId43"/>
    <p:sldId id="329" r:id="rId44"/>
    <p:sldId id="345" r:id="rId45"/>
    <p:sldId id="320" r:id="rId46"/>
    <p:sldId id="296" r:id="rId47"/>
    <p:sldId id="332" r:id="rId48"/>
    <p:sldId id="293" r:id="rId49"/>
    <p:sldId id="333" r:id="rId50"/>
    <p:sldId id="290" r:id="rId51"/>
    <p:sldId id="346" r:id="rId52"/>
    <p:sldId id="347" r:id="rId53"/>
    <p:sldId id="295" r:id="rId54"/>
    <p:sldId id="348" r:id="rId55"/>
    <p:sldId id="297" r:id="rId56"/>
    <p:sldId id="356" r:id="rId57"/>
    <p:sldId id="299" r:id="rId58"/>
    <p:sldId id="358" r:id="rId59"/>
    <p:sldId id="298" r:id="rId60"/>
    <p:sldId id="349" r:id="rId61"/>
    <p:sldId id="330" r:id="rId62"/>
    <p:sldId id="331" r:id="rId63"/>
    <p:sldId id="350" r:id="rId64"/>
    <p:sldId id="312" r:id="rId65"/>
    <p:sldId id="359" r:id="rId66"/>
    <p:sldId id="361" r:id="rId67"/>
    <p:sldId id="360" r:id="rId68"/>
    <p:sldId id="313" r:id="rId69"/>
    <p:sldId id="314" r:id="rId70"/>
    <p:sldId id="315" r:id="rId71"/>
    <p:sldId id="351" r:id="rId72"/>
    <p:sldId id="317" r:id="rId73"/>
  </p:sldIdLst>
  <p:sldSz cx="9601200" cy="6858000"/>
  <p:notesSz cx="6934200" cy="9234488"/>
  <p:defaultTextStyle>
    <a:defPPr>
      <a:defRPr lang="en-GB"/>
    </a:defPPr>
    <a:lvl1pPr algn="ctr" defTabSz="457200" rtl="0" eaLnBrk="0" fontAlgn="base" hangingPunct="0">
      <a:lnSpc>
        <a:spcPts val="2588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0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ctr" defTabSz="457200" rtl="0" eaLnBrk="0" fontAlgn="base" hangingPunct="0">
      <a:lnSpc>
        <a:spcPts val="2588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0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ctr" defTabSz="457200" rtl="0" eaLnBrk="0" fontAlgn="base" hangingPunct="0">
      <a:lnSpc>
        <a:spcPts val="2588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0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ctr" defTabSz="457200" rtl="0" eaLnBrk="0" fontAlgn="base" hangingPunct="0">
      <a:lnSpc>
        <a:spcPts val="2588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0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ctr" defTabSz="457200" rtl="0" eaLnBrk="0" fontAlgn="base" hangingPunct="0">
      <a:lnSpc>
        <a:spcPts val="2588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0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1128" y="-112"/>
      </p:cViewPr>
      <p:guideLst>
        <p:guide orient="horz" pos="2112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interSettings" Target="printerSettings/printerSettings1.bin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934200" cy="92344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3006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927475" y="0"/>
            <a:ext cx="3006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047750" y="693738"/>
            <a:ext cx="4837113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25513" y="4384675"/>
            <a:ext cx="5081587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770938"/>
            <a:ext cx="30067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27475" y="87709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SzPct val="45000"/>
              <a:buFont typeface="Wingdings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C16717F0-7531-CB42-AD74-7C8D4780C4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11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1776CC-9196-5E43-8F38-B7DBC8B6936E}" type="slidenum">
              <a:rPr lang="en-US"/>
              <a:pPr/>
              <a:t>2</a:t>
            </a:fld>
            <a:endParaRPr lang="en-US"/>
          </a:p>
        </p:txBody>
      </p:sp>
      <p:sp>
        <p:nvSpPr>
          <p:cNvPr id="7065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065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41E8C5-0772-DB43-933D-52AE3163A2B8}" type="slidenum">
              <a:rPr lang="en-US"/>
              <a:pPr/>
              <a:t>12</a:t>
            </a:fld>
            <a:endParaRPr lang="en-US"/>
          </a:p>
        </p:txBody>
      </p:sp>
      <p:sp>
        <p:nvSpPr>
          <p:cNvPr id="8192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2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5B9B96-DCC9-784E-9DA3-5CD0B442B419}" type="slidenum">
              <a:rPr lang="en-US"/>
              <a:pPr/>
              <a:t>13</a:t>
            </a:fld>
            <a:endParaRPr lang="en-US"/>
          </a:p>
        </p:txBody>
      </p:sp>
      <p:sp>
        <p:nvSpPr>
          <p:cNvPr id="8294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294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72DDE0-8B19-E748-9C2E-15F2EF45E85F}" type="slidenum">
              <a:rPr lang="en-US"/>
              <a:pPr/>
              <a:t>14</a:t>
            </a:fld>
            <a:endParaRPr lang="en-US"/>
          </a:p>
        </p:txBody>
      </p:sp>
      <p:sp>
        <p:nvSpPr>
          <p:cNvPr id="8396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397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C22CD8-16F4-7B41-905B-82DABAED979F}" type="slidenum">
              <a:rPr lang="en-US"/>
              <a:pPr/>
              <a:t>15</a:t>
            </a:fld>
            <a:endParaRPr lang="en-US"/>
          </a:p>
        </p:txBody>
      </p:sp>
      <p:sp>
        <p:nvSpPr>
          <p:cNvPr id="8499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499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837E81-58DA-D44B-AFEA-7E31F899474F}" type="slidenum">
              <a:rPr lang="en-US"/>
              <a:pPr/>
              <a:t>16</a:t>
            </a:fld>
            <a:endParaRPr lang="en-US"/>
          </a:p>
        </p:txBody>
      </p:sp>
      <p:sp>
        <p:nvSpPr>
          <p:cNvPr id="8601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601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1AC32C-61C5-0E40-8B13-5CC48DC072AD}" type="slidenum">
              <a:rPr lang="en-US"/>
              <a:pPr/>
              <a:t>17</a:t>
            </a:fld>
            <a:endParaRPr lang="en-US"/>
          </a:p>
        </p:txBody>
      </p:sp>
      <p:sp>
        <p:nvSpPr>
          <p:cNvPr id="8704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704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410203-4C71-0C4C-91EE-B7434E0AFE27}" type="slidenum">
              <a:rPr lang="en-US"/>
              <a:pPr/>
              <a:t>18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806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EA887E-0911-8C45-81E4-5FF4190FB096}" type="slidenum">
              <a:rPr lang="en-US"/>
              <a:pPr/>
              <a:t>19</a:t>
            </a:fld>
            <a:endParaRPr lang="en-US"/>
          </a:p>
        </p:txBody>
      </p:sp>
      <p:sp>
        <p:nvSpPr>
          <p:cNvPr id="8908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909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B87B08-76C2-8B45-A474-1DE5944C6A1C}" type="slidenum">
              <a:rPr lang="en-US"/>
              <a:pPr/>
              <a:t>20</a:t>
            </a:fld>
            <a:endParaRPr lang="en-US"/>
          </a:p>
        </p:txBody>
      </p:sp>
      <p:sp>
        <p:nvSpPr>
          <p:cNvPr id="9011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011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7F8A3C-F32D-7142-8078-A0A2936EFC6F}" type="slidenum">
              <a:rPr lang="en-US"/>
              <a:pPr/>
              <a:t>21</a:t>
            </a:fld>
            <a:endParaRPr lang="en-US"/>
          </a:p>
        </p:txBody>
      </p:sp>
      <p:sp>
        <p:nvSpPr>
          <p:cNvPr id="9113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113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0A51F1-5F70-9D42-8433-C48CC1DC852E}" type="slidenum">
              <a:rPr lang="en-US"/>
              <a:pPr/>
              <a:t>3</a:t>
            </a:fld>
            <a:endParaRPr lang="en-US"/>
          </a:p>
        </p:txBody>
      </p:sp>
      <p:sp>
        <p:nvSpPr>
          <p:cNvPr id="7168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68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97115B-E3C8-B140-AE45-FC8E61D221F2}" type="slidenum">
              <a:rPr lang="en-US"/>
              <a:pPr/>
              <a:t>23</a:t>
            </a:fld>
            <a:endParaRPr lang="en-US"/>
          </a:p>
        </p:txBody>
      </p:sp>
      <p:sp>
        <p:nvSpPr>
          <p:cNvPr id="9318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318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FC68D7-288C-C845-8B57-096D70C6EA36}" type="slidenum">
              <a:rPr lang="en-US"/>
              <a:pPr/>
              <a:t>25</a:t>
            </a:fld>
            <a:endParaRPr lang="en-US"/>
          </a:p>
        </p:txBody>
      </p:sp>
      <p:sp>
        <p:nvSpPr>
          <p:cNvPr id="9932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933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1BEB42-1566-444D-9FB7-2D4E3AA12B4A}" type="slidenum">
              <a:rPr lang="en-US"/>
              <a:pPr/>
              <a:t>26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035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1BEB42-1566-444D-9FB7-2D4E3AA12B4A}" type="slidenum">
              <a:rPr lang="en-US"/>
              <a:pPr/>
              <a:t>27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035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1BEB42-1566-444D-9FB7-2D4E3AA12B4A}" type="slidenum">
              <a:rPr lang="en-US"/>
              <a:pPr/>
              <a:t>28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035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3A3475-C282-EC40-9D1E-BF6DEB440C0B}" type="slidenum">
              <a:rPr lang="en-US"/>
              <a:pPr/>
              <a:t>31</a:t>
            </a:fld>
            <a:endParaRPr lang="en-US"/>
          </a:p>
        </p:txBody>
      </p:sp>
      <p:sp>
        <p:nvSpPr>
          <p:cNvPr id="10137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137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A399CF-978A-2D48-9774-A0CAF6CF215B}" type="slidenum">
              <a:rPr lang="en-US"/>
              <a:pPr/>
              <a:t>32</a:t>
            </a:fld>
            <a:endParaRPr lang="en-US"/>
          </a:p>
        </p:txBody>
      </p:sp>
      <p:sp>
        <p:nvSpPr>
          <p:cNvPr id="10240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240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60AB72-EE09-D440-A538-CF8B8413C29F}" type="slidenum">
              <a:rPr lang="en-US"/>
              <a:pPr/>
              <a:t>33</a:t>
            </a:fld>
            <a:endParaRPr lang="en-US"/>
          </a:p>
        </p:txBody>
      </p:sp>
      <p:sp>
        <p:nvSpPr>
          <p:cNvPr id="10342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342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A89700-FEDD-B041-9AE5-14C055D1B728}" type="slidenum">
              <a:rPr lang="en-US"/>
              <a:pPr/>
              <a:t>34</a:t>
            </a:fld>
            <a:endParaRPr lang="en-US"/>
          </a:p>
        </p:txBody>
      </p:sp>
      <p:sp>
        <p:nvSpPr>
          <p:cNvPr id="12288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88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EA105F-86FC-E745-8F41-91F9F3045320}" type="slidenum">
              <a:rPr lang="en-US"/>
              <a:pPr/>
              <a:t>35</a:t>
            </a:fld>
            <a:endParaRPr lang="en-US"/>
          </a:p>
        </p:txBody>
      </p:sp>
      <p:sp>
        <p:nvSpPr>
          <p:cNvPr id="10547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547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083640-05A1-1642-A88D-ECD32D2E18AA}" type="slidenum">
              <a:rPr lang="en-US"/>
              <a:pPr/>
              <a:t>4</a:t>
            </a:fld>
            <a:endParaRPr lang="en-US"/>
          </a:p>
        </p:txBody>
      </p:sp>
      <p:sp>
        <p:nvSpPr>
          <p:cNvPr id="7270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270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57574D-1A6C-7F41-ADF8-11F8884936A8}" type="slidenum">
              <a:rPr lang="en-US"/>
              <a:pPr/>
              <a:t>36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649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AB70AB-AABE-DB4C-B256-EE2AF6DE354E}" type="slidenum">
              <a:rPr lang="en-US"/>
              <a:pPr/>
              <a:t>37</a:t>
            </a:fld>
            <a:endParaRPr lang="en-US"/>
          </a:p>
        </p:txBody>
      </p:sp>
      <p:sp>
        <p:nvSpPr>
          <p:cNvPr id="11571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571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B9EB6E-F86B-A943-B5B3-4940EDC4CE41}" type="slidenum">
              <a:rPr lang="en-US"/>
              <a:pPr/>
              <a:t>38</a:t>
            </a:fld>
            <a:endParaRPr lang="en-US"/>
          </a:p>
        </p:txBody>
      </p:sp>
      <p:sp>
        <p:nvSpPr>
          <p:cNvPr id="11673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673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D37715-4CED-7742-ADF5-5F5FD25CFF44}" type="slidenum">
              <a:rPr lang="en-US"/>
              <a:pPr/>
              <a:t>39</a:t>
            </a:fld>
            <a:endParaRPr lang="en-US"/>
          </a:p>
        </p:txBody>
      </p:sp>
      <p:sp>
        <p:nvSpPr>
          <p:cNvPr id="10854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854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0C3946-0A51-A747-81B9-31F0E279F5A6}" type="slidenum">
              <a:rPr lang="en-US"/>
              <a:pPr/>
              <a:t>40</a:t>
            </a:fld>
            <a:endParaRPr lang="en-US"/>
          </a:p>
        </p:txBody>
      </p:sp>
      <p:sp>
        <p:nvSpPr>
          <p:cNvPr id="11878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878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69BAD1-0822-E64D-A36E-B454C54925A0}" type="slidenum">
              <a:rPr lang="en-US"/>
              <a:pPr/>
              <a:t>41</a:t>
            </a:fld>
            <a:endParaRPr lang="en-US"/>
          </a:p>
        </p:txBody>
      </p:sp>
      <p:sp>
        <p:nvSpPr>
          <p:cNvPr id="11980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981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D25F3F-D81C-4A43-81CA-5BA3C6FE9078}" type="slidenum">
              <a:rPr lang="en-US"/>
              <a:pPr/>
              <a:t>42</a:t>
            </a:fld>
            <a:endParaRPr lang="en-US"/>
          </a:p>
        </p:txBody>
      </p:sp>
      <p:sp>
        <p:nvSpPr>
          <p:cNvPr id="12390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390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EDEF7A-F2F2-A545-9176-89C211814CA1}" type="slidenum">
              <a:rPr lang="en-US"/>
              <a:pPr/>
              <a:t>43</a:t>
            </a:fld>
            <a:endParaRPr lang="en-US"/>
          </a:p>
        </p:txBody>
      </p:sp>
      <p:sp>
        <p:nvSpPr>
          <p:cNvPr id="12492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493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3A3475-C282-EC40-9D1E-BF6DEB440C0B}" type="slidenum">
              <a:rPr lang="en-US"/>
              <a:pPr/>
              <a:t>45</a:t>
            </a:fld>
            <a:endParaRPr lang="en-US"/>
          </a:p>
        </p:txBody>
      </p:sp>
      <p:sp>
        <p:nvSpPr>
          <p:cNvPr id="10137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137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844D6F-6420-8543-9402-6E70E32F6DE8}" type="slidenum">
              <a:rPr lang="en-US"/>
              <a:pPr/>
              <a:t>46</a:t>
            </a:fld>
            <a:endParaRPr lang="en-US"/>
          </a:p>
        </p:txBody>
      </p:sp>
      <p:sp>
        <p:nvSpPr>
          <p:cNvPr id="11059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059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A3EF82-2F71-7447-AA00-6F780B73DC6A}" type="slidenum">
              <a:rPr lang="en-US"/>
              <a:pPr/>
              <a:t>6</a:t>
            </a:fld>
            <a:endParaRPr lang="en-US"/>
          </a:p>
        </p:txBody>
      </p:sp>
      <p:sp>
        <p:nvSpPr>
          <p:cNvPr id="7475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475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DC9243-AF22-3B4B-B7FB-8E98C01DF7D6}" type="slidenum">
              <a:rPr lang="en-US"/>
              <a:pPr/>
              <a:t>47</a:t>
            </a:fld>
            <a:endParaRPr lang="en-US"/>
          </a:p>
        </p:txBody>
      </p:sp>
      <p:sp>
        <p:nvSpPr>
          <p:cNvPr id="11468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469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AC3095-569C-2B42-9CC5-9A21033DB845}" type="slidenum">
              <a:rPr lang="en-US"/>
              <a:pPr/>
              <a:t>48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752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0505D3-2753-9D41-B95C-09CB87B0BEFA}" type="slidenum">
              <a:rPr lang="en-US"/>
              <a:pPr/>
              <a:t>49</a:t>
            </a:fld>
            <a:endParaRPr lang="en-US"/>
          </a:p>
        </p:txBody>
      </p:sp>
      <p:sp>
        <p:nvSpPr>
          <p:cNvPr id="11776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776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FCE141-072C-254A-AE8E-9A28F699B654}" type="slidenum">
              <a:rPr lang="en-US"/>
              <a:pPr/>
              <a:t>50</a:t>
            </a:fld>
            <a:endParaRPr lang="en-US"/>
          </a:p>
        </p:txBody>
      </p:sp>
      <p:sp>
        <p:nvSpPr>
          <p:cNvPr id="10444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445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7CE3C7-0B5B-074F-ADD1-01B39BFA648F}" type="slidenum">
              <a:rPr lang="en-US"/>
              <a:pPr/>
              <a:t>53</a:t>
            </a:fld>
            <a:endParaRPr lang="en-US"/>
          </a:p>
        </p:txBody>
      </p:sp>
      <p:sp>
        <p:nvSpPr>
          <p:cNvPr id="10956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957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0FDFCD-F177-274C-B6C8-0348294F79CE}" type="slidenum">
              <a:rPr lang="en-US"/>
              <a:pPr/>
              <a:t>55</a:t>
            </a:fld>
            <a:endParaRPr lang="en-US"/>
          </a:p>
        </p:txBody>
      </p:sp>
      <p:sp>
        <p:nvSpPr>
          <p:cNvPr id="11161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6E19EA-9006-E845-B10F-F07267F750DF}" type="slidenum">
              <a:rPr lang="en-US"/>
              <a:pPr/>
              <a:t>57</a:t>
            </a:fld>
            <a:endParaRPr lang="en-US"/>
          </a:p>
        </p:txBody>
      </p:sp>
      <p:sp>
        <p:nvSpPr>
          <p:cNvPr id="11366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366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6E19EA-9006-E845-B10F-F07267F750DF}" type="slidenum">
              <a:rPr lang="en-US"/>
              <a:pPr/>
              <a:t>58</a:t>
            </a:fld>
            <a:endParaRPr lang="en-US"/>
          </a:p>
        </p:txBody>
      </p:sp>
      <p:sp>
        <p:nvSpPr>
          <p:cNvPr id="11366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366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45889C-38F4-F143-B64F-B179EABFEFA6}" type="slidenum">
              <a:rPr lang="en-US"/>
              <a:pPr/>
              <a:t>59</a:t>
            </a:fld>
            <a:endParaRPr lang="en-US"/>
          </a:p>
        </p:txBody>
      </p:sp>
      <p:sp>
        <p:nvSpPr>
          <p:cNvPr id="11264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264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6F169E-737A-0944-A220-190EE078A51D}" type="slidenum">
              <a:rPr lang="en-US"/>
              <a:pPr/>
              <a:t>61</a:t>
            </a:fld>
            <a:endParaRPr lang="en-US"/>
          </a:p>
        </p:txBody>
      </p:sp>
      <p:sp>
        <p:nvSpPr>
          <p:cNvPr id="12083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083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66F280-63F1-554A-A9AC-E638F3895BF3}" type="slidenum">
              <a:rPr lang="en-US"/>
              <a:pPr/>
              <a:t>7</a:t>
            </a:fld>
            <a:endParaRPr lang="en-US"/>
          </a:p>
        </p:txBody>
      </p:sp>
      <p:sp>
        <p:nvSpPr>
          <p:cNvPr id="7577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577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411438-4E4D-344F-A563-8D5FD1C2914C}" type="slidenum">
              <a:rPr lang="en-US"/>
              <a:pPr/>
              <a:t>62</a:t>
            </a:fld>
            <a:endParaRPr lang="en-US"/>
          </a:p>
        </p:txBody>
      </p:sp>
      <p:sp>
        <p:nvSpPr>
          <p:cNvPr id="12185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185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E13A5D-B7A1-0C4E-A397-62EB780248BB}" type="slidenum">
              <a:rPr lang="en-US"/>
              <a:pPr/>
              <a:t>64</a:t>
            </a:fld>
            <a:endParaRPr lang="en-US"/>
          </a:p>
        </p:txBody>
      </p:sp>
      <p:sp>
        <p:nvSpPr>
          <p:cNvPr id="12697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697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E13A5D-B7A1-0C4E-A397-62EB780248BB}" type="slidenum">
              <a:rPr lang="en-US"/>
              <a:pPr/>
              <a:t>65</a:t>
            </a:fld>
            <a:endParaRPr lang="en-US"/>
          </a:p>
        </p:txBody>
      </p:sp>
      <p:sp>
        <p:nvSpPr>
          <p:cNvPr id="12697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697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E13A5D-B7A1-0C4E-A397-62EB780248BB}" type="slidenum">
              <a:rPr lang="en-US"/>
              <a:pPr/>
              <a:t>66</a:t>
            </a:fld>
            <a:endParaRPr lang="en-US"/>
          </a:p>
        </p:txBody>
      </p:sp>
      <p:sp>
        <p:nvSpPr>
          <p:cNvPr id="12697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697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7331F8-5448-2549-8094-8D7BB2CBEB4C}" type="slidenum">
              <a:rPr lang="en-US"/>
              <a:pPr/>
              <a:t>68</a:t>
            </a:fld>
            <a:endParaRPr lang="en-US"/>
          </a:p>
        </p:txBody>
      </p:sp>
      <p:sp>
        <p:nvSpPr>
          <p:cNvPr id="12800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800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880" tIns="46440" rIns="92880" bIns="4644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ＭＳ Ｐゴシック" charset="0"/>
              </a:rPr>
              <a:t>Alternates, since these are only in public repositories containing all bedrock stuff, drop the bedrock prefixes.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7F0F2E-6510-0A45-9FFD-B263C1569EE7}" type="slidenum">
              <a:rPr lang="en-US"/>
              <a:pPr/>
              <a:t>69</a:t>
            </a:fld>
            <a:endParaRPr lang="en-US"/>
          </a:p>
        </p:txBody>
      </p:sp>
      <p:sp>
        <p:nvSpPr>
          <p:cNvPr id="12902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902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0F93F4-15B8-9A47-92BC-ECF51BB8CE70}" type="slidenum">
              <a:rPr lang="en-US"/>
              <a:pPr/>
              <a:t>70</a:t>
            </a:fld>
            <a:endParaRPr lang="en-US"/>
          </a:p>
        </p:txBody>
      </p:sp>
      <p:sp>
        <p:nvSpPr>
          <p:cNvPr id="13004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005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B7D82C-18C9-E34E-A5AC-CFA188C75380}" type="slidenum">
              <a:rPr lang="en-US"/>
              <a:pPr/>
              <a:t>72</a:t>
            </a:fld>
            <a:endParaRPr lang="en-US"/>
          </a:p>
        </p:txBody>
      </p:sp>
      <p:sp>
        <p:nvSpPr>
          <p:cNvPr id="13209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209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3C070A-CFBE-DA4B-9176-436278945EA9}" type="slidenum">
              <a:rPr lang="en-US"/>
              <a:pPr/>
              <a:t>8</a:t>
            </a:fld>
            <a:endParaRPr lang="en-US"/>
          </a:p>
        </p:txBody>
      </p:sp>
      <p:sp>
        <p:nvSpPr>
          <p:cNvPr id="7680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680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E65D8C-01BB-4445-9908-70F409C77955}" type="slidenum">
              <a:rPr lang="en-US"/>
              <a:pPr/>
              <a:t>9</a:t>
            </a:fld>
            <a:endParaRPr lang="en-US"/>
          </a:p>
        </p:txBody>
      </p:sp>
      <p:sp>
        <p:nvSpPr>
          <p:cNvPr id="7884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885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D69293-4AFD-0341-B6D4-433AD308B1B9}" type="slidenum">
              <a:rPr lang="en-US"/>
              <a:pPr/>
              <a:t>10</a:t>
            </a:fld>
            <a:endParaRPr lang="en-US"/>
          </a:p>
        </p:txBody>
      </p:sp>
      <p:sp>
        <p:nvSpPr>
          <p:cNvPr id="7987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987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D21F4-8F87-674A-A8A1-3DC64149DB0C}" type="slidenum">
              <a:rPr lang="en-US"/>
              <a:pPr/>
              <a:t>11</a:t>
            </a:fld>
            <a:endParaRPr lang="en-US"/>
          </a:p>
        </p:txBody>
      </p:sp>
      <p:sp>
        <p:nvSpPr>
          <p:cNvPr id="8089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47750" y="693738"/>
            <a:ext cx="48387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089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25513" y="4384675"/>
            <a:ext cx="5083175" cy="4156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781050" y="76200"/>
            <a:ext cx="8743950" cy="6705600"/>
          </a:xfrm>
          <a:prstGeom prst="rect">
            <a:avLst/>
          </a:prstGeom>
          <a:solidFill>
            <a:srgbClr val="645B46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46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6575"/>
            <a:ext cx="7315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325" y="3581400"/>
            <a:ext cx="67214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71AC-5EA0-CA46-8662-A7251DECFEB5}" type="datetimeFigureOut">
              <a:rPr lang="en-US" smtClean="0"/>
              <a:t>2011/12/09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B49A-03F9-794E-9679-BAC160725E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0"/>
            <a:ext cx="685800" cy="6858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3"/>
          <p:cNvSpPr>
            <a:spLocks noChangeShapeType="1"/>
          </p:cNvSpPr>
          <p:nvPr userDrawn="1"/>
        </p:nvSpPr>
        <p:spPr bwMode="auto">
          <a:xfrm>
            <a:off x="0" y="2050330"/>
            <a:ext cx="9601200" cy="2535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5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71AC-5EA0-CA46-8662-A7251DECFEB5}" type="datetimeFigureOut">
              <a:rPr lang="en-US" smtClean="0"/>
              <a:t>2011/12/09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B49A-03F9-794E-9679-BAC160725E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76200" y="76200"/>
            <a:ext cx="9448800" cy="1371600"/>
          </a:xfrm>
          <a:prstGeom prst="rect">
            <a:avLst/>
          </a:prstGeom>
          <a:solidFill>
            <a:srgbClr val="645B46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467F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flipV="1">
            <a:off x="76200" y="1486215"/>
            <a:ext cx="9448800" cy="37785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1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1188" y="274638"/>
            <a:ext cx="216058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425" y="274638"/>
            <a:ext cx="63293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71AC-5EA0-CA46-8662-A7251DECFEB5}" type="datetimeFigureOut">
              <a:rPr lang="en-US" smtClean="0"/>
              <a:t>2011/12/09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B49A-03F9-794E-9679-BAC16072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83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713" y="463550"/>
            <a:ext cx="8640762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7713" y="1619250"/>
            <a:ext cx="7770812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713" y="3957638"/>
            <a:ext cx="7770812" cy="2185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 userDrawn="1"/>
        </p:nvSpPr>
        <p:spPr bwMode="auto">
          <a:xfrm>
            <a:off x="76200" y="76200"/>
            <a:ext cx="9448800" cy="1371600"/>
          </a:xfrm>
          <a:prstGeom prst="rect">
            <a:avLst/>
          </a:prstGeom>
          <a:solidFill>
            <a:srgbClr val="645B46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467F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flipV="1">
            <a:off x="76200" y="1486215"/>
            <a:ext cx="9448800" cy="37785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92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713" y="463550"/>
            <a:ext cx="8640762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7713" y="1619250"/>
            <a:ext cx="3808412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8525" y="1619250"/>
            <a:ext cx="3810000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 userDrawn="1"/>
        </p:nvSpPr>
        <p:spPr bwMode="auto">
          <a:xfrm>
            <a:off x="76200" y="76200"/>
            <a:ext cx="9448800" cy="1371600"/>
          </a:xfrm>
          <a:prstGeom prst="rect">
            <a:avLst/>
          </a:prstGeom>
          <a:solidFill>
            <a:srgbClr val="645B46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467F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flipV="1">
            <a:off x="76200" y="1486215"/>
            <a:ext cx="9448800" cy="37785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5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71AC-5EA0-CA46-8662-A7251DECFEB5}" type="datetimeFigureOut">
              <a:rPr lang="en-US" smtClean="0"/>
              <a:t>2011/12/09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B49A-03F9-794E-9679-BAC160725E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 userDrawn="1"/>
        </p:nvSpPr>
        <p:spPr bwMode="auto">
          <a:xfrm>
            <a:off x="76200" y="76200"/>
            <a:ext cx="9448800" cy="1371600"/>
          </a:xfrm>
          <a:prstGeom prst="rect">
            <a:avLst/>
          </a:prstGeom>
          <a:solidFill>
            <a:srgbClr val="645B46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467F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flipV="1">
            <a:off x="76200" y="1486215"/>
            <a:ext cx="9448800" cy="37785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3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rrowheads="1"/>
          </p:cNvSpPr>
          <p:nvPr userDrawn="1"/>
        </p:nvSpPr>
        <p:spPr bwMode="auto">
          <a:xfrm>
            <a:off x="781050" y="76200"/>
            <a:ext cx="8743950" cy="6705600"/>
          </a:xfrm>
          <a:prstGeom prst="rect">
            <a:avLst/>
          </a:prstGeom>
          <a:solidFill>
            <a:srgbClr val="645B46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46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2828925"/>
            <a:ext cx="816133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288" y="533400"/>
            <a:ext cx="741651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71AC-5EA0-CA46-8662-A7251DECFEB5}" type="datetimeFigureOut">
              <a:rPr lang="en-US" smtClean="0"/>
              <a:t>2011/12/09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B49A-03F9-794E-9679-BAC160725E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Line 3"/>
          <p:cNvSpPr>
            <a:spLocks noChangeShapeType="1"/>
          </p:cNvSpPr>
          <p:nvPr userDrawn="1"/>
        </p:nvSpPr>
        <p:spPr bwMode="auto">
          <a:xfrm>
            <a:off x="0" y="349250"/>
            <a:ext cx="9601200" cy="1588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0" y="0"/>
            <a:ext cx="685800" cy="67818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9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425" y="1600200"/>
            <a:ext cx="42449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2449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71AC-5EA0-CA46-8662-A7251DECFEB5}" type="datetimeFigureOut">
              <a:rPr lang="en-US" smtClean="0"/>
              <a:t>2011/12/09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B49A-03F9-794E-9679-BAC160725E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 userDrawn="1"/>
        </p:nvSpPr>
        <p:spPr bwMode="auto">
          <a:xfrm>
            <a:off x="76200" y="76200"/>
            <a:ext cx="9448800" cy="1371600"/>
          </a:xfrm>
          <a:prstGeom prst="rect">
            <a:avLst/>
          </a:prstGeom>
          <a:solidFill>
            <a:srgbClr val="645B46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467F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flipV="1">
            <a:off x="76200" y="1486215"/>
            <a:ext cx="9448800" cy="37785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4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535113"/>
            <a:ext cx="4243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25" y="2174875"/>
            <a:ext cx="4243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1535113"/>
            <a:ext cx="4244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2174875"/>
            <a:ext cx="4244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71AC-5EA0-CA46-8662-A7251DECFEB5}" type="datetimeFigureOut">
              <a:rPr lang="en-US" smtClean="0"/>
              <a:t>2011/12/09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B49A-03F9-794E-9679-BAC160725E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 userDrawn="1"/>
        </p:nvSpPr>
        <p:spPr bwMode="auto">
          <a:xfrm>
            <a:off x="76200" y="76200"/>
            <a:ext cx="9448800" cy="1371600"/>
          </a:xfrm>
          <a:prstGeom prst="rect">
            <a:avLst/>
          </a:prstGeom>
          <a:solidFill>
            <a:srgbClr val="645B46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467F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 userDrawn="1"/>
        </p:nvSpPr>
        <p:spPr bwMode="auto">
          <a:xfrm flipV="1">
            <a:off x="76200" y="1486215"/>
            <a:ext cx="9448800" cy="37785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71AC-5EA0-CA46-8662-A7251DECFEB5}" type="datetimeFigureOut">
              <a:rPr lang="en-US" smtClean="0"/>
              <a:t>2011/12/09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B49A-03F9-794E-9679-BAC160725E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 userDrawn="1"/>
        </p:nvSpPr>
        <p:spPr bwMode="auto">
          <a:xfrm>
            <a:off x="76200" y="76200"/>
            <a:ext cx="9448800" cy="1371600"/>
          </a:xfrm>
          <a:prstGeom prst="rect">
            <a:avLst/>
          </a:prstGeom>
          <a:solidFill>
            <a:srgbClr val="645B46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467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 flipV="1">
            <a:off x="76200" y="1486215"/>
            <a:ext cx="9448800" cy="37785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1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71AC-5EA0-CA46-8662-A7251DECFEB5}" type="datetimeFigureOut">
              <a:rPr lang="en-US" smtClean="0"/>
              <a:t>2011/12/09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B49A-03F9-794E-9679-BAC16072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6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73050"/>
            <a:ext cx="31591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438" y="273050"/>
            <a:ext cx="53673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425" y="1435100"/>
            <a:ext cx="315912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71AC-5EA0-CA46-8662-A7251DECFEB5}" type="datetimeFigureOut">
              <a:rPr lang="en-US" smtClean="0"/>
              <a:t>2011/12/09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B49A-03F9-794E-9679-BAC16072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5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88" y="4800600"/>
            <a:ext cx="576103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188" y="612775"/>
            <a:ext cx="576103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188" y="5367338"/>
            <a:ext cx="576103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71AC-5EA0-CA46-8662-A7251DECFEB5}" type="datetimeFigureOut">
              <a:rPr lang="en-US" smtClean="0"/>
              <a:t>2011/12/09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B49A-03F9-794E-9679-BAC16072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5" y="274638"/>
            <a:ext cx="86423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600200"/>
            <a:ext cx="86423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9425" y="6356350"/>
            <a:ext cx="2241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71AC-5EA0-CA46-8662-A7251DECFEB5}" type="datetimeFigureOut">
              <a:rPr lang="en-US" smtClean="0"/>
              <a:t>2011/12/09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9775" y="6356350"/>
            <a:ext cx="304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225" y="6356350"/>
            <a:ext cx="2241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7B49A-03F9-794E-9679-BAC16072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4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9" r:id="rId12"/>
    <p:sldLayoutId id="2147483690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book.git-scm.com/" TargetMode="External"/><Relationship Id="rId4" Type="http://schemas.openxmlformats.org/officeDocument/2006/relationships/hyperlink" Target="http://progit.org/book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STARTED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 TO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The Git Working Copy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92500"/>
          </a:bodyPr>
          <a:lstStyle/>
          <a:p>
            <a:pPr marL="384175" lvl="1" indent="-192088">
              <a:buClrTx/>
              <a:buSzPct val="95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/>
          </a:p>
          <a:p>
            <a:pPr marL="384175" lvl="1" indent="-192088">
              <a:buClr>
                <a:srgbClr val="645B46"/>
              </a:buClr>
              <a:buSzPct val="95000"/>
              <a:buFont typeface="Arial" charset="0"/>
              <a:buChar char="-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/>
              <a:t>Complete working copies of all files and also a copy of the database.</a:t>
            </a:r>
          </a:p>
          <a:p>
            <a:pPr marL="384175" lvl="1" indent="-192088">
              <a:buClr>
                <a:srgbClr val="645B46"/>
              </a:buClr>
              <a:buSzPct val="95000"/>
              <a:buFont typeface="Arial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/>
          </a:p>
          <a:p>
            <a:pPr marL="384175" lvl="1" indent="-192088">
              <a:buClr>
                <a:srgbClr val="645B46"/>
              </a:buClr>
              <a:buSzPct val="95000"/>
              <a:buFont typeface="Arial" charset="0"/>
              <a:buChar char="-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/>
              <a:t>Database containing all information needed to retain and manage the revisions and history of a project.</a:t>
            </a:r>
          </a:p>
          <a:p>
            <a:pPr marL="384175" lvl="1" indent="-192088">
              <a:buClr>
                <a:srgbClr val="645B46"/>
              </a:buClr>
              <a:buSzPct val="95000"/>
              <a:buFont typeface="Arial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/>
          </a:p>
          <a:p>
            <a:pPr marL="384175" lvl="1" indent="-192088">
              <a:buClr>
                <a:srgbClr val="645B46"/>
              </a:buClr>
              <a:buSzPct val="95000"/>
              <a:buFont typeface="Arial" charset="0"/>
              <a:buChar char="-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/>
              <a:t>Contains two data-structures: the </a:t>
            </a:r>
            <a:r>
              <a:rPr lang="en-US" i="1">
                <a:solidFill>
                  <a:srgbClr val="00467F"/>
                </a:solidFill>
              </a:rPr>
              <a:t>object store</a:t>
            </a:r>
            <a:r>
              <a:rPr lang="en-US"/>
              <a:t> and the </a:t>
            </a:r>
            <a:r>
              <a:rPr lang="en-US" i="1">
                <a:solidFill>
                  <a:srgbClr val="00467F"/>
                </a:solidFill>
              </a:rPr>
              <a:t>index</a:t>
            </a:r>
            <a:r>
              <a:rPr lang="en-US"/>
              <a:t>.</a:t>
            </a:r>
          </a:p>
          <a:p>
            <a:pPr marL="384175" lvl="1" indent="-192088">
              <a:buClr>
                <a:srgbClr val="645B46"/>
              </a:buClr>
              <a:buSzPct val="95000"/>
              <a:buFont typeface="Arial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The Git Index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85000" lnSpcReduction="20000"/>
          </a:bodyPr>
          <a:lstStyle/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The </a:t>
            </a:r>
            <a:r>
              <a:rPr lang="en-US" i="1">
                <a:solidFill>
                  <a:srgbClr val="00467F"/>
                </a:solidFill>
              </a:rPr>
              <a:t>index</a:t>
            </a:r>
            <a:r>
              <a:rPr lang="en-US"/>
              <a:t> holds a snapshot of the content of the working tree.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The </a:t>
            </a:r>
            <a:r>
              <a:rPr lang="en-US" i="1">
                <a:solidFill>
                  <a:srgbClr val="00467F"/>
                </a:solidFill>
              </a:rPr>
              <a:t>index</a:t>
            </a:r>
            <a:r>
              <a:rPr lang="en-US"/>
              <a:t> contains the contents of the next commit.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The </a:t>
            </a:r>
            <a:r>
              <a:rPr lang="en-US" i="1">
                <a:solidFill>
                  <a:srgbClr val="00467F"/>
                </a:solidFill>
              </a:rPr>
              <a:t>index</a:t>
            </a:r>
            <a:r>
              <a:rPr lang="en-US"/>
              <a:t> serves as the connection point between a working tree and the object database.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Thus after making any changes to the working directory, and before running the commit command, you must use the </a:t>
            </a:r>
            <a:r>
              <a:rPr lang="en-US">
                <a:solidFill>
                  <a:srgbClr val="00467F"/>
                </a:solidFill>
              </a:rPr>
              <a:t>add</a:t>
            </a:r>
            <a:r>
              <a:rPr lang="en-US"/>
              <a:t> command to add any new or modified files to the index.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The Git Object Store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85000" lnSpcReduction="10000"/>
          </a:bodyPr>
          <a:lstStyle/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The </a:t>
            </a:r>
            <a:r>
              <a:rPr lang="en-US" i="1">
                <a:solidFill>
                  <a:srgbClr val="00467F"/>
                </a:solidFill>
              </a:rPr>
              <a:t>object store</a:t>
            </a:r>
            <a:r>
              <a:rPr lang="en-US"/>
              <a:t> contains blobs, trees, commits, and tags: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Blobs are identified by their calculated SHA1 hash, so a tree with two identical files only store it once.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Trees represent one directory level of information: pathnames, metadata, blob identifiers, and sub-trees.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Commits hold meta data about a commit.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Tags assign a human-readable name to a specific object, usually a commit.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Snapshots, Not Differences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47713" y="1619250"/>
            <a:ext cx="7772400" cy="1981200"/>
          </a:xfrm>
          <a:ln/>
        </p:spPr>
        <p:txBody>
          <a:bodyPr/>
          <a:lstStyle/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Other systems, set of files plus changes over time.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2503488"/>
            <a:ext cx="6164262" cy="274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Snapshots, Not Differences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47713" y="1619250"/>
            <a:ext cx="7772400" cy="1981200"/>
          </a:xfrm>
          <a:ln/>
        </p:spPr>
        <p:txBody>
          <a:bodyPr/>
          <a:lstStyle/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Git stores each revision of a file as a unique blob object.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Benefits `git search`, relevance and context.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3101975"/>
            <a:ext cx="6199188" cy="275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Trees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47713" y="1619250"/>
            <a:ext cx="7772400" cy="1981200"/>
          </a:xfrm>
          <a:ln/>
        </p:spPr>
        <p:txBody>
          <a:bodyPr/>
          <a:lstStyle/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Commits point to roots of trees.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Trees point to blobs.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2828925"/>
            <a:ext cx="489108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Commits : Tree's and Index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47713" y="1619250"/>
            <a:ext cx="7772400" cy="1981200"/>
          </a:xfrm>
          <a:ln/>
        </p:spPr>
        <p:txBody>
          <a:bodyPr>
            <a:normAutofit fontScale="92500"/>
          </a:bodyPr>
          <a:lstStyle/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State of index becomes the tree of the next commit.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Remember, git uses blob-references in the tree, so a branch is very lightweight in practice!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3214688"/>
            <a:ext cx="3919538" cy="279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Commits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592638"/>
          </a:xfrm>
          <a:ln/>
        </p:spPr>
        <p:txBody>
          <a:bodyPr>
            <a:normAutofit lnSpcReduction="10000"/>
          </a:bodyPr>
          <a:lstStyle/>
          <a:p>
            <a:pPr marL="341313" indent="-3413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Commit internals explained…</a:t>
            </a:r>
          </a:p>
          <a:p>
            <a:pPr marL="341313" indent="-3413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/>
          </a:p>
          <a:p>
            <a:pPr marL="382588" lvl="1" indent="-193675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Each git object is stored with a unique SHA1 name.</a:t>
            </a:r>
          </a:p>
          <a:p>
            <a:pPr marL="382588" lvl="1" indent="-193675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/>
          </a:p>
          <a:p>
            <a:pPr marL="382588" lvl="1" indent="-193675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Git tracks content.</a:t>
            </a:r>
          </a:p>
          <a:p>
            <a:pPr marL="763588" lvl="2" indent="-1889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The object store is indexed by SHA1 values.</a:t>
            </a:r>
          </a:p>
          <a:p>
            <a:pPr marL="763588" lvl="2" indent="-1889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If two files have the same content only one copy is stored as a blob in the object store.</a:t>
            </a:r>
          </a:p>
          <a:p>
            <a:pPr marL="382588" lvl="1" indent="-193675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/>
          </a:p>
          <a:p>
            <a:pPr marL="382588" lvl="1" indent="-193675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/>
          </a:p>
          <a:p>
            <a:pPr marL="382588" lvl="1" indent="-193675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Git stores changesets (an object) as a snapshot of the index and stores the snapshot in the object store.</a:t>
            </a:r>
          </a:p>
          <a:p>
            <a:pPr marL="382588" lvl="1" indent="-193675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/>
          </a:p>
          <a:p>
            <a:pPr marL="382588" lvl="1" indent="-193675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Snapshots are chained together, with each new snapshot pointing to its predecessor forming a series of commits over time.</a:t>
            </a:r>
          </a:p>
          <a:p>
            <a:pPr marL="382588" lvl="1" indent="-193675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/>
          </a:p>
          <a:p>
            <a:pPr marL="382588" lvl="1" indent="-193675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Branches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92500" lnSpcReduction="2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Big topic, so first the basics…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 branch is simply a named reference to a particular commit.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Branches allow multiple copies of a file-set to vary independently from each other.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Branches have lifetimes and can be created and destroyed.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In Git parlance, "trunk" is named </a:t>
            </a:r>
            <a:r>
              <a:rPr lang="en-US" i="1">
                <a:solidFill>
                  <a:srgbClr val="00467F"/>
                </a:solidFill>
              </a:rPr>
              <a:t>master</a:t>
            </a:r>
            <a:r>
              <a:rPr lang="en-US"/>
              <a:t>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Code Sharing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92500" lnSpcReduction="20000"/>
          </a:bodyPr>
          <a:lstStyle/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Code is shared using </a:t>
            </a:r>
            <a:r>
              <a:rPr lang="en-US" i="1">
                <a:solidFill>
                  <a:srgbClr val="00467F"/>
                </a:solidFill>
              </a:rPr>
              <a:t>public repositories</a:t>
            </a:r>
            <a:r>
              <a:rPr lang="en-US"/>
              <a:t>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Public repositories are repositories that are </a:t>
            </a:r>
            <a:r>
              <a:rPr lang="en-US" i="1">
                <a:solidFill>
                  <a:srgbClr val="00467F"/>
                </a:solidFill>
              </a:rPr>
              <a:t>addressable</a:t>
            </a:r>
            <a:r>
              <a:rPr lang="en-US"/>
              <a:t>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Public repositories are generally </a:t>
            </a:r>
            <a:r>
              <a:rPr lang="en-US" i="1">
                <a:solidFill>
                  <a:srgbClr val="00467F"/>
                </a:solidFill>
              </a:rPr>
              <a:t>bare</a:t>
            </a:r>
            <a:r>
              <a:rPr lang="en-US"/>
              <a:t>, with only an index and an object store.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Code is </a:t>
            </a:r>
            <a:r>
              <a:rPr lang="en-US" i="1">
                <a:solidFill>
                  <a:srgbClr val="00467F"/>
                </a:solidFill>
              </a:rPr>
              <a:t>cloned</a:t>
            </a:r>
            <a:r>
              <a:rPr lang="en-US"/>
              <a:t> locally to be viewed or modified.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Local (working) repositories are related to those they </a:t>
            </a:r>
            <a:r>
              <a:rPr lang="en-US" i="1">
                <a:solidFill>
                  <a:srgbClr val="00467F"/>
                </a:solidFill>
              </a:rPr>
              <a:t>clone</a:t>
            </a:r>
            <a:r>
              <a:rPr lang="en-US"/>
              <a:t> through logical connections called </a:t>
            </a:r>
            <a:r>
              <a:rPr lang="en-US" i="1">
                <a:solidFill>
                  <a:srgbClr val="00467F"/>
                </a:solidFill>
              </a:rPr>
              <a:t>remotes</a:t>
            </a:r>
            <a:r>
              <a:rPr lang="en-US"/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00" y="1692275"/>
            <a:ext cx="3389313" cy="473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Present Situation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675" y="1524000"/>
            <a:ext cx="341947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962400"/>
            <a:ext cx="4100512" cy="27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4500"/>
            <a:ext cx="3325813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Code Sharing and Remotes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92500" lnSpcReduction="10000"/>
          </a:bodyPr>
          <a:lstStyle/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By default, each new clone maintains a </a:t>
            </a:r>
            <a:r>
              <a:rPr lang="en-US" i="1">
                <a:solidFill>
                  <a:srgbClr val="00467F"/>
                </a:solidFill>
              </a:rPr>
              <a:t>link</a:t>
            </a:r>
            <a:r>
              <a:rPr lang="en-US"/>
              <a:t> back to its parent repository via a </a:t>
            </a:r>
            <a:r>
              <a:rPr lang="en-US" i="1">
                <a:solidFill>
                  <a:srgbClr val="00467F"/>
                </a:solidFill>
              </a:rPr>
              <a:t>remote</a:t>
            </a:r>
            <a:r>
              <a:rPr lang="en-US"/>
              <a:t> called </a:t>
            </a:r>
            <a:r>
              <a:rPr lang="en-US" i="1">
                <a:solidFill>
                  <a:srgbClr val="00467F"/>
                </a:solidFill>
              </a:rPr>
              <a:t>origin</a:t>
            </a:r>
            <a:r>
              <a:rPr lang="en-US"/>
              <a:t>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Remotes are </a:t>
            </a:r>
            <a:r>
              <a:rPr lang="en-US" i="1">
                <a:solidFill>
                  <a:srgbClr val="00467F"/>
                </a:solidFill>
              </a:rPr>
              <a:t>named handles</a:t>
            </a:r>
            <a:r>
              <a:rPr lang="en-US"/>
              <a:t> to other repositories.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1144588" lvl="3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Simplified names for complicated URI.</a:t>
            </a:r>
          </a:p>
          <a:p>
            <a:pPr marL="1144588" lvl="3" indent="-188913"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1144588" lvl="3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Basis for push and pull operations between local and remote repositories.</a:t>
            </a:r>
          </a:p>
          <a:p>
            <a:pPr marL="1144588" lvl="3" indent="-188913"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1144588" lvl="3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See .git/config file for the list of remotes.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Nearly Every Operation is Local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92500" lnSpcReduction="20000"/>
          </a:bodyPr>
          <a:lstStyle/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You can browse and search all history locally.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You can browse and search all versions of all files locally.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Given a local copy of a remote branch you can perform all merging and commits locally.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You can locally checkout a working copy of any branch instantaneously, easily switch between them.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29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Demo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/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What is demonstrated: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Clone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Commit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Diff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Merge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Push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GIT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93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First Day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92500" lnSpcReduction="1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Read Welcome Pack Files: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WELCOME</a:t>
            </a:r>
          </a:p>
          <a:p>
            <a:pPr marL="1220788" lvl="3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rbuck</a:t>
            </a:r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 smtClean="0"/>
              <a:t>-started</a:t>
            </a:r>
            <a:endParaRPr lang="en-US" dirty="0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For Windows users:</a:t>
            </a:r>
          </a:p>
          <a:p>
            <a:pPr marL="1144588" lvl="3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install/</a:t>
            </a:r>
            <a:r>
              <a:rPr lang="en-US" dirty="0" err="1"/>
              <a:t>git</a:t>
            </a:r>
            <a:r>
              <a:rPr lang="en-US" dirty="0"/>
              <a:t>-core/windows/README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For Unix users:</a:t>
            </a:r>
          </a:p>
          <a:p>
            <a:pPr marL="1144588" lvl="3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$ install/</a:t>
            </a:r>
            <a:r>
              <a:rPr lang="en-US" dirty="0" err="1"/>
              <a:t>git</a:t>
            </a:r>
            <a:r>
              <a:rPr lang="en-US" dirty="0"/>
              <a:t>-core/</a:t>
            </a:r>
            <a:r>
              <a:rPr lang="en-US" dirty="0" err="1"/>
              <a:t>unix</a:t>
            </a:r>
            <a:r>
              <a:rPr lang="en-US" dirty="0"/>
              <a:t>/</a:t>
            </a:r>
            <a:r>
              <a:rPr lang="en-US" dirty="0" err="1"/>
              <a:t>install.sh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First Day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92500" lnSpcReduction="1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Set Up Username and Email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Before you do any work you will want to set up your email address and password so that Git will be able to identify you.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config --global user.name \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    "First Last"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config --global user.email \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    email@yourcompany.com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>
              <a:solidFill>
                <a:srgbClr val="00AFDB"/>
              </a:solidFill>
              <a:latin typeface="Courier New" charset="0"/>
            </a:endParaRP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>
              <a:solidFill>
                <a:srgbClr val="00AFDB"/>
              </a:solidFill>
              <a:latin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First Day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Set Up </a:t>
            </a:r>
            <a:r>
              <a:rPr lang="en-US" dirty="0" smtClean="0"/>
              <a:t>Coloring</a:t>
            </a:r>
            <a:endParaRPr lang="en-US" dirty="0"/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To visually assist in distinguishing states of files in a console, set up coloring.</a:t>
            </a:r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config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--global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color.diff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auto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config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--global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color.status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auto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config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--global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color.branch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auto</a:t>
            </a:r>
            <a:endParaRPr lang="en-US" sz="1800" dirty="0">
              <a:solidFill>
                <a:srgbClr val="00AFDB"/>
              </a:solidFill>
              <a:latin typeface="Courier New" charset="0"/>
            </a:endParaRP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dirty="0">
              <a:solidFill>
                <a:srgbClr val="00AFDB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851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First Day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lnSpcReduction="1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Set Up </a:t>
            </a:r>
            <a:r>
              <a:rPr lang="en-US" dirty="0" smtClean="0"/>
              <a:t>Replay and Rebase</a:t>
            </a:r>
            <a:endParaRPr lang="en-US" dirty="0"/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The first minimizes merge replay work (tells </a:t>
            </a:r>
            <a:r>
              <a:rPr lang="en-US" dirty="0" err="1" smtClean="0"/>
              <a:t>Git</a:t>
            </a:r>
            <a:r>
              <a:rPr lang="en-US" dirty="0" smtClean="0"/>
              <a:t> to remember how you resolved a hunk conflict, useful for long-lived branches), the second keeps histories linear.</a:t>
            </a:r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config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--global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rerere.enabled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true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config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--global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branch.autosetuprebase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always</a:t>
            </a:r>
            <a:endParaRPr lang="en-US" sz="1800" dirty="0">
              <a:solidFill>
                <a:srgbClr val="00AFDB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851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Welcomed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number of other scripts to assist in setting up: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Visual Diff or Merge Tools</a:t>
            </a:r>
          </a:p>
          <a:p>
            <a:pPr lvl="2"/>
            <a:r>
              <a:rPr lang="en-US" dirty="0" err="1" smtClean="0"/>
              <a:t>Araxis</a:t>
            </a:r>
            <a:r>
              <a:rPr lang="en-US" dirty="0" smtClean="0"/>
              <a:t> Merge, </a:t>
            </a:r>
            <a:r>
              <a:rPr lang="en-US" dirty="0" err="1" smtClean="0"/>
              <a:t>WinMerge</a:t>
            </a:r>
            <a:r>
              <a:rPr lang="en-US" dirty="0" smtClean="0"/>
              <a:t>, Meld, Beyond Compare,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Common </a:t>
            </a:r>
            <a:r>
              <a:rPr lang="en-US" dirty="0" err="1" smtClean="0"/>
              <a:t>Git</a:t>
            </a:r>
            <a:r>
              <a:rPr lang="en-US" dirty="0" smtClean="0"/>
              <a:t> Ignore Settings</a:t>
            </a:r>
          </a:p>
          <a:p>
            <a:pPr lvl="2"/>
            <a:r>
              <a:rPr lang="en-US" dirty="0" smtClean="0"/>
              <a:t>Swap files, lock files, out</a:t>
            </a:r>
            <a:r>
              <a:rPr lang="en-US" dirty="0"/>
              <a:t> </a:t>
            </a:r>
            <a:r>
              <a:rPr lang="en-US" dirty="0" smtClean="0"/>
              <a:t>files, Mac files (.</a:t>
            </a:r>
            <a:r>
              <a:rPr lang="en-US" dirty="0" err="1" smtClean="0"/>
              <a:t>DS_Store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Maven, </a:t>
            </a:r>
            <a:r>
              <a:rPr lang="en-US" dirty="0" err="1" smtClean="0"/>
              <a:t>IntelliJ</a:t>
            </a:r>
            <a:r>
              <a:rPr lang="en-US" dirty="0" smtClean="0"/>
              <a:t>, Java, Eclipse, Visual Studio</a:t>
            </a:r>
          </a:p>
          <a:p>
            <a:pPr lvl="1"/>
            <a:r>
              <a:rPr lang="en-US" dirty="0" smtClean="0"/>
              <a:t>Send Mail for Automated Code Reviews via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Technical Comparison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47713" y="1619250"/>
            <a:ext cx="7772400" cy="1981200"/>
          </a:xfrm>
          <a:ln/>
        </p:spPr>
        <p:txBody>
          <a:bodyPr/>
          <a:lstStyle/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Wrote up objective technical criteria for evaluating SCM systems, thirteen specific test cases from trivial and mundane to complex cases involving refactoring code.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/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Results are below…</a:t>
            </a:r>
          </a:p>
        </p:txBody>
      </p:sp>
      <p:graphicFrame>
        <p:nvGraphicFramePr>
          <p:cNvPr id="61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955878"/>
              </p:ext>
            </p:extLst>
          </p:nvPr>
        </p:nvGraphicFramePr>
        <p:xfrm>
          <a:off x="747713" y="3752850"/>
          <a:ext cx="7773987" cy="1997077"/>
        </p:xfrm>
        <a:graphic>
          <a:graphicData uri="http://schemas.openxmlformats.org/drawingml/2006/table">
            <a:tbl>
              <a:tblPr/>
              <a:tblGrid>
                <a:gridCol w="617537"/>
                <a:gridCol w="439738"/>
                <a:gridCol w="441325"/>
                <a:gridCol w="439737"/>
                <a:gridCol w="441325"/>
                <a:gridCol w="439738"/>
                <a:gridCol w="441325"/>
                <a:gridCol w="439737"/>
                <a:gridCol w="442913"/>
                <a:gridCol w="441325"/>
                <a:gridCol w="439737"/>
                <a:gridCol w="441325"/>
                <a:gridCol w="439738"/>
                <a:gridCol w="441325"/>
                <a:gridCol w="439737"/>
                <a:gridCol w="987425"/>
              </a:tblGrid>
              <a:tr h="72548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 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11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12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13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LF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SCORE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SVN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GIT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14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HG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ts val="25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F0E0B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marL="90000" marR="90000" marT="468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47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Essential Commands</a:t>
            </a:r>
            <a:endParaRPr lang="en-US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275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/>
              <a:t>Most common commands used:</a:t>
            </a:r>
          </a:p>
          <a:p>
            <a:pPr marL="400050" lvl="1" indent="0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dirty="0"/>
          </a:p>
          <a:p>
            <a:pPr marL="685800" lvl="1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/>
              <a:t>clone</a:t>
            </a:r>
          </a:p>
          <a:p>
            <a:pPr marL="685800" lvl="1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/>
              <a:t>pull</a:t>
            </a:r>
          </a:p>
          <a:p>
            <a:pPr marL="685800" lvl="1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s</a:t>
            </a:r>
            <a:r>
              <a:rPr lang="en-US" sz="1800" dirty="0" smtClean="0"/>
              <a:t>tatus</a:t>
            </a:r>
          </a:p>
          <a:p>
            <a:pPr marL="685800" lvl="1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a</a:t>
            </a:r>
            <a:r>
              <a:rPr lang="en-US" sz="1800" dirty="0" smtClean="0"/>
              <a:t>dd</a:t>
            </a:r>
          </a:p>
          <a:p>
            <a:pPr marL="685800" lvl="1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d</a:t>
            </a:r>
            <a:r>
              <a:rPr lang="en-US" sz="1800" dirty="0" smtClean="0"/>
              <a:t>iff</a:t>
            </a:r>
          </a:p>
          <a:p>
            <a:pPr marL="685800" lvl="1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/>
              <a:t>commit</a:t>
            </a:r>
          </a:p>
          <a:p>
            <a:pPr marL="685800" lvl="1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/>
              <a:t>merge</a:t>
            </a:r>
          </a:p>
          <a:p>
            <a:pPr marL="685800" lvl="1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/>
              <a:t>push</a:t>
            </a:r>
            <a:endParaRPr lang="en-US" sz="18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Commands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47713" y="1619250"/>
            <a:ext cx="3105150" cy="4114800"/>
          </a:xfrm>
          <a:ln/>
        </p:spPr>
        <p:txBody>
          <a:bodyPr/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Bear this diagram in mind when learning about the commands described hereafter…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710113" y="1619250"/>
            <a:ext cx="3810000" cy="4114800"/>
          </a:xfrm>
        </p:spPr>
        <p:txBody>
          <a:bodyPr/>
          <a:lstStyle/>
          <a:p>
            <a:endParaRPr lang="en-US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488" y="1660525"/>
            <a:ext cx="5037137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/>
              <a:t>Git</a:t>
            </a:r>
            <a:r>
              <a:rPr lang="en-US" dirty="0"/>
              <a:t> Commands </a:t>
            </a:r>
            <a:r>
              <a:rPr lang="en-US" dirty="0" smtClean="0"/>
              <a:t>: clone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lnSpcReduction="1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Cloning Repositories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Clone a repository into a local working directory, set it up so that it tracks the remote repository, and set the default branch to the currently active branch in the remote repository.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8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 clone </a:t>
            </a:r>
            <a:r>
              <a:rPr lang="en-US" sz="1800" b="1" dirty="0" err="1">
                <a:solidFill>
                  <a:srgbClr val="00467F"/>
                </a:solidFill>
                <a:latin typeface="Courier New" charset="0"/>
              </a:rPr>
              <a:t>git@github.com:youname</a:t>
            </a: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/hello-</a:t>
            </a:r>
            <a:r>
              <a:rPr lang="en-US" sz="1800" b="1" dirty="0" err="1">
                <a:solidFill>
                  <a:srgbClr val="00467F"/>
                </a:solidFill>
                <a:latin typeface="Courier New" charset="0"/>
              </a:rPr>
              <a:t>git.git</a:t>
            </a: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 \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    hello-</a:t>
            </a:r>
            <a:r>
              <a:rPr lang="en-US" sz="1800" b="1" dirty="0" err="1">
                <a:solidFill>
                  <a:srgbClr val="00467F"/>
                </a:solidFill>
                <a:latin typeface="Courier New" charset="0"/>
              </a:rPr>
              <a:t>git.git</a:t>
            </a:r>
            <a:endParaRPr lang="en-US" sz="1800" b="1" dirty="0">
              <a:solidFill>
                <a:srgbClr val="00467F"/>
              </a:solidFill>
              <a:latin typeface="Courier New" charset="0"/>
            </a:endParaRP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dirty="0">
              <a:solidFill>
                <a:srgbClr val="00AFDB"/>
              </a:solidFill>
              <a:latin typeface="Courier New" charset="0"/>
            </a:endParaRP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dirty="0">
              <a:solidFill>
                <a:srgbClr val="00AFDB"/>
              </a:solidFill>
              <a:latin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/>
              <a:t>Git</a:t>
            </a:r>
            <a:r>
              <a:rPr lang="en-US" dirty="0"/>
              <a:t> Commands </a:t>
            </a:r>
            <a:r>
              <a:rPr lang="en-US" dirty="0" smtClean="0"/>
              <a:t>: pull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/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Fetch from and merge with another repository.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Is simply a 'fetch' then a 'merge' rolled into one.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Supports </a:t>
            </a:r>
            <a:r>
              <a:rPr lang="en-US" dirty="0" smtClean="0"/>
              <a:t>--squash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Supports --rebase to replay your changes on top of newer history from central repository</a:t>
            </a:r>
            <a:endParaRPr lang="en-US" dirty="0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Resolve conflicts should they exist as cited previously</a:t>
            </a:r>
            <a:r>
              <a:rPr lang="en-US" dirty="0" smtClean="0"/>
              <a:t>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pull --rebase origin master</a:t>
            </a:r>
          </a:p>
          <a:p>
            <a:pPr marL="174625" lvl="1" indent="0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Commands : status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92500" lnSpcReduction="1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Show Working Tree Status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Displays paths that: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are in the working tree but are not tracked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have differences between working tree and the index file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have differences between index file and current HEAD commit, 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status # display changes and untracked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status -u # display untracked files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/>
              <a:t>Git</a:t>
            </a:r>
            <a:r>
              <a:rPr lang="en-US" dirty="0"/>
              <a:t> Commands </a:t>
            </a:r>
            <a:r>
              <a:rPr lang="en-US" dirty="0" smtClean="0"/>
              <a:t>: add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24325"/>
          </a:xfrm>
          <a:ln/>
        </p:spPr>
        <p:txBody>
          <a:bodyPr>
            <a:normAutofit fontScale="85000" lnSpcReduction="2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Add Files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Add file to update the index that holds the snapshot of working files.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If no file-pattern is given, default to </a:t>
            </a:r>
            <a:r>
              <a:rPr lang="en-US">
                <a:solidFill>
                  <a:srgbClr val="00467F"/>
                </a:solidFill>
              </a:rPr>
              <a:t>“.”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add [file-pattern]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>
              <a:solidFill>
                <a:srgbClr val="00467F"/>
              </a:solidFill>
              <a:latin typeface="Courier New" charset="0"/>
            </a:endParaRP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add .  # add all files (new or updated)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add --all # add all files (new or updated)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add --update # add only updated files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>
              <a:solidFill>
                <a:srgbClr val="00467F"/>
              </a:solidFill>
              <a:latin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Commands : diff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85000" lnSpcReduction="2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Using &lt;path&gt; limits diff output.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Display the changes that remain in your working directory and are not staged.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diff [&lt;path&gt;...]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Display changes that are staged and will therefore contribute to your next commit.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diff --cached [&lt;path&gt;...]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>
              <a:solidFill>
                <a:srgbClr val="00467F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880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Commands : diff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85000" lnSpcReduction="2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Display changes since your last commit.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diff HEAD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Display changes between two branch tips.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diff topic..master</a:t>
            </a:r>
          </a:p>
          <a:p>
            <a:pPr marL="765175" lvl="2" indent="-18891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Display changes on master since branch-point.</a:t>
            </a: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>
              <a:solidFill>
                <a:srgbClr val="00467F"/>
              </a:solidFill>
              <a:latin typeface="Courier New" charset="0"/>
            </a:endParaRP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diff topic...master</a:t>
            </a:r>
          </a:p>
        </p:txBody>
      </p:sp>
    </p:spTree>
    <p:extLst>
      <p:ext uri="{BB962C8B-B14F-4D97-AF65-F5344CB8AC3E}">
        <p14:creationId xmlns:p14="http://schemas.microsoft.com/office/powerpoint/2010/main" val="2311094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Commands : commit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92500" lnSpcReduction="2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Commits files to the local repository.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Record a snapshot of the index in the object store.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Git stores the differences in the index, not the entire index.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If no file-pattern is given, default to "."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commit (options) [&lt;file-pattern&gt;...]</a:t>
            </a:r>
            <a:br>
              <a:rPr lang="en-US" sz="1800" b="1">
                <a:solidFill>
                  <a:srgbClr val="00467F"/>
                </a:solidFill>
                <a:latin typeface="Courier New" charset="0"/>
              </a:rPr>
            </a:b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	(-m|--message "commit message")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  	(-a|--all)   # inline `add --all`</a:t>
            </a:r>
            <a:br>
              <a:rPr lang="en-US" sz="1800" b="1">
                <a:solidFill>
                  <a:srgbClr val="00467F"/>
                </a:solidFill>
                <a:latin typeface="Courier New" charset="0"/>
              </a:rPr>
            </a:b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	(-F|--file &lt;file&gt;) # file contains commit message</a:t>
            </a:r>
            <a:br>
              <a:rPr lang="en-US" sz="1800" b="1">
                <a:solidFill>
                  <a:srgbClr val="00467F"/>
                </a:solidFill>
                <a:latin typeface="Courier New" charset="0"/>
              </a:rPr>
            </a:b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	(-s|--signoff)  # adds signoff by committer to end</a:t>
            </a:r>
          </a:p>
        </p:txBody>
      </p:sp>
    </p:spTree>
    <p:extLst>
      <p:ext uri="{BB962C8B-B14F-4D97-AF65-F5344CB8AC3E}">
        <p14:creationId xmlns:p14="http://schemas.microsoft.com/office/powerpoint/2010/main" val="37658103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Agenda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85000" lnSpcReduction="20000"/>
          </a:bodyPr>
          <a:lstStyle/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Git Conceptually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Git In Depth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Git Demo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Why Git ?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Git Daily Use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Git Workflows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Commands : merge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85000" lnSpcReduction="2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Unites two or more branch development histories.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All branches being merged must be present in the local repository.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You will merge and commit to *-next or to master branches yourselves.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Merge handles refactoring cases automatically, correctly!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Perform a </a:t>
            </a:r>
            <a:r>
              <a:rPr lang="en-US">
                <a:solidFill>
                  <a:srgbClr val="00467F"/>
                </a:solidFill>
              </a:rPr>
              <a:t>"checkout"</a:t>
            </a:r>
            <a:r>
              <a:rPr lang="en-US"/>
              <a:t> of the branch you want to merge to, the target, then merge in the source.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Merge is used by a </a:t>
            </a:r>
            <a:r>
              <a:rPr lang="en-US">
                <a:solidFill>
                  <a:srgbClr val="00467F"/>
                </a:solidFill>
              </a:rPr>
              <a:t>"pull"</a:t>
            </a:r>
            <a:r>
              <a:rPr lang="en-US"/>
              <a:t> to incorporate changes from another repository.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Check in changes locally, then </a:t>
            </a:r>
            <a:r>
              <a:rPr lang="en-US">
                <a:solidFill>
                  <a:srgbClr val="00467F"/>
                </a:solidFill>
              </a:rPr>
              <a:t>"push"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61087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Commands : merge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92500" lnSpcReduction="20000"/>
          </a:bodyPr>
          <a:lstStyle/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Merge a private contributors branch onto the topic branch. </a:t>
            </a:r>
            <a:r>
              <a:rPr lang="en-US" i="1">
                <a:solidFill>
                  <a:srgbClr val="00467F"/>
                </a:solidFill>
              </a:rPr>
              <a:t>Contributor task is: </a:t>
            </a: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...</a:t>
            </a: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fetch</a:t>
            </a: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checkout feature/famous-widget</a:t>
            </a: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merge contributors-branch</a:t>
            </a: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# note if any merge conflicts...</a:t>
            </a: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status  </a:t>
            </a: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# if any merge conflicts...</a:t>
            </a: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mergetool</a:t>
            </a: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commit -m "added famous widget"</a:t>
            </a: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push feature/famous-widget </a:t>
            </a: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32540119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Commands : push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85000" lnSpcReduction="2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Update remote refs and associated objects with local state.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Push to current branch's remote, or origin if none specified.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push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Push matching branches to origin.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push origin :</a:t>
            </a:r>
          </a:p>
          <a:p>
            <a:pPr marL="382588" lvl="1" indent="-193675">
              <a:spcAft>
                <a:spcPts val="225"/>
              </a:spcAft>
              <a:buClrTx/>
              <a:buSzPct val="9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076303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Commands : push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92500" lnSpcReduction="2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Interesting point: you can push </a:t>
            </a:r>
            <a:r>
              <a:rPr lang="en-US" b="1">
                <a:solidFill>
                  <a:srgbClr val="00467F"/>
                </a:solidFill>
              </a:rPr>
              <a:t>hooks</a:t>
            </a:r>
            <a:r>
              <a:rPr lang="en-US"/>
              <a:t> too!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Push a ref that matches </a:t>
            </a:r>
            <a:r>
              <a:rPr lang="en-US">
                <a:solidFill>
                  <a:srgbClr val="00467F"/>
                </a:solidFill>
              </a:rPr>
              <a:t>master</a:t>
            </a:r>
            <a:r>
              <a:rPr lang="en-US"/>
              <a:t> and update the same ref in </a:t>
            </a:r>
            <a:r>
              <a:rPr lang="en-US">
                <a:solidFill>
                  <a:srgbClr val="00467F"/>
                </a:solidFill>
              </a:rPr>
              <a:t>origin</a:t>
            </a:r>
            <a:r>
              <a:rPr lang="en-US"/>
              <a:t> repository.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push origin master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Find a ref that matches experimental in the origin repository and delete it.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push origin :experimental	</a:t>
            </a:r>
          </a:p>
        </p:txBody>
      </p:sp>
    </p:spTree>
    <p:extLst>
      <p:ext uri="{BB962C8B-B14F-4D97-AF65-F5344CB8AC3E}">
        <p14:creationId xmlns:p14="http://schemas.microsoft.com/office/powerpoint/2010/main" val="42092932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OCCASIONALLY USED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775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Commands Occasionally Used</a:t>
            </a:r>
            <a:endParaRPr lang="en-US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275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/>
              <a:t>Other commands occasionally used:</a:t>
            </a:r>
            <a:endParaRPr lang="en-US" sz="1800" dirty="0"/>
          </a:p>
          <a:p>
            <a:pPr marL="341313" indent="-3413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dirty="0"/>
          </a:p>
          <a:p>
            <a:pPr marL="763588" lvl="2" indent="-1889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/>
              <a:t>branch</a:t>
            </a:r>
          </a:p>
          <a:p>
            <a:pPr marL="763588" lvl="2" indent="-1889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/>
              <a:t>checkout</a:t>
            </a:r>
          </a:p>
          <a:p>
            <a:pPr marL="763588" lvl="2" indent="-1889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/>
              <a:t>reset</a:t>
            </a:r>
          </a:p>
          <a:p>
            <a:pPr marL="763588" lvl="2" indent="-1889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/>
              <a:t>fetch</a:t>
            </a:r>
          </a:p>
          <a:p>
            <a:pPr marL="763588" lvl="2" indent="-1889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err="1" smtClean="0"/>
              <a:t>init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4505559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/>
              <a:t>Git</a:t>
            </a:r>
            <a:r>
              <a:rPr lang="en-US" dirty="0"/>
              <a:t> Commands : branch listing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/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List branches.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List existing branches and highlight ("</a:t>
            </a:r>
            <a:r>
              <a:rPr lang="en-US">
                <a:solidFill>
                  <a:srgbClr val="FF0000"/>
                </a:solidFill>
              </a:rPr>
              <a:t>*</a:t>
            </a:r>
            <a:r>
              <a:rPr lang="en-US"/>
              <a:t>") the current branch.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branch</a:t>
            </a:r>
          </a:p>
          <a:p>
            <a:pPr marL="382588" lvl="1" indent="-193675">
              <a:spcAft>
                <a:spcPts val="225"/>
              </a:spcAft>
              <a:buClr>
                <a:srgbClr val="645B46"/>
              </a:buClr>
              <a:buSzPct val="95000"/>
              <a:buFont typeface="Courier New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>
              <a:solidFill>
                <a:srgbClr val="00467F"/>
              </a:solidFill>
              <a:latin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/>
              <a:t>Git</a:t>
            </a:r>
            <a:r>
              <a:rPr lang="en-US" dirty="0"/>
              <a:t> Commands </a:t>
            </a:r>
            <a:r>
              <a:rPr lang="en-US" dirty="0" smtClean="0"/>
              <a:t>: checkout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77500" lnSpcReduction="2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Set the current branch in your workspace.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8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 checkout &lt;</a:t>
            </a:r>
            <a:r>
              <a:rPr lang="en-US" sz="1800" b="1" dirty="0" err="1">
                <a:solidFill>
                  <a:srgbClr val="00467F"/>
                </a:solidFill>
                <a:latin typeface="Courier New" charset="0"/>
              </a:rPr>
              <a:t>branchname</a:t>
            </a: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&gt;</a:t>
            </a:r>
          </a:p>
          <a:p>
            <a:pPr marL="765175" lvl="2" indent="-188913"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N.B. Branch creation and checkout can be performed in a single step.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checkout -b &lt;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branchname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&gt;</a:t>
            </a:r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Checkout a previously checked in version of a file.</a:t>
            </a:r>
            <a:endParaRPr lang="en-US" dirty="0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8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 checkout 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&lt;filename&gt;</a:t>
            </a:r>
            <a:endParaRPr lang="en-US" sz="1800" b="1" dirty="0">
              <a:solidFill>
                <a:srgbClr val="00467F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7901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/>
              <a:t>Git</a:t>
            </a:r>
            <a:r>
              <a:rPr lang="en-US" dirty="0"/>
              <a:t> Commands </a:t>
            </a:r>
            <a:r>
              <a:rPr lang="en-US" dirty="0" smtClean="0"/>
              <a:t>: reset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/>
          <a:lstStyle/>
          <a:p>
            <a:pPr marL="341313" indent="-341313">
              <a:spcAft>
                <a:spcPts val="300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Remove a file from the index before a commit:</a:t>
            </a:r>
          </a:p>
          <a:p>
            <a:pPr marL="341313" indent="-341313">
              <a:spcAft>
                <a:spcPts val="300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>
                <a:solidFill>
                  <a:srgbClr val="00467F"/>
                </a:solidFill>
                <a:latin typeface="Courier New" charset="0"/>
              </a:rPr>
              <a:t>$ git reset -- &lt;filename&gt;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b="1">
              <a:solidFill>
                <a:srgbClr val="00467F"/>
              </a:solidFill>
              <a:latin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/>
              <a:t>Git</a:t>
            </a:r>
            <a:r>
              <a:rPr lang="en-US" dirty="0"/>
              <a:t> Commands </a:t>
            </a:r>
            <a:r>
              <a:rPr lang="en-US" dirty="0" smtClean="0"/>
              <a:t>: fetch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92500" lnSpcReduction="2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Keep up to date with top of tree.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Assumes a remote ref is defined.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May require a merge.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Update the remote tracking branches: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8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 fetch origin</a:t>
            </a:r>
          </a:p>
          <a:p>
            <a:pPr marL="341313" indent="-341313"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 dirty="0">
              <a:solidFill>
                <a:srgbClr val="00467F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5269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263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/>
              <a:t>Git</a:t>
            </a:r>
            <a:r>
              <a:rPr lang="en-US" dirty="0"/>
              <a:t> Commands </a:t>
            </a:r>
            <a:r>
              <a:rPr lang="en-US" dirty="0" smtClean="0"/>
              <a:t>: </a:t>
            </a:r>
            <a:r>
              <a:rPr lang="en-US" dirty="0" err="1" smtClean="0"/>
              <a:t>init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233863"/>
          </a:xfrm>
          <a:ln/>
        </p:spPr>
        <p:txBody>
          <a:bodyPr>
            <a:normAutofit fontScale="70000" lnSpcReduction="20000"/>
          </a:bodyPr>
          <a:lstStyle/>
          <a:p>
            <a:pPr marL="341313" indent="-341313">
              <a:lnSpc>
                <a:spcPct val="90000"/>
              </a:lnSpc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Initialize Repositories</a:t>
            </a:r>
          </a:p>
          <a:p>
            <a:pPr marL="341313" indent="-341313">
              <a:lnSpc>
                <a:spcPct val="90000"/>
              </a:lnSpc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lnSpc>
                <a:spcPct val="90000"/>
              </a:lnSpc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dirty="0">
                <a:solidFill>
                  <a:srgbClr val="00467F"/>
                </a:solidFill>
              </a:rPr>
              <a:t>What if… I want source control for purely experimental works?</a:t>
            </a:r>
          </a:p>
          <a:p>
            <a:pPr marL="341313" indent="-341313">
              <a:lnSpc>
                <a:spcPct val="90000"/>
              </a:lnSpc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i="1" dirty="0"/>
          </a:p>
          <a:p>
            <a:pPr marL="382588" lvl="1" indent="-193675">
              <a:lnSpc>
                <a:spcPct val="90000"/>
              </a:lnSpc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Create a new repository by creating a </a:t>
            </a:r>
            <a:r>
              <a:rPr lang="en-US" dirty="0">
                <a:solidFill>
                  <a:srgbClr val="00467F"/>
                </a:solidFill>
              </a:rPr>
              <a:t>".</a:t>
            </a:r>
            <a:r>
              <a:rPr lang="en-US" dirty="0" err="1">
                <a:solidFill>
                  <a:srgbClr val="00467F"/>
                </a:solidFill>
              </a:rPr>
              <a:t>git</a:t>
            </a:r>
            <a:r>
              <a:rPr lang="en-US" dirty="0">
                <a:solidFill>
                  <a:srgbClr val="00467F"/>
                </a:solidFill>
              </a:rPr>
              <a:t>"</a:t>
            </a:r>
            <a:r>
              <a:rPr lang="en-US" dirty="0"/>
              <a:t> directory with its subdirectory contents.</a:t>
            </a:r>
          </a:p>
          <a:p>
            <a:pPr marL="341313" indent="-341313">
              <a:lnSpc>
                <a:spcPct val="90000"/>
              </a:lnSpc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82588" lvl="1" indent="-193675">
              <a:lnSpc>
                <a:spcPct val="90000"/>
              </a:lnSpc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Reinitialize non-destructively an existing repository to pick up newly added templates.</a:t>
            </a:r>
          </a:p>
          <a:p>
            <a:pPr marL="341313" indent="-341313">
              <a:lnSpc>
                <a:spcPct val="90000"/>
              </a:lnSpc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8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 </a:t>
            </a:r>
            <a:r>
              <a:rPr lang="en-US" sz="1800" b="1" dirty="0" err="1">
                <a:solidFill>
                  <a:srgbClr val="00467F"/>
                </a:solidFill>
                <a:latin typeface="Courier New" charset="0"/>
              </a:rPr>
              <a:t>init</a:t>
            </a: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 [directory]</a:t>
            </a:r>
          </a:p>
          <a:p>
            <a:pPr marL="341313" indent="-3413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 dirty="0">
              <a:solidFill>
                <a:srgbClr val="00467F"/>
              </a:solidFill>
              <a:latin typeface="Courier New" charset="0"/>
            </a:endParaRPr>
          </a:p>
          <a:p>
            <a:pPr marL="341313" indent="-3413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8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 </a:t>
            </a:r>
            <a:r>
              <a:rPr lang="en-US" sz="1800" b="1" dirty="0" err="1">
                <a:solidFill>
                  <a:srgbClr val="00467F"/>
                </a:solidFill>
                <a:latin typeface="Courier New" charset="0"/>
              </a:rPr>
              <a:t>init</a:t>
            </a: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 .</a:t>
            </a:r>
          </a:p>
          <a:p>
            <a:pPr marL="341313" indent="-3413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8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 </a:t>
            </a:r>
            <a:r>
              <a:rPr lang="en-US" sz="1800" b="1" dirty="0" err="1">
                <a:solidFill>
                  <a:srgbClr val="00467F"/>
                </a:solidFill>
                <a:latin typeface="Courier New" charset="0"/>
              </a:rPr>
              <a:t>init</a:t>
            </a: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 </a:t>
            </a:r>
            <a:r>
              <a:rPr lang="en-US" sz="1800" b="1" dirty="0" err="1">
                <a:solidFill>
                  <a:srgbClr val="00467F"/>
                </a:solidFill>
                <a:latin typeface="Courier New" charset="0"/>
              </a:rPr>
              <a:t>foo.git</a:t>
            </a: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/ &amp;&amp; cd </a:t>
            </a:r>
            <a:r>
              <a:rPr lang="en-US" sz="1800" b="1" dirty="0" err="1">
                <a:solidFill>
                  <a:srgbClr val="00467F"/>
                </a:solidFill>
                <a:latin typeface="Courier New" charset="0"/>
              </a:rPr>
              <a:t>foo.git</a:t>
            </a:r>
            <a:endParaRPr lang="en-US" sz="1800" b="1" dirty="0">
              <a:solidFill>
                <a:srgbClr val="00467F"/>
              </a:solidFill>
              <a:latin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TOPICS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555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TOPICS:</a:t>
            </a:r>
            <a:br>
              <a:rPr lang="en-US" dirty="0" smtClean="0"/>
            </a:br>
            <a:r>
              <a:rPr lang="en-US" dirty="0" smtClean="0"/>
              <a:t>BRANCH NAMING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248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Commands : branch naming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781550"/>
          </a:xfrm>
          <a:ln/>
        </p:spPr>
        <p:txBody>
          <a:bodyPr>
            <a:normAutofit fontScale="92500" lnSpcReduction="10000"/>
          </a:bodyPr>
          <a:lstStyle/>
          <a:p>
            <a:pPr marL="0" indent="0">
              <a:buClr>
                <a:srgbClr val="645B46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Branch names can be hierarchical akin to Unix path-syntax</a:t>
            </a:r>
            <a:r>
              <a:rPr lang="en-US" dirty="0" smtClean="0"/>
              <a:t>.</a:t>
            </a:r>
            <a:endParaRPr lang="en-US" dirty="0"/>
          </a:p>
          <a:p>
            <a:pPr marL="341313" indent="-341313"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Proposed reserved prefixes to include '</a:t>
            </a:r>
            <a:r>
              <a:rPr lang="en-US" dirty="0">
                <a:solidFill>
                  <a:srgbClr val="00467F"/>
                </a:solidFill>
              </a:rPr>
              <a:t>bug</a:t>
            </a:r>
            <a:r>
              <a:rPr lang="en-US" dirty="0"/>
              <a:t>', '</a:t>
            </a:r>
            <a:r>
              <a:rPr lang="en-US" dirty="0" err="1">
                <a:solidFill>
                  <a:srgbClr val="00467F"/>
                </a:solidFill>
              </a:rPr>
              <a:t>maint</a:t>
            </a:r>
            <a:r>
              <a:rPr lang="en-US" dirty="0"/>
              <a:t>', and '</a:t>
            </a:r>
            <a:r>
              <a:rPr lang="en-US" dirty="0">
                <a:solidFill>
                  <a:srgbClr val="00467F"/>
                </a:solidFill>
              </a:rPr>
              <a:t>next</a:t>
            </a:r>
            <a:r>
              <a:rPr lang="en-US" dirty="0"/>
              <a:t>', and ‘</a:t>
            </a:r>
            <a:r>
              <a:rPr lang="en-US" dirty="0" smtClean="0">
                <a:solidFill>
                  <a:srgbClr val="00467F"/>
                </a:solidFill>
              </a:rPr>
              <a:t>feature</a:t>
            </a:r>
            <a:r>
              <a:rPr lang="en-US" dirty="0" smtClean="0"/>
              <a:t>’.</a:t>
            </a:r>
            <a:endParaRPr lang="en-US" dirty="0"/>
          </a:p>
          <a:p>
            <a:pPr marL="1146175" lvl="3" indent="-18891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>
              <a:solidFill>
                <a:srgbClr val="00467F"/>
              </a:solidFill>
            </a:endParaRPr>
          </a:p>
          <a:p>
            <a:pPr marL="1146175" lvl="3" indent="-18891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0467F"/>
                </a:solidFill>
              </a:rPr>
              <a:t>*</a:t>
            </a:r>
            <a:r>
              <a:rPr lang="en-US" dirty="0">
                <a:solidFill>
                  <a:srgbClr val="00467F"/>
                </a:solidFill>
              </a:rPr>
              <a:t>-feature/famous-widget</a:t>
            </a:r>
          </a:p>
          <a:p>
            <a:pPr marL="1146175" lvl="3" indent="-18891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467F"/>
                </a:solidFill>
              </a:rPr>
              <a:t>*-bug/12345</a:t>
            </a:r>
          </a:p>
          <a:p>
            <a:pPr marL="1146175" lvl="3" indent="-18891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467F"/>
                </a:solidFill>
              </a:rPr>
              <a:t>*-next/</a:t>
            </a:r>
            <a:r>
              <a:rPr lang="en-US" dirty="0" smtClean="0">
                <a:solidFill>
                  <a:srgbClr val="00467F"/>
                </a:solidFill>
              </a:rPr>
              <a:t>2.0</a:t>
            </a:r>
            <a:br>
              <a:rPr lang="en-US" dirty="0" smtClean="0">
                <a:solidFill>
                  <a:srgbClr val="00467F"/>
                </a:solidFill>
              </a:rPr>
            </a:br>
            <a:endParaRPr lang="en-US" dirty="0">
              <a:solidFill>
                <a:srgbClr val="00467F"/>
              </a:solidFill>
            </a:endParaRP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This is a huge win for automation because branch names can be wild-carded.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63588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	$ </a:t>
            </a:r>
            <a:r>
              <a:rPr lang="en-US" sz="18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 show-branch 'bug/*' </a:t>
            </a:r>
            <a:r>
              <a:rPr lang="en-US" sz="1800" b="1" dirty="0">
                <a:latin typeface="Courier New" charset="0"/>
              </a:rPr>
              <a:t># what bugs are fixed?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TOPICS:</a:t>
            </a:r>
            <a:br>
              <a:rPr lang="en-US" dirty="0" smtClean="0"/>
            </a:br>
            <a:r>
              <a:rPr lang="en-US" dirty="0" smtClean="0"/>
              <a:t>BRANCH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050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Commands : branch creation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92500" lnSpcReduction="2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Create a branch.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The default start-point for a new branch is at the point where you’re working right now.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8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 branch &lt;unique-</a:t>
            </a:r>
            <a:r>
              <a:rPr lang="en-US" sz="1800" b="1" dirty="0" err="1">
                <a:solidFill>
                  <a:srgbClr val="00467F"/>
                </a:solidFill>
                <a:latin typeface="Courier New" charset="0"/>
              </a:rPr>
              <a:t>branchname</a:t>
            </a: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&gt; [&lt;</a:t>
            </a:r>
            <a:r>
              <a:rPr lang="en-US" sz="1800" b="1" dirty="0" err="1">
                <a:solidFill>
                  <a:srgbClr val="00467F"/>
                </a:solidFill>
                <a:latin typeface="Courier New" charset="0"/>
              </a:rPr>
              <a:t>startpoint</a:t>
            </a: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&gt;]</a:t>
            </a: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 dirty="0">
              <a:solidFill>
                <a:srgbClr val="00467F"/>
              </a:solidFill>
              <a:latin typeface="Courier New" charset="0"/>
            </a:endParaRP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8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 branch story/epic-failure next/2.0</a:t>
            </a: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8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 branch user/</a:t>
            </a:r>
            <a:r>
              <a:rPr lang="en-US" sz="1800" b="1" dirty="0" err="1">
                <a:solidFill>
                  <a:srgbClr val="00467F"/>
                </a:solidFill>
                <a:latin typeface="Courier New" charset="0"/>
              </a:rPr>
              <a:t>myname</a:t>
            </a: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 story/epic-failure</a:t>
            </a: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 dirty="0">
              <a:solidFill>
                <a:srgbClr val="00467F"/>
              </a:solidFill>
              <a:latin typeface="Courier New" charset="0"/>
            </a:endParaRP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8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 branch bug/13452 </a:t>
            </a:r>
            <a:r>
              <a:rPr lang="en-US" sz="1800" b="1" dirty="0" err="1">
                <a:solidFill>
                  <a:srgbClr val="00467F"/>
                </a:solidFill>
                <a:latin typeface="Courier New" charset="0"/>
              </a:rPr>
              <a:t>maint</a:t>
            </a: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/1.0</a:t>
            </a:r>
          </a:p>
          <a:p>
            <a:pPr marL="382588" lvl="1" indent="-193675">
              <a:spcAft>
                <a:spcPts val="225"/>
              </a:spcAft>
              <a:buClr>
                <a:srgbClr val="645B46"/>
              </a:buClr>
              <a:buSzPct val="95000"/>
              <a:buFont typeface="Courier New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 dirty="0">
              <a:solidFill>
                <a:srgbClr val="00467F"/>
              </a:solidFill>
              <a:latin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a Branch with Remote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dirty="0" smtClean="0"/>
              <a:t>For branches that are successfully pushed, add an upstream reference so that argument-less pull and other commands. Also affects subsequent argument-less push commands.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-fetch and </a:t>
            </a:r>
            <a:r>
              <a:rPr lang="en-US" dirty="0" err="1" smtClean="0"/>
              <a:t>git</a:t>
            </a:r>
            <a:r>
              <a:rPr lang="en-US" dirty="0" smtClean="0"/>
              <a:t>-merge which branch to merge.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push –u origin HEAD</a:t>
            </a:r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 push –u origin &lt;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unique-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branchname</a:t>
            </a: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&gt;</a:t>
            </a:r>
            <a:endParaRPr lang="en-US" sz="1800" b="1" dirty="0" smtClean="0">
              <a:solidFill>
                <a:srgbClr val="00467F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6032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Commands : branch delete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92500" lnSpcReduction="2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You cannot delete a branch you are currently on!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Delete an existing branch, safely.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branch -d &lt;branchname&gt;</a:t>
            </a:r>
          </a:p>
          <a:p>
            <a:pPr marL="765175" lvl="2" indent="-188913"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Force (unsafe) deletion of a branch.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branch -D &lt;branchname&gt;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/>
              <a:t>Git</a:t>
            </a:r>
            <a:r>
              <a:rPr lang="en-US" dirty="0"/>
              <a:t> Commands : </a:t>
            </a:r>
            <a:r>
              <a:rPr lang="en-US" dirty="0" smtClean="0"/>
              <a:t>push branch deleted</a:t>
            </a:r>
            <a:endParaRPr lang="en-US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To delete a branch on the remote repository you need to push the deletion.</a:t>
            </a:r>
            <a:endParaRPr lang="en-US" dirty="0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765175" lvl="2" indent="-188913"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$ </a:t>
            </a:r>
            <a:r>
              <a:rPr lang="en-US" sz="1800" b="1" dirty="0" err="1">
                <a:solidFill>
                  <a:srgbClr val="00467F"/>
                </a:solidFill>
                <a:latin typeface="Courier New" charset="0"/>
              </a:rPr>
              <a:t>git</a:t>
            </a:r>
            <a:r>
              <a:rPr lang="en-US" sz="1800" b="1" dirty="0">
                <a:solidFill>
                  <a:srgbClr val="00467F"/>
                </a:solidFill>
                <a:latin typeface="Courier New" charset="0"/>
              </a:rPr>
              <a:t> 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push origin :[</a:t>
            </a:r>
            <a:r>
              <a:rPr lang="en-US" sz="1800" b="1" dirty="0" err="1" smtClean="0">
                <a:solidFill>
                  <a:srgbClr val="00467F"/>
                </a:solidFill>
                <a:latin typeface="Courier New" charset="0"/>
              </a:rPr>
              <a:t>branchname</a:t>
            </a:r>
            <a:r>
              <a:rPr lang="en-US" sz="1800" b="1" dirty="0" smtClean="0">
                <a:solidFill>
                  <a:srgbClr val="00467F"/>
                </a:solidFill>
                <a:latin typeface="Courier New" charset="0"/>
              </a:rPr>
              <a:t>]</a:t>
            </a:r>
            <a:endParaRPr lang="en-US" sz="1800" b="1" dirty="0">
              <a:solidFill>
                <a:srgbClr val="00467F"/>
              </a:solidFill>
              <a:latin typeface="Courier New" charset="0"/>
            </a:endParaRPr>
          </a:p>
          <a:p>
            <a:pPr marL="765175" lvl="2" indent="-188913"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0" indent="0">
              <a:buClr>
                <a:srgbClr val="645B46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 dirty="0">
              <a:solidFill>
                <a:srgbClr val="00467F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3211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Commands : branch renaming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48138"/>
          </a:xfrm>
          <a:ln/>
        </p:spPr>
        <p:txBody>
          <a:bodyPr>
            <a:normAutofit fontScale="77500" lnSpcReduction="20000"/>
          </a:bodyPr>
          <a:lstStyle/>
          <a:p>
            <a:pPr marL="341313" indent="-341313">
              <a:lnSpc>
                <a:spcPct val="90000"/>
              </a:lnSpc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Rename a branch.</a:t>
            </a:r>
          </a:p>
          <a:p>
            <a:pPr marL="341313" indent="-341313">
              <a:lnSpc>
                <a:spcPct val="90000"/>
              </a:lnSpc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branch (-m|-M) [&lt;branchname&gt;] \</a:t>
            </a:r>
            <a:br>
              <a:rPr lang="en-US" sz="1800" b="1">
                <a:solidFill>
                  <a:srgbClr val="00467F"/>
                </a:solidFill>
                <a:latin typeface="Courier New" charset="0"/>
              </a:rPr>
            </a:b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    &lt;unique-branchname&gt;</a:t>
            </a:r>
          </a:p>
          <a:p>
            <a:pPr marL="341313" indent="-341313">
              <a:lnSpc>
                <a:spcPct val="90000"/>
              </a:lnSpc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lnSpc>
                <a:spcPct val="90000"/>
              </a:lnSpc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If unspecified &lt;branchname&gt; defaults to current branch.</a:t>
            </a:r>
          </a:p>
          <a:p>
            <a:pPr marL="382588" lvl="1" indent="-193675">
              <a:lnSpc>
                <a:spcPct val="90000"/>
              </a:lnSpc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lnSpc>
                <a:spcPct val="90000"/>
              </a:lnSpc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Will return with an error message if &lt;unique-branchname&gt; exists.</a:t>
            </a:r>
          </a:p>
          <a:p>
            <a:pPr marL="382588" lvl="1" indent="-193675">
              <a:lnSpc>
                <a:spcPct val="90000"/>
              </a:lnSpc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fatal: A branch named 'two' already exists.</a:t>
            </a:r>
          </a:p>
          <a:p>
            <a:pPr marL="382588" lvl="1" indent="-193675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SzPct val="95000"/>
              <a:buFont typeface="Courier New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>
              <a:solidFill>
                <a:srgbClr val="00467F"/>
              </a:solidFill>
              <a:latin typeface="Courier New" charset="0"/>
            </a:endParaRPr>
          </a:p>
          <a:p>
            <a:pPr marL="765175" lvl="2" indent="-188913">
              <a:lnSpc>
                <a:spcPct val="90000"/>
              </a:lnSpc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Can force a (destructive) rename to an existing branchname.</a:t>
            </a:r>
          </a:p>
          <a:p>
            <a:pPr marL="765175" lvl="2" indent="-188913">
              <a:lnSpc>
                <a:spcPct val="90000"/>
              </a:lnSpc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-M &lt;existing-branchname&gt;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Conceptually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lnSpcReduction="1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Work independently.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Productive anytime, anywhere; plane, train, home or office; with full command and confidence.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Work collaboratively.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Code sharing with your web of trust, exchanging code without going through a centralized authority.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TOPICS:</a:t>
            </a:r>
            <a:br>
              <a:rPr lang="en-US" dirty="0" smtClean="0"/>
            </a:br>
            <a:r>
              <a:rPr lang="en-US" dirty="0" smtClean="0"/>
              <a:t>OTHER TOPICS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820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Commands : merge --no-ff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47713" y="1619250"/>
            <a:ext cx="3810000" cy="4114800"/>
          </a:xfrm>
          <a:ln/>
        </p:spPr>
        <p:txBody>
          <a:bodyPr>
            <a:normAutofit fontScale="85000" lnSpcReduction="2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When merging, consider using the no-fast-forward option. It record that a merge took place where otherwise in some situations no history of it otherwise would have been recorded (optimizations in git).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765175" lvl="2" indent="-188913">
              <a:spcAft>
                <a:spcPts val="200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>
                <a:solidFill>
                  <a:srgbClr val="00467F"/>
                </a:solidFill>
                <a:latin typeface="Courier New" charset="0"/>
              </a:rPr>
              <a:t>$ git merge --no-ff ...</a:t>
            </a:r>
          </a:p>
          <a:p>
            <a:pPr marL="341313" indent="-341313">
              <a:spcAft>
                <a:spcPts val="200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600" b="1">
              <a:solidFill>
                <a:srgbClr val="00467F"/>
              </a:solidFill>
              <a:latin typeface="Courier New" charset="0"/>
            </a:endParaRP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1706563"/>
            <a:ext cx="4108450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78727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Commands : merge --squash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92500" lnSpcReduction="20000"/>
          </a:bodyPr>
          <a:lstStyle/>
          <a:p>
            <a:pPr marL="382588" lvl="1" indent="-193675">
              <a:lnSpc>
                <a:spcPct val="90000"/>
              </a:lnSpc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Merge a feature branch onto the *-next branch, but squash all the interim merge history so it does not appear in the upstream branch. </a:t>
            </a:r>
            <a:r>
              <a:rPr lang="en-US" i="1">
                <a:solidFill>
                  <a:srgbClr val="00467F"/>
                </a:solidFill>
              </a:rPr>
              <a:t>Maintainer task is:</a:t>
            </a:r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...</a:t>
            </a:r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fetch</a:t>
            </a:r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checkout turtles-next</a:t>
            </a:r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merge --squash feature/famous-widget</a:t>
            </a:r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# note if any merge conflicts...</a:t>
            </a:r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status  </a:t>
            </a:r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# if any merge conflicts bring up </a:t>
            </a:r>
            <a:r>
              <a:rPr lang="en-US" sz="1800" b="1" i="1">
                <a:solidFill>
                  <a:srgbClr val="FF0000"/>
                </a:solidFill>
                <a:latin typeface="Courier New" charset="0"/>
              </a:rPr>
              <a:t>mergetool</a:t>
            </a: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...</a:t>
            </a:r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mergetool</a:t>
            </a:r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commit -m "add famous widget feature to turtles"</a:t>
            </a:r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$ git push turtles-next</a:t>
            </a:r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>
                <a:solidFill>
                  <a:srgbClr val="00467F"/>
                </a:solidFill>
                <a:latin typeface="Courier New" charset="0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42631979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TOPICS:</a:t>
            </a:r>
            <a:br>
              <a:rPr lang="en-US" dirty="0" smtClean="0"/>
            </a:br>
            <a:r>
              <a:rPr lang="en-US" dirty="0" smtClean="0"/>
              <a:t>BRANCHING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622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Web of Trust (No Branches)</a:t>
            </a:r>
            <a:endParaRPr lang="en-US" dirty="0"/>
          </a:p>
        </p:txBody>
      </p:sp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lnSpcReduction="1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Web of Trust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Small clusters of trusted friends, networks of trust.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Delegation and security</a:t>
            </a:r>
            <a:r>
              <a:rPr lang="en-US" dirty="0" smtClean="0"/>
              <a:t>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Stable master.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Repository per release, or candidates.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Tags in upstream repositories propagate to release repositories.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Lieutenants for Trusted Repositories merge in pull requests.</a:t>
            </a:r>
          </a:p>
          <a:p>
            <a:pPr marL="1220788" lvl="3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makes this VERY easy with Pull Request automation.</a:t>
            </a:r>
          </a:p>
          <a:p>
            <a:pPr marL="363538" lvl="1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Hybrid, Occasionally Branch</a:t>
            </a:r>
            <a:endParaRPr lang="en-US" dirty="0"/>
          </a:p>
        </p:txBody>
      </p:sp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70000" lnSpcReduction="20000"/>
          </a:bodyPr>
          <a:lstStyle/>
          <a:p>
            <a:pPr marL="363538" lvl="1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Generally Stable Master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Test-driven rigor required.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Release candidate tagged from master.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Developers generally work off master.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Strictly requires --rebase to avoid non-linear histories.</a:t>
            </a:r>
          </a:p>
          <a:p>
            <a:pPr marL="1220788" lvl="3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[ t</a:t>
            </a:r>
            <a:r>
              <a:rPr lang="en-US" baseline="-25000" dirty="0" smtClean="0"/>
              <a:t>0</a:t>
            </a:r>
            <a:r>
              <a:rPr lang="en-US" dirty="0" smtClean="0"/>
              <a:t> t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b="1" baseline="-25000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t</a:t>
            </a:r>
            <a:r>
              <a:rPr lang="en-US" baseline="-25000" dirty="0" smtClean="0"/>
              <a:t>2</a:t>
            </a:r>
            <a:r>
              <a:rPr lang="en-US" dirty="0" smtClean="0"/>
              <a:t> t</a:t>
            </a:r>
            <a:r>
              <a:rPr lang="en-US" baseline="-25000" dirty="0" smtClean="0"/>
              <a:t>3</a:t>
            </a:r>
            <a:r>
              <a:rPr lang="en-US" dirty="0" smtClean="0"/>
              <a:t> t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b="1" baseline="-25000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 t</a:t>
            </a:r>
            <a:r>
              <a:rPr lang="en-US" baseline="-25000" dirty="0" smtClean="0"/>
              <a:t>7 </a:t>
            </a:r>
            <a:r>
              <a:rPr lang="en-US" dirty="0" smtClean="0"/>
              <a:t>… )</a:t>
            </a:r>
          </a:p>
          <a:p>
            <a:pPr marL="363538" lvl="1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363538" lvl="1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Branch Only When Necessary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When supporting release patching.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Collaborative efforts for larger stories on feature branches.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Speculative development on feature branches.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Pre master commit visibility limited to branches, patch files, w/o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 smtClean="0"/>
              <a:t>GitHub</a:t>
            </a:r>
            <a:r>
              <a:rPr lang="en-US" dirty="0" smtClean="0"/>
              <a:t> makes branching irrelevant; simply fork and go.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Few active release branches, if any (</a:t>
            </a:r>
            <a:r>
              <a:rPr lang="en-US" dirty="0" err="1" smtClean="0"/>
              <a:t>SaaS</a:t>
            </a:r>
            <a:r>
              <a:rPr lang="en-US" dirty="0" smtClean="0"/>
              <a:t>); not for longer-lived shrink wrap.</a:t>
            </a:r>
          </a:p>
          <a:p>
            <a:pPr marL="363538" lvl="1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277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Stable Master, Generally Branch</a:t>
            </a:r>
            <a:endParaRPr lang="en-US" dirty="0"/>
          </a:p>
        </p:txBody>
      </p:sp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lnSpcReduction="10000"/>
          </a:bodyPr>
          <a:lstStyle/>
          <a:p>
            <a:pPr marL="363538" lvl="1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Stable Master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In theory stable, but in practice not.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Isolation via branching a reaction to a lack of test-driven rigor.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Test-driven makes stable-master irrelevant.</a:t>
            </a:r>
          </a:p>
          <a:p>
            <a:pPr marL="363538" lvl="1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363538" lvl="1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Branch to Share</a:t>
            </a:r>
          </a:p>
          <a:p>
            <a:pPr marL="763588" lvl="2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To share changes amongst a set of developers:</a:t>
            </a:r>
          </a:p>
          <a:p>
            <a:pPr marL="1220788" lvl="3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Patch files for smaller change sets.</a:t>
            </a:r>
          </a:p>
          <a:p>
            <a:pPr marL="1220788" lvl="3" indent="-188913"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Branches for larger change 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016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TOPICS:</a:t>
            </a:r>
            <a:br>
              <a:rPr lang="en-US" dirty="0" smtClean="0"/>
            </a:br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889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Branching Model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47713" y="1619250"/>
            <a:ext cx="3810000" cy="4114800"/>
          </a:xfrm>
          <a:ln/>
        </p:spPr>
        <p:txBody>
          <a:bodyPr>
            <a:normAutofit/>
          </a:bodyPr>
          <a:lstStyle/>
          <a:p>
            <a:pPr marL="341313" indent="-341313">
              <a:lnSpc>
                <a:spcPct val="90000"/>
              </a:lnSpc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Variation of the diagram to the right…</a:t>
            </a:r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	…except we will try to avoid hot fixes as much as possible.</a:t>
            </a:r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	…feature branches will be named </a:t>
            </a:r>
            <a:r>
              <a:rPr lang="en-US" sz="1800" dirty="0" smtClean="0">
                <a:solidFill>
                  <a:srgbClr val="00467F"/>
                </a:solidFill>
              </a:rPr>
              <a:t>”feature/*</a:t>
            </a:r>
            <a:r>
              <a:rPr lang="en-US" sz="1800" dirty="0">
                <a:solidFill>
                  <a:srgbClr val="00467F"/>
                </a:solidFill>
              </a:rPr>
              <a:t>"</a:t>
            </a:r>
          </a:p>
          <a:p>
            <a:pPr marL="341313" indent="-341313">
              <a:lnSpc>
                <a:spcPct val="90000"/>
              </a:lnSpc>
              <a:spcAft>
                <a:spcPts val="225"/>
              </a:spcAft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	…release branches will be named </a:t>
            </a:r>
            <a:r>
              <a:rPr lang="en-US" sz="1800" dirty="0" smtClean="0">
                <a:solidFill>
                  <a:srgbClr val="00467F"/>
                </a:solidFill>
              </a:rPr>
              <a:t>“</a:t>
            </a:r>
            <a:r>
              <a:rPr lang="en-US" sz="1800" dirty="0" err="1" smtClean="0">
                <a:solidFill>
                  <a:srgbClr val="00467F"/>
                </a:solidFill>
              </a:rPr>
              <a:t>maint</a:t>
            </a:r>
            <a:r>
              <a:rPr lang="en-US" sz="1800" dirty="0">
                <a:solidFill>
                  <a:srgbClr val="00467F"/>
                </a:solidFill>
              </a:rPr>
              <a:t>/*"</a:t>
            </a:r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solidFill>
                  <a:srgbClr val="00467F"/>
                </a:solidFill>
              </a:rPr>
              <a:t>	</a:t>
            </a:r>
            <a:r>
              <a:rPr lang="en-US" sz="1800" dirty="0"/>
              <a:t>…bug fixes will be on their own branches named</a:t>
            </a:r>
            <a:r>
              <a:rPr lang="en-US" sz="1800" dirty="0">
                <a:solidFill>
                  <a:srgbClr val="00467F"/>
                </a:solidFill>
              </a:rPr>
              <a:t> </a:t>
            </a:r>
            <a:r>
              <a:rPr lang="en-US" sz="1800" dirty="0" smtClean="0">
                <a:solidFill>
                  <a:srgbClr val="00467F"/>
                </a:solidFill>
              </a:rPr>
              <a:t>“bug</a:t>
            </a:r>
            <a:r>
              <a:rPr lang="en-US" sz="1800" dirty="0">
                <a:solidFill>
                  <a:srgbClr val="00467F"/>
                </a:solidFill>
              </a:rPr>
              <a:t>/*"</a:t>
            </a:r>
          </a:p>
          <a:p>
            <a:pPr marL="765175" lvl="2" indent="-188913">
              <a:lnSpc>
                <a:spcPct val="90000"/>
              </a:lnSpc>
              <a:spcAft>
                <a:spcPts val="225"/>
              </a:spcAft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	…development branches, the next line of development, will be named </a:t>
            </a:r>
            <a:r>
              <a:rPr lang="en-US" sz="1800" dirty="0" smtClean="0">
                <a:solidFill>
                  <a:srgbClr val="00467F"/>
                </a:solidFill>
              </a:rPr>
              <a:t>“next</a:t>
            </a:r>
            <a:r>
              <a:rPr lang="en-US" sz="1800" dirty="0">
                <a:solidFill>
                  <a:srgbClr val="00467F"/>
                </a:solidFill>
              </a:rPr>
              <a:t>/*"</a:t>
            </a:r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1619250"/>
            <a:ext cx="30845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Reintegration with Master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47713" y="1619250"/>
            <a:ext cx="3810000" cy="4114800"/>
          </a:xfrm>
          <a:ln/>
        </p:spPr>
        <p:txBody>
          <a:bodyPr>
            <a:normAutofit fontScale="70000" lnSpcReduction="20000"/>
          </a:bodyPr>
          <a:lstStyle/>
          <a:p>
            <a:pPr marL="341313" indent="-341313">
              <a:lnSpc>
                <a:spcPct val="90000"/>
              </a:lnSpc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The</a:t>
            </a:r>
            <a:r>
              <a:rPr lang="en-US" i="1">
                <a:solidFill>
                  <a:srgbClr val="00467F"/>
                </a:solidFill>
              </a:rPr>
              <a:t> *-next</a:t>
            </a:r>
            <a:r>
              <a:rPr lang="en-US"/>
              <a:t> lines of development only are integrated with </a:t>
            </a:r>
            <a:r>
              <a:rPr lang="en-US" i="1">
                <a:solidFill>
                  <a:srgbClr val="00467F"/>
                </a:solidFill>
              </a:rPr>
              <a:t>master</a:t>
            </a:r>
            <a:r>
              <a:rPr lang="en-US"/>
              <a:t> when the line of development is ready to be released to production.</a:t>
            </a:r>
          </a:p>
          <a:p>
            <a:pPr marL="341313" indent="-341313">
              <a:lnSpc>
                <a:spcPct val="90000"/>
              </a:lnSpc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41313" indent="-341313">
              <a:lnSpc>
                <a:spcPct val="90000"/>
              </a:lnSpc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The </a:t>
            </a:r>
            <a:r>
              <a:rPr lang="en-US">
                <a:solidFill>
                  <a:srgbClr val="00467F"/>
                </a:solidFill>
              </a:rPr>
              <a:t>*-next</a:t>
            </a:r>
            <a:r>
              <a:rPr lang="en-US"/>
              <a:t> lines may be recreated at the end of release cycles.</a:t>
            </a:r>
          </a:p>
          <a:p>
            <a:pPr marL="341313" indent="-341313">
              <a:lnSpc>
                <a:spcPct val="90000"/>
              </a:lnSpc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41313" indent="-341313">
              <a:lnSpc>
                <a:spcPct val="90000"/>
              </a:lnSpc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Could have multiple </a:t>
            </a:r>
            <a:r>
              <a:rPr lang="en-US">
                <a:solidFill>
                  <a:srgbClr val="00467F"/>
                </a:solidFill>
              </a:rPr>
              <a:t>*-next</a:t>
            </a:r>
            <a:r>
              <a:rPr lang="en-US"/>
              <a:t> lines of development going on concurrently.</a:t>
            </a:r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1619250"/>
            <a:ext cx="27654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Conceptually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77500" lnSpcReduction="2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What does it mean to work </a:t>
            </a:r>
            <a:r>
              <a:rPr lang="en-US" i="1">
                <a:solidFill>
                  <a:srgbClr val="00467F"/>
                </a:solidFill>
              </a:rPr>
              <a:t>independently</a:t>
            </a:r>
            <a:r>
              <a:rPr lang="en-US"/>
              <a:t>?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Access complete information instantaneously.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Innovate freely with no loss of service or performance.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Compare and contrast what-if scenarios using local branches.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Merge between branches without centralized authorities.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Stage a linear sequence of changes as a single atomic change.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Integration with Next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47713" y="1619250"/>
            <a:ext cx="3810000" cy="4114800"/>
          </a:xfrm>
          <a:ln/>
        </p:spPr>
        <p:txBody>
          <a:bodyPr/>
          <a:lstStyle/>
          <a:p>
            <a:pPr marL="341313" indent="-341313">
              <a:lnSpc>
                <a:spcPct val="80000"/>
              </a:lnSpc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The</a:t>
            </a:r>
            <a:r>
              <a:rPr lang="en-US" sz="1800" i="1">
                <a:solidFill>
                  <a:srgbClr val="00467F"/>
                </a:solidFill>
              </a:rPr>
              <a:t> *-story</a:t>
            </a:r>
            <a:r>
              <a:rPr lang="en-US" sz="1800"/>
              <a:t> lines of development only are integrated with </a:t>
            </a:r>
            <a:r>
              <a:rPr lang="en-US" sz="1800" i="1">
                <a:solidFill>
                  <a:srgbClr val="00467F"/>
                </a:solidFill>
              </a:rPr>
              <a:t>*-next</a:t>
            </a:r>
            <a:r>
              <a:rPr lang="en-US" sz="1800"/>
              <a:t> when the story is completed.</a:t>
            </a:r>
          </a:p>
          <a:p>
            <a:pPr marL="341313" indent="-341313">
              <a:lnSpc>
                <a:spcPct val="80000"/>
              </a:lnSpc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/>
          </a:p>
          <a:p>
            <a:pPr marL="341313" indent="-341313">
              <a:lnSpc>
                <a:spcPct val="80000"/>
              </a:lnSpc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The </a:t>
            </a:r>
            <a:r>
              <a:rPr lang="en-US" sz="1800">
                <a:solidFill>
                  <a:srgbClr val="00467F"/>
                </a:solidFill>
              </a:rPr>
              <a:t>*-</a:t>
            </a:r>
            <a:r>
              <a:rPr lang="en-US" sz="1800" i="1">
                <a:solidFill>
                  <a:srgbClr val="00467F"/>
                </a:solidFill>
              </a:rPr>
              <a:t>story</a:t>
            </a:r>
            <a:r>
              <a:rPr lang="en-US" sz="1800"/>
              <a:t> lines may be destroyed at the end of release cycles.</a:t>
            </a:r>
          </a:p>
          <a:p>
            <a:pPr marL="341313" indent="-341313">
              <a:lnSpc>
                <a:spcPct val="80000"/>
              </a:lnSpc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/>
          </a:p>
          <a:p>
            <a:pPr marL="341313" indent="-341313">
              <a:lnSpc>
                <a:spcPct val="80000"/>
              </a:lnSpc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Will have multiple </a:t>
            </a:r>
            <a:r>
              <a:rPr lang="en-US" sz="1800">
                <a:solidFill>
                  <a:srgbClr val="00467F"/>
                </a:solidFill>
              </a:rPr>
              <a:t>*-</a:t>
            </a:r>
            <a:r>
              <a:rPr lang="en-US" sz="1800" i="1">
                <a:solidFill>
                  <a:srgbClr val="00467F"/>
                </a:solidFill>
              </a:rPr>
              <a:t>story</a:t>
            </a:r>
            <a:r>
              <a:rPr lang="en-US" sz="1800"/>
              <a:t> lines of development going on concurrently.</a:t>
            </a:r>
          </a:p>
          <a:p>
            <a:pPr marL="341313" indent="-341313">
              <a:lnSpc>
                <a:spcPct val="80000"/>
              </a:lnSpc>
              <a:spcAft>
                <a:spcPts val="225"/>
              </a:spcAft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/>
          </a:p>
          <a:p>
            <a:pPr marL="341313" indent="-341313">
              <a:lnSpc>
                <a:spcPct val="80000"/>
              </a:lnSpc>
              <a:spcAft>
                <a:spcPts val="225"/>
              </a:spcAft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Use rebase and squash!</a:t>
            </a:r>
          </a:p>
          <a:p>
            <a:pPr marL="763588" lvl="2" indent="-188913">
              <a:lnSpc>
                <a:spcPct val="80000"/>
              </a:lnSpc>
              <a:spcAft>
                <a:spcPts val="225"/>
              </a:spcAft>
              <a:buClr>
                <a:srgbClr val="645B46"/>
              </a:buClr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/>
              <a:t>But we'd lose all those bug numbers in the commit messages?</a:t>
            </a: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238" y="1619250"/>
            <a:ext cx="15541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Fini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165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General </a:t>
            </a:r>
            <a:r>
              <a:rPr lang="en-US" dirty="0" smtClean="0"/>
              <a:t>Manuals</a:t>
            </a:r>
          </a:p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741363" lvl="1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hlinkClick r:id="rId3"/>
              </a:rPr>
              <a:t>http://book.git-scm.com/</a:t>
            </a:r>
            <a:endParaRPr lang="en-US" dirty="0" smtClean="0"/>
          </a:p>
          <a:p>
            <a:pPr marL="741363" lvl="1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hlinkClick r:id="rId4"/>
              </a:rPr>
              <a:t>http://progit.org/book/</a:t>
            </a:r>
            <a:endParaRPr lang="en-US" dirty="0"/>
          </a:p>
          <a:p>
            <a:pPr marL="741363" lvl="1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Git Conceptually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747713" y="1619250"/>
            <a:ext cx="7772400" cy="4114800"/>
          </a:xfrm>
          <a:ln/>
        </p:spPr>
        <p:txBody>
          <a:bodyPr>
            <a:normAutofit fontScale="85000" lnSpcReduction="10000"/>
          </a:bodyPr>
          <a:lstStyle/>
          <a:p>
            <a:pPr marL="341313" indent="-341313">
              <a:buClr>
                <a:srgbClr val="645B46"/>
              </a:buClr>
              <a:buFont typeface="Times New Roman" charset="0"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What does it mean to work </a:t>
            </a:r>
            <a:r>
              <a:rPr lang="en-US" i="1">
                <a:solidFill>
                  <a:srgbClr val="00467F"/>
                </a:solidFill>
              </a:rPr>
              <a:t>collaboratively</a:t>
            </a:r>
            <a:r>
              <a:rPr lang="en-US"/>
              <a:t>?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Leverage the works of others, and avoid duplication.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Share ideas earlier to refine solutions that have staying power.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Perform sanity checks to avoid making the wrong choice.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Try out others changes locally.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747713" y="463550"/>
            <a:ext cx="8642350" cy="48895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The Three States for Files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47713" y="1619250"/>
            <a:ext cx="3810000" cy="4114800"/>
          </a:xfrm>
          <a:ln/>
        </p:spPr>
        <p:txBody>
          <a:bodyPr>
            <a:normAutofit fontScale="77500" lnSpcReduction="20000"/>
          </a:bodyPr>
          <a:lstStyle/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>
                <a:solidFill>
                  <a:srgbClr val="00467F"/>
                </a:solidFill>
              </a:rPr>
              <a:t>Modified</a:t>
            </a:r>
            <a:r>
              <a:rPr lang="en-US"/>
              <a:t> means you've changed the file but have not committed it to the repository yet.</a:t>
            </a:r>
          </a:p>
          <a:p>
            <a:pPr marL="341313" indent="-341313">
              <a:buClr>
                <a:srgbClr val="645B4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>
                <a:solidFill>
                  <a:srgbClr val="00467F"/>
                </a:solidFill>
              </a:rPr>
              <a:t>Staged</a:t>
            </a:r>
            <a:r>
              <a:rPr lang="en-US"/>
              <a:t> means that you have marked a modified file in its current version to go into your next commit snapshot.</a:t>
            </a:r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82588" lvl="1" indent="-193675">
              <a:buClr>
                <a:srgbClr val="645B46"/>
              </a:buClr>
              <a:buSzPct val="95000"/>
              <a:buFont typeface="Arial" charset="0"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>
                <a:solidFill>
                  <a:srgbClr val="00467F"/>
                </a:solidFill>
              </a:rPr>
              <a:t>Committed</a:t>
            </a:r>
            <a:r>
              <a:rPr lang="en-US"/>
              <a:t> means the data is safely stored in your local repository.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2417763"/>
            <a:ext cx="3860800" cy="223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3175</Words>
  <Application>Microsoft Macintosh PowerPoint</Application>
  <PresentationFormat>Custom</PresentationFormat>
  <Paragraphs>656</Paragraphs>
  <Slides>72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Times New Roman</vt:lpstr>
      <vt:lpstr>Arial</vt:lpstr>
      <vt:lpstr>ＭＳ Ｐゴシック</vt:lpstr>
      <vt:lpstr>StarSymbol</vt:lpstr>
      <vt:lpstr>Wingdings</vt:lpstr>
      <vt:lpstr>Courier New</vt:lpstr>
      <vt:lpstr>Custom Design</vt:lpstr>
      <vt:lpstr>GIT STARTED</vt:lpstr>
      <vt:lpstr>Present Situation</vt:lpstr>
      <vt:lpstr>Technical Comparison</vt:lpstr>
      <vt:lpstr>Agenda</vt:lpstr>
      <vt:lpstr>ESSENTIAL CONCEPTS</vt:lpstr>
      <vt:lpstr>Git Conceptually</vt:lpstr>
      <vt:lpstr>Git Conceptually</vt:lpstr>
      <vt:lpstr>Git Conceptually</vt:lpstr>
      <vt:lpstr>The Three States for Files</vt:lpstr>
      <vt:lpstr>The Git Working Copy</vt:lpstr>
      <vt:lpstr>The Git Index</vt:lpstr>
      <vt:lpstr>The Git Object Store</vt:lpstr>
      <vt:lpstr>Snapshots, Not Differences</vt:lpstr>
      <vt:lpstr>Snapshots, Not Differences</vt:lpstr>
      <vt:lpstr>Git Trees</vt:lpstr>
      <vt:lpstr>Git Commits : Tree's and Index</vt:lpstr>
      <vt:lpstr>Git Commits</vt:lpstr>
      <vt:lpstr>Git Branches</vt:lpstr>
      <vt:lpstr>Code Sharing</vt:lpstr>
      <vt:lpstr>Code Sharing and Remotes</vt:lpstr>
      <vt:lpstr>Nearly Every Operation is Local</vt:lpstr>
      <vt:lpstr>DEMOS</vt:lpstr>
      <vt:lpstr>Git Demo</vt:lpstr>
      <vt:lpstr>INITIAL GIT SETUP</vt:lpstr>
      <vt:lpstr>First Day</vt:lpstr>
      <vt:lpstr>First Day</vt:lpstr>
      <vt:lpstr>First Day</vt:lpstr>
      <vt:lpstr>First Day</vt:lpstr>
      <vt:lpstr>Welcomed Extras</vt:lpstr>
      <vt:lpstr>ESSENTIAL COMMANDS</vt:lpstr>
      <vt:lpstr>Essential Commands</vt:lpstr>
      <vt:lpstr>Git Commands</vt:lpstr>
      <vt:lpstr>Git Commands : clone</vt:lpstr>
      <vt:lpstr>Git Commands : pull</vt:lpstr>
      <vt:lpstr>Git Commands : status</vt:lpstr>
      <vt:lpstr>Git Commands : add</vt:lpstr>
      <vt:lpstr>Git Commands : diff</vt:lpstr>
      <vt:lpstr>Git Commands : diff</vt:lpstr>
      <vt:lpstr>Git Commands : commit</vt:lpstr>
      <vt:lpstr>Git Commands : merge</vt:lpstr>
      <vt:lpstr>Git Commands : merge</vt:lpstr>
      <vt:lpstr>Git Commands : push</vt:lpstr>
      <vt:lpstr>Git Commands : push</vt:lpstr>
      <vt:lpstr>OCCASIONALLY USED COMMANDS</vt:lpstr>
      <vt:lpstr>Commands Occasionally Used</vt:lpstr>
      <vt:lpstr>Git Commands : branch listing</vt:lpstr>
      <vt:lpstr>Git Commands : checkout</vt:lpstr>
      <vt:lpstr>Git Commands : reset</vt:lpstr>
      <vt:lpstr>Git Commands : fetch</vt:lpstr>
      <vt:lpstr>Git Commands : init</vt:lpstr>
      <vt:lpstr>ADVANCED TOPICS</vt:lpstr>
      <vt:lpstr>ADVANCED TOPICS: BRANCH NAMING</vt:lpstr>
      <vt:lpstr>Git Commands : branch naming</vt:lpstr>
      <vt:lpstr>ADVANCED TOPICS: BRANCH MANAGEMENT</vt:lpstr>
      <vt:lpstr>Git Commands : branch creation</vt:lpstr>
      <vt:lpstr>Push a Branch with Remote Tracking</vt:lpstr>
      <vt:lpstr>Git Commands : branch delete</vt:lpstr>
      <vt:lpstr>Git Commands : push branch deleted</vt:lpstr>
      <vt:lpstr>Git Commands : branch renaming</vt:lpstr>
      <vt:lpstr>ADVANCED TOPICS: OTHER TOPICS</vt:lpstr>
      <vt:lpstr>Git Commands : merge --no-ff</vt:lpstr>
      <vt:lpstr>Git Commands : merge --squash</vt:lpstr>
      <vt:lpstr>ADVANCED TOPICS: BRANCHING MODELS</vt:lpstr>
      <vt:lpstr>Web of Trust (No Branches)</vt:lpstr>
      <vt:lpstr>Hybrid, Occasionally Branch</vt:lpstr>
      <vt:lpstr>Stable Master, Generally Branch</vt:lpstr>
      <vt:lpstr>ADVANCED TOPICS: WORKFLOW</vt:lpstr>
      <vt:lpstr>Branching Model</vt:lpstr>
      <vt:lpstr>Reintegration with Master</vt:lpstr>
      <vt:lpstr>Integration with Next</vt:lpstr>
      <vt:lpstr>Fini!</vt:lpstr>
      <vt:lpstr>Useful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Illustrated</dc:title>
  <dc:creator>Robert Buck</dc:creator>
  <cp:lastModifiedBy>Robert Buck</cp:lastModifiedBy>
  <cp:revision>90</cp:revision>
  <cp:lastPrinted>1601-01-01T00:00:00Z</cp:lastPrinted>
  <dcterms:created xsi:type="dcterms:W3CDTF">2011-07-19T17:24:03Z</dcterms:created>
  <dcterms:modified xsi:type="dcterms:W3CDTF">2011-12-09T16:54:01Z</dcterms:modified>
</cp:coreProperties>
</file>