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32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93776" y="3776472"/>
            <a:ext cx="7196328" cy="1470025"/>
          </a:xfrm>
        </p:spPr>
        <p:txBody>
          <a:bodyPr vert="horz" lIns="91440" tIns="45720" rIns="91440" bIns="45720" rtlCol="0" anchor="b" anchorCtr="0">
            <a:noAutofit/>
          </a:bodyPr>
          <a:lstStyle>
            <a:lvl1pPr algn="l" defTabSz="914400" rtl="0" eaLnBrk="1" latinLnBrk="0" hangingPunct="1">
              <a:spcBef>
                <a:spcPct val="0"/>
              </a:spcBef>
              <a:buNone/>
              <a:defRPr sz="4800" kern="1200">
                <a:solidFill>
                  <a:schemeClr val="tx2"/>
                </a:solidFill>
                <a:effectLst>
                  <a:outerShdw blurRad="50800" dist="25400" dir="2700000" algn="tl" rotWithShape="0">
                    <a:schemeClr val="bg1">
                      <a:alpha val="40000"/>
                    </a:schemeClr>
                  </a:outerShdw>
                </a:effectLst>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93776" y="5257800"/>
            <a:ext cx="7196328" cy="987552"/>
          </a:xfrm>
        </p:spPr>
        <p:txBody>
          <a:bodyPr vert="horz" lIns="91440" tIns="45720" rIns="91440" bIns="45720" rtlCol="0" anchor="t" anchorCtr="0">
            <a:noAutofit/>
          </a:bodyPr>
          <a:lstStyle>
            <a:lvl1pPr marL="0" indent="0" algn="l" defTabSz="914400" rtl="0" eaLnBrk="1" latinLnBrk="0" hangingPunct="1">
              <a:spcBef>
                <a:spcPct val="0"/>
              </a:spcBef>
              <a:buFont typeface="Wingdings 2" pitchFamily="18" charset="2"/>
              <a:buNone/>
              <a:defRPr sz="180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03CEC41E-48BD-4881-B6FF-D82EEBBCD904}" type="datetimeFigureOut">
              <a:rPr lang="en-US" smtClean="0"/>
              <a:t>8/21/20</a:t>
            </a:fld>
            <a:endParaRPr lang="en-US"/>
          </a:p>
        </p:txBody>
      </p:sp>
      <p:sp>
        <p:nvSpPr>
          <p:cNvPr id="5" name="Footer Placeholder 4"/>
          <p:cNvSpPr>
            <a:spLocks noGrp="1"/>
          </p:cNvSpPr>
          <p:nvPr>
            <p:ph type="ftr" sz="quarter" idx="11"/>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5175" y="4267200"/>
            <a:ext cx="7612063" cy="1100138"/>
          </a:xfrm>
        </p:spPr>
        <p:txBody>
          <a:bodyPr anchor="b"/>
          <a:lstStyle>
            <a:lvl1pPr algn="ctr">
              <a:defRPr sz="4400" b="0">
                <a:solidFill>
                  <a:schemeClr val="bg1"/>
                </a:solidFill>
                <a:effectLst>
                  <a:outerShdw blurRad="63500" dist="50800" dir="2700000" algn="tl" rotWithShape="0">
                    <a:prstClr val="black">
                      <a:alpha val="50000"/>
                    </a:prstClr>
                  </a:outerShdw>
                </a:effectLst>
              </a:defRPr>
            </a:lvl1pPr>
          </a:lstStyle>
          <a:p>
            <a:r>
              <a:rPr lang="en-US" smtClean="0"/>
              <a:t>Click to edit Master title style</a:t>
            </a:r>
            <a:endParaRPr/>
          </a:p>
        </p:txBody>
      </p:sp>
      <p:sp>
        <p:nvSpPr>
          <p:cNvPr id="3" name="Picture Placeholder 2"/>
          <p:cNvSpPr>
            <a:spLocks noGrp="1"/>
          </p:cNvSpPr>
          <p:nvPr>
            <p:ph type="pic" idx="1"/>
          </p:nvPr>
        </p:nvSpPr>
        <p:spPr>
          <a:xfrm rot="21414040">
            <a:off x="1779080" y="450465"/>
            <a:ext cx="5486400" cy="3626214"/>
          </a:xfrm>
          <a:solidFill>
            <a:srgbClr val="FFFFFF">
              <a:shade val="85000"/>
            </a:srgbClr>
          </a:solidFill>
          <a:ln w="38100" cap="sq">
            <a:solidFill>
              <a:srgbClr val="FDFDFD"/>
            </a:solidFill>
            <a:miter lim="800000"/>
          </a:ln>
          <a:effectLst>
            <a:outerShdw blurRad="88900" dist="25400" dir="5400000" sx="101000" sy="101000" algn="t" rotWithShape="0">
              <a:prstClr val="black">
                <a:alpha val="50000"/>
              </a:prstClr>
            </a:outerShdw>
          </a:effectLst>
          <a:scene3d>
            <a:camera prst="orthographicFront"/>
            <a:lightRig rig="twoPt" dir="t">
              <a:rot lat="0" lon="0" rev="7200000"/>
            </a:lightRig>
          </a:scene3d>
          <a:sp3d prstMaterial="matte">
            <a:bevelT w="22860" h="12700"/>
            <a:contourClr>
              <a:srgbClr val="FFFFFF"/>
            </a:contourClr>
          </a:sp3d>
        </p:spPr>
        <p:txBody>
          <a:bodyPr vert="horz" lIns="91440" tIns="45720" rIns="91440" bIns="45720" rtlCol="0">
            <a:normAutofit/>
          </a:bodyPr>
          <a:lstStyle>
            <a:lvl1pPr marL="342900" indent="-342900" algn="l" defTabSz="914400" rtl="0" eaLnBrk="1" latinLnBrk="0" hangingPunct="1">
              <a:spcBef>
                <a:spcPts val="2000"/>
              </a:spcBef>
              <a:buFont typeface="Wingdings 2" pitchFamily="18" charset="2"/>
              <a:buNone/>
              <a:defRPr sz="1800" kern="1200">
                <a:solidFill>
                  <a:schemeClr val="bg1"/>
                </a:solidFill>
                <a:effectLst>
                  <a:outerShdw blurRad="63500" dist="50800" dir="2700000" algn="tl" rotWithShape="0">
                    <a:prstClr val="black">
                      <a:alpha val="5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765175" y="5443538"/>
            <a:ext cx="7612063" cy="804862"/>
          </a:xfrm>
        </p:spPr>
        <p:txBody>
          <a:bodyPr>
            <a:normAutofit/>
          </a:bodyPr>
          <a:lstStyle>
            <a:lvl1pPr marL="0" indent="0" algn="ctr">
              <a:spcBef>
                <a:spcPts val="300"/>
              </a:spcBef>
              <a:buNone/>
              <a:defRPr sz="1800">
                <a:effectLst>
                  <a:outerShdw blurRad="63500" dist="50800" dir="2700000" algn="tl" rotWithShape="0">
                    <a:prstClr val="black">
                      <a:alpha val="50000"/>
                    </a:prstClr>
                  </a:outerShdw>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CEC41E-48BD-4881-B6FF-D82EEBBCD904}" type="datetimeFigureOut">
              <a:rPr lang="en-US" smtClean="0"/>
              <a:t>8/21/20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Pictures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946" y="381000"/>
            <a:ext cx="3250360" cy="16319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608946" y="2084389"/>
            <a:ext cx="3250360" cy="3935412"/>
          </a:xfrm>
        </p:spPr>
        <p:txBody>
          <a:bodyPr vert="horz" lIns="91440" tIns="45720" rIns="91440" bIns="45720" rtlCol="0" anchor="t" anchorCtr="0">
            <a:noAutofit/>
          </a:bodyPr>
          <a:lstStyle>
            <a:lvl1pPr marL="0" indent="0" algn="ctr" defTabSz="914400" rtl="0" eaLnBrk="1" latinLnBrk="0" hangingPunct="1">
              <a:spcBef>
                <a:spcPts val="600"/>
              </a:spcBef>
              <a:buNone/>
              <a:defRPr sz="1800" b="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495800" y="6356350"/>
            <a:ext cx="1143000" cy="365125"/>
          </a:xfrm>
        </p:spPr>
        <p:txBody>
          <a:bodyPr/>
          <a:lstStyle>
            <a:lvl1pPr algn="l">
              <a:defRPr/>
            </a:lvl1pPr>
          </a:lstStyle>
          <a:p>
            <a:fld id="{03CEC41E-48BD-4881-B6FF-D82EEBBCD904}" type="datetimeFigureOut">
              <a:rPr lang="en-US" smtClean="0"/>
              <a:t>8/21/20</a:t>
            </a:fld>
            <a:endParaRPr lang="en-US"/>
          </a:p>
        </p:txBody>
      </p:sp>
      <p:sp>
        <p:nvSpPr>
          <p:cNvPr id="6" name="Footer Placeholder 5"/>
          <p:cNvSpPr>
            <a:spLocks noGrp="1"/>
          </p:cNvSpPr>
          <p:nvPr>
            <p:ph type="ftr" sz="quarter" idx="11"/>
          </p:nvPr>
        </p:nvSpPr>
        <p:spPr>
          <a:xfrm>
            <a:off x="5791200" y="6356350"/>
            <a:ext cx="2895600" cy="365125"/>
          </a:xfrm>
        </p:spPr>
        <p:txBody>
          <a:bodyPr/>
          <a:lstStyle>
            <a:lvl1pPr algn="r">
              <a:defRPr/>
            </a:lvl1pPr>
          </a:lstStyle>
          <a:p>
            <a:endParaRPr lang="en-US"/>
          </a:p>
        </p:txBody>
      </p:sp>
      <p:sp>
        <p:nvSpPr>
          <p:cNvPr id="7" name="Slide Number Placeholder 6"/>
          <p:cNvSpPr>
            <a:spLocks noGrp="1"/>
          </p:cNvSpPr>
          <p:nvPr>
            <p:ph type="sldNum" sz="quarter" idx="12"/>
          </p:nvPr>
        </p:nvSpPr>
        <p:spPr>
          <a:xfrm>
            <a:off x="1967426" y="6356350"/>
            <a:ext cx="533400" cy="365125"/>
          </a:xfrm>
        </p:spPr>
        <p:txBody>
          <a:bodyPr/>
          <a:lstStyle>
            <a:lvl1pPr>
              <a:defRPr>
                <a:solidFill>
                  <a:schemeClr val="tx2"/>
                </a:solidFill>
              </a:defRPr>
            </a:lvl1pPr>
          </a:lstStyle>
          <a:p>
            <a:fld id="{459A5F39-4CE7-434C-A5CB-50A363451602}" type="slidenum">
              <a:rPr lang="en-US" smtClean="0"/>
              <a:t>‹#›</a:t>
            </a:fld>
            <a:endParaRPr lang="en-US"/>
          </a:p>
        </p:txBody>
      </p:sp>
      <p:sp>
        <p:nvSpPr>
          <p:cNvPr id="9" name="Picture Placeholder 7"/>
          <p:cNvSpPr>
            <a:spLocks noGrp="1"/>
          </p:cNvSpPr>
          <p:nvPr>
            <p:ph type="pic" sz="quarter" idx="14"/>
          </p:nvPr>
        </p:nvSpPr>
        <p:spPr>
          <a:xfrm rot="307655">
            <a:off x="4082874" y="3187732"/>
            <a:ext cx="4141140" cy="2881378"/>
          </a:xfrm>
          <a:solidFill>
            <a:srgbClr val="FFFFFF">
              <a:shade val="85000"/>
            </a:srgbClr>
          </a:solidFill>
          <a:ln w="38100" cap="sq">
            <a:solidFill>
              <a:srgbClr val="FDFDFD"/>
            </a:solidFill>
            <a:miter lim="800000"/>
          </a:ln>
          <a:effectLst>
            <a:outerShdw blurRad="88900" dist="25400" dir="7200000" sx="101000" sy="101000" algn="t" rotWithShape="0">
              <a:prstClr val="black">
                <a:alpha val="50000"/>
              </a:prstClr>
            </a:outerShdw>
          </a:effectLst>
          <a:scene3d>
            <a:camera prst="orthographicFront"/>
            <a:lightRig rig="twoPt" dir="t">
              <a:rot lat="0" lon="0" rev="7200000"/>
            </a:lightRig>
          </a:scene3d>
          <a:sp3d prstMaterial="matte">
            <a:bevelT w="22860" h="12700"/>
            <a:contourClr>
              <a:srgbClr val="FFFFFF"/>
            </a:contourClr>
          </a:sp3d>
        </p:spPr>
        <p:txBody>
          <a:bodyPr>
            <a:normAutofit/>
          </a:bodyPr>
          <a:lstStyle>
            <a:lvl1pPr>
              <a:buNone/>
              <a:defRPr sz="1800"/>
            </a:lvl1pPr>
          </a:lstStyle>
          <a:p>
            <a:r>
              <a:rPr lang="en-US" smtClean="0"/>
              <a:t>Drag picture to placeholder or click icon to add</a:t>
            </a:r>
            <a:endParaRPr/>
          </a:p>
        </p:txBody>
      </p:sp>
      <p:sp>
        <p:nvSpPr>
          <p:cNvPr id="8" name="Picture Placeholder 7"/>
          <p:cNvSpPr>
            <a:spLocks noGrp="1"/>
          </p:cNvSpPr>
          <p:nvPr>
            <p:ph type="pic" sz="quarter" idx="13"/>
          </p:nvPr>
        </p:nvSpPr>
        <p:spPr>
          <a:xfrm rot="21414752">
            <a:off x="4623469" y="338031"/>
            <a:ext cx="4141140" cy="2881378"/>
          </a:xfrm>
          <a:solidFill>
            <a:srgbClr val="FFFFFF">
              <a:shade val="85000"/>
            </a:srgbClr>
          </a:solidFill>
          <a:ln w="38100" cap="sq">
            <a:solidFill>
              <a:srgbClr val="FDFDFD"/>
            </a:solidFill>
            <a:miter lim="800000"/>
          </a:ln>
          <a:effectLst>
            <a:outerShdw blurRad="88900" dist="25400" dir="5400000" sx="101000" sy="101000" algn="t" rotWithShape="0">
              <a:prstClr val="black">
                <a:alpha val="50000"/>
              </a:prstClr>
            </a:outerShdw>
          </a:effectLst>
          <a:scene3d>
            <a:camera prst="orthographicFront"/>
            <a:lightRig rig="twoPt" dir="t">
              <a:rot lat="0" lon="0" rev="7200000"/>
            </a:lightRig>
          </a:scene3d>
          <a:sp3d prstMaterial="matte">
            <a:bevelT w="22860" h="12700"/>
            <a:contourClr>
              <a:srgbClr val="FFFFFF"/>
            </a:contourClr>
          </a:sp3d>
        </p:spPr>
        <p:txBody>
          <a:bodyPr>
            <a:normAutofit/>
          </a:bodyPr>
          <a:lstStyle>
            <a:lvl1pPr>
              <a:buNone/>
              <a:defRPr sz="1800"/>
            </a:lvl1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3CEC41E-48BD-4881-B6FF-D82EEBBCD904}" type="datetimeFigureOut">
              <a:rPr lang="en-US" smtClean="0"/>
              <a:t>8/21/20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0" y="457200"/>
            <a:ext cx="1497106" cy="581025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496888" y="457200"/>
            <a:ext cx="6513511" cy="581025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3CEC41E-48BD-4881-B6FF-D82EEBBCD904}" type="datetimeFigureOut">
              <a:rPr lang="en-US" smtClean="0"/>
              <a:t>8/21/20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3CEC41E-48BD-4881-B6FF-D82EEBBCD904}" type="datetimeFigureOut">
              <a:rPr lang="en-US" smtClean="0"/>
              <a:t>8/21/20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96889" y="3774328"/>
            <a:ext cx="7199311" cy="1470025"/>
          </a:xfrm>
        </p:spPr>
        <p:txBody>
          <a:bodyPr anchor="b" anchorCtr="0"/>
          <a:lstStyle>
            <a:lvl1pPr algn="l">
              <a:defRPr sz="4800"/>
            </a:lvl1pPr>
          </a:lstStyle>
          <a:p>
            <a:r>
              <a:rPr lang="en-US" smtClean="0"/>
              <a:t>Click to edit Master title style</a:t>
            </a:r>
            <a:endParaRPr/>
          </a:p>
        </p:txBody>
      </p:sp>
      <p:sp>
        <p:nvSpPr>
          <p:cNvPr id="3" name="Subtitle 2"/>
          <p:cNvSpPr>
            <a:spLocks noGrp="1"/>
          </p:cNvSpPr>
          <p:nvPr>
            <p:ph type="subTitle" idx="1"/>
          </p:nvPr>
        </p:nvSpPr>
        <p:spPr>
          <a:xfrm>
            <a:off x="496888" y="5257800"/>
            <a:ext cx="7199312" cy="990600"/>
          </a:xfrm>
        </p:spPr>
        <p:txBody>
          <a:bodyPr vert="horz" lIns="91440" tIns="45720" rIns="91440" bIns="45720" rtlCol="0" anchor="t" anchorCtr="0">
            <a:noAutofit/>
          </a:bodyPr>
          <a:lstStyle>
            <a:lvl1pPr marL="0" indent="0" algn="l" defTabSz="914400" rtl="0" eaLnBrk="1" latinLnBrk="0" hangingPunct="1">
              <a:spcBef>
                <a:spcPct val="0"/>
              </a:spcBef>
              <a:buNone/>
              <a:defRPr sz="180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03CEC41E-48BD-4881-B6FF-D82EEBBCD904}" type="datetimeFigureOut">
              <a:rPr lang="en-US" smtClean="0"/>
              <a:t>8/21/20</a:t>
            </a:fld>
            <a:endParaRPr lang="en-US"/>
          </a:p>
        </p:txBody>
      </p:sp>
      <p:sp>
        <p:nvSpPr>
          <p:cNvPr id="5" name="Footer Placeholder 4"/>
          <p:cNvSpPr>
            <a:spLocks noGrp="1"/>
          </p:cNvSpPr>
          <p:nvPr>
            <p:ph type="ftr" sz="quarter" idx="11"/>
          </p:nvPr>
        </p:nvSpPr>
        <p:spPr/>
        <p:txBody>
          <a:bodyPr/>
          <a:lstStyle/>
          <a:p>
            <a:endParaRPr lang="en-US"/>
          </a:p>
        </p:txBody>
      </p:sp>
      <p:sp>
        <p:nvSpPr>
          <p:cNvPr id="8" name="Picture Placeholder 7"/>
          <p:cNvSpPr>
            <a:spLocks noGrp="1"/>
          </p:cNvSpPr>
          <p:nvPr>
            <p:ph type="pic" sz="quarter" idx="12"/>
          </p:nvPr>
        </p:nvSpPr>
        <p:spPr>
          <a:xfrm rot="504148">
            <a:off x="4493544" y="555043"/>
            <a:ext cx="4142460" cy="3085398"/>
          </a:xfrm>
          <a:solidFill>
            <a:srgbClr val="FFFFFF">
              <a:shade val="85000"/>
            </a:srgbClr>
          </a:solidFill>
          <a:ln w="38100" cap="sq">
            <a:solidFill>
              <a:srgbClr val="FDFDFD"/>
            </a:solidFill>
            <a:miter lim="800000"/>
          </a:ln>
          <a:effectLst>
            <a:outerShdw blurRad="57150" dist="37500" dir="7560000" sy="98000" kx="110000" ky="200000" algn="tl" rotWithShape="0">
              <a:srgbClr val="000000">
                <a:alpha val="20000"/>
              </a:srgbClr>
            </a:outerShdw>
          </a:effectLst>
          <a:scene3d>
            <a:camera prst="orthographicFront"/>
            <a:lightRig rig="twoPt" dir="t">
              <a:rot lat="0" lon="0" rev="7200000"/>
            </a:lightRig>
          </a:scene3d>
          <a:sp3d prstMaterial="matte">
            <a:bevelT w="22860" h="12700"/>
            <a:contourClr>
              <a:srgbClr val="FFFFFF"/>
            </a:contourClr>
          </a:sp3d>
        </p:spPr>
        <p:txBody>
          <a:bodyPr>
            <a:normAutofit/>
          </a:bodyPr>
          <a:lstStyle>
            <a:lvl1pPr>
              <a:buNone/>
              <a:defRPr sz="1800"/>
            </a:lvl1pPr>
          </a:lstStyle>
          <a:p>
            <a:r>
              <a:rPr lang="en-US" smtClean="0"/>
              <a:t>Drag picture to placeholder or click icon to add</a:t>
            </a: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5175" y="2236694"/>
            <a:ext cx="7612063" cy="1362075"/>
          </a:xfrm>
        </p:spPr>
        <p:txBody>
          <a:bodyPr vert="horz" lIns="91440" tIns="45720" rIns="91440" bIns="45720" rtlCol="0" anchor="b" anchorCtr="0">
            <a:noAutofit/>
          </a:bodyPr>
          <a:lstStyle>
            <a:lvl1pPr algn="ctr" defTabSz="914400" rtl="0" eaLnBrk="1" latinLnBrk="0" hangingPunct="1">
              <a:spcBef>
                <a:spcPct val="0"/>
              </a:spcBef>
              <a:buNone/>
              <a:defRPr sz="4800" kern="1200">
                <a:solidFill>
                  <a:schemeClr val="tx2"/>
                </a:solidFill>
                <a:effectLst>
                  <a:outerShdw blurRad="50800" dist="25400" dir="2700000" algn="tl" rotWithShape="0">
                    <a:schemeClr val="bg1">
                      <a:alpha val="40000"/>
                    </a:scheme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765175" y="3617259"/>
            <a:ext cx="7612063" cy="1500187"/>
          </a:xfrm>
        </p:spPr>
        <p:txBody>
          <a:bodyPr vert="horz" lIns="91440" tIns="45720" rIns="91440" bIns="45720" rtlCol="0" anchor="t" anchorCtr="0">
            <a:noAutofit/>
          </a:bodyPr>
          <a:lstStyle>
            <a:lvl1pPr marL="0" indent="0" algn="ctr" defTabSz="914400" rtl="0" eaLnBrk="1" latinLnBrk="0" hangingPunct="1">
              <a:spcBef>
                <a:spcPct val="0"/>
              </a:spcBef>
              <a:buNone/>
              <a:defRPr sz="180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CEC41E-48BD-4881-B6FF-D82EEBBCD904}" type="datetimeFigureOut">
              <a:rPr lang="en-US" smtClean="0"/>
              <a:t>8/21/20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5174" y="79468"/>
            <a:ext cx="7612063" cy="1417638"/>
          </a:xfrm>
        </p:spPr>
        <p:txBody>
          <a:bodyPr/>
          <a:lstStyle/>
          <a:p>
            <a:r>
              <a:rPr lang="en-US" smtClean="0"/>
              <a:t>Click to edit Master title style</a:t>
            </a:r>
            <a:endParaRPr/>
          </a:p>
        </p:txBody>
      </p:sp>
      <p:sp>
        <p:nvSpPr>
          <p:cNvPr id="3" name="Content Placeholder 2"/>
          <p:cNvSpPr>
            <a:spLocks noGrp="1"/>
          </p:cNvSpPr>
          <p:nvPr>
            <p:ph sz="half" idx="1"/>
          </p:nvPr>
        </p:nvSpPr>
        <p:spPr>
          <a:xfrm>
            <a:off x="765175" y="2084388"/>
            <a:ext cx="3657600" cy="4183062"/>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19637" y="2084388"/>
            <a:ext cx="3657600" cy="4183062"/>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3CEC41E-48BD-4881-B6FF-D82EEBBCD904}" type="datetimeFigureOut">
              <a:rPr lang="en-US" smtClean="0"/>
              <a:t>8/21/20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5174" y="79468"/>
            <a:ext cx="7612063" cy="141763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65174" y="1687512"/>
            <a:ext cx="3657600" cy="903288"/>
          </a:xfrm>
        </p:spPr>
        <p:txBody>
          <a:bodyPr anchor="ctr"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65174" y="2649071"/>
            <a:ext cx="3657600" cy="3608293"/>
          </a:xfrm>
        </p:spPr>
        <p:txBody>
          <a:bodyPr>
            <a:normAutofit/>
          </a:bodyPr>
          <a:lstStyle>
            <a:lvl1pPr>
              <a:defRPr sz="20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19637" y="1687512"/>
            <a:ext cx="3657600" cy="903288"/>
          </a:xfrm>
        </p:spPr>
        <p:txBody>
          <a:bodyPr anchor="ctr"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19637" y="2649071"/>
            <a:ext cx="3657600" cy="3608293"/>
          </a:xfrm>
        </p:spPr>
        <p:txBody>
          <a:bodyPr>
            <a:normAutofit/>
          </a:bodyPr>
          <a:lstStyle>
            <a:lvl1pPr>
              <a:defRPr sz="20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03CEC41E-48BD-4881-B6FF-D82EEBBCD904}" type="datetimeFigureOut">
              <a:rPr lang="en-US" smtClean="0"/>
              <a:t>8/21/20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3CEC41E-48BD-4881-B6FF-D82EEBBCD904}" type="datetimeFigureOut">
              <a:rPr lang="en-US" smtClean="0"/>
              <a:t>8/21/20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CEC41E-48BD-4881-B6FF-D82EEBBCD904}" type="datetimeFigureOut">
              <a:rPr lang="en-US" smtClean="0"/>
              <a:t>8/21/20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9A5F39-4CE7-434C-A5CB-50A36345160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946" y="381000"/>
            <a:ext cx="3250360" cy="16319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495800" y="381000"/>
            <a:ext cx="4149725" cy="5886450"/>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08946" y="2084389"/>
            <a:ext cx="3250360" cy="3935412"/>
          </a:xfrm>
        </p:spPr>
        <p:txBody>
          <a:bodyPr vert="horz" lIns="91440" tIns="45720" rIns="91440" bIns="45720" rtlCol="0" anchor="t" anchorCtr="0">
            <a:noAutofit/>
          </a:bodyPr>
          <a:lstStyle>
            <a:lvl1pPr marL="0" indent="0" algn="ctr" defTabSz="914400" rtl="0" eaLnBrk="1" latinLnBrk="0" hangingPunct="1">
              <a:spcBef>
                <a:spcPts val="600"/>
              </a:spcBef>
              <a:buNone/>
              <a:defRPr sz="1800" b="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495800" y="6356350"/>
            <a:ext cx="1143000" cy="365125"/>
          </a:xfrm>
        </p:spPr>
        <p:txBody>
          <a:bodyPr/>
          <a:lstStyle>
            <a:lvl1pPr algn="l">
              <a:defRPr/>
            </a:lvl1pPr>
          </a:lstStyle>
          <a:p>
            <a:fld id="{03CEC41E-48BD-4881-B6FF-D82EEBBCD904}" type="datetimeFigureOut">
              <a:rPr lang="en-US" smtClean="0"/>
              <a:t>8/21/20</a:t>
            </a:fld>
            <a:endParaRPr lang="en-US"/>
          </a:p>
        </p:txBody>
      </p:sp>
      <p:sp>
        <p:nvSpPr>
          <p:cNvPr id="6" name="Footer Placeholder 5"/>
          <p:cNvSpPr>
            <a:spLocks noGrp="1"/>
          </p:cNvSpPr>
          <p:nvPr>
            <p:ph type="ftr" sz="quarter" idx="11"/>
          </p:nvPr>
        </p:nvSpPr>
        <p:spPr>
          <a:xfrm>
            <a:off x="5791200" y="6356350"/>
            <a:ext cx="2895600" cy="365125"/>
          </a:xfrm>
        </p:spPr>
        <p:txBody>
          <a:bodyPr/>
          <a:lstStyle>
            <a:lvl1pPr algn="r">
              <a:defRPr/>
            </a:lvl1pPr>
          </a:lstStyle>
          <a:p>
            <a:endParaRPr lang="en-US"/>
          </a:p>
        </p:txBody>
      </p:sp>
      <p:sp>
        <p:nvSpPr>
          <p:cNvPr id="7" name="Slide Number Placeholder 6"/>
          <p:cNvSpPr>
            <a:spLocks noGrp="1"/>
          </p:cNvSpPr>
          <p:nvPr>
            <p:ph type="sldNum" sz="quarter" idx="12"/>
          </p:nvPr>
        </p:nvSpPr>
        <p:spPr>
          <a:xfrm>
            <a:off x="1967426" y="6356350"/>
            <a:ext cx="533400" cy="365125"/>
          </a:xfrm>
        </p:spPr>
        <p:txBody>
          <a:bodyPr/>
          <a:lstStyle>
            <a:lvl1pPr>
              <a:defRPr>
                <a:solidFill>
                  <a:schemeClr val="tx2"/>
                </a:solidFill>
              </a:defRPr>
            </a:lvl1pPr>
          </a:lstStyle>
          <a:p>
            <a:fld id="{459A5F39-4CE7-434C-A5CB-50A36345160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5174" y="79468"/>
            <a:ext cx="7612063" cy="1417638"/>
          </a:xfrm>
          <a:prstGeom prst="rect">
            <a:avLst/>
          </a:prstGeom>
        </p:spPr>
        <p:txBody>
          <a:bodyPr vert="horz" lIns="91440" tIns="45720" rIns="91440" bIns="45720" rtlCol="0" anchor="ctr" anchorCtr="0">
            <a:noAutofit/>
          </a:bodyPr>
          <a:lstStyle/>
          <a:p>
            <a:r>
              <a:rPr lang="en-US" smtClean="0"/>
              <a:t>Click to edit Master title style</a:t>
            </a:r>
            <a:endParaRPr/>
          </a:p>
        </p:txBody>
      </p:sp>
      <p:sp>
        <p:nvSpPr>
          <p:cNvPr id="3" name="Text Placeholder 2"/>
          <p:cNvSpPr>
            <a:spLocks noGrp="1"/>
          </p:cNvSpPr>
          <p:nvPr>
            <p:ph type="body" idx="1"/>
          </p:nvPr>
        </p:nvSpPr>
        <p:spPr>
          <a:xfrm>
            <a:off x="765175" y="2070846"/>
            <a:ext cx="7612064" cy="418203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03CEC41E-48BD-4881-B6FF-D82EEBBCD904}" type="datetimeFigureOut">
              <a:rPr lang="en-US" smtClean="0"/>
              <a:t>8/21/20</a:t>
            </a:fld>
            <a:endParaRPr lang="en-US"/>
          </a:p>
        </p:txBody>
      </p:sp>
      <p:sp>
        <p:nvSpPr>
          <p:cNvPr id="5" name="Footer Placeholder 4"/>
          <p:cNvSpPr>
            <a:spLocks noGrp="1"/>
          </p:cNvSpPr>
          <p:nvPr>
            <p:ph type="ftr" sz="quarter" idx="3"/>
          </p:nvPr>
        </p:nvSpPr>
        <p:spPr>
          <a:xfrm>
            <a:off x="443753" y="6356350"/>
            <a:ext cx="2895600"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4305300" y="6356350"/>
            <a:ext cx="533400" cy="365125"/>
          </a:xfrm>
          <a:prstGeom prst="rect">
            <a:avLst/>
          </a:prstGeom>
        </p:spPr>
        <p:txBody>
          <a:bodyPr vert="horz" lIns="91440" tIns="45720" rIns="91440" bIns="45720" rtlCol="0" anchor="ctr"/>
          <a:lstStyle>
            <a:lvl1pPr algn="ctr">
              <a:defRPr sz="1200">
                <a:solidFill>
                  <a:schemeClr val="bg1"/>
                </a:solidFill>
              </a:defRPr>
            </a:lvl1pPr>
          </a:lstStyle>
          <a:p>
            <a:fld id="{459A5F39-4CE7-434C-A5CB-50A36345160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914400" rtl="0" eaLnBrk="1" latinLnBrk="0" hangingPunct="1">
        <a:spcBef>
          <a:spcPct val="0"/>
        </a:spcBef>
        <a:buNone/>
        <a:defRPr sz="4800" kern="1200">
          <a:solidFill>
            <a:schemeClr val="tx2"/>
          </a:solidFill>
          <a:effectLst>
            <a:outerShdw blurRad="50800" dist="25400" dir="2700000" algn="tl" rotWithShape="0">
              <a:schemeClr val="bg1">
                <a:alpha val="40000"/>
              </a:schemeClr>
            </a:outerShdw>
          </a:effectLst>
          <a:latin typeface="+mj-lt"/>
          <a:ea typeface="+mj-ea"/>
          <a:cs typeface="+mj-cs"/>
        </a:defRPr>
      </a:lvl1pPr>
    </p:titleStyle>
    <p:bodyStyle>
      <a:lvl1pPr marL="342900" indent="-342900" algn="l" defTabSz="914400" rtl="0" eaLnBrk="1" latinLnBrk="0" hangingPunct="1">
        <a:spcBef>
          <a:spcPts val="2000"/>
        </a:spcBef>
        <a:buFont typeface="Wingdings 2" pitchFamily="18" charset="2"/>
        <a:buChar char=""/>
        <a:defRPr sz="2400" kern="1200">
          <a:solidFill>
            <a:schemeClr val="bg1"/>
          </a:solidFill>
          <a:effectLst>
            <a:outerShdw blurRad="63500" dist="50800" dir="2700000" algn="tl" rotWithShape="0">
              <a:prstClr val="black">
                <a:alpha val="50000"/>
              </a:prstClr>
            </a:outerShdw>
          </a:effectLst>
          <a:latin typeface="+mn-lt"/>
          <a:ea typeface="+mn-ea"/>
          <a:cs typeface="+mn-cs"/>
        </a:defRPr>
      </a:lvl1pPr>
      <a:lvl2pPr marL="685800" indent="-336550" algn="l" defTabSz="914400" rtl="0" eaLnBrk="1" latinLnBrk="0" hangingPunct="1">
        <a:spcBef>
          <a:spcPts val="600"/>
        </a:spcBef>
        <a:buFont typeface="Wingdings 2" pitchFamily="18" charset="2"/>
        <a:buChar char=""/>
        <a:defRPr sz="2200" kern="1200">
          <a:solidFill>
            <a:schemeClr val="bg1"/>
          </a:solidFill>
          <a:effectLst>
            <a:outerShdw blurRad="63500" dist="50800" dir="2700000" algn="tl" rotWithShape="0">
              <a:prstClr val="black">
                <a:alpha val="50000"/>
              </a:prstClr>
            </a:outerShdw>
          </a:effectLst>
          <a:latin typeface="+mn-lt"/>
          <a:ea typeface="+mn-ea"/>
          <a:cs typeface="+mn-cs"/>
        </a:defRPr>
      </a:lvl2pPr>
      <a:lvl3pPr marL="1035050" indent="-349250" algn="l" defTabSz="914400" rtl="0" eaLnBrk="1" latinLnBrk="0" hangingPunct="1">
        <a:spcBef>
          <a:spcPts val="600"/>
        </a:spcBef>
        <a:buFont typeface="Wingdings 2" pitchFamily="18" charset="2"/>
        <a:buChar char=""/>
        <a:defRPr sz="2000" kern="1200">
          <a:solidFill>
            <a:schemeClr val="bg1"/>
          </a:solidFill>
          <a:effectLst>
            <a:outerShdw blurRad="63500" dist="50800" dir="2700000" algn="tl" rotWithShape="0">
              <a:prstClr val="black">
                <a:alpha val="50000"/>
              </a:prstClr>
            </a:outerShdw>
          </a:effectLst>
          <a:latin typeface="+mn-lt"/>
          <a:ea typeface="+mn-ea"/>
          <a:cs typeface="+mn-cs"/>
        </a:defRPr>
      </a:lvl3pPr>
      <a:lvl4pPr marL="1371600" indent="-336550" algn="l" defTabSz="914400" rtl="0" eaLnBrk="1" latinLnBrk="0" hangingPunct="1">
        <a:spcBef>
          <a:spcPts val="600"/>
        </a:spcBef>
        <a:buFont typeface="Wingdings 2" pitchFamily="18" charset="2"/>
        <a:buChar char=""/>
        <a:defRPr sz="1800" kern="1200">
          <a:solidFill>
            <a:schemeClr val="bg1"/>
          </a:solidFill>
          <a:effectLst>
            <a:outerShdw blurRad="63500" dist="50800" dir="2700000" algn="tl" rotWithShape="0">
              <a:prstClr val="black">
                <a:alpha val="50000"/>
              </a:prstClr>
            </a:outerShdw>
          </a:effectLst>
          <a:latin typeface="+mn-lt"/>
          <a:ea typeface="+mn-ea"/>
          <a:cs typeface="+mn-cs"/>
        </a:defRPr>
      </a:lvl4pPr>
      <a:lvl5pPr marL="1720850" indent="-349250" algn="l" defTabSz="914400" rtl="0" eaLnBrk="1" latinLnBrk="0" hangingPunct="1">
        <a:spcBef>
          <a:spcPts val="600"/>
        </a:spcBef>
        <a:buFont typeface="Wingdings 2" pitchFamily="18" charset="2"/>
        <a:buChar char=""/>
        <a:defRPr sz="1800" kern="1200">
          <a:solidFill>
            <a:schemeClr val="bg1"/>
          </a:solidFill>
          <a:effectLst>
            <a:outerShdw blurRad="63500" dist="50800" dir="2700000" algn="tl" rotWithShape="0">
              <a:prstClr val="black">
                <a:alpha val="50000"/>
              </a:prstClr>
            </a:outerShdw>
          </a:effectLst>
          <a:latin typeface="+mn-lt"/>
          <a:ea typeface="+mn-ea"/>
          <a:cs typeface="+mn-cs"/>
        </a:defRPr>
      </a:lvl5pPr>
      <a:lvl6pPr marL="2055813" indent="-344488" algn="l" defTabSz="914400" rtl="0" eaLnBrk="1" latinLnBrk="0" hangingPunct="1">
        <a:spcBef>
          <a:spcPct val="20000"/>
        </a:spcBef>
        <a:buFont typeface="Wingdings 2" pitchFamily="18" charset="2"/>
        <a:buChar char=""/>
        <a:defRPr lang="en-US" sz="1800" kern="1200" dirty="0" smtClean="0">
          <a:solidFill>
            <a:schemeClr val="bg1"/>
          </a:solidFill>
          <a:effectLst>
            <a:outerShdw blurRad="63500" dist="50800" dir="2700000" algn="tl" rotWithShape="0">
              <a:prstClr val="black">
                <a:alpha val="50000"/>
              </a:prstClr>
            </a:outerShdw>
          </a:effectLst>
          <a:latin typeface="+mn-lt"/>
          <a:ea typeface="+mn-ea"/>
          <a:cs typeface="+mn-cs"/>
        </a:defRPr>
      </a:lvl6pPr>
      <a:lvl7pPr marL="2398713" indent="-344488" algn="l" defTabSz="914400" rtl="0" eaLnBrk="1" latinLnBrk="0" hangingPunct="1">
        <a:spcBef>
          <a:spcPct val="20000"/>
        </a:spcBef>
        <a:buFont typeface="Wingdings 2" pitchFamily="18" charset="2"/>
        <a:buChar char=""/>
        <a:defRPr lang="en-US" sz="1800" kern="1200" dirty="0" smtClean="0">
          <a:solidFill>
            <a:schemeClr val="bg1"/>
          </a:solidFill>
          <a:effectLst>
            <a:outerShdw blurRad="63500" dist="50800" dir="2700000" algn="tl" rotWithShape="0">
              <a:prstClr val="black">
                <a:alpha val="50000"/>
              </a:prstClr>
            </a:outerShdw>
          </a:effectLst>
          <a:latin typeface="+mn-lt"/>
          <a:ea typeface="+mn-ea"/>
          <a:cs typeface="+mn-cs"/>
        </a:defRPr>
      </a:lvl7pPr>
      <a:lvl8pPr marL="2743200" indent="-344488" algn="l" defTabSz="914400" rtl="0" eaLnBrk="1" latinLnBrk="0" hangingPunct="1">
        <a:spcBef>
          <a:spcPct val="20000"/>
        </a:spcBef>
        <a:buFont typeface="Wingdings 2" pitchFamily="18" charset="2"/>
        <a:buChar char=""/>
        <a:defRPr lang="en-US" sz="1800" kern="1200" dirty="0" smtClean="0">
          <a:solidFill>
            <a:schemeClr val="bg1"/>
          </a:solidFill>
          <a:effectLst>
            <a:outerShdw blurRad="63500" dist="50800" dir="2700000" algn="tl" rotWithShape="0">
              <a:prstClr val="black">
                <a:alpha val="50000"/>
              </a:prstClr>
            </a:outerShdw>
          </a:effectLst>
          <a:latin typeface="+mn-lt"/>
          <a:ea typeface="+mn-ea"/>
          <a:cs typeface="+mn-cs"/>
        </a:defRPr>
      </a:lvl8pPr>
      <a:lvl9pPr marL="3087688" indent="-344488" algn="l" defTabSz="914400" rtl="0" eaLnBrk="1" latinLnBrk="0" hangingPunct="1">
        <a:spcBef>
          <a:spcPct val="20000"/>
        </a:spcBef>
        <a:buFont typeface="Wingdings 2" pitchFamily="18" charset="2"/>
        <a:buChar char=""/>
        <a:defRPr lang="en-US" sz="1800" kern="1200" dirty="0">
          <a:solidFill>
            <a:schemeClr val="bg1"/>
          </a:solidFill>
          <a:effectLst>
            <a:outerShdw blurRad="63500" dist="50800" dir="2700000" algn="tl" rotWithShape="0">
              <a:prstClr val="black">
                <a:alpha val="5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uru99.com/soap-simple-object-access-protocol.html" TargetMode="External"/><Relationship Id="rId4" Type="http://schemas.openxmlformats.org/officeDocument/2006/relationships/hyperlink" Target="https://doveltech.com/innovation/scaling-soa/" TargetMode="External"/><Relationship Id="rId5" Type="http://schemas.openxmlformats.org/officeDocument/2006/relationships/hyperlink" Target="https://www.mulesoft.com/resources/esb/what-esb" TargetMode="External"/><Relationship Id="rId6" Type="http://schemas.openxmlformats.org/officeDocument/2006/relationships/hyperlink" Target="https://newizze.com/soa-vs-microservices-comparison-for-2019/" TargetMode="External"/><Relationship Id="rId7" Type="http://schemas.openxmlformats.org/officeDocument/2006/relationships/hyperlink" Target="https://www.appservgrid.com/documentation111/docs/fmw11g1114documentation/integration.1111/e10224/sca_lifecycle.htm" TargetMode="External"/><Relationship Id="rId8" Type="http://schemas.openxmlformats.org/officeDocument/2006/relationships/hyperlink" Target="https://www.rootstack.com/en/blog/esb-vs-soa-key-differences-keep-mind" TargetMode="External"/><Relationship Id="rId1" Type="http://schemas.openxmlformats.org/officeDocument/2006/relationships/slideLayout" Target="../slideLayouts/slideLayout2.xml"/><Relationship Id="rId2" Type="http://schemas.openxmlformats.org/officeDocument/2006/relationships/hyperlink" Target="https://medium.com/@SoftwareDevelopmentCommunity/what-is-service-oriented-architecture-fa894d11a7e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Service-oriented Architectures and Enterprise Service Buses</a:t>
            </a:r>
            <a:endParaRPr lang="en-US" dirty="0"/>
          </a:p>
        </p:txBody>
      </p:sp>
      <p:sp>
        <p:nvSpPr>
          <p:cNvPr id="3" name="Subtitle 2"/>
          <p:cNvSpPr>
            <a:spLocks noGrp="1"/>
          </p:cNvSpPr>
          <p:nvPr>
            <p:ph type="subTitle" idx="1"/>
          </p:nvPr>
        </p:nvSpPr>
        <p:spPr/>
        <p:txBody>
          <a:bodyPr/>
          <a:lstStyle/>
          <a:p>
            <a:r>
              <a:rPr lang="en-US" dirty="0" smtClean="0"/>
              <a:t>By: </a:t>
            </a:r>
            <a:r>
              <a:rPr lang="en-US" dirty="0" err="1" smtClean="0"/>
              <a:t>Becca</a:t>
            </a:r>
            <a:r>
              <a:rPr lang="en-US" dirty="0" smtClean="0"/>
              <a:t> Buechle</a:t>
            </a:r>
            <a:endParaRPr lang="en-US" dirty="0"/>
          </a:p>
        </p:txBody>
      </p:sp>
    </p:spTree>
    <p:extLst>
      <p:ext uri="{BB962C8B-B14F-4D97-AF65-F5344CB8AC3E}">
        <p14:creationId xmlns:p14="http://schemas.microsoft.com/office/powerpoint/2010/main" val="3898397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 </a:t>
            </a:r>
            <a:endParaRPr lang="en-US" dirty="0"/>
          </a:p>
        </p:txBody>
      </p:sp>
      <p:sp>
        <p:nvSpPr>
          <p:cNvPr id="3" name="Content Placeholder 2"/>
          <p:cNvSpPr>
            <a:spLocks noGrp="1"/>
          </p:cNvSpPr>
          <p:nvPr>
            <p:ph idx="1"/>
          </p:nvPr>
        </p:nvSpPr>
        <p:spPr/>
        <p:txBody>
          <a:bodyPr>
            <a:normAutofit fontScale="77500" lnSpcReduction="20000"/>
          </a:bodyPr>
          <a:lstStyle/>
          <a:p>
            <a:r>
              <a:rPr lang="en-US" sz="1500" dirty="0">
                <a:effectLst/>
              </a:rPr>
              <a:t>Community, S. (2019, February 13). What Is Service-Oriented Architecture? Retrieved August 21, 2020, </a:t>
            </a:r>
            <a:r>
              <a:rPr lang="en-US" sz="1500" dirty="0" smtClean="0">
                <a:effectLst/>
              </a:rPr>
              <a:t>from </a:t>
            </a:r>
            <a:r>
              <a:rPr lang="en-US" sz="1500" dirty="0" smtClean="0">
                <a:effectLst/>
                <a:hlinkClick r:id="rId2"/>
              </a:rPr>
              <a:t>https</a:t>
            </a:r>
            <a:r>
              <a:rPr lang="en-US" sz="1500" dirty="0">
                <a:effectLst/>
                <a:hlinkClick r:id="rId2"/>
              </a:rPr>
              <a:t>://medium.com/@SoftwareDevelopmentCommunity/what-is-service-oriented-architecture-</a:t>
            </a:r>
            <a:r>
              <a:rPr lang="en-US" sz="1500" dirty="0" smtClean="0">
                <a:effectLst/>
                <a:hlinkClick r:id="rId2"/>
              </a:rPr>
              <a:t>fa894d11a7ec</a:t>
            </a:r>
            <a:endParaRPr lang="en-US" sz="1500" dirty="0" smtClean="0">
              <a:effectLst/>
            </a:endParaRPr>
          </a:p>
          <a:p>
            <a:r>
              <a:rPr lang="en-US" sz="1500" dirty="0">
                <a:effectLst/>
              </a:rPr>
              <a:t>Guru99. (2020). SOAP Web Services Tutorial: Simple Object Access Protocol EXAMPLE. Retrieved August 21, 2020, from </a:t>
            </a:r>
            <a:r>
              <a:rPr lang="en-US" sz="1500" dirty="0">
                <a:effectLst/>
                <a:hlinkClick r:id="rId3"/>
              </a:rPr>
              <a:t>https://www.guru99.com/soap-simple-object-access-</a:t>
            </a:r>
            <a:r>
              <a:rPr lang="en-US" sz="1500" dirty="0" smtClean="0">
                <a:effectLst/>
                <a:hlinkClick r:id="rId3"/>
              </a:rPr>
              <a:t>protocol.html</a:t>
            </a:r>
            <a:endParaRPr lang="en-US" sz="1500" dirty="0" smtClean="0">
              <a:effectLst/>
            </a:endParaRPr>
          </a:p>
          <a:p>
            <a:r>
              <a:rPr lang="en-US" sz="1500" dirty="0" err="1" smtClean="0">
                <a:effectLst/>
              </a:rPr>
              <a:t>Doveltech</a:t>
            </a:r>
            <a:r>
              <a:rPr lang="en-US" sz="1500" dirty="0">
                <a:effectLst/>
              </a:rPr>
              <a:t>. (2018, July 26). Scaling SOA. Retrieved August 21, 2020, from </a:t>
            </a:r>
            <a:r>
              <a:rPr lang="en-US" sz="1500" u="sng" dirty="0">
                <a:effectLst/>
                <a:hlinkClick r:id="rId4"/>
              </a:rPr>
              <a:t>https://doveltech.com/innovation/scaling-soa</a:t>
            </a:r>
            <a:r>
              <a:rPr lang="en-US" sz="1500" u="sng" dirty="0" smtClean="0">
                <a:effectLst/>
                <a:hlinkClick r:id="rId4"/>
              </a:rPr>
              <a:t>/</a:t>
            </a:r>
            <a:endParaRPr lang="en-US" sz="1500" dirty="0">
              <a:effectLst/>
            </a:endParaRPr>
          </a:p>
          <a:p>
            <a:r>
              <a:rPr lang="en-US" sz="1500" dirty="0" err="1">
                <a:effectLst/>
              </a:rPr>
              <a:t>Mulesoft</a:t>
            </a:r>
            <a:r>
              <a:rPr lang="en-US" sz="1500" dirty="0">
                <a:effectLst/>
              </a:rPr>
              <a:t>. (2020). What is an ESB? Retrieved August 21, 2020, from </a:t>
            </a:r>
            <a:r>
              <a:rPr lang="en-US" sz="1500" dirty="0">
                <a:effectLst/>
                <a:hlinkClick r:id="rId5"/>
              </a:rPr>
              <a:t>https://www.mulesoft.com/resources/esb/what-</a:t>
            </a:r>
            <a:r>
              <a:rPr lang="en-US" sz="1500" dirty="0" smtClean="0">
                <a:effectLst/>
                <a:hlinkClick r:id="rId5"/>
              </a:rPr>
              <a:t>esb</a:t>
            </a:r>
            <a:endParaRPr lang="en-US" sz="1500" dirty="0" smtClean="0">
              <a:effectLst/>
            </a:endParaRPr>
          </a:p>
          <a:p>
            <a:r>
              <a:rPr lang="en-US" sz="1500" dirty="0" err="1">
                <a:effectLst/>
              </a:rPr>
              <a:t>Newizze</a:t>
            </a:r>
            <a:r>
              <a:rPr lang="en-US" sz="1500" dirty="0">
                <a:effectLst/>
              </a:rPr>
              <a:t>. (2019, June 14). SOA vs. </a:t>
            </a:r>
            <a:r>
              <a:rPr lang="en-US" sz="1500" dirty="0" err="1">
                <a:effectLst/>
              </a:rPr>
              <a:t>Microservices</a:t>
            </a:r>
            <a:r>
              <a:rPr lang="en-US" sz="1500" dirty="0">
                <a:effectLst/>
              </a:rPr>
              <a:t>: A Complete Comparison. Retrieved August 21, 2020, from </a:t>
            </a:r>
            <a:r>
              <a:rPr lang="en-US" sz="1500" dirty="0">
                <a:effectLst/>
                <a:hlinkClick r:id="rId6"/>
              </a:rPr>
              <a:t>https://newizze.com/soa-vs-microservices-comparison-for-2019</a:t>
            </a:r>
            <a:r>
              <a:rPr lang="en-US" sz="1500" dirty="0" smtClean="0">
                <a:effectLst/>
                <a:hlinkClick r:id="rId6"/>
              </a:rPr>
              <a:t>/</a:t>
            </a:r>
            <a:endParaRPr lang="en-US" sz="1500" dirty="0" smtClean="0">
              <a:effectLst/>
            </a:endParaRPr>
          </a:p>
          <a:p>
            <a:r>
              <a:rPr lang="en-US" sz="1500" dirty="0">
                <a:effectLst/>
              </a:rPr>
              <a:t>Oracle. (2011). 41 Deploying SOA Composite Applications. Retrieved August 21, 2020, from </a:t>
            </a:r>
            <a:r>
              <a:rPr lang="en-US" sz="1500" u="sng" dirty="0">
                <a:effectLst/>
                <a:hlinkClick r:id="rId7"/>
              </a:rPr>
              <a:t>https://www.appservgrid.com/documentation111/docs/fmw11g1114documentation/integration.1111/e10224/sca_lifecycle.htm</a:t>
            </a:r>
            <a:endParaRPr lang="en-US" sz="1500" dirty="0">
              <a:effectLst/>
            </a:endParaRPr>
          </a:p>
          <a:p>
            <a:r>
              <a:rPr lang="en-US" sz="1500" dirty="0" err="1">
                <a:effectLst/>
              </a:rPr>
              <a:t>Rootstack</a:t>
            </a:r>
            <a:r>
              <a:rPr lang="en-US" sz="1500" dirty="0">
                <a:effectLst/>
              </a:rPr>
              <a:t>. (2019, January 24). ESB </a:t>
            </a:r>
            <a:r>
              <a:rPr lang="en-US" sz="1500" dirty="0" err="1">
                <a:effectLst/>
              </a:rPr>
              <a:t>vs</a:t>
            </a:r>
            <a:r>
              <a:rPr lang="en-US" sz="1500" dirty="0">
                <a:effectLst/>
              </a:rPr>
              <a:t> SOA: Key differences to keep in mind. Retrieved August 21, 2020, from </a:t>
            </a:r>
            <a:r>
              <a:rPr lang="en-US" sz="1500" dirty="0">
                <a:effectLst/>
                <a:hlinkClick r:id="rId8"/>
              </a:rPr>
              <a:t>https://www.rootstack.com/en/blog/esb-vs-soa-key-differences-keep-</a:t>
            </a:r>
            <a:r>
              <a:rPr lang="en-US" sz="1500" dirty="0" smtClean="0">
                <a:effectLst/>
                <a:hlinkClick r:id="rId8"/>
              </a:rPr>
              <a:t>mind</a:t>
            </a:r>
            <a:endParaRPr lang="en-US" sz="1500" dirty="0" smtClean="0">
              <a:effectLst/>
            </a:endParaRPr>
          </a:p>
          <a:p>
            <a:endParaRPr lang="en-US" dirty="0">
              <a:effectLst/>
            </a:endParaRPr>
          </a:p>
          <a:p>
            <a:endParaRPr lang="en-US" dirty="0" smtClean="0">
              <a:effectLst/>
            </a:endParaRPr>
          </a:p>
          <a:p>
            <a:endParaRPr lang="en-US" dirty="0">
              <a:effectLst/>
            </a:endParaRPr>
          </a:p>
          <a:p>
            <a:endParaRPr lang="en-US" dirty="0">
              <a:effectLst/>
            </a:endParaRPr>
          </a:p>
          <a:p>
            <a:endParaRPr lang="en-US" dirty="0"/>
          </a:p>
        </p:txBody>
      </p:sp>
    </p:spTree>
    <p:extLst>
      <p:ext uri="{BB962C8B-B14F-4D97-AF65-F5344CB8AC3E}">
        <p14:creationId xmlns:p14="http://schemas.microsoft.com/office/powerpoint/2010/main" val="3907995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Service-oriented Architectures?</a:t>
            </a:r>
            <a:endParaRPr lang="en-US" dirty="0"/>
          </a:p>
        </p:txBody>
      </p:sp>
      <p:sp>
        <p:nvSpPr>
          <p:cNvPr id="3" name="Content Placeholder 2"/>
          <p:cNvSpPr>
            <a:spLocks noGrp="1"/>
          </p:cNvSpPr>
          <p:nvPr>
            <p:ph idx="1"/>
          </p:nvPr>
        </p:nvSpPr>
        <p:spPr/>
        <p:txBody>
          <a:bodyPr>
            <a:normAutofit lnSpcReduction="10000"/>
          </a:bodyPr>
          <a:lstStyle/>
          <a:p>
            <a:r>
              <a:rPr lang="en-US" sz="1600" dirty="0" smtClean="0"/>
              <a:t>Service-oriented architectures are a style of software design where the services provide the other components by application components. </a:t>
            </a:r>
          </a:p>
          <a:p>
            <a:r>
              <a:rPr lang="en-US" sz="1600" dirty="0" smtClean="0"/>
              <a:t>This is done by using a communication protocol over the network. </a:t>
            </a:r>
          </a:p>
          <a:p>
            <a:r>
              <a:rPr lang="en-US" sz="1600" dirty="0" smtClean="0"/>
              <a:t>This is independent of the vendors and other technologies. </a:t>
            </a:r>
          </a:p>
          <a:p>
            <a:r>
              <a:rPr lang="en-US" sz="1600" dirty="0" smtClean="0"/>
              <a:t>A number of services communicate with one another in one of two ways. </a:t>
            </a:r>
          </a:p>
          <a:p>
            <a:r>
              <a:rPr lang="en-US" sz="1600" dirty="0" smtClean="0"/>
              <a:t>The first way is by passing data </a:t>
            </a:r>
          </a:p>
          <a:p>
            <a:r>
              <a:rPr lang="en-US" sz="1600" dirty="0" smtClean="0"/>
              <a:t>The second way is by passing through </a:t>
            </a:r>
            <a:r>
              <a:rPr lang="en-US" sz="1600" dirty="0"/>
              <a:t>two or more services coordinating an activity</a:t>
            </a:r>
            <a:r>
              <a:rPr lang="en-US" sz="1600" dirty="0" smtClean="0"/>
              <a:t>.</a:t>
            </a:r>
          </a:p>
          <a:p>
            <a:endParaRPr lang="en-US" sz="1600" dirty="0"/>
          </a:p>
          <a:p>
            <a:r>
              <a:rPr lang="en-US" sz="1600" dirty="0" smtClean="0"/>
              <a:t>Source: (Community, S.)</a:t>
            </a:r>
            <a:endParaRPr lang="en-US" sz="1600" dirty="0"/>
          </a:p>
        </p:txBody>
      </p:sp>
    </p:spTree>
    <p:extLst>
      <p:ext uri="{BB962C8B-B14F-4D97-AF65-F5344CB8AC3E}">
        <p14:creationId xmlns:p14="http://schemas.microsoft.com/office/powerpoint/2010/main" val="2523808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Enterprise Service Buses?</a:t>
            </a:r>
            <a:endParaRPr lang="en-US" dirty="0"/>
          </a:p>
        </p:txBody>
      </p:sp>
      <p:sp>
        <p:nvSpPr>
          <p:cNvPr id="3" name="Content Placeholder 2"/>
          <p:cNvSpPr>
            <a:spLocks noGrp="1"/>
          </p:cNvSpPr>
          <p:nvPr>
            <p:ph idx="1"/>
          </p:nvPr>
        </p:nvSpPr>
        <p:spPr>
          <a:xfrm>
            <a:off x="765173" y="1794084"/>
            <a:ext cx="7612064" cy="4929605"/>
          </a:xfrm>
        </p:spPr>
        <p:txBody>
          <a:bodyPr>
            <a:normAutofit/>
          </a:bodyPr>
          <a:lstStyle/>
          <a:p>
            <a:r>
              <a:rPr lang="en-US" sz="1400" dirty="0" smtClean="0"/>
              <a:t>At a basic level a enterprise service bus is an architecture. </a:t>
            </a:r>
          </a:p>
          <a:p>
            <a:r>
              <a:rPr lang="en-US" sz="1400" dirty="0" smtClean="0"/>
              <a:t>It has a set of rules and principles for integrating numerous applications over a bus-like infrastructure. </a:t>
            </a:r>
          </a:p>
          <a:p>
            <a:r>
              <a:rPr lang="en-US" sz="1400" dirty="0" smtClean="0"/>
              <a:t>Enterprise service bus products allow its users to build this type of architecture but can vary and many different ways and the capabilities that they offer. </a:t>
            </a:r>
          </a:p>
          <a:p>
            <a:r>
              <a:rPr lang="en-US" sz="1400" dirty="0" smtClean="0"/>
              <a:t>With enterprise service bus architecture the core concept is to integrate different applications by putting communication bus between each one and then to enable each application to talk to the bus.</a:t>
            </a:r>
          </a:p>
          <a:p>
            <a:r>
              <a:rPr lang="en-US" sz="1400" dirty="0" smtClean="0"/>
              <a:t>When you do this it decuples and then allows them to communicate without any dependency or knowledge of the other systems on the bus.</a:t>
            </a:r>
          </a:p>
          <a:p>
            <a:r>
              <a:rPr lang="en-US" sz="1400" dirty="0" smtClean="0"/>
              <a:t>Enterprise service buses where created to help get away from point to point integration which in time becomes hard to manage. </a:t>
            </a:r>
          </a:p>
          <a:p>
            <a:endParaRPr lang="en-US" sz="1400" dirty="0" smtClean="0"/>
          </a:p>
          <a:p>
            <a:r>
              <a:rPr lang="en-US" sz="1400" dirty="0" smtClean="0"/>
              <a:t>Source: (</a:t>
            </a:r>
            <a:r>
              <a:rPr lang="en-US" sz="1400" dirty="0" err="1" smtClean="0"/>
              <a:t>Mulesoft</a:t>
            </a:r>
            <a:r>
              <a:rPr lang="en-US" sz="1400" dirty="0" smtClean="0"/>
              <a:t>.)</a:t>
            </a:r>
            <a:endParaRPr lang="en-US" sz="1400" dirty="0"/>
          </a:p>
        </p:txBody>
      </p:sp>
    </p:spTree>
    <p:extLst>
      <p:ext uri="{BB962C8B-B14F-4D97-AF65-F5344CB8AC3E}">
        <p14:creationId xmlns:p14="http://schemas.microsoft.com/office/powerpoint/2010/main" val="4195714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 between ESB and SOA Architecture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SOA is an architecture approach and ESB is the implementation that helps deliver SOA. </a:t>
            </a:r>
          </a:p>
          <a:p>
            <a:r>
              <a:rPr lang="en-US" dirty="0" smtClean="0"/>
              <a:t>They are both software architectures</a:t>
            </a:r>
          </a:p>
          <a:p>
            <a:r>
              <a:rPr lang="en-US" dirty="0" smtClean="0"/>
              <a:t>SOA allows for the decoupled services to interact but it needs ESB to do this. </a:t>
            </a:r>
          </a:p>
          <a:p>
            <a:r>
              <a:rPr lang="en-US" dirty="0" smtClean="0"/>
              <a:t>ESB is the backbone that helps SOA to preform the tasks that it needs. </a:t>
            </a:r>
          </a:p>
          <a:p>
            <a:r>
              <a:rPr lang="en-US" dirty="0" smtClean="0"/>
              <a:t>ESB exchanges the data SOA sends to it</a:t>
            </a:r>
          </a:p>
          <a:p>
            <a:r>
              <a:rPr lang="en-US" dirty="0" smtClean="0"/>
              <a:t>Source: (</a:t>
            </a:r>
            <a:r>
              <a:rPr lang="en-US" dirty="0" err="1">
                <a:effectLst/>
              </a:rPr>
              <a:t>Rootstack</a:t>
            </a:r>
            <a:r>
              <a:rPr lang="en-US" dirty="0" smtClean="0">
                <a:effectLst/>
              </a:rPr>
              <a:t>.)</a:t>
            </a:r>
            <a:endParaRPr lang="en-US" dirty="0"/>
          </a:p>
        </p:txBody>
      </p:sp>
    </p:spTree>
    <p:extLst>
      <p:ext uri="{BB962C8B-B14F-4D97-AF65-F5344CB8AC3E}">
        <p14:creationId xmlns:p14="http://schemas.microsoft.com/office/powerpoint/2010/main" val="2298331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How is Data Transmitted through SOA Environments?</a:t>
            </a:r>
            <a:endParaRPr lang="en-US" sz="4400" dirty="0"/>
          </a:p>
        </p:txBody>
      </p:sp>
      <p:sp>
        <p:nvSpPr>
          <p:cNvPr id="3" name="Content Placeholder 2"/>
          <p:cNvSpPr>
            <a:spLocks noGrp="1"/>
          </p:cNvSpPr>
          <p:nvPr>
            <p:ph idx="1"/>
          </p:nvPr>
        </p:nvSpPr>
        <p:spPr/>
        <p:txBody>
          <a:bodyPr>
            <a:normAutofit fontScale="70000" lnSpcReduction="20000"/>
          </a:bodyPr>
          <a:lstStyle/>
          <a:p>
            <a:r>
              <a:rPr lang="en-US" dirty="0" smtClean="0"/>
              <a:t>The data can be transmitted though HTTP and SMTP. </a:t>
            </a:r>
          </a:p>
          <a:p>
            <a:r>
              <a:rPr lang="en-US" dirty="0" smtClean="0"/>
              <a:t>The client will format the info regarding the procedure and any arguments in the SOA message.</a:t>
            </a:r>
          </a:p>
          <a:p>
            <a:r>
              <a:rPr lang="en-US" dirty="0" smtClean="0"/>
              <a:t>It is then sent to the server as part of the HTTP request, which is known as </a:t>
            </a:r>
            <a:r>
              <a:rPr lang="en-US" dirty="0" err="1" smtClean="0"/>
              <a:t>Marshalling</a:t>
            </a:r>
            <a:r>
              <a:rPr lang="en-US" dirty="0" smtClean="0"/>
              <a:t>. </a:t>
            </a:r>
          </a:p>
          <a:p>
            <a:r>
              <a:rPr lang="en-US" dirty="0" smtClean="0"/>
              <a:t>The message is then unwrapped by the server  to see what was requested.</a:t>
            </a:r>
          </a:p>
          <a:p>
            <a:r>
              <a:rPr lang="en-US" dirty="0" smtClean="0"/>
              <a:t>It will then send the appropriate response back to the client. </a:t>
            </a:r>
          </a:p>
          <a:p>
            <a:r>
              <a:rPr lang="en-US" dirty="0" smtClean="0"/>
              <a:t>The unwrapping is known as the </a:t>
            </a:r>
            <a:r>
              <a:rPr lang="en-US" dirty="0" err="1" smtClean="0"/>
              <a:t>Demarshalling</a:t>
            </a:r>
            <a:r>
              <a:rPr lang="en-US" dirty="0" smtClean="0"/>
              <a:t>. </a:t>
            </a:r>
          </a:p>
          <a:p>
            <a:endParaRPr lang="en-US" dirty="0" smtClean="0"/>
          </a:p>
          <a:p>
            <a:r>
              <a:rPr lang="en-US" dirty="0" smtClean="0"/>
              <a:t>Source: (</a:t>
            </a:r>
            <a:r>
              <a:rPr lang="en-US" dirty="0" smtClean="0">
                <a:effectLst/>
              </a:rPr>
              <a:t>Guru99.</a:t>
            </a:r>
            <a:r>
              <a:rPr lang="en-US" dirty="0" smtClean="0"/>
              <a:t>)</a:t>
            </a:r>
          </a:p>
        </p:txBody>
      </p:sp>
    </p:spTree>
    <p:extLst>
      <p:ext uri="{BB962C8B-B14F-4D97-AF65-F5344CB8AC3E}">
        <p14:creationId xmlns:p14="http://schemas.microsoft.com/office/powerpoint/2010/main" val="3685342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a:t>
            </a:r>
            <a:r>
              <a:rPr lang="en-US" dirty="0"/>
              <a:t>A</a:t>
            </a:r>
            <a:r>
              <a:rPr lang="en-US" dirty="0" smtClean="0"/>
              <a:t>dvantages of SOA Architecture? </a:t>
            </a:r>
            <a:endParaRPr lang="en-US" dirty="0"/>
          </a:p>
        </p:txBody>
      </p:sp>
      <p:sp>
        <p:nvSpPr>
          <p:cNvPr id="3" name="Content Placeholder 2"/>
          <p:cNvSpPr>
            <a:spLocks noGrp="1"/>
          </p:cNvSpPr>
          <p:nvPr>
            <p:ph idx="1"/>
          </p:nvPr>
        </p:nvSpPr>
        <p:spPr>
          <a:xfrm>
            <a:off x="765173" y="1774513"/>
            <a:ext cx="7612064" cy="4935320"/>
          </a:xfrm>
        </p:spPr>
        <p:txBody>
          <a:bodyPr>
            <a:noAutofit/>
          </a:bodyPr>
          <a:lstStyle/>
          <a:p>
            <a:r>
              <a:rPr lang="en-US" sz="1400" dirty="0" smtClean="0"/>
              <a:t>SOA has an independent location </a:t>
            </a:r>
            <a:r>
              <a:rPr lang="mr-IN" sz="1400" dirty="0" smtClean="0"/>
              <a:t>–</a:t>
            </a:r>
            <a:r>
              <a:rPr lang="en-US" sz="1400" dirty="0" smtClean="0"/>
              <a:t> meaning it doesn't</a:t>
            </a:r>
            <a:r>
              <a:rPr lang="mr-IN" sz="1400" dirty="0" smtClean="0"/>
              <a:t>’</a:t>
            </a:r>
            <a:r>
              <a:rPr lang="en-US" sz="1400" dirty="0" smtClean="0"/>
              <a:t>t matter where these services are located and it can be published on many servers. </a:t>
            </a:r>
          </a:p>
          <a:p>
            <a:r>
              <a:rPr lang="en-US" sz="1400" dirty="0" smtClean="0"/>
              <a:t>SOA is highly reusable </a:t>
            </a:r>
            <a:r>
              <a:rPr lang="mr-IN" sz="1400" dirty="0" smtClean="0"/>
              <a:t>–</a:t>
            </a:r>
            <a:r>
              <a:rPr lang="en-US" sz="1400" dirty="0" smtClean="0"/>
              <a:t> the services can be reused no matter the earlier interactions with other services. </a:t>
            </a:r>
          </a:p>
          <a:p>
            <a:r>
              <a:rPr lang="en-US" sz="1400" dirty="0" smtClean="0"/>
              <a:t>Improved scalability </a:t>
            </a:r>
            <a:r>
              <a:rPr lang="mr-IN" sz="1400" dirty="0" smtClean="0"/>
              <a:t>–</a:t>
            </a:r>
            <a:r>
              <a:rPr lang="en-US" sz="1400" dirty="0" smtClean="0"/>
              <a:t> If needed you can scale up the system each layer of a single server can run simultaneously and can be on different servers. </a:t>
            </a:r>
          </a:p>
          <a:p>
            <a:r>
              <a:rPr lang="en-US" sz="1400" dirty="0" smtClean="0"/>
              <a:t>Parallel development opportunities </a:t>
            </a:r>
            <a:r>
              <a:rPr lang="mr-IN" sz="1400" dirty="0" smtClean="0"/>
              <a:t>–</a:t>
            </a:r>
            <a:r>
              <a:rPr lang="en-US" sz="1400" dirty="0" smtClean="0"/>
              <a:t> developers can can work on independent services and have them delivered fast. </a:t>
            </a:r>
          </a:p>
          <a:p>
            <a:r>
              <a:rPr lang="en-US" sz="1400" dirty="0" smtClean="0"/>
              <a:t>Layer based architecture </a:t>
            </a:r>
          </a:p>
          <a:p>
            <a:r>
              <a:rPr lang="en-US" sz="1400" dirty="0" smtClean="0"/>
              <a:t>Increases productivity and allows business to have lower costs. </a:t>
            </a:r>
          </a:p>
          <a:p>
            <a:r>
              <a:rPr lang="en-US" sz="1400" dirty="0" smtClean="0"/>
              <a:t>Easy to update</a:t>
            </a:r>
          </a:p>
          <a:p>
            <a:endParaRPr lang="en-US" sz="1400" dirty="0" smtClean="0"/>
          </a:p>
          <a:p>
            <a:r>
              <a:rPr lang="en-US" sz="1400" dirty="0" smtClean="0"/>
              <a:t>Source: (</a:t>
            </a:r>
            <a:r>
              <a:rPr lang="en-US" sz="1400" dirty="0" err="1" smtClean="0">
                <a:effectLst/>
              </a:rPr>
              <a:t>Newizze</a:t>
            </a:r>
            <a:r>
              <a:rPr lang="en-US" sz="1400" dirty="0" smtClean="0">
                <a:effectLst/>
              </a:rPr>
              <a:t>.) </a:t>
            </a:r>
            <a:endParaRPr lang="en-US" sz="1400" dirty="0"/>
          </a:p>
        </p:txBody>
      </p:sp>
    </p:spTree>
    <p:extLst>
      <p:ext uri="{BB962C8B-B14F-4D97-AF65-F5344CB8AC3E}">
        <p14:creationId xmlns:p14="http://schemas.microsoft.com/office/powerpoint/2010/main" val="4034401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What are the Disadvantages to SOA Architecture?</a:t>
            </a:r>
            <a:endParaRPr lang="en-US" sz="4400" dirty="0"/>
          </a:p>
        </p:txBody>
      </p:sp>
      <p:sp>
        <p:nvSpPr>
          <p:cNvPr id="3" name="Content Placeholder 2"/>
          <p:cNvSpPr>
            <a:spLocks noGrp="1"/>
          </p:cNvSpPr>
          <p:nvPr>
            <p:ph idx="1"/>
          </p:nvPr>
        </p:nvSpPr>
        <p:spPr/>
        <p:txBody>
          <a:bodyPr>
            <a:normAutofit fontScale="77500" lnSpcReduction="20000"/>
          </a:bodyPr>
          <a:lstStyle/>
          <a:p>
            <a:r>
              <a:rPr lang="en-US" dirty="0" smtClean="0"/>
              <a:t>The large cost at the start is a big disadvantage to SOA. </a:t>
            </a:r>
          </a:p>
          <a:p>
            <a:r>
              <a:rPr lang="en-US" dirty="0" smtClean="0"/>
              <a:t>Greater load </a:t>
            </a:r>
            <a:r>
              <a:rPr lang="mr-IN" dirty="0" smtClean="0"/>
              <a:t>–</a:t>
            </a:r>
            <a:r>
              <a:rPr lang="en-US" dirty="0" smtClean="0"/>
              <a:t> after interaction between services its then followed by a full validation of any and all input parameters. </a:t>
            </a:r>
          </a:p>
          <a:p>
            <a:r>
              <a:rPr lang="en-US" dirty="0" smtClean="0"/>
              <a:t>Increased response time due to the interactions between services </a:t>
            </a:r>
          </a:p>
          <a:p>
            <a:r>
              <a:rPr lang="en-US" dirty="0" smtClean="0"/>
              <a:t>Vast variety of services. </a:t>
            </a:r>
          </a:p>
          <a:p>
            <a:r>
              <a:rPr lang="en-US" dirty="0" smtClean="0"/>
              <a:t>Special approach to operations</a:t>
            </a:r>
          </a:p>
          <a:p>
            <a:r>
              <a:rPr lang="en-US" dirty="0" smtClean="0"/>
              <a:t>Hard to make sure that there is good service management   </a:t>
            </a:r>
          </a:p>
          <a:p>
            <a:endParaRPr lang="en-US" dirty="0"/>
          </a:p>
          <a:p>
            <a:r>
              <a:rPr lang="en-US" dirty="0" smtClean="0"/>
              <a:t>Source: (</a:t>
            </a:r>
            <a:r>
              <a:rPr lang="en-US" dirty="0" err="1" smtClean="0">
                <a:effectLst/>
              </a:rPr>
              <a:t>Newizze</a:t>
            </a:r>
            <a:r>
              <a:rPr lang="en-US" dirty="0" smtClean="0">
                <a:effectLst/>
              </a:rPr>
              <a:t>.) </a:t>
            </a:r>
            <a:endParaRPr lang="en-US" dirty="0"/>
          </a:p>
        </p:txBody>
      </p:sp>
    </p:spTree>
    <p:extLst>
      <p:ext uri="{BB962C8B-B14F-4D97-AF65-F5344CB8AC3E}">
        <p14:creationId xmlns:p14="http://schemas.microsoft.com/office/powerpoint/2010/main" val="85632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SOA Architecture Deployed?</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First you’ll create an SOA suite schema</a:t>
            </a:r>
          </a:p>
          <a:p>
            <a:r>
              <a:rPr lang="en-US" dirty="0" smtClean="0"/>
              <a:t>Then you’ll want to create an SOA domain.</a:t>
            </a:r>
          </a:p>
          <a:p>
            <a:r>
              <a:rPr lang="en-US" dirty="0" smtClean="0"/>
              <a:t>After you create the SOA domain you’ll move on to configure the SOA cluster. </a:t>
            </a:r>
          </a:p>
          <a:p>
            <a:r>
              <a:rPr lang="en-US" dirty="0" smtClean="0"/>
              <a:t>You’ll want to enable the security. </a:t>
            </a:r>
          </a:p>
          <a:p>
            <a:r>
              <a:rPr lang="en-US" dirty="0" smtClean="0"/>
              <a:t>Deploy any trading agreements and task flows </a:t>
            </a:r>
          </a:p>
          <a:p>
            <a:r>
              <a:rPr lang="en-US" dirty="0" smtClean="0"/>
              <a:t>Create a application server connection</a:t>
            </a:r>
          </a:p>
          <a:p>
            <a:r>
              <a:rPr lang="en-US" dirty="0" smtClean="0"/>
              <a:t>Customize the SOA composite app for the target environment</a:t>
            </a:r>
          </a:p>
          <a:p>
            <a:r>
              <a:rPr lang="en-US" dirty="0" smtClean="0"/>
              <a:t>After a few other steps you’ll be ready for deployment. </a:t>
            </a:r>
          </a:p>
          <a:p>
            <a:endParaRPr lang="en-US" dirty="0"/>
          </a:p>
          <a:p>
            <a:r>
              <a:rPr lang="en-US" dirty="0" smtClean="0"/>
              <a:t>Source:  (</a:t>
            </a:r>
            <a:r>
              <a:rPr lang="en-US" dirty="0" smtClean="0">
                <a:effectLst/>
              </a:rPr>
              <a:t>Oracle.)</a:t>
            </a:r>
            <a:endParaRPr lang="en-US" dirty="0"/>
          </a:p>
        </p:txBody>
      </p:sp>
    </p:spTree>
    <p:extLst>
      <p:ext uri="{BB962C8B-B14F-4D97-AF65-F5344CB8AC3E}">
        <p14:creationId xmlns:p14="http://schemas.microsoft.com/office/powerpoint/2010/main" val="3283211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Scale the SOA </a:t>
            </a:r>
            <a:r>
              <a:rPr lang="en-US" dirty="0"/>
              <a:t>E</a:t>
            </a:r>
            <a:r>
              <a:rPr lang="en-US" dirty="0" smtClean="0"/>
              <a:t>nvironment?</a:t>
            </a:r>
            <a:endParaRPr lang="en-US" dirty="0"/>
          </a:p>
        </p:txBody>
      </p:sp>
      <p:sp>
        <p:nvSpPr>
          <p:cNvPr id="3" name="Content Placeholder 2"/>
          <p:cNvSpPr>
            <a:spLocks noGrp="1"/>
          </p:cNvSpPr>
          <p:nvPr>
            <p:ph idx="1"/>
          </p:nvPr>
        </p:nvSpPr>
        <p:spPr/>
        <p:txBody>
          <a:bodyPr>
            <a:normAutofit/>
          </a:bodyPr>
          <a:lstStyle/>
          <a:p>
            <a:r>
              <a:rPr lang="en-US" sz="1400" dirty="0" smtClean="0"/>
              <a:t>When you are building a scalable SOA environment you should first start with broad based scalability practices.  </a:t>
            </a:r>
          </a:p>
          <a:p>
            <a:r>
              <a:rPr lang="en-US" sz="1400" dirty="0" smtClean="0"/>
              <a:t>The SOA must understand how to apply those practices in the SOA context. </a:t>
            </a:r>
          </a:p>
          <a:p>
            <a:r>
              <a:rPr lang="en-US" sz="1400" dirty="0" smtClean="0"/>
              <a:t>One way to scale is to follow the “Scalability cube.” </a:t>
            </a:r>
          </a:p>
          <a:p>
            <a:r>
              <a:rPr lang="en-US" sz="1400" dirty="0" smtClean="0"/>
              <a:t>The cube has three dimensions to it, think of the x, y, z axis. </a:t>
            </a:r>
          </a:p>
          <a:p>
            <a:r>
              <a:rPr lang="en-US" sz="1400" dirty="0" smtClean="0"/>
              <a:t>There are three essentially orthogonal approaches to SOA scalability, we as developers have to properly combine them to achieve the best results.  </a:t>
            </a:r>
          </a:p>
          <a:p>
            <a:r>
              <a:rPr lang="en-US" sz="1400" dirty="0" smtClean="0"/>
              <a:t>X axis helps with simple distribute service requests, recovery from failure, and with great with entity services. Y axis helps with reusable services, task services and also works great with abstracting legacy systems. Lastly, the Z axis helps with addressing state issues of other approaches. </a:t>
            </a:r>
          </a:p>
          <a:p>
            <a:r>
              <a:rPr lang="en-US" sz="1400" dirty="0" smtClean="0"/>
              <a:t>Source: (</a:t>
            </a:r>
            <a:r>
              <a:rPr lang="en-US" sz="1400" dirty="0" err="1">
                <a:effectLst/>
              </a:rPr>
              <a:t>Doveltech</a:t>
            </a:r>
            <a:r>
              <a:rPr lang="en-US" sz="1400" smtClean="0">
                <a:effectLst/>
              </a:rPr>
              <a:t>.)</a:t>
            </a:r>
            <a:endParaRPr lang="en-US" sz="1400" dirty="0" smtClean="0"/>
          </a:p>
        </p:txBody>
      </p:sp>
    </p:spTree>
    <p:extLst>
      <p:ext uri="{BB962C8B-B14F-4D97-AF65-F5344CB8AC3E}">
        <p14:creationId xmlns:p14="http://schemas.microsoft.com/office/powerpoint/2010/main" val="1721094480"/>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Habitat">
  <a:themeElements>
    <a:clrScheme name="Habitat">
      <a:dk1>
        <a:sysClr val="windowText" lastClr="000000"/>
      </a:dk1>
      <a:lt1>
        <a:sysClr val="window" lastClr="FFFFFF"/>
      </a:lt1>
      <a:dk2>
        <a:srgbClr val="194431"/>
      </a:dk2>
      <a:lt2>
        <a:srgbClr val="F0E6C3"/>
      </a:lt2>
      <a:accent1>
        <a:srgbClr val="F8C000"/>
      </a:accent1>
      <a:accent2>
        <a:srgbClr val="F88600"/>
      </a:accent2>
      <a:accent3>
        <a:srgbClr val="F83500"/>
      </a:accent3>
      <a:accent4>
        <a:srgbClr val="8B723D"/>
      </a:accent4>
      <a:accent5>
        <a:srgbClr val="818B3D"/>
      </a:accent5>
      <a:accent6>
        <a:srgbClr val="586215"/>
      </a:accent6>
      <a:hlink>
        <a:srgbClr val="FF621D"/>
      </a:hlink>
      <a:folHlink>
        <a:srgbClr val="F3D260"/>
      </a:folHlink>
    </a:clrScheme>
    <a:fontScheme name="Habitat">
      <a:majorFont>
        <a:latin typeface="Book Antiqua"/>
        <a:ea typeface=""/>
        <a:cs typeface=""/>
        <a:font script="Jpan" typeface="ＭＳ 明朝"/>
        <a:font script="Hans" typeface="宋体"/>
        <a:font script="Hant" typeface="新細明體"/>
      </a:majorFont>
      <a:minorFont>
        <a:latin typeface="Book Antiqua"/>
        <a:ea typeface=""/>
        <a:cs typeface=""/>
        <a:font script="Jpan" typeface="ＭＳ 明朝"/>
        <a:font script="Hans" typeface="宋体"/>
        <a:font script="Hant" typeface="新細明體"/>
      </a:minorFont>
    </a:fontScheme>
    <a:fmtScheme name="Habitat">
      <a:fillStyleLst>
        <a:solidFill>
          <a:schemeClr val="phClr"/>
        </a:solidFill>
        <a:blipFill rotWithShape="1">
          <a:blip xmlns:r="http://schemas.openxmlformats.org/officeDocument/2006/relationships" r:embed="rId1">
            <a:duotone>
              <a:schemeClr val="phClr">
                <a:shade val="10000"/>
                <a:satMod val="130000"/>
              </a:schemeClr>
              <a:schemeClr val="phClr">
                <a:satMod val="275000"/>
              </a:schemeClr>
            </a:duotone>
          </a:blip>
          <a:tile tx="0" ty="0" sx="40000" sy="40000" flip="none" algn="tl"/>
        </a:blipFill>
        <a:blipFill rotWithShape="1">
          <a:blip xmlns:r="http://schemas.openxmlformats.org/officeDocument/2006/relationships" r:embed="rId2">
            <a:duotone>
              <a:schemeClr val="phClr">
                <a:shade val="40000"/>
                <a:satMod val="130000"/>
              </a:schemeClr>
              <a:schemeClr val="phClr">
                <a:satMod val="275000"/>
              </a:schemeClr>
            </a:duotone>
          </a:blip>
          <a:stretch/>
        </a:blipFill>
      </a:fillStyleLst>
      <a:lnStyleLst>
        <a:ln w="12700" cap="flat" cmpd="sng" algn="ctr">
          <a:solidFill>
            <a:schemeClr val="phClr">
              <a:shade val="90000"/>
              <a:satMod val="105000"/>
            </a:schemeClr>
          </a:solidFill>
          <a:prstDash val="solid"/>
        </a:ln>
        <a:ln w="25400" cap="flat" cmpd="sng" algn="ctr">
          <a:solidFill>
            <a:schemeClr val="phClr">
              <a:shade val="80000"/>
            </a:schemeClr>
          </a:solidFill>
          <a:prstDash val="solid"/>
        </a:ln>
        <a:ln w="25400" cap="flat" cmpd="sng" algn="ctr">
          <a:solidFill>
            <a:schemeClr val="phClr">
              <a:shade val="70000"/>
            </a:schemeClr>
          </a:solidFill>
          <a:prstDash val="solid"/>
        </a:ln>
      </a:lnStyleLst>
      <a:effectStyleLst>
        <a:effectStyle>
          <a:effectLst/>
        </a:effectStyle>
        <a:effectStyle>
          <a:effectLst>
            <a:outerShdw blurRad="88900" dir="4200000" sx="105000" sy="105000" algn="t" rotWithShape="0">
              <a:srgbClr val="000000">
                <a:alpha val="40000"/>
              </a:srgbClr>
            </a:outerShdw>
          </a:effectLst>
        </a:effectStyle>
        <a:effectStyle>
          <a:effectLst>
            <a:innerShdw blurRad="76200" dist="25400" dir="13200000">
              <a:srgbClr val="000000">
                <a:alpha val="80000"/>
              </a:srgbClr>
            </a:innerShdw>
          </a:effectLst>
          <a:scene3d>
            <a:camera prst="orthographicFront">
              <a:rot lat="0" lon="0" rev="0"/>
            </a:camera>
            <a:lightRig rig="balanced" dir="t">
              <a:rot lat="0" lon="0" rev="19800000"/>
            </a:lightRig>
          </a:scene3d>
          <a:sp3d prstMaterial="softEdge">
            <a:bevelT w="0" h="0"/>
          </a:sp3d>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Habitat.thmx</Template>
  <TotalTime>197</TotalTime>
  <Words>1129</Words>
  <Application>Microsoft Macintosh PowerPoint</Application>
  <PresentationFormat>On-screen Show (4:3)</PresentationFormat>
  <Paragraphs>85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Habitat</vt:lpstr>
      <vt:lpstr>Service-oriented Architectures and Enterprise Service Buses</vt:lpstr>
      <vt:lpstr>What are Service-oriented Architectures?</vt:lpstr>
      <vt:lpstr>What are Enterprise Service Buses?</vt:lpstr>
      <vt:lpstr>Relationships between ESB and SOA Architecture </vt:lpstr>
      <vt:lpstr>How is Data Transmitted through SOA Environments?</vt:lpstr>
      <vt:lpstr>What are the Advantages of SOA Architecture? </vt:lpstr>
      <vt:lpstr>What are the Disadvantages to SOA Architecture?</vt:lpstr>
      <vt:lpstr>How is SOA Architecture Deployed?</vt:lpstr>
      <vt:lpstr>How do you Scale the SOA Environment?</vt:lpstr>
      <vt:lpstr>Bibliography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Service-oriented Architectures and Enterprise Service Buses</dc:title>
  <dc:creator>Rebecca Buechle</dc:creator>
  <cp:lastModifiedBy>Rebecca Buechle</cp:lastModifiedBy>
  <cp:revision>19</cp:revision>
  <dcterms:created xsi:type="dcterms:W3CDTF">2020-08-21T22:52:56Z</dcterms:created>
  <dcterms:modified xsi:type="dcterms:W3CDTF">2020-08-22T02:10:35Z</dcterms:modified>
</cp:coreProperties>
</file>