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sldIdLst>
    <p:sldId id="259" r:id="rId2"/>
    <p:sldId id="260" r:id="rId3"/>
    <p:sldId id="261"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56D144-FA60-455A-B9A5-E73A10BBE0DF}" v="32" dt="2020-08-26T20:50:02.1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40" d="100"/>
          <a:sy n="40" d="100"/>
        </p:scale>
        <p:origin x="60" y="1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8/26/2020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tutorialspoint.com/microservice_architecture/microservice_architecture_scaling.htm" TargetMode="External"/><Relationship Id="rId3" Type="http://schemas.openxmlformats.org/officeDocument/2006/relationships/hyperlink" Target="https://www.leanix.net/en/blog/a-brief-history-of-microservices" TargetMode="External"/><Relationship Id="rId7" Type="http://schemas.openxmlformats.org/officeDocument/2006/relationships/hyperlink" Target="https://skelia.com/articles/5-major-benefits-microservice-architecture/" TargetMode="External"/><Relationship Id="rId2" Type="http://schemas.openxmlformats.org/officeDocument/2006/relationships/hyperlink" Target="https://searchitoperations.techtarget.com/tip/Follow-these-6-steps-to-deploy-microservices-in-production" TargetMode="External"/><Relationship Id="rId1" Type="http://schemas.openxmlformats.org/officeDocument/2006/relationships/slideLayout" Target="../slideLayouts/slideLayout2.xml"/><Relationship Id="rId6" Type="http://schemas.openxmlformats.org/officeDocument/2006/relationships/hyperlink" Target="https://www.redhat.com/en/topics/api/what-does-an-api-gateway-do" TargetMode="External"/><Relationship Id="rId5" Type="http://schemas.openxmlformats.org/officeDocument/2006/relationships/hyperlink" Target="https://cloudacademy.com/blog/microservices-architecture-challenge-advantage-drawback/" TargetMode="External"/><Relationship Id="rId4" Type="http://schemas.openxmlformats.org/officeDocument/2006/relationships/hyperlink" Target="https://microservices.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API Gateway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By: Becca Buechle</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A39A-D8E5-4CF2-92DC-44AECFBE0E79}"/>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22C34A73-5359-44A2-A64E-F7E8B7A45705}"/>
              </a:ext>
            </a:extLst>
          </p:cNvPr>
          <p:cNvSpPr>
            <a:spLocks noGrp="1"/>
          </p:cNvSpPr>
          <p:nvPr>
            <p:ph idx="1"/>
          </p:nvPr>
        </p:nvSpPr>
        <p:spPr/>
        <p:txBody>
          <a:bodyPr>
            <a:normAutofit fontScale="62500" lnSpcReduction="20000"/>
          </a:bodyPr>
          <a:lstStyle/>
          <a:p>
            <a:r>
              <a:rPr lang="en-US" dirty="0">
                <a:effectLst/>
              </a:rPr>
              <a:t>Marko, K. (2019, August 14). Follow these 6 steps to deploy microservices in production. Retrieved August 26, 2020, from </a:t>
            </a:r>
            <a:r>
              <a:rPr lang="en-US" dirty="0">
                <a:effectLst/>
                <a:hlinkClick r:id="rId2"/>
              </a:rPr>
              <a:t>https://searchitoperations.techtarget.com/tip/Follow-these-6-steps-to-deploy-microservices-in-production</a:t>
            </a:r>
            <a:endParaRPr lang="en-US" dirty="0">
              <a:effectLst/>
            </a:endParaRPr>
          </a:p>
          <a:p>
            <a:r>
              <a:rPr lang="en-US" dirty="0" err="1">
                <a:effectLst/>
              </a:rPr>
              <a:t>Mauersberger</a:t>
            </a:r>
            <a:r>
              <a:rPr lang="en-US" dirty="0">
                <a:effectLst/>
              </a:rPr>
              <a:t>, L. (2020, August 12). Microservices: What They Are and Why Use Them. Retrieved August 26, 2020, from </a:t>
            </a:r>
            <a:r>
              <a:rPr lang="en-US" dirty="0">
                <a:effectLst/>
                <a:hlinkClick r:id="rId3"/>
              </a:rPr>
              <a:t>https://www.leanix.net/en/blog/a-brief-history-of-microservices</a:t>
            </a:r>
            <a:endParaRPr lang="en-US" dirty="0">
              <a:effectLst/>
            </a:endParaRPr>
          </a:p>
          <a:p>
            <a:r>
              <a:rPr lang="en-US" dirty="0">
                <a:effectLst/>
              </a:rPr>
              <a:t>Microservices. (2020). What are microservices? Retrieved August 26, 2020, from </a:t>
            </a:r>
            <a:r>
              <a:rPr lang="en-US" dirty="0">
                <a:effectLst/>
                <a:hlinkClick r:id="rId4"/>
              </a:rPr>
              <a:t>https://microservices.io/</a:t>
            </a:r>
            <a:endParaRPr lang="en-US" dirty="0">
              <a:effectLst/>
            </a:endParaRPr>
          </a:p>
          <a:p>
            <a:r>
              <a:rPr lang="en-US" dirty="0">
                <a:effectLst/>
              </a:rPr>
              <a:t>Qian, A. (2020, May 21). Advantages and Disadvantages of Microservices Architecture. Retrieved August 26, 2020, from </a:t>
            </a:r>
            <a:r>
              <a:rPr lang="en-US" dirty="0">
                <a:effectLst/>
                <a:hlinkClick r:id="rId5"/>
              </a:rPr>
              <a:t>https://cloudacademy.com/blog/microservices-architecture-challenge-advantage-drawback/</a:t>
            </a:r>
            <a:endParaRPr lang="en-US" dirty="0">
              <a:effectLst/>
            </a:endParaRPr>
          </a:p>
          <a:p>
            <a:r>
              <a:rPr lang="en-US" dirty="0">
                <a:effectLst/>
              </a:rPr>
              <a:t>Red Hat. (2020). What does an API gateway do? Retrieved August 26, 2020, from </a:t>
            </a:r>
            <a:r>
              <a:rPr lang="en-US" dirty="0">
                <a:effectLst/>
                <a:hlinkClick r:id="rId6"/>
              </a:rPr>
              <a:t>https://www.redhat.com/en/topics/api/what-does-an-api-gateway-do</a:t>
            </a:r>
            <a:endParaRPr lang="en-US" dirty="0">
              <a:effectLst/>
            </a:endParaRPr>
          </a:p>
          <a:p>
            <a:r>
              <a:rPr lang="en-US" dirty="0" err="1">
                <a:effectLst/>
              </a:rPr>
              <a:t>Skelia</a:t>
            </a:r>
            <a:r>
              <a:rPr lang="en-US" dirty="0">
                <a:effectLst/>
              </a:rPr>
              <a:t>. (2018, March 2). 5 Major Benefits of Microservice Architecture. Retrieved August 26, 2020, from </a:t>
            </a:r>
            <a:r>
              <a:rPr lang="en-US" dirty="0">
                <a:effectLst/>
                <a:hlinkClick r:id="rId7"/>
              </a:rPr>
              <a:t>https://skelia.com/articles/5-major-benefits-microservice-architecture/</a:t>
            </a:r>
            <a:endParaRPr lang="en-US" dirty="0">
              <a:effectLst/>
            </a:endParaRPr>
          </a:p>
          <a:p>
            <a:r>
              <a:rPr lang="en-US" dirty="0" err="1">
                <a:effectLst/>
              </a:rPr>
              <a:t>TutorialsPoint</a:t>
            </a:r>
            <a:r>
              <a:rPr lang="en-US" dirty="0">
                <a:effectLst/>
              </a:rPr>
              <a:t>. (2020). Microservice Architecture - Scaling. Retrieved August 26, 2020, from </a:t>
            </a:r>
            <a:r>
              <a:rPr lang="en-US" dirty="0">
                <a:effectLst/>
                <a:hlinkClick r:id="rId8"/>
              </a:rPr>
              <a:t>https://www.tutorialspoint.com/microservice_architecture/microservice_architecture_scaling.htm</a:t>
            </a:r>
            <a:endParaRPr lang="en-US" dirty="0">
              <a:effectLst/>
            </a:endParaRPr>
          </a:p>
          <a:p>
            <a:endParaRPr lang="en-US" dirty="0">
              <a:effectLst/>
            </a:endParaRPr>
          </a:p>
          <a:p>
            <a:endParaRPr lang="en-US" dirty="0">
              <a:effectLst/>
            </a:endParaRPr>
          </a:p>
          <a:p>
            <a:endParaRPr lang="en-US" dirty="0"/>
          </a:p>
        </p:txBody>
      </p:sp>
    </p:spTree>
    <p:extLst>
      <p:ext uri="{BB962C8B-B14F-4D97-AF65-F5344CB8AC3E}">
        <p14:creationId xmlns:p14="http://schemas.microsoft.com/office/powerpoint/2010/main" val="331443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7AB4-474D-42A5-A2F9-051C2B502AE9}"/>
              </a:ext>
            </a:extLst>
          </p:cNvPr>
          <p:cNvSpPr>
            <a:spLocks noGrp="1"/>
          </p:cNvSpPr>
          <p:nvPr>
            <p:ph type="title"/>
          </p:nvPr>
        </p:nvSpPr>
        <p:spPr/>
        <p:txBody>
          <a:bodyPr/>
          <a:lstStyle/>
          <a:p>
            <a:r>
              <a:rPr lang="en-US" dirty="0"/>
              <a:t>What is a Microservice?</a:t>
            </a:r>
          </a:p>
        </p:txBody>
      </p:sp>
      <p:sp>
        <p:nvSpPr>
          <p:cNvPr id="3" name="Content Placeholder 2">
            <a:extLst>
              <a:ext uri="{FF2B5EF4-FFF2-40B4-BE49-F238E27FC236}">
                <a16:creationId xmlns:a16="http://schemas.microsoft.com/office/drawing/2014/main" id="{6DC7F7DC-B2E0-4EE8-97B9-5F6459B081A5}"/>
              </a:ext>
            </a:extLst>
          </p:cNvPr>
          <p:cNvSpPr>
            <a:spLocks noGrp="1"/>
          </p:cNvSpPr>
          <p:nvPr>
            <p:ph idx="1"/>
          </p:nvPr>
        </p:nvSpPr>
        <p:spPr/>
        <p:txBody>
          <a:bodyPr>
            <a:normAutofit fontScale="77500" lnSpcReduction="20000"/>
          </a:bodyPr>
          <a:lstStyle/>
          <a:p>
            <a:r>
              <a:rPr lang="en-US" dirty="0"/>
              <a:t>Microservices is also known as microservice architecture</a:t>
            </a:r>
          </a:p>
          <a:p>
            <a:r>
              <a:rPr lang="en-US" dirty="0"/>
              <a:t>Microservices are a style that helps to structure the application as a collection of services.</a:t>
            </a:r>
          </a:p>
          <a:p>
            <a:r>
              <a:rPr lang="en-US" dirty="0"/>
              <a:t>Highly maintainable and testable </a:t>
            </a:r>
          </a:p>
          <a:p>
            <a:r>
              <a:rPr lang="en-US" dirty="0"/>
              <a:t>Loosely coupled </a:t>
            </a:r>
          </a:p>
          <a:p>
            <a:r>
              <a:rPr lang="en-US" dirty="0"/>
              <a:t>Independently deployable</a:t>
            </a:r>
          </a:p>
          <a:p>
            <a:r>
              <a:rPr lang="en-US" dirty="0"/>
              <a:t>organized around the business's capabilities and are owned by small teams. </a:t>
            </a:r>
          </a:p>
          <a:p>
            <a:r>
              <a:rPr lang="en-US" dirty="0"/>
              <a:t>Microservice architecture allows for rapid and frequent reliable delivers of large complex applications</a:t>
            </a:r>
          </a:p>
          <a:p>
            <a:endParaRPr lang="en-US" dirty="0"/>
          </a:p>
          <a:p>
            <a:r>
              <a:rPr lang="en-US" dirty="0"/>
              <a:t>Source: (</a:t>
            </a:r>
            <a:r>
              <a:rPr lang="en-US" dirty="0">
                <a:effectLst/>
              </a:rPr>
              <a:t>Microservices.)</a:t>
            </a:r>
            <a:endParaRPr lang="en-US" dirty="0"/>
          </a:p>
          <a:p>
            <a:endParaRPr lang="en-US" dirty="0"/>
          </a:p>
          <a:p>
            <a:endParaRPr lang="en-US" dirty="0"/>
          </a:p>
        </p:txBody>
      </p:sp>
    </p:spTree>
    <p:extLst>
      <p:ext uri="{BB962C8B-B14F-4D97-AF65-F5344CB8AC3E}">
        <p14:creationId xmlns:p14="http://schemas.microsoft.com/office/powerpoint/2010/main" val="103837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7F2D-8B40-46C8-8958-CF755C137483}"/>
              </a:ext>
            </a:extLst>
          </p:cNvPr>
          <p:cNvSpPr>
            <a:spLocks noGrp="1"/>
          </p:cNvSpPr>
          <p:nvPr>
            <p:ph type="title"/>
          </p:nvPr>
        </p:nvSpPr>
        <p:spPr/>
        <p:txBody>
          <a:bodyPr/>
          <a:lstStyle/>
          <a:p>
            <a:r>
              <a:rPr lang="en-US" dirty="0"/>
              <a:t>What is an API gateway?</a:t>
            </a:r>
          </a:p>
        </p:txBody>
      </p:sp>
      <p:sp>
        <p:nvSpPr>
          <p:cNvPr id="3" name="Content Placeholder 2">
            <a:extLst>
              <a:ext uri="{FF2B5EF4-FFF2-40B4-BE49-F238E27FC236}">
                <a16:creationId xmlns:a16="http://schemas.microsoft.com/office/drawing/2014/main" id="{6138A36D-CD95-45B2-8617-DC29DF815C8E}"/>
              </a:ext>
            </a:extLst>
          </p:cNvPr>
          <p:cNvSpPr>
            <a:spLocks noGrp="1"/>
          </p:cNvSpPr>
          <p:nvPr>
            <p:ph idx="1"/>
          </p:nvPr>
        </p:nvSpPr>
        <p:spPr/>
        <p:txBody>
          <a:bodyPr>
            <a:normAutofit fontScale="77500" lnSpcReduction="20000"/>
          </a:bodyPr>
          <a:lstStyle/>
          <a:p>
            <a:r>
              <a:rPr lang="en-US" dirty="0"/>
              <a:t>An API gateway is a management tool that sits between the client, the collection and any backend services. </a:t>
            </a:r>
          </a:p>
          <a:p>
            <a:r>
              <a:rPr lang="en-US" dirty="0"/>
              <a:t>The API acts like a proxy but in reverse it accepts all application programming interface calls it gets. </a:t>
            </a:r>
          </a:p>
          <a:p>
            <a:r>
              <a:rPr lang="en-US" dirty="0"/>
              <a:t>It then aggregates the different services required to fulfill them then returns the correct result. </a:t>
            </a:r>
          </a:p>
          <a:p>
            <a:r>
              <a:rPr lang="en-US" dirty="0"/>
              <a:t>A lot of enterprise APIs get deployed by an API gateway.</a:t>
            </a:r>
          </a:p>
          <a:p>
            <a:r>
              <a:rPr lang="en-US" dirty="0"/>
              <a:t>An API gateway can handle common tasks that might be used across a system of API services.</a:t>
            </a:r>
          </a:p>
          <a:p>
            <a:r>
              <a:rPr lang="en-US" dirty="0"/>
              <a:t>Such as user authentication, rate limits and statistics</a:t>
            </a:r>
          </a:p>
          <a:p>
            <a:endParaRPr lang="en-US" dirty="0"/>
          </a:p>
          <a:p>
            <a:r>
              <a:rPr lang="en-US" dirty="0"/>
              <a:t>Source: (</a:t>
            </a:r>
            <a:r>
              <a:rPr lang="en-US" dirty="0">
                <a:effectLst/>
              </a:rPr>
              <a:t>Red Hat.)</a:t>
            </a:r>
            <a:endParaRPr lang="en-US" dirty="0"/>
          </a:p>
        </p:txBody>
      </p:sp>
    </p:spTree>
    <p:extLst>
      <p:ext uri="{BB962C8B-B14F-4D97-AF65-F5344CB8AC3E}">
        <p14:creationId xmlns:p14="http://schemas.microsoft.com/office/powerpoint/2010/main" val="408028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CE3D-6B95-4456-9B89-486755DA6FD2}"/>
              </a:ext>
            </a:extLst>
          </p:cNvPr>
          <p:cNvSpPr>
            <a:spLocks noGrp="1"/>
          </p:cNvSpPr>
          <p:nvPr>
            <p:ph type="title"/>
          </p:nvPr>
        </p:nvSpPr>
        <p:spPr/>
        <p:txBody>
          <a:bodyPr/>
          <a:lstStyle/>
          <a:p>
            <a:r>
              <a:rPr lang="en-US" dirty="0"/>
              <a:t>What are the Advantages of Microservices?</a:t>
            </a:r>
          </a:p>
        </p:txBody>
      </p:sp>
      <p:sp>
        <p:nvSpPr>
          <p:cNvPr id="3" name="Content Placeholder 2">
            <a:extLst>
              <a:ext uri="{FF2B5EF4-FFF2-40B4-BE49-F238E27FC236}">
                <a16:creationId xmlns:a16="http://schemas.microsoft.com/office/drawing/2014/main" id="{197CB2E8-E083-494B-8496-F9FDB1B34465}"/>
              </a:ext>
            </a:extLst>
          </p:cNvPr>
          <p:cNvSpPr>
            <a:spLocks noGrp="1"/>
          </p:cNvSpPr>
          <p:nvPr>
            <p:ph idx="1"/>
          </p:nvPr>
        </p:nvSpPr>
        <p:spPr/>
        <p:txBody>
          <a:bodyPr>
            <a:normAutofit fontScale="62500" lnSpcReduction="20000"/>
          </a:bodyPr>
          <a:lstStyle/>
          <a:p>
            <a:r>
              <a:rPr lang="en-US" dirty="0"/>
              <a:t>Easier to build and maintain applications. When apps are made of smaller composable parts they are easier to build and to maintain.</a:t>
            </a:r>
          </a:p>
          <a:p>
            <a:r>
              <a:rPr lang="en-US" dirty="0"/>
              <a:t>They are organized around the capabilities of the business that is using it. </a:t>
            </a:r>
          </a:p>
          <a:p>
            <a:r>
              <a:rPr lang="en-US" dirty="0"/>
              <a:t>Improved productivity and speed. The applications are broken down into manageable services that are faster to develop. </a:t>
            </a:r>
          </a:p>
          <a:p>
            <a:r>
              <a:rPr lang="en-US" dirty="0"/>
              <a:t>Different teams can be working on different things and you don’t have to wait on one piece to be finished before the next team can start on their chunk of the project.</a:t>
            </a:r>
          </a:p>
          <a:p>
            <a:r>
              <a:rPr lang="en-US" dirty="0"/>
              <a:t>Flexibility using technologies and scalability. The microservices can be written using many different technologies. Microservices you can add new components to the system easily or you could also scale the services separate from each other. </a:t>
            </a:r>
          </a:p>
          <a:p>
            <a:r>
              <a:rPr lang="en-US" dirty="0"/>
              <a:t>Microservices allow developers the ability to work autonomously and to make technical decisions quickly and in smaller groups. </a:t>
            </a:r>
          </a:p>
          <a:p>
            <a:endParaRPr lang="en-US" dirty="0"/>
          </a:p>
          <a:p>
            <a:r>
              <a:rPr lang="en-US" dirty="0"/>
              <a:t>Source: (</a:t>
            </a:r>
            <a:r>
              <a:rPr lang="en-US" dirty="0" err="1">
                <a:effectLst/>
              </a:rPr>
              <a:t>Skelia</a:t>
            </a:r>
            <a:r>
              <a:rPr lang="en-US" dirty="0">
                <a:effectLst/>
              </a:rPr>
              <a:t>.)</a:t>
            </a:r>
            <a:endParaRPr lang="en-US" dirty="0"/>
          </a:p>
        </p:txBody>
      </p:sp>
    </p:spTree>
    <p:extLst>
      <p:ext uri="{BB962C8B-B14F-4D97-AF65-F5344CB8AC3E}">
        <p14:creationId xmlns:p14="http://schemas.microsoft.com/office/powerpoint/2010/main" val="102045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D0FB-BAE5-4B8C-AB0A-218F2DFC8932}"/>
              </a:ext>
            </a:extLst>
          </p:cNvPr>
          <p:cNvSpPr>
            <a:spLocks noGrp="1"/>
          </p:cNvSpPr>
          <p:nvPr>
            <p:ph type="title"/>
          </p:nvPr>
        </p:nvSpPr>
        <p:spPr/>
        <p:txBody>
          <a:bodyPr>
            <a:normAutofit fontScale="90000"/>
          </a:bodyPr>
          <a:lstStyle/>
          <a:p>
            <a:r>
              <a:rPr lang="en-US" dirty="0"/>
              <a:t>What are the Disadvantages of Microservices?</a:t>
            </a:r>
          </a:p>
        </p:txBody>
      </p:sp>
      <p:sp>
        <p:nvSpPr>
          <p:cNvPr id="3" name="Content Placeholder 2">
            <a:extLst>
              <a:ext uri="{FF2B5EF4-FFF2-40B4-BE49-F238E27FC236}">
                <a16:creationId xmlns:a16="http://schemas.microsoft.com/office/drawing/2014/main" id="{A357A72B-62F2-4D50-83CF-0D2CB31CB057}"/>
              </a:ext>
            </a:extLst>
          </p:cNvPr>
          <p:cNvSpPr>
            <a:spLocks noGrp="1"/>
          </p:cNvSpPr>
          <p:nvPr>
            <p:ph idx="1"/>
          </p:nvPr>
        </p:nvSpPr>
        <p:spPr/>
        <p:txBody>
          <a:bodyPr>
            <a:normAutofit fontScale="77500" lnSpcReduction="20000"/>
          </a:bodyPr>
          <a:lstStyle/>
          <a:p>
            <a:r>
              <a:rPr lang="en-US" dirty="0"/>
              <a:t>Communication between each service is difficult. Since everything is independent from each service you have to handle each request carefully when its traveling from and to each modules. </a:t>
            </a:r>
          </a:p>
          <a:p>
            <a:r>
              <a:rPr lang="en-US" dirty="0"/>
              <a:t>Having to deal with several different databases and transaction management can be a huge nightmare. </a:t>
            </a:r>
          </a:p>
          <a:p>
            <a:r>
              <a:rPr lang="en-US" dirty="0"/>
              <a:t>Testing can be hard since you must check each dependent service before you can start the testing. </a:t>
            </a:r>
          </a:p>
          <a:p>
            <a:r>
              <a:rPr lang="en-US" dirty="0"/>
              <a:t>When debugging it can be harder since each service has its own set of logs to go though.</a:t>
            </a:r>
          </a:p>
          <a:p>
            <a:r>
              <a:rPr lang="en-US" dirty="0"/>
              <a:t>Deployment is harder since you need to coordinate different services. </a:t>
            </a:r>
          </a:p>
          <a:p>
            <a:r>
              <a:rPr lang="en-US" dirty="0"/>
              <a:t>Microservices could be great for large companies but they can be slower to implement and might be to hard for smaller companies who need to create and iterate fast. </a:t>
            </a:r>
          </a:p>
          <a:p>
            <a:endParaRPr lang="en-US" dirty="0"/>
          </a:p>
          <a:p>
            <a:r>
              <a:rPr lang="en-US" dirty="0"/>
              <a:t>Source: (</a:t>
            </a:r>
            <a:r>
              <a:rPr lang="en-US" dirty="0">
                <a:effectLst/>
              </a:rPr>
              <a:t>Qian, A.)</a:t>
            </a:r>
            <a:endParaRPr lang="en-US" dirty="0"/>
          </a:p>
        </p:txBody>
      </p:sp>
    </p:spTree>
    <p:extLst>
      <p:ext uri="{BB962C8B-B14F-4D97-AF65-F5344CB8AC3E}">
        <p14:creationId xmlns:p14="http://schemas.microsoft.com/office/powerpoint/2010/main" val="178861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904C-B596-4559-B9C9-62F8791D6D96}"/>
              </a:ext>
            </a:extLst>
          </p:cNvPr>
          <p:cNvSpPr>
            <a:spLocks noGrp="1"/>
          </p:cNvSpPr>
          <p:nvPr>
            <p:ph type="title"/>
          </p:nvPr>
        </p:nvSpPr>
        <p:spPr/>
        <p:txBody>
          <a:bodyPr>
            <a:normAutofit fontScale="90000"/>
          </a:bodyPr>
          <a:lstStyle/>
          <a:p>
            <a:r>
              <a:rPr lang="en-US" dirty="0"/>
              <a:t>How are Microservices deployed and Managed in a production environment?</a:t>
            </a:r>
          </a:p>
        </p:txBody>
      </p:sp>
      <p:sp>
        <p:nvSpPr>
          <p:cNvPr id="3" name="Content Placeholder 2">
            <a:extLst>
              <a:ext uri="{FF2B5EF4-FFF2-40B4-BE49-F238E27FC236}">
                <a16:creationId xmlns:a16="http://schemas.microsoft.com/office/drawing/2014/main" id="{09431DD0-4821-4263-8E96-E4E1724EFA16}"/>
              </a:ext>
            </a:extLst>
          </p:cNvPr>
          <p:cNvSpPr>
            <a:spLocks noGrp="1"/>
          </p:cNvSpPr>
          <p:nvPr>
            <p:ph idx="1"/>
          </p:nvPr>
        </p:nvSpPr>
        <p:spPr/>
        <p:txBody>
          <a:bodyPr>
            <a:normAutofit fontScale="62500" lnSpcReduction="20000"/>
          </a:bodyPr>
          <a:lstStyle/>
          <a:p>
            <a:r>
              <a:rPr lang="en-US" dirty="0"/>
              <a:t>There's not one and only one way to deploy and manage a production environment. So below is one of many that you can use. </a:t>
            </a:r>
          </a:p>
          <a:p>
            <a:r>
              <a:rPr lang="en-US" dirty="0"/>
              <a:t>Use a cloud service for the production infrastructure.  This can be more cost efficient and allows for application functions to run separate components. </a:t>
            </a:r>
          </a:p>
          <a:p>
            <a:r>
              <a:rPr lang="en-US" dirty="0"/>
              <a:t>Design for failure – meaning treat servers and container nodes as stateless entities that  could independently stop working, restart, or </a:t>
            </a:r>
            <a:r>
              <a:rPr lang="en-US" dirty="0" err="1"/>
              <a:t>autoscale</a:t>
            </a:r>
            <a:r>
              <a:rPr lang="en-US" dirty="0"/>
              <a:t> and patch. </a:t>
            </a:r>
          </a:p>
          <a:p>
            <a:r>
              <a:rPr lang="en-US" dirty="0"/>
              <a:t>Decentralized data management – when designing we need to be able to choose the best type of database for the project. We also need to be able to change the update database schema without having to worry about breaking the functional code. </a:t>
            </a:r>
          </a:p>
          <a:p>
            <a:r>
              <a:rPr lang="en-US" dirty="0"/>
              <a:t>Automate infrastructure deployment use CI/CD processes. Automate processes so that team members actions such as updating code module, trigger any necessary responses which as buildings and tests. Keep code at a similar level of maturity and use separate builds for each microservice.</a:t>
            </a:r>
          </a:p>
          <a:p>
            <a:r>
              <a:rPr lang="en-US" dirty="0"/>
              <a:t>Watch for issues in the log and trouble shoot from the start. </a:t>
            </a:r>
          </a:p>
          <a:p>
            <a:endParaRPr lang="en-US" dirty="0"/>
          </a:p>
          <a:p>
            <a:r>
              <a:rPr lang="en-US" dirty="0"/>
              <a:t>Source: (</a:t>
            </a:r>
            <a:r>
              <a:rPr lang="en-US" dirty="0">
                <a:effectLst/>
              </a:rPr>
              <a:t>Marko, K.)</a:t>
            </a:r>
            <a:endParaRPr lang="en-US" dirty="0"/>
          </a:p>
        </p:txBody>
      </p:sp>
    </p:spTree>
    <p:extLst>
      <p:ext uri="{BB962C8B-B14F-4D97-AF65-F5344CB8AC3E}">
        <p14:creationId xmlns:p14="http://schemas.microsoft.com/office/powerpoint/2010/main" val="64251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9AE0F-8EF0-4942-80A5-A239FAA4C51D}"/>
              </a:ext>
            </a:extLst>
          </p:cNvPr>
          <p:cNvSpPr>
            <a:spLocks noGrp="1"/>
          </p:cNvSpPr>
          <p:nvPr>
            <p:ph type="title"/>
          </p:nvPr>
        </p:nvSpPr>
        <p:spPr/>
        <p:txBody>
          <a:bodyPr/>
          <a:lstStyle/>
          <a:p>
            <a:r>
              <a:rPr lang="en-US" dirty="0"/>
              <a:t>How are Microservices Scaled?</a:t>
            </a:r>
          </a:p>
        </p:txBody>
      </p:sp>
      <p:sp>
        <p:nvSpPr>
          <p:cNvPr id="3" name="Content Placeholder 2">
            <a:extLst>
              <a:ext uri="{FF2B5EF4-FFF2-40B4-BE49-F238E27FC236}">
                <a16:creationId xmlns:a16="http://schemas.microsoft.com/office/drawing/2014/main" id="{C041D5EC-2DD2-4D07-B489-98CD49AA039F}"/>
              </a:ext>
            </a:extLst>
          </p:cNvPr>
          <p:cNvSpPr>
            <a:spLocks noGrp="1"/>
          </p:cNvSpPr>
          <p:nvPr>
            <p:ph idx="1"/>
          </p:nvPr>
        </p:nvSpPr>
        <p:spPr/>
        <p:txBody>
          <a:bodyPr>
            <a:normAutofit fontScale="70000" lnSpcReduction="20000"/>
          </a:bodyPr>
          <a:lstStyle/>
          <a:p>
            <a:r>
              <a:rPr lang="en-US" dirty="0"/>
              <a:t>X-Axis Scaling – Also called horizontal scaling. </a:t>
            </a:r>
          </a:p>
          <a:p>
            <a:r>
              <a:rPr lang="en-US" dirty="0"/>
              <a:t>X-Axis scaling the application is sub-divided into different horizontal parts. Most web server applications can use this type of scaling. </a:t>
            </a:r>
          </a:p>
          <a:p>
            <a:r>
              <a:rPr lang="en-US" dirty="0"/>
              <a:t>X-Axis is very basic and is less time consuming. The software will be scaled depending on the different tasks that it is responsible for. </a:t>
            </a:r>
          </a:p>
          <a:p>
            <a:r>
              <a:rPr lang="en-US" dirty="0"/>
              <a:t>Y-Axis scaling – also called vertical scaling </a:t>
            </a:r>
          </a:p>
          <a:p>
            <a:r>
              <a:rPr lang="en-US" dirty="0"/>
              <a:t>Y-Axis scaling include all resource level scaling. </a:t>
            </a:r>
          </a:p>
          <a:p>
            <a:r>
              <a:rPr lang="en-US" dirty="0"/>
              <a:t>The users request is redirected and restricted by the implemented logic.</a:t>
            </a:r>
          </a:p>
          <a:p>
            <a:r>
              <a:rPr lang="en-US" dirty="0"/>
              <a:t>Resources are broken down into small independent business units. </a:t>
            </a:r>
          </a:p>
          <a:p>
            <a:pPr marL="36900" indent="0">
              <a:buNone/>
            </a:pPr>
            <a:endParaRPr lang="en-US" dirty="0"/>
          </a:p>
          <a:p>
            <a:r>
              <a:rPr lang="en-US" dirty="0"/>
              <a:t>Source: (</a:t>
            </a:r>
            <a:r>
              <a:rPr lang="en-US" dirty="0" err="1">
                <a:effectLst/>
              </a:rPr>
              <a:t>TutorialsPoint</a:t>
            </a:r>
            <a:r>
              <a:rPr lang="en-US" dirty="0">
                <a:effectLst/>
              </a:rPr>
              <a:t>.)</a:t>
            </a:r>
            <a:endParaRPr lang="en-US" dirty="0"/>
          </a:p>
        </p:txBody>
      </p:sp>
    </p:spTree>
    <p:extLst>
      <p:ext uri="{BB962C8B-B14F-4D97-AF65-F5344CB8AC3E}">
        <p14:creationId xmlns:p14="http://schemas.microsoft.com/office/powerpoint/2010/main" val="264607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4888-2037-4C31-BDE3-A00A77CB7021}"/>
              </a:ext>
            </a:extLst>
          </p:cNvPr>
          <p:cNvSpPr>
            <a:spLocks noGrp="1"/>
          </p:cNvSpPr>
          <p:nvPr>
            <p:ph type="title"/>
          </p:nvPr>
        </p:nvSpPr>
        <p:spPr/>
        <p:txBody>
          <a:bodyPr>
            <a:normAutofit/>
          </a:bodyPr>
          <a:lstStyle/>
          <a:p>
            <a:r>
              <a:rPr lang="en-US" dirty="0"/>
              <a:t>Why to API gateways?</a:t>
            </a:r>
          </a:p>
        </p:txBody>
      </p:sp>
      <p:sp>
        <p:nvSpPr>
          <p:cNvPr id="3" name="Content Placeholder 2">
            <a:extLst>
              <a:ext uri="{FF2B5EF4-FFF2-40B4-BE49-F238E27FC236}">
                <a16:creationId xmlns:a16="http://schemas.microsoft.com/office/drawing/2014/main" id="{D2AADBB9-05D1-404C-ACAF-4F92D89DA563}"/>
              </a:ext>
            </a:extLst>
          </p:cNvPr>
          <p:cNvSpPr>
            <a:spLocks noGrp="1"/>
          </p:cNvSpPr>
          <p:nvPr>
            <p:ph idx="1"/>
          </p:nvPr>
        </p:nvSpPr>
        <p:spPr/>
        <p:txBody>
          <a:bodyPr>
            <a:normAutofit fontScale="77500" lnSpcReduction="20000"/>
          </a:bodyPr>
          <a:lstStyle/>
          <a:p>
            <a:r>
              <a:rPr lang="en-US" dirty="0"/>
              <a:t>An API service a remote request that then returns a response. </a:t>
            </a:r>
          </a:p>
          <a:p>
            <a:r>
              <a:rPr lang="en-US" dirty="0"/>
              <a:t>They help to protect the API from being overused and abused use a service for rate limiting. </a:t>
            </a:r>
          </a:p>
          <a:p>
            <a:r>
              <a:rPr lang="en-US" dirty="0"/>
              <a:t>Helps you understand why people use the created API </a:t>
            </a:r>
          </a:p>
          <a:p>
            <a:r>
              <a:rPr lang="en-US" dirty="0"/>
              <a:t>If using a monetized APIs you can connect to a billing system</a:t>
            </a:r>
          </a:p>
          <a:p>
            <a:r>
              <a:rPr lang="en-US" dirty="0"/>
              <a:t>You can use microservice architecture which lets you have single or </a:t>
            </a:r>
            <a:r>
              <a:rPr lang="en-US" dirty="0" err="1"/>
              <a:t>sozens</a:t>
            </a:r>
            <a:r>
              <a:rPr lang="en-US" dirty="0"/>
              <a:t> of calls to distinct applications</a:t>
            </a:r>
          </a:p>
          <a:p>
            <a:r>
              <a:rPr lang="en-US" dirty="0"/>
              <a:t>You can add or take away API services but you client will still be able to find all the services in one place. </a:t>
            </a:r>
          </a:p>
          <a:p>
            <a:pPr marL="36900" indent="0">
              <a:buNone/>
            </a:pPr>
            <a:endParaRPr lang="en-US" dirty="0"/>
          </a:p>
          <a:p>
            <a:pPr marL="36900" indent="0">
              <a:buNone/>
            </a:pPr>
            <a:r>
              <a:rPr lang="en-US" dirty="0"/>
              <a:t>Source: (Red Hat.) </a:t>
            </a:r>
          </a:p>
          <a:p>
            <a:endParaRPr lang="en-US" dirty="0"/>
          </a:p>
        </p:txBody>
      </p:sp>
    </p:spTree>
    <p:extLst>
      <p:ext uri="{BB962C8B-B14F-4D97-AF65-F5344CB8AC3E}">
        <p14:creationId xmlns:p14="http://schemas.microsoft.com/office/powerpoint/2010/main" val="104724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CF9D-9985-4D08-9A26-BAFFC8870AC7}"/>
              </a:ext>
            </a:extLst>
          </p:cNvPr>
          <p:cNvSpPr>
            <a:spLocks noGrp="1"/>
          </p:cNvSpPr>
          <p:nvPr>
            <p:ph type="title"/>
          </p:nvPr>
        </p:nvSpPr>
        <p:spPr/>
        <p:txBody>
          <a:bodyPr/>
          <a:lstStyle/>
          <a:p>
            <a:r>
              <a:rPr lang="en-US" dirty="0"/>
              <a:t>History of Microservices</a:t>
            </a:r>
          </a:p>
        </p:txBody>
      </p:sp>
      <p:sp>
        <p:nvSpPr>
          <p:cNvPr id="3" name="Content Placeholder 2">
            <a:extLst>
              <a:ext uri="{FF2B5EF4-FFF2-40B4-BE49-F238E27FC236}">
                <a16:creationId xmlns:a16="http://schemas.microsoft.com/office/drawing/2014/main" id="{2CD53308-ABEB-4696-8213-755F48EB6377}"/>
              </a:ext>
            </a:extLst>
          </p:cNvPr>
          <p:cNvSpPr>
            <a:spLocks noGrp="1"/>
          </p:cNvSpPr>
          <p:nvPr>
            <p:ph idx="1"/>
          </p:nvPr>
        </p:nvSpPr>
        <p:spPr/>
        <p:txBody>
          <a:bodyPr>
            <a:normAutofit fontScale="92500" lnSpcReduction="20000"/>
          </a:bodyPr>
          <a:lstStyle/>
          <a:p>
            <a:r>
              <a:rPr lang="en-US" dirty="0"/>
              <a:t>A variant to SOA </a:t>
            </a:r>
          </a:p>
          <a:p>
            <a:r>
              <a:rPr lang="en-US" dirty="0"/>
              <a:t>Back in 2005 Peter Rodgers introduced the term “micro web services.”.</a:t>
            </a:r>
          </a:p>
          <a:p>
            <a:r>
              <a:rPr lang="en-US" dirty="0"/>
              <a:t>However, Microservices themselves premiered at a software architecture event in 2011.</a:t>
            </a:r>
          </a:p>
          <a:p>
            <a:r>
              <a:rPr lang="en-US" dirty="0"/>
              <a:t>Amazon and Netflix were early adaptors to microservices.</a:t>
            </a:r>
          </a:p>
          <a:p>
            <a:r>
              <a:rPr lang="en-US" dirty="0"/>
              <a:t>Microservices have become more popular recently. </a:t>
            </a:r>
          </a:p>
          <a:p>
            <a:r>
              <a:rPr lang="en-US" dirty="0"/>
              <a:t>They help solve many IT issues like helping increase speed and scalability of applications and rapid testing.   </a:t>
            </a:r>
          </a:p>
          <a:p>
            <a:endParaRPr lang="en-US" dirty="0"/>
          </a:p>
          <a:p>
            <a:r>
              <a:rPr lang="en-US" dirty="0"/>
              <a:t>Source: (</a:t>
            </a:r>
            <a:r>
              <a:rPr lang="en-US" dirty="0" err="1">
                <a:effectLst/>
              </a:rPr>
              <a:t>Mauersberger</a:t>
            </a:r>
            <a:r>
              <a:rPr lang="en-US" dirty="0">
                <a:effectLst/>
              </a:rPr>
              <a:t>, L. )</a:t>
            </a:r>
            <a:endParaRPr lang="en-US" dirty="0"/>
          </a:p>
        </p:txBody>
      </p:sp>
    </p:spTree>
    <p:extLst>
      <p:ext uri="{BB962C8B-B14F-4D97-AF65-F5344CB8AC3E}">
        <p14:creationId xmlns:p14="http://schemas.microsoft.com/office/powerpoint/2010/main" val="203473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{A587291F-880E-46B4-8B8A-211FC2201F13}tf12214701_win32</Template>
  <TotalTime>0</TotalTime>
  <Words>1194</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Goudy Old Style</vt:lpstr>
      <vt:lpstr>Wingdings 2</vt:lpstr>
      <vt:lpstr>SlateVTI</vt:lpstr>
      <vt:lpstr>API Gateway </vt:lpstr>
      <vt:lpstr>What is a Microservice?</vt:lpstr>
      <vt:lpstr>What is an API gateway?</vt:lpstr>
      <vt:lpstr>What are the Advantages of Microservices?</vt:lpstr>
      <vt:lpstr>What are the Disadvantages of Microservices?</vt:lpstr>
      <vt:lpstr>How are Microservices deployed and Managed in a production environment?</vt:lpstr>
      <vt:lpstr>How are Microservices Scaled?</vt:lpstr>
      <vt:lpstr>Why to API gateways?</vt:lpstr>
      <vt:lpstr>History of Microservices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2020-08-26T06:03:08Z</dcterms:created>
  <dcterms:modified xsi:type="dcterms:W3CDTF">2020-08-26T20:50:02Z</dcterms:modified>
</cp:coreProperties>
</file>