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57" r:id="rId6"/>
    <p:sldId id="259" r:id="rId7"/>
    <p:sldId id="258" r:id="rId8"/>
    <p:sldId id="265" r:id="rId9"/>
    <p:sldId id="264" r:id="rId10"/>
    <p:sldId id="260"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Buechle" initials="RB" lastIdx="1" clrIdx="0">
    <p:extLst>
      <p:ext uri="{19B8F6BF-5375-455C-9EA6-DF929625EA0E}">
        <p15:presenceInfo xmlns:p15="http://schemas.microsoft.com/office/powerpoint/2012/main" userId="S::rbuechle@my365.bellevue.edu::c879b739-702e-4505-83ea-2e080b8164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A4F17-FE30-4FF3-BCE5-EB3A0F345102}" v="16" dt="2020-11-01T07:20:19.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1" autoAdjust="0"/>
    <p:restoredTop sz="94648" autoAdjust="0"/>
  </p:normalViewPr>
  <p:slideViewPr>
    <p:cSldViewPr snapToGrid="0">
      <p:cViewPr varScale="1">
        <p:scale>
          <a:sx n="77" d="100"/>
          <a:sy n="77" d="100"/>
        </p:scale>
        <p:origin x="126"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3200" dirty="0">
                <a:solidFill>
                  <a:schemeClr val="bg1"/>
                </a:solidFill>
              </a:rPr>
              <a:t>Security Controls in Shared Source code repositories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Becca Buechle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0769-49CB-4AB5-A17D-497EF6D7D5F0}"/>
              </a:ext>
            </a:extLst>
          </p:cNvPr>
          <p:cNvSpPr>
            <a:spLocks noGrp="1"/>
          </p:cNvSpPr>
          <p:nvPr>
            <p:ph type="title"/>
          </p:nvPr>
        </p:nvSpPr>
        <p:spPr/>
        <p:txBody>
          <a:bodyPr/>
          <a:lstStyle/>
          <a:p>
            <a:pPr algn="ctr"/>
            <a:r>
              <a:rPr lang="en-US" dirty="0"/>
              <a:t>Bibliography </a:t>
            </a:r>
          </a:p>
        </p:txBody>
      </p:sp>
      <p:sp>
        <p:nvSpPr>
          <p:cNvPr id="3" name="Content Placeholder 2">
            <a:extLst>
              <a:ext uri="{FF2B5EF4-FFF2-40B4-BE49-F238E27FC236}">
                <a16:creationId xmlns:a16="http://schemas.microsoft.com/office/drawing/2014/main" id="{556456F5-C8F2-418A-AD5B-830EA5705B0D}"/>
              </a:ext>
            </a:extLst>
          </p:cNvPr>
          <p:cNvSpPr>
            <a:spLocks noGrp="1"/>
          </p:cNvSpPr>
          <p:nvPr>
            <p:ph idx="1"/>
          </p:nvPr>
        </p:nvSpPr>
        <p:spPr/>
        <p:txBody>
          <a:bodyPr/>
          <a:lstStyle/>
          <a:p>
            <a:r>
              <a:rPr lang="en-US" dirty="0" err="1"/>
              <a:t>Assembla</a:t>
            </a:r>
            <a:r>
              <a:rPr lang="en-US" dirty="0"/>
              <a:t>. (2020). How to Secure Your Source Code. Retrieved October 31, 2020, from https://www.assembla.com/security/secure-source-code-report</a:t>
            </a:r>
          </a:p>
          <a:p>
            <a:r>
              <a:rPr lang="en-US" dirty="0"/>
              <a:t>Clement, M. (2019, March 20). Source Code Security Best Practices. Retrieved October 31, 2020, from https://www.stop-source-code-theft.com/source-code-security-best-practices/</a:t>
            </a:r>
          </a:p>
          <a:p>
            <a:r>
              <a:rPr lang="en-US" dirty="0"/>
              <a:t>Perlmutter, D. (2018, July 22). What You Need to Know About Code Repository Threats. Retrieved October 31, 2020, from https://blog.cyberint.com/what-you-need-to-know-about-code-repository-threats</a:t>
            </a:r>
          </a:p>
          <a:p>
            <a:endParaRPr lang="en-US" dirty="0"/>
          </a:p>
        </p:txBody>
      </p:sp>
    </p:spTree>
    <p:extLst>
      <p:ext uri="{BB962C8B-B14F-4D97-AF65-F5344CB8AC3E}">
        <p14:creationId xmlns:p14="http://schemas.microsoft.com/office/powerpoint/2010/main" val="320811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5"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7EE6B-ABD1-4F8C-87E1-063462C862F3}"/>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Repository Code Threats</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E2ADBC-A986-4D03-BEE9-256DFA48C51C}"/>
              </a:ext>
            </a:extLst>
          </p:cNvPr>
          <p:cNvSpPr>
            <a:spLocks noGrp="1"/>
          </p:cNvSpPr>
          <p:nvPr>
            <p:ph idx="1"/>
          </p:nvPr>
        </p:nvSpPr>
        <p:spPr>
          <a:xfrm>
            <a:off x="6755769" y="1033390"/>
            <a:ext cx="4855037" cy="4825409"/>
          </a:xfrm>
          <a:ln w="57150">
            <a:noFill/>
          </a:ln>
        </p:spPr>
        <p:txBody>
          <a:bodyPr anchor="ctr">
            <a:normAutofit lnSpcReduction="10000"/>
          </a:bodyPr>
          <a:lstStyle/>
          <a:p>
            <a:pPr>
              <a:lnSpc>
                <a:spcPct val="90000"/>
              </a:lnSpc>
            </a:pPr>
            <a:r>
              <a:rPr lang="en-US" sz="1400" dirty="0">
                <a:solidFill>
                  <a:schemeClr val="accent2">
                    <a:lumMod val="50000"/>
                  </a:schemeClr>
                </a:solidFill>
              </a:rPr>
              <a:t>Code repositories such as GitHub have potential security issues that all users should be aware of. </a:t>
            </a:r>
          </a:p>
          <a:p>
            <a:pPr>
              <a:lnSpc>
                <a:spcPct val="90000"/>
              </a:lnSpc>
            </a:pPr>
            <a:r>
              <a:rPr lang="en-US" sz="1400" dirty="0">
                <a:solidFill>
                  <a:schemeClr val="accent2">
                    <a:lumMod val="50000"/>
                  </a:schemeClr>
                </a:solidFill>
              </a:rPr>
              <a:t>When posting to these type of sites developers are taking private files and then pushing them to a repository which are then being copied to public repositories which are then searchable.</a:t>
            </a:r>
          </a:p>
          <a:p>
            <a:pPr>
              <a:lnSpc>
                <a:spcPct val="90000"/>
              </a:lnSpc>
            </a:pPr>
            <a:r>
              <a:rPr lang="en-US" sz="1400" dirty="0">
                <a:solidFill>
                  <a:schemeClr val="accent2">
                    <a:lumMod val="50000"/>
                  </a:schemeClr>
                </a:solidFill>
              </a:rPr>
              <a:t>An attacker knowns exactly how open-source code is used. </a:t>
            </a:r>
          </a:p>
          <a:p>
            <a:pPr>
              <a:lnSpc>
                <a:spcPct val="90000"/>
              </a:lnSpc>
            </a:pPr>
            <a:r>
              <a:rPr lang="en-US" sz="1400" dirty="0">
                <a:solidFill>
                  <a:schemeClr val="accent2">
                    <a:lumMod val="50000"/>
                  </a:schemeClr>
                </a:solidFill>
              </a:rPr>
              <a:t>An attacker will then watch the repositories and watched for ones that are marked as having problems. </a:t>
            </a:r>
          </a:p>
          <a:p>
            <a:pPr>
              <a:lnSpc>
                <a:spcPct val="90000"/>
              </a:lnSpc>
            </a:pPr>
            <a:r>
              <a:rPr lang="en-US" sz="1400" dirty="0">
                <a:solidFill>
                  <a:schemeClr val="accent2">
                    <a:lumMod val="50000"/>
                  </a:schemeClr>
                </a:solidFill>
              </a:rPr>
              <a:t>While developers might think individual code repositories are low importance or low value but when combined with active reconnaissance techniques the data can be leveraged in attacks against employees using phishing or by locating potential targets for attacks. </a:t>
            </a:r>
          </a:p>
          <a:p>
            <a:pPr>
              <a:lnSpc>
                <a:spcPct val="90000"/>
              </a:lnSpc>
            </a:pPr>
            <a:r>
              <a:rPr lang="en-US" sz="1400" dirty="0">
                <a:solidFill>
                  <a:schemeClr val="accent2">
                    <a:lumMod val="50000"/>
                  </a:schemeClr>
                </a:solidFill>
              </a:rPr>
              <a:t>These treats can involve infrastructure attacks, social engineering, credential theft, and even an entire shut down of systems and applications when codes are altered. </a:t>
            </a:r>
          </a:p>
          <a:p>
            <a:pPr>
              <a:lnSpc>
                <a:spcPct val="90000"/>
              </a:lnSpc>
            </a:pPr>
            <a:r>
              <a:rPr lang="en-US" sz="1400" dirty="0">
                <a:solidFill>
                  <a:schemeClr val="accent2">
                    <a:lumMod val="50000"/>
                  </a:schemeClr>
                </a:solidFill>
              </a:rPr>
              <a:t>This not only happens because of malicious attacks but also due to developer negligence by accidently putting confidential data in the uploaded code. </a:t>
            </a:r>
          </a:p>
          <a:p>
            <a:pPr>
              <a:lnSpc>
                <a:spcPct val="90000"/>
              </a:lnSpc>
            </a:pPr>
            <a:r>
              <a:rPr lang="en-US" sz="1400" dirty="0">
                <a:solidFill>
                  <a:schemeClr val="accent1">
                    <a:lumMod val="75000"/>
                  </a:schemeClr>
                </a:solidFill>
              </a:rPr>
              <a:t>Source: (Perlmutter, D.) </a:t>
            </a:r>
          </a:p>
          <a:p>
            <a:pPr>
              <a:lnSpc>
                <a:spcPct val="90000"/>
              </a:lnSpc>
            </a:pPr>
            <a:endParaRPr lang="en-US" sz="1400" dirty="0">
              <a:solidFill>
                <a:schemeClr val="accent2">
                  <a:lumMod val="50000"/>
                </a:schemeClr>
              </a:solidFill>
            </a:endParaRPr>
          </a:p>
          <a:p>
            <a:pPr>
              <a:lnSpc>
                <a:spcPct val="90000"/>
              </a:lnSpc>
            </a:pPr>
            <a:endParaRPr lang="en-US" sz="1400" dirty="0">
              <a:solidFill>
                <a:schemeClr val="accent2">
                  <a:lumMod val="50000"/>
                </a:schemeClr>
              </a:solidFill>
            </a:endParaRPr>
          </a:p>
        </p:txBody>
      </p:sp>
    </p:spTree>
    <p:extLst>
      <p:ext uri="{BB962C8B-B14F-4D97-AF65-F5344CB8AC3E}">
        <p14:creationId xmlns:p14="http://schemas.microsoft.com/office/powerpoint/2010/main" val="122234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9052-8E46-4328-90D5-1729E9116D1A}"/>
              </a:ext>
            </a:extLst>
          </p:cNvPr>
          <p:cNvSpPr>
            <a:spLocks noGrp="1"/>
          </p:cNvSpPr>
          <p:nvPr>
            <p:ph type="title"/>
          </p:nvPr>
        </p:nvSpPr>
        <p:spPr/>
        <p:txBody>
          <a:bodyPr/>
          <a:lstStyle/>
          <a:p>
            <a:pPr algn="ctr"/>
            <a:r>
              <a:rPr lang="en-US" dirty="0"/>
              <a:t>Code that you shouldn’t include in Your repo</a:t>
            </a:r>
          </a:p>
        </p:txBody>
      </p:sp>
      <p:pic>
        <p:nvPicPr>
          <p:cNvPr id="7" name="Content Placeholder 6" descr="Graphical user interface, application&#10;&#10;Description automatically generated">
            <a:extLst>
              <a:ext uri="{FF2B5EF4-FFF2-40B4-BE49-F238E27FC236}">
                <a16:creationId xmlns:a16="http://schemas.microsoft.com/office/drawing/2014/main" id="{6CABDDF1-85B1-415F-B1FB-E0FC77FB5546}"/>
              </a:ext>
            </a:extLst>
          </p:cNvPr>
          <p:cNvPicPr>
            <a:picLocks noGrp="1" noChangeAspect="1"/>
          </p:cNvPicPr>
          <p:nvPr>
            <p:ph sz="half" idx="1"/>
          </p:nvPr>
        </p:nvPicPr>
        <p:blipFill>
          <a:blip r:embed="rId2"/>
          <a:stretch>
            <a:fillRect/>
          </a:stretch>
        </p:blipFill>
        <p:spPr>
          <a:xfrm>
            <a:off x="711200" y="2601119"/>
            <a:ext cx="5162550" cy="2886075"/>
          </a:xfrm>
        </p:spPr>
      </p:pic>
      <p:pic>
        <p:nvPicPr>
          <p:cNvPr id="9" name="Content Placeholder 8" descr="Graphical user interface, application&#10;&#10;Description automatically generated">
            <a:extLst>
              <a:ext uri="{FF2B5EF4-FFF2-40B4-BE49-F238E27FC236}">
                <a16:creationId xmlns:a16="http://schemas.microsoft.com/office/drawing/2014/main" id="{B69B2076-8A19-4C85-B8B1-9FBC222EB417}"/>
              </a:ext>
            </a:extLst>
          </p:cNvPr>
          <p:cNvPicPr>
            <a:picLocks noGrp="1" noChangeAspect="1"/>
          </p:cNvPicPr>
          <p:nvPr>
            <p:ph sz="half" idx="2"/>
          </p:nvPr>
        </p:nvPicPr>
        <p:blipFill>
          <a:blip r:embed="rId3"/>
          <a:stretch>
            <a:fillRect/>
          </a:stretch>
        </p:blipFill>
        <p:spPr>
          <a:xfrm>
            <a:off x="6318250" y="2605881"/>
            <a:ext cx="5162550" cy="2876550"/>
          </a:xfrm>
        </p:spPr>
      </p:pic>
      <p:sp>
        <p:nvSpPr>
          <p:cNvPr id="3" name="TextBox 2">
            <a:extLst>
              <a:ext uri="{FF2B5EF4-FFF2-40B4-BE49-F238E27FC236}">
                <a16:creationId xmlns:a16="http://schemas.microsoft.com/office/drawing/2014/main" id="{FB940406-ECAA-4B7C-9508-AE68A94F6DBB}"/>
              </a:ext>
            </a:extLst>
          </p:cNvPr>
          <p:cNvSpPr txBox="1"/>
          <p:nvPr/>
        </p:nvSpPr>
        <p:spPr>
          <a:xfrm>
            <a:off x="4828673" y="5863390"/>
            <a:ext cx="3537285" cy="646331"/>
          </a:xfrm>
          <a:prstGeom prst="rect">
            <a:avLst/>
          </a:prstGeom>
          <a:noFill/>
        </p:spPr>
        <p:txBody>
          <a:bodyPr wrap="square" rtlCol="0">
            <a:spAutoFit/>
          </a:bodyPr>
          <a:lstStyle/>
          <a:p>
            <a:r>
              <a:rPr lang="en-US" dirty="0">
                <a:solidFill>
                  <a:schemeClr val="accent1">
                    <a:lumMod val="75000"/>
                  </a:schemeClr>
                </a:solidFill>
              </a:rPr>
              <a:t>Source: (Perlmutter, D.) </a:t>
            </a:r>
          </a:p>
          <a:p>
            <a:endParaRPr lang="en-US" dirty="0"/>
          </a:p>
        </p:txBody>
      </p:sp>
    </p:spTree>
    <p:extLst>
      <p:ext uri="{BB962C8B-B14F-4D97-AF65-F5344CB8AC3E}">
        <p14:creationId xmlns:p14="http://schemas.microsoft.com/office/powerpoint/2010/main" val="218462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20BC0-925E-4C8A-B6E7-DA426406FE38}"/>
              </a:ext>
            </a:extLst>
          </p:cNvPr>
          <p:cNvSpPr>
            <a:spLocks noGrp="1"/>
          </p:cNvSpPr>
          <p:nvPr>
            <p:ph type="title"/>
          </p:nvPr>
        </p:nvSpPr>
        <p:spPr>
          <a:xfrm>
            <a:off x="7963094" y="1113764"/>
            <a:ext cx="3269749" cy="4624327"/>
          </a:xfrm>
        </p:spPr>
        <p:txBody>
          <a:bodyPr anchor="ctr">
            <a:normAutofit/>
          </a:bodyPr>
          <a:lstStyle/>
          <a:p>
            <a:r>
              <a:rPr lang="en-US" sz="2700">
                <a:solidFill>
                  <a:srgbClr val="FFFFFF"/>
                </a:solidFill>
              </a:rPr>
              <a:t>Attacks and Exploits against Infrastructure</a:t>
            </a:r>
          </a:p>
        </p:txBody>
      </p:sp>
      <p:sp>
        <p:nvSpPr>
          <p:cNvPr id="3" name="Content Placeholder 2">
            <a:extLst>
              <a:ext uri="{FF2B5EF4-FFF2-40B4-BE49-F238E27FC236}">
                <a16:creationId xmlns:a16="http://schemas.microsoft.com/office/drawing/2014/main" id="{DA6EC976-0E47-46E5-831A-38483B96FF86}"/>
              </a:ext>
            </a:extLst>
          </p:cNvPr>
          <p:cNvSpPr>
            <a:spLocks noGrp="1"/>
          </p:cNvSpPr>
          <p:nvPr>
            <p:ph idx="1"/>
          </p:nvPr>
        </p:nvSpPr>
        <p:spPr>
          <a:xfrm>
            <a:off x="927916" y="1113764"/>
            <a:ext cx="6108179" cy="4624327"/>
          </a:xfrm>
        </p:spPr>
        <p:txBody>
          <a:bodyPr anchor="ctr">
            <a:normAutofit lnSpcReduction="10000"/>
          </a:bodyPr>
          <a:lstStyle/>
          <a:p>
            <a:pPr>
              <a:lnSpc>
                <a:spcPct val="90000"/>
              </a:lnSpc>
            </a:pPr>
            <a:r>
              <a:rPr lang="en-US" sz="1700" dirty="0"/>
              <a:t>Sensitive information is valuable to a hacker as it allows them to focus their efforts on finding exposed instances and subsequent vulnerabilities in the companies' high-level technologies. </a:t>
            </a:r>
          </a:p>
          <a:p>
            <a:pPr>
              <a:lnSpc>
                <a:spcPct val="90000"/>
              </a:lnSpc>
            </a:pPr>
            <a:r>
              <a:rPr lang="en-US" sz="1700" dirty="0"/>
              <a:t>Technical indicators such as hostnames, IP addresses and service configurations allow hackers to build up a larger picture of the company's infrastructure which can then be used to determine the high-value targets.</a:t>
            </a:r>
          </a:p>
          <a:p>
            <a:pPr>
              <a:lnSpc>
                <a:spcPct val="90000"/>
              </a:lnSpc>
            </a:pPr>
            <a:r>
              <a:rPr lang="en-US" sz="1700" dirty="0"/>
              <a:t>A hacker does not need to go through the full code to find the vulnerabilities and to be able to potentially leverage his attack on the deployed code.  </a:t>
            </a:r>
          </a:p>
          <a:p>
            <a:pPr>
              <a:lnSpc>
                <a:spcPct val="90000"/>
              </a:lnSpc>
            </a:pPr>
            <a:r>
              <a:rPr lang="en-US" sz="1700" dirty="0"/>
              <a:t>An example of this is when Uber had their data breach in 2016 and hackers broke into the source code repository on GitHub and opened up their infrastructure to attacks worldwide. </a:t>
            </a:r>
          </a:p>
          <a:p>
            <a:pPr>
              <a:lnSpc>
                <a:spcPct val="90000"/>
              </a:lnSpc>
            </a:pPr>
            <a:r>
              <a:rPr lang="en-US" sz="1700" dirty="0"/>
              <a:t>This left the personal information of 7 million Uber drivers and 50 million customers compromised the damage to the company and for the world of data security was massive. </a:t>
            </a:r>
          </a:p>
          <a:p>
            <a:pPr>
              <a:lnSpc>
                <a:spcPct val="90000"/>
              </a:lnSpc>
            </a:pPr>
            <a:r>
              <a:rPr lang="en-US" sz="1700" dirty="0"/>
              <a:t>Source: (</a:t>
            </a:r>
            <a:r>
              <a:rPr lang="en-US" sz="1600" dirty="0"/>
              <a:t>Perlmutter, D.) </a:t>
            </a:r>
            <a:endParaRPr lang="en-US" sz="1700" dirty="0"/>
          </a:p>
        </p:txBody>
      </p:sp>
    </p:spTree>
    <p:extLst>
      <p:ext uri="{BB962C8B-B14F-4D97-AF65-F5344CB8AC3E}">
        <p14:creationId xmlns:p14="http://schemas.microsoft.com/office/powerpoint/2010/main" val="259843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16F18-2EDF-4FA5-9A15-68EEBDB3CBC1}"/>
              </a:ext>
            </a:extLst>
          </p:cNvPr>
          <p:cNvSpPr>
            <a:spLocks noGrp="1"/>
          </p:cNvSpPr>
          <p:nvPr>
            <p:ph type="title"/>
          </p:nvPr>
        </p:nvSpPr>
        <p:spPr>
          <a:xfrm>
            <a:off x="643468" y="1033389"/>
            <a:ext cx="4826256" cy="4825409"/>
          </a:xfrm>
        </p:spPr>
        <p:txBody>
          <a:bodyPr anchor="ctr">
            <a:normAutofit/>
          </a:bodyPr>
          <a:lstStyle/>
          <a:p>
            <a:pPr>
              <a:lnSpc>
                <a:spcPct val="90000"/>
              </a:lnSpc>
            </a:pPr>
            <a:r>
              <a:rPr lang="en-US" sz="5000">
                <a:solidFill>
                  <a:srgbClr val="FFFFFF"/>
                </a:solidFill>
              </a:rPr>
              <a:t>Best Practices for Implementing security controls</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65E45D9-60E2-4312-B5E0-135235EC2D1F}"/>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100" b="1" dirty="0">
                <a:solidFill>
                  <a:schemeClr val="accent2">
                    <a:lumMod val="50000"/>
                  </a:schemeClr>
                </a:solidFill>
              </a:rPr>
              <a:t>Security Awareness Training </a:t>
            </a:r>
            <a:r>
              <a:rPr lang="en-US" sz="1100" dirty="0">
                <a:solidFill>
                  <a:schemeClr val="accent2">
                    <a:lumMod val="50000"/>
                  </a:schemeClr>
                </a:solidFill>
              </a:rPr>
              <a:t>– Your development teams should all be briefed on what is and what is not appropriate to share on services such as GitHub. </a:t>
            </a:r>
          </a:p>
          <a:p>
            <a:pPr>
              <a:lnSpc>
                <a:spcPct val="90000"/>
              </a:lnSpc>
            </a:pPr>
            <a:r>
              <a:rPr lang="en-US" sz="1100" dirty="0">
                <a:solidFill>
                  <a:schemeClr val="accent2">
                    <a:lumMod val="50000"/>
                  </a:schemeClr>
                </a:solidFill>
              </a:rPr>
              <a:t>Explain that they should remove any company-wide confidential and personal data before the code is uploaded. </a:t>
            </a:r>
          </a:p>
          <a:p>
            <a:pPr>
              <a:lnSpc>
                <a:spcPct val="90000"/>
              </a:lnSpc>
            </a:pPr>
            <a:r>
              <a:rPr lang="en-US" sz="1100" dirty="0">
                <a:solidFill>
                  <a:schemeClr val="accent2">
                    <a:lumMod val="50000"/>
                  </a:schemeClr>
                </a:solidFill>
              </a:rPr>
              <a:t>Development teams should also be careful when sharing any types of screenshots that can be publicly viewed as these often contain confidential information as well. </a:t>
            </a:r>
          </a:p>
          <a:p>
            <a:pPr>
              <a:lnSpc>
                <a:spcPct val="90000"/>
              </a:lnSpc>
            </a:pPr>
            <a:r>
              <a:rPr lang="en-US" sz="1100" b="1" dirty="0">
                <a:solidFill>
                  <a:schemeClr val="accent2">
                    <a:lumMod val="50000"/>
                  </a:schemeClr>
                </a:solidFill>
              </a:rPr>
              <a:t>Audit/Monitoring – </a:t>
            </a:r>
            <a:r>
              <a:rPr lang="en-US" sz="1100" dirty="0">
                <a:solidFill>
                  <a:schemeClr val="accent2">
                    <a:lumMod val="50000"/>
                  </a:schemeClr>
                </a:solidFill>
              </a:rPr>
              <a:t>A review should be done to make sure that existing code repositories permissions are configured with the correct the type of repository they are for i.e. internal-use only. </a:t>
            </a:r>
          </a:p>
          <a:p>
            <a:pPr>
              <a:lnSpc>
                <a:spcPct val="90000"/>
              </a:lnSpc>
            </a:pPr>
            <a:r>
              <a:rPr lang="en-US" sz="1100" dirty="0">
                <a:solidFill>
                  <a:schemeClr val="accent2">
                    <a:lumMod val="50000"/>
                  </a:schemeClr>
                </a:solidFill>
              </a:rPr>
              <a:t>With public repositories keep in mind when you mark something as being a possible issue that it should be possibly switched to a private repo.</a:t>
            </a:r>
          </a:p>
          <a:p>
            <a:pPr>
              <a:lnSpc>
                <a:spcPct val="90000"/>
              </a:lnSpc>
            </a:pPr>
            <a:r>
              <a:rPr lang="en-US" sz="1100" b="1" dirty="0">
                <a:solidFill>
                  <a:schemeClr val="accent2">
                    <a:lumMod val="50000"/>
                  </a:schemeClr>
                </a:solidFill>
              </a:rPr>
              <a:t>Intelligence-Led Penetration Testing - </a:t>
            </a:r>
            <a:r>
              <a:rPr lang="en-US" sz="1100" dirty="0">
                <a:solidFill>
                  <a:schemeClr val="accent2">
                    <a:lumMod val="50000"/>
                  </a:schemeClr>
                </a:solidFill>
              </a:rPr>
              <a:t>Doing an intelligence-led penetration test will help find exposed data during the reconnaissance step that will later be used in a cyber attack. During this reports should be gathered and created so that it can be studied to help prevent it from happening.</a:t>
            </a:r>
          </a:p>
          <a:p>
            <a:pPr>
              <a:lnSpc>
                <a:spcPct val="90000"/>
              </a:lnSpc>
            </a:pPr>
            <a:r>
              <a:rPr lang="en-US" sz="1100" dirty="0">
                <a:solidFill>
                  <a:schemeClr val="accent2">
                    <a:lumMod val="50000"/>
                  </a:schemeClr>
                </a:solidFill>
              </a:rPr>
              <a:t>A tool that can be used is </a:t>
            </a:r>
            <a:r>
              <a:rPr lang="en-US" sz="1100" dirty="0" err="1">
                <a:solidFill>
                  <a:schemeClr val="accent2">
                    <a:lumMod val="50000"/>
                  </a:schemeClr>
                </a:solidFill>
              </a:rPr>
              <a:t>CyberInt’s</a:t>
            </a:r>
            <a:r>
              <a:rPr lang="en-US" sz="1100" dirty="0">
                <a:solidFill>
                  <a:schemeClr val="accent2">
                    <a:lumMod val="50000"/>
                  </a:schemeClr>
                </a:solidFill>
              </a:rPr>
              <a:t> threat intelligence and digital monitor service. This gives you a look at </a:t>
            </a:r>
            <a:r>
              <a:rPr lang="en-US" sz="1100" dirty="0" err="1">
                <a:solidFill>
                  <a:schemeClr val="accent2">
                    <a:lumMod val="50000"/>
                  </a:schemeClr>
                </a:solidFill>
              </a:rPr>
              <a:t>realtime</a:t>
            </a:r>
            <a:r>
              <a:rPr lang="en-US" sz="1100" dirty="0">
                <a:solidFill>
                  <a:schemeClr val="accent2">
                    <a:lumMod val="50000"/>
                  </a:schemeClr>
                </a:solidFill>
              </a:rPr>
              <a:t> incidents and alerts if sensitive data is shared places such as GitHub or the Dark Web.</a:t>
            </a:r>
          </a:p>
          <a:p>
            <a:pPr>
              <a:lnSpc>
                <a:spcPct val="90000"/>
              </a:lnSpc>
            </a:pPr>
            <a:endParaRPr lang="en-US" sz="1100" dirty="0">
              <a:solidFill>
                <a:schemeClr val="accent2">
                  <a:lumMod val="50000"/>
                </a:schemeClr>
              </a:solidFill>
            </a:endParaRPr>
          </a:p>
          <a:p>
            <a:pPr>
              <a:lnSpc>
                <a:spcPct val="90000"/>
              </a:lnSpc>
            </a:pPr>
            <a:r>
              <a:rPr lang="en-US" sz="1100" dirty="0">
                <a:solidFill>
                  <a:schemeClr val="accent1">
                    <a:lumMod val="75000"/>
                  </a:schemeClr>
                </a:solidFill>
              </a:rPr>
              <a:t>Source: (Perlmutter, D.)</a:t>
            </a:r>
          </a:p>
          <a:p>
            <a:pPr>
              <a:lnSpc>
                <a:spcPct val="90000"/>
              </a:lnSpc>
            </a:pPr>
            <a:endParaRPr lang="en-US" sz="1100" dirty="0">
              <a:solidFill>
                <a:schemeClr val="accent2">
                  <a:lumMod val="50000"/>
                </a:schemeClr>
              </a:solidFill>
            </a:endParaRPr>
          </a:p>
        </p:txBody>
      </p:sp>
    </p:spTree>
    <p:extLst>
      <p:ext uri="{BB962C8B-B14F-4D97-AF65-F5344CB8AC3E}">
        <p14:creationId xmlns:p14="http://schemas.microsoft.com/office/powerpoint/2010/main" val="231071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5EACE-4166-44F1-8DBF-EE9BCC30AC3D}"/>
              </a:ext>
            </a:extLst>
          </p:cNvPr>
          <p:cNvSpPr>
            <a:spLocks noGrp="1"/>
          </p:cNvSpPr>
          <p:nvPr>
            <p:ph type="title"/>
          </p:nvPr>
        </p:nvSpPr>
        <p:spPr>
          <a:xfrm>
            <a:off x="7963094" y="1113764"/>
            <a:ext cx="3269749" cy="4624327"/>
          </a:xfrm>
        </p:spPr>
        <p:txBody>
          <a:bodyPr anchor="ctr">
            <a:normAutofit/>
          </a:bodyPr>
          <a:lstStyle/>
          <a:p>
            <a:r>
              <a:rPr lang="en-US" sz="3200">
                <a:solidFill>
                  <a:srgbClr val="FFFFFF"/>
                </a:solidFill>
              </a:rPr>
              <a:t>Clear Security Policies</a:t>
            </a:r>
          </a:p>
        </p:txBody>
      </p:sp>
      <p:sp>
        <p:nvSpPr>
          <p:cNvPr id="3" name="Content Placeholder 2">
            <a:extLst>
              <a:ext uri="{FF2B5EF4-FFF2-40B4-BE49-F238E27FC236}">
                <a16:creationId xmlns:a16="http://schemas.microsoft.com/office/drawing/2014/main" id="{F632B85D-A3D2-4A42-9805-67A243070D78}"/>
              </a:ext>
            </a:extLst>
          </p:cNvPr>
          <p:cNvSpPr>
            <a:spLocks noGrp="1"/>
          </p:cNvSpPr>
          <p:nvPr>
            <p:ph idx="1"/>
          </p:nvPr>
        </p:nvSpPr>
        <p:spPr>
          <a:xfrm>
            <a:off x="927916" y="1113764"/>
            <a:ext cx="6108179" cy="4624327"/>
          </a:xfrm>
        </p:spPr>
        <p:txBody>
          <a:bodyPr anchor="ctr">
            <a:normAutofit/>
          </a:bodyPr>
          <a:lstStyle/>
          <a:p>
            <a:pPr>
              <a:lnSpc>
                <a:spcPct val="90000"/>
              </a:lnSpc>
            </a:pPr>
            <a:r>
              <a:rPr lang="en-US" sz="1400" dirty="0"/>
              <a:t>Security policies should be a huge part of any company now days. These will help a company see possible security issues and help to create strategies. Data theft of all kinds are major issues, and more than 6.5 million records are stolen each day. (Clement, M. )</a:t>
            </a:r>
          </a:p>
          <a:p>
            <a:pPr>
              <a:lnSpc>
                <a:spcPct val="90000"/>
              </a:lnSpc>
            </a:pPr>
            <a:r>
              <a:rPr lang="en-US" sz="1400" dirty="0"/>
              <a:t>Any type of data breach can put a company at financial risk and company stock usually stays down for several months after a breach. </a:t>
            </a:r>
          </a:p>
          <a:p>
            <a:pPr>
              <a:lnSpc>
                <a:spcPct val="90000"/>
              </a:lnSpc>
            </a:pPr>
            <a:r>
              <a:rPr lang="en-US" sz="1400" dirty="0"/>
              <a:t>Any type of source code should be treated like any other confidential thing in the company. Threats must be identified and addressed.  </a:t>
            </a:r>
          </a:p>
          <a:p>
            <a:pPr>
              <a:lnSpc>
                <a:spcPct val="90000"/>
              </a:lnSpc>
            </a:pPr>
            <a:r>
              <a:rPr lang="en-US" sz="1400" dirty="0"/>
              <a:t>When using programs such as GitHub make sure people are only downloading them on to secure computers. </a:t>
            </a:r>
          </a:p>
          <a:p>
            <a:pPr>
              <a:lnSpc>
                <a:spcPct val="90000"/>
              </a:lnSpc>
            </a:pPr>
            <a:r>
              <a:rPr lang="en-US" sz="1400" dirty="0"/>
              <a:t>Policies should be developed to stop the rick of password sharing. </a:t>
            </a:r>
          </a:p>
          <a:p>
            <a:pPr>
              <a:lnSpc>
                <a:spcPct val="90000"/>
              </a:lnSpc>
            </a:pPr>
            <a:r>
              <a:rPr lang="en-US" sz="1400" dirty="0"/>
              <a:t>Have security awareness training for development teams.</a:t>
            </a:r>
          </a:p>
          <a:p>
            <a:pPr>
              <a:lnSpc>
                <a:spcPct val="90000"/>
              </a:lnSpc>
            </a:pPr>
            <a:r>
              <a:rPr lang="en-US" sz="1400" dirty="0"/>
              <a:t>Developers should only have access to the code they need to be working with.</a:t>
            </a:r>
          </a:p>
          <a:p>
            <a:pPr>
              <a:lnSpc>
                <a:spcPct val="90000"/>
              </a:lnSpc>
            </a:pPr>
            <a:r>
              <a:rPr lang="en-US" sz="1400" dirty="0"/>
              <a:t>Keep any secret credentials and certificate keys sperate from source code.</a:t>
            </a:r>
          </a:p>
          <a:p>
            <a:pPr>
              <a:lnSpc>
                <a:spcPct val="90000"/>
              </a:lnSpc>
            </a:pPr>
            <a:endParaRPr lang="en-US" sz="1400" dirty="0"/>
          </a:p>
          <a:p>
            <a:pPr>
              <a:lnSpc>
                <a:spcPct val="90000"/>
              </a:lnSpc>
            </a:pPr>
            <a:r>
              <a:rPr lang="en-US" sz="1400" dirty="0"/>
              <a:t>Source:  (Clement, M. )</a:t>
            </a:r>
          </a:p>
          <a:p>
            <a:pPr>
              <a:lnSpc>
                <a:spcPct val="90000"/>
              </a:lnSpc>
            </a:pPr>
            <a:endParaRPr lang="en-US" sz="1400" dirty="0"/>
          </a:p>
        </p:txBody>
      </p:sp>
    </p:spTree>
    <p:extLst>
      <p:ext uri="{BB962C8B-B14F-4D97-AF65-F5344CB8AC3E}">
        <p14:creationId xmlns:p14="http://schemas.microsoft.com/office/powerpoint/2010/main" val="81562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5"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BE5E2-A65C-40CF-A390-F9ABEC78F2FA}"/>
              </a:ext>
            </a:extLst>
          </p:cNvPr>
          <p:cNvSpPr>
            <a:spLocks noGrp="1"/>
          </p:cNvSpPr>
          <p:nvPr>
            <p:ph type="title"/>
          </p:nvPr>
        </p:nvSpPr>
        <p:spPr>
          <a:xfrm>
            <a:off x="643468" y="1033389"/>
            <a:ext cx="4826256" cy="4825409"/>
          </a:xfrm>
        </p:spPr>
        <p:txBody>
          <a:bodyPr anchor="ctr">
            <a:normAutofit/>
          </a:bodyPr>
          <a:lstStyle/>
          <a:p>
            <a:pPr>
              <a:lnSpc>
                <a:spcPct val="90000"/>
              </a:lnSpc>
            </a:pPr>
            <a:r>
              <a:rPr lang="en-US" sz="5400">
                <a:solidFill>
                  <a:srgbClr val="FFFFFF"/>
                </a:solidFill>
              </a:rPr>
              <a:t>Have dedicated tools to prevent source code theft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662B78-D3EA-4A61-A67A-F801AF289CBE}"/>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700" dirty="0">
                <a:solidFill>
                  <a:schemeClr val="accent2">
                    <a:lumMod val="50000"/>
                  </a:schemeClr>
                </a:solidFill>
              </a:rPr>
              <a:t>Insider threats to source code can cost a company a lot of money. The average is around $1.8 million and up to $20 million to fix and insider incident. </a:t>
            </a:r>
          </a:p>
          <a:p>
            <a:pPr>
              <a:lnSpc>
                <a:spcPct val="90000"/>
              </a:lnSpc>
            </a:pPr>
            <a:r>
              <a:rPr lang="en-US" sz="1700" dirty="0">
                <a:solidFill>
                  <a:schemeClr val="accent2">
                    <a:lumMod val="50000"/>
                  </a:schemeClr>
                </a:solidFill>
              </a:rPr>
              <a:t>Making sure that insiders use companies Intellectual Property can be hard but there are many software tools out there to help with this issue. </a:t>
            </a:r>
          </a:p>
          <a:p>
            <a:pPr>
              <a:lnSpc>
                <a:spcPct val="90000"/>
              </a:lnSpc>
            </a:pPr>
            <a:r>
              <a:rPr lang="en-US" sz="1700" dirty="0">
                <a:solidFill>
                  <a:schemeClr val="accent2">
                    <a:lumMod val="50000"/>
                  </a:schemeClr>
                </a:solidFill>
              </a:rPr>
              <a:t> Data Loss prevention tools help to manage security issues which related to high-level risk.</a:t>
            </a:r>
          </a:p>
          <a:p>
            <a:pPr>
              <a:lnSpc>
                <a:spcPct val="90000"/>
              </a:lnSpc>
            </a:pPr>
            <a:r>
              <a:rPr lang="en-US" sz="1700" dirty="0">
                <a:solidFill>
                  <a:schemeClr val="accent2">
                    <a:lumMod val="50000"/>
                  </a:schemeClr>
                </a:solidFill>
              </a:rPr>
              <a:t>89% of people that leave tend to still have access to proprietary company data.(Clement, M. )</a:t>
            </a:r>
          </a:p>
          <a:p>
            <a:pPr>
              <a:lnSpc>
                <a:spcPct val="90000"/>
              </a:lnSpc>
            </a:pPr>
            <a:r>
              <a:rPr lang="en-US" sz="1700" dirty="0">
                <a:solidFill>
                  <a:schemeClr val="accent2">
                    <a:lumMod val="50000"/>
                  </a:schemeClr>
                </a:solidFill>
              </a:rPr>
              <a:t>With the correct tools this can be much less so that the company has a little less to worry about.</a:t>
            </a:r>
          </a:p>
          <a:p>
            <a:pPr>
              <a:lnSpc>
                <a:spcPct val="90000"/>
              </a:lnSpc>
            </a:pPr>
            <a:r>
              <a:rPr lang="en-US" sz="1700" dirty="0">
                <a:solidFill>
                  <a:schemeClr val="accent2">
                    <a:lumMod val="50000"/>
                  </a:schemeClr>
                </a:solidFill>
              </a:rPr>
              <a:t>Source: (Clement, M. )</a:t>
            </a:r>
          </a:p>
          <a:p>
            <a:pPr>
              <a:lnSpc>
                <a:spcPct val="90000"/>
              </a:lnSpc>
            </a:pPr>
            <a:endParaRPr lang="en-US" sz="1700" dirty="0">
              <a:solidFill>
                <a:schemeClr val="accent2">
                  <a:lumMod val="50000"/>
                </a:schemeClr>
              </a:solidFill>
            </a:endParaRPr>
          </a:p>
          <a:p>
            <a:pPr>
              <a:lnSpc>
                <a:spcPct val="90000"/>
              </a:lnSpc>
            </a:pPr>
            <a:endParaRPr lang="en-US" sz="1700" dirty="0">
              <a:solidFill>
                <a:schemeClr val="accent2">
                  <a:lumMod val="50000"/>
                </a:schemeClr>
              </a:solidFill>
            </a:endParaRPr>
          </a:p>
        </p:txBody>
      </p:sp>
    </p:spTree>
    <p:extLst>
      <p:ext uri="{BB962C8B-B14F-4D97-AF65-F5344CB8AC3E}">
        <p14:creationId xmlns:p14="http://schemas.microsoft.com/office/powerpoint/2010/main" val="19471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880CF-5531-4446-AE5E-4E1D38F788B5}"/>
              </a:ext>
            </a:extLst>
          </p:cNvPr>
          <p:cNvSpPr>
            <a:spLocks noGrp="1"/>
          </p:cNvSpPr>
          <p:nvPr>
            <p:ph type="title"/>
          </p:nvPr>
        </p:nvSpPr>
        <p:spPr>
          <a:xfrm>
            <a:off x="7963094" y="1113764"/>
            <a:ext cx="3269749" cy="4624327"/>
          </a:xfrm>
        </p:spPr>
        <p:txBody>
          <a:bodyPr anchor="ctr">
            <a:normAutofit/>
          </a:bodyPr>
          <a:lstStyle/>
          <a:p>
            <a:r>
              <a:rPr lang="en-US" sz="3200">
                <a:solidFill>
                  <a:srgbClr val="FFFFFF"/>
                </a:solidFill>
              </a:rPr>
              <a:t>Privileged Access</a:t>
            </a:r>
          </a:p>
        </p:txBody>
      </p:sp>
      <p:sp>
        <p:nvSpPr>
          <p:cNvPr id="3" name="Content Placeholder 2">
            <a:extLst>
              <a:ext uri="{FF2B5EF4-FFF2-40B4-BE49-F238E27FC236}">
                <a16:creationId xmlns:a16="http://schemas.microsoft.com/office/drawing/2014/main" id="{6AE1FD92-E54D-4BFB-8505-31973F0AA3D1}"/>
              </a:ext>
            </a:extLst>
          </p:cNvPr>
          <p:cNvSpPr>
            <a:spLocks noGrp="1"/>
          </p:cNvSpPr>
          <p:nvPr>
            <p:ph idx="1"/>
          </p:nvPr>
        </p:nvSpPr>
        <p:spPr>
          <a:xfrm>
            <a:off x="927916" y="1113764"/>
            <a:ext cx="6108179" cy="4624327"/>
          </a:xfrm>
        </p:spPr>
        <p:txBody>
          <a:bodyPr anchor="ctr">
            <a:normAutofit/>
          </a:bodyPr>
          <a:lstStyle/>
          <a:p>
            <a:r>
              <a:rPr lang="en-US" dirty="0"/>
              <a:t>Passwords can be the weakest link to making sure people stay out of places they shouldn’t be. </a:t>
            </a:r>
          </a:p>
          <a:p>
            <a:r>
              <a:rPr lang="en-US" dirty="0"/>
              <a:t>Developers normally require high levels of privilege when working on source code. </a:t>
            </a:r>
          </a:p>
          <a:p>
            <a:r>
              <a:rPr lang="en-US" dirty="0"/>
              <a:t>Collection #1 had 773 million data records breached including things like passwords, which makes the use of password for privileged access high risk. (Clement, M. )</a:t>
            </a:r>
          </a:p>
          <a:p>
            <a:r>
              <a:rPr lang="en-US" dirty="0"/>
              <a:t>Anyone that is working with source code should have high levels of authentication applied.</a:t>
            </a:r>
          </a:p>
          <a:p>
            <a:r>
              <a:rPr lang="en-US" dirty="0"/>
              <a:t>More than one factor should be in place such as an authenticator and a digital certificate. </a:t>
            </a:r>
          </a:p>
          <a:p>
            <a:r>
              <a:rPr lang="en-US" dirty="0"/>
              <a:t>Only allow people to work with what they need.</a:t>
            </a:r>
          </a:p>
          <a:p>
            <a:r>
              <a:rPr lang="en-US" dirty="0"/>
              <a:t>Source: (Clement, M. )</a:t>
            </a:r>
          </a:p>
          <a:p>
            <a:endParaRPr lang="en-US" dirty="0"/>
          </a:p>
        </p:txBody>
      </p:sp>
    </p:spTree>
    <p:extLst>
      <p:ext uri="{BB962C8B-B14F-4D97-AF65-F5344CB8AC3E}">
        <p14:creationId xmlns:p14="http://schemas.microsoft.com/office/powerpoint/2010/main" val="225414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F7A26-D272-4575-B93C-66923C9A680D}"/>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Encryption and Behavioral Monitoring</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A8081CD-CC59-4535-9170-CEADE3B38729}"/>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600" dirty="0">
                <a:solidFill>
                  <a:schemeClr val="accent2">
                    <a:lumMod val="50000"/>
                  </a:schemeClr>
                </a:solidFill>
              </a:rPr>
              <a:t>Having a layered approach when it comes to security is important. </a:t>
            </a:r>
          </a:p>
          <a:p>
            <a:pPr>
              <a:lnSpc>
                <a:spcPct val="90000"/>
              </a:lnSpc>
            </a:pPr>
            <a:r>
              <a:rPr lang="en-US" sz="1600" dirty="0">
                <a:solidFill>
                  <a:schemeClr val="accent2">
                    <a:lumMod val="50000"/>
                  </a:schemeClr>
                </a:solidFill>
              </a:rPr>
              <a:t>You cannot just have one policy you need several, some that are human-centered and some that are technical.</a:t>
            </a:r>
          </a:p>
          <a:p>
            <a:pPr>
              <a:lnSpc>
                <a:spcPct val="90000"/>
              </a:lnSpc>
            </a:pPr>
            <a:r>
              <a:rPr lang="en-US" sz="1600" dirty="0">
                <a:solidFill>
                  <a:schemeClr val="accent2">
                    <a:lumMod val="50000"/>
                  </a:schemeClr>
                </a:solidFill>
              </a:rPr>
              <a:t>These can be applied either on a global or departmental basis to help with protection.</a:t>
            </a:r>
          </a:p>
          <a:p>
            <a:pPr>
              <a:lnSpc>
                <a:spcPct val="90000"/>
              </a:lnSpc>
            </a:pPr>
            <a:r>
              <a:rPr lang="en-US" sz="1600" dirty="0">
                <a:solidFill>
                  <a:schemeClr val="accent2">
                    <a:lumMod val="50000"/>
                  </a:schemeClr>
                </a:solidFill>
              </a:rPr>
              <a:t>Use tools like encryptions and code obfuscation.</a:t>
            </a:r>
          </a:p>
          <a:p>
            <a:pPr>
              <a:lnSpc>
                <a:spcPct val="90000"/>
              </a:lnSpc>
            </a:pPr>
            <a:r>
              <a:rPr lang="en-US" sz="1600" dirty="0">
                <a:solidFill>
                  <a:schemeClr val="accent2">
                    <a:lumMod val="50000"/>
                  </a:schemeClr>
                </a:solidFill>
              </a:rPr>
              <a:t>By monitoring your developers you can stay on top of issues before they become a problem.</a:t>
            </a:r>
          </a:p>
          <a:p>
            <a:pPr>
              <a:lnSpc>
                <a:spcPct val="90000"/>
              </a:lnSpc>
            </a:pPr>
            <a:r>
              <a:rPr lang="en-US" sz="1600" dirty="0">
                <a:solidFill>
                  <a:schemeClr val="accent2">
                    <a:lumMod val="50000"/>
                  </a:schemeClr>
                </a:solidFill>
              </a:rPr>
              <a:t>Start at the top of the process and work to the bottom where the info is stored make sure everything is secure. </a:t>
            </a:r>
          </a:p>
          <a:p>
            <a:pPr>
              <a:lnSpc>
                <a:spcPct val="90000"/>
              </a:lnSpc>
            </a:pPr>
            <a:r>
              <a:rPr lang="en-US" sz="1600" dirty="0">
                <a:solidFill>
                  <a:schemeClr val="accent2">
                    <a:lumMod val="50000"/>
                  </a:schemeClr>
                </a:solidFill>
              </a:rPr>
              <a:t>The US Department of Homeland Security noted that 90% of security breaches happen because of vulnerabilities in the code.  (</a:t>
            </a:r>
            <a:r>
              <a:rPr lang="en-US" sz="1600" dirty="0" err="1">
                <a:solidFill>
                  <a:schemeClr val="accent2">
                    <a:lumMod val="50000"/>
                  </a:schemeClr>
                </a:solidFill>
              </a:rPr>
              <a:t>Assembla</a:t>
            </a:r>
            <a:r>
              <a:rPr lang="en-US" sz="1600" dirty="0">
                <a:solidFill>
                  <a:schemeClr val="accent2">
                    <a:lumMod val="50000"/>
                  </a:schemeClr>
                </a:solidFill>
              </a:rPr>
              <a:t>.)</a:t>
            </a:r>
          </a:p>
          <a:p>
            <a:pPr>
              <a:lnSpc>
                <a:spcPct val="90000"/>
              </a:lnSpc>
            </a:pPr>
            <a:r>
              <a:rPr lang="en-US" sz="1600" dirty="0">
                <a:solidFill>
                  <a:schemeClr val="accent2">
                    <a:lumMod val="50000"/>
                  </a:schemeClr>
                </a:solidFill>
              </a:rPr>
              <a:t>Source: (Clement, M. )</a:t>
            </a:r>
          </a:p>
          <a:p>
            <a:pPr>
              <a:lnSpc>
                <a:spcPct val="90000"/>
              </a:lnSpc>
            </a:pPr>
            <a:endParaRPr lang="en-US" sz="1600" dirty="0">
              <a:solidFill>
                <a:schemeClr val="accent2">
                  <a:lumMod val="50000"/>
                </a:schemeClr>
              </a:solidFill>
            </a:endParaRPr>
          </a:p>
        </p:txBody>
      </p:sp>
    </p:spTree>
    <p:extLst>
      <p:ext uri="{BB962C8B-B14F-4D97-AF65-F5344CB8AC3E}">
        <p14:creationId xmlns:p14="http://schemas.microsoft.com/office/powerpoint/2010/main" val="279019485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bff64dc-41d3-43a2-998a-64caaa7f500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B1F51DF799714AB9F02F1A2E2F1F12" ma:contentTypeVersion="9" ma:contentTypeDescription="Create a new document." ma:contentTypeScope="" ma:versionID="768283798ffc4541ecab4354b47e8895">
  <xsd:schema xmlns:xsd="http://www.w3.org/2001/XMLSchema" xmlns:xs="http://www.w3.org/2001/XMLSchema" xmlns:p="http://schemas.microsoft.com/office/2006/metadata/properties" xmlns:ns3="3bff64dc-41d3-43a2-998a-64caaa7f5004" targetNamespace="http://schemas.microsoft.com/office/2006/metadata/properties" ma:root="true" ma:fieldsID="8f1ee904ded3b00b0c5d5b33ce29f357" ns3:_="">
    <xsd:import namespace="3bff64dc-41d3-43a2-998a-64caaa7f500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ff64dc-41d3-43a2-998a-64caaa7f50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48092-4A2C-4E16-B971-9ACADFFF69E4}">
  <ds:schemaRefs>
    <ds:schemaRef ds:uri="http://purl.org/dc/elements/1.1/"/>
    <ds:schemaRef ds:uri="http://schemas.microsoft.com/office/2006/metadata/properties"/>
    <ds:schemaRef ds:uri="http://purl.org/dc/terms/"/>
    <ds:schemaRef ds:uri="3bff64dc-41d3-43a2-998a-64caaa7f5004"/>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F65FC67-FE7A-41A4-8F67-7A82BA369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ff64dc-41d3-43a2-998a-64caaa7f50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TotalTime>
  <Words>1262</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Dividend</vt:lpstr>
      <vt:lpstr>Security Controls in Shared Source code repositories</vt:lpstr>
      <vt:lpstr>Repository Code Threats</vt:lpstr>
      <vt:lpstr>Code that you shouldn’t include in Your repo</vt:lpstr>
      <vt:lpstr>Attacks and Exploits against Infrastructure</vt:lpstr>
      <vt:lpstr>Best Practices for Implementing security controls</vt:lpstr>
      <vt:lpstr>Clear Security Policies</vt:lpstr>
      <vt:lpstr>Have dedicated tools to prevent source code theft</vt:lpstr>
      <vt:lpstr>Privileged Access</vt:lpstr>
      <vt:lpstr>Encryption and Behavioral Monitoring</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Shared Source code repositories</dc:title>
  <dc:creator>Rebecca Buechle</dc:creator>
  <cp:lastModifiedBy>Rebecca Buechle</cp:lastModifiedBy>
  <cp:revision>2</cp:revision>
  <dcterms:created xsi:type="dcterms:W3CDTF">2020-11-01T07:20:31Z</dcterms:created>
  <dcterms:modified xsi:type="dcterms:W3CDTF">2020-11-01T07:41:13Z</dcterms:modified>
</cp:coreProperties>
</file>