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0" r:id="rId4"/>
    <p:sldId id="258" r:id="rId5"/>
    <p:sldId id="259" r:id="rId6"/>
    <p:sldId id="264" r:id="rId7"/>
    <p:sldId id="262" r:id="rId8"/>
    <p:sldId id="263"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251991-C40B-4D46-9AF8-4D9EA6050F0F}">
          <p14:sldIdLst>
            <p14:sldId id="256"/>
            <p14:sldId id="257"/>
            <p14:sldId id="260"/>
            <p14:sldId id="258"/>
            <p14:sldId id="259"/>
            <p14:sldId id="264"/>
            <p14:sldId id="262"/>
            <p14:sldId id="263"/>
            <p14:sldId id="265"/>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7C6C1A-E70E-47C0-8D52-F051CB2325C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69C4D2D-A85F-4CCF-9978-E966FF193CAC}">
      <dgm:prSet/>
      <dgm:spPr/>
      <dgm:t>
        <a:bodyPr/>
        <a:lstStyle/>
        <a:p>
          <a:pPr>
            <a:lnSpc>
              <a:spcPct val="100000"/>
            </a:lnSpc>
          </a:pPr>
          <a:r>
            <a:rPr lang="en-US"/>
            <a:t>Lead Time is also known as touch time or task time. (Kim, G., Debois, P., Willis, J., Humble, J., &amp; Allspaw, J.) </a:t>
          </a:r>
        </a:p>
      </dgm:t>
    </dgm:pt>
    <dgm:pt modelId="{030698E5-C8E3-4010-B589-C423C4E3B4E6}" type="parTrans" cxnId="{9ABFF657-A86C-44D7-A6E4-7D364CE637A8}">
      <dgm:prSet/>
      <dgm:spPr/>
      <dgm:t>
        <a:bodyPr/>
        <a:lstStyle/>
        <a:p>
          <a:endParaRPr lang="en-US"/>
        </a:p>
      </dgm:t>
    </dgm:pt>
    <dgm:pt modelId="{4002B42C-B419-4860-9A5E-7A6216AFC97B}" type="sibTrans" cxnId="{9ABFF657-A86C-44D7-A6E4-7D364CE637A8}">
      <dgm:prSet/>
      <dgm:spPr/>
      <dgm:t>
        <a:bodyPr/>
        <a:lstStyle/>
        <a:p>
          <a:pPr>
            <a:lnSpc>
              <a:spcPct val="100000"/>
            </a:lnSpc>
          </a:pPr>
          <a:endParaRPr lang="en-US"/>
        </a:p>
      </dgm:t>
    </dgm:pt>
    <dgm:pt modelId="{D0FE763A-8C45-40E3-A485-BACCBF0C08D9}">
      <dgm:prSet/>
      <dgm:spPr/>
      <dgm:t>
        <a:bodyPr/>
        <a:lstStyle/>
        <a:p>
          <a:pPr>
            <a:lnSpc>
              <a:spcPct val="100000"/>
            </a:lnSpc>
          </a:pPr>
          <a:r>
            <a:rPr lang="en-US"/>
            <a:t>Lead Time clock starts when a request has been made and then ends once it has been fulfilled. (Kim, G. et al.)</a:t>
          </a:r>
        </a:p>
      </dgm:t>
    </dgm:pt>
    <dgm:pt modelId="{B7164998-ED0E-40C1-9B33-99368FF21706}" type="parTrans" cxnId="{D96A8A20-63C2-4F1C-AD96-C2C9C6B46519}">
      <dgm:prSet/>
      <dgm:spPr/>
      <dgm:t>
        <a:bodyPr/>
        <a:lstStyle/>
        <a:p>
          <a:endParaRPr lang="en-US"/>
        </a:p>
      </dgm:t>
    </dgm:pt>
    <dgm:pt modelId="{25FC1597-01FD-4E4B-BCBA-49F336444FE2}" type="sibTrans" cxnId="{D96A8A20-63C2-4F1C-AD96-C2C9C6B46519}">
      <dgm:prSet/>
      <dgm:spPr/>
      <dgm:t>
        <a:bodyPr/>
        <a:lstStyle/>
        <a:p>
          <a:pPr>
            <a:lnSpc>
              <a:spcPct val="100000"/>
            </a:lnSpc>
          </a:pPr>
          <a:endParaRPr lang="en-US"/>
        </a:p>
      </dgm:t>
    </dgm:pt>
    <dgm:pt modelId="{54B0BEED-1664-44D7-B177-814F06470D20}">
      <dgm:prSet/>
      <dgm:spPr/>
      <dgm:t>
        <a:bodyPr/>
        <a:lstStyle/>
        <a:p>
          <a:pPr>
            <a:lnSpc>
              <a:spcPct val="100000"/>
            </a:lnSpc>
          </a:pPr>
          <a:r>
            <a:rPr lang="en-US"/>
            <a:t>Process Time clock starts when a developer starts work on a customer request. (Kim, G. et al.)</a:t>
          </a:r>
        </a:p>
      </dgm:t>
    </dgm:pt>
    <dgm:pt modelId="{222F759C-7E0C-4EA2-87AD-8CE57FABF33C}" type="parTrans" cxnId="{1EC3CE8A-BE4A-4074-B404-FAF4EC3508F6}">
      <dgm:prSet/>
      <dgm:spPr/>
      <dgm:t>
        <a:bodyPr/>
        <a:lstStyle/>
        <a:p>
          <a:endParaRPr lang="en-US"/>
        </a:p>
      </dgm:t>
    </dgm:pt>
    <dgm:pt modelId="{D82519F2-9818-4C33-9E0E-1AA8FB4100BA}" type="sibTrans" cxnId="{1EC3CE8A-BE4A-4074-B404-FAF4EC3508F6}">
      <dgm:prSet/>
      <dgm:spPr/>
      <dgm:t>
        <a:bodyPr/>
        <a:lstStyle/>
        <a:p>
          <a:pPr>
            <a:lnSpc>
              <a:spcPct val="100000"/>
            </a:lnSpc>
          </a:pPr>
          <a:endParaRPr lang="en-US"/>
        </a:p>
      </dgm:t>
    </dgm:pt>
    <dgm:pt modelId="{2015A118-03BF-44D1-83FA-4ECDEDA71113}">
      <dgm:prSet/>
      <dgm:spPr/>
      <dgm:t>
        <a:bodyPr/>
        <a:lstStyle/>
        <a:p>
          <a:pPr>
            <a:lnSpc>
              <a:spcPct val="100000"/>
            </a:lnSpc>
          </a:pPr>
          <a:r>
            <a:rPr lang="en-US"/>
            <a:t>Process Time does not look at the time that the work has been sitting in the queue and waiting to be done. (Kim, G. et al.)</a:t>
          </a:r>
        </a:p>
      </dgm:t>
    </dgm:pt>
    <dgm:pt modelId="{F14AAE76-C48A-4D52-9109-FA9C3E556E3C}" type="parTrans" cxnId="{6EDF52C3-E097-4632-9481-DD4EFDA4E1E9}">
      <dgm:prSet/>
      <dgm:spPr/>
      <dgm:t>
        <a:bodyPr/>
        <a:lstStyle/>
        <a:p>
          <a:endParaRPr lang="en-US"/>
        </a:p>
      </dgm:t>
    </dgm:pt>
    <dgm:pt modelId="{B66D3DD1-45A7-4838-BDA2-252EA5F13869}" type="sibTrans" cxnId="{6EDF52C3-E097-4632-9481-DD4EFDA4E1E9}">
      <dgm:prSet/>
      <dgm:spPr/>
      <dgm:t>
        <a:bodyPr/>
        <a:lstStyle/>
        <a:p>
          <a:pPr>
            <a:lnSpc>
              <a:spcPct val="100000"/>
            </a:lnSpc>
          </a:pPr>
          <a:endParaRPr lang="en-US"/>
        </a:p>
      </dgm:t>
    </dgm:pt>
    <dgm:pt modelId="{54D2FFDE-537F-48D0-8F71-FFBB523DB0D8}">
      <dgm:prSet/>
      <dgm:spPr/>
      <dgm:t>
        <a:bodyPr/>
        <a:lstStyle/>
        <a:p>
          <a:pPr>
            <a:lnSpc>
              <a:spcPct val="100000"/>
            </a:lnSpc>
          </a:pPr>
          <a:r>
            <a:rPr lang="en-US"/>
            <a:t>Since Lead time is more what the client experiences more time is focused on that instead. (Kim, G. et al.) </a:t>
          </a:r>
        </a:p>
      </dgm:t>
    </dgm:pt>
    <dgm:pt modelId="{42AD0228-2892-40DF-83BC-6800E8072645}" type="parTrans" cxnId="{2F8D50AD-3C33-4AD4-BAC5-CEEFFA147E59}">
      <dgm:prSet/>
      <dgm:spPr/>
      <dgm:t>
        <a:bodyPr/>
        <a:lstStyle/>
        <a:p>
          <a:endParaRPr lang="en-US"/>
        </a:p>
      </dgm:t>
    </dgm:pt>
    <dgm:pt modelId="{36B2DC4F-CEFD-470C-982D-A7468AF69BD9}" type="sibTrans" cxnId="{2F8D50AD-3C33-4AD4-BAC5-CEEFFA147E59}">
      <dgm:prSet/>
      <dgm:spPr/>
      <dgm:t>
        <a:bodyPr/>
        <a:lstStyle/>
        <a:p>
          <a:pPr>
            <a:lnSpc>
              <a:spcPct val="100000"/>
            </a:lnSpc>
          </a:pPr>
          <a:endParaRPr lang="en-US"/>
        </a:p>
      </dgm:t>
    </dgm:pt>
    <dgm:pt modelId="{61A6E5FD-4A71-445C-81E6-23B33512B012}">
      <dgm:prSet/>
      <dgm:spPr/>
      <dgm:t>
        <a:bodyPr/>
        <a:lstStyle/>
        <a:p>
          <a:pPr>
            <a:lnSpc>
              <a:spcPct val="100000"/>
            </a:lnSpc>
          </a:pPr>
          <a:r>
            <a:rPr lang="en-US"/>
            <a:t>However, Its also important to try to reduce the time that work is sitting in queue. (Kim, G. et al.)</a:t>
          </a:r>
        </a:p>
      </dgm:t>
    </dgm:pt>
    <dgm:pt modelId="{89600700-6F7D-45ED-8D53-F160651E09B2}" type="parTrans" cxnId="{00175279-E9EA-4E1B-9865-B7AA9285EDC4}">
      <dgm:prSet/>
      <dgm:spPr/>
      <dgm:t>
        <a:bodyPr/>
        <a:lstStyle/>
        <a:p>
          <a:endParaRPr lang="en-US"/>
        </a:p>
      </dgm:t>
    </dgm:pt>
    <dgm:pt modelId="{038C8B88-5018-4FF7-83BD-223262EE9C8B}" type="sibTrans" cxnId="{00175279-E9EA-4E1B-9865-B7AA9285EDC4}">
      <dgm:prSet/>
      <dgm:spPr/>
      <dgm:t>
        <a:bodyPr/>
        <a:lstStyle/>
        <a:p>
          <a:endParaRPr lang="en-US"/>
        </a:p>
      </dgm:t>
    </dgm:pt>
    <dgm:pt modelId="{285C949B-6069-48F1-AA80-305D7F7412A4}" type="pres">
      <dgm:prSet presAssocID="{187C6C1A-E70E-47C0-8D52-F051CB2325C7}" presName="root" presStyleCnt="0">
        <dgm:presLayoutVars>
          <dgm:dir/>
          <dgm:resizeHandles val="exact"/>
        </dgm:presLayoutVars>
      </dgm:prSet>
      <dgm:spPr/>
    </dgm:pt>
    <dgm:pt modelId="{85E05B57-6929-40C4-BF8A-D0BD0961DD54}" type="pres">
      <dgm:prSet presAssocID="{569C4D2D-A85F-4CCF-9978-E966FF193CAC}" presName="compNode" presStyleCnt="0"/>
      <dgm:spPr/>
    </dgm:pt>
    <dgm:pt modelId="{9A2EA149-A11D-49EF-8545-27F94603E699}" type="pres">
      <dgm:prSet presAssocID="{569C4D2D-A85F-4CCF-9978-E966FF193CAC}" presName="bgRect" presStyleLbl="bgShp" presStyleIdx="0" presStyleCnt="6"/>
      <dgm:spPr/>
    </dgm:pt>
    <dgm:pt modelId="{BBD58844-4B2A-42A7-A36C-7C173E6D0B61}" type="pres">
      <dgm:prSet presAssocID="{569C4D2D-A85F-4CCF-9978-E966FF193CA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6DB1F267-DEBC-4700-AAA8-F4FD561DB6EF}" type="pres">
      <dgm:prSet presAssocID="{569C4D2D-A85F-4CCF-9978-E966FF193CAC}" presName="spaceRect" presStyleCnt="0"/>
      <dgm:spPr/>
    </dgm:pt>
    <dgm:pt modelId="{B47C65C0-ED5F-4597-94F8-8DB27C75BB11}" type="pres">
      <dgm:prSet presAssocID="{569C4D2D-A85F-4CCF-9978-E966FF193CAC}" presName="parTx" presStyleLbl="revTx" presStyleIdx="0" presStyleCnt="6">
        <dgm:presLayoutVars>
          <dgm:chMax val="0"/>
          <dgm:chPref val="0"/>
        </dgm:presLayoutVars>
      </dgm:prSet>
      <dgm:spPr/>
    </dgm:pt>
    <dgm:pt modelId="{53F464B6-4DDD-41BB-93F2-9EB6EEAEBDC6}" type="pres">
      <dgm:prSet presAssocID="{4002B42C-B419-4860-9A5E-7A6216AFC97B}" presName="sibTrans" presStyleCnt="0"/>
      <dgm:spPr/>
    </dgm:pt>
    <dgm:pt modelId="{9584425A-2F8B-4981-93E7-C25C6C204B3F}" type="pres">
      <dgm:prSet presAssocID="{D0FE763A-8C45-40E3-A485-BACCBF0C08D9}" presName="compNode" presStyleCnt="0"/>
      <dgm:spPr/>
    </dgm:pt>
    <dgm:pt modelId="{6B86D71E-C84D-48EB-8876-61FDB8B51167}" type="pres">
      <dgm:prSet presAssocID="{D0FE763A-8C45-40E3-A485-BACCBF0C08D9}" presName="bgRect" presStyleLbl="bgShp" presStyleIdx="1" presStyleCnt="6"/>
      <dgm:spPr/>
    </dgm:pt>
    <dgm:pt modelId="{9AFB540A-E56B-4FD8-82A1-8E6A6691B3AA}" type="pres">
      <dgm:prSet presAssocID="{D0FE763A-8C45-40E3-A485-BACCBF0C08D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E331C6D2-2286-47DA-A8B8-F9A46D6ECDC2}" type="pres">
      <dgm:prSet presAssocID="{D0FE763A-8C45-40E3-A485-BACCBF0C08D9}" presName="spaceRect" presStyleCnt="0"/>
      <dgm:spPr/>
    </dgm:pt>
    <dgm:pt modelId="{542E1B45-5A31-40D4-A640-10987FC11B60}" type="pres">
      <dgm:prSet presAssocID="{D0FE763A-8C45-40E3-A485-BACCBF0C08D9}" presName="parTx" presStyleLbl="revTx" presStyleIdx="1" presStyleCnt="6">
        <dgm:presLayoutVars>
          <dgm:chMax val="0"/>
          <dgm:chPref val="0"/>
        </dgm:presLayoutVars>
      </dgm:prSet>
      <dgm:spPr/>
    </dgm:pt>
    <dgm:pt modelId="{5EC51EA2-9290-4656-8200-DE79E48849EB}" type="pres">
      <dgm:prSet presAssocID="{25FC1597-01FD-4E4B-BCBA-49F336444FE2}" presName="sibTrans" presStyleCnt="0"/>
      <dgm:spPr/>
    </dgm:pt>
    <dgm:pt modelId="{50EE0327-0413-472A-B58F-D77CFD8ABE1A}" type="pres">
      <dgm:prSet presAssocID="{54B0BEED-1664-44D7-B177-814F06470D20}" presName="compNode" presStyleCnt="0"/>
      <dgm:spPr/>
    </dgm:pt>
    <dgm:pt modelId="{E14896AA-84D7-4582-9374-69DB1524B083}" type="pres">
      <dgm:prSet presAssocID="{54B0BEED-1664-44D7-B177-814F06470D20}" presName="bgRect" presStyleLbl="bgShp" presStyleIdx="2" presStyleCnt="6"/>
      <dgm:spPr/>
    </dgm:pt>
    <dgm:pt modelId="{832F7C9E-0132-4F0E-9EB7-0E2448739466}" type="pres">
      <dgm:prSet presAssocID="{54B0BEED-1664-44D7-B177-814F06470D2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FA877300-154A-4428-B2B3-D36C1927AC9E}" type="pres">
      <dgm:prSet presAssocID="{54B0BEED-1664-44D7-B177-814F06470D20}" presName="spaceRect" presStyleCnt="0"/>
      <dgm:spPr/>
    </dgm:pt>
    <dgm:pt modelId="{F7E8D98C-20A9-49A4-A9B5-22628BA42A4C}" type="pres">
      <dgm:prSet presAssocID="{54B0BEED-1664-44D7-B177-814F06470D20}" presName="parTx" presStyleLbl="revTx" presStyleIdx="2" presStyleCnt="6">
        <dgm:presLayoutVars>
          <dgm:chMax val="0"/>
          <dgm:chPref val="0"/>
        </dgm:presLayoutVars>
      </dgm:prSet>
      <dgm:spPr/>
    </dgm:pt>
    <dgm:pt modelId="{730A4382-6C19-4747-8E53-EC1F1E5CCFC3}" type="pres">
      <dgm:prSet presAssocID="{D82519F2-9818-4C33-9E0E-1AA8FB4100BA}" presName="sibTrans" presStyleCnt="0"/>
      <dgm:spPr/>
    </dgm:pt>
    <dgm:pt modelId="{0DCDA1C2-E9D2-4EF7-86EE-CED873C8FBA2}" type="pres">
      <dgm:prSet presAssocID="{2015A118-03BF-44D1-83FA-4ECDEDA71113}" presName="compNode" presStyleCnt="0"/>
      <dgm:spPr/>
    </dgm:pt>
    <dgm:pt modelId="{F287FD1A-6408-4E11-8C5C-FA067DD7C0CB}" type="pres">
      <dgm:prSet presAssocID="{2015A118-03BF-44D1-83FA-4ECDEDA71113}" presName="bgRect" presStyleLbl="bgShp" presStyleIdx="3" presStyleCnt="6"/>
      <dgm:spPr/>
    </dgm:pt>
    <dgm:pt modelId="{D2848C20-AE11-4E9B-ADE6-079D88E8BF32}" type="pres">
      <dgm:prSet presAssocID="{2015A118-03BF-44D1-83FA-4ECDEDA7111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orkflow"/>
        </a:ext>
      </dgm:extLst>
    </dgm:pt>
    <dgm:pt modelId="{6E0A234E-8AB6-422D-88AC-856AFEEAD639}" type="pres">
      <dgm:prSet presAssocID="{2015A118-03BF-44D1-83FA-4ECDEDA71113}" presName="spaceRect" presStyleCnt="0"/>
      <dgm:spPr/>
    </dgm:pt>
    <dgm:pt modelId="{206D3B9B-5809-4D70-AECC-393E007F86DC}" type="pres">
      <dgm:prSet presAssocID="{2015A118-03BF-44D1-83FA-4ECDEDA71113}" presName="parTx" presStyleLbl="revTx" presStyleIdx="3" presStyleCnt="6">
        <dgm:presLayoutVars>
          <dgm:chMax val="0"/>
          <dgm:chPref val="0"/>
        </dgm:presLayoutVars>
      </dgm:prSet>
      <dgm:spPr/>
    </dgm:pt>
    <dgm:pt modelId="{874D5CCB-DC01-410C-883F-72C018CE4F9E}" type="pres">
      <dgm:prSet presAssocID="{B66D3DD1-45A7-4838-BDA2-252EA5F13869}" presName="sibTrans" presStyleCnt="0"/>
      <dgm:spPr/>
    </dgm:pt>
    <dgm:pt modelId="{11CD97FF-9CD9-4FE2-B9AD-950D7AC78000}" type="pres">
      <dgm:prSet presAssocID="{54D2FFDE-537F-48D0-8F71-FFBB523DB0D8}" presName="compNode" presStyleCnt="0"/>
      <dgm:spPr/>
    </dgm:pt>
    <dgm:pt modelId="{C07EF7A6-898C-4643-94C6-1CC6F6594191}" type="pres">
      <dgm:prSet presAssocID="{54D2FFDE-537F-48D0-8F71-FFBB523DB0D8}" presName="bgRect" presStyleLbl="bgShp" presStyleIdx="4" presStyleCnt="6"/>
      <dgm:spPr/>
    </dgm:pt>
    <dgm:pt modelId="{525E4201-45BA-4866-9770-B87ABF152356}" type="pres">
      <dgm:prSet presAssocID="{54D2FFDE-537F-48D0-8F71-FFBB523DB0D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BA31DE6D-731B-411A-BA70-5500AE01E17F}" type="pres">
      <dgm:prSet presAssocID="{54D2FFDE-537F-48D0-8F71-FFBB523DB0D8}" presName="spaceRect" presStyleCnt="0"/>
      <dgm:spPr/>
    </dgm:pt>
    <dgm:pt modelId="{18890681-E1C2-4119-BF85-C7618925B7CD}" type="pres">
      <dgm:prSet presAssocID="{54D2FFDE-537F-48D0-8F71-FFBB523DB0D8}" presName="parTx" presStyleLbl="revTx" presStyleIdx="4" presStyleCnt="6">
        <dgm:presLayoutVars>
          <dgm:chMax val="0"/>
          <dgm:chPref val="0"/>
        </dgm:presLayoutVars>
      </dgm:prSet>
      <dgm:spPr/>
    </dgm:pt>
    <dgm:pt modelId="{1BA23247-78DB-488D-84A3-50F44B7B3704}" type="pres">
      <dgm:prSet presAssocID="{36B2DC4F-CEFD-470C-982D-A7468AF69BD9}" presName="sibTrans" presStyleCnt="0"/>
      <dgm:spPr/>
    </dgm:pt>
    <dgm:pt modelId="{C9BDADAC-F938-4470-BFD6-D5834138E923}" type="pres">
      <dgm:prSet presAssocID="{61A6E5FD-4A71-445C-81E6-23B33512B012}" presName="compNode" presStyleCnt="0"/>
      <dgm:spPr/>
    </dgm:pt>
    <dgm:pt modelId="{0D7805A0-B93A-4489-A127-93D3069EC93C}" type="pres">
      <dgm:prSet presAssocID="{61A6E5FD-4A71-445C-81E6-23B33512B012}" presName="bgRect" presStyleLbl="bgShp" presStyleIdx="5" presStyleCnt="6"/>
      <dgm:spPr/>
    </dgm:pt>
    <dgm:pt modelId="{B15E7275-5781-4826-8094-BB900CFC1149}" type="pres">
      <dgm:prSet presAssocID="{61A6E5FD-4A71-445C-81E6-23B33512B01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ght Bulb and Gear"/>
        </a:ext>
      </dgm:extLst>
    </dgm:pt>
    <dgm:pt modelId="{D00429CD-7732-4291-855B-53918A524CE6}" type="pres">
      <dgm:prSet presAssocID="{61A6E5FD-4A71-445C-81E6-23B33512B012}" presName="spaceRect" presStyleCnt="0"/>
      <dgm:spPr/>
    </dgm:pt>
    <dgm:pt modelId="{87BA08C1-8201-43AF-BB92-4AE5D25AC909}" type="pres">
      <dgm:prSet presAssocID="{61A6E5FD-4A71-445C-81E6-23B33512B012}" presName="parTx" presStyleLbl="revTx" presStyleIdx="5" presStyleCnt="6">
        <dgm:presLayoutVars>
          <dgm:chMax val="0"/>
          <dgm:chPref val="0"/>
        </dgm:presLayoutVars>
      </dgm:prSet>
      <dgm:spPr/>
    </dgm:pt>
  </dgm:ptLst>
  <dgm:cxnLst>
    <dgm:cxn modelId="{D3FC5A05-3572-4B4C-8724-AE2138BA4893}" type="presOf" srcId="{D0FE763A-8C45-40E3-A485-BACCBF0C08D9}" destId="{542E1B45-5A31-40D4-A640-10987FC11B60}" srcOrd="0" destOrd="0" presId="urn:microsoft.com/office/officeart/2018/2/layout/IconVerticalSolidList"/>
    <dgm:cxn modelId="{74710907-9410-4AF1-BBBB-9BFAF2A14453}" type="presOf" srcId="{2015A118-03BF-44D1-83FA-4ECDEDA71113}" destId="{206D3B9B-5809-4D70-AECC-393E007F86DC}" srcOrd="0" destOrd="0" presId="urn:microsoft.com/office/officeart/2018/2/layout/IconVerticalSolidList"/>
    <dgm:cxn modelId="{D96A8A20-63C2-4F1C-AD96-C2C9C6B46519}" srcId="{187C6C1A-E70E-47C0-8D52-F051CB2325C7}" destId="{D0FE763A-8C45-40E3-A485-BACCBF0C08D9}" srcOrd="1" destOrd="0" parTransId="{B7164998-ED0E-40C1-9B33-99368FF21706}" sibTransId="{25FC1597-01FD-4E4B-BCBA-49F336444FE2}"/>
    <dgm:cxn modelId="{481C9929-CD0F-43B0-8FFA-A5E799149D7C}" type="presOf" srcId="{569C4D2D-A85F-4CCF-9978-E966FF193CAC}" destId="{B47C65C0-ED5F-4597-94F8-8DB27C75BB11}" srcOrd="0" destOrd="0" presId="urn:microsoft.com/office/officeart/2018/2/layout/IconVerticalSolidList"/>
    <dgm:cxn modelId="{9ABFF657-A86C-44D7-A6E4-7D364CE637A8}" srcId="{187C6C1A-E70E-47C0-8D52-F051CB2325C7}" destId="{569C4D2D-A85F-4CCF-9978-E966FF193CAC}" srcOrd="0" destOrd="0" parTransId="{030698E5-C8E3-4010-B589-C423C4E3B4E6}" sibTransId="{4002B42C-B419-4860-9A5E-7A6216AFC97B}"/>
    <dgm:cxn modelId="{00175279-E9EA-4E1B-9865-B7AA9285EDC4}" srcId="{187C6C1A-E70E-47C0-8D52-F051CB2325C7}" destId="{61A6E5FD-4A71-445C-81E6-23B33512B012}" srcOrd="5" destOrd="0" parTransId="{89600700-6F7D-45ED-8D53-F160651E09B2}" sibTransId="{038C8B88-5018-4FF7-83BD-223262EE9C8B}"/>
    <dgm:cxn modelId="{1EC3CE8A-BE4A-4074-B404-FAF4EC3508F6}" srcId="{187C6C1A-E70E-47C0-8D52-F051CB2325C7}" destId="{54B0BEED-1664-44D7-B177-814F06470D20}" srcOrd="2" destOrd="0" parTransId="{222F759C-7E0C-4EA2-87AD-8CE57FABF33C}" sibTransId="{D82519F2-9818-4C33-9E0E-1AA8FB4100BA}"/>
    <dgm:cxn modelId="{2F8D50AD-3C33-4AD4-BAC5-CEEFFA147E59}" srcId="{187C6C1A-E70E-47C0-8D52-F051CB2325C7}" destId="{54D2FFDE-537F-48D0-8F71-FFBB523DB0D8}" srcOrd="4" destOrd="0" parTransId="{42AD0228-2892-40DF-83BC-6800E8072645}" sibTransId="{36B2DC4F-CEFD-470C-982D-A7468AF69BD9}"/>
    <dgm:cxn modelId="{6EDF52C3-E097-4632-9481-DD4EFDA4E1E9}" srcId="{187C6C1A-E70E-47C0-8D52-F051CB2325C7}" destId="{2015A118-03BF-44D1-83FA-4ECDEDA71113}" srcOrd="3" destOrd="0" parTransId="{F14AAE76-C48A-4D52-9109-FA9C3E556E3C}" sibTransId="{B66D3DD1-45A7-4838-BDA2-252EA5F13869}"/>
    <dgm:cxn modelId="{E2B405CD-A274-4470-BA83-BA2DE660B102}" type="presOf" srcId="{61A6E5FD-4A71-445C-81E6-23B33512B012}" destId="{87BA08C1-8201-43AF-BB92-4AE5D25AC909}" srcOrd="0" destOrd="0" presId="urn:microsoft.com/office/officeart/2018/2/layout/IconVerticalSolidList"/>
    <dgm:cxn modelId="{7C012CD1-3077-4A66-873C-0688690479A0}" type="presOf" srcId="{54D2FFDE-537F-48D0-8F71-FFBB523DB0D8}" destId="{18890681-E1C2-4119-BF85-C7618925B7CD}" srcOrd="0" destOrd="0" presId="urn:microsoft.com/office/officeart/2018/2/layout/IconVerticalSolidList"/>
    <dgm:cxn modelId="{C2DDA1D1-E3EB-4D8C-BFE8-FFB4E2ABB078}" type="presOf" srcId="{187C6C1A-E70E-47C0-8D52-F051CB2325C7}" destId="{285C949B-6069-48F1-AA80-305D7F7412A4}" srcOrd="0" destOrd="0" presId="urn:microsoft.com/office/officeart/2018/2/layout/IconVerticalSolidList"/>
    <dgm:cxn modelId="{3309AFFC-D6F4-4E64-9B5E-36428C61C1CD}" type="presOf" srcId="{54B0BEED-1664-44D7-B177-814F06470D20}" destId="{F7E8D98C-20A9-49A4-A9B5-22628BA42A4C}" srcOrd="0" destOrd="0" presId="urn:microsoft.com/office/officeart/2018/2/layout/IconVerticalSolidList"/>
    <dgm:cxn modelId="{4FCA4C45-9B71-4C9A-A1E1-AAE45A846BC8}" type="presParOf" srcId="{285C949B-6069-48F1-AA80-305D7F7412A4}" destId="{85E05B57-6929-40C4-BF8A-D0BD0961DD54}" srcOrd="0" destOrd="0" presId="urn:microsoft.com/office/officeart/2018/2/layout/IconVerticalSolidList"/>
    <dgm:cxn modelId="{3924ABEF-0BD0-4F7F-90C2-A4DDC281BF50}" type="presParOf" srcId="{85E05B57-6929-40C4-BF8A-D0BD0961DD54}" destId="{9A2EA149-A11D-49EF-8545-27F94603E699}" srcOrd="0" destOrd="0" presId="urn:microsoft.com/office/officeart/2018/2/layout/IconVerticalSolidList"/>
    <dgm:cxn modelId="{38FC4A57-978A-4650-836B-5114461BA075}" type="presParOf" srcId="{85E05B57-6929-40C4-BF8A-D0BD0961DD54}" destId="{BBD58844-4B2A-42A7-A36C-7C173E6D0B61}" srcOrd="1" destOrd="0" presId="urn:microsoft.com/office/officeart/2018/2/layout/IconVerticalSolidList"/>
    <dgm:cxn modelId="{7CA3B19D-A3BB-4EA6-A7A3-7B3D0CB08D6B}" type="presParOf" srcId="{85E05B57-6929-40C4-BF8A-D0BD0961DD54}" destId="{6DB1F267-DEBC-4700-AAA8-F4FD561DB6EF}" srcOrd="2" destOrd="0" presId="urn:microsoft.com/office/officeart/2018/2/layout/IconVerticalSolidList"/>
    <dgm:cxn modelId="{56C06014-FCED-4E50-B820-B67145A5D54C}" type="presParOf" srcId="{85E05B57-6929-40C4-BF8A-D0BD0961DD54}" destId="{B47C65C0-ED5F-4597-94F8-8DB27C75BB11}" srcOrd="3" destOrd="0" presId="urn:microsoft.com/office/officeart/2018/2/layout/IconVerticalSolidList"/>
    <dgm:cxn modelId="{EA30C689-948F-49DB-8C76-D6BA85A1CEA8}" type="presParOf" srcId="{285C949B-6069-48F1-AA80-305D7F7412A4}" destId="{53F464B6-4DDD-41BB-93F2-9EB6EEAEBDC6}" srcOrd="1" destOrd="0" presId="urn:microsoft.com/office/officeart/2018/2/layout/IconVerticalSolidList"/>
    <dgm:cxn modelId="{E9127989-EF28-48D3-B732-658B177D3433}" type="presParOf" srcId="{285C949B-6069-48F1-AA80-305D7F7412A4}" destId="{9584425A-2F8B-4981-93E7-C25C6C204B3F}" srcOrd="2" destOrd="0" presId="urn:microsoft.com/office/officeart/2018/2/layout/IconVerticalSolidList"/>
    <dgm:cxn modelId="{1A7903C4-F7F3-49BD-8FDA-BE678ACF2B02}" type="presParOf" srcId="{9584425A-2F8B-4981-93E7-C25C6C204B3F}" destId="{6B86D71E-C84D-48EB-8876-61FDB8B51167}" srcOrd="0" destOrd="0" presId="urn:microsoft.com/office/officeart/2018/2/layout/IconVerticalSolidList"/>
    <dgm:cxn modelId="{13D040F3-EFE8-43F7-966A-7F525B4CFA33}" type="presParOf" srcId="{9584425A-2F8B-4981-93E7-C25C6C204B3F}" destId="{9AFB540A-E56B-4FD8-82A1-8E6A6691B3AA}" srcOrd="1" destOrd="0" presId="urn:microsoft.com/office/officeart/2018/2/layout/IconVerticalSolidList"/>
    <dgm:cxn modelId="{67E5B4A1-F75B-4D4B-87C0-C86DCFB393FB}" type="presParOf" srcId="{9584425A-2F8B-4981-93E7-C25C6C204B3F}" destId="{E331C6D2-2286-47DA-A8B8-F9A46D6ECDC2}" srcOrd="2" destOrd="0" presId="urn:microsoft.com/office/officeart/2018/2/layout/IconVerticalSolidList"/>
    <dgm:cxn modelId="{47CCFE45-A08E-45C4-8B6F-C3F073DC12AD}" type="presParOf" srcId="{9584425A-2F8B-4981-93E7-C25C6C204B3F}" destId="{542E1B45-5A31-40D4-A640-10987FC11B60}" srcOrd="3" destOrd="0" presId="urn:microsoft.com/office/officeart/2018/2/layout/IconVerticalSolidList"/>
    <dgm:cxn modelId="{8422B458-ADBF-4350-9CBE-D236E04F7A8A}" type="presParOf" srcId="{285C949B-6069-48F1-AA80-305D7F7412A4}" destId="{5EC51EA2-9290-4656-8200-DE79E48849EB}" srcOrd="3" destOrd="0" presId="urn:microsoft.com/office/officeart/2018/2/layout/IconVerticalSolidList"/>
    <dgm:cxn modelId="{03974EE1-61F8-44F4-A8B0-E80755E8B4A5}" type="presParOf" srcId="{285C949B-6069-48F1-AA80-305D7F7412A4}" destId="{50EE0327-0413-472A-B58F-D77CFD8ABE1A}" srcOrd="4" destOrd="0" presId="urn:microsoft.com/office/officeart/2018/2/layout/IconVerticalSolidList"/>
    <dgm:cxn modelId="{675D3E4F-BEF6-4172-924F-B1E1A933F6D3}" type="presParOf" srcId="{50EE0327-0413-472A-B58F-D77CFD8ABE1A}" destId="{E14896AA-84D7-4582-9374-69DB1524B083}" srcOrd="0" destOrd="0" presId="urn:microsoft.com/office/officeart/2018/2/layout/IconVerticalSolidList"/>
    <dgm:cxn modelId="{69AD2915-65D7-41EE-86C5-CD84367EE55C}" type="presParOf" srcId="{50EE0327-0413-472A-B58F-D77CFD8ABE1A}" destId="{832F7C9E-0132-4F0E-9EB7-0E2448739466}" srcOrd="1" destOrd="0" presId="urn:microsoft.com/office/officeart/2018/2/layout/IconVerticalSolidList"/>
    <dgm:cxn modelId="{2BBEF65F-4C10-4F78-A4E6-E70ECB27D0F4}" type="presParOf" srcId="{50EE0327-0413-472A-B58F-D77CFD8ABE1A}" destId="{FA877300-154A-4428-B2B3-D36C1927AC9E}" srcOrd="2" destOrd="0" presId="urn:microsoft.com/office/officeart/2018/2/layout/IconVerticalSolidList"/>
    <dgm:cxn modelId="{15CDF537-E32C-4CEA-8C2E-33476C510476}" type="presParOf" srcId="{50EE0327-0413-472A-B58F-D77CFD8ABE1A}" destId="{F7E8D98C-20A9-49A4-A9B5-22628BA42A4C}" srcOrd="3" destOrd="0" presId="urn:microsoft.com/office/officeart/2018/2/layout/IconVerticalSolidList"/>
    <dgm:cxn modelId="{380ED7F2-5566-445F-8EB9-DF1054FC938C}" type="presParOf" srcId="{285C949B-6069-48F1-AA80-305D7F7412A4}" destId="{730A4382-6C19-4747-8E53-EC1F1E5CCFC3}" srcOrd="5" destOrd="0" presId="urn:microsoft.com/office/officeart/2018/2/layout/IconVerticalSolidList"/>
    <dgm:cxn modelId="{E74457C6-B269-419C-984B-FA1FD8C40AC8}" type="presParOf" srcId="{285C949B-6069-48F1-AA80-305D7F7412A4}" destId="{0DCDA1C2-E9D2-4EF7-86EE-CED873C8FBA2}" srcOrd="6" destOrd="0" presId="urn:microsoft.com/office/officeart/2018/2/layout/IconVerticalSolidList"/>
    <dgm:cxn modelId="{94A5A67C-BBA5-4389-8D43-3AAB135FF757}" type="presParOf" srcId="{0DCDA1C2-E9D2-4EF7-86EE-CED873C8FBA2}" destId="{F287FD1A-6408-4E11-8C5C-FA067DD7C0CB}" srcOrd="0" destOrd="0" presId="urn:microsoft.com/office/officeart/2018/2/layout/IconVerticalSolidList"/>
    <dgm:cxn modelId="{0F6E9035-8419-45CD-BB16-66275B003F25}" type="presParOf" srcId="{0DCDA1C2-E9D2-4EF7-86EE-CED873C8FBA2}" destId="{D2848C20-AE11-4E9B-ADE6-079D88E8BF32}" srcOrd="1" destOrd="0" presId="urn:microsoft.com/office/officeart/2018/2/layout/IconVerticalSolidList"/>
    <dgm:cxn modelId="{A33ED27C-D433-43E9-A525-26334F142451}" type="presParOf" srcId="{0DCDA1C2-E9D2-4EF7-86EE-CED873C8FBA2}" destId="{6E0A234E-8AB6-422D-88AC-856AFEEAD639}" srcOrd="2" destOrd="0" presId="urn:microsoft.com/office/officeart/2018/2/layout/IconVerticalSolidList"/>
    <dgm:cxn modelId="{729185A0-21AF-4628-A923-42D3C2FD6FF9}" type="presParOf" srcId="{0DCDA1C2-E9D2-4EF7-86EE-CED873C8FBA2}" destId="{206D3B9B-5809-4D70-AECC-393E007F86DC}" srcOrd="3" destOrd="0" presId="urn:microsoft.com/office/officeart/2018/2/layout/IconVerticalSolidList"/>
    <dgm:cxn modelId="{E4798862-6F0F-4F79-A20E-30F1E58554F6}" type="presParOf" srcId="{285C949B-6069-48F1-AA80-305D7F7412A4}" destId="{874D5CCB-DC01-410C-883F-72C018CE4F9E}" srcOrd="7" destOrd="0" presId="urn:microsoft.com/office/officeart/2018/2/layout/IconVerticalSolidList"/>
    <dgm:cxn modelId="{C9E13C7C-9754-452D-8C60-C6AFD6C5B55A}" type="presParOf" srcId="{285C949B-6069-48F1-AA80-305D7F7412A4}" destId="{11CD97FF-9CD9-4FE2-B9AD-950D7AC78000}" srcOrd="8" destOrd="0" presId="urn:microsoft.com/office/officeart/2018/2/layout/IconVerticalSolidList"/>
    <dgm:cxn modelId="{10DE4C97-9BA0-4D6C-9447-2357C17E759C}" type="presParOf" srcId="{11CD97FF-9CD9-4FE2-B9AD-950D7AC78000}" destId="{C07EF7A6-898C-4643-94C6-1CC6F6594191}" srcOrd="0" destOrd="0" presId="urn:microsoft.com/office/officeart/2018/2/layout/IconVerticalSolidList"/>
    <dgm:cxn modelId="{035F7F78-C8F6-4464-9521-C1C5CB23C79E}" type="presParOf" srcId="{11CD97FF-9CD9-4FE2-B9AD-950D7AC78000}" destId="{525E4201-45BA-4866-9770-B87ABF152356}" srcOrd="1" destOrd="0" presId="urn:microsoft.com/office/officeart/2018/2/layout/IconVerticalSolidList"/>
    <dgm:cxn modelId="{A158887B-26CA-4753-98BF-C1669A0E7D88}" type="presParOf" srcId="{11CD97FF-9CD9-4FE2-B9AD-950D7AC78000}" destId="{BA31DE6D-731B-411A-BA70-5500AE01E17F}" srcOrd="2" destOrd="0" presId="urn:microsoft.com/office/officeart/2018/2/layout/IconVerticalSolidList"/>
    <dgm:cxn modelId="{2B5202FA-09D6-4100-9365-B6BEF281BAC2}" type="presParOf" srcId="{11CD97FF-9CD9-4FE2-B9AD-950D7AC78000}" destId="{18890681-E1C2-4119-BF85-C7618925B7CD}" srcOrd="3" destOrd="0" presId="urn:microsoft.com/office/officeart/2018/2/layout/IconVerticalSolidList"/>
    <dgm:cxn modelId="{5DBFA42D-2FAC-42A2-955B-5DC58C4FAEE4}" type="presParOf" srcId="{285C949B-6069-48F1-AA80-305D7F7412A4}" destId="{1BA23247-78DB-488D-84A3-50F44B7B3704}" srcOrd="9" destOrd="0" presId="urn:microsoft.com/office/officeart/2018/2/layout/IconVerticalSolidList"/>
    <dgm:cxn modelId="{25425454-888F-4FF4-8261-3ABC16C4E06D}" type="presParOf" srcId="{285C949B-6069-48F1-AA80-305D7F7412A4}" destId="{C9BDADAC-F938-4470-BFD6-D5834138E923}" srcOrd="10" destOrd="0" presId="urn:microsoft.com/office/officeart/2018/2/layout/IconVerticalSolidList"/>
    <dgm:cxn modelId="{7D5AB397-F897-4A0C-B44D-0CD0898E6CF8}" type="presParOf" srcId="{C9BDADAC-F938-4470-BFD6-D5834138E923}" destId="{0D7805A0-B93A-4489-A127-93D3069EC93C}" srcOrd="0" destOrd="0" presId="urn:microsoft.com/office/officeart/2018/2/layout/IconVerticalSolidList"/>
    <dgm:cxn modelId="{4B7DBFA7-E732-4EF0-85CE-72D904452254}" type="presParOf" srcId="{C9BDADAC-F938-4470-BFD6-D5834138E923}" destId="{B15E7275-5781-4826-8094-BB900CFC1149}" srcOrd="1" destOrd="0" presId="urn:microsoft.com/office/officeart/2018/2/layout/IconVerticalSolidList"/>
    <dgm:cxn modelId="{89DB1003-6FB2-4CCC-A1D4-92277B95E5BA}" type="presParOf" srcId="{C9BDADAC-F938-4470-BFD6-D5834138E923}" destId="{D00429CD-7732-4291-855B-53918A524CE6}" srcOrd="2" destOrd="0" presId="urn:microsoft.com/office/officeart/2018/2/layout/IconVerticalSolidList"/>
    <dgm:cxn modelId="{84E39B8E-5E67-4E11-9851-352CA7552C00}" type="presParOf" srcId="{C9BDADAC-F938-4470-BFD6-D5834138E923}" destId="{87BA08C1-8201-43AF-BB92-4AE5D25AC909}"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13CE3A-23FC-41C9-BF13-63ECE9F1FFEC}"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67B89F99-3853-4F9B-A2F2-AFDC6196279A}">
      <dgm:prSet/>
      <dgm:spPr/>
      <dgm:t>
        <a:bodyPr/>
        <a:lstStyle/>
        <a:p>
          <a:r>
            <a:rPr lang="en-US"/>
            <a:t>Collaboration – Talking amount other departments helped to change how the team works as a whole. Which really helps the development process. (Plutora.) </a:t>
          </a:r>
        </a:p>
      </dgm:t>
    </dgm:pt>
    <dgm:pt modelId="{C444EB68-EDF5-4BE0-AF2C-04E982B7198A}" type="parTrans" cxnId="{7A0EBEA7-15FC-4195-806B-B263F06D8EB8}">
      <dgm:prSet/>
      <dgm:spPr/>
      <dgm:t>
        <a:bodyPr/>
        <a:lstStyle/>
        <a:p>
          <a:endParaRPr lang="en-US"/>
        </a:p>
      </dgm:t>
    </dgm:pt>
    <dgm:pt modelId="{7F71DC3B-2F9D-45E3-8965-0B531C8DAC13}" type="sibTrans" cxnId="{7A0EBEA7-15FC-4195-806B-B263F06D8EB8}">
      <dgm:prSet/>
      <dgm:spPr/>
      <dgm:t>
        <a:bodyPr/>
        <a:lstStyle/>
        <a:p>
          <a:endParaRPr lang="en-US"/>
        </a:p>
      </dgm:t>
    </dgm:pt>
    <dgm:pt modelId="{59B26A0E-1CBF-4268-81A4-B7D37690929A}">
      <dgm:prSet/>
      <dgm:spPr/>
      <dgm:t>
        <a:bodyPr/>
        <a:lstStyle/>
        <a:p>
          <a:r>
            <a:rPr lang="en-US"/>
            <a:t>Speed – Automated testing, and intagration help to really speed up the process to get the finished product out faster. (Plutora.) </a:t>
          </a:r>
        </a:p>
      </dgm:t>
    </dgm:pt>
    <dgm:pt modelId="{76157789-6DE9-40E5-9024-DFC0943BB189}" type="parTrans" cxnId="{46158A1B-ECCE-4080-A503-B207BA5774F2}">
      <dgm:prSet/>
      <dgm:spPr/>
      <dgm:t>
        <a:bodyPr/>
        <a:lstStyle/>
        <a:p>
          <a:endParaRPr lang="en-US"/>
        </a:p>
      </dgm:t>
    </dgm:pt>
    <dgm:pt modelId="{A1FC109C-3977-4365-807B-0007F12A6A41}" type="sibTrans" cxnId="{46158A1B-ECCE-4080-A503-B207BA5774F2}">
      <dgm:prSet/>
      <dgm:spPr/>
      <dgm:t>
        <a:bodyPr/>
        <a:lstStyle/>
        <a:p>
          <a:endParaRPr lang="en-US"/>
        </a:p>
      </dgm:t>
    </dgm:pt>
    <dgm:pt modelId="{B114472B-F78A-4C25-B06E-8316CC8B8B55}">
      <dgm:prSet/>
      <dgm:spPr/>
      <dgm:t>
        <a:bodyPr/>
        <a:lstStyle/>
        <a:p>
          <a:r>
            <a:rPr lang="en-US"/>
            <a:t>Innovation – It helped with innovation because it allows teams to learn more things and help understand what the client expects once it is finished. (Plutora.) </a:t>
          </a:r>
        </a:p>
      </dgm:t>
    </dgm:pt>
    <dgm:pt modelId="{A6478F6B-F678-4B34-B3BB-4E67C3D1E671}" type="parTrans" cxnId="{7AD22A5F-AA71-4A0D-B247-BCFDC48334D3}">
      <dgm:prSet/>
      <dgm:spPr/>
      <dgm:t>
        <a:bodyPr/>
        <a:lstStyle/>
        <a:p>
          <a:endParaRPr lang="en-US"/>
        </a:p>
      </dgm:t>
    </dgm:pt>
    <dgm:pt modelId="{7DB9F825-879F-4502-BD4E-DD3D1BE4FCB3}" type="sibTrans" cxnId="{7AD22A5F-AA71-4A0D-B247-BCFDC48334D3}">
      <dgm:prSet/>
      <dgm:spPr/>
      <dgm:t>
        <a:bodyPr/>
        <a:lstStyle/>
        <a:p>
          <a:endParaRPr lang="en-US"/>
        </a:p>
      </dgm:t>
    </dgm:pt>
    <dgm:pt modelId="{1650A08F-AF47-401C-B260-81113206E1BD}">
      <dgm:prSet/>
      <dgm:spPr/>
      <dgm:t>
        <a:bodyPr/>
        <a:lstStyle/>
        <a:p>
          <a:r>
            <a:rPr lang="en-US"/>
            <a:t>Customer Satisfaction – One of the biggest things you should worry about. This can make or break your software and company. (Plutora.) </a:t>
          </a:r>
        </a:p>
      </dgm:t>
    </dgm:pt>
    <dgm:pt modelId="{3A9C3B03-8D7D-4652-B84A-46ABDB185B2B}" type="parTrans" cxnId="{A588729F-466E-4538-B739-CAC3AEAC4B99}">
      <dgm:prSet/>
      <dgm:spPr/>
      <dgm:t>
        <a:bodyPr/>
        <a:lstStyle/>
        <a:p>
          <a:endParaRPr lang="en-US"/>
        </a:p>
      </dgm:t>
    </dgm:pt>
    <dgm:pt modelId="{CB7ADD71-B361-43B1-8097-58EA25DA1876}" type="sibTrans" cxnId="{A588729F-466E-4538-B739-CAC3AEAC4B99}">
      <dgm:prSet/>
      <dgm:spPr/>
      <dgm:t>
        <a:bodyPr/>
        <a:lstStyle/>
        <a:p>
          <a:endParaRPr lang="en-US"/>
        </a:p>
      </dgm:t>
    </dgm:pt>
    <dgm:pt modelId="{53F5C72D-3A83-4C1F-9A5D-CE9B3F76E039}">
      <dgm:prSet/>
      <dgm:spPr/>
      <dgm:t>
        <a:bodyPr/>
        <a:lstStyle/>
        <a:p>
          <a:r>
            <a:rPr lang="en-US"/>
            <a:t>DevOps allows more flexibility when trying to learn how the customer uses the products. (Plutora.) </a:t>
          </a:r>
        </a:p>
      </dgm:t>
    </dgm:pt>
    <dgm:pt modelId="{8EE7DF63-6FEB-4D52-B41E-EC8B7253AA9F}" type="parTrans" cxnId="{21C18942-C81A-4B79-BF60-44C6CCDC4E73}">
      <dgm:prSet/>
      <dgm:spPr/>
      <dgm:t>
        <a:bodyPr/>
        <a:lstStyle/>
        <a:p>
          <a:endParaRPr lang="en-US"/>
        </a:p>
      </dgm:t>
    </dgm:pt>
    <dgm:pt modelId="{816BF305-6FE8-47AE-96D4-C7C9AEDBFD2F}" type="sibTrans" cxnId="{21C18942-C81A-4B79-BF60-44C6CCDC4E73}">
      <dgm:prSet/>
      <dgm:spPr/>
      <dgm:t>
        <a:bodyPr/>
        <a:lstStyle/>
        <a:p>
          <a:endParaRPr lang="en-US"/>
        </a:p>
      </dgm:t>
    </dgm:pt>
    <dgm:pt modelId="{6496CE6E-9C8B-4392-B74E-597049E40246}">
      <dgm:prSet/>
      <dgm:spPr/>
      <dgm:t>
        <a:bodyPr/>
        <a:lstStyle/>
        <a:p>
          <a:r>
            <a:rPr lang="en-US"/>
            <a:t>Security – This is where DevSecOps comes into play and helps with the security aspect of the program. (Plutora.) </a:t>
          </a:r>
        </a:p>
      </dgm:t>
    </dgm:pt>
    <dgm:pt modelId="{A3DC8FEA-189F-43E5-B7D2-EE8CF2B73C19}" type="parTrans" cxnId="{C3682260-3579-45B3-BEF8-EDDD920BE15B}">
      <dgm:prSet/>
      <dgm:spPr/>
      <dgm:t>
        <a:bodyPr/>
        <a:lstStyle/>
        <a:p>
          <a:endParaRPr lang="en-US"/>
        </a:p>
      </dgm:t>
    </dgm:pt>
    <dgm:pt modelId="{ED4258B6-7827-41DC-8CFF-AB05CDC09B2E}" type="sibTrans" cxnId="{C3682260-3579-45B3-BEF8-EDDD920BE15B}">
      <dgm:prSet/>
      <dgm:spPr/>
      <dgm:t>
        <a:bodyPr/>
        <a:lstStyle/>
        <a:p>
          <a:endParaRPr lang="en-US"/>
        </a:p>
      </dgm:t>
    </dgm:pt>
    <dgm:pt modelId="{9C8D6D4A-059E-41EC-A6D3-107695FB39B1}" type="pres">
      <dgm:prSet presAssocID="{7E13CE3A-23FC-41C9-BF13-63ECE9F1FFEC}" presName="diagram" presStyleCnt="0">
        <dgm:presLayoutVars>
          <dgm:dir/>
          <dgm:resizeHandles val="exact"/>
        </dgm:presLayoutVars>
      </dgm:prSet>
      <dgm:spPr/>
    </dgm:pt>
    <dgm:pt modelId="{53DE4D2D-0EAC-4CB9-AB6B-1001CF24B1EC}" type="pres">
      <dgm:prSet presAssocID="{67B89F99-3853-4F9B-A2F2-AFDC6196279A}" presName="node" presStyleLbl="node1" presStyleIdx="0" presStyleCnt="6">
        <dgm:presLayoutVars>
          <dgm:bulletEnabled val="1"/>
        </dgm:presLayoutVars>
      </dgm:prSet>
      <dgm:spPr/>
    </dgm:pt>
    <dgm:pt modelId="{64E441E6-92C6-40C6-BD7A-9372B5BF5BBA}" type="pres">
      <dgm:prSet presAssocID="{7F71DC3B-2F9D-45E3-8965-0B531C8DAC13}" presName="sibTrans" presStyleCnt="0"/>
      <dgm:spPr/>
    </dgm:pt>
    <dgm:pt modelId="{C79258DD-C07B-44FB-AAB4-63BFB5114558}" type="pres">
      <dgm:prSet presAssocID="{59B26A0E-1CBF-4268-81A4-B7D37690929A}" presName="node" presStyleLbl="node1" presStyleIdx="1" presStyleCnt="6">
        <dgm:presLayoutVars>
          <dgm:bulletEnabled val="1"/>
        </dgm:presLayoutVars>
      </dgm:prSet>
      <dgm:spPr/>
    </dgm:pt>
    <dgm:pt modelId="{6E828494-6061-42B5-BBEF-27CEA19B313B}" type="pres">
      <dgm:prSet presAssocID="{A1FC109C-3977-4365-807B-0007F12A6A41}" presName="sibTrans" presStyleCnt="0"/>
      <dgm:spPr/>
    </dgm:pt>
    <dgm:pt modelId="{B637C3E4-2428-4A73-8DFD-EBE00EF1E55F}" type="pres">
      <dgm:prSet presAssocID="{B114472B-F78A-4C25-B06E-8316CC8B8B55}" presName="node" presStyleLbl="node1" presStyleIdx="2" presStyleCnt="6">
        <dgm:presLayoutVars>
          <dgm:bulletEnabled val="1"/>
        </dgm:presLayoutVars>
      </dgm:prSet>
      <dgm:spPr/>
    </dgm:pt>
    <dgm:pt modelId="{FAACDD49-D24D-4E85-BE6C-06EA518C055B}" type="pres">
      <dgm:prSet presAssocID="{7DB9F825-879F-4502-BD4E-DD3D1BE4FCB3}" presName="sibTrans" presStyleCnt="0"/>
      <dgm:spPr/>
    </dgm:pt>
    <dgm:pt modelId="{2A7B26C6-F203-4C35-A478-353ABC43A293}" type="pres">
      <dgm:prSet presAssocID="{1650A08F-AF47-401C-B260-81113206E1BD}" presName="node" presStyleLbl="node1" presStyleIdx="3" presStyleCnt="6">
        <dgm:presLayoutVars>
          <dgm:bulletEnabled val="1"/>
        </dgm:presLayoutVars>
      </dgm:prSet>
      <dgm:spPr/>
    </dgm:pt>
    <dgm:pt modelId="{05E2D7AA-BD3C-4162-B257-156894852ECA}" type="pres">
      <dgm:prSet presAssocID="{CB7ADD71-B361-43B1-8097-58EA25DA1876}" presName="sibTrans" presStyleCnt="0"/>
      <dgm:spPr/>
    </dgm:pt>
    <dgm:pt modelId="{BB37110A-FE8A-4588-874B-77402C301CB7}" type="pres">
      <dgm:prSet presAssocID="{53F5C72D-3A83-4C1F-9A5D-CE9B3F76E039}" presName="node" presStyleLbl="node1" presStyleIdx="4" presStyleCnt="6">
        <dgm:presLayoutVars>
          <dgm:bulletEnabled val="1"/>
        </dgm:presLayoutVars>
      </dgm:prSet>
      <dgm:spPr/>
    </dgm:pt>
    <dgm:pt modelId="{DA38D52B-B3F4-4B1A-8067-0F000CEC2093}" type="pres">
      <dgm:prSet presAssocID="{816BF305-6FE8-47AE-96D4-C7C9AEDBFD2F}" presName="sibTrans" presStyleCnt="0"/>
      <dgm:spPr/>
    </dgm:pt>
    <dgm:pt modelId="{0F0F9B59-AEF6-4D7B-B503-CAAFA92910F2}" type="pres">
      <dgm:prSet presAssocID="{6496CE6E-9C8B-4392-B74E-597049E40246}" presName="node" presStyleLbl="node1" presStyleIdx="5" presStyleCnt="6">
        <dgm:presLayoutVars>
          <dgm:bulletEnabled val="1"/>
        </dgm:presLayoutVars>
      </dgm:prSet>
      <dgm:spPr/>
    </dgm:pt>
  </dgm:ptLst>
  <dgm:cxnLst>
    <dgm:cxn modelId="{46158A1B-ECCE-4080-A503-B207BA5774F2}" srcId="{7E13CE3A-23FC-41C9-BF13-63ECE9F1FFEC}" destId="{59B26A0E-1CBF-4268-81A4-B7D37690929A}" srcOrd="1" destOrd="0" parTransId="{76157789-6DE9-40E5-9024-DFC0943BB189}" sibTransId="{A1FC109C-3977-4365-807B-0007F12A6A41}"/>
    <dgm:cxn modelId="{34739B21-7894-455B-9958-4081489E966C}" type="presOf" srcId="{B114472B-F78A-4C25-B06E-8316CC8B8B55}" destId="{B637C3E4-2428-4A73-8DFD-EBE00EF1E55F}" srcOrd="0" destOrd="0" presId="urn:microsoft.com/office/officeart/2005/8/layout/default"/>
    <dgm:cxn modelId="{AD86812B-E165-43AE-9FA3-A13830CCFE8E}" type="presOf" srcId="{67B89F99-3853-4F9B-A2F2-AFDC6196279A}" destId="{53DE4D2D-0EAC-4CB9-AB6B-1001CF24B1EC}" srcOrd="0" destOrd="0" presId="urn:microsoft.com/office/officeart/2005/8/layout/default"/>
    <dgm:cxn modelId="{C6040134-41BF-4A53-AE06-DDA9E3728F87}" type="presOf" srcId="{6496CE6E-9C8B-4392-B74E-597049E40246}" destId="{0F0F9B59-AEF6-4D7B-B503-CAAFA92910F2}" srcOrd="0" destOrd="0" presId="urn:microsoft.com/office/officeart/2005/8/layout/default"/>
    <dgm:cxn modelId="{AA5CB440-F377-4A26-802B-3C9413EB32D9}" type="presOf" srcId="{53F5C72D-3A83-4C1F-9A5D-CE9B3F76E039}" destId="{BB37110A-FE8A-4588-874B-77402C301CB7}" srcOrd="0" destOrd="0" presId="urn:microsoft.com/office/officeart/2005/8/layout/default"/>
    <dgm:cxn modelId="{7AD22A5F-AA71-4A0D-B247-BCFDC48334D3}" srcId="{7E13CE3A-23FC-41C9-BF13-63ECE9F1FFEC}" destId="{B114472B-F78A-4C25-B06E-8316CC8B8B55}" srcOrd="2" destOrd="0" parTransId="{A6478F6B-F678-4B34-B3BB-4E67C3D1E671}" sibTransId="{7DB9F825-879F-4502-BD4E-DD3D1BE4FCB3}"/>
    <dgm:cxn modelId="{C3682260-3579-45B3-BEF8-EDDD920BE15B}" srcId="{7E13CE3A-23FC-41C9-BF13-63ECE9F1FFEC}" destId="{6496CE6E-9C8B-4392-B74E-597049E40246}" srcOrd="5" destOrd="0" parTransId="{A3DC8FEA-189F-43E5-B7D2-EE8CF2B73C19}" sibTransId="{ED4258B6-7827-41DC-8CFF-AB05CDC09B2E}"/>
    <dgm:cxn modelId="{21C18942-C81A-4B79-BF60-44C6CCDC4E73}" srcId="{7E13CE3A-23FC-41C9-BF13-63ECE9F1FFEC}" destId="{53F5C72D-3A83-4C1F-9A5D-CE9B3F76E039}" srcOrd="4" destOrd="0" parTransId="{8EE7DF63-6FEB-4D52-B41E-EC8B7253AA9F}" sibTransId="{816BF305-6FE8-47AE-96D4-C7C9AEDBFD2F}"/>
    <dgm:cxn modelId="{529C5F68-93F1-4FAA-9388-231C033B7F98}" type="presOf" srcId="{59B26A0E-1CBF-4268-81A4-B7D37690929A}" destId="{C79258DD-C07B-44FB-AAB4-63BFB5114558}" srcOrd="0" destOrd="0" presId="urn:microsoft.com/office/officeart/2005/8/layout/default"/>
    <dgm:cxn modelId="{A588729F-466E-4538-B739-CAC3AEAC4B99}" srcId="{7E13CE3A-23FC-41C9-BF13-63ECE9F1FFEC}" destId="{1650A08F-AF47-401C-B260-81113206E1BD}" srcOrd="3" destOrd="0" parTransId="{3A9C3B03-8D7D-4652-B84A-46ABDB185B2B}" sibTransId="{CB7ADD71-B361-43B1-8097-58EA25DA1876}"/>
    <dgm:cxn modelId="{7A0EBEA7-15FC-4195-806B-B263F06D8EB8}" srcId="{7E13CE3A-23FC-41C9-BF13-63ECE9F1FFEC}" destId="{67B89F99-3853-4F9B-A2F2-AFDC6196279A}" srcOrd="0" destOrd="0" parTransId="{C444EB68-EDF5-4BE0-AF2C-04E982B7198A}" sibTransId="{7F71DC3B-2F9D-45E3-8965-0B531C8DAC13}"/>
    <dgm:cxn modelId="{15CA22C0-9D77-4BF0-92E7-473B57A37F64}" type="presOf" srcId="{7E13CE3A-23FC-41C9-BF13-63ECE9F1FFEC}" destId="{9C8D6D4A-059E-41EC-A6D3-107695FB39B1}" srcOrd="0" destOrd="0" presId="urn:microsoft.com/office/officeart/2005/8/layout/default"/>
    <dgm:cxn modelId="{ABAB4EFA-0F4D-4152-A83E-4B9AA1DE71C4}" type="presOf" srcId="{1650A08F-AF47-401C-B260-81113206E1BD}" destId="{2A7B26C6-F203-4C35-A478-353ABC43A293}" srcOrd="0" destOrd="0" presId="urn:microsoft.com/office/officeart/2005/8/layout/default"/>
    <dgm:cxn modelId="{5E033900-79CE-4C07-8E60-55739351D242}" type="presParOf" srcId="{9C8D6D4A-059E-41EC-A6D3-107695FB39B1}" destId="{53DE4D2D-0EAC-4CB9-AB6B-1001CF24B1EC}" srcOrd="0" destOrd="0" presId="urn:microsoft.com/office/officeart/2005/8/layout/default"/>
    <dgm:cxn modelId="{435CD94C-157E-4DAD-B322-879B8A96BE6A}" type="presParOf" srcId="{9C8D6D4A-059E-41EC-A6D3-107695FB39B1}" destId="{64E441E6-92C6-40C6-BD7A-9372B5BF5BBA}" srcOrd="1" destOrd="0" presId="urn:microsoft.com/office/officeart/2005/8/layout/default"/>
    <dgm:cxn modelId="{852BA0C4-B526-43DC-8C14-53C60FE8E551}" type="presParOf" srcId="{9C8D6D4A-059E-41EC-A6D3-107695FB39B1}" destId="{C79258DD-C07B-44FB-AAB4-63BFB5114558}" srcOrd="2" destOrd="0" presId="urn:microsoft.com/office/officeart/2005/8/layout/default"/>
    <dgm:cxn modelId="{DBC56ABA-74C5-40C9-B338-CADE15D7711D}" type="presParOf" srcId="{9C8D6D4A-059E-41EC-A6D3-107695FB39B1}" destId="{6E828494-6061-42B5-BBEF-27CEA19B313B}" srcOrd="3" destOrd="0" presId="urn:microsoft.com/office/officeart/2005/8/layout/default"/>
    <dgm:cxn modelId="{6BAF7FFF-ACB5-499F-86D1-56FA47D468A0}" type="presParOf" srcId="{9C8D6D4A-059E-41EC-A6D3-107695FB39B1}" destId="{B637C3E4-2428-4A73-8DFD-EBE00EF1E55F}" srcOrd="4" destOrd="0" presId="urn:microsoft.com/office/officeart/2005/8/layout/default"/>
    <dgm:cxn modelId="{BAD11F4A-E1F3-404E-9E79-0E780E59EDC6}" type="presParOf" srcId="{9C8D6D4A-059E-41EC-A6D3-107695FB39B1}" destId="{FAACDD49-D24D-4E85-BE6C-06EA518C055B}" srcOrd="5" destOrd="0" presId="urn:microsoft.com/office/officeart/2005/8/layout/default"/>
    <dgm:cxn modelId="{89FE7C87-D3B9-43C2-ACF6-1C86101D5590}" type="presParOf" srcId="{9C8D6D4A-059E-41EC-A6D3-107695FB39B1}" destId="{2A7B26C6-F203-4C35-A478-353ABC43A293}" srcOrd="6" destOrd="0" presId="urn:microsoft.com/office/officeart/2005/8/layout/default"/>
    <dgm:cxn modelId="{4A2AE692-BAB1-461B-A0C8-6A1007D0097E}" type="presParOf" srcId="{9C8D6D4A-059E-41EC-A6D3-107695FB39B1}" destId="{05E2D7AA-BD3C-4162-B257-156894852ECA}" srcOrd="7" destOrd="0" presId="urn:microsoft.com/office/officeart/2005/8/layout/default"/>
    <dgm:cxn modelId="{F921C9EF-5C6F-4F3C-B18A-B3C07AEB61EA}" type="presParOf" srcId="{9C8D6D4A-059E-41EC-A6D3-107695FB39B1}" destId="{BB37110A-FE8A-4588-874B-77402C301CB7}" srcOrd="8" destOrd="0" presId="urn:microsoft.com/office/officeart/2005/8/layout/default"/>
    <dgm:cxn modelId="{9A0D7901-E14A-4F31-8466-045C6C90F37D}" type="presParOf" srcId="{9C8D6D4A-059E-41EC-A6D3-107695FB39B1}" destId="{DA38D52B-B3F4-4B1A-8067-0F000CEC2093}" srcOrd="9" destOrd="0" presId="urn:microsoft.com/office/officeart/2005/8/layout/default"/>
    <dgm:cxn modelId="{BB2CE2B8-9BDE-43B6-ABCE-DA0149214410}" type="presParOf" srcId="{9C8D6D4A-059E-41EC-A6D3-107695FB39B1}" destId="{0F0F9B59-AEF6-4D7B-B503-CAAFA92910F2}"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EA149-A11D-49EF-8545-27F94603E699}">
      <dsp:nvSpPr>
        <dsp:cNvPr id="0" name=""/>
        <dsp:cNvSpPr/>
      </dsp:nvSpPr>
      <dsp:spPr>
        <a:xfrm>
          <a:off x="0" y="1807"/>
          <a:ext cx="6572250" cy="77025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D58844-4B2A-42A7-A36C-7C173E6D0B61}">
      <dsp:nvSpPr>
        <dsp:cNvPr id="0" name=""/>
        <dsp:cNvSpPr/>
      </dsp:nvSpPr>
      <dsp:spPr>
        <a:xfrm>
          <a:off x="233003" y="175116"/>
          <a:ext cx="423642" cy="423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7C65C0-ED5F-4597-94F8-8DB27C75BB11}">
      <dsp:nvSpPr>
        <dsp:cNvPr id="0" name=""/>
        <dsp:cNvSpPr/>
      </dsp:nvSpPr>
      <dsp:spPr>
        <a:xfrm>
          <a:off x="889650" y="1807"/>
          <a:ext cx="5682599" cy="77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19" tIns="81519" rIns="81519" bIns="81519" numCol="1" spcCol="1270" anchor="ctr" anchorCtr="0">
          <a:noAutofit/>
        </a:bodyPr>
        <a:lstStyle/>
        <a:p>
          <a:pPr marL="0" lvl="0" indent="0" algn="l" defTabSz="666750">
            <a:lnSpc>
              <a:spcPct val="100000"/>
            </a:lnSpc>
            <a:spcBef>
              <a:spcPct val="0"/>
            </a:spcBef>
            <a:spcAft>
              <a:spcPct val="35000"/>
            </a:spcAft>
            <a:buNone/>
          </a:pPr>
          <a:r>
            <a:rPr lang="en-US" sz="1500" kern="1200"/>
            <a:t>Lead Time is also known as touch time or task time. (Kim, G., Debois, P., Willis, J., Humble, J., &amp; Allspaw, J.) </a:t>
          </a:r>
        </a:p>
      </dsp:txBody>
      <dsp:txXfrm>
        <a:off x="889650" y="1807"/>
        <a:ext cx="5682599" cy="770259"/>
      </dsp:txXfrm>
    </dsp:sp>
    <dsp:sp modelId="{6B86D71E-C84D-48EB-8876-61FDB8B51167}">
      <dsp:nvSpPr>
        <dsp:cNvPr id="0" name=""/>
        <dsp:cNvSpPr/>
      </dsp:nvSpPr>
      <dsp:spPr>
        <a:xfrm>
          <a:off x="0" y="964632"/>
          <a:ext cx="6572250" cy="77025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FB540A-E56B-4FD8-82A1-8E6A6691B3AA}">
      <dsp:nvSpPr>
        <dsp:cNvPr id="0" name=""/>
        <dsp:cNvSpPr/>
      </dsp:nvSpPr>
      <dsp:spPr>
        <a:xfrm>
          <a:off x="233003" y="1137941"/>
          <a:ext cx="423642" cy="423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2E1B45-5A31-40D4-A640-10987FC11B60}">
      <dsp:nvSpPr>
        <dsp:cNvPr id="0" name=""/>
        <dsp:cNvSpPr/>
      </dsp:nvSpPr>
      <dsp:spPr>
        <a:xfrm>
          <a:off x="889650" y="964632"/>
          <a:ext cx="5682599" cy="77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19" tIns="81519" rIns="81519" bIns="81519" numCol="1" spcCol="1270" anchor="ctr" anchorCtr="0">
          <a:noAutofit/>
        </a:bodyPr>
        <a:lstStyle/>
        <a:p>
          <a:pPr marL="0" lvl="0" indent="0" algn="l" defTabSz="666750">
            <a:lnSpc>
              <a:spcPct val="100000"/>
            </a:lnSpc>
            <a:spcBef>
              <a:spcPct val="0"/>
            </a:spcBef>
            <a:spcAft>
              <a:spcPct val="35000"/>
            </a:spcAft>
            <a:buNone/>
          </a:pPr>
          <a:r>
            <a:rPr lang="en-US" sz="1500" kern="1200"/>
            <a:t>Lead Time clock starts when a request has been made and then ends once it has been fulfilled. (Kim, G. et al.)</a:t>
          </a:r>
        </a:p>
      </dsp:txBody>
      <dsp:txXfrm>
        <a:off x="889650" y="964632"/>
        <a:ext cx="5682599" cy="770259"/>
      </dsp:txXfrm>
    </dsp:sp>
    <dsp:sp modelId="{E14896AA-84D7-4582-9374-69DB1524B083}">
      <dsp:nvSpPr>
        <dsp:cNvPr id="0" name=""/>
        <dsp:cNvSpPr/>
      </dsp:nvSpPr>
      <dsp:spPr>
        <a:xfrm>
          <a:off x="0" y="1927457"/>
          <a:ext cx="6572250" cy="77025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2F7C9E-0132-4F0E-9EB7-0E2448739466}">
      <dsp:nvSpPr>
        <dsp:cNvPr id="0" name=""/>
        <dsp:cNvSpPr/>
      </dsp:nvSpPr>
      <dsp:spPr>
        <a:xfrm>
          <a:off x="233003" y="2100766"/>
          <a:ext cx="423642" cy="423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E8D98C-20A9-49A4-A9B5-22628BA42A4C}">
      <dsp:nvSpPr>
        <dsp:cNvPr id="0" name=""/>
        <dsp:cNvSpPr/>
      </dsp:nvSpPr>
      <dsp:spPr>
        <a:xfrm>
          <a:off x="889650" y="1927457"/>
          <a:ext cx="5682599" cy="77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19" tIns="81519" rIns="81519" bIns="81519" numCol="1" spcCol="1270" anchor="ctr" anchorCtr="0">
          <a:noAutofit/>
        </a:bodyPr>
        <a:lstStyle/>
        <a:p>
          <a:pPr marL="0" lvl="0" indent="0" algn="l" defTabSz="666750">
            <a:lnSpc>
              <a:spcPct val="100000"/>
            </a:lnSpc>
            <a:spcBef>
              <a:spcPct val="0"/>
            </a:spcBef>
            <a:spcAft>
              <a:spcPct val="35000"/>
            </a:spcAft>
            <a:buNone/>
          </a:pPr>
          <a:r>
            <a:rPr lang="en-US" sz="1500" kern="1200"/>
            <a:t>Process Time clock starts when a developer starts work on a customer request. (Kim, G. et al.)</a:t>
          </a:r>
        </a:p>
      </dsp:txBody>
      <dsp:txXfrm>
        <a:off x="889650" y="1927457"/>
        <a:ext cx="5682599" cy="770259"/>
      </dsp:txXfrm>
    </dsp:sp>
    <dsp:sp modelId="{F287FD1A-6408-4E11-8C5C-FA067DD7C0CB}">
      <dsp:nvSpPr>
        <dsp:cNvPr id="0" name=""/>
        <dsp:cNvSpPr/>
      </dsp:nvSpPr>
      <dsp:spPr>
        <a:xfrm>
          <a:off x="0" y="2890282"/>
          <a:ext cx="6572250" cy="77025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848C20-AE11-4E9B-ADE6-079D88E8BF32}">
      <dsp:nvSpPr>
        <dsp:cNvPr id="0" name=""/>
        <dsp:cNvSpPr/>
      </dsp:nvSpPr>
      <dsp:spPr>
        <a:xfrm>
          <a:off x="233003" y="3063590"/>
          <a:ext cx="423642" cy="4236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6D3B9B-5809-4D70-AECC-393E007F86DC}">
      <dsp:nvSpPr>
        <dsp:cNvPr id="0" name=""/>
        <dsp:cNvSpPr/>
      </dsp:nvSpPr>
      <dsp:spPr>
        <a:xfrm>
          <a:off x="889650" y="2890282"/>
          <a:ext cx="5682599" cy="77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19" tIns="81519" rIns="81519" bIns="81519" numCol="1" spcCol="1270" anchor="ctr" anchorCtr="0">
          <a:noAutofit/>
        </a:bodyPr>
        <a:lstStyle/>
        <a:p>
          <a:pPr marL="0" lvl="0" indent="0" algn="l" defTabSz="666750">
            <a:lnSpc>
              <a:spcPct val="100000"/>
            </a:lnSpc>
            <a:spcBef>
              <a:spcPct val="0"/>
            </a:spcBef>
            <a:spcAft>
              <a:spcPct val="35000"/>
            </a:spcAft>
            <a:buNone/>
          </a:pPr>
          <a:r>
            <a:rPr lang="en-US" sz="1500" kern="1200"/>
            <a:t>Process Time does not look at the time that the work has been sitting in the queue and waiting to be done. (Kim, G. et al.)</a:t>
          </a:r>
        </a:p>
      </dsp:txBody>
      <dsp:txXfrm>
        <a:off x="889650" y="2890282"/>
        <a:ext cx="5682599" cy="770259"/>
      </dsp:txXfrm>
    </dsp:sp>
    <dsp:sp modelId="{C07EF7A6-898C-4643-94C6-1CC6F6594191}">
      <dsp:nvSpPr>
        <dsp:cNvPr id="0" name=""/>
        <dsp:cNvSpPr/>
      </dsp:nvSpPr>
      <dsp:spPr>
        <a:xfrm>
          <a:off x="0" y="3853107"/>
          <a:ext cx="6572250" cy="77025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5E4201-45BA-4866-9770-B87ABF152356}">
      <dsp:nvSpPr>
        <dsp:cNvPr id="0" name=""/>
        <dsp:cNvSpPr/>
      </dsp:nvSpPr>
      <dsp:spPr>
        <a:xfrm>
          <a:off x="233003" y="4026415"/>
          <a:ext cx="423642" cy="4236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890681-E1C2-4119-BF85-C7618925B7CD}">
      <dsp:nvSpPr>
        <dsp:cNvPr id="0" name=""/>
        <dsp:cNvSpPr/>
      </dsp:nvSpPr>
      <dsp:spPr>
        <a:xfrm>
          <a:off x="889650" y="3853107"/>
          <a:ext cx="5682599" cy="77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19" tIns="81519" rIns="81519" bIns="81519" numCol="1" spcCol="1270" anchor="ctr" anchorCtr="0">
          <a:noAutofit/>
        </a:bodyPr>
        <a:lstStyle/>
        <a:p>
          <a:pPr marL="0" lvl="0" indent="0" algn="l" defTabSz="666750">
            <a:lnSpc>
              <a:spcPct val="100000"/>
            </a:lnSpc>
            <a:spcBef>
              <a:spcPct val="0"/>
            </a:spcBef>
            <a:spcAft>
              <a:spcPct val="35000"/>
            </a:spcAft>
            <a:buNone/>
          </a:pPr>
          <a:r>
            <a:rPr lang="en-US" sz="1500" kern="1200"/>
            <a:t>Since Lead time is more what the client experiences more time is focused on that instead. (Kim, G. et al.) </a:t>
          </a:r>
        </a:p>
      </dsp:txBody>
      <dsp:txXfrm>
        <a:off x="889650" y="3853107"/>
        <a:ext cx="5682599" cy="770259"/>
      </dsp:txXfrm>
    </dsp:sp>
    <dsp:sp modelId="{0D7805A0-B93A-4489-A127-93D3069EC93C}">
      <dsp:nvSpPr>
        <dsp:cNvPr id="0" name=""/>
        <dsp:cNvSpPr/>
      </dsp:nvSpPr>
      <dsp:spPr>
        <a:xfrm>
          <a:off x="0" y="4815932"/>
          <a:ext cx="6572250" cy="77025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5E7275-5781-4826-8094-BB900CFC1149}">
      <dsp:nvSpPr>
        <dsp:cNvPr id="0" name=""/>
        <dsp:cNvSpPr/>
      </dsp:nvSpPr>
      <dsp:spPr>
        <a:xfrm>
          <a:off x="233003" y="4989240"/>
          <a:ext cx="423642" cy="4236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BA08C1-8201-43AF-BB92-4AE5D25AC909}">
      <dsp:nvSpPr>
        <dsp:cNvPr id="0" name=""/>
        <dsp:cNvSpPr/>
      </dsp:nvSpPr>
      <dsp:spPr>
        <a:xfrm>
          <a:off x="889650" y="4815932"/>
          <a:ext cx="5682599" cy="77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19" tIns="81519" rIns="81519" bIns="81519" numCol="1" spcCol="1270" anchor="ctr" anchorCtr="0">
          <a:noAutofit/>
        </a:bodyPr>
        <a:lstStyle/>
        <a:p>
          <a:pPr marL="0" lvl="0" indent="0" algn="l" defTabSz="666750">
            <a:lnSpc>
              <a:spcPct val="100000"/>
            </a:lnSpc>
            <a:spcBef>
              <a:spcPct val="0"/>
            </a:spcBef>
            <a:spcAft>
              <a:spcPct val="35000"/>
            </a:spcAft>
            <a:buNone/>
          </a:pPr>
          <a:r>
            <a:rPr lang="en-US" sz="1500" kern="1200"/>
            <a:t>However, Its also important to try to reduce the time that work is sitting in queue. (Kim, G. et al.)</a:t>
          </a:r>
        </a:p>
      </dsp:txBody>
      <dsp:txXfrm>
        <a:off x="889650" y="4815932"/>
        <a:ext cx="5682599" cy="7702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E4D2D-0EAC-4CB9-AB6B-1001CF24B1EC}">
      <dsp:nvSpPr>
        <dsp:cNvPr id="0" name=""/>
        <dsp:cNvSpPr/>
      </dsp:nvSpPr>
      <dsp:spPr>
        <a:xfrm>
          <a:off x="581501" y="2044"/>
          <a:ext cx="2779811" cy="16678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Collaboration – Talking amount other departments helped to change how the team works as a whole. Which really helps the development process. (Plutora.) </a:t>
          </a:r>
        </a:p>
      </dsp:txBody>
      <dsp:txXfrm>
        <a:off x="581501" y="2044"/>
        <a:ext cx="2779811" cy="1667887"/>
      </dsp:txXfrm>
    </dsp:sp>
    <dsp:sp modelId="{C79258DD-C07B-44FB-AAB4-63BFB5114558}">
      <dsp:nvSpPr>
        <dsp:cNvPr id="0" name=""/>
        <dsp:cNvSpPr/>
      </dsp:nvSpPr>
      <dsp:spPr>
        <a:xfrm>
          <a:off x="3639294" y="2044"/>
          <a:ext cx="2779811" cy="1667887"/>
        </a:xfrm>
        <a:prstGeom prst="rect">
          <a:avLst/>
        </a:prstGeom>
        <a:solidFill>
          <a:schemeClr val="accent2">
            <a:hueOff val="239120"/>
            <a:satOff val="147"/>
            <a:lumOff val="192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Speed – Automated testing, and intagration help to really speed up the process to get the finished product out faster. (Plutora.) </a:t>
          </a:r>
        </a:p>
      </dsp:txBody>
      <dsp:txXfrm>
        <a:off x="3639294" y="2044"/>
        <a:ext cx="2779811" cy="1667887"/>
      </dsp:txXfrm>
    </dsp:sp>
    <dsp:sp modelId="{B637C3E4-2428-4A73-8DFD-EBE00EF1E55F}">
      <dsp:nvSpPr>
        <dsp:cNvPr id="0" name=""/>
        <dsp:cNvSpPr/>
      </dsp:nvSpPr>
      <dsp:spPr>
        <a:xfrm>
          <a:off x="6697087" y="2044"/>
          <a:ext cx="2779811" cy="1667887"/>
        </a:xfrm>
        <a:prstGeom prst="rect">
          <a:avLst/>
        </a:prstGeom>
        <a:solidFill>
          <a:schemeClr val="accent2">
            <a:hueOff val="478240"/>
            <a:satOff val="294"/>
            <a:lumOff val="384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Innovation – It helped with innovation because it allows teams to learn more things and help understand what the client expects once it is finished. (Plutora.) </a:t>
          </a:r>
        </a:p>
      </dsp:txBody>
      <dsp:txXfrm>
        <a:off x="6697087" y="2044"/>
        <a:ext cx="2779811" cy="1667887"/>
      </dsp:txXfrm>
    </dsp:sp>
    <dsp:sp modelId="{2A7B26C6-F203-4C35-A478-353ABC43A293}">
      <dsp:nvSpPr>
        <dsp:cNvPr id="0" name=""/>
        <dsp:cNvSpPr/>
      </dsp:nvSpPr>
      <dsp:spPr>
        <a:xfrm>
          <a:off x="581501" y="1947913"/>
          <a:ext cx="2779811" cy="1667887"/>
        </a:xfrm>
        <a:prstGeom prst="rect">
          <a:avLst/>
        </a:prstGeom>
        <a:solidFill>
          <a:schemeClr val="accent2">
            <a:hueOff val="717359"/>
            <a:satOff val="441"/>
            <a:lumOff val="576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Customer Satisfaction – One of the biggest things you should worry about. This can make or break your software and company. (Plutora.) </a:t>
          </a:r>
        </a:p>
      </dsp:txBody>
      <dsp:txXfrm>
        <a:off x="581501" y="1947913"/>
        <a:ext cx="2779811" cy="1667887"/>
      </dsp:txXfrm>
    </dsp:sp>
    <dsp:sp modelId="{BB37110A-FE8A-4588-874B-77402C301CB7}">
      <dsp:nvSpPr>
        <dsp:cNvPr id="0" name=""/>
        <dsp:cNvSpPr/>
      </dsp:nvSpPr>
      <dsp:spPr>
        <a:xfrm>
          <a:off x="3639294" y="1947913"/>
          <a:ext cx="2779811" cy="1667887"/>
        </a:xfrm>
        <a:prstGeom prst="rect">
          <a:avLst/>
        </a:prstGeom>
        <a:solidFill>
          <a:schemeClr val="accent2">
            <a:hueOff val="956479"/>
            <a:satOff val="588"/>
            <a:lumOff val="768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DevOps allows more flexibility when trying to learn how the customer uses the products. (Plutora.) </a:t>
          </a:r>
        </a:p>
      </dsp:txBody>
      <dsp:txXfrm>
        <a:off x="3639294" y="1947913"/>
        <a:ext cx="2779811" cy="1667887"/>
      </dsp:txXfrm>
    </dsp:sp>
    <dsp:sp modelId="{0F0F9B59-AEF6-4D7B-B503-CAAFA92910F2}">
      <dsp:nvSpPr>
        <dsp:cNvPr id="0" name=""/>
        <dsp:cNvSpPr/>
      </dsp:nvSpPr>
      <dsp:spPr>
        <a:xfrm>
          <a:off x="6697087" y="1947913"/>
          <a:ext cx="2779811" cy="1667887"/>
        </a:xfrm>
        <a:prstGeom prst="rect">
          <a:avLst/>
        </a:prstGeom>
        <a:solidFill>
          <a:schemeClr val="accent2">
            <a:hueOff val="1195599"/>
            <a:satOff val="735"/>
            <a:lumOff val="96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Security – This is where DevSecOps comes into play and helps with the security aspect of the program. (Plutora.) </a:t>
          </a:r>
        </a:p>
      </dsp:txBody>
      <dsp:txXfrm>
        <a:off x="6697087" y="1947913"/>
        <a:ext cx="2779811" cy="16678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448B07-2C06-4CF2-8E91-F7385E71E2CB}" type="datetimeFigureOut">
              <a:rPr lang="en-US" dirty="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1069D4-B020-4602-B87C-B094679675DF}" type="datetimeFigureOut">
              <a:rPr lang="en-US" dirty="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6C11EA-3D59-4DFE-9385-0A032B3191AF}" type="datetimeFigureOut">
              <a:rPr lang="en-US" dirty="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36D4-0671-4B70-A95D-BFBC9A35DA5B}" type="datetimeFigureOut">
              <a:rPr lang="en-US" dirty="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DD67DAC-232D-4042-B5C0-E64770A42A28}" type="datetimeFigureOut">
              <a:rPr lang="en-US" dirty="0"/>
              <a:t>9/16/2020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CECD2C-79BD-4B90-B3FA-E3B19B3FF97B}" type="datetimeFigureOut">
              <a:rPr lang="en-US" dirty="0"/>
              <a:t>9/16/2020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E9FDB6-7A26-4DBB-9BB0-088C0534314D}" type="datetimeFigureOut">
              <a:rPr lang="en-US" dirty="0"/>
              <a:t>9/16/2020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E7C72F-E0F0-449A-A903-6D7865ED3EFA}" type="datetimeFigureOut">
              <a:rPr lang="en-US" dirty="0"/>
              <a:t>9/16/2020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1207D-C9F3-42EA-960B-DC9955B358C7}" type="datetimeFigureOut">
              <a:rPr lang="en-US" dirty="0"/>
              <a:t>9/16/2020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8827A6-8947-4115-8D9E-E89B1EC0518D}" type="datetimeFigureOut">
              <a:rPr lang="en-US" dirty="0"/>
              <a:t>9/16/2020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460A6F-F31A-4CA3-B222-0B3C224FF998}" type="datetimeFigureOut">
              <a:rPr lang="en-US" dirty="0"/>
              <a:t>9/16/2020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48A1663-7765-4EF4-B97F-A02E70C6265E}" type="datetimeFigureOut">
              <a:rPr lang="en-US" dirty="0"/>
              <a:t>9/16/2020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hyperlink" Target="https://devops.com/the-origins-of-devops-whats-in-a-name/" TargetMode="External"/><Relationship Id="rId7" Type="http://schemas.openxmlformats.org/officeDocument/2006/relationships/image" Target="../media/image4.png"/><Relationship Id="rId2" Type="http://schemas.openxmlformats.org/officeDocument/2006/relationships/hyperlink" Target="https://aws.amazon.com/devops/what-is-devops/" TargetMode="External"/><Relationship Id="rId1" Type="http://schemas.openxmlformats.org/officeDocument/2006/relationships/slideLayout" Target="../slideLayouts/slideLayout2.xml"/><Relationship Id="rId6" Type="http://schemas.openxmlformats.org/officeDocument/2006/relationships/hyperlink" Target="https://circleci.com/blog/devops-did-not-exist/" TargetMode="External"/><Relationship Id="rId5" Type="http://schemas.openxmlformats.org/officeDocument/2006/relationships/hyperlink" Target="https://www.plutora.com/devops-at-scale/benefits" TargetMode="External"/><Relationship Id="rId10" Type="http://schemas.microsoft.com/office/2007/relationships/hdphoto" Target="../media/hdphoto3.wdp"/><Relationship Id="rId4" Type="http://schemas.openxmlformats.org/officeDocument/2006/relationships/hyperlink" Target="https://theagileadmin.com/what-is-devops/" TargetMode="Externa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microsoft.com/office/2007/relationships/hdphoto" Target="../media/hdphoto2.wdp"/><Relationship Id="rId7" Type="http://schemas.openxmlformats.org/officeDocument/2006/relationships/diagramQuickStyle" Target="../diagrams/quickStyle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EB2C152-A7F3-45B1-8E1E-FF062804C86D}"/>
              </a:ext>
            </a:extLst>
          </p:cNvPr>
          <p:cNvSpPr>
            <a:spLocks noGrp="1"/>
          </p:cNvSpPr>
          <p:nvPr>
            <p:ph type="ctrTitle"/>
          </p:nvPr>
        </p:nvSpPr>
        <p:spPr>
          <a:xfrm>
            <a:off x="643467" y="643467"/>
            <a:ext cx="6516241" cy="5571066"/>
          </a:xfrm>
        </p:spPr>
        <p:txBody>
          <a:bodyPr>
            <a:normAutofit/>
          </a:bodyPr>
          <a:lstStyle/>
          <a:p>
            <a:pPr algn="r"/>
            <a:r>
              <a:rPr lang="en-US" sz="7500"/>
              <a:t>The Technology Value Stream</a:t>
            </a:r>
          </a:p>
        </p:txBody>
      </p:sp>
      <p:sp>
        <p:nvSpPr>
          <p:cNvPr id="10" name="Rectangle 9">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02709"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2" name="Group 11">
            <a:extLst>
              <a:ext uri="{FF2B5EF4-FFF2-40B4-BE49-F238E27FC236}">
                <a16:creationId xmlns:a16="http://schemas.microsoft.com/office/drawing/2014/main" id="{FDB0A998-A5C6-45CB-ACF3-1CF6399202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33595" y="1903304"/>
            <a:ext cx="3051394" cy="3051388"/>
            <a:chOff x="7933595" y="1903304"/>
            <a:chExt cx="3051394" cy="3051388"/>
          </a:xfrm>
        </p:grpSpPr>
        <p:sp>
          <p:nvSpPr>
            <p:cNvPr id="13" name="Oval 12">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33595" y="1903304"/>
              <a:ext cx="3051394" cy="3051388"/>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95024" y="2064730"/>
              <a:ext cx="2728540" cy="2728536"/>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ubtitle 2">
            <a:extLst>
              <a:ext uri="{FF2B5EF4-FFF2-40B4-BE49-F238E27FC236}">
                <a16:creationId xmlns:a16="http://schemas.microsoft.com/office/drawing/2014/main" id="{93895DD7-A490-40F1-8DB2-4131832FA1FA}"/>
              </a:ext>
            </a:extLst>
          </p:cNvPr>
          <p:cNvSpPr>
            <a:spLocks noGrp="1"/>
          </p:cNvSpPr>
          <p:nvPr>
            <p:ph type="subTitle" idx="1"/>
          </p:nvPr>
        </p:nvSpPr>
        <p:spPr>
          <a:xfrm>
            <a:off x="8095025" y="2064730"/>
            <a:ext cx="2728540" cy="2728536"/>
          </a:xfrm>
        </p:spPr>
        <p:txBody>
          <a:bodyPr anchor="ctr">
            <a:normAutofit/>
          </a:bodyPr>
          <a:lstStyle/>
          <a:p>
            <a:pPr algn="ctr"/>
            <a:r>
              <a:rPr lang="en-US">
                <a:solidFill>
                  <a:srgbClr val="FFFFFF"/>
                </a:solidFill>
              </a:rPr>
              <a:t>By: Becca Buechle</a:t>
            </a:r>
          </a:p>
        </p:txBody>
      </p:sp>
    </p:spTree>
    <p:extLst>
      <p:ext uri="{BB962C8B-B14F-4D97-AF65-F5344CB8AC3E}">
        <p14:creationId xmlns:p14="http://schemas.microsoft.com/office/powerpoint/2010/main" val="1036551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Content Placeholder 2">
            <a:extLst>
              <a:ext uri="{FF2B5EF4-FFF2-40B4-BE49-F238E27FC236}">
                <a16:creationId xmlns:a16="http://schemas.microsoft.com/office/drawing/2014/main" id="{19209343-F47C-4C61-A6D7-7DD9D37D7AB2}"/>
              </a:ext>
            </a:extLst>
          </p:cNvPr>
          <p:cNvSpPr>
            <a:spLocks noGrp="1"/>
          </p:cNvSpPr>
          <p:nvPr>
            <p:ph idx="1"/>
          </p:nvPr>
        </p:nvSpPr>
        <p:spPr>
          <a:xfrm>
            <a:off x="1069850" y="844902"/>
            <a:ext cx="5818858" cy="5168196"/>
          </a:xfrm>
        </p:spPr>
        <p:txBody>
          <a:bodyPr anchor="ctr">
            <a:normAutofit/>
          </a:bodyPr>
          <a:lstStyle/>
          <a:p>
            <a:r>
              <a:rPr lang="en-US" sz="1400"/>
              <a:t>Freeman, E. (2019). DevOps. Retrieved September 16, 2020, from </a:t>
            </a:r>
            <a:r>
              <a:rPr lang="en-US" sz="1400">
                <a:hlinkClick r:id="rId2"/>
              </a:rPr>
              <a:t>https://aws.amazon.com/devops/what-is-devops/</a:t>
            </a:r>
            <a:endParaRPr lang="en-US" sz="1400"/>
          </a:p>
          <a:p>
            <a:r>
              <a:rPr lang="en-US" sz="1400"/>
              <a:t>Kim, G., Debois, P., Willis, J., Humble, J., &amp; Allspaw, J. (2017). </a:t>
            </a:r>
            <a:r>
              <a:rPr lang="en-US" sz="1400" i="1"/>
              <a:t>The DevOps handbook: How to create world-class agility, reliability, and security in technology organizations</a:t>
            </a:r>
            <a:r>
              <a:rPr lang="en-US" sz="1400"/>
              <a:t>. Portland, OR: IT Revolution Press, LLC.</a:t>
            </a:r>
          </a:p>
          <a:p>
            <a:r>
              <a:rPr lang="en-US" sz="1400"/>
              <a:t>Mezak, S. (2020, March 02). The Origins of DevOps: What's in a Name? Retrieved September 16, 2020, from </a:t>
            </a:r>
            <a:r>
              <a:rPr lang="en-US" sz="1400">
                <a:hlinkClick r:id="rId3"/>
              </a:rPr>
              <a:t>https://devops.com/the-origins-of-devops-whats-in-a-name/</a:t>
            </a:r>
            <a:endParaRPr lang="en-US" sz="1400" b="1"/>
          </a:p>
          <a:p>
            <a:r>
              <a:rPr lang="en-US" sz="1400"/>
              <a:t>Mueller, E. (2019, January 12). What Is DevOps? Retrieved September 16, 2020, from </a:t>
            </a:r>
            <a:r>
              <a:rPr lang="en-US" sz="1400">
                <a:hlinkClick r:id="rId4"/>
              </a:rPr>
              <a:t>https://theagileadmin.com/what-is-devops/</a:t>
            </a:r>
            <a:endParaRPr lang="en-US" sz="1400"/>
          </a:p>
          <a:p>
            <a:r>
              <a:rPr lang="en-US" sz="1400"/>
              <a:t>Plutora. (2019, October 03). 9 Proven DevOps Beneftis (and How to Get Them) - DevOps At Scale. Retrieved September 16, 2020, from </a:t>
            </a:r>
            <a:r>
              <a:rPr lang="en-US" sz="1400">
                <a:hlinkClick r:id="rId5"/>
              </a:rPr>
              <a:t>https://www.plutora.com/devops-at-scale/benefits</a:t>
            </a:r>
            <a:endParaRPr lang="en-US" sz="1400"/>
          </a:p>
          <a:p>
            <a:r>
              <a:rPr lang="en-US" sz="1400"/>
              <a:t>Rivera, A. (2019, September 06). DevOps didn't exist when I started as a developer: How this one principle changed my career. Retrieved September 13, 2020, from </a:t>
            </a:r>
            <a:r>
              <a:rPr lang="en-US" sz="1400">
                <a:hlinkClick r:id="rId6"/>
              </a:rPr>
              <a:t>https://circleci.com/blog/devops-did-not-exist/</a:t>
            </a:r>
            <a:endParaRPr lang="en-US" sz="1400"/>
          </a:p>
          <a:p>
            <a:endParaRPr lang="en-US" sz="1400"/>
          </a:p>
          <a:p>
            <a:endParaRPr lang="en-US" sz="1400"/>
          </a:p>
          <a:p>
            <a:endParaRPr lang="en-US" sz="1400"/>
          </a:p>
        </p:txBody>
      </p:sp>
      <p:sp>
        <p:nvSpPr>
          <p:cNvPr id="10" name="Rectangle 9">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3" y="3388659"/>
            <a:ext cx="3657600" cy="80683"/>
          </a:xfrm>
          <a:prstGeom prst="rect">
            <a:avLst/>
          </a:prstGeom>
          <a:blipFill dpi="0" rotWithShape="1">
            <a:blip r:embed="rId7">
              <a:alphaModFix amt="85000"/>
              <a:lum bright="70000" contrast="-70000"/>
              <a:extLst>
                <a:ext uri="{BEBA8EAE-BF5A-486C-A8C5-ECC9F3942E4B}">
                  <a14:imgProps xmlns:a14="http://schemas.microsoft.com/office/drawing/2010/main">
                    <a14:imgLayer r:embed="rId8">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2" name="Group 11">
            <a:extLst>
              <a:ext uri="{FF2B5EF4-FFF2-40B4-BE49-F238E27FC236}">
                <a16:creationId xmlns:a16="http://schemas.microsoft.com/office/drawing/2014/main" id="{4BF9B298-BC35-4C0F-8301-5D63A1E6D2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859" y="1679571"/>
            <a:ext cx="3498864" cy="3498858"/>
            <a:chOff x="7942859" y="1679571"/>
            <a:chExt cx="3498864" cy="3498858"/>
          </a:xfrm>
        </p:grpSpPr>
        <p:sp>
          <p:nvSpPr>
            <p:cNvPr id="13" name="Oval 12">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42859" y="1679571"/>
              <a:ext cx="3498864" cy="3498858"/>
            </a:xfrm>
            <a:prstGeom prst="ellipse">
              <a:avLst/>
            </a:prstGeom>
            <a:blipFill dpi="0" rotWithShape="1">
              <a:blip r:embed="rId9">
                <a:duotone>
                  <a:schemeClr val="accent1">
                    <a:shade val="45000"/>
                    <a:satMod val="135000"/>
                  </a:schemeClr>
                  <a:prstClr val="white"/>
                </a:duotone>
                <a:extLst>
                  <a:ext uri="{BEBA8EAE-BF5A-486C-A8C5-ECC9F3942E4B}">
                    <a14:imgProps xmlns:a14="http://schemas.microsoft.com/office/drawing/2010/main">
                      <a14:imgLayer r:embed="rId10">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27958"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1788EA34-AB0B-4A6C-A222-A0825B6FC579}"/>
              </a:ext>
            </a:extLst>
          </p:cNvPr>
          <p:cNvSpPr>
            <a:spLocks noGrp="1"/>
          </p:cNvSpPr>
          <p:nvPr>
            <p:ph type="title"/>
          </p:nvPr>
        </p:nvSpPr>
        <p:spPr>
          <a:xfrm>
            <a:off x="8371968" y="2376862"/>
            <a:ext cx="2640646" cy="2104273"/>
          </a:xfrm>
          <a:noFill/>
        </p:spPr>
        <p:txBody>
          <a:bodyPr>
            <a:normAutofit/>
          </a:bodyPr>
          <a:lstStyle/>
          <a:p>
            <a:pPr algn="ctr"/>
            <a:r>
              <a:rPr lang="en-US" sz="2800">
                <a:solidFill>
                  <a:schemeClr val="bg1">
                    <a:shade val="97000"/>
                    <a:satMod val="150000"/>
                  </a:schemeClr>
                </a:solidFill>
              </a:rPr>
              <a:t>Bibliography</a:t>
            </a:r>
          </a:p>
        </p:txBody>
      </p:sp>
    </p:spTree>
    <p:extLst>
      <p:ext uri="{BB962C8B-B14F-4D97-AF65-F5344CB8AC3E}">
        <p14:creationId xmlns:p14="http://schemas.microsoft.com/office/powerpoint/2010/main" val="3638765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839A44-7256-4FA9-B4B6-4E29E9A3E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DD4A8C-9AE9-4619-9C94-C8B0C0AC1B6C}"/>
              </a:ext>
            </a:extLst>
          </p:cNvPr>
          <p:cNvSpPr>
            <a:spLocks noGrp="1"/>
          </p:cNvSpPr>
          <p:nvPr>
            <p:ph type="title"/>
          </p:nvPr>
        </p:nvSpPr>
        <p:spPr>
          <a:xfrm>
            <a:off x="8479777" y="639763"/>
            <a:ext cx="3046073" cy="5177377"/>
          </a:xfrm>
          <a:ln>
            <a:noFill/>
          </a:ln>
        </p:spPr>
        <p:txBody>
          <a:bodyPr>
            <a:normAutofit/>
          </a:bodyPr>
          <a:lstStyle/>
          <a:p>
            <a:r>
              <a:rPr lang="en-US" sz="3700"/>
              <a:t>Defining Lead Time vs. Processing Time </a:t>
            </a:r>
          </a:p>
        </p:txBody>
      </p:sp>
      <p:grpSp>
        <p:nvGrpSpPr>
          <p:cNvPr id="11" name="Group 10">
            <a:extLst>
              <a:ext uri="{FF2B5EF4-FFF2-40B4-BE49-F238E27FC236}">
                <a16:creationId xmlns:a16="http://schemas.microsoft.com/office/drawing/2014/main" id="{0297EC10-3FA3-405D-8330-7FE09439F6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AC89356B-08DA-4B8B-9B20-EFDCF2B2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53A61CB2-65E6-42A9-A226-C718AE327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57FB2124-9E29-4616-95E4-D1C1E9E9CA3C}"/>
              </a:ext>
            </a:extLst>
          </p:cNvPr>
          <p:cNvGraphicFramePr>
            <a:graphicFrameLocks noGrp="1"/>
          </p:cNvGraphicFramePr>
          <p:nvPr>
            <p:ph idx="1"/>
            <p:extLst>
              <p:ext uri="{D42A27DB-BD31-4B8C-83A1-F6EECF244321}">
                <p14:modId xmlns:p14="http://schemas.microsoft.com/office/powerpoint/2010/main" val="2365739006"/>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64694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4B146-C836-464F-BF0D-545AF6D7DCF2}"/>
              </a:ext>
            </a:extLst>
          </p:cNvPr>
          <p:cNvSpPr>
            <a:spLocks noGrp="1"/>
          </p:cNvSpPr>
          <p:nvPr>
            <p:ph type="title"/>
          </p:nvPr>
        </p:nvSpPr>
        <p:spPr/>
        <p:txBody>
          <a:bodyPr/>
          <a:lstStyle/>
          <a:p>
            <a:r>
              <a:rPr lang="en-US" dirty="0"/>
              <a:t>Lead Time vs Process Time 	Deployment Operation</a:t>
            </a:r>
          </a:p>
        </p:txBody>
      </p:sp>
      <p:pic>
        <p:nvPicPr>
          <p:cNvPr id="9" name="Content Placeholder 8" descr="A picture containing text, whiteboard&#10;&#10;Description automatically generated">
            <a:extLst>
              <a:ext uri="{FF2B5EF4-FFF2-40B4-BE49-F238E27FC236}">
                <a16:creationId xmlns:a16="http://schemas.microsoft.com/office/drawing/2014/main" id="{73212849-9E21-4757-889D-7E10AC48CE66}"/>
              </a:ext>
            </a:extLst>
          </p:cNvPr>
          <p:cNvPicPr>
            <a:picLocks noGrp="1" noChangeAspect="1"/>
          </p:cNvPicPr>
          <p:nvPr>
            <p:ph idx="1"/>
          </p:nvPr>
        </p:nvPicPr>
        <p:blipFill>
          <a:blip r:embed="rId2"/>
          <a:stretch>
            <a:fillRect/>
          </a:stretch>
        </p:blipFill>
        <p:spPr>
          <a:xfrm>
            <a:off x="1527175" y="2417762"/>
            <a:ext cx="9144000" cy="3457575"/>
          </a:xfrm>
        </p:spPr>
      </p:pic>
      <p:sp>
        <p:nvSpPr>
          <p:cNvPr id="10" name="TextBox 9">
            <a:extLst>
              <a:ext uri="{FF2B5EF4-FFF2-40B4-BE49-F238E27FC236}">
                <a16:creationId xmlns:a16="http://schemas.microsoft.com/office/drawing/2014/main" id="{2BDAA735-CB71-4E39-92A1-F8D8D759E6AA}"/>
              </a:ext>
            </a:extLst>
          </p:cNvPr>
          <p:cNvSpPr txBox="1"/>
          <p:nvPr/>
        </p:nvSpPr>
        <p:spPr>
          <a:xfrm>
            <a:off x="4982546" y="6004036"/>
            <a:ext cx="4348065" cy="369332"/>
          </a:xfrm>
          <a:prstGeom prst="rect">
            <a:avLst/>
          </a:prstGeom>
          <a:noFill/>
        </p:spPr>
        <p:txBody>
          <a:bodyPr wrap="square" rtlCol="0">
            <a:spAutoFit/>
          </a:bodyPr>
          <a:lstStyle/>
          <a:p>
            <a:r>
              <a:rPr lang="en-US" dirty="0"/>
              <a:t>Source: (Kim, G. et al.) </a:t>
            </a:r>
          </a:p>
        </p:txBody>
      </p:sp>
    </p:spTree>
    <p:extLst>
      <p:ext uri="{BB962C8B-B14F-4D97-AF65-F5344CB8AC3E}">
        <p14:creationId xmlns:p14="http://schemas.microsoft.com/office/powerpoint/2010/main" val="297593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B69D-9A15-4F0C-ADD4-314BEA15B015}"/>
              </a:ext>
            </a:extLst>
          </p:cNvPr>
          <p:cNvSpPr>
            <a:spLocks noGrp="1"/>
          </p:cNvSpPr>
          <p:nvPr>
            <p:ph type="title"/>
          </p:nvPr>
        </p:nvSpPr>
        <p:spPr/>
        <p:txBody>
          <a:bodyPr>
            <a:noAutofit/>
          </a:bodyPr>
          <a:lstStyle/>
          <a:p>
            <a:r>
              <a:rPr lang="en-US" sz="2800"/>
              <a:t>The Common Scenario: Deployment Lead Timers Requiring Months</a:t>
            </a:r>
            <a:endParaRPr lang="en-US" sz="2800" dirty="0"/>
          </a:p>
        </p:txBody>
      </p:sp>
      <p:sp>
        <p:nvSpPr>
          <p:cNvPr id="3" name="Content Placeholder 2">
            <a:extLst>
              <a:ext uri="{FF2B5EF4-FFF2-40B4-BE49-F238E27FC236}">
                <a16:creationId xmlns:a16="http://schemas.microsoft.com/office/drawing/2014/main" id="{385ACBDA-1753-4F56-83E8-0E5D887EF01E}"/>
              </a:ext>
            </a:extLst>
          </p:cNvPr>
          <p:cNvSpPr>
            <a:spLocks noGrp="1"/>
          </p:cNvSpPr>
          <p:nvPr>
            <p:ph idx="1"/>
          </p:nvPr>
        </p:nvSpPr>
        <p:spPr>
          <a:xfrm>
            <a:off x="1069848" y="1804168"/>
            <a:ext cx="10058400" cy="4050792"/>
          </a:xfrm>
        </p:spPr>
        <p:txBody>
          <a:bodyPr>
            <a:normAutofit/>
          </a:bodyPr>
          <a:lstStyle/>
          <a:p>
            <a:r>
              <a:rPr lang="en-US" sz="1800"/>
              <a:t>Big organizations that often work with work with complex applications that are tightly coupled and have minimal test environments can take months to deploy anything. (Kim, G. et al.)</a:t>
            </a:r>
          </a:p>
          <a:p>
            <a:r>
              <a:rPr lang="en-US" sz="1800"/>
              <a:t>With long deploy times heroics are required at each stage of the value system. (Kim, G. et al.)</a:t>
            </a:r>
          </a:p>
          <a:p>
            <a:r>
              <a:rPr lang="en-US" sz="1800"/>
              <a:t>Sometimes at the end of a project the team finds that none of their code works once all the tests and everything else have been completed. (Kim, G. et al.)</a:t>
            </a:r>
          </a:p>
          <a:p>
            <a:r>
              <a:rPr lang="en-US" sz="1800"/>
              <a:t>Sometimes the Fixes can take weeks to figure out which part broke the rest of the project. (Kim, G. et al.)</a:t>
            </a:r>
          </a:p>
          <a:p>
            <a:r>
              <a:rPr lang="en-US" sz="1800"/>
              <a:t>All this can cause poor client outcomes</a:t>
            </a:r>
          </a:p>
          <a:p>
            <a:r>
              <a:rPr lang="en-US" sz="1800"/>
              <a:t>Value Stream Example – (Kim, G. et al.)</a:t>
            </a:r>
          </a:p>
          <a:p>
            <a:endParaRPr lang="en-US" sz="1800"/>
          </a:p>
          <a:p>
            <a:endParaRPr lang="en-US" dirty="0"/>
          </a:p>
        </p:txBody>
      </p:sp>
      <p:pic>
        <p:nvPicPr>
          <p:cNvPr id="6" name="Picture 5" descr="A picture containing clock&#10;&#10;Description automatically generated">
            <a:extLst>
              <a:ext uri="{FF2B5EF4-FFF2-40B4-BE49-F238E27FC236}">
                <a16:creationId xmlns:a16="http://schemas.microsoft.com/office/drawing/2014/main" id="{A4F88289-5B5E-4511-9F98-40516C5E2B13}"/>
              </a:ext>
            </a:extLst>
          </p:cNvPr>
          <p:cNvPicPr>
            <a:picLocks noChangeAspect="1"/>
          </p:cNvPicPr>
          <p:nvPr/>
        </p:nvPicPr>
        <p:blipFill>
          <a:blip r:embed="rId2"/>
          <a:stretch>
            <a:fillRect/>
          </a:stretch>
        </p:blipFill>
        <p:spPr>
          <a:xfrm>
            <a:off x="5853344" y="4052543"/>
            <a:ext cx="5268808" cy="1422964"/>
          </a:xfrm>
          <a:prstGeom prst="rect">
            <a:avLst/>
          </a:prstGeom>
        </p:spPr>
      </p:pic>
    </p:spTree>
    <p:extLst>
      <p:ext uri="{BB962C8B-B14F-4D97-AF65-F5344CB8AC3E}">
        <p14:creationId xmlns:p14="http://schemas.microsoft.com/office/powerpoint/2010/main" val="2713392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10F12555-3127-440C-849C-3A3925096321}"/>
              </a:ext>
            </a:extLst>
          </p:cNvPr>
          <p:cNvSpPr>
            <a:spLocks noGrp="1"/>
          </p:cNvSpPr>
          <p:nvPr>
            <p:ph type="title"/>
          </p:nvPr>
        </p:nvSpPr>
        <p:spPr>
          <a:xfrm>
            <a:off x="1490145" y="2376862"/>
            <a:ext cx="2640646" cy="2104273"/>
          </a:xfrm>
          <a:noFill/>
        </p:spPr>
        <p:txBody>
          <a:bodyPr>
            <a:normAutofit/>
          </a:bodyPr>
          <a:lstStyle/>
          <a:p>
            <a:pPr algn="ctr"/>
            <a:r>
              <a:rPr lang="en-US" sz="2800">
                <a:solidFill>
                  <a:srgbClr val="FFFFFF"/>
                </a:solidFill>
              </a:rPr>
              <a:t>Our DevOps Ideal: Deployment Lead Times of Minutes</a:t>
            </a: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C2CE24F-28F4-488D-A87F-487DF5565015}"/>
              </a:ext>
            </a:extLst>
          </p:cNvPr>
          <p:cNvSpPr>
            <a:spLocks noGrp="1"/>
          </p:cNvSpPr>
          <p:nvPr>
            <p:ph idx="1"/>
          </p:nvPr>
        </p:nvSpPr>
        <p:spPr>
          <a:xfrm>
            <a:off x="6081089" y="725394"/>
            <a:ext cx="5142658" cy="5407212"/>
          </a:xfrm>
        </p:spPr>
        <p:txBody>
          <a:bodyPr anchor="ctr">
            <a:normAutofit/>
          </a:bodyPr>
          <a:lstStyle/>
          <a:p>
            <a:r>
              <a:rPr lang="en-US" sz="1700"/>
              <a:t>In DevOps Idea developers should get feedback often on the work they do. </a:t>
            </a:r>
          </a:p>
          <a:p>
            <a:r>
              <a:rPr lang="en-US" sz="1700"/>
              <a:t>This allows for fast and independently implement, integrate, and to validate the code that has been created and to deploy into the production environment. (Kim, G. et al.)</a:t>
            </a:r>
          </a:p>
          <a:p>
            <a:r>
              <a:rPr lang="en-US" sz="1700"/>
              <a:t> This is achieved by checking small amounts of code changes in the versioning control repository and by doing automated testing against it and then quickly deploying it. (Kim, G. et al.)</a:t>
            </a:r>
          </a:p>
          <a:p>
            <a:r>
              <a:rPr lang="en-US" sz="1700"/>
              <a:t>This helps give confidence that any change will operate as it should. </a:t>
            </a:r>
          </a:p>
          <a:p>
            <a:r>
              <a:rPr lang="en-US" sz="1700"/>
              <a:t>It also helps find problems faster rather than waiting until then end and then having to go back and find it in a ton of different code. (Kim, G. et al.)</a:t>
            </a:r>
          </a:p>
          <a:p>
            <a:r>
              <a:rPr lang="en-US" sz="1700"/>
              <a:t>Teams are able to work without much outside help. </a:t>
            </a:r>
          </a:p>
        </p:txBody>
      </p:sp>
    </p:spTree>
    <p:extLst>
      <p:ext uri="{BB962C8B-B14F-4D97-AF65-F5344CB8AC3E}">
        <p14:creationId xmlns:p14="http://schemas.microsoft.com/office/powerpoint/2010/main" val="69227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Content Placeholder 2">
            <a:extLst>
              <a:ext uri="{FF2B5EF4-FFF2-40B4-BE49-F238E27FC236}">
                <a16:creationId xmlns:a16="http://schemas.microsoft.com/office/drawing/2014/main" id="{8D23DE0F-9819-42A4-89F5-672DB953C159}"/>
              </a:ext>
            </a:extLst>
          </p:cNvPr>
          <p:cNvSpPr>
            <a:spLocks noGrp="1"/>
          </p:cNvSpPr>
          <p:nvPr>
            <p:ph idx="1"/>
          </p:nvPr>
        </p:nvSpPr>
        <p:spPr>
          <a:xfrm>
            <a:off x="1069850" y="844902"/>
            <a:ext cx="5818858" cy="5168196"/>
          </a:xfrm>
        </p:spPr>
        <p:txBody>
          <a:bodyPr anchor="ctr">
            <a:normAutofit/>
          </a:bodyPr>
          <a:lstStyle/>
          <a:p>
            <a:r>
              <a:rPr lang="en-US" dirty="0"/>
              <a:t>DevOps was first created back in 2008 by Patrick </a:t>
            </a:r>
            <a:r>
              <a:rPr lang="en-US" dirty="0" err="1"/>
              <a:t>Debois</a:t>
            </a:r>
            <a:r>
              <a:rPr lang="en-US" dirty="0"/>
              <a:t> (Rivera, A.)</a:t>
            </a:r>
          </a:p>
          <a:p>
            <a:r>
              <a:rPr lang="en-US" dirty="0"/>
              <a:t>In 2009 the first </a:t>
            </a:r>
            <a:r>
              <a:rPr lang="en-US" dirty="0" err="1"/>
              <a:t>DevOpsDay</a:t>
            </a:r>
            <a:r>
              <a:rPr lang="en-US" dirty="0"/>
              <a:t> event was held in Belgium (Rivera, A.)</a:t>
            </a:r>
          </a:p>
          <a:p>
            <a:r>
              <a:rPr lang="en-US" dirty="0"/>
              <a:t>It was created because Patrick and Andrew Clay wanted something that worked a little better than the Agile process. (Rivera, A.)</a:t>
            </a:r>
          </a:p>
          <a:p>
            <a:r>
              <a:rPr lang="en-US" dirty="0"/>
              <a:t>In 2010 the first United States DevOps conference is held. (</a:t>
            </a:r>
            <a:r>
              <a:rPr lang="en-US" dirty="0" err="1"/>
              <a:t>Mezak</a:t>
            </a:r>
            <a:r>
              <a:rPr lang="en-US" dirty="0"/>
              <a:t>, S.)</a:t>
            </a:r>
          </a:p>
          <a:p>
            <a:r>
              <a:rPr lang="en-US" dirty="0"/>
              <a:t>In 2018 there are now more than 30 DevOps Days across the US. (</a:t>
            </a:r>
            <a:r>
              <a:rPr lang="en-US" dirty="0" err="1"/>
              <a:t>Mezak</a:t>
            </a:r>
            <a:r>
              <a:rPr lang="en-US" dirty="0"/>
              <a:t>, S.)</a:t>
            </a:r>
          </a:p>
          <a:p>
            <a:r>
              <a:rPr lang="en-US" dirty="0"/>
              <a:t>DevOps continues to grow and improve since it first started back in 2008.</a:t>
            </a:r>
          </a:p>
          <a:p>
            <a:endParaRPr lang="en-US" dirty="0"/>
          </a:p>
        </p:txBody>
      </p:sp>
      <p:sp>
        <p:nvSpPr>
          <p:cNvPr id="10" name="Rectangle 9">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3" y="3388659"/>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2" name="Group 11">
            <a:extLst>
              <a:ext uri="{FF2B5EF4-FFF2-40B4-BE49-F238E27FC236}">
                <a16:creationId xmlns:a16="http://schemas.microsoft.com/office/drawing/2014/main" id="{4BF9B298-BC35-4C0F-8301-5D63A1E6D2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859" y="1679571"/>
            <a:ext cx="3498864" cy="3498858"/>
            <a:chOff x="7942859" y="1679571"/>
            <a:chExt cx="3498864" cy="3498858"/>
          </a:xfrm>
        </p:grpSpPr>
        <p:sp>
          <p:nvSpPr>
            <p:cNvPr id="13" name="Oval 12">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42859" y="1679571"/>
              <a:ext cx="3498864" cy="3498858"/>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27958"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90A01F86-7BC6-41AE-A8AF-9BC773FF40F2}"/>
              </a:ext>
            </a:extLst>
          </p:cNvPr>
          <p:cNvSpPr>
            <a:spLocks noGrp="1"/>
          </p:cNvSpPr>
          <p:nvPr>
            <p:ph type="title"/>
          </p:nvPr>
        </p:nvSpPr>
        <p:spPr>
          <a:xfrm>
            <a:off x="8371968" y="2376862"/>
            <a:ext cx="2640646" cy="2104273"/>
          </a:xfrm>
          <a:noFill/>
        </p:spPr>
        <p:txBody>
          <a:bodyPr>
            <a:normAutofit/>
          </a:bodyPr>
          <a:lstStyle/>
          <a:p>
            <a:pPr algn="ctr"/>
            <a:r>
              <a:rPr lang="en-US" sz="3000">
                <a:solidFill>
                  <a:schemeClr val="bg1">
                    <a:shade val="97000"/>
                    <a:satMod val="150000"/>
                  </a:schemeClr>
                </a:solidFill>
              </a:rPr>
              <a:t>DevOps History</a:t>
            </a:r>
          </a:p>
        </p:txBody>
      </p:sp>
    </p:spTree>
    <p:extLst>
      <p:ext uri="{BB962C8B-B14F-4D97-AF65-F5344CB8AC3E}">
        <p14:creationId xmlns:p14="http://schemas.microsoft.com/office/powerpoint/2010/main" val="2526771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2146D844-F4F7-4FA9-AFC4-0B0D4977E616}"/>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So What is DevOps Anyways?</a:t>
            </a: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16ECCD7-4C1C-43FF-B395-08E366D21FF9}"/>
              </a:ext>
            </a:extLst>
          </p:cNvPr>
          <p:cNvSpPr>
            <a:spLocks noGrp="1"/>
          </p:cNvSpPr>
          <p:nvPr>
            <p:ph idx="1"/>
          </p:nvPr>
        </p:nvSpPr>
        <p:spPr>
          <a:xfrm>
            <a:off x="6081089" y="725394"/>
            <a:ext cx="5142658" cy="5407212"/>
          </a:xfrm>
        </p:spPr>
        <p:txBody>
          <a:bodyPr anchor="ctr">
            <a:normAutofit/>
          </a:bodyPr>
          <a:lstStyle/>
          <a:p>
            <a:r>
              <a:rPr lang="en-US" sz="1700"/>
              <a:t>DevOps is a group of different concepts to follow while developing.</a:t>
            </a:r>
          </a:p>
          <a:p>
            <a:r>
              <a:rPr lang="en-US" sz="1700"/>
              <a:t> The DevOps movement has really started to grow in popularity since it came out back in 2008. (Mueller, E.)</a:t>
            </a:r>
          </a:p>
          <a:p>
            <a:r>
              <a:rPr lang="en-US" sz="1700"/>
              <a:t>It was first known as agile infrastructure or agile operations because it applied the rules from Agile and Lean approaches. (Mueller, E.)</a:t>
            </a:r>
          </a:p>
          <a:p>
            <a:r>
              <a:rPr lang="en-US" sz="1700"/>
              <a:t>It also is a much-needed understanding of the value of collaboration between development and the operations team throughout all stages of the development lifecycle. (Mueller, E.)</a:t>
            </a:r>
          </a:p>
          <a:p>
            <a:r>
              <a:rPr lang="en-US" sz="1700"/>
              <a:t>DevOps has the understanding that the app isn’t done until its out there for the client to use and it meets their expectations. (Mueller, E.)</a:t>
            </a:r>
          </a:p>
          <a:p>
            <a:r>
              <a:rPr lang="en-US" sz="1700"/>
              <a:t>The DevOps process is really just there to help throughout the whole process. </a:t>
            </a:r>
          </a:p>
        </p:txBody>
      </p:sp>
    </p:spTree>
    <p:extLst>
      <p:ext uri="{BB962C8B-B14F-4D97-AF65-F5344CB8AC3E}">
        <p14:creationId xmlns:p14="http://schemas.microsoft.com/office/powerpoint/2010/main" val="32491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A058E-D7AA-48FE-940E-7A51B9E3DC8B}"/>
              </a:ext>
            </a:extLst>
          </p:cNvPr>
          <p:cNvSpPr>
            <a:spLocks noGrp="1"/>
          </p:cNvSpPr>
          <p:nvPr>
            <p:ph type="title"/>
          </p:nvPr>
        </p:nvSpPr>
        <p:spPr>
          <a:xfrm>
            <a:off x="1069848" y="484632"/>
            <a:ext cx="10058400" cy="1609344"/>
          </a:xfrm>
        </p:spPr>
        <p:txBody>
          <a:bodyPr>
            <a:normAutofit/>
          </a:bodyPr>
          <a:lstStyle/>
          <a:p>
            <a:r>
              <a:rPr lang="en-US"/>
              <a:t>Benefits to DevOps</a:t>
            </a:r>
            <a:endParaRPr lang="en-US" dirty="0"/>
          </a:p>
        </p:txBody>
      </p:sp>
      <p:sp>
        <p:nvSpPr>
          <p:cNvPr id="9" name="Rectangle 8">
            <a:extLst>
              <a:ext uri="{FF2B5EF4-FFF2-40B4-BE49-F238E27FC236}">
                <a16:creationId xmlns:a16="http://schemas.microsoft.com/office/drawing/2014/main" id="{E2A093B8-A2CC-4243-9D24-415419DA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5040B5F-66CA-4626-8CA8-D91980A6845A}"/>
              </a:ext>
            </a:extLst>
          </p:cNvPr>
          <p:cNvGraphicFramePr>
            <a:graphicFrameLocks noGrp="1"/>
          </p:cNvGraphicFramePr>
          <p:nvPr>
            <p:ph idx="1"/>
            <p:extLst>
              <p:ext uri="{D42A27DB-BD31-4B8C-83A1-F6EECF244321}">
                <p14:modId xmlns:p14="http://schemas.microsoft.com/office/powerpoint/2010/main" val="3012527771"/>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41576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821823BD-BB9F-4CE3-980D-8DB63F0C2F2A}"/>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DevOps Practices </a:t>
            </a: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EF5AD54D-1D3D-4D51-8C1F-326006C7D847}"/>
              </a:ext>
            </a:extLst>
          </p:cNvPr>
          <p:cNvSpPr>
            <a:spLocks noGrp="1"/>
          </p:cNvSpPr>
          <p:nvPr>
            <p:ph idx="1"/>
          </p:nvPr>
        </p:nvSpPr>
        <p:spPr>
          <a:xfrm>
            <a:off x="6081089" y="725394"/>
            <a:ext cx="5142658" cy="5407212"/>
          </a:xfrm>
        </p:spPr>
        <p:txBody>
          <a:bodyPr anchor="ctr">
            <a:normAutofit/>
          </a:bodyPr>
          <a:lstStyle/>
          <a:p>
            <a:r>
              <a:rPr lang="en-US" sz="1400"/>
              <a:t>Continuous Integration – Code is always being merged into a repository then automated tests and builds are ran. This helps to find any issues and bugs quicker. (Freeman, E.)</a:t>
            </a:r>
          </a:p>
          <a:p>
            <a:r>
              <a:rPr lang="en-US" sz="1400"/>
              <a:t>Continuous Delivery – Code is always tested and built and then prepared for release as soon as it is done. (Freeman, E.)</a:t>
            </a:r>
          </a:p>
          <a:p>
            <a:r>
              <a:rPr lang="en-US" sz="1400"/>
              <a:t>Microservices – Each microservice runs its own process and then communicates with the other process services that are all defined in the interface which is normally an HTTP based application. Each service only has one task that it does and completes. (Freeman, E.)</a:t>
            </a:r>
          </a:p>
          <a:p>
            <a:r>
              <a:rPr lang="en-US" sz="1400"/>
              <a:t>Infrastructure as Code – This is a practice where infrastructure is previsioned then managed using both code and software development techniques. (Freeman, E.)</a:t>
            </a:r>
          </a:p>
          <a:p>
            <a:r>
              <a:rPr lang="en-US" sz="1400"/>
              <a:t>Monitor and Logging – This logs to see how the application and unfractured preform and how it impacts the clients experience of the product. (Freeman, E.)</a:t>
            </a:r>
          </a:p>
          <a:p>
            <a:r>
              <a:rPr lang="en-US" sz="1400"/>
              <a:t>Communication – Having more communication is a huge part of DevOps. It helps keep everyone on track and on the same page as well as helping to solve issues quicker. </a:t>
            </a:r>
          </a:p>
        </p:txBody>
      </p:sp>
    </p:spTree>
    <p:extLst>
      <p:ext uri="{BB962C8B-B14F-4D97-AF65-F5344CB8AC3E}">
        <p14:creationId xmlns:p14="http://schemas.microsoft.com/office/powerpoint/2010/main" val="3506630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otalTime>1</TotalTime>
  <Words>1326</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Rockwell Extra Bold</vt:lpstr>
      <vt:lpstr>Wingdings</vt:lpstr>
      <vt:lpstr>Wood Type</vt:lpstr>
      <vt:lpstr>The Technology Value Stream</vt:lpstr>
      <vt:lpstr>Defining Lead Time vs. Processing Time </vt:lpstr>
      <vt:lpstr>Lead Time vs Process Time  Deployment Operation</vt:lpstr>
      <vt:lpstr>The Common Scenario: Deployment Lead Timers Requiring Months</vt:lpstr>
      <vt:lpstr>Our DevOps Ideal: Deployment Lead Times of Minutes</vt:lpstr>
      <vt:lpstr>DevOps History</vt:lpstr>
      <vt:lpstr>So What is DevOps Anyways?</vt:lpstr>
      <vt:lpstr>Benefits to DevOps</vt:lpstr>
      <vt:lpstr>DevOps Practices </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Technology Value Stream</dc:title>
  <dc:creator>Rebecca Buechle</dc:creator>
  <cp:lastModifiedBy>Rebecca Buechle</cp:lastModifiedBy>
  <cp:revision>1</cp:revision>
  <dcterms:created xsi:type="dcterms:W3CDTF">2020-09-16T22:21:20Z</dcterms:created>
  <dcterms:modified xsi:type="dcterms:W3CDTF">2020-09-16T22:23:19Z</dcterms:modified>
</cp:coreProperties>
</file>