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dbda9113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dbda9113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dbda9113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dbda9113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f7a3c50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f7a3c50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83f33e91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83f33e91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c7554a04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c7554a04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bda9113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dbda9113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bda9113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dbda9113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bda9113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dbda9113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dbda9113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dbda9113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dbda91133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dbda9113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bugga/Ad-Gener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rbugga@stevens.edu" TargetMode="External"/><Relationship Id="rId4" Type="http://schemas.openxmlformats.org/officeDocument/2006/relationships/hyperlink" Target="mailto:jgalla@stevens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colab.research.google.com/drive/1-I43yv5uA3SbDSRf96FeyJP4ERivQQYf?usp=sharing" TargetMode="External"/><Relationship Id="rId5" Type="http://schemas.openxmlformats.org/officeDocument/2006/relationships/hyperlink" Target="https://colab.research.google.com/drive/1-I43yv5uA3SbDSRf96FeyJP4ERivQQYf?usp=sharing" TargetMode="External"/><Relationship Id="rId6" Type="http://schemas.openxmlformats.org/officeDocument/2006/relationships/hyperlink" Target="https://colab.research.google.com/drive/1-I43yv5uA3SbDSRf96FeyJP4ERivQQYf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AI-Driven Marketing Chatbot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Revolutionizing Digital Advertising Through Generative 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53" name="Google Shape;553;p63"/>
          <p:cNvSpPr txBox="1"/>
          <p:nvPr/>
        </p:nvSpPr>
        <p:spPr>
          <a:xfrm>
            <a:off x="459450" y="1770525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2"/>
                </a:solidFill>
                <a:latin typeface="Arima"/>
                <a:ea typeface="Arima"/>
                <a:cs typeface="Arima"/>
                <a:sym typeface="Arima"/>
              </a:rPr>
              <a:t>Keyword Extraction</a:t>
            </a:r>
            <a:endParaRPr sz="2000" u="sng">
              <a:solidFill>
                <a:schemeClr val="dk2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554" name="Google Shape;5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800" y="802725"/>
            <a:ext cx="6732449" cy="363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4"/>
          <p:cNvSpPr txBox="1"/>
          <p:nvPr>
            <p:ph type="title"/>
          </p:nvPr>
        </p:nvSpPr>
        <p:spPr>
          <a:xfrm>
            <a:off x="952925" y="1911475"/>
            <a:ext cx="2927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560" name="Google Shape;560;p64"/>
          <p:cNvSpPr txBox="1"/>
          <p:nvPr>
            <p:ph idx="2" type="title"/>
          </p:nvPr>
        </p:nvSpPr>
        <p:spPr>
          <a:xfrm>
            <a:off x="1579575" y="747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61" name="Google Shape;561;p64"/>
          <p:cNvGrpSpPr/>
          <p:nvPr/>
        </p:nvGrpSpPr>
        <p:grpSpPr>
          <a:xfrm>
            <a:off x="5051753" y="1098332"/>
            <a:ext cx="3371822" cy="2275197"/>
            <a:chOff x="1293506" y="2959057"/>
            <a:chExt cx="374730" cy="252870"/>
          </a:xfrm>
        </p:grpSpPr>
        <p:sp>
          <p:nvSpPr>
            <p:cNvPr id="562" name="Google Shape;562;p64"/>
            <p:cNvSpPr/>
            <p:nvPr/>
          </p:nvSpPr>
          <p:spPr>
            <a:xfrm>
              <a:off x="1311599" y="2959057"/>
              <a:ext cx="338544" cy="228735"/>
            </a:xfrm>
            <a:custGeom>
              <a:rect b="b" l="l" r="r" t="t"/>
              <a:pathLst>
                <a:path extrusionOk="0" h="9447" w="12892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u="sng">
                  <a:solidFill>
                    <a:schemeClr val="hlink"/>
                  </a:solidFill>
                  <a:latin typeface="Arima Medium"/>
                  <a:ea typeface="Arima Medium"/>
                  <a:cs typeface="Arima Medium"/>
                  <a:sym typeface="Arima Medium"/>
                  <a:hlinkClick r:id="rId3"/>
                </a:rPr>
                <a:t>Demonstration</a:t>
              </a:r>
              <a:endParaRPr sz="2400">
                <a:latin typeface="Arima Medium"/>
                <a:ea typeface="Arima Medium"/>
                <a:cs typeface="Arima Medium"/>
                <a:sym typeface="Arima Medium"/>
              </a:endParaRPr>
            </a:p>
          </p:txBody>
        </p:sp>
        <p:sp>
          <p:nvSpPr>
            <p:cNvPr id="563" name="Google Shape;563;p64"/>
            <p:cNvSpPr/>
            <p:nvPr/>
          </p:nvSpPr>
          <p:spPr>
            <a:xfrm>
              <a:off x="1293506" y="3181755"/>
              <a:ext cx="374730" cy="30173"/>
            </a:xfrm>
            <a:custGeom>
              <a:rect b="b" l="l" r="r" t="t"/>
              <a:pathLst>
                <a:path extrusionOk="0" h="1149" w="1427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4"/>
            <p:cNvSpPr/>
            <p:nvPr/>
          </p:nvSpPr>
          <p:spPr>
            <a:xfrm>
              <a:off x="1293506" y="3181755"/>
              <a:ext cx="374730" cy="12080"/>
            </a:xfrm>
            <a:custGeom>
              <a:rect b="b" l="l" r="r" t="t"/>
              <a:pathLst>
                <a:path extrusionOk="0" h="460" w="1427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4"/>
            <p:cNvSpPr/>
            <p:nvPr/>
          </p:nvSpPr>
          <p:spPr>
            <a:xfrm>
              <a:off x="1444527" y="3181755"/>
              <a:ext cx="72661" cy="18119"/>
            </a:xfrm>
            <a:custGeom>
              <a:rect b="b" l="l" r="r" t="t"/>
              <a:pathLst>
                <a:path extrusionOk="0" h="690" w="2767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71" name="Google Shape;571;p65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rbugga@stevens.edu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jgalla@stevens.edu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jpronier@stevens.edu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5"/>
          <p:cNvSpPr txBox="1"/>
          <p:nvPr>
            <p:ph idx="4294967295" type="subTitle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idx="1" type="subTitle"/>
          </p:nvPr>
        </p:nvSpPr>
        <p:spPr>
          <a:xfrm>
            <a:off x="3509000" y="3398750"/>
            <a:ext cx="2349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Rukmini Bugga</a:t>
            </a:r>
            <a:endParaRPr/>
          </a:p>
        </p:txBody>
      </p:sp>
      <p:sp>
        <p:nvSpPr>
          <p:cNvPr id="479" name="Google Shape;479;p55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480" name="Google Shape;480;p55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AAI</a:t>
            </a:r>
            <a:endParaRPr/>
          </a:p>
        </p:txBody>
      </p:sp>
      <p:sp>
        <p:nvSpPr>
          <p:cNvPr id="481" name="Google Shape;481;p55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 Pronier</a:t>
            </a:r>
            <a:endParaRPr/>
          </a:p>
        </p:txBody>
      </p:sp>
      <p:sp>
        <p:nvSpPr>
          <p:cNvPr id="482" name="Google Shape;482;p55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BIA </a:t>
            </a:r>
            <a:endParaRPr/>
          </a:p>
        </p:txBody>
      </p:sp>
      <p:sp>
        <p:nvSpPr>
          <p:cNvPr id="483" name="Google Shape;483;p55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Jagan Galla</a:t>
            </a:r>
            <a:endParaRPr/>
          </a:p>
        </p:txBody>
      </p:sp>
      <p:sp>
        <p:nvSpPr>
          <p:cNvPr id="484" name="Google Shape;484;p55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BIA</a:t>
            </a:r>
            <a:endParaRPr/>
          </a:p>
        </p:txBody>
      </p:sp>
      <p:pic>
        <p:nvPicPr>
          <p:cNvPr id="485" name="Google Shape;485;p55"/>
          <p:cNvPicPr preferRelativeResize="0"/>
          <p:nvPr/>
        </p:nvPicPr>
        <p:blipFill rotWithShape="1">
          <a:blip r:embed="rId3">
            <a:alphaModFix/>
          </a:blip>
          <a:srcRect b="4858" l="5609" r="3908" t="14968"/>
          <a:stretch/>
        </p:blipFill>
        <p:spPr>
          <a:xfrm>
            <a:off x="6272600" y="1125099"/>
            <a:ext cx="1710650" cy="22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50" y="1170125"/>
            <a:ext cx="1710650" cy="222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5"/>
          <p:cNvPicPr preferRelativeResize="0"/>
          <p:nvPr/>
        </p:nvPicPr>
        <p:blipFill rotWithShape="1">
          <a:blip r:embed="rId5">
            <a:alphaModFix/>
          </a:blip>
          <a:srcRect b="0" l="8156" r="9450" t="0"/>
          <a:stretch/>
        </p:blipFill>
        <p:spPr>
          <a:xfrm>
            <a:off x="3725050" y="1190437"/>
            <a:ext cx="1802750" cy="21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3" name="Google Shape;493;p56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4" name="Google Shape;494;p56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95" name="Google Shape;495;p56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br>
              <a:rPr lang="en"/>
            </a:br>
            <a:r>
              <a:rPr lang="en"/>
              <a:t>EDA</a:t>
            </a:r>
            <a:endParaRPr/>
          </a:p>
        </p:txBody>
      </p:sp>
      <p:sp>
        <p:nvSpPr>
          <p:cNvPr id="496" name="Google Shape;496;p56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br>
              <a:rPr lang="en"/>
            </a:br>
            <a:r>
              <a:rPr lang="en"/>
              <a:t>Problem Description</a:t>
            </a:r>
            <a:endParaRPr/>
          </a:p>
        </p:txBody>
      </p:sp>
      <p:sp>
        <p:nvSpPr>
          <p:cNvPr id="497" name="Google Shape;497;p56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8" name="Google Shape;498;p56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br>
              <a:rPr lang="en"/>
            </a:br>
            <a:r>
              <a:rPr lang="en"/>
              <a:t>Demonstration</a:t>
            </a:r>
            <a:endParaRPr/>
          </a:p>
        </p:txBody>
      </p:sp>
      <p:sp>
        <p:nvSpPr>
          <p:cNvPr id="499" name="Google Shape;499;p56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500" name="Google Shape;500;p56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br>
              <a:rPr lang="en"/>
            </a:br>
            <a:r>
              <a:rPr lang="en"/>
              <a:t>Results</a:t>
            </a:r>
            <a:endParaRPr/>
          </a:p>
        </p:txBody>
      </p:sp>
      <p:sp>
        <p:nvSpPr>
          <p:cNvPr id="501" name="Google Shape;501;p56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2" name="Google Shape;502;p56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p56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4" name="Google Shape;504;p56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>
            <p:ph idx="4294967295" type="title"/>
          </p:nvPr>
        </p:nvSpPr>
        <p:spPr>
          <a:xfrm>
            <a:off x="2711050" y="294200"/>
            <a:ext cx="28509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0" name="Google Shape;510;p57"/>
          <p:cNvSpPr txBox="1"/>
          <p:nvPr/>
        </p:nvSpPr>
        <p:spPr>
          <a:xfrm>
            <a:off x="388625" y="943100"/>
            <a:ext cx="84903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In today's fast-moving digital world, our project uses advanced marketing and Generative AI to quickly create ads that grab attention and meet current needs, outperforming slower traditional methods in a competitive market.</a:t>
            </a:r>
            <a:endParaRPr sz="18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Advertising is costly, especially for smaller businesses. Using Generative AI to automate content creation cuts costs and makes effective advertising more accessible, helping more businesses compete online. 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Our project uses advanced marketing and Generative AI to quickly create ads that grab attention and meet current needs, outperforming slower traditional methods in a competitive market.</a:t>
            </a:r>
            <a:endParaRPr sz="18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57"/>
          <p:cNvSpPr txBox="1"/>
          <p:nvPr/>
        </p:nvSpPr>
        <p:spPr>
          <a:xfrm>
            <a:off x="5875025" y="4604000"/>
            <a:ext cx="32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"/>
          <p:cNvSpPr txBox="1"/>
          <p:nvPr>
            <p:ph idx="4294967295" type="title"/>
          </p:nvPr>
        </p:nvSpPr>
        <p:spPr>
          <a:xfrm>
            <a:off x="2520150" y="445025"/>
            <a:ext cx="38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517" name="Google Shape;517;p58"/>
          <p:cNvSpPr txBox="1"/>
          <p:nvPr>
            <p:ph idx="4294967295" type="subTitle"/>
          </p:nvPr>
        </p:nvSpPr>
        <p:spPr>
          <a:xfrm>
            <a:off x="278900" y="1092700"/>
            <a:ext cx="87234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Capturing Attention:</a:t>
            </a:r>
            <a:r>
              <a:rPr lang="e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Traditional advertising struggles to keep up with the rapid changes in consumer interests and fails to consistently capture their attention.</a:t>
            </a:r>
            <a:endParaRPr sz="18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Personalization Challenges:</a:t>
            </a:r>
            <a:r>
              <a:rPr lang="e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Manually creating ads that meet the varied preferences of a diverse audience is slow and not scalable, making it tough for especially smaller businesses to compete.</a:t>
            </a:r>
            <a:endParaRPr sz="18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Using Consumer Data:</a:t>
            </a:r>
            <a:r>
              <a:rPr lang="en" sz="1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 There's a lot of consumer behavior data available, but many businesses don't have the tools to effectively use this data to enhance their advertising strategies.</a:t>
            </a:r>
            <a:endParaRPr sz="18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"/>
          <p:cNvSpPr txBox="1"/>
          <p:nvPr>
            <p:ph type="title"/>
          </p:nvPr>
        </p:nvSpPr>
        <p:spPr>
          <a:xfrm>
            <a:off x="1167375" y="1911475"/>
            <a:ext cx="24753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23" name="Google Shape;523;p59"/>
          <p:cNvSpPr txBox="1"/>
          <p:nvPr>
            <p:ph idx="2" type="title"/>
          </p:nvPr>
        </p:nvSpPr>
        <p:spPr>
          <a:xfrm>
            <a:off x="1579575" y="747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524" name="Google Shape;5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075" y="416488"/>
            <a:ext cx="4310525" cy="43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9"/>
          <p:cNvSpPr txBox="1"/>
          <p:nvPr/>
        </p:nvSpPr>
        <p:spPr>
          <a:xfrm>
            <a:off x="1703275" y="3854825"/>
            <a:ext cx="2174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ma Light"/>
                <a:ea typeface="Arima Light"/>
                <a:cs typeface="Arima Light"/>
                <a:sym typeface="Arima Light"/>
                <a:hlinkClick r:id="rId4"/>
              </a:rPr>
              <a:t>EDA notebook</a:t>
            </a:r>
            <a:br>
              <a:rPr lang="en" sz="1800" u="sng">
                <a:solidFill>
                  <a:schemeClr val="hlink"/>
                </a:solidFill>
                <a:latin typeface="Arima Light"/>
                <a:ea typeface="Arima Light"/>
                <a:cs typeface="Arima Light"/>
                <a:sym typeface="Arima Light"/>
                <a:hlinkClick r:id="rId5"/>
              </a:rPr>
            </a:br>
            <a:r>
              <a:rPr lang="en" sz="1800" u="sng">
                <a:solidFill>
                  <a:schemeClr val="hlink"/>
                </a:solidFill>
                <a:latin typeface="Arima Light"/>
                <a:ea typeface="Arima Light"/>
                <a:cs typeface="Arima Light"/>
                <a:sym typeface="Arima Light"/>
                <a:hlinkClick r:id="rId6"/>
              </a:rPr>
              <a:t>Link</a:t>
            </a:r>
            <a:endParaRPr sz="1800">
              <a:solidFill>
                <a:schemeClr val="dk2"/>
              </a:solidFill>
              <a:latin typeface="Arima Light"/>
              <a:ea typeface="Arima Light"/>
              <a:cs typeface="Arima Light"/>
              <a:sym typeface="Arima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/>
          <p:nvPr>
            <p:ph idx="4294967295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ma"/>
              <a:buChar char="●"/>
            </a:pPr>
            <a:r>
              <a:rPr lang="en" sz="2000">
                <a:latin typeface="Arima"/>
                <a:ea typeface="Arima"/>
                <a:cs typeface="Arima"/>
                <a:sym typeface="Arima"/>
              </a:rPr>
              <a:t>Description</a:t>
            </a:r>
            <a:endParaRPr sz="2000">
              <a:latin typeface="Arima"/>
              <a:ea typeface="Arima"/>
              <a:cs typeface="Arima"/>
              <a:sym typeface="Ari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ma"/>
              <a:buChar char="●"/>
            </a:pPr>
            <a:r>
              <a:rPr lang="en" sz="2000">
                <a:latin typeface="Arima"/>
                <a:ea typeface="Arima"/>
                <a:cs typeface="Arima"/>
                <a:sym typeface="Arima"/>
              </a:rPr>
              <a:t>Relevance</a:t>
            </a:r>
            <a:endParaRPr sz="2000">
              <a:latin typeface="Arima"/>
              <a:ea typeface="Arima"/>
              <a:cs typeface="Arima"/>
              <a:sym typeface="Ari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ma"/>
              <a:buChar char="●"/>
            </a:pPr>
            <a:r>
              <a:rPr lang="en" sz="2000">
                <a:latin typeface="Arima"/>
                <a:ea typeface="Arima"/>
                <a:cs typeface="Arima"/>
                <a:sym typeface="Arima"/>
              </a:rPr>
              <a:t>Columns</a:t>
            </a:r>
            <a:endParaRPr sz="2000">
              <a:latin typeface="Arima"/>
              <a:ea typeface="Arima"/>
              <a:cs typeface="Arima"/>
              <a:sym typeface="Arim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ma"/>
              <a:buChar char="●"/>
            </a:pPr>
            <a:r>
              <a:rPr lang="en" sz="2000">
                <a:latin typeface="Arima"/>
                <a:ea typeface="Arima"/>
                <a:cs typeface="Arima"/>
                <a:sym typeface="Arima"/>
              </a:rPr>
              <a:t>Shape</a:t>
            </a:r>
            <a:br>
              <a:rPr lang="en" sz="2000">
                <a:latin typeface="Arima"/>
                <a:ea typeface="Arima"/>
                <a:cs typeface="Arima"/>
                <a:sym typeface="Arima"/>
              </a:rPr>
            </a:br>
            <a:endParaRPr sz="2000">
              <a:latin typeface="Arima"/>
              <a:ea typeface="Arima"/>
              <a:cs typeface="Arima"/>
              <a:sym typeface="Arima"/>
            </a:endParaRPr>
          </a:p>
        </p:txBody>
      </p:sp>
      <p:sp>
        <p:nvSpPr>
          <p:cNvPr id="531" name="Google Shape;531;p60"/>
          <p:cNvSpPr txBox="1"/>
          <p:nvPr>
            <p:ph idx="4294967295"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</a:t>
            </a:r>
            <a:endParaRPr/>
          </a:p>
        </p:txBody>
      </p:sp>
      <p:pic>
        <p:nvPicPr>
          <p:cNvPr id="532" name="Google Shape;5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713" y="1017725"/>
            <a:ext cx="5474513" cy="23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0"/>
          <p:cNvSpPr txBox="1"/>
          <p:nvPr/>
        </p:nvSpPr>
        <p:spPr>
          <a:xfrm>
            <a:off x="3513713" y="3541050"/>
            <a:ext cx="5356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a Light"/>
                <a:ea typeface="Arima Light"/>
                <a:cs typeface="Arima Light"/>
                <a:sym typeface="Arima Light"/>
              </a:rPr>
              <a:t>Brand: Starbucks\nTagline: An American multinational chain of coffeehouses that brews coffee for those who love it.\nProductDescription: If you are a coffee lover you know this beverage is not just a word but an emotion. Starbucks, an American multinational chain of coffee houses…</a:t>
            </a:r>
            <a:endParaRPr sz="1200">
              <a:solidFill>
                <a:schemeClr val="dk2"/>
              </a:solidFill>
              <a:latin typeface="Arima Light"/>
              <a:ea typeface="Arima Light"/>
              <a:cs typeface="Arima Light"/>
              <a:sym typeface="Arima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539" name="Google Shape;5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450" y="1388475"/>
            <a:ext cx="6403001" cy="33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1"/>
          <p:cNvSpPr txBox="1"/>
          <p:nvPr/>
        </p:nvSpPr>
        <p:spPr>
          <a:xfrm>
            <a:off x="459450" y="1770525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2"/>
                </a:solidFill>
                <a:latin typeface="Arima"/>
                <a:ea typeface="Arima"/>
                <a:cs typeface="Arima"/>
                <a:sym typeface="Arima"/>
              </a:rPr>
              <a:t>Text length distribution</a:t>
            </a:r>
            <a:endParaRPr sz="2000" u="sng">
              <a:solidFill>
                <a:schemeClr val="dk2"/>
              </a:solidFill>
              <a:latin typeface="Arima"/>
              <a:ea typeface="Arima"/>
              <a:cs typeface="Arima"/>
              <a:sym typeface="Ari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46" name="Google Shape;546;p62"/>
          <p:cNvSpPr txBox="1"/>
          <p:nvPr/>
        </p:nvSpPr>
        <p:spPr>
          <a:xfrm>
            <a:off x="459450" y="1770525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2"/>
                </a:solidFill>
                <a:latin typeface="Arima"/>
                <a:ea typeface="Arima"/>
                <a:cs typeface="Arima"/>
                <a:sym typeface="Arima"/>
              </a:rPr>
              <a:t>Sentiment Analysis</a:t>
            </a:r>
            <a:endParaRPr sz="2000" u="sng">
              <a:solidFill>
                <a:schemeClr val="dk2"/>
              </a:solidFill>
              <a:latin typeface="Arima"/>
              <a:ea typeface="Arima"/>
              <a:cs typeface="Arima"/>
              <a:sym typeface="Arima"/>
            </a:endParaRPr>
          </a:p>
        </p:txBody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150" y="968425"/>
            <a:ext cx="6732450" cy="366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