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6" r:id="rId10"/>
    <p:sldId id="268" r:id="rId11"/>
    <p:sldId id="269" r:id="rId12"/>
    <p:sldId id="274" r:id="rId13"/>
    <p:sldId id="272" r:id="rId14"/>
    <p:sldId id="273" r:id="rId15"/>
    <p:sldId id="275" r:id="rId16"/>
    <p:sldId id="276" r:id="rId17"/>
    <p:sldId id="277" r:id="rId18"/>
    <p:sldId id="279" r:id="rId19"/>
    <p:sldId id="278" r:id="rId20"/>
    <p:sldId id="280"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92D9EB-72FD-51EE-F875-D96C382186E1}" v="955" dt="2024-04-09T01:05:50.702"/>
    <p1510:client id="{7C48D9B5-BCDC-55D2-18DC-D124D3CA1172}" v="167" dt="2024-04-09T22:40:50.4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10703" y="643467"/>
            <a:ext cx="5001584" cy="2583696"/>
          </a:xfrm>
        </p:spPr>
        <p:txBody>
          <a:bodyPr>
            <a:normAutofit/>
          </a:bodyPr>
          <a:lstStyle/>
          <a:p>
            <a:pPr algn="l"/>
            <a:r>
              <a:rPr lang="en-US" sz="4400"/>
              <a:t>Speech Emotion Recognition using Deep Learning</a:t>
            </a:r>
          </a:p>
        </p:txBody>
      </p:sp>
      <p:sp>
        <p:nvSpPr>
          <p:cNvPr id="3" name="Subtitle 2"/>
          <p:cNvSpPr>
            <a:spLocks noGrp="1"/>
          </p:cNvSpPr>
          <p:nvPr>
            <p:ph type="subTitle" idx="1"/>
          </p:nvPr>
        </p:nvSpPr>
        <p:spPr>
          <a:xfrm>
            <a:off x="710703" y="3608008"/>
            <a:ext cx="4642995" cy="1918493"/>
          </a:xfrm>
        </p:spPr>
        <p:txBody>
          <a:bodyPr vert="horz" lIns="91440" tIns="45720" rIns="91440" bIns="45720" rtlCol="0" anchor="t">
            <a:normAutofit fontScale="92500" lnSpcReduction="10000"/>
          </a:bodyPr>
          <a:lstStyle/>
          <a:p>
            <a:pPr algn="l"/>
            <a:r>
              <a:rPr lang="en-US" sz="1800" dirty="0">
                <a:latin typeface="Times New Roman"/>
                <a:cs typeface="Times New Roman"/>
              </a:rPr>
              <a:t>Presented by -</a:t>
            </a:r>
          </a:p>
          <a:p>
            <a:pPr algn="l"/>
            <a:r>
              <a:rPr lang="en-US" sz="1800" dirty="0">
                <a:latin typeface="Times New Roman"/>
                <a:cs typeface="Times New Roman"/>
              </a:rPr>
              <a:t> </a:t>
            </a:r>
            <a:br>
              <a:rPr lang="en-US" sz="1800" dirty="0">
                <a:latin typeface="Times New Roman"/>
              </a:rPr>
            </a:br>
            <a:r>
              <a:rPr lang="en-US" sz="1800" dirty="0">
                <a:latin typeface="Times New Roman"/>
                <a:ea typeface="+mn-lt"/>
                <a:cs typeface="+mn-lt"/>
              </a:rPr>
              <a:t>Raja Sree </a:t>
            </a:r>
            <a:r>
              <a:rPr lang="en-US" sz="1800" dirty="0" err="1">
                <a:latin typeface="Times New Roman"/>
                <a:ea typeface="+mn-lt"/>
                <a:cs typeface="+mn-lt"/>
              </a:rPr>
              <a:t>Bukya</a:t>
            </a:r>
            <a:endParaRPr lang="en-US" sz="1800" dirty="0">
              <a:latin typeface="Times New Roman"/>
              <a:cs typeface="Times New Roman"/>
            </a:endParaRPr>
          </a:p>
          <a:p>
            <a:pPr algn="l"/>
            <a:r>
              <a:rPr lang="en-US" sz="1800" dirty="0">
                <a:latin typeface="Times New Roman"/>
                <a:ea typeface="+mn-lt"/>
                <a:cs typeface="+mn-lt"/>
              </a:rPr>
              <a:t>Sai Manideep </a:t>
            </a:r>
            <a:r>
              <a:rPr lang="en-US" sz="1800" err="1">
                <a:latin typeface="Times New Roman"/>
                <a:ea typeface="+mn-lt"/>
                <a:cs typeface="+mn-lt"/>
              </a:rPr>
              <a:t>Balmuri</a:t>
            </a:r>
            <a:endParaRPr lang="en-US" sz="1800">
              <a:latin typeface="Times New Roman"/>
              <a:ea typeface="+mn-lt"/>
              <a:cs typeface="+mn-lt"/>
            </a:endParaRPr>
          </a:p>
          <a:p>
            <a:pPr algn="l"/>
            <a:r>
              <a:rPr lang="en-US" sz="1800" dirty="0">
                <a:latin typeface="Times New Roman"/>
                <a:ea typeface="+mn-lt"/>
                <a:cs typeface="+mn-lt"/>
              </a:rPr>
              <a:t>Meghana Neti</a:t>
            </a:r>
          </a:p>
          <a:p>
            <a:pPr algn="l"/>
            <a:br>
              <a:rPr lang="en-US" sz="600" dirty="0"/>
            </a:br>
            <a:endParaRPr lang="en-US" sz="1800" dirty="0">
              <a:latin typeface="Times New Roman"/>
              <a:cs typeface="Times New Roman"/>
            </a:endParaRPr>
          </a:p>
        </p:txBody>
      </p:sp>
      <p:pic>
        <p:nvPicPr>
          <p:cNvPr id="14" name="Picture 13">
            <a:extLst>
              <a:ext uri="{FF2B5EF4-FFF2-40B4-BE49-F238E27FC236}">
                <a16:creationId xmlns:a16="http://schemas.microsoft.com/office/drawing/2014/main" id="{B4877452-41EC-DE02-9D4D-2B18034BC395}"/>
              </a:ext>
            </a:extLst>
          </p:cNvPr>
          <p:cNvPicPr>
            <a:picLocks noChangeAspect="1"/>
          </p:cNvPicPr>
          <p:nvPr/>
        </p:nvPicPr>
        <p:blipFill rotWithShape="1">
          <a:blip r:embed="rId2"/>
          <a:srcRect l="2418" r="10645" b="1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blue sound wave graph&#10;&#10;Description automatically generated">
            <a:extLst>
              <a:ext uri="{FF2B5EF4-FFF2-40B4-BE49-F238E27FC236}">
                <a16:creationId xmlns:a16="http://schemas.microsoft.com/office/drawing/2014/main" id="{1FBA97C2-6EF0-07B8-773A-A1867B0A37FD}"/>
              </a:ext>
            </a:extLst>
          </p:cNvPr>
          <p:cNvPicPr>
            <a:picLocks noGrp="1" noChangeAspect="1"/>
          </p:cNvPicPr>
          <p:nvPr>
            <p:ph idx="1"/>
          </p:nvPr>
        </p:nvPicPr>
        <p:blipFill>
          <a:blip r:embed="rId2"/>
          <a:stretch>
            <a:fillRect/>
          </a:stretch>
        </p:blipFill>
        <p:spPr>
          <a:xfrm>
            <a:off x="2529564" y="4671"/>
            <a:ext cx="7155276" cy="3423945"/>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blue and orange striped background&#10;&#10;Description automatically generated">
            <a:extLst>
              <a:ext uri="{FF2B5EF4-FFF2-40B4-BE49-F238E27FC236}">
                <a16:creationId xmlns:a16="http://schemas.microsoft.com/office/drawing/2014/main" id="{26D55392-B7DE-A90C-7906-339CBACED29D}"/>
              </a:ext>
            </a:extLst>
          </p:cNvPr>
          <p:cNvPicPr>
            <a:picLocks noChangeAspect="1"/>
          </p:cNvPicPr>
          <p:nvPr/>
        </p:nvPicPr>
        <p:blipFill>
          <a:blip r:embed="rId3"/>
          <a:stretch>
            <a:fillRect/>
          </a:stretch>
        </p:blipFill>
        <p:spPr>
          <a:xfrm>
            <a:off x="2914421" y="3428074"/>
            <a:ext cx="6632093" cy="3049850"/>
          </a:xfrm>
          <a:prstGeom prst="rect">
            <a:avLst/>
          </a:prstGeom>
        </p:spPr>
      </p:pic>
    </p:spTree>
    <p:extLst>
      <p:ext uri="{BB962C8B-B14F-4D97-AF65-F5344CB8AC3E}">
        <p14:creationId xmlns:p14="http://schemas.microsoft.com/office/powerpoint/2010/main" val="182590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blue sound wave graph&#10;&#10;Description automatically generated">
            <a:extLst>
              <a:ext uri="{FF2B5EF4-FFF2-40B4-BE49-F238E27FC236}">
                <a16:creationId xmlns:a16="http://schemas.microsoft.com/office/drawing/2014/main" id="{1FBA97C2-6EF0-07B8-773A-A1867B0A37FD}"/>
              </a:ext>
            </a:extLst>
          </p:cNvPr>
          <p:cNvPicPr>
            <a:picLocks noGrp="1" noChangeAspect="1"/>
          </p:cNvPicPr>
          <p:nvPr>
            <p:ph idx="1"/>
          </p:nvPr>
        </p:nvPicPr>
        <p:blipFill>
          <a:blip r:embed="rId2"/>
          <a:stretch>
            <a:fillRect/>
          </a:stretch>
        </p:blipFill>
        <p:spPr>
          <a:xfrm>
            <a:off x="1801182" y="451"/>
            <a:ext cx="8488775" cy="3432384"/>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26D55392-B7DE-A90C-7906-339CBACED29D}"/>
              </a:ext>
            </a:extLst>
          </p:cNvPr>
          <p:cNvPicPr>
            <a:picLocks noChangeAspect="1"/>
          </p:cNvPicPr>
          <p:nvPr/>
        </p:nvPicPr>
        <p:blipFill>
          <a:blip r:embed="rId3"/>
          <a:stretch>
            <a:fillRect/>
          </a:stretch>
        </p:blipFill>
        <p:spPr>
          <a:xfrm>
            <a:off x="1894686" y="3428074"/>
            <a:ext cx="8324180" cy="3049850"/>
          </a:xfrm>
          <a:prstGeom prst="rect">
            <a:avLst/>
          </a:prstGeom>
        </p:spPr>
      </p:pic>
    </p:spTree>
    <p:extLst>
      <p:ext uri="{BB962C8B-B14F-4D97-AF65-F5344CB8AC3E}">
        <p14:creationId xmlns:p14="http://schemas.microsoft.com/office/powerpoint/2010/main" val="2100565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757816-2201-01DB-939E-9C3AB3CDC9D2}"/>
              </a:ext>
            </a:extLst>
          </p:cNvPr>
          <p:cNvSpPr>
            <a:spLocks noGrp="1"/>
          </p:cNvSpPr>
          <p:nvPr>
            <p:ph type="title"/>
          </p:nvPr>
        </p:nvSpPr>
        <p:spPr>
          <a:xfrm>
            <a:off x="1179226" y="260945"/>
            <a:ext cx="9833548" cy="765269"/>
          </a:xfrm>
        </p:spPr>
        <p:txBody>
          <a:bodyPr anchor="b">
            <a:normAutofit/>
          </a:bodyPr>
          <a:lstStyle/>
          <a:p>
            <a:pPr algn="ctr"/>
            <a:r>
              <a:rPr lang="en-US" sz="3600" dirty="0">
                <a:solidFill>
                  <a:schemeClr val="tx2"/>
                </a:solidFill>
              </a:rPr>
              <a:t>MFCC – Mel-Frequency Cepstral Coefficients</a:t>
            </a: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A74F73D-E0F9-FC42-05AD-945A77E161F8}"/>
              </a:ext>
            </a:extLst>
          </p:cNvPr>
          <p:cNvSpPr>
            <a:spLocks noGrp="1"/>
          </p:cNvSpPr>
          <p:nvPr>
            <p:ph idx="1"/>
          </p:nvPr>
        </p:nvSpPr>
        <p:spPr>
          <a:xfrm>
            <a:off x="899079" y="1198892"/>
            <a:ext cx="10830871" cy="5405797"/>
          </a:xfrm>
        </p:spPr>
        <p:txBody>
          <a:bodyPr vert="horz" lIns="91440" tIns="45720" rIns="91440" bIns="45720" rtlCol="0" anchor="t">
            <a:normAutofit/>
          </a:bodyPr>
          <a:lstStyle/>
          <a:p>
            <a:r>
              <a:rPr lang="en-US" sz="2400" dirty="0">
                <a:solidFill>
                  <a:srgbClr val="000000"/>
                </a:solidFill>
                <a:ea typeface="+mn-lt"/>
                <a:cs typeface="+mn-lt"/>
              </a:rPr>
              <a:t>MFCCs are a feature extraction technique used in speech and audio processing.</a:t>
            </a:r>
            <a:endParaRPr lang="en-US" sz="2400"/>
          </a:p>
          <a:p>
            <a:pPr marL="0" indent="0">
              <a:buNone/>
            </a:pPr>
            <a:endParaRPr lang="en-US" sz="2400" dirty="0">
              <a:solidFill>
                <a:srgbClr val="000000"/>
              </a:solidFill>
              <a:ea typeface="+mn-lt"/>
              <a:cs typeface="+mn-lt"/>
            </a:endParaRPr>
          </a:p>
          <a:p>
            <a:r>
              <a:rPr lang="en-US" sz="2400" dirty="0">
                <a:solidFill>
                  <a:srgbClr val="000000"/>
                </a:solidFill>
                <a:ea typeface="+mn-lt"/>
                <a:cs typeface="+mn-lt"/>
              </a:rPr>
              <a:t>They represent the spectral characteristics of sound, suitable for machine learning tasks like speech recognition and music analysis.</a:t>
            </a:r>
            <a:endParaRPr lang="en-US" sz="2400"/>
          </a:p>
          <a:p>
            <a:pPr marL="0" indent="0">
              <a:buNone/>
            </a:pPr>
            <a:endParaRPr lang="en-US" sz="2400" dirty="0">
              <a:solidFill>
                <a:srgbClr val="000000"/>
              </a:solidFill>
              <a:ea typeface="+mn-lt"/>
              <a:cs typeface="+mn-lt"/>
            </a:endParaRPr>
          </a:p>
          <a:p>
            <a:r>
              <a:rPr lang="en-US" sz="2400" dirty="0">
                <a:solidFill>
                  <a:srgbClr val="000000"/>
                </a:solidFill>
                <a:ea typeface="+mn-lt"/>
                <a:cs typeface="+mn-lt"/>
              </a:rPr>
              <a:t>MFCCs capture the shape of the power spectrum by transforming the audio signal into the frequency domain using techniques like DFT and applying the </a:t>
            </a:r>
            <a:r>
              <a:rPr lang="en-US" sz="2400" err="1">
                <a:solidFill>
                  <a:srgbClr val="000000"/>
                </a:solidFill>
                <a:ea typeface="+mn-lt"/>
                <a:cs typeface="+mn-lt"/>
              </a:rPr>
              <a:t>mel</a:t>
            </a:r>
            <a:r>
              <a:rPr lang="en-US" sz="2400" dirty="0">
                <a:solidFill>
                  <a:srgbClr val="000000"/>
                </a:solidFill>
                <a:ea typeface="+mn-lt"/>
                <a:cs typeface="+mn-lt"/>
              </a:rPr>
              <a:t>-scale to approximate human auditory perception.</a:t>
            </a:r>
            <a:endParaRPr lang="en-US" sz="2400"/>
          </a:p>
          <a:p>
            <a:pPr marL="0" indent="0">
              <a:buNone/>
            </a:pPr>
            <a:endParaRPr lang="en-US" sz="2400" dirty="0">
              <a:solidFill>
                <a:srgbClr val="000000"/>
              </a:solidFill>
              <a:ea typeface="+mn-lt"/>
              <a:cs typeface="+mn-lt"/>
            </a:endParaRPr>
          </a:p>
          <a:p>
            <a:r>
              <a:rPr lang="en-US" sz="2400" dirty="0">
                <a:solidFill>
                  <a:srgbClr val="000000"/>
                </a:solidFill>
                <a:ea typeface="+mn-lt"/>
                <a:cs typeface="+mn-lt"/>
              </a:rPr>
              <a:t>These coefficients emphasize important features for speech perception while discarding less relevant information, making them effective for tasks such as speaker recognition, emotion detection, and speech-to-text conversion.</a:t>
            </a:r>
            <a:endParaRPr lang="en-US" sz="2400"/>
          </a:p>
          <a:p>
            <a:pPr marL="457200" indent="-457200"/>
            <a:endParaRPr lang="en-US" sz="2400" dirty="0">
              <a:solidFill>
                <a:srgbClr val="000000"/>
              </a:solidFill>
              <a:ea typeface="+mn-lt"/>
              <a:cs typeface="+mn-lt"/>
            </a:endParaRP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6012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chart of a graph&#10;&#10;Description automatically generated">
            <a:extLst>
              <a:ext uri="{FF2B5EF4-FFF2-40B4-BE49-F238E27FC236}">
                <a16:creationId xmlns:a16="http://schemas.microsoft.com/office/drawing/2014/main" id="{678661BF-BA2E-4F98-DDD4-22E4D85007E4}"/>
              </a:ext>
            </a:extLst>
          </p:cNvPr>
          <p:cNvPicPr>
            <a:picLocks noGrp="1" noChangeAspect="1"/>
          </p:cNvPicPr>
          <p:nvPr>
            <p:ph idx="1"/>
          </p:nvPr>
        </p:nvPicPr>
        <p:blipFill>
          <a:blip r:embed="rId2"/>
          <a:stretch>
            <a:fillRect/>
          </a:stretch>
        </p:blipFill>
        <p:spPr>
          <a:xfrm>
            <a:off x="1070162" y="562940"/>
            <a:ext cx="9827558" cy="5725201"/>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41742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757816-2201-01DB-939E-9C3AB3CDC9D2}"/>
              </a:ext>
            </a:extLst>
          </p:cNvPr>
          <p:cNvSpPr>
            <a:spLocks noGrp="1"/>
          </p:cNvSpPr>
          <p:nvPr>
            <p:ph type="title"/>
          </p:nvPr>
        </p:nvSpPr>
        <p:spPr>
          <a:xfrm>
            <a:off x="1179226" y="260945"/>
            <a:ext cx="9833548" cy="765269"/>
          </a:xfrm>
        </p:spPr>
        <p:txBody>
          <a:bodyPr anchor="b">
            <a:normAutofit/>
          </a:bodyPr>
          <a:lstStyle/>
          <a:p>
            <a:pPr algn="ctr"/>
            <a:r>
              <a:rPr lang="en-US" sz="3600" dirty="0">
                <a:solidFill>
                  <a:schemeClr val="tx2"/>
                </a:solidFill>
              </a:rPr>
              <a:t>Chroma</a:t>
            </a: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A74F73D-E0F9-FC42-05AD-945A77E161F8}"/>
              </a:ext>
            </a:extLst>
          </p:cNvPr>
          <p:cNvSpPr>
            <a:spLocks noGrp="1"/>
          </p:cNvSpPr>
          <p:nvPr>
            <p:ph idx="1"/>
          </p:nvPr>
        </p:nvSpPr>
        <p:spPr>
          <a:xfrm>
            <a:off x="899079" y="1198892"/>
            <a:ext cx="10830871" cy="5405797"/>
          </a:xfrm>
        </p:spPr>
        <p:txBody>
          <a:bodyPr vert="horz" lIns="91440" tIns="45720" rIns="91440" bIns="45720" rtlCol="0" anchor="t">
            <a:normAutofit/>
          </a:bodyPr>
          <a:lstStyle/>
          <a:p>
            <a:r>
              <a:rPr lang="en-US" sz="2400" dirty="0">
                <a:solidFill>
                  <a:srgbClr val="000000"/>
                </a:solidFill>
                <a:ea typeface="+mn-lt"/>
                <a:cs typeface="+mn-lt"/>
              </a:rPr>
              <a:t>Chroma feature extraction is a method used in speech emotion recognition and music analysis.</a:t>
            </a:r>
            <a:endParaRPr lang="en-US" sz="2400" dirty="0">
              <a:ea typeface="+mn-lt"/>
              <a:cs typeface="+mn-lt"/>
            </a:endParaRPr>
          </a:p>
          <a:p>
            <a:pPr marL="0" indent="0">
              <a:buNone/>
            </a:pPr>
            <a:endParaRPr lang="en-US" sz="2400" dirty="0">
              <a:solidFill>
                <a:srgbClr val="000000"/>
              </a:solidFill>
              <a:ea typeface="+mn-lt"/>
              <a:cs typeface="+mn-lt"/>
            </a:endParaRPr>
          </a:p>
          <a:p>
            <a:r>
              <a:rPr lang="en-US" sz="2400" dirty="0">
                <a:solidFill>
                  <a:srgbClr val="000000"/>
                </a:solidFill>
                <a:ea typeface="+mn-lt"/>
                <a:cs typeface="+mn-lt"/>
              </a:rPr>
              <a:t>It represents the harmonic content of an audio signal by summarizing the energy distribution across the twelve pitch classes.</a:t>
            </a:r>
            <a:endParaRPr lang="en-US" sz="2400" dirty="0"/>
          </a:p>
          <a:p>
            <a:pPr marL="0" indent="0">
              <a:buNone/>
            </a:pPr>
            <a:endParaRPr lang="en-US" sz="2400" dirty="0">
              <a:solidFill>
                <a:srgbClr val="000000"/>
              </a:solidFill>
              <a:ea typeface="+mn-lt"/>
              <a:cs typeface="+mn-lt"/>
            </a:endParaRPr>
          </a:p>
          <a:p>
            <a:r>
              <a:rPr lang="en-US" sz="2400" dirty="0">
                <a:solidFill>
                  <a:srgbClr val="000000"/>
                </a:solidFill>
                <a:ea typeface="+mn-lt"/>
                <a:cs typeface="+mn-lt"/>
              </a:rPr>
              <a:t>Chroma features are derived from the Fourier spectrum of the audio signal, followed by mapping the frequency bins to their corresponding pitch classes.</a:t>
            </a:r>
            <a:endParaRPr lang="en-US" sz="2400" dirty="0">
              <a:ea typeface="+mn-lt"/>
              <a:cs typeface="+mn-lt"/>
            </a:endParaRPr>
          </a:p>
          <a:p>
            <a:pPr marL="0" indent="0">
              <a:buNone/>
            </a:pPr>
            <a:endParaRPr lang="en-US" sz="2400" dirty="0">
              <a:solidFill>
                <a:srgbClr val="000000"/>
              </a:solidFill>
              <a:ea typeface="+mn-lt"/>
              <a:cs typeface="+mn-lt"/>
            </a:endParaRPr>
          </a:p>
          <a:p>
            <a:r>
              <a:rPr lang="en-US" sz="2400" dirty="0">
                <a:solidFill>
                  <a:srgbClr val="000000"/>
                </a:solidFill>
                <a:ea typeface="+mn-lt"/>
                <a:cs typeface="+mn-lt"/>
              </a:rPr>
              <a:t>By focusing on the pitch content and disregarding information about timbre and loudness, chroma features provide a compact representation well-suited for tasks like speech emotion recognition, music genre classification, and melody tracking.</a:t>
            </a:r>
            <a:endParaRPr lang="en-US" sz="2400">
              <a:ea typeface="+mn-lt"/>
              <a:cs typeface="+mn-lt"/>
            </a:endParaRPr>
          </a:p>
          <a:p>
            <a:endParaRPr lang="en-US" sz="2400" dirty="0">
              <a:solidFill>
                <a:srgbClr val="000000"/>
              </a:solidFill>
              <a:ea typeface="+mn-lt"/>
              <a:cs typeface="+mn-lt"/>
            </a:endParaRP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784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chart of different colors&#10;&#10;Description automatically generated">
            <a:extLst>
              <a:ext uri="{FF2B5EF4-FFF2-40B4-BE49-F238E27FC236}">
                <a16:creationId xmlns:a16="http://schemas.microsoft.com/office/drawing/2014/main" id="{678661BF-BA2E-4F98-DDD4-22E4D85007E4}"/>
              </a:ext>
            </a:extLst>
          </p:cNvPr>
          <p:cNvPicPr>
            <a:picLocks noGrp="1" noChangeAspect="1"/>
          </p:cNvPicPr>
          <p:nvPr>
            <p:ph idx="1"/>
          </p:nvPr>
        </p:nvPicPr>
        <p:blipFill>
          <a:blip r:embed="rId2"/>
          <a:stretch>
            <a:fillRect/>
          </a:stretch>
        </p:blipFill>
        <p:spPr>
          <a:xfrm>
            <a:off x="1070162" y="1002560"/>
            <a:ext cx="9827558" cy="4845960"/>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47748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757816-2201-01DB-939E-9C3AB3CDC9D2}"/>
              </a:ext>
            </a:extLst>
          </p:cNvPr>
          <p:cNvSpPr>
            <a:spLocks noGrp="1"/>
          </p:cNvSpPr>
          <p:nvPr>
            <p:ph type="title"/>
          </p:nvPr>
        </p:nvSpPr>
        <p:spPr>
          <a:xfrm>
            <a:off x="1179226" y="260945"/>
            <a:ext cx="9833548" cy="765269"/>
          </a:xfrm>
        </p:spPr>
        <p:txBody>
          <a:bodyPr anchor="b">
            <a:normAutofit/>
          </a:bodyPr>
          <a:lstStyle/>
          <a:p>
            <a:pPr algn="ctr"/>
            <a:r>
              <a:rPr lang="en-US" sz="3600" dirty="0">
                <a:solidFill>
                  <a:schemeClr val="tx2"/>
                </a:solidFill>
              </a:rPr>
              <a:t>Zero – crossing rate </a:t>
            </a:r>
            <a:endParaRPr lang="en-US" dirty="0">
              <a:solidFill>
                <a:schemeClr val="tx2"/>
              </a:solidFill>
            </a:endParaRP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A74F73D-E0F9-FC42-05AD-945A77E161F8}"/>
              </a:ext>
            </a:extLst>
          </p:cNvPr>
          <p:cNvSpPr>
            <a:spLocks noGrp="1"/>
          </p:cNvSpPr>
          <p:nvPr>
            <p:ph idx="1"/>
          </p:nvPr>
        </p:nvSpPr>
        <p:spPr>
          <a:xfrm>
            <a:off x="899079" y="1198892"/>
            <a:ext cx="10830871" cy="5405797"/>
          </a:xfrm>
        </p:spPr>
        <p:txBody>
          <a:bodyPr vert="horz" lIns="91440" tIns="45720" rIns="91440" bIns="45720" rtlCol="0" anchor="t">
            <a:normAutofit/>
          </a:bodyPr>
          <a:lstStyle/>
          <a:p>
            <a:r>
              <a:rPr lang="en-US" sz="2400" dirty="0">
                <a:solidFill>
                  <a:srgbClr val="000000"/>
                </a:solidFill>
                <a:ea typeface="+mn-lt"/>
                <a:cs typeface="+mn-lt"/>
              </a:rPr>
              <a:t>Zero Crossing Rate (ZCR) feature extraction is utilized in speech emotion recognition and audio signal analysis.</a:t>
            </a:r>
          </a:p>
          <a:p>
            <a:pPr marL="0" indent="0">
              <a:buNone/>
            </a:pPr>
            <a:endParaRPr lang="en-US" sz="2400" dirty="0">
              <a:solidFill>
                <a:srgbClr val="000000"/>
              </a:solidFill>
              <a:ea typeface="+mn-lt"/>
              <a:cs typeface="+mn-lt"/>
            </a:endParaRPr>
          </a:p>
          <a:p>
            <a:r>
              <a:rPr lang="en-US" sz="2400" dirty="0">
                <a:solidFill>
                  <a:srgbClr val="000000"/>
                </a:solidFill>
                <a:ea typeface="+mn-lt"/>
                <a:cs typeface="+mn-lt"/>
              </a:rPr>
              <a:t>It measures the rate at which the audio signal changes its sign, indicating the frequency of crossings through the zero amplitude point.</a:t>
            </a:r>
            <a:endParaRPr lang="en-US" sz="2400">
              <a:ea typeface="+mn-lt"/>
              <a:cs typeface="+mn-lt"/>
            </a:endParaRPr>
          </a:p>
          <a:p>
            <a:pPr marL="0" indent="0">
              <a:buNone/>
            </a:pPr>
            <a:endParaRPr lang="en-US" sz="2400" dirty="0">
              <a:solidFill>
                <a:srgbClr val="000000"/>
              </a:solidFill>
              <a:ea typeface="+mn-lt"/>
              <a:cs typeface="+mn-lt"/>
            </a:endParaRPr>
          </a:p>
          <a:p>
            <a:r>
              <a:rPr lang="en-US" sz="2400" dirty="0">
                <a:solidFill>
                  <a:srgbClr val="000000"/>
                </a:solidFill>
                <a:ea typeface="+mn-lt"/>
                <a:cs typeface="+mn-lt"/>
              </a:rPr>
              <a:t>ZCR is computed by counting the number of times the audio waveform crosses the zero axis within a specified time frame.</a:t>
            </a:r>
            <a:endParaRPr lang="en-US" sz="2400">
              <a:ea typeface="+mn-lt"/>
              <a:cs typeface="+mn-lt"/>
            </a:endParaRPr>
          </a:p>
          <a:p>
            <a:pPr marL="0" indent="0">
              <a:buNone/>
            </a:pPr>
            <a:endParaRPr lang="en-US" sz="2400" dirty="0">
              <a:solidFill>
                <a:srgbClr val="000000"/>
              </a:solidFill>
              <a:ea typeface="+mn-lt"/>
              <a:cs typeface="+mn-lt"/>
            </a:endParaRPr>
          </a:p>
          <a:p>
            <a:r>
              <a:rPr lang="en-US" sz="2400" dirty="0">
                <a:solidFill>
                  <a:srgbClr val="000000"/>
                </a:solidFill>
                <a:ea typeface="+mn-lt"/>
                <a:cs typeface="+mn-lt"/>
              </a:rPr>
              <a:t>This feature provides insights into the temporal variations and the overall "noisiness" of the signal, offering valuable information for tasks such as speech emotion recognition, voice activity detection, and audio segmentation.</a:t>
            </a:r>
            <a:endParaRPr lang="en-US" sz="2400">
              <a:ea typeface="+mn-lt"/>
              <a:cs typeface="+mn-lt"/>
            </a:endParaRPr>
          </a:p>
          <a:p>
            <a:pPr marL="0" indent="0">
              <a:buNone/>
            </a:pPr>
            <a:endParaRPr lang="en-US" sz="2400" dirty="0">
              <a:solidFill>
                <a:srgbClr val="000000"/>
              </a:solidFill>
              <a:ea typeface="+mn-lt"/>
              <a:cs typeface="+mn-lt"/>
            </a:endParaRP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90860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757816-2201-01DB-939E-9C3AB3CDC9D2}"/>
              </a:ext>
            </a:extLst>
          </p:cNvPr>
          <p:cNvSpPr>
            <a:spLocks noGrp="1"/>
          </p:cNvSpPr>
          <p:nvPr>
            <p:ph type="title"/>
          </p:nvPr>
        </p:nvSpPr>
        <p:spPr>
          <a:xfrm>
            <a:off x="1179226" y="260945"/>
            <a:ext cx="9833548" cy="765269"/>
          </a:xfrm>
        </p:spPr>
        <p:txBody>
          <a:bodyPr anchor="b">
            <a:normAutofit/>
          </a:bodyPr>
          <a:lstStyle/>
          <a:p>
            <a:pPr algn="ctr"/>
            <a:r>
              <a:rPr lang="en-US" sz="3600" dirty="0">
                <a:solidFill>
                  <a:schemeClr val="tx2"/>
                </a:solidFill>
              </a:rPr>
              <a:t>LSTM Model Implementation </a:t>
            </a: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diagram of a computer process&#10;&#10;Description automatically generated">
            <a:extLst>
              <a:ext uri="{FF2B5EF4-FFF2-40B4-BE49-F238E27FC236}">
                <a16:creationId xmlns:a16="http://schemas.microsoft.com/office/drawing/2014/main" id="{B12E12DE-8600-72A4-0C16-8E134202600D}"/>
              </a:ext>
            </a:extLst>
          </p:cNvPr>
          <p:cNvPicPr>
            <a:picLocks noGrp="1" noChangeAspect="1"/>
          </p:cNvPicPr>
          <p:nvPr>
            <p:ph idx="1"/>
          </p:nvPr>
        </p:nvPicPr>
        <p:blipFill>
          <a:blip r:embed="rId2"/>
          <a:stretch>
            <a:fillRect/>
          </a:stretch>
        </p:blipFill>
        <p:spPr>
          <a:xfrm>
            <a:off x="6717925" y="1885461"/>
            <a:ext cx="5221942" cy="3091366"/>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6182F18E-C07D-D11A-5840-B3DC27A7F409}"/>
              </a:ext>
            </a:extLst>
          </p:cNvPr>
          <p:cNvSpPr txBox="1"/>
          <p:nvPr/>
        </p:nvSpPr>
        <p:spPr>
          <a:xfrm>
            <a:off x="406213" y="1428750"/>
            <a:ext cx="5836023"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ea typeface="+mn-lt"/>
                <a:cs typeface="+mn-lt"/>
              </a:rPr>
              <a:t> LSTM consists of three gates (forget, input and output) and one cell state. </a:t>
            </a:r>
          </a:p>
          <a:p>
            <a:endParaRPr lang="en-US" sz="2000" dirty="0">
              <a:solidFill>
                <a:srgbClr val="000000"/>
              </a:solidFill>
              <a:latin typeface="Aptos"/>
              <a:ea typeface="+mn-lt"/>
              <a:cs typeface="+mn-lt"/>
            </a:endParaRPr>
          </a:p>
          <a:p>
            <a:pPr marL="285750" indent="-285750">
              <a:buFont typeface="Arial"/>
              <a:buChar char="•"/>
            </a:pPr>
            <a:r>
              <a:rPr lang="en-US" sz="2000" dirty="0">
                <a:solidFill>
                  <a:srgbClr val="333333"/>
                </a:solidFill>
                <a:latin typeface="Aptos"/>
                <a:ea typeface="+mn-lt"/>
                <a:cs typeface="+mn-lt"/>
              </a:rPr>
              <a:t>The forget gate decides what information from previous inputs to forget, the input gate decides what new information to remember, and the output gate decides which part of the cell state to output.</a:t>
            </a:r>
          </a:p>
          <a:p>
            <a:pPr marL="285750" indent="-285750">
              <a:buFont typeface="Arial"/>
              <a:buChar char="•"/>
            </a:pPr>
            <a:endParaRPr lang="en-US" sz="2000" dirty="0">
              <a:solidFill>
                <a:srgbClr val="333333"/>
              </a:solidFill>
              <a:latin typeface="Aptos"/>
              <a:ea typeface="+mn-lt"/>
              <a:cs typeface="+mn-lt"/>
            </a:endParaRPr>
          </a:p>
          <a:p>
            <a:pPr marL="285750" indent="-285750">
              <a:buFont typeface="Arial"/>
              <a:buChar char="•"/>
            </a:pPr>
            <a:r>
              <a:rPr lang="en-US" sz="2000" dirty="0">
                <a:solidFill>
                  <a:srgbClr val="333333"/>
                </a:solidFill>
                <a:ea typeface="+mn-lt"/>
                <a:cs typeface="+mn-lt"/>
              </a:rPr>
              <a:t>The model architecture consists of an LSTM layer with 256 units, followed by two Dropout layers to prevent overfitting, and two Dense layers with </a:t>
            </a:r>
            <a:r>
              <a:rPr lang="en-US" sz="2000" err="1">
                <a:solidFill>
                  <a:srgbClr val="333333"/>
                </a:solidFill>
                <a:ea typeface="+mn-lt"/>
                <a:cs typeface="+mn-lt"/>
              </a:rPr>
              <a:t>ReLU</a:t>
            </a:r>
            <a:r>
              <a:rPr lang="en-US" sz="2000" dirty="0">
                <a:solidFill>
                  <a:srgbClr val="333333"/>
                </a:solidFill>
                <a:ea typeface="+mn-lt"/>
                <a:cs typeface="+mn-lt"/>
              </a:rPr>
              <a:t> activation functions.</a:t>
            </a:r>
            <a:endParaRPr lang="en-US" sz="2000"/>
          </a:p>
          <a:p>
            <a:endParaRPr lang="en-US" sz="2000" dirty="0">
              <a:solidFill>
                <a:srgbClr val="333333"/>
              </a:solidFill>
              <a:latin typeface="Aptos"/>
              <a:ea typeface="+mn-lt"/>
              <a:cs typeface="+mn-lt"/>
            </a:endParaRPr>
          </a:p>
          <a:p>
            <a:pPr marL="285750" indent="-285750">
              <a:buFont typeface="Arial"/>
              <a:buChar char="•"/>
            </a:pPr>
            <a:r>
              <a:rPr lang="en-US" sz="2000" dirty="0">
                <a:solidFill>
                  <a:srgbClr val="333333"/>
                </a:solidFill>
                <a:latin typeface="Aptos"/>
                <a:ea typeface="+mn-lt"/>
                <a:cs typeface="+mn-lt"/>
              </a:rPr>
              <a:t>Training accuracy – 80.3%</a:t>
            </a:r>
          </a:p>
          <a:p>
            <a:pPr marL="285750" indent="-285750">
              <a:buFont typeface="Arial"/>
              <a:buChar char="•"/>
            </a:pPr>
            <a:r>
              <a:rPr lang="en-US" sz="2000" dirty="0">
                <a:solidFill>
                  <a:srgbClr val="333333"/>
                </a:solidFill>
                <a:latin typeface="Aptos"/>
                <a:ea typeface="+mn-lt"/>
                <a:cs typeface="+mn-lt"/>
              </a:rPr>
              <a:t>Test accuracy – 78.52%</a:t>
            </a:r>
          </a:p>
          <a:p>
            <a:pPr marL="285750" indent="-285750">
              <a:buFont typeface="Arial"/>
              <a:buChar char="•"/>
            </a:pPr>
            <a:endParaRPr lang="en-US" sz="2000" dirty="0">
              <a:solidFill>
                <a:srgbClr val="333333"/>
              </a:solidFill>
              <a:latin typeface="Aptos"/>
              <a:ea typeface="+mn-lt"/>
              <a:cs typeface="+mn-lt"/>
            </a:endParaRPr>
          </a:p>
          <a:p>
            <a:pPr marL="285750" indent="-285750">
              <a:buFont typeface="Arial"/>
              <a:buChar char="•"/>
            </a:pPr>
            <a:endParaRPr lang="en-US" sz="2000" dirty="0">
              <a:solidFill>
                <a:srgbClr val="333333"/>
              </a:solidFill>
              <a:latin typeface="Aptos"/>
              <a:ea typeface="+mn-lt"/>
              <a:cs typeface="+mn-lt"/>
            </a:endParaRPr>
          </a:p>
          <a:p>
            <a:pPr marL="285750" indent="-285750">
              <a:buFont typeface="Arial"/>
              <a:buChar char="•"/>
            </a:pPr>
            <a:endParaRPr lang="en-US" sz="2000" dirty="0">
              <a:solidFill>
                <a:srgbClr val="333333"/>
              </a:solidFill>
              <a:latin typeface="Aptos"/>
              <a:ea typeface="+mn-lt"/>
              <a:cs typeface="+mn-lt"/>
            </a:endParaRPr>
          </a:p>
        </p:txBody>
      </p:sp>
    </p:spTree>
    <p:extLst>
      <p:ext uri="{BB962C8B-B14F-4D97-AF65-F5344CB8AC3E}">
        <p14:creationId xmlns:p14="http://schemas.microsoft.com/office/powerpoint/2010/main" val="2335951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graph of loss and loss&#10;&#10;Description automatically generated">
            <a:extLst>
              <a:ext uri="{FF2B5EF4-FFF2-40B4-BE49-F238E27FC236}">
                <a16:creationId xmlns:a16="http://schemas.microsoft.com/office/drawing/2014/main" id="{678661BF-BA2E-4F98-DDD4-22E4D85007E4}"/>
              </a:ext>
            </a:extLst>
          </p:cNvPr>
          <p:cNvPicPr>
            <a:picLocks noGrp="1" noChangeAspect="1"/>
          </p:cNvPicPr>
          <p:nvPr>
            <p:ph idx="1"/>
          </p:nvPr>
        </p:nvPicPr>
        <p:blipFill>
          <a:blip r:embed="rId2"/>
          <a:stretch>
            <a:fillRect/>
          </a:stretch>
        </p:blipFill>
        <p:spPr>
          <a:xfrm>
            <a:off x="1014133" y="-3892"/>
            <a:ext cx="9827558" cy="3093687"/>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C92F9EC1-7ED3-5779-BFCC-299A7CC00E96}"/>
              </a:ext>
            </a:extLst>
          </p:cNvPr>
          <p:cNvPicPr>
            <a:picLocks noChangeAspect="1"/>
          </p:cNvPicPr>
          <p:nvPr/>
        </p:nvPicPr>
        <p:blipFill>
          <a:blip r:embed="rId3"/>
          <a:stretch>
            <a:fillRect/>
          </a:stretch>
        </p:blipFill>
        <p:spPr>
          <a:xfrm>
            <a:off x="3356017" y="3097305"/>
            <a:ext cx="4919673" cy="3588124"/>
          </a:xfrm>
          <a:prstGeom prst="rect">
            <a:avLst/>
          </a:prstGeom>
        </p:spPr>
      </p:pic>
    </p:spTree>
    <p:extLst>
      <p:ext uri="{BB962C8B-B14F-4D97-AF65-F5344CB8AC3E}">
        <p14:creationId xmlns:p14="http://schemas.microsoft.com/office/powerpoint/2010/main" val="3760364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757816-2201-01DB-939E-9C3AB3CDC9D2}"/>
              </a:ext>
            </a:extLst>
          </p:cNvPr>
          <p:cNvSpPr>
            <a:spLocks noGrp="1"/>
          </p:cNvSpPr>
          <p:nvPr>
            <p:ph type="title"/>
          </p:nvPr>
        </p:nvSpPr>
        <p:spPr>
          <a:xfrm>
            <a:off x="1179226" y="260945"/>
            <a:ext cx="9833548" cy="765269"/>
          </a:xfrm>
        </p:spPr>
        <p:txBody>
          <a:bodyPr anchor="b">
            <a:normAutofit/>
          </a:bodyPr>
          <a:lstStyle/>
          <a:p>
            <a:pPr algn="ctr"/>
            <a:r>
              <a:rPr lang="en-US" sz="3600" dirty="0">
                <a:solidFill>
                  <a:schemeClr val="tx2"/>
                </a:solidFill>
              </a:rPr>
              <a:t>CNN Model Implementation </a:t>
            </a: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6182F18E-C07D-D11A-5840-B3DC27A7F409}"/>
              </a:ext>
            </a:extLst>
          </p:cNvPr>
          <p:cNvSpPr txBox="1"/>
          <p:nvPr/>
        </p:nvSpPr>
        <p:spPr>
          <a:xfrm>
            <a:off x="406213" y="1047750"/>
            <a:ext cx="11091581"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ea typeface="+mn-lt"/>
                <a:cs typeface="+mn-lt"/>
              </a:rPr>
              <a:t>The CNN model consists of various convolution layers, pooling layers, fully connected layers, and a SoftMax unit</a:t>
            </a:r>
            <a:r>
              <a:rPr lang="en-US" sz="2400" dirty="0">
                <a:solidFill>
                  <a:srgbClr val="000000"/>
                </a:solidFill>
                <a:latin typeface="Aptos"/>
                <a:ea typeface="+mn-lt"/>
                <a:cs typeface="+mn-lt"/>
              </a:rPr>
              <a:t>.</a:t>
            </a:r>
            <a:endParaRPr lang="en-US" sz="2400"/>
          </a:p>
          <a:p>
            <a:endParaRPr lang="en-US" sz="2400" dirty="0">
              <a:solidFill>
                <a:srgbClr val="000000"/>
              </a:solidFill>
              <a:latin typeface="Aptos"/>
              <a:ea typeface="+mn-lt"/>
              <a:cs typeface="+mn-lt"/>
            </a:endParaRPr>
          </a:p>
          <a:p>
            <a:pPr marL="285750" indent="-285750">
              <a:buFont typeface="Arial"/>
              <a:buChar char="•"/>
            </a:pPr>
            <a:r>
              <a:rPr lang="en-US" sz="2400" dirty="0">
                <a:solidFill>
                  <a:srgbClr val="333333"/>
                </a:solidFill>
                <a:ea typeface="+mn-lt"/>
                <a:cs typeface="+mn-lt"/>
              </a:rPr>
              <a:t>The basis of CNN is convolutional layers, which constitute filters. These layers perform a convolutional operation and pass the output to the pooling layer. </a:t>
            </a:r>
            <a:endParaRPr lang="en-US" sz="2400"/>
          </a:p>
          <a:p>
            <a:pPr marL="285750" indent="-285750">
              <a:buFont typeface="Arial"/>
              <a:buChar char="•"/>
            </a:pPr>
            <a:endParaRPr lang="en-US" sz="2400" dirty="0">
              <a:solidFill>
                <a:srgbClr val="333333"/>
              </a:solidFill>
              <a:latin typeface="Georgia"/>
              <a:ea typeface="+mn-lt"/>
              <a:cs typeface="+mn-lt"/>
            </a:endParaRPr>
          </a:p>
          <a:p>
            <a:pPr marL="285750" indent="-285750">
              <a:buFont typeface="Arial"/>
              <a:buChar char="•"/>
            </a:pPr>
            <a:r>
              <a:rPr lang="en-US" sz="2400" dirty="0">
                <a:solidFill>
                  <a:srgbClr val="333333"/>
                </a:solidFill>
                <a:ea typeface="+mn-lt"/>
                <a:cs typeface="+mn-lt"/>
              </a:rPr>
              <a:t>The pooling layer’s main aim is to reduce the resolution of the output of convolutional layers, therefore reducing the computational load. </a:t>
            </a:r>
            <a:endParaRPr lang="en-US" sz="2400">
              <a:solidFill>
                <a:srgbClr val="333333"/>
              </a:solidFill>
              <a:latin typeface="Aptos"/>
            </a:endParaRPr>
          </a:p>
          <a:p>
            <a:pPr marL="285750" indent="-285750">
              <a:buFont typeface="Arial"/>
              <a:buChar char="•"/>
            </a:pPr>
            <a:endParaRPr lang="en-US" sz="2400" dirty="0">
              <a:solidFill>
                <a:srgbClr val="333333"/>
              </a:solidFill>
              <a:latin typeface="Aptos"/>
              <a:ea typeface="+mn-lt"/>
              <a:cs typeface="+mn-lt"/>
            </a:endParaRPr>
          </a:p>
          <a:p>
            <a:pPr marL="285750" indent="-285750">
              <a:buFont typeface="Arial"/>
              <a:buChar char="•"/>
            </a:pPr>
            <a:r>
              <a:rPr lang="en-US" sz="2400" dirty="0">
                <a:solidFill>
                  <a:srgbClr val="333333"/>
                </a:solidFill>
                <a:ea typeface="+mn-lt"/>
                <a:cs typeface="+mn-lt"/>
              </a:rPr>
              <a:t>The resulting outcome is fed to a fully connected layer, where the data is flattened and is finally classified by the SoftMax unit, which extends the idea of a multiclass world.</a:t>
            </a:r>
          </a:p>
          <a:p>
            <a:endParaRPr lang="en-US" sz="2400" dirty="0">
              <a:solidFill>
                <a:srgbClr val="333333"/>
              </a:solidFill>
              <a:latin typeface="Georgia"/>
              <a:ea typeface="+mn-lt"/>
              <a:cs typeface="+mn-lt"/>
            </a:endParaRPr>
          </a:p>
          <a:p>
            <a:pPr marL="285750" indent="-285750">
              <a:buFont typeface="Arial"/>
              <a:buChar char="•"/>
            </a:pPr>
            <a:r>
              <a:rPr lang="en-US" sz="2400" dirty="0">
                <a:solidFill>
                  <a:srgbClr val="333333"/>
                </a:solidFill>
                <a:latin typeface="Georgia"/>
                <a:ea typeface="+mn-lt"/>
                <a:cs typeface="+mn-lt"/>
              </a:rPr>
              <a:t>Training accuracy – 93.3%</a:t>
            </a:r>
          </a:p>
          <a:p>
            <a:pPr marL="285750" indent="-285750">
              <a:buFont typeface="Arial"/>
              <a:buChar char="•"/>
            </a:pPr>
            <a:r>
              <a:rPr lang="en-US" sz="2400" dirty="0">
                <a:solidFill>
                  <a:srgbClr val="333333"/>
                </a:solidFill>
                <a:latin typeface="Georgia"/>
                <a:ea typeface="+mn-lt"/>
                <a:cs typeface="+mn-lt"/>
              </a:rPr>
              <a:t>Test accuracy – 86.54%</a:t>
            </a:r>
          </a:p>
          <a:p>
            <a:pPr marL="285750" indent="-285750">
              <a:buFont typeface="Arial"/>
              <a:buChar char="•"/>
            </a:pPr>
            <a:endParaRPr lang="en-US" sz="2400" dirty="0">
              <a:solidFill>
                <a:srgbClr val="333333"/>
              </a:solidFill>
              <a:latin typeface="Georgia"/>
              <a:ea typeface="+mn-lt"/>
              <a:cs typeface="+mn-lt"/>
            </a:endParaRPr>
          </a:p>
          <a:p>
            <a:pPr marL="285750" indent="-285750">
              <a:buFont typeface="Arial"/>
              <a:buChar char="•"/>
            </a:pPr>
            <a:endParaRPr lang="en-US" sz="2400" dirty="0">
              <a:solidFill>
                <a:srgbClr val="333333"/>
              </a:solidFill>
              <a:latin typeface="Georgia"/>
              <a:ea typeface="+mn-lt"/>
              <a:cs typeface="+mn-lt"/>
            </a:endParaRPr>
          </a:p>
        </p:txBody>
      </p:sp>
    </p:spTree>
    <p:extLst>
      <p:ext uri="{BB962C8B-B14F-4D97-AF65-F5344CB8AC3E}">
        <p14:creationId xmlns:p14="http://schemas.microsoft.com/office/powerpoint/2010/main" val="2191982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757816-2201-01DB-939E-9C3AB3CDC9D2}"/>
              </a:ext>
            </a:extLst>
          </p:cNvPr>
          <p:cNvSpPr>
            <a:spLocks noGrp="1"/>
          </p:cNvSpPr>
          <p:nvPr>
            <p:ph type="title"/>
          </p:nvPr>
        </p:nvSpPr>
        <p:spPr>
          <a:xfrm>
            <a:off x="1179226" y="507474"/>
            <a:ext cx="9833548" cy="910945"/>
          </a:xfrm>
        </p:spPr>
        <p:txBody>
          <a:bodyPr anchor="b">
            <a:normAutofit/>
          </a:bodyPr>
          <a:lstStyle/>
          <a:p>
            <a:pPr algn="ctr"/>
            <a:r>
              <a:rPr lang="en-US" sz="3600">
                <a:solidFill>
                  <a:schemeClr val="tx2"/>
                </a:solidFill>
              </a:rPr>
              <a:t>Introduction</a:t>
            </a: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A74F73D-E0F9-FC42-05AD-945A77E161F8}"/>
              </a:ext>
            </a:extLst>
          </p:cNvPr>
          <p:cNvSpPr>
            <a:spLocks noGrp="1"/>
          </p:cNvSpPr>
          <p:nvPr>
            <p:ph idx="1"/>
          </p:nvPr>
        </p:nvSpPr>
        <p:spPr>
          <a:xfrm>
            <a:off x="1179226" y="1871244"/>
            <a:ext cx="9833548" cy="3747328"/>
          </a:xfrm>
        </p:spPr>
        <p:txBody>
          <a:bodyPr vert="horz" lIns="91440" tIns="45720" rIns="91440" bIns="45720" rtlCol="0" anchor="t">
            <a:normAutofit/>
          </a:bodyPr>
          <a:lstStyle/>
          <a:p>
            <a:r>
              <a:rPr lang="en-US" sz="2400" dirty="0">
                <a:solidFill>
                  <a:schemeClr val="tx2"/>
                </a:solidFill>
                <a:ea typeface="+mn-lt"/>
                <a:cs typeface="+mn-lt"/>
              </a:rPr>
              <a:t>Emotions play a pivotal role in human communication, influencing how we express ourselves and perceive others. Recognizing and understanding emotions conveyed through speech is crucial in various domains, including human-computer interaction, customer service, and mental health assessment.</a:t>
            </a:r>
          </a:p>
          <a:p>
            <a:endParaRPr lang="en-US" sz="2400" dirty="0">
              <a:solidFill>
                <a:schemeClr val="tx2"/>
              </a:solidFill>
              <a:ea typeface="+mn-lt"/>
              <a:cs typeface="+mn-lt"/>
            </a:endParaRPr>
          </a:p>
          <a:p>
            <a:r>
              <a:rPr lang="en-US" sz="2400" dirty="0">
                <a:solidFill>
                  <a:schemeClr val="tx2"/>
                </a:solidFill>
                <a:ea typeface="+mn-lt"/>
                <a:cs typeface="+mn-lt"/>
              </a:rPr>
              <a:t>We aim to build a model that can efficiently identify and classify various audio files into 6 different emotions - anger, disgust, fear, happiness, sadness, and neutral.</a:t>
            </a: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6346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graph of loss and loss&#10;&#10;Description automatically generated">
            <a:extLst>
              <a:ext uri="{FF2B5EF4-FFF2-40B4-BE49-F238E27FC236}">
                <a16:creationId xmlns:a16="http://schemas.microsoft.com/office/drawing/2014/main" id="{678661BF-BA2E-4F98-DDD4-22E4D85007E4}"/>
              </a:ext>
            </a:extLst>
          </p:cNvPr>
          <p:cNvPicPr>
            <a:picLocks noGrp="1" noChangeAspect="1"/>
          </p:cNvPicPr>
          <p:nvPr>
            <p:ph idx="1"/>
          </p:nvPr>
        </p:nvPicPr>
        <p:blipFill>
          <a:blip r:embed="rId2"/>
          <a:stretch>
            <a:fillRect/>
          </a:stretch>
        </p:blipFill>
        <p:spPr>
          <a:xfrm>
            <a:off x="1608649" y="-3892"/>
            <a:ext cx="8638526" cy="3093687"/>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C92F9EC1-7ED3-5779-BFCC-299A7CC00E96}"/>
              </a:ext>
            </a:extLst>
          </p:cNvPr>
          <p:cNvPicPr>
            <a:picLocks noChangeAspect="1"/>
          </p:cNvPicPr>
          <p:nvPr/>
        </p:nvPicPr>
        <p:blipFill>
          <a:blip r:embed="rId3"/>
          <a:stretch>
            <a:fillRect/>
          </a:stretch>
        </p:blipFill>
        <p:spPr>
          <a:xfrm>
            <a:off x="3433104" y="3086099"/>
            <a:ext cx="4843939" cy="3655359"/>
          </a:xfrm>
          <a:prstGeom prst="rect">
            <a:avLst/>
          </a:prstGeom>
        </p:spPr>
      </p:pic>
    </p:spTree>
    <p:extLst>
      <p:ext uri="{BB962C8B-B14F-4D97-AF65-F5344CB8AC3E}">
        <p14:creationId xmlns:p14="http://schemas.microsoft.com/office/powerpoint/2010/main" val="1122902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4">
            <a:extLst>
              <a:ext uri="{FF2B5EF4-FFF2-40B4-BE49-F238E27FC236}">
                <a16:creationId xmlns:a16="http://schemas.microsoft.com/office/drawing/2014/main" id="{F32F9C8C-5730-0C80-F2F0-48C3257AA44C}"/>
              </a:ext>
            </a:extLst>
          </p:cNvPr>
          <p:cNvSpPr>
            <a:spLocks noGrp="1"/>
          </p:cNvSpPr>
          <p:nvPr>
            <p:ph idx="1"/>
          </p:nvPr>
        </p:nvSpPr>
        <p:spPr>
          <a:xfrm>
            <a:off x="2238935" y="2509184"/>
            <a:ext cx="10515600" cy="4351338"/>
          </a:xfrm>
        </p:spPr>
        <p:txBody>
          <a:bodyPr vert="horz" lIns="91440" tIns="45720" rIns="91440" bIns="45720" rtlCol="0" anchor="t">
            <a:normAutofit/>
          </a:bodyPr>
          <a:lstStyle/>
          <a:p>
            <a:pPr marL="0" indent="0">
              <a:buNone/>
            </a:pPr>
            <a:r>
              <a:rPr lang="en-US" sz="4000" dirty="0"/>
              <a:t>THANK YOU!</a:t>
            </a:r>
          </a:p>
        </p:txBody>
      </p:sp>
    </p:spTree>
    <p:extLst>
      <p:ext uri="{BB962C8B-B14F-4D97-AF65-F5344CB8AC3E}">
        <p14:creationId xmlns:p14="http://schemas.microsoft.com/office/powerpoint/2010/main" val="3007949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757816-2201-01DB-939E-9C3AB3CDC9D2}"/>
              </a:ext>
            </a:extLst>
          </p:cNvPr>
          <p:cNvSpPr>
            <a:spLocks noGrp="1"/>
          </p:cNvSpPr>
          <p:nvPr>
            <p:ph type="title"/>
          </p:nvPr>
        </p:nvSpPr>
        <p:spPr>
          <a:xfrm>
            <a:off x="1179226" y="507474"/>
            <a:ext cx="9833548" cy="910945"/>
          </a:xfrm>
        </p:spPr>
        <p:txBody>
          <a:bodyPr anchor="b">
            <a:normAutofit/>
          </a:bodyPr>
          <a:lstStyle/>
          <a:p>
            <a:pPr algn="ctr"/>
            <a:r>
              <a:rPr lang="en-US" sz="3600" dirty="0">
                <a:solidFill>
                  <a:schemeClr val="tx2"/>
                </a:solidFill>
              </a:rPr>
              <a:t>Datasets</a:t>
            </a: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A74F73D-E0F9-FC42-05AD-945A77E161F8}"/>
              </a:ext>
            </a:extLst>
          </p:cNvPr>
          <p:cNvSpPr>
            <a:spLocks noGrp="1"/>
          </p:cNvSpPr>
          <p:nvPr>
            <p:ph idx="1"/>
          </p:nvPr>
        </p:nvSpPr>
        <p:spPr>
          <a:xfrm>
            <a:off x="1179226" y="1871244"/>
            <a:ext cx="9833548" cy="3747328"/>
          </a:xfrm>
        </p:spPr>
        <p:txBody>
          <a:bodyPr vert="horz" lIns="91440" tIns="45720" rIns="91440" bIns="45720" rtlCol="0" anchor="t">
            <a:normAutofit fontScale="92500" lnSpcReduction="10000"/>
          </a:bodyPr>
          <a:lstStyle/>
          <a:p>
            <a:r>
              <a:rPr lang="en-US" sz="2400" dirty="0">
                <a:solidFill>
                  <a:srgbClr val="000000"/>
                </a:solidFill>
                <a:latin typeface="Aptos"/>
                <a:ea typeface="+mn-lt"/>
                <a:cs typeface="Arial"/>
              </a:rPr>
              <a:t>TESS dataset (Toronto Emotional Speech Set) - has 2 actors aged 26 and 64, 2800 data points (audio files), each actor portraying audios with 7 distinct emotions. </a:t>
            </a:r>
          </a:p>
          <a:p>
            <a:endParaRPr lang="en-US" sz="2400" dirty="0">
              <a:solidFill>
                <a:srgbClr val="000000"/>
              </a:solidFill>
              <a:latin typeface="Aptos"/>
              <a:ea typeface="+mn-lt"/>
              <a:cs typeface="Arial"/>
            </a:endParaRPr>
          </a:p>
          <a:p>
            <a:r>
              <a:rPr lang="en-US" sz="2400" dirty="0">
                <a:solidFill>
                  <a:srgbClr val="000000"/>
                </a:solidFill>
                <a:latin typeface="Aptos"/>
                <a:ea typeface="+mn-lt"/>
                <a:cs typeface="Arial"/>
              </a:rPr>
              <a:t>RAVDESS dataset (Ryerson Audio-Visual Database of Emotional Speech and Song) - has 24 actors (12 male, 12 female),1440 audio files with each actor giving 60 trials,  each expression is produced at two levels of emotional intensity (normal, strong).</a:t>
            </a:r>
            <a:endParaRPr lang="en-US" sz="2400" dirty="0">
              <a:cs typeface="Arial"/>
            </a:endParaRPr>
          </a:p>
          <a:p>
            <a:endParaRPr lang="en-US" sz="2400" dirty="0">
              <a:solidFill>
                <a:srgbClr val="000000"/>
              </a:solidFill>
              <a:ea typeface="+mn-lt"/>
              <a:cs typeface="Arial"/>
            </a:endParaRPr>
          </a:p>
          <a:p>
            <a:r>
              <a:rPr lang="en-US" sz="2400" dirty="0">
                <a:solidFill>
                  <a:srgbClr val="000000"/>
                </a:solidFill>
                <a:ea typeface="+mn-lt"/>
                <a:cs typeface="Arial"/>
              </a:rPr>
              <a:t>SAVEE dataset (Surrey Audio-Visual Expressed Emotion) - has 4 male actors aged from 27 to 31 years, with 480 utterances in total.</a:t>
            </a:r>
          </a:p>
          <a:p>
            <a:endParaRPr lang="en-US" sz="2400" dirty="0">
              <a:solidFill>
                <a:srgbClr val="000000"/>
              </a:solidFill>
              <a:ea typeface="+mn-lt"/>
              <a:cs typeface="Arial"/>
            </a:endParaRPr>
          </a:p>
          <a:p>
            <a:endParaRPr lang="en-US" sz="2400" dirty="0">
              <a:solidFill>
                <a:schemeClr val="tx2"/>
              </a:solidFill>
              <a:ea typeface="+mn-lt"/>
              <a:cs typeface="+mn-lt"/>
            </a:endParaRP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104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757816-2201-01DB-939E-9C3AB3CDC9D2}"/>
              </a:ext>
            </a:extLst>
          </p:cNvPr>
          <p:cNvSpPr>
            <a:spLocks noGrp="1"/>
          </p:cNvSpPr>
          <p:nvPr>
            <p:ph type="title"/>
          </p:nvPr>
        </p:nvSpPr>
        <p:spPr>
          <a:xfrm>
            <a:off x="1179226" y="260945"/>
            <a:ext cx="9833548" cy="765269"/>
          </a:xfrm>
        </p:spPr>
        <p:txBody>
          <a:bodyPr anchor="b">
            <a:normAutofit/>
          </a:bodyPr>
          <a:lstStyle/>
          <a:p>
            <a:pPr algn="ctr"/>
            <a:r>
              <a:rPr lang="en-US" sz="3600" dirty="0">
                <a:solidFill>
                  <a:schemeClr val="tx2"/>
                </a:solidFill>
              </a:rPr>
              <a:t>Literature Review</a:t>
            </a: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A74F73D-E0F9-FC42-05AD-945A77E161F8}"/>
              </a:ext>
            </a:extLst>
          </p:cNvPr>
          <p:cNvSpPr>
            <a:spLocks noGrp="1"/>
          </p:cNvSpPr>
          <p:nvPr>
            <p:ph idx="1"/>
          </p:nvPr>
        </p:nvSpPr>
        <p:spPr>
          <a:xfrm>
            <a:off x="899079" y="1176480"/>
            <a:ext cx="10830871" cy="5428209"/>
          </a:xfrm>
        </p:spPr>
        <p:txBody>
          <a:bodyPr vert="horz" lIns="91440" tIns="45720" rIns="91440" bIns="45720" rtlCol="0" anchor="t">
            <a:normAutofit/>
          </a:bodyPr>
          <a:lstStyle/>
          <a:p>
            <a:pPr marL="0" indent="0">
              <a:buNone/>
            </a:pPr>
            <a:r>
              <a:rPr lang="en-US" sz="2400" dirty="0">
                <a:solidFill>
                  <a:srgbClr val="000000"/>
                </a:solidFill>
                <a:ea typeface="+mn-lt"/>
                <a:cs typeface="+mn-lt"/>
              </a:rPr>
              <a:t>[1] T. M. Wani, T. S. Gunawan, S. A. A. Qadri, M. </a:t>
            </a:r>
            <a:r>
              <a:rPr lang="en-US" sz="2400" err="1">
                <a:solidFill>
                  <a:srgbClr val="000000"/>
                </a:solidFill>
                <a:ea typeface="+mn-lt"/>
                <a:cs typeface="+mn-lt"/>
              </a:rPr>
              <a:t>Kartiwi</a:t>
            </a:r>
            <a:r>
              <a:rPr lang="en-US" sz="2400" dirty="0">
                <a:solidFill>
                  <a:srgbClr val="000000"/>
                </a:solidFill>
                <a:ea typeface="+mn-lt"/>
                <a:cs typeface="+mn-lt"/>
              </a:rPr>
              <a:t> and E. </a:t>
            </a:r>
            <a:r>
              <a:rPr lang="en-US" sz="2400" err="1">
                <a:solidFill>
                  <a:srgbClr val="000000"/>
                </a:solidFill>
                <a:ea typeface="+mn-lt"/>
                <a:cs typeface="+mn-lt"/>
              </a:rPr>
              <a:t>Ambikairajah</a:t>
            </a:r>
            <a:r>
              <a:rPr lang="en-US" sz="2400" dirty="0">
                <a:solidFill>
                  <a:srgbClr val="000000"/>
                </a:solidFill>
                <a:ea typeface="+mn-lt"/>
                <a:cs typeface="+mn-lt"/>
              </a:rPr>
              <a:t>, "A Comprehensive Review of Speech Emotion Recognition Systems"  </a:t>
            </a:r>
            <a:endParaRPr lang="en-US" sz="2400"/>
          </a:p>
          <a:p>
            <a:r>
              <a:rPr lang="en-US" sz="2400" dirty="0">
                <a:solidFill>
                  <a:srgbClr val="000000"/>
                </a:solidFill>
                <a:ea typeface="+mn-lt"/>
                <a:cs typeface="+mn-lt"/>
              </a:rPr>
              <a:t>GMM, HMM, SVM, ANN, KNN, Decision Tree, Naïve Bayes, DNN, DBN, DBM, RBM, RNN, CNN.</a:t>
            </a:r>
          </a:p>
          <a:p>
            <a:endParaRPr lang="en-US" sz="2400" dirty="0">
              <a:solidFill>
                <a:srgbClr val="000000"/>
              </a:solidFill>
              <a:ea typeface="+mn-lt"/>
              <a:cs typeface="+mn-lt"/>
            </a:endParaRPr>
          </a:p>
          <a:p>
            <a:pPr marL="0" indent="0">
              <a:buNone/>
            </a:pPr>
            <a:r>
              <a:rPr lang="en-US" sz="2400" dirty="0">
                <a:solidFill>
                  <a:srgbClr val="000000"/>
                </a:solidFill>
                <a:ea typeface="+mn-lt"/>
                <a:cs typeface="+mn-lt"/>
              </a:rPr>
              <a:t>[2] Speech Emotion Recognition using Neural Network and MLP Classifier (Jerry Joy , Aparna Kannan , Shreya Ram , S. Rama)</a:t>
            </a:r>
          </a:p>
          <a:p>
            <a:pPr marL="457200" indent="-457200"/>
            <a:r>
              <a:rPr lang="en-US" sz="2400" dirty="0">
                <a:solidFill>
                  <a:srgbClr val="000000"/>
                </a:solidFill>
                <a:ea typeface="+mn-lt"/>
                <a:cs typeface="+mn-lt"/>
              </a:rPr>
              <a:t>MLP – 70.28%</a:t>
            </a:r>
          </a:p>
          <a:p>
            <a:pPr marL="0" indent="0">
              <a:buNone/>
            </a:pPr>
            <a:endParaRPr lang="en-US" sz="2400" dirty="0">
              <a:solidFill>
                <a:srgbClr val="000000"/>
              </a:solidFill>
              <a:ea typeface="+mn-lt"/>
              <a:cs typeface="+mn-lt"/>
            </a:endParaRPr>
          </a:p>
          <a:p>
            <a:pPr marL="0" indent="0">
              <a:buNone/>
            </a:pPr>
            <a:r>
              <a:rPr lang="en-US" sz="2400" dirty="0">
                <a:solidFill>
                  <a:srgbClr val="000000"/>
                </a:solidFill>
                <a:ea typeface="+mn-lt"/>
                <a:cs typeface="+mn-lt"/>
              </a:rPr>
              <a:t>[3]Voice Emotion Recognition using CNN and Decision Tree (Navya Damodar, Vani H Y, Anusuya M A)</a:t>
            </a:r>
          </a:p>
          <a:p>
            <a:pPr marL="457200" indent="-457200"/>
            <a:r>
              <a:rPr lang="en-US" sz="2400" dirty="0">
                <a:solidFill>
                  <a:srgbClr val="000000"/>
                </a:solidFill>
                <a:ea typeface="+mn-lt"/>
                <a:cs typeface="+mn-lt"/>
              </a:rPr>
              <a:t>Decision tree – 63%, CNN – 72%</a:t>
            </a:r>
          </a:p>
          <a:p>
            <a:pPr marL="0" indent="0">
              <a:buNone/>
            </a:pPr>
            <a:endParaRPr lang="en-US" sz="2400" dirty="0">
              <a:solidFill>
                <a:srgbClr val="000000"/>
              </a:solidFill>
              <a:ea typeface="+mn-lt"/>
              <a:cs typeface="+mn-lt"/>
            </a:endParaRPr>
          </a:p>
          <a:p>
            <a:pPr marL="0" indent="0">
              <a:buNone/>
            </a:pPr>
            <a:endParaRPr lang="en-US" sz="2400" dirty="0">
              <a:solidFill>
                <a:srgbClr val="000000"/>
              </a:solidFill>
              <a:ea typeface="+mn-lt"/>
              <a:cs typeface="+mn-lt"/>
            </a:endParaRP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574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757816-2201-01DB-939E-9C3AB3CDC9D2}"/>
              </a:ext>
            </a:extLst>
          </p:cNvPr>
          <p:cNvSpPr>
            <a:spLocks noGrp="1"/>
          </p:cNvSpPr>
          <p:nvPr>
            <p:ph type="title"/>
          </p:nvPr>
        </p:nvSpPr>
        <p:spPr>
          <a:xfrm>
            <a:off x="1179226" y="260945"/>
            <a:ext cx="9833548" cy="765269"/>
          </a:xfrm>
        </p:spPr>
        <p:txBody>
          <a:bodyPr anchor="b">
            <a:normAutofit/>
          </a:bodyPr>
          <a:lstStyle/>
          <a:p>
            <a:pPr algn="ctr"/>
            <a:r>
              <a:rPr lang="en-US" sz="3600" dirty="0">
                <a:solidFill>
                  <a:schemeClr val="tx2"/>
                </a:solidFill>
              </a:rPr>
              <a:t>Data Analysis</a:t>
            </a:r>
            <a:endParaRPr lang="en-US" dirty="0">
              <a:solidFill>
                <a:schemeClr val="tx2"/>
              </a:solidFill>
            </a:endParaRP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A74F73D-E0F9-FC42-05AD-945A77E161F8}"/>
              </a:ext>
            </a:extLst>
          </p:cNvPr>
          <p:cNvSpPr>
            <a:spLocks noGrp="1"/>
          </p:cNvSpPr>
          <p:nvPr>
            <p:ph idx="1"/>
          </p:nvPr>
        </p:nvSpPr>
        <p:spPr>
          <a:xfrm>
            <a:off x="899079" y="1445421"/>
            <a:ext cx="10830871" cy="5159268"/>
          </a:xfrm>
        </p:spPr>
        <p:txBody>
          <a:bodyPr vert="horz" lIns="91440" tIns="45720" rIns="91440" bIns="45720" rtlCol="0" anchor="t">
            <a:normAutofit/>
          </a:bodyPr>
          <a:lstStyle/>
          <a:p>
            <a:pPr marL="457200" indent="-457200"/>
            <a:r>
              <a:rPr lang="en-US" sz="2400" err="1">
                <a:solidFill>
                  <a:srgbClr val="000000"/>
                </a:solidFill>
                <a:ea typeface="+mn-lt"/>
                <a:cs typeface="+mn-lt"/>
              </a:rPr>
              <a:t>Waveplots</a:t>
            </a:r>
            <a:r>
              <a:rPr lang="en-US" sz="2400" dirty="0">
                <a:solidFill>
                  <a:srgbClr val="000000"/>
                </a:solidFill>
                <a:ea typeface="+mn-lt"/>
                <a:cs typeface="+mn-lt"/>
              </a:rPr>
              <a:t> - The </a:t>
            </a:r>
            <a:r>
              <a:rPr lang="en-US" sz="2400" err="1">
                <a:solidFill>
                  <a:srgbClr val="000000"/>
                </a:solidFill>
                <a:ea typeface="+mn-lt"/>
                <a:cs typeface="+mn-lt"/>
              </a:rPr>
              <a:t>waveplot</a:t>
            </a:r>
            <a:r>
              <a:rPr lang="en-US" sz="2400" dirty="0">
                <a:solidFill>
                  <a:srgbClr val="000000"/>
                </a:solidFill>
                <a:ea typeface="+mn-lt"/>
                <a:cs typeface="+mn-lt"/>
              </a:rPr>
              <a:t> generated by </a:t>
            </a:r>
            <a:r>
              <a:rPr lang="en-US" sz="2400" err="1">
                <a:solidFill>
                  <a:srgbClr val="000000"/>
                </a:solidFill>
                <a:ea typeface="+mn-lt"/>
                <a:cs typeface="+mn-lt"/>
              </a:rPr>
              <a:t>Librosa</a:t>
            </a:r>
            <a:r>
              <a:rPr lang="en-US" sz="2400" dirty="0">
                <a:solidFill>
                  <a:srgbClr val="000000"/>
                </a:solidFill>
                <a:ea typeface="+mn-lt"/>
                <a:cs typeface="+mn-lt"/>
              </a:rPr>
              <a:t> represents the amplitude envelope of an audio signal over time. In simple terms, it visualizes how the amplitude (or loudness) of the audio signal changes as time progresses.</a:t>
            </a:r>
          </a:p>
          <a:p>
            <a:pPr marL="457200" indent="-457200"/>
            <a:endParaRPr lang="en-US" sz="2400" dirty="0">
              <a:solidFill>
                <a:srgbClr val="000000"/>
              </a:solidFill>
              <a:ea typeface="+mn-lt"/>
              <a:cs typeface="+mn-lt"/>
            </a:endParaRPr>
          </a:p>
          <a:p>
            <a:pPr marL="0" indent="0">
              <a:buNone/>
            </a:pPr>
            <a:endParaRPr lang="en-US" sz="2400" dirty="0">
              <a:solidFill>
                <a:srgbClr val="000000"/>
              </a:solidFill>
              <a:ea typeface="+mn-lt"/>
              <a:cs typeface="+mn-lt"/>
            </a:endParaRPr>
          </a:p>
          <a:p>
            <a:pPr marL="457200" indent="-457200"/>
            <a:r>
              <a:rPr lang="en-US" sz="2400" err="1">
                <a:solidFill>
                  <a:srgbClr val="000000"/>
                </a:solidFill>
                <a:ea typeface="+mn-lt"/>
                <a:cs typeface="+mn-lt"/>
              </a:rPr>
              <a:t>Spectogram</a:t>
            </a:r>
            <a:r>
              <a:rPr lang="en-US" sz="2400" dirty="0">
                <a:solidFill>
                  <a:srgbClr val="000000"/>
                </a:solidFill>
                <a:ea typeface="+mn-lt"/>
                <a:cs typeface="+mn-lt"/>
              </a:rPr>
              <a:t> - A spectrogram is a time-frequency representation of an audio signal. The spectrogram reveals how the frequency content of the signal changes over time. It essentially decomposes the audio signal into its constituent frequencies and displays their intensity or magnitude as a function of time.</a:t>
            </a: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30641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blue sound wave with white text&#10;&#10;Description automatically generated">
            <a:extLst>
              <a:ext uri="{FF2B5EF4-FFF2-40B4-BE49-F238E27FC236}">
                <a16:creationId xmlns:a16="http://schemas.microsoft.com/office/drawing/2014/main" id="{1FBA97C2-6EF0-07B8-773A-A1867B0A37FD}"/>
              </a:ext>
            </a:extLst>
          </p:cNvPr>
          <p:cNvPicPr>
            <a:picLocks noGrp="1" noChangeAspect="1"/>
          </p:cNvPicPr>
          <p:nvPr>
            <p:ph idx="1"/>
          </p:nvPr>
        </p:nvPicPr>
        <p:blipFill>
          <a:blip r:embed="rId2"/>
          <a:stretch>
            <a:fillRect/>
          </a:stretch>
        </p:blipFill>
        <p:spPr>
          <a:xfrm>
            <a:off x="1596837" y="71905"/>
            <a:ext cx="8370794" cy="3356711"/>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26D55392-B7DE-A90C-7906-339CBACED29D}"/>
              </a:ext>
            </a:extLst>
          </p:cNvPr>
          <p:cNvPicPr>
            <a:picLocks noChangeAspect="1"/>
          </p:cNvPicPr>
          <p:nvPr/>
        </p:nvPicPr>
        <p:blipFill>
          <a:blip r:embed="rId3"/>
          <a:stretch>
            <a:fillRect/>
          </a:stretch>
        </p:blipFill>
        <p:spPr>
          <a:xfrm>
            <a:off x="1591235" y="3809074"/>
            <a:ext cx="8650941" cy="2803321"/>
          </a:xfrm>
          <a:prstGeom prst="rect">
            <a:avLst/>
          </a:prstGeom>
        </p:spPr>
      </p:pic>
    </p:spTree>
    <p:extLst>
      <p:ext uri="{BB962C8B-B14F-4D97-AF65-F5344CB8AC3E}">
        <p14:creationId xmlns:p14="http://schemas.microsoft.com/office/powerpoint/2010/main" val="261722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blue sound wave graph&#10;&#10;Description automatically generated">
            <a:extLst>
              <a:ext uri="{FF2B5EF4-FFF2-40B4-BE49-F238E27FC236}">
                <a16:creationId xmlns:a16="http://schemas.microsoft.com/office/drawing/2014/main" id="{1FBA97C2-6EF0-07B8-773A-A1867B0A37FD}"/>
              </a:ext>
            </a:extLst>
          </p:cNvPr>
          <p:cNvPicPr>
            <a:picLocks noGrp="1" noChangeAspect="1"/>
          </p:cNvPicPr>
          <p:nvPr>
            <p:ph idx="1"/>
          </p:nvPr>
        </p:nvPicPr>
        <p:blipFill>
          <a:blip r:embed="rId2"/>
          <a:stretch>
            <a:fillRect/>
          </a:stretch>
        </p:blipFill>
        <p:spPr>
          <a:xfrm>
            <a:off x="2192355" y="15876"/>
            <a:ext cx="7930551" cy="3412740"/>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26D55392-B7DE-A90C-7906-339CBACED29D}"/>
              </a:ext>
            </a:extLst>
          </p:cNvPr>
          <p:cNvPicPr>
            <a:picLocks noChangeAspect="1"/>
          </p:cNvPicPr>
          <p:nvPr/>
        </p:nvPicPr>
        <p:blipFill>
          <a:blip r:embed="rId3"/>
          <a:stretch>
            <a:fillRect/>
          </a:stretch>
        </p:blipFill>
        <p:spPr>
          <a:xfrm>
            <a:off x="2084294" y="3809074"/>
            <a:ext cx="8169086" cy="2803321"/>
          </a:xfrm>
          <a:prstGeom prst="rect">
            <a:avLst/>
          </a:prstGeom>
        </p:spPr>
      </p:pic>
    </p:spTree>
    <p:extLst>
      <p:ext uri="{BB962C8B-B14F-4D97-AF65-F5344CB8AC3E}">
        <p14:creationId xmlns:p14="http://schemas.microsoft.com/office/powerpoint/2010/main" val="38884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blue sound wave with white text&#10;&#10;Description automatically generated">
            <a:extLst>
              <a:ext uri="{FF2B5EF4-FFF2-40B4-BE49-F238E27FC236}">
                <a16:creationId xmlns:a16="http://schemas.microsoft.com/office/drawing/2014/main" id="{1FBA97C2-6EF0-07B8-773A-A1867B0A37FD}"/>
              </a:ext>
            </a:extLst>
          </p:cNvPr>
          <p:cNvPicPr>
            <a:picLocks noGrp="1" noChangeAspect="1"/>
          </p:cNvPicPr>
          <p:nvPr>
            <p:ph idx="1"/>
          </p:nvPr>
        </p:nvPicPr>
        <p:blipFill>
          <a:blip r:embed="rId2"/>
          <a:stretch>
            <a:fillRect/>
          </a:stretch>
        </p:blipFill>
        <p:spPr>
          <a:xfrm>
            <a:off x="2037932" y="4671"/>
            <a:ext cx="7723926" cy="3423945"/>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26D55392-B7DE-A90C-7906-339CBACED29D}"/>
              </a:ext>
            </a:extLst>
          </p:cNvPr>
          <p:cNvPicPr>
            <a:picLocks noChangeAspect="1"/>
          </p:cNvPicPr>
          <p:nvPr/>
        </p:nvPicPr>
        <p:blipFill>
          <a:blip r:embed="rId3"/>
          <a:stretch>
            <a:fillRect/>
          </a:stretch>
        </p:blipFill>
        <p:spPr>
          <a:xfrm>
            <a:off x="2033866" y="3562545"/>
            <a:ext cx="7743263" cy="3049850"/>
          </a:xfrm>
          <a:prstGeom prst="rect">
            <a:avLst/>
          </a:prstGeom>
        </p:spPr>
      </p:pic>
    </p:spTree>
    <p:extLst>
      <p:ext uri="{BB962C8B-B14F-4D97-AF65-F5344CB8AC3E}">
        <p14:creationId xmlns:p14="http://schemas.microsoft.com/office/powerpoint/2010/main" val="230509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blue sound wave graph&#10;&#10;Description automatically generated">
            <a:extLst>
              <a:ext uri="{FF2B5EF4-FFF2-40B4-BE49-F238E27FC236}">
                <a16:creationId xmlns:a16="http://schemas.microsoft.com/office/drawing/2014/main" id="{1FBA97C2-6EF0-07B8-773A-A1867B0A37FD}"/>
              </a:ext>
            </a:extLst>
          </p:cNvPr>
          <p:cNvPicPr>
            <a:picLocks noGrp="1" noChangeAspect="1"/>
          </p:cNvPicPr>
          <p:nvPr>
            <p:ph idx="1"/>
          </p:nvPr>
        </p:nvPicPr>
        <p:blipFill>
          <a:blip r:embed="rId2"/>
          <a:stretch>
            <a:fillRect/>
          </a:stretch>
        </p:blipFill>
        <p:spPr>
          <a:xfrm>
            <a:off x="1975671" y="4671"/>
            <a:ext cx="8263063" cy="3423945"/>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lose-up of a screen&#10;&#10;Description automatically generated">
            <a:extLst>
              <a:ext uri="{FF2B5EF4-FFF2-40B4-BE49-F238E27FC236}">
                <a16:creationId xmlns:a16="http://schemas.microsoft.com/office/drawing/2014/main" id="{26D55392-B7DE-A90C-7906-339CBACED29D}"/>
              </a:ext>
            </a:extLst>
          </p:cNvPr>
          <p:cNvPicPr>
            <a:picLocks noChangeAspect="1"/>
          </p:cNvPicPr>
          <p:nvPr/>
        </p:nvPicPr>
        <p:blipFill>
          <a:blip r:embed="rId3"/>
          <a:stretch>
            <a:fillRect/>
          </a:stretch>
        </p:blipFill>
        <p:spPr>
          <a:xfrm>
            <a:off x="2079584" y="3428074"/>
            <a:ext cx="8301768" cy="3049850"/>
          </a:xfrm>
          <a:prstGeom prst="rect">
            <a:avLst/>
          </a:prstGeom>
        </p:spPr>
      </p:pic>
    </p:spTree>
    <p:extLst>
      <p:ext uri="{BB962C8B-B14F-4D97-AF65-F5344CB8AC3E}">
        <p14:creationId xmlns:p14="http://schemas.microsoft.com/office/powerpoint/2010/main" val="2616637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Speech Emotion Recognition using Deep Learning</vt:lpstr>
      <vt:lpstr>Introduction</vt:lpstr>
      <vt:lpstr>Datasets</vt:lpstr>
      <vt:lpstr>Literature Review</vt:lpstr>
      <vt:lpstr>Data Analysis</vt:lpstr>
      <vt:lpstr>PowerPoint Presentation</vt:lpstr>
      <vt:lpstr>PowerPoint Presentation</vt:lpstr>
      <vt:lpstr>PowerPoint Presentation</vt:lpstr>
      <vt:lpstr>PowerPoint Presentation</vt:lpstr>
      <vt:lpstr>PowerPoint Presentation</vt:lpstr>
      <vt:lpstr>PowerPoint Presentation</vt:lpstr>
      <vt:lpstr>MFCC – Mel-Frequency Cepstral Coefficients</vt:lpstr>
      <vt:lpstr>PowerPoint Presentation</vt:lpstr>
      <vt:lpstr>Chroma</vt:lpstr>
      <vt:lpstr>PowerPoint Presentation</vt:lpstr>
      <vt:lpstr>Zero – crossing rate </vt:lpstr>
      <vt:lpstr>LSTM Model Implementation </vt:lpstr>
      <vt:lpstr>PowerPoint Presentation</vt:lpstr>
      <vt:lpstr>CNN Model Implementation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434</cp:revision>
  <dcterms:created xsi:type="dcterms:W3CDTF">2024-04-08T16:37:41Z</dcterms:created>
  <dcterms:modified xsi:type="dcterms:W3CDTF">2024-04-09T22:41:12Z</dcterms:modified>
</cp:coreProperties>
</file>