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319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799" y="2416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Busting the Bracket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at least trying)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Ryan Burns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Aaron Adams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6000" y="3600450"/>
            <a:ext cx="2552699" cy="1714500"/>
          </a:xfrm>
          <a:prstGeom prst="rect">
            <a:avLst/>
          </a:prstGeom>
        </p:spPr>
      </p:pic>
      <p:pic>
        <p:nvPicPr>
          <p:cNvPr id="83" name="Shape 8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74800" y="838625"/>
            <a:ext cx="2540000" cy="1727199"/>
          </a:xfrm>
          <a:prstGeom prst="rect">
            <a:avLst/>
          </a:prstGeom>
        </p:spPr>
      </p:pic>
      <p:pic>
        <p:nvPicPr>
          <p:cNvPr id="84" name="Shape 8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254075" y="760775"/>
            <a:ext cx="2590800" cy="1752599"/>
          </a:xfrm>
          <a:prstGeom prst="rect">
            <a:avLst/>
          </a:prstGeom>
        </p:spPr>
      </p:pic>
      <p:pic>
        <p:nvPicPr>
          <p:cNvPr id="85" name="Shape 8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110175" y="3426483"/>
            <a:ext cx="2737956" cy="1774282"/>
          </a:xfrm>
          <a:prstGeom prst="rect">
            <a:avLst/>
          </a:prstGeom>
        </p:spPr>
      </p:pic>
      <p:pic>
        <p:nvPicPr>
          <p:cNvPr id="86" name="Shape 8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2947175" y="5200766"/>
            <a:ext cx="3073400" cy="1485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2010 Formula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FG%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+ 1.5*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FTMPG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+ 4*</a:t>
            </a:r>
            <a:r>
              <a:rPr lang="en-US" sz="3200" b="0" i="0" u="none" strike="noStrike" cap="none" baseline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TOPG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RPG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ORPG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T20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+ 4*</a:t>
            </a:r>
            <a:r>
              <a:rPr lang="en-US" sz="32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118/192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Butler stole 30 points alone, only 2 of the Final 4 (also Mich. St.)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715000" y="304800"/>
            <a:ext cx="3429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 Bracket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3600" cy="6893780"/>
          </a:xfrm>
          <a:prstGeom prst="rect">
            <a:avLst/>
          </a:prstGeom>
        </p:spPr>
      </p:pic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3599" cy="689377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 Spreadsheet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Magical Trip to Excel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2011 Formula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buSzPct val="98958"/>
            </a:pPr>
            <a:r>
              <a:rPr lang="en-US" sz="3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FG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mtClean="0"/>
              <a:t>+ 0*3P% + </a:t>
            </a:r>
            <a:r>
              <a:rPr lang="en-US"/>
              <a:t>5*</a:t>
            </a:r>
            <a:r>
              <a:rPr lang="en-US">
                <a:solidFill>
                  <a:srgbClr val="92D050"/>
                </a:solidFill>
              </a:rPr>
              <a:t>ORPG</a:t>
            </a:r>
            <a:r>
              <a:rPr lang="en-US"/>
              <a:t> </a:t>
            </a:r>
            <a:r>
              <a:rPr lang="en-US"/>
              <a:t>+ 2*</a:t>
            </a:r>
            <a:r>
              <a:rPr lang="en-US">
                <a:solidFill>
                  <a:srgbClr val="FFFF00"/>
                </a:solidFill>
              </a:rPr>
              <a:t>RPG</a:t>
            </a:r>
            <a:r>
              <a:rPr lang="en-US"/>
              <a:t> </a:t>
            </a:r>
            <a:r>
              <a:rPr lang="en-US" smtClean="0"/>
              <a:t>+ </a:t>
            </a:r>
            <a:r>
              <a:rPr lang="en-US" sz="32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FTMPG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3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0*APG + 6*</a:t>
            </a:r>
            <a:r>
              <a:rPr lang="en-US" sz="3200" b="0" i="0" u="none" strike="noStrike" cap="none" baseline="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TOPG</a:t>
            </a:r>
            <a:r>
              <a:rPr lang="en-US" sz="3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STPG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BLKPG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+ 3*</a:t>
            </a:r>
            <a:r>
              <a:rPr lang="en-US" sz="3200" b="0" i="0" u="none" strike="noStrike" cap="none" baseline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T20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+ 10*</a:t>
            </a:r>
            <a:r>
              <a:rPr lang="en-US" sz="3200" b="0" i="0" u="none" strike="noStrike" cap="none" baseline="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127/192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Upsets Everywhere, More of the common games correct, Butler again (this time with 31 points off), Only 2 of the Final 4 (VCU #11)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 Bracket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326879" cy="5638799"/>
          </a:xfrm>
          <a:prstGeom prst="rect">
            <a:avLst/>
          </a:prstGeom>
        </p:spPr>
      </p:pic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326879" cy="563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 Spreadsheet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Magical Trip to Excel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2012 Formula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4.25*</a:t>
            </a:r>
            <a:r>
              <a:rPr lang="en-US" sz="3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FG%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FTMPG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+ 2*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RPG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200" b="0" i="0" u="none" strike="noStrike" cap="none" baseline="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ORPG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+ 2*</a:t>
            </a:r>
            <a:r>
              <a:rPr lang="en-US" sz="3200" b="0" i="0" u="none" strike="noStrike" cap="none" baseline="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BLKPG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+ 3*</a:t>
            </a:r>
            <a:r>
              <a:rPr lang="en-US" sz="32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142/192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2 of the Final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Four,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small missed games, best overall points b/c of big games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 Bracket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515470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Combinations for 2013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Averaged - 25/12*</a:t>
            </a:r>
            <a:r>
              <a:rPr lang="en-US" sz="28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FG%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+ 7/6*</a:t>
            </a:r>
            <a:r>
              <a:rPr lang="en-US" sz="2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FTMPG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+ 10/3*</a:t>
            </a:r>
            <a:r>
              <a:rPr lang="en-US" sz="2800" b="0" i="0" u="none" strike="noStrike" cap="none" baseline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+ 5/3*</a:t>
            </a:r>
            <a:r>
              <a:rPr lang="en-US" sz="2800" b="0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+ 7/3*</a:t>
            </a:r>
            <a:r>
              <a:rPr lang="en-US" sz="2800" b="0" i="0" u="none" strike="noStrike" cap="none" baseline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ORPG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+ 1/3*</a:t>
            </a:r>
            <a:r>
              <a:rPr lang="en-US" sz="2800" b="0" i="0" u="none" strike="noStrike" cap="none" baseline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+ 2/3*</a:t>
            </a:r>
            <a:r>
              <a:rPr lang="en-US" sz="2800" b="0" i="0" u="none" strike="noStrike" cap="none" baseline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BLKPG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+ 5/3*</a:t>
            </a:r>
            <a:r>
              <a:rPr lang="en-US" sz="28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+ 4/3*</a:t>
            </a:r>
            <a:r>
              <a:rPr lang="en-US" sz="2800" b="0" i="0" u="none" strike="noStrike" cap="none" baseline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T20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+ 14/3*</a:t>
            </a:r>
            <a:r>
              <a:rPr lang="en-US" sz="2800" b="0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- 16/3*</a:t>
            </a:r>
            <a:r>
              <a:rPr lang="en-US" sz="28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FG%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+ 2/3*</a:t>
            </a:r>
            <a:r>
              <a:rPr lang="en-US" sz="2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FTMPG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- 2/3*</a:t>
            </a:r>
            <a:r>
              <a:rPr lang="en-US" sz="2800" b="0" i="0" u="none" strike="noStrike" cap="none" baseline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+ 8/3*</a:t>
            </a:r>
            <a:r>
              <a:rPr lang="en-US" sz="2800" b="0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+ 7/3*</a:t>
            </a:r>
            <a:r>
              <a:rPr lang="en-US" sz="2800" b="0" i="0" u="none" strike="noStrike" cap="none" baseline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ORPG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+ 1/3*</a:t>
            </a:r>
            <a:r>
              <a:rPr lang="en-US" sz="2800" b="0" i="0" u="none" strike="noStrike" cap="none" baseline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+ 8/3*</a:t>
            </a:r>
            <a:r>
              <a:rPr lang="en-US" sz="2800" b="0" i="0" u="none" strike="noStrike" cap="none" baseline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BLKPG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+ 11/3*</a:t>
            </a:r>
            <a:r>
              <a:rPr lang="en-US" sz="28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+ 1/3*</a:t>
            </a:r>
            <a:r>
              <a:rPr lang="en-US" sz="2800" b="0" i="0" u="none" strike="noStrike" cap="none" baseline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T20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+ 2/3*</a:t>
            </a:r>
            <a:r>
              <a:rPr lang="en-US" sz="2800" b="0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of Everything - </a:t>
            </a:r>
            <a:r>
              <a:rPr lang="en-US" sz="28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FG%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3P%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FTMPG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ORPG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BLKPG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T20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</a:p>
          <a:p>
            <a:endParaRPr lang="en-US" sz="2800" b="0" i="0" u="none" strike="noStrike" cap="none" baseline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2013 Results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8779" y="1295400"/>
            <a:ext cx="9152778" cy="554621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Outline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Background Knowledge</a:t>
            </a:r>
          </a:p>
          <a:p>
            <a:pPr marL="457200" lvl="0" indent="-317500" rt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Fitted Formulas from the Past</a:t>
            </a:r>
          </a:p>
          <a:p>
            <a:pPr marL="457200" lvl="0" indent="-317500" rt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2013 Predictions</a:t>
            </a:r>
          </a:p>
          <a:p>
            <a:pPr marL="457200" lvl="0" indent="-317500" rt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2013 Results</a:t>
            </a:r>
          </a:p>
          <a:p>
            <a:pPr marL="457200" lvl="0" indent="-3175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Tangent Topics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Results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Kansas, Missouri, Indiana, Pittsburgh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39/192, 4.5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Correctly picked Fla Gulf Coast(15) winning two games,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picked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low seeds to go far,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1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 </a:t>
            </a:r>
            <a:r>
              <a:rPr lang="en-US" dirty="0" smtClean="0"/>
              <a:t>Eight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 Results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Kansas, Missouri, Ole Miss, Indiana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40/192</a:t>
            </a:r>
            <a:r>
              <a:rPr lang="en-US"/>
              <a:t>, 5.3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Picked Missouri(9), Picked only 1 Elite 8 team, </a:t>
            </a:r>
            <a:r>
              <a:rPr lang="en-US"/>
              <a:t>Favoured offensive teams but this year was a defensive year</a:t>
            </a:r>
          </a:p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Averaged Results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Ole Miss, Indiana,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Louisville,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Kansas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59/192, 40.8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Only had 1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dirty="0" smtClean="0"/>
              <a:t>Four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3 </a:t>
            </a:r>
            <a:r>
              <a:rPr lang="en-US" dirty="0"/>
              <a:t>E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 Eight, Ole </a:t>
            </a:r>
            <a:r>
              <a:rPr lang="en-US" dirty="0" smtClean="0"/>
              <a:t>M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 in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</a:t>
            </a:r>
          </a:p>
          <a:p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of Everything Results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Indiana, </a:t>
            </a:r>
            <a:r>
              <a:rPr lang="en-US" sz="2800"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Louisville,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Ole Miss, Kansas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61/192, 44.7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Favored </a:t>
            </a:r>
            <a:r>
              <a:rPr lang="en-US"/>
              <a:t>o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ffense </a:t>
            </a:r>
            <a:r>
              <a:rPr lang="en-US"/>
              <a:t>too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much, Had </a:t>
            </a:r>
            <a:r>
              <a:rPr lang="en-US"/>
              <a:t>Michigan losing in second round</a:t>
            </a:r>
          </a:p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 Results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Ole Miss, </a:t>
            </a:r>
            <a:r>
              <a:rPr lang="en-US" sz="2800"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Michigan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Indiana, Colorado State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69/192, 56th </a:t>
            </a:r>
            <a:r>
              <a:rPr lang="en-US"/>
              <a:t>P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Ole </a:t>
            </a:r>
            <a:r>
              <a:rPr lang="en-US"/>
              <a:t>Miss and Colorado St. not making final four killed bracket, otherwise not that bad</a:t>
            </a:r>
          </a:p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 Results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Ole Miss,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Syracuse</a:t>
            </a:r>
            <a:r>
              <a:rPr lang="en-US" sz="28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Louisville</a:t>
            </a:r>
            <a:r>
              <a:rPr lang="en-US" sz="28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Michigan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75/1</a:t>
            </a:r>
            <a:r>
              <a:rPr lang="en-US" dirty="0"/>
              <a:t>9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63rd </a:t>
            </a:r>
            <a:r>
              <a:rPr lang="en-US" dirty="0"/>
              <a:t>P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Good other than no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championship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picks, got 3/4 of final four</a:t>
            </a:r>
          </a:p>
          <a:p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Holistic Results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Ohio State,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Syracuse, Louisville,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Kansas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75/192, 63rd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</a:t>
            </a:r>
            <a:r>
              <a:rPr lang="en-US" dirty="0"/>
              <a:t>Had OSU winning but they didn't even make the Final Four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Aaron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Kansas,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Louisville, Syracuse,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Ohio State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93/192</a:t>
            </a:r>
            <a:r>
              <a:rPr lang="en-US" dirty="0"/>
              <a:t>, 76.9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</a:t>
            </a:r>
            <a:r>
              <a:rPr lang="en-US" dirty="0"/>
              <a:t>Had Pitt and Georgetown winning 3 games each, but both lost in first round, Kansas killed it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“Final” Results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1" i="0" u="none" strike="noStrike" cap="none" baseline="0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Ryan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Louisville, Syracuse, Michigan,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Gonzaga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133/192, 99.4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Best bracket (99.9</a:t>
            </a:r>
            <a:r>
              <a:rPr lang="en-US" dirty="0"/>
              <a:t> with 2 games left)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Aaron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Kansas, Ohio State,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Louisville,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Miami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 69/192</a:t>
            </a:r>
            <a:r>
              <a:rPr lang="en-US" dirty="0"/>
              <a:t>,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56th </a:t>
            </a:r>
            <a:r>
              <a:rPr lang="en-US" dirty="0"/>
              <a:t>P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Decent,</a:t>
            </a:r>
            <a:r>
              <a:rPr lang="en-US" dirty="0" smtClean="0"/>
              <a:t> </a:t>
            </a:r>
            <a:r>
              <a:rPr lang="en-US" dirty="0"/>
              <a:t>didn't have either championship game </a:t>
            </a:r>
            <a:r>
              <a:rPr lang="en-US" dirty="0" smtClean="0"/>
              <a:t>team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 Nuances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Harvard(14)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beat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 seed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Florida Gulf Coast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became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ever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dirty="0"/>
              <a:t> </a:t>
            </a:r>
            <a:r>
              <a:rPr lang="en-US" dirty="0" smtClean="0"/>
              <a:t>seed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Sweet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Wichita St.(9)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 smtClean="0"/>
              <a:t>The Big </a:t>
            </a:r>
            <a:r>
              <a:rPr lang="en-US" dirty="0"/>
              <a:t>East </a:t>
            </a:r>
            <a:r>
              <a:rPr lang="en-US" dirty="0" smtClean="0"/>
              <a:t>outperformed </a:t>
            </a:r>
            <a:r>
              <a:rPr lang="en-US" dirty="0"/>
              <a:t>the Big 10, despite the perceived strength </a:t>
            </a:r>
            <a:r>
              <a:rPr lang="en-US" dirty="0" smtClean="0"/>
              <a:t>difference in </a:t>
            </a:r>
            <a:r>
              <a:rPr lang="en-US" dirty="0"/>
              <a:t>the regular season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of Error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 to pay </a:t>
            </a:r>
            <a:r>
              <a:rPr lang="en-US" dirty="0"/>
              <a:t>ESPN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full list of stats (</a:t>
            </a:r>
            <a:r>
              <a:rPr lang="en-US" dirty="0"/>
              <a:t>didn't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any defensive stats)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not able to utilize a computer program to maximize formulas</a:t>
            </a:r>
            <a:r>
              <a:rPr lang="en-US" dirty="0"/>
              <a:t> (were working with discrete instead of </a:t>
            </a:r>
            <a:r>
              <a:rPr lang="en-US" dirty="0" smtClean="0"/>
              <a:t>continuous data)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Behind the Madness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all statistics (z scores)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formula of linear weights to create a composite z score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these composite z scores to past and future brackets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Complete Data - 2012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of the Final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top ranked defensive teams so more complete data would have favored them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complete data gave a bracket with 149/192 points (7 </a:t>
            </a:r>
            <a:r>
              <a:rPr lang="en-US" dirty="0"/>
              <a:t>Points Higher)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/>
              <a:t>Other metrics </a:t>
            </a:r>
            <a:r>
              <a:rPr lang="en-US" dirty="0" smtClean="0"/>
              <a:t>such </a:t>
            </a:r>
            <a:r>
              <a:rPr lang="en-US" dirty="0"/>
              <a:t>as RPI, BPI, and Ken </a:t>
            </a:r>
            <a:r>
              <a:rPr lang="en-US" dirty="0" err="1"/>
              <a:t>Pom</a:t>
            </a:r>
            <a:r>
              <a:rPr lang="en-US" dirty="0"/>
              <a:t> stats </a:t>
            </a:r>
            <a:r>
              <a:rPr lang="en-US" dirty="0" smtClean="0"/>
              <a:t>make the data </a:t>
            </a:r>
            <a:r>
              <a:rPr lang="en-US" dirty="0"/>
              <a:t>much more comprehensive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Dynamics of an Upset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of the upsets (Colorado beating UNLV, South Florida beating Temple, and </a:t>
            </a:r>
            <a:r>
              <a:rPr lang="en-US"/>
              <a:t>San Diego 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beating Temple) can be explained by conference factor and overseeding midmajors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Magical trip to excel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Oddities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3P% or APG in any formula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TOPG coefficient in the Regression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 (more turnovers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increased score?)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/>
              <a:t>Certain mid-major schools being immune to their potentially inferior competition (Butler)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/>
              <a:t>Conference Realignment complicates matters (VCU, Butler, etc.)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Georgia Tech’s Guess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- Logistic Regression/Markov Chain</a:t>
            </a:r>
          </a:p>
          <a:p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Four: Florida, Gonzaga,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Louisville,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Indiana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Score/Percentile:</a:t>
            </a:r>
            <a:r>
              <a:rPr lang="en-US" dirty="0"/>
              <a:t> 68/192, ~55th Percentile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Not bad, but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neither</a:t>
            </a:r>
            <a:r>
              <a:rPr lang="en-US" dirty="0" smtClean="0"/>
              <a:t> </a:t>
            </a:r>
            <a:r>
              <a:rPr lang="en-US" dirty="0"/>
              <a:t>championship game </a:t>
            </a:r>
            <a:r>
              <a:rPr lang="en-US" dirty="0" smtClean="0"/>
              <a:t>team correct </a:t>
            </a:r>
            <a:r>
              <a:rPr lang="en-US" dirty="0"/>
              <a:t>hurt. Lower than </a:t>
            </a:r>
            <a:r>
              <a:rPr lang="en-US" dirty="0" smtClean="0"/>
              <a:t>past years for them (had </a:t>
            </a:r>
            <a:r>
              <a:rPr lang="en-US" dirty="0"/>
              <a:t>picked </a:t>
            </a:r>
            <a:r>
              <a:rPr lang="en-US" dirty="0" smtClean="0"/>
              <a:t>the champion </a:t>
            </a:r>
            <a:r>
              <a:rPr lang="en-US" dirty="0"/>
              <a:t>3 of </a:t>
            </a:r>
            <a:r>
              <a:rPr lang="en-US" dirty="0" smtClean="0"/>
              <a:t>the previous </a:t>
            </a:r>
            <a:r>
              <a:rPr lang="en-US" dirty="0"/>
              <a:t>5 years)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Good, The Bad, and the Ugly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09844" y="1278475"/>
            <a:ext cx="2435779" cy="2336199"/>
          </a:xfrm>
          <a:prstGeom prst="rect">
            <a:avLst/>
          </a:prstGeom>
        </p:spPr>
      </p:pic>
      <p:sp>
        <p:nvSpPr>
          <p:cNvPr id="287" name="Shape 287"/>
          <p:cNvSpPr txBox="1"/>
          <p:nvPr/>
        </p:nvSpPr>
        <p:spPr>
          <a:xfrm>
            <a:off x="716525" y="1665650"/>
            <a:ext cx="3275699" cy="1507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7200" b="1">
                <a:solidFill>
                  <a:srgbClr val="CC0000"/>
                </a:solidFill>
              </a:rPr>
              <a:t>99.4%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49645" y="3614675"/>
            <a:ext cx="3580203" cy="2690503"/>
          </a:xfrm>
          <a:prstGeom prst="rect">
            <a:avLst/>
          </a:prstGeom>
        </p:spPr>
      </p:pic>
      <p:pic>
        <p:nvPicPr>
          <p:cNvPr id="289" name="Shape 28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266750" y="3094996"/>
            <a:ext cx="2669306" cy="30281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ESPN data for all 347 D1 schools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based on tourney teams or all teams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Gathered data for 2010-2013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/>
              <a:t>Omitted Stats such as PPG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Basketball 101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FG% - Percentage of shots that are made.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3P% - Percentage of shots that are made from further away.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RPG - Grabbing the ball after a missed shot.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ORPG - Grabbing the ball after a missed shot from your team.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FTMPG - Percentage of shots made that are given for being fouled.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APG - Passes that result immediately in scored baskets.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TOPG - Giving the ball to the other team while on offense.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STPG - Taking the ball from the other team.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BLKPG - Literally blocking the opponent’s shot.</a:t>
            </a:r>
          </a:p>
          <a:p>
            <a:endParaRPr lang="en-US" sz="25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Tournament 101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format since 1985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of 64 Teams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Recently, “play in” games to expand to 68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sets of seeding from 1 to 16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automatic conference winning bids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 (now) at large bids (others)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 Guidelines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Unweighted or Weighted???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of 2 Escalating per Round (1,2,4,8,16,32)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Points for “play in” games on ESPN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8.15 million brackets completed in 2013 on ESPN.com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Our Own Stats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Conference Factor (CF)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Points to ACC, Big 10, Big 12, Big East, SEC, </a:t>
            </a:r>
            <a:r>
              <a:rPr lang="en-US" sz="28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CAA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 Points to A10, -.5 Points to Mountain West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Conference Tourney Winners (CT)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of the positive points of the conf. factor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20 NBA Draft Picks (T20)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Point for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each, best estimate at the time for future </a:t>
            </a:r>
            <a:r>
              <a:rPr lang="en-US" sz="2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lang="en-US" sz="28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extrapolation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 Spreadsheet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Magical Trip to Excel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1250</Words>
  <Application>Microsoft Office PowerPoint</Application>
  <PresentationFormat>On-screen Show (4:3)</PresentationFormat>
  <Paragraphs>144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Custom Theme</vt:lpstr>
      <vt:lpstr>Busting the Bracket(or at least trying)</vt:lpstr>
      <vt:lpstr>Outline</vt:lpstr>
      <vt:lpstr>Method Behind the Madness</vt:lpstr>
      <vt:lpstr>Data Collection</vt:lpstr>
      <vt:lpstr>Basketball 101</vt:lpstr>
      <vt:lpstr>Tournament 101</vt:lpstr>
      <vt:lpstr>Scoring Guidelines</vt:lpstr>
      <vt:lpstr>Some of Our Own Stats</vt:lpstr>
      <vt:lpstr>2010 Spreadsheet</vt:lpstr>
      <vt:lpstr>Final 2010 Formula</vt:lpstr>
      <vt:lpstr>2010 Bracket</vt:lpstr>
      <vt:lpstr>2011 Spreadsheet</vt:lpstr>
      <vt:lpstr>Final 2011 Formula</vt:lpstr>
      <vt:lpstr>2011 Bracket</vt:lpstr>
      <vt:lpstr>2012 Spreadsheet</vt:lpstr>
      <vt:lpstr>Final 2012 Formula</vt:lpstr>
      <vt:lpstr>2012 Bracket</vt:lpstr>
      <vt:lpstr>Combinations for 2013</vt:lpstr>
      <vt:lpstr>Actual 2013 Results</vt:lpstr>
      <vt:lpstr>Regression Results</vt:lpstr>
      <vt:lpstr>2012 Results</vt:lpstr>
      <vt:lpstr>Averaged Results</vt:lpstr>
      <vt:lpstr>Little of Everything Results</vt:lpstr>
      <vt:lpstr>2010 Results</vt:lpstr>
      <vt:lpstr>2011 Results</vt:lpstr>
      <vt:lpstr>Holistic Results</vt:lpstr>
      <vt:lpstr>“Final” Results</vt:lpstr>
      <vt:lpstr>2013 Nuances</vt:lpstr>
      <vt:lpstr>Sources of Error</vt:lpstr>
      <vt:lpstr>More Complete Data - 2012</vt:lpstr>
      <vt:lpstr>The Dynamics of an Upset</vt:lpstr>
      <vt:lpstr>General Oddities</vt:lpstr>
      <vt:lpstr>Georgia Tech’s Guess</vt:lpstr>
      <vt:lpstr>The Good, The Bad, and the Ugly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Busting the Bracket(or at least trying)</dc:title>
  <cp:lastModifiedBy>Ryan</cp:lastModifiedBy>
  <cp:revision>8</cp:revision>
  <dcterms:modified xsi:type="dcterms:W3CDTF">2014-03-06T19:58:19Z</dcterms:modified>
</cp:coreProperties>
</file>