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37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3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42.xml" ContentType="application/vnd.openxmlformats-officedocument.presentationml.slide+xml"/>
  <Override PartName="/ppt/slides/slide31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32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3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4.xml" Type="http://schemas.openxmlformats.org/officeDocument/2006/relationships/slide" Id="rId39"/><Relationship Target="slides/slide33.xml" Type="http://schemas.openxmlformats.org/officeDocument/2006/relationships/slide" Id="rId38"/><Relationship Target="slides/slide32.xml" Type="http://schemas.openxmlformats.org/officeDocument/2006/relationships/slide" Id="rId37"/><Relationship Target="slides/slide14.xml" Type="http://schemas.openxmlformats.org/officeDocument/2006/relationships/slide" Id="rId19"/><Relationship Target="slides/slide31.xml" Type="http://schemas.openxmlformats.org/officeDocument/2006/relationships/slide" Id="rId36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9.xml" Type="http://schemas.openxmlformats.org/officeDocument/2006/relationships/slide" Id="rId34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43.xml" Type="http://schemas.openxmlformats.org/officeDocument/2006/relationships/slide" Id="rId48"/><Relationship Target="slides/slide42.xml" Type="http://schemas.openxmlformats.org/officeDocument/2006/relationships/slide" Id="rId47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slides/slide35.xml" Type="http://schemas.openxmlformats.org/officeDocument/2006/relationships/slide" Id="rId40"/><Relationship Target="theme/theme2.xml" Type="http://schemas.openxmlformats.org/officeDocument/2006/relationships/theme" Id="rId1"/><Relationship Target="slides/slide17.xml" Type="http://schemas.openxmlformats.org/officeDocument/2006/relationships/slide" Id="rId22"/><Relationship Target="slides/slide36.xml" Type="http://schemas.openxmlformats.org/officeDocument/2006/relationships/slide" Id="rId41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slides/slide37.xml" Type="http://schemas.openxmlformats.org/officeDocument/2006/relationships/slide" Id="rId42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38.xml" Type="http://schemas.openxmlformats.org/officeDocument/2006/relationships/slide" Id="rId43"/><Relationship Target="slides/slide39.xml" Type="http://schemas.openxmlformats.org/officeDocument/2006/relationships/slide" Id="rId44"/><Relationship Target="slides/slide40.xml" Type="http://schemas.openxmlformats.org/officeDocument/2006/relationships/slide" Id="rId45"/><Relationship Target="slides/slide41.xml" Type="http://schemas.openxmlformats.org/officeDocument/2006/relationships/slide" Id="rId46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pt-BR"/>
              <a:t>Olá! Este conjunto de slides com o tema SSL, criado por Herivelton Coelho , Pedro Brentan, Renato da Motta Bustamante, que tratara da historia, handshake, funcionamento e aplicações do protocolo.</a:t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pt-BR"/>
              <a:t>Ao finalizar o handshake, o SSL garante que as mensagens não serão modificas e o correto destinatário.</a:t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pt-BR"/>
              <a:t>Figura 14.2 SSL Protocol Stack: Ilustração esquemática do SSL correlacionando com outros protocolos.</a:t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pt-BR"/>
              <a:t>Pré-história do SSL: SNP (Secure Network Programming) ,muito semelhante ao Berkeley sockets, que visava facilitar a adaptação de aplicações de rede pré-existentes com medidas seguras.</a:t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buClr>
                <a:srgbClr val="000000"/>
              </a:buClr>
              <a:buSzPct val="61111"/>
              <a:buFont typeface="Arial"/>
              <a:buNone/>
            </a:pPr>
            <a:r>
              <a:rPr sz="1800" lang="pt-BR"/>
              <a:t>A Netscape então cria o SSL1.0 , e  em 1993 lança a versão 2.0 que continha algumas falhas e mais tarde a versão 3.0 é lançada, as 3 foram criadas com uma contribuição significante da comunidade Web</a:t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pt-BR"/>
              <a:t>Em 1996, em um conjunto de esforços, a versão 3.0 foi  reprojetada, e as novas versões desde então são baseadas nela.</a:t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pt-BR"/>
              <a:t>Curiosidade: o rascunho da versão 3.0 foi publicada como documento histórico.</a:t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sz="1800" lang="pt-BR"/>
              <a:t>TLS (Transport Layer Security) Sucessor do SSL.</a:t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pt-BR"/>
              <a:t>O TLC foi padronizado em 1996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sz="1800" lang="pt-BR"/>
              <a:t>Versão 1.1 a principais diferença com a versão anterior:</a:t>
            </a:r>
          </a:p>
          <a:p>
            <a:pPr rtl="0" lv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sz="1800" lang="pt-BR"/>
              <a:t> Inclusão da proteção ao CBC.</a:t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9" name="Shape 1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buNone/>
            </a:pPr>
            <a:r>
              <a:rPr sz="1800" lang="pt-BR"/>
              <a:t>Versão 1.1 a principais diferença com a versão anterior: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buNone/>
            </a:pPr>
            <a:r>
              <a:rPr sz="1800" lang="pt-BR"/>
              <a:t>IV explicito.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buNone/>
            </a:pPr>
            <a:r>
              <a:rPr sz="1800" lang="pt-BR"/>
              <a:t>Padding errors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buClr>
                <a:srgbClr val="000000"/>
              </a:buClr>
              <a:buSzPct val="61111"/>
              <a:buFont typeface="Arial"/>
              <a:buNone/>
            </a:pPr>
            <a:r>
              <a:rPr sz="1800" lang="pt-BR"/>
              <a:t>Suporte a IANA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pt-BR"/>
              <a:t>SSL, é um protocolo de segurança muito usado, sua sigla SSL (Secure Socket Layer)</a:t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5" name="Shape 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pt-BR"/>
              <a:t>TLS 1.2 (2008).</a:t>
            </a:r>
          </a:p>
          <a:p>
            <a:pPr rtl="0" lvl="0">
              <a:buNone/>
            </a:pPr>
            <a:r>
              <a:rPr sz="1800" lang="pt-BR"/>
              <a:t>Principais diferenças com a versão 1.1: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pt-BR"/>
              <a:t>Adoção do SHA-256 na função pseudoaleatória (PRF).</a:t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1" name="Shape 1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pt-BR"/>
              <a:t>Principais diferenças com a versão 1.1: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pt-BR"/>
              <a:t>Adoção do SHA-256 no hash mensagem Finished.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7" name="Shape 1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pt-BR"/>
              <a:t>Principais diferenças com a versão 1.1: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pt-BR"/>
              <a:t>Substituição do MD5-SHA1 no elemento assinado digitalmente, deu lugar a um simples hash negociado durante o handshake, o padrão é o SHA1;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pt-BR"/>
              <a:t>Melhoras na especificação dos hash e assinaturas que serão aceitas pelas partes/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3" name="Shape 1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pt-BR"/>
              <a:t>Principais diferenças com a versão 1.1: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pt-BR"/>
              <a:t>Expansão do suporte a cifradores de criptografia autenticada;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pt-BR"/>
              <a:t>Adição de TLS Extensions e pacotes de criptografia AES;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9" name="Shape 1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pt-BR"/>
              <a:t>Em Março de 2011, foi retirada a compatibilidade com SSL 2.0  (retrocompatibilidade).</a:t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5" name="Shape 1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pt-BR"/>
              <a:t>O SSL e também o TLS que foi baseado no SSL funciona na base de troca de registros. Registro que encapsulam o dado e possuem campos, um campo para especificar o protocolo de nível superior, um campo com tamanho e outro com a versão SSL/TLS.</a:t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1" name="Shape 2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pt-BR"/>
              <a:t>Ao iniciar a conexão o SSL utiliza o protocolo de handshake (content_type = 22).</a:t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7" name="Shape 2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6" name="Shape 2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pt-BR"/>
              <a:t>Passos do handshake: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buClr>
                <a:srgbClr val="000000"/>
              </a:buClr>
              <a:buSzPct val="61111"/>
              <a:buFont typeface="Arial"/>
              <a:buNone/>
            </a:pPr>
            <a:r>
              <a:rPr sz="1800" lang="pt-BR"/>
              <a:t>ClientHello: O cliente (a parte que deseja estabelecer a conexão) envia dados ao servidor, como por exemplo, o id de sessão.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5" name="Shape 2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pt-BR"/>
              <a:t>Passos do handshake:</a:t>
            </a:r>
          </a:p>
          <a:p>
            <a:r>
              <a:t/>
            </a:r>
          </a:p>
          <a:p>
            <a:pPr lvl="0">
              <a:lnSpc>
                <a:spcPct val="115000"/>
              </a:lnSpc>
              <a:buClr>
                <a:srgbClr val="000000"/>
              </a:buClr>
              <a:buSzPct val="61111"/>
              <a:buFont typeface="Arial"/>
              <a:buNone/>
            </a:pPr>
            <a:r>
              <a:rPr sz="1800" lang="pt-BR"/>
              <a:t>ServerHello: O servidor (a parte que o cliente deseja conectar) processa os dados recebidos e responde o cliente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pt-BR"/>
              <a:t>O SSL prove conexões seguras, evitando vazamento de informações secretas e informações adulteradas e etc..</a:t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4" name="Shape 2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pt-BR"/>
              <a:t>Passos do handshake:</a:t>
            </a:r>
          </a:p>
          <a:p>
            <a:r>
              <a:t/>
            </a:r>
          </a:p>
          <a:p>
            <a:pPr lvl="0">
              <a:lnSpc>
                <a:spcPct val="115000"/>
              </a:lnSpc>
              <a:buClr>
                <a:srgbClr val="000000"/>
              </a:buClr>
              <a:buSzPct val="61111"/>
              <a:buFont typeface="Arial"/>
              <a:buNone/>
            </a:pPr>
            <a:r>
              <a:rPr sz="1800" lang="pt-BR"/>
              <a:t>O cliente verifica a validade do certificado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3" name="Shape 2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pt-BR"/>
              <a:t>Passos do handshake:</a:t>
            </a:r>
          </a:p>
          <a:p>
            <a:r>
              <a:t/>
            </a:r>
          </a:p>
          <a:p>
            <a:pPr>
              <a:buNone/>
            </a:pPr>
            <a:r>
              <a:rPr sz="1800" lang="pt-BR"/>
              <a:t>Tarefas de preparação do servidor  para o próximo passo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2" name="Shape 2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pt-BR"/>
              <a:t>Passos do handshake:</a:t>
            </a:r>
          </a:p>
          <a:p>
            <a:r>
              <a:t/>
            </a:r>
          </a:p>
          <a:p>
            <a:pPr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pt-BR"/>
              <a:t>PPode ocorrer uma troca dupla de certificado, o cliente pode enviar seu certificado ao servidor. 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1" name="Shape 2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pt-BR"/>
              <a:t>Passos do handshake: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pt-BR"/>
              <a:t>ServerHelloDone : mensagem enviada pelo servidor ao cliente para a confirmar a autenticidade do servidor</a:t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0" name="Shape 2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pt-BR"/>
              <a:t>Passos do handshake: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pt-BR"/>
              <a:t>Client Key Exchange Message : tarefas de preparação do cliente  para o próximo passo e envia y ou a pré-chave cifrada. 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9" name="Shape 2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pt-BR"/>
              <a:t>Passos do handshake: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pt-BR"/>
              <a:t>O cliente requisita a efetivação do novos parâmetros.</a:t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8" name="Shape 2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pt-BR"/>
              <a:t>Passos do handshake: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pt-BR"/>
              <a:t>Ultimo passo por parte do cliente</a:t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7" name="Shape 2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pt-BR"/>
              <a:t>Passos do handshake:</a:t>
            </a:r>
          </a:p>
          <a:p>
            <a:r>
              <a:t/>
            </a:r>
          </a:p>
          <a:p>
            <a:pPr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pt-BR"/>
              <a:t>O servidor requisita a efetivação do novos parâmetros.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6" name="Shape 3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pt-BR"/>
              <a:t>Passos do handshake: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pt-BR"/>
              <a:t>Ultimo passo por parte do servidor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pt-BR"/>
              <a:t>Depois de cliente e servidor terminarem o passo de finalização, desse ponto em diante as mensagens trocadas passam por criptografia simétrica .</a:t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2" name="Shape 3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pt-BR"/>
              <a:t>Utilizado em conjunto com outros protocolos de transporte de dados fornecendo serviço de integridade, sigilo de mensagens.  </a:t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pt-BR"/>
              <a:t>Ele usa de criptografias assimétricas, simétricas e também o acordo de chaves de Diffie-Hellman.</a:t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8" name="Shape 3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pt-BR"/>
              <a:t>Muito utilizado com http, formando o https amplamente usado em sites, portais e etc. que necessitam de segurança</a:t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4" name="Shape 3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pt-BR"/>
              <a:t>O SSL se bem executado cria um canal seguro entre os usuários.</a:t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0" name="Shape 3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pt-BR"/>
              <a:t>Um exemplo para ouso de TLS é provendo autenticação e criptografia da sinalização SIP.</a:t>
            </a:r>
          </a:p>
          <a:p>
            <a:pPr>
              <a:buNone/>
            </a:pPr>
            <a:r>
              <a:rPr sz="1800" lang="pt-BR"/>
              <a:t>SIP - O Protocolo de Iniciação de Sessão (Session Initiation Protocol ) 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7" name="Shape 3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1800" lang="pt-BR"/>
              <a:t>Slide final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pt-BR"/>
              <a:t>Através do certificados o cliente pode fazer uma conexão segura com o servidor, pois o certificado garante que a conexão se dará entre apenas entre os dois, impedindo a  invasão de um terceiro.</a:t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pt-BR"/>
              <a:t>O SSL handshake do protocolo SSL é responsável pelo acordo entre as duas partes, que desejam se comunicar. Outra parte o SSL Record Protocol que é responsável pela forma a qual é transmitida o dado.</a:t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pt-BR"/>
              <a:t>Handshake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pt-BR"/>
              <a:t>1º Passo: o cliente se conecta com o servidor e envia ao servidor uma lista com os métodos de criptografia que domina.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pt-BR"/>
              <a:t>2º Passo: o servidor responde com um id, que identificará a sessão, um certificado e o método de criptografia, escolhido da lista anteriormente enviada pelo cliente.   </a:t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pt-BR"/>
              <a:t>3º Passo: o certificado é verificado e se o método de criptografia escolhido for RSA, por exemplo, a pré-chave é cifrada com a chave publica do servidor, garantido que só quem estiver de posse com a chave privada do servidor, o próprio servidor se nenhum sinistro ocorrer, poderá decifrar ela e se comunicar com o cliente.  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pt-BR"/>
              <a:t>A chave enviada para a o servidor será usada para gera a chave mestre que será usada para aplicar criptografia simétrica nas futuras informações transmitidas.</a:t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 rot="10800000" flipH="1">
            <a:off y="3979800" x="0"/>
            <a:ext cy="28781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9" name="Shape 9"/>
          <p:cNvSpPr/>
          <p:nvPr/>
        </p:nvSpPr>
        <p:spPr>
          <a:xfrm>
            <a:off y="3190900" x="0"/>
            <a:ext cy="790108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0" name="Shape 10"/>
          <p:cNvSpPr/>
          <p:nvPr/>
        </p:nvSpPr>
        <p:spPr>
          <a:xfrm rot="10800000" flipH="1">
            <a:off y="3980458" x="0"/>
            <a:ext cy="75961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y="2329190" x="685800"/>
            <a:ext cy="16505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y="4124476" x="685800"/>
            <a:ext cy="8888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524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2400" i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ctr" rtl="0" indent="1524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2400" i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ctr" rtl="0" indent="1524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2400" i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ctr" rtl="0" indent="1524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2400" i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ctr" rtl="0" indent="1524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2400" i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ctr" rtl="0" indent="1524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2400" i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ctr" rtl="0" indent="1524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2400" i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ctr" rtl="0" indent="1524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2400" i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ctr" rtl="0" indent="1524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2400" i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/>
          <p:nvPr/>
        </p:nvSpPr>
        <p:spPr>
          <a:xfrm rot="10800000" flipH="1">
            <a:off y="1550999" x="0"/>
            <a:ext cy="5307000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5" name="Shape 15"/>
          <p:cNvSpPr/>
          <p:nvPr/>
        </p:nvSpPr>
        <p:spPr>
          <a:xfrm flipH="1">
            <a:off y="761799" x="4526627"/>
            <a:ext cy="790108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6" name="Shape 16"/>
          <p:cNvSpPr/>
          <p:nvPr/>
        </p:nvSpPr>
        <p:spPr>
          <a:xfrm rot="10800000">
            <a:off y="1551358" x="4526627"/>
            <a:ext cy="75961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/>
          <p:nvPr/>
        </p:nvSpPr>
        <p:spPr>
          <a:xfrm rot="10800000" flipH="1">
            <a:off y="1550999" x="0"/>
            <a:ext cy="5307000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1" name="Shape 21"/>
          <p:cNvSpPr/>
          <p:nvPr/>
        </p:nvSpPr>
        <p:spPr>
          <a:xfrm rot="10800000">
            <a:off y="1551358" x="4526627"/>
            <a:ext cy="75961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24" name="Shape 24"/>
          <p:cNvSpPr/>
          <p:nvPr/>
        </p:nvSpPr>
        <p:spPr>
          <a:xfrm flipH="1">
            <a:off y="761799" x="4526627"/>
            <a:ext cy="790108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/>
          <p:nvPr/>
        </p:nvSpPr>
        <p:spPr>
          <a:xfrm rot="10800000" flipH="1">
            <a:off y="1550999" x="0"/>
            <a:ext cy="5307000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8" name="Shape 28"/>
          <p:cNvSpPr/>
          <p:nvPr/>
        </p:nvSpPr>
        <p:spPr>
          <a:xfrm flipH="1">
            <a:off y="761799" x="4526627"/>
            <a:ext cy="790108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9" name="Shape 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30" name="Shape 30"/>
          <p:cNvSpPr/>
          <p:nvPr/>
        </p:nvSpPr>
        <p:spPr>
          <a:xfrm rot="10800000">
            <a:off y="1551358" x="4526627"/>
            <a:ext cy="75961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/>
        </p:nvSpPr>
        <p:spPr>
          <a:xfrm rot="10800000" flipH="1">
            <a:off y="5883599" x="0"/>
            <a:ext cy="974400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3" name="Shape 33"/>
          <p:cNvSpPr/>
          <p:nvPr/>
        </p:nvSpPr>
        <p:spPr>
          <a:xfrm flipH="1">
            <a:off y="5094446" x="4526627"/>
            <a:ext cy="790108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4" name="Shape 34"/>
          <p:cNvSpPr/>
          <p:nvPr/>
        </p:nvSpPr>
        <p:spPr>
          <a:xfrm rot="10800000">
            <a:off y="5884005" x="4526627"/>
            <a:ext cy="75961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5895635" x="457200"/>
            <a:ext cy="6738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2400" i="1">
                <a:solidFill>
                  <a:schemeClr val="dk2"/>
                </a:solidFill>
              </a:defRPr>
            </a:lvl1pPr>
            <a:lvl2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2400" i="1">
                <a:solidFill>
                  <a:schemeClr val="dk2"/>
                </a:solidFill>
              </a:defRPr>
            </a:lvl2pPr>
            <a:lvl3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2400" i="1">
                <a:solidFill>
                  <a:schemeClr val="dk2"/>
                </a:solidFill>
              </a:defRPr>
            </a:lvl3pPr>
            <a:lvl4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2400" i="1">
                <a:solidFill>
                  <a:schemeClr val="dk2"/>
                </a:solidFill>
              </a:defRPr>
            </a:lvl4pPr>
            <a:lvl5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2400" i="1">
                <a:solidFill>
                  <a:schemeClr val="dk2"/>
                </a:solidFill>
              </a:defRPr>
            </a:lvl5pPr>
            <a:lvl6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2400" i="1">
                <a:solidFill>
                  <a:schemeClr val="dk2"/>
                </a:solidFill>
              </a:defRPr>
            </a:lvl6pPr>
            <a:lvl7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2400" i="1">
                <a:solidFill>
                  <a:schemeClr val="dk2"/>
                </a:solidFill>
              </a:defRPr>
            </a:lvl7pPr>
            <a:lvl8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2400" i="1">
                <a:solidFill>
                  <a:schemeClr val="dk2"/>
                </a:solidFill>
              </a:defRPr>
            </a:lvl8pPr>
            <a:lvl9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2400" i="1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/>
        </p:nvSpPr>
        <p:spPr>
          <a:xfrm>
            <a:off y="101675" x="6676"/>
            <a:ext cy="6739722" cx="9134130"/>
          </a:xfrm>
          <a:custGeom>
            <a:pathLst>
              <a:path w="9157023" extrusionOk="0" h="6739723">
                <a:moveTo>
                  <a:pt y="0" x="1629"/>
                </a:moveTo>
                <a:lnTo>
                  <a:pt y="4340980" x="9157023"/>
                </a:lnTo>
                <a:lnTo>
                  <a:pt y="6739723" x="1593"/>
                </a:lnTo>
                <a:cubicBezTo>
                  <a:pt y="5123960" x="-3941"/>
                  <a:pt y="1615763" x="7163"/>
                  <a:pt y="0" x="162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gif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4"/><Relationship Target="../media/image04.gif" Type="http://schemas.openxmlformats.org/officeDocument/2006/relationships/image" Id="rId3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gif" Type="http://schemas.openxmlformats.org/officeDocument/2006/relationships/image" Id="rId4"/><Relationship Target="../media/image05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4"/><Relationship Target="../media/image04.gif" Type="http://schemas.openxmlformats.org/officeDocument/2006/relationships/image" Id="rId3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4"/><Relationship Target="../media/image04.gif" Type="http://schemas.openxmlformats.org/officeDocument/2006/relationships/image" Id="rId3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4"/><Relationship Target="../media/image04.gif" Type="http://schemas.openxmlformats.org/officeDocument/2006/relationships/image" Id="rId3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4"/><Relationship Target="../media/image04.gif" Type="http://schemas.openxmlformats.org/officeDocument/2006/relationships/image" Id="rId3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4"/><Relationship Target="../media/image04.gif" Type="http://schemas.openxmlformats.org/officeDocument/2006/relationships/image" Id="rId3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4"/><Relationship Target="../media/image04.gif" Type="http://schemas.openxmlformats.org/officeDocument/2006/relationships/image" Id="rId3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4"/><Relationship Target="../media/image04.gif" Type="http://schemas.openxmlformats.org/officeDocument/2006/relationships/image" Id="rId3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4"/><Relationship Target="../media/image04.gif" Type="http://schemas.openxmlformats.org/officeDocument/2006/relationships/image" Id="rId3"/></Relationships>
</file>

<file path=ppt/slides/_rels/slide38.xml.rels><?xml version="1.0" encoding="UTF-8" standalone="yes"?><Relationships xmlns="http://schemas.openxmlformats.org/package/2006/relationships"><Relationship Target="../notesSlides/notesSlide3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4"/><Relationship Target="../media/image04.gif" Type="http://schemas.openxmlformats.org/officeDocument/2006/relationships/image" Id="rId3"/></Relationships>
</file>

<file path=ppt/slides/_rels/slide39.xml.rels><?xml version="1.0" encoding="UTF-8" standalone="yes"?><Relationships xmlns="http://schemas.openxmlformats.org/package/2006/relationships"><Relationship Target="../notesSlides/notesSlide3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0.xml.rels><?xml version="1.0" encoding="UTF-8" standalone="yes"?><Relationships xmlns="http://schemas.openxmlformats.org/package/2006/relationships"><Relationship Target="../notesSlides/notesSlide4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1.xml.rels><?xml version="1.0" encoding="UTF-8" standalone="yes"?><Relationships xmlns="http://schemas.openxmlformats.org/package/2006/relationships"><Relationship Target="../notesSlides/notesSlide4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2.xml.rels><?xml version="1.0" encoding="UTF-8" standalone="yes"?><Relationships xmlns="http://schemas.openxmlformats.org/package/2006/relationships"><Relationship Target="../notesSlides/notesSlide4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3.xml.rels><?xml version="1.0" encoding="UTF-8" standalone="yes"?><Relationships xmlns="http://schemas.openxmlformats.org/package/2006/relationships"><Relationship Target="../notesSlides/notesSlide43.xml" Type="http://schemas.openxmlformats.org/officeDocument/2006/relationships/notesSlide" Id="rId2"/><Relationship Target="../slideLayouts/slideLayout5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../media/image03.png" Type="http://schemas.openxmlformats.org/officeDocument/2006/relationships/image" Id="rId3"/><Relationship Target="../media/image06.png" Type="http://schemas.openxmlformats.org/officeDocument/2006/relationships/image" Id="rId6"/><Relationship Target="../media/image00.gif" Type="http://schemas.openxmlformats.org/officeDocument/2006/relationships/image" Id="rId5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type="ctrTitle"/>
          </p:nvPr>
        </p:nvSpPr>
        <p:spPr>
          <a:xfrm>
            <a:off y="2329190" x="685800"/>
            <a:ext cy="16505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SSL</a:t>
            </a:r>
          </a:p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y="4124476" x="685800"/>
            <a:ext cy="8888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pt-BR"/>
              <a:t>INE 5429 </a:t>
            </a:r>
          </a:p>
          <a:p>
            <a:pPr rtl="0" lvl="0">
              <a:buNone/>
            </a:pPr>
            <a:r>
              <a:rPr lang="pt-BR"/>
              <a:t>Segurança em Computação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>
              <a:buNone/>
            </a:pPr>
            <a:r>
              <a:rPr sz="2700" lang="pt-BR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Junho de 2013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pt-BR"/>
              <a:t>SSL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pt-BR"/>
              <a:t>Quando este processo estiver finalizado, os protocolos tomam controle no nível de aplicação.</a:t>
            </a:r>
          </a:p>
          <a:p>
            <a:pPr>
              <a:buNone/>
            </a:pPr>
            <a:r>
              <a:rPr lang="pt-BR"/>
              <a:t>SSL garante que as mensagens não sejam modificadas e nem lidas por "pessoas" não autorizadas, além de garantir que quem recebe a mensagem é quem deveria receber.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pt-BR"/>
              <a:t>SSL</a:t>
            </a:r>
          </a:p>
        </p:txBody>
      </p:sp>
      <p:sp>
        <p:nvSpPr>
          <p:cNvPr id="110" name="Shape 110"/>
          <p:cNvSpPr/>
          <p:nvPr/>
        </p:nvSpPr>
        <p:spPr>
          <a:xfrm>
            <a:off y="2012200" x="1394300"/>
            <a:ext cy="4305050" cx="606534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pt-BR"/>
              <a:t>Histórico do SSL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pt-BR"/>
              <a:t>Secure Network Programming API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pt-BR"/>
              <a:t>Primeiros esforços de pesquisa em razão de uma camada de transporte segura incluíram a Secure Network Programming API (SNP), que em 1993 explorou a abordagem de ter uma API para camada de transporte segura que muito se assemelhava ao Berkeley sockets, para facilitar a adaptação de aplicações de rede pré-existentes com medidas seguras.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pt-BR"/>
              <a:t>Histórico do SSL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pt-BR"/>
              <a:t>SSL 1.0, 2.0 e 3.0</a:t>
            </a:r>
          </a:p>
          <a:p>
            <a:r>
              <a:t/>
            </a:r>
          </a:p>
          <a:p>
            <a:pPr rtl="0" lvl="0">
              <a:buNone/>
            </a:pPr>
            <a:r>
              <a:rPr lang="pt-BR"/>
              <a:t>O protocolo SSL foi originalmente desenvolvido pela Netscape. A versão 1.0 nunca foi lançada publicamente; a versão 2.0 foi lançada em fevereiro de 1995, porém, continha um certo número de falhas de segurança que levaram ao projeto da versão 3.0 do SSL. 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pt-BR"/>
              <a:t>Histórico do SSL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pt-BR"/>
              <a:t>SSL 1.0, 2.0 e 3.0</a:t>
            </a:r>
          </a:p>
          <a:p>
            <a:r>
              <a:t/>
            </a:r>
          </a:p>
          <a:p>
            <a:pPr rtl="0" lvl="0">
              <a:buNone/>
            </a:pPr>
            <a:r>
              <a:rPr lang="pt-BR"/>
              <a:t>A versão 3.0, lançada em 1996, foi completamente reprojetada por Paul Kocher, em trabalho conjunto com os engenheiros das Netscape, Phil Karlton e Alan Freier. As novas versões do SSL/TLS são baseadas no SSL 3.0. 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pt-BR"/>
              <a:t>Histórico do SSL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pt-BR"/>
              <a:t>O rascunho de 1996 da versão 3.0 foi publicada pela IETF (Internet Engineering Task Force) como um documento histórico no RFC 6101 (Request For Comments).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pt-BR"/>
              <a:t>Histórico do SSL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pt-BR"/>
              <a:t>TLS 1.0</a:t>
            </a:r>
          </a:p>
          <a:p>
            <a:r>
              <a:t/>
            </a:r>
          </a:p>
          <a:p>
            <a:pPr>
              <a:buNone/>
            </a:pPr>
            <a:r>
              <a:rPr lang="pt-BR"/>
              <a:t>Foi primeiramente definico no RFC 2246 de janeiro de 1999 como uma evolução do SSL 3.0. Segundo o RFC, "as diferenças entre este protocolo e o SSL 3.0 não são dramáticas, mas são significantes o suficiente para impedir a interoperabilidade entre TLS 1.0 e SSL 3.0." 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pt-BR"/>
              <a:t>Histórico do SSL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pt-BR"/>
              <a:t>TLS 1.0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pt-BR"/>
              <a:t>TLS 1.0 não inclui um mecanismo no qual a implementação TLS poderia descer a conexão para o SSL 3.0, assim enfraquecendo a segurança.</a:t>
            </a:r>
          </a:p>
          <a:p>
            <a:pPr rtl="0" lvl="0">
              <a:buNone/>
            </a:pPr>
            <a:r>
              <a:rPr lang="pt-BR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pt-BR"/>
              <a:t>Histórico do SSL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pt-BR"/>
              <a:t>TLS 1.1</a:t>
            </a:r>
          </a:p>
          <a:p>
            <a:r>
              <a:t/>
            </a:r>
          </a:p>
          <a:p>
            <a:pPr rtl="0" lvl="0">
              <a:buNone/>
            </a:pPr>
            <a:r>
              <a:rPr lang="pt-BR"/>
              <a:t>Foi definido no RFC 4346 em abril de 2006. É uma atualização do TLS 1.0.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pt-BR"/>
              <a:t>As principais diferenças dessa versão incluem:</a:t>
            </a:r>
          </a:p>
          <a:p>
            <a:pPr rtl="0" lvl="0">
              <a:buNone/>
            </a:pPr>
            <a:r>
              <a:rPr lang="pt-BR"/>
              <a:t>Adicionada proteção contra ataques ao modo de operação CBC (encadeamento de blocos cifrados).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56" name="Shape 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pt-BR"/>
              <a:t>Histórico do SSL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pt-BR"/>
              <a:t>TLS 1.1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pt-BR"/>
              <a:t>O vetor de inicialização (IV) implícito foi trocado por um IV explícito;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pt-BR"/>
              <a:t>Mudanças no tratamento dos "padding errors".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pt-BR"/>
              <a:t>Suporte ao registro de parâmetros IANA (Internet Assigned Numbers Authority).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pt-BR"/>
              <a:t>SSL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pt-BR"/>
              <a:t>SSL, do inglês "Secure Socket Layer" é o protocolo de segurança mais utilizado na internet para evitar intrusão e adulteração.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62" name="Shape 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pt-BR"/>
              <a:t>Histórico do SSL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pt-BR"/>
              <a:t>TLS 1.2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pt-BR"/>
              <a:t>Foi definidio no RFC 5246 em agosto de 2008. É baseado na especificação anterior 1.1. As maiores diferenças incluem:</a:t>
            </a:r>
          </a:p>
          <a:p>
            <a:pPr rtl="0" lvl="0">
              <a:buNone/>
            </a:pPr>
            <a:r>
              <a:rPr lang="pt-BR"/>
              <a:t>A combinação do MD5-SHA1 na função pseudoaleatória (PRF) deu lugar ao SHA-256, com uma opção de usar funções pseudoaleatórias especificadas pelo pacote de criptografia;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68" name="Shape 1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pt-BR"/>
              <a:t>Histórico do SSL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pt-BR"/>
              <a:t>TLS 1.2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pt-BR"/>
              <a:t>A combinação do MD5-SHA1 no hash mensagem Finished deu lugara ao SHA-256, com a opção  de usar algoritmos hash especificados pelo pacote de criptografia. Embora o tamanho do hash na mensagem Finished ainda seja truncado para 96 bits;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74" name="Shape 1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pt-BR"/>
              <a:t>Histórico do SSL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pt-BR"/>
              <a:t>TLS 1.2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pt-BR"/>
              <a:t>A combinação do MD5-SHA1 no elemento assinado digitalmente deu lugar a um simples hash negociado durante o handshake, o padrão é o SHA1;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pt-BR"/>
              <a:t>Melhoras na forma como o cliente e e servidor especificam qual algoritmos de hash e assinatura eles aceitarão;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80" name="Shape 1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pt-BR"/>
              <a:t>Histórico do SSL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pt-BR"/>
              <a:t>TLS 1.2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pt-BR"/>
              <a:t>Expansão do suporte a cifradores de criptografia autenticada, usados principalmente para Galois/Counter Mode e modo CCM da criptografia com AES;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pt-BR"/>
              <a:t>Adicionados a definição do TLS Extensions e pacotes de criptografia AES;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86" name="Shape 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pt-BR"/>
              <a:t>Histórico do SSL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pt-BR"/>
              <a:t>TLS 1.2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pt-BR"/>
              <a:t>O TLS 1.2 foi futuramente definado no RFC 6176 em março de 2011 removendo retrocompatibilidade com SSL de tal forma que sessões TLS nunca negociarão o uso de SSL 2.0.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92" name="Shape 1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pt-BR"/>
              <a:t>Funcionamento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pt-BR"/>
              <a:t>O protocolo SSL/TLS se baseia na troca de registros que encapsulam o dado a ser compartilhado. Cada registro pode ser comprimido, completado e acrescentado com um código de autenticação de mensagem (MAC) ou cifrado, tudo dependendo do estado da conexão. Cada registro tem um campo content_type que especifica o protocolo de nível superior, um campo de tamanho e outro para a versão SSL/TLS.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98" name="Shape 1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pt-BR"/>
              <a:t>Funcionamento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pt-BR"/>
              <a:t>No início da conexão o SSL utiliza o protocolo Handshake (content_type = 22), trocando diferentes mensagens entre cliente e servidor.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04" name="Shape 2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pt-BR"/>
              <a:t>Handshake</a:t>
            </a:r>
          </a:p>
        </p:txBody>
      </p:sp>
      <p:sp>
        <p:nvSpPr>
          <p:cNvPr id="206" name="Shape 206"/>
          <p:cNvSpPr/>
          <p:nvPr/>
        </p:nvSpPr>
        <p:spPr>
          <a:xfrm>
            <a:off y="1548900" x="2221975"/>
            <a:ext cy="4967700" cx="41545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10" name="Shape 2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pt-BR"/>
              <a:t>ClientHello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y="1600200" x="457200"/>
            <a:ext cy="3189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pt-BR"/>
              <a:t>Versão do SSL do cliente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pt-BR"/>
              <a:t>Estampa de tempo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pt-BR"/>
              <a:t>Número randômico #1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pt-BR"/>
              <a:t>ID de sessão (opcional)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pt-BR"/>
              <a:t>Lista de pacotes de criptografia</a:t>
            </a:r>
          </a:p>
          <a:p>
            <a:pPr>
              <a:buNone/>
            </a:pPr>
            <a:r>
              <a:rPr lang="pt-BR"/>
              <a:t>Lista de algoritmos de compressão</a:t>
            </a:r>
          </a:p>
        </p:txBody>
      </p:sp>
      <p:sp>
        <p:nvSpPr>
          <p:cNvPr id="213" name="Shape 213"/>
          <p:cNvSpPr/>
          <p:nvPr/>
        </p:nvSpPr>
        <p:spPr>
          <a:xfrm>
            <a:off y="4732375" x="574475"/>
            <a:ext cy="1996750" cx="19967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14" name="Shape 214"/>
          <p:cNvSpPr/>
          <p:nvPr/>
        </p:nvSpPr>
        <p:spPr>
          <a:xfrm>
            <a:off y="5121150" x="7210875"/>
            <a:ext cy="1219200" cx="12192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cxnSp>
        <p:nvCxnSpPr>
          <p:cNvPr id="215" name="Shape 215"/>
          <p:cNvCxnSpPr/>
          <p:nvPr/>
        </p:nvCxnSpPr>
        <p:spPr>
          <a:xfrm>
            <a:off y="5618500" x="2261875"/>
            <a:ext cy="0" cx="4758900"/>
          </a:xfrm>
          <a:prstGeom prst="straightConnector1">
            <a:avLst/>
          </a:prstGeom>
          <a:noFill/>
          <a:ln w="3810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19" name="Shape 2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y="274637" x="3340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pt-BR"/>
              <a:t>ServerHello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y="1600200" x="457200"/>
            <a:ext cy="37145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pt-BR"/>
              <a:t>Maior versão do SSL do servidor compatível com a versão do cliente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pt-BR"/>
              <a:t>Estampa de tempo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pt-BR"/>
              <a:t>Número randômico #2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pt-BR"/>
              <a:t>ID de sessão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pt-BR"/>
              <a:t>Pacote de criptografia escolhido</a:t>
            </a:r>
          </a:p>
          <a:p>
            <a:pPr>
              <a:buNone/>
            </a:pPr>
            <a:r>
              <a:rPr lang="pt-BR"/>
              <a:t>Algoritmos de compressão escolhido</a:t>
            </a:r>
          </a:p>
        </p:txBody>
      </p:sp>
      <p:sp>
        <p:nvSpPr>
          <p:cNvPr id="222" name="Shape 222"/>
          <p:cNvSpPr/>
          <p:nvPr/>
        </p:nvSpPr>
        <p:spPr>
          <a:xfrm>
            <a:off y="5645059" x="6710104"/>
            <a:ext cy="800777" cx="107736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23" name="Shape 223"/>
          <p:cNvSpPr/>
          <p:nvPr/>
        </p:nvSpPr>
        <p:spPr>
          <a:xfrm>
            <a:off y="5389709" x="845734"/>
            <a:ext cy="1311477" cx="1764462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cxnSp>
        <p:nvCxnSpPr>
          <p:cNvPr id="224" name="Shape 224"/>
          <p:cNvCxnSpPr/>
          <p:nvPr/>
        </p:nvCxnSpPr>
        <p:spPr>
          <a:xfrm rot="10800000">
            <a:off y="6152300" x="2705324"/>
            <a:ext cy="0" cx="3854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pt-BR"/>
              <a:t>SSL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pt-BR"/>
              <a:t>Seu objetivo é a realização de conexões seguras entre clientes e servidores.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28" name="Shape 2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pt-BR"/>
              <a:t>Certificado (opcional)</a:t>
            </a: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y="1600200" x="457200"/>
            <a:ext cy="34520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pt-BR"/>
              <a:t>Certificado digital do Servidor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pt-BR"/>
              <a:t>Certificado da Autoridade Certificadora 1</a:t>
            </a:r>
          </a:p>
          <a:p>
            <a:pPr>
              <a:buNone/>
            </a:pPr>
            <a:r>
              <a:rPr lang="pt-BR"/>
              <a:t>Certificado da Autoridade Certificadora 2</a:t>
            </a:r>
          </a:p>
        </p:txBody>
      </p:sp>
      <p:sp>
        <p:nvSpPr>
          <p:cNvPr id="231" name="Shape 231"/>
          <p:cNvSpPr/>
          <p:nvPr/>
        </p:nvSpPr>
        <p:spPr>
          <a:xfrm>
            <a:off y="4732375" x="574475"/>
            <a:ext cy="1996750" cx="19967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32" name="Shape 232"/>
          <p:cNvSpPr/>
          <p:nvPr/>
        </p:nvSpPr>
        <p:spPr>
          <a:xfrm>
            <a:off y="5121150" x="7210875"/>
            <a:ext cy="1219200" cx="12192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cxnSp>
        <p:nvCxnSpPr>
          <p:cNvPr id="233" name="Shape 233"/>
          <p:cNvCxnSpPr/>
          <p:nvPr/>
        </p:nvCxnSpPr>
        <p:spPr>
          <a:xfrm rot="10800000">
            <a:off y="5817550" x="2551524"/>
            <a:ext cy="0" cx="4541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37" name="Shape 2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Clr>
                <a:srgbClr val="000000"/>
              </a:buClr>
              <a:buSzPct val="25000"/>
              <a:buFont typeface="Arial"/>
              <a:buNone/>
            </a:pPr>
            <a:r>
              <a:rPr lang="pt-BR"/>
              <a:t>Server Key Exchange</a:t>
            </a:r>
          </a:p>
          <a:p>
            <a:pPr>
              <a:buNone/>
            </a:pPr>
            <a:r>
              <a:rPr lang="pt-BR"/>
              <a:t>(opcional)</a:t>
            </a: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pt-BR"/>
              <a:t>Parâmetros para estabelecer a chave mestre: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pt-BR"/>
              <a:t>RSA: chave pública para cifrar a pré-chave.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pt-BR"/>
              <a:t>Diffie-Hellman: p, g</a:t>
            </a:r>
          </a:p>
          <a:p>
            <a:pPr>
              <a:buNone/>
            </a:pPr>
            <a:r>
              <a:rPr lang="pt-BR"/>
              <a:t>Assinatura (inclui os números aleatórios #1 e #2).</a:t>
            </a:r>
          </a:p>
        </p:txBody>
      </p:sp>
      <p:sp>
        <p:nvSpPr>
          <p:cNvPr id="240" name="Shape 240"/>
          <p:cNvSpPr/>
          <p:nvPr/>
        </p:nvSpPr>
        <p:spPr>
          <a:xfrm>
            <a:off y="4732375" x="574475"/>
            <a:ext cy="1996750" cx="19967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41" name="Shape 241"/>
          <p:cNvSpPr/>
          <p:nvPr/>
        </p:nvSpPr>
        <p:spPr>
          <a:xfrm>
            <a:off y="5121150" x="7210875"/>
            <a:ext cy="1219200" cx="12192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cxnSp>
        <p:nvCxnSpPr>
          <p:cNvPr id="242" name="Shape 242"/>
          <p:cNvCxnSpPr/>
          <p:nvPr/>
        </p:nvCxnSpPr>
        <p:spPr>
          <a:xfrm rot="10800000">
            <a:off y="5817550" x="2551524"/>
            <a:ext cy="0" cx="4541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46" name="Shape 2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Clr>
                <a:srgbClr val="000000"/>
              </a:buClr>
              <a:buSzPct val="25000"/>
              <a:buFont typeface="Arial"/>
              <a:buNone/>
            </a:pPr>
            <a:r>
              <a:rPr lang="pt-BR"/>
              <a:t>Requisição de Certificado</a:t>
            </a:r>
          </a:p>
          <a:p>
            <a:pPr>
              <a:buNone/>
            </a:pPr>
            <a:r>
              <a:rPr lang="pt-BR"/>
              <a:t>(opcional)</a:t>
            </a: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pt-BR"/>
              <a:t>Se a conexão for mutuamente certificada o servidor requisita o certificado do cliente e este envia o seu certificado.</a:t>
            </a:r>
          </a:p>
        </p:txBody>
      </p:sp>
      <p:sp>
        <p:nvSpPr>
          <p:cNvPr id="249" name="Shape 249"/>
          <p:cNvSpPr/>
          <p:nvPr/>
        </p:nvSpPr>
        <p:spPr>
          <a:xfrm>
            <a:off y="4732375" x="574475"/>
            <a:ext cy="1996750" cx="19967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50" name="Shape 250"/>
          <p:cNvSpPr/>
          <p:nvPr/>
        </p:nvSpPr>
        <p:spPr>
          <a:xfrm>
            <a:off y="5121150" x="7210875"/>
            <a:ext cy="1219200" cx="12192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cxnSp>
        <p:nvCxnSpPr>
          <p:cNvPr id="251" name="Shape 251"/>
          <p:cNvCxnSpPr/>
          <p:nvPr/>
        </p:nvCxnSpPr>
        <p:spPr>
          <a:xfrm rot="10800000">
            <a:off y="5817550" x="2551524"/>
            <a:ext cy="0" cx="4541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55" name="Shape 2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pt-BR"/>
              <a:t>ServerHelloDone</a:t>
            </a:r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pt-BR"/>
              <a:t>Ao receber essa mensagem o cliente verifica a autenticidade do servidor.</a:t>
            </a:r>
          </a:p>
        </p:txBody>
      </p:sp>
      <p:sp>
        <p:nvSpPr>
          <p:cNvPr id="258" name="Shape 258"/>
          <p:cNvSpPr/>
          <p:nvPr/>
        </p:nvSpPr>
        <p:spPr>
          <a:xfrm>
            <a:off y="4732375" x="574475"/>
            <a:ext cy="1996750" cx="19967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59" name="Shape 259"/>
          <p:cNvSpPr/>
          <p:nvPr/>
        </p:nvSpPr>
        <p:spPr>
          <a:xfrm>
            <a:off y="5121150" x="7210875"/>
            <a:ext cy="1219200" cx="12192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cxnSp>
        <p:nvCxnSpPr>
          <p:cNvPr id="260" name="Shape 260"/>
          <p:cNvCxnSpPr/>
          <p:nvPr/>
        </p:nvCxnSpPr>
        <p:spPr>
          <a:xfrm rot="10800000">
            <a:off y="5817550" x="2551524"/>
            <a:ext cy="0" cx="4541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64" name="Shape 2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Clr>
                <a:srgbClr val="000000"/>
              </a:buClr>
              <a:buSzPct val="25000"/>
              <a:buFont typeface="Arial"/>
              <a:buNone/>
            </a:pPr>
            <a:r>
              <a:rPr lang="pt-BR"/>
              <a:t>Client Key</a:t>
            </a:r>
          </a:p>
          <a:p>
            <a:pPr>
              <a:buNone/>
            </a:pPr>
            <a:r>
              <a:rPr lang="pt-BR"/>
              <a:t>Exchange</a:t>
            </a:r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pt-BR"/>
              <a:t>RSA: Pré-chave cifrada com a chave pública do servidor.</a:t>
            </a:r>
          </a:p>
          <a:p>
            <a:pPr>
              <a:buNone/>
            </a:pPr>
            <a:r>
              <a:rPr lang="pt-BR"/>
              <a:t>Diffie-Hellman: gera y e envia g^y.</a:t>
            </a:r>
          </a:p>
        </p:txBody>
      </p:sp>
      <p:sp>
        <p:nvSpPr>
          <p:cNvPr id="267" name="Shape 267"/>
          <p:cNvSpPr/>
          <p:nvPr/>
        </p:nvSpPr>
        <p:spPr>
          <a:xfrm>
            <a:off y="4732375" x="574475"/>
            <a:ext cy="1996750" cx="19967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68" name="Shape 268"/>
          <p:cNvSpPr/>
          <p:nvPr/>
        </p:nvSpPr>
        <p:spPr>
          <a:xfrm>
            <a:off y="5121150" x="7210875"/>
            <a:ext cy="1219200" cx="12192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cxnSp>
        <p:nvCxnSpPr>
          <p:cNvPr id="269" name="Shape 269"/>
          <p:cNvCxnSpPr/>
          <p:nvPr/>
        </p:nvCxnSpPr>
        <p:spPr>
          <a:xfrm>
            <a:off y="5618500" x="2261875"/>
            <a:ext cy="0" cx="4758900"/>
          </a:xfrm>
          <a:prstGeom prst="straightConnector1">
            <a:avLst/>
          </a:prstGeom>
          <a:noFill/>
          <a:ln w="3810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73" name="Shape 2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Clr>
                <a:srgbClr val="000000"/>
              </a:buClr>
              <a:buSzPct val="25000"/>
              <a:buFont typeface="Arial"/>
              <a:buNone/>
            </a:pPr>
            <a:r>
              <a:rPr lang="pt-BR"/>
              <a:t>Change Cipher</a:t>
            </a:r>
          </a:p>
          <a:p>
            <a:pPr>
              <a:buNone/>
            </a:pPr>
            <a:r>
              <a:rPr lang="pt-BR"/>
              <a:t>Spec</a:t>
            </a:r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pt-BR"/>
              <a:t>Pede para aplicar os novos parâmetros negociados.</a:t>
            </a:r>
          </a:p>
        </p:txBody>
      </p:sp>
      <p:sp>
        <p:nvSpPr>
          <p:cNvPr id="276" name="Shape 276"/>
          <p:cNvSpPr/>
          <p:nvPr/>
        </p:nvSpPr>
        <p:spPr>
          <a:xfrm>
            <a:off y="4732375" x="574475"/>
            <a:ext cy="1996750" cx="19967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77" name="Shape 277"/>
          <p:cNvSpPr/>
          <p:nvPr/>
        </p:nvSpPr>
        <p:spPr>
          <a:xfrm>
            <a:off y="5121150" x="7210875"/>
            <a:ext cy="1219200" cx="12192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cxnSp>
        <p:nvCxnSpPr>
          <p:cNvPr id="278" name="Shape 278"/>
          <p:cNvCxnSpPr/>
          <p:nvPr/>
        </p:nvCxnSpPr>
        <p:spPr>
          <a:xfrm>
            <a:off y="5618500" x="2261875"/>
            <a:ext cy="0" cx="4758900"/>
          </a:xfrm>
          <a:prstGeom prst="straightConnector1">
            <a:avLst/>
          </a:prstGeom>
          <a:noFill/>
          <a:ln w="3810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82" name="Shape 2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pt-BR"/>
              <a:t>Finished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pt-BR"/>
              <a:t>Mensagem autenticada e cifrada, contendo o hash e o MAC de todas as mensagens do handshake.</a:t>
            </a:r>
          </a:p>
        </p:txBody>
      </p:sp>
      <p:sp>
        <p:nvSpPr>
          <p:cNvPr id="285" name="Shape 285"/>
          <p:cNvSpPr/>
          <p:nvPr/>
        </p:nvSpPr>
        <p:spPr>
          <a:xfrm>
            <a:off y="4732375" x="574475"/>
            <a:ext cy="1996750" cx="19967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86" name="Shape 286"/>
          <p:cNvSpPr/>
          <p:nvPr/>
        </p:nvSpPr>
        <p:spPr>
          <a:xfrm>
            <a:off y="5121150" x="7210875"/>
            <a:ext cy="1219200" cx="12192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cxnSp>
        <p:nvCxnSpPr>
          <p:cNvPr id="287" name="Shape 287"/>
          <p:cNvCxnSpPr/>
          <p:nvPr/>
        </p:nvCxnSpPr>
        <p:spPr>
          <a:xfrm>
            <a:off y="5618500" x="2261875"/>
            <a:ext cy="0" cx="4758900"/>
          </a:xfrm>
          <a:prstGeom prst="straightConnector1">
            <a:avLst/>
          </a:prstGeom>
          <a:noFill/>
          <a:ln w="3810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91" name="Shape 2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Clr>
                <a:srgbClr val="000000"/>
              </a:buClr>
              <a:buSzPct val="25000"/>
              <a:buFont typeface="Arial"/>
              <a:buNone/>
            </a:pPr>
            <a:r>
              <a:rPr lang="pt-BR"/>
              <a:t>Change Cipher</a:t>
            </a:r>
          </a:p>
          <a:p>
            <a:pPr>
              <a:buNone/>
            </a:pPr>
            <a:r>
              <a:rPr lang="pt-BR"/>
              <a:t>Spec</a:t>
            </a:r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pt-BR"/>
              <a:t>Pede para aplicar os novos parâmetros negociados.</a:t>
            </a:r>
          </a:p>
          <a:p>
            <a:r>
              <a:t/>
            </a:r>
          </a:p>
        </p:txBody>
      </p:sp>
      <p:sp>
        <p:nvSpPr>
          <p:cNvPr id="294" name="Shape 294"/>
          <p:cNvSpPr/>
          <p:nvPr/>
        </p:nvSpPr>
        <p:spPr>
          <a:xfrm>
            <a:off y="4884775" x="726875"/>
            <a:ext cy="1996750" cx="19967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95" name="Shape 295"/>
          <p:cNvSpPr/>
          <p:nvPr/>
        </p:nvSpPr>
        <p:spPr>
          <a:xfrm>
            <a:off y="5273550" x="7363275"/>
            <a:ext cy="1219200" cx="12192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cxnSp>
        <p:nvCxnSpPr>
          <p:cNvPr id="296" name="Shape 296"/>
          <p:cNvCxnSpPr/>
          <p:nvPr/>
        </p:nvCxnSpPr>
        <p:spPr>
          <a:xfrm rot="10800000">
            <a:off y="5969950" x="2703924"/>
            <a:ext cy="0" cx="4541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300" name="Shape 3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pt-BR"/>
              <a:t>Finished</a:t>
            </a:r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pt-BR"/>
              <a:t>Mensagem autenticada e cifrada, contendo o hash e o MAC de todas as mensagens do handshake.</a:t>
            </a:r>
          </a:p>
        </p:txBody>
      </p:sp>
      <p:sp>
        <p:nvSpPr>
          <p:cNvPr id="303" name="Shape 303"/>
          <p:cNvSpPr/>
          <p:nvPr/>
        </p:nvSpPr>
        <p:spPr>
          <a:xfrm>
            <a:off y="4732375" x="574475"/>
            <a:ext cy="1996750" cx="19967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304" name="Shape 304"/>
          <p:cNvSpPr/>
          <p:nvPr/>
        </p:nvSpPr>
        <p:spPr>
          <a:xfrm>
            <a:off y="5121150" x="7210875"/>
            <a:ext cy="1219200" cx="12192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cxnSp>
        <p:nvCxnSpPr>
          <p:cNvPr id="305" name="Shape 305"/>
          <p:cNvCxnSpPr/>
          <p:nvPr/>
        </p:nvCxnSpPr>
        <p:spPr>
          <a:xfrm rot="10800000">
            <a:off y="5817550" x="2551524"/>
            <a:ext cy="0" cx="4541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309" name="Shape 3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pt-BR"/>
              <a:t>Aplicações</a:t>
            </a:r>
          </a:p>
        </p:txBody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pt-BR"/>
              <a:t>Normalmente encapsula HTTP, FTP, SMTP, NMTP e XMPP.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pt-BR"/>
              <a:t>Primeiramente sobre o confiável TCP.</a:t>
            </a:r>
          </a:p>
          <a:p>
            <a:pPr>
              <a:buNone/>
            </a:pPr>
            <a:r>
              <a:rPr lang="pt-BR"/>
              <a:t>Pode ser usado sobre UDP e DCCP, conhecido como DTLS.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pt-BR"/>
              <a:t>SSL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pt-BR"/>
              <a:t>O SSL utiliza criptografia assimétrica para gerar uma chave de sessão com a qual cliente e servidor cifram as mensagens posteriores trocadas entre eles utilizando criptografia simétrica.</a:t>
            </a:r>
          </a:p>
          <a:p>
            <a:pPr>
              <a:buNone/>
            </a:pPr>
            <a:r>
              <a:rPr lang="pt-BR"/>
              <a:t>Ou utilizam Diffie-Hellman para troca de chaves.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315" name="Shape 3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pt-BR"/>
              <a:t>Aplicações</a:t>
            </a:r>
          </a:p>
        </p:txBody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pt-BR"/>
              <a:t>Proeminentemente utilizado para tráfego seguro na World Wide Web entre navegadores e servidores. Com HTTP se torna o HTTPS e tem como padrão a porta 443.</a:t>
            </a:r>
          </a:p>
          <a:p>
            <a:pPr>
              <a:buNone/>
            </a:pPr>
            <a:r>
              <a:rPr lang="pt-BR"/>
              <a:t>Notável adoção para comércio eletrônico e gestão de ativos.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321" name="Shape 3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2" name="Shape 32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pt-BR"/>
              <a:t>Aplicações</a:t>
            </a:r>
          </a:p>
        </p:txBody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pt-BR"/>
              <a:t>Também é utilizado para criar o túnel utilizado em VPNs.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pt-BR"/>
              <a:t>Vantagem sobre o tradicional IPSec quando utilizado em firewalls e NAT.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pt-BR"/>
              <a:t>Desde o final da década de 90 tem sido bastante utilizado "fora do mundo dos navegadores" em aplicações cliente/servidor.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327" name="Shape 3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8" name="Shape 32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pt-BR"/>
              <a:t>Aplicações</a:t>
            </a:r>
          </a:p>
        </p:txBody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pt-BR"/>
              <a:t>Também é método padrão para proteger sinalização de aplicações SIP. TLS pode ser usado para prover autenticação e criptografia da sinalização SIP associado com VoIP e outras aplicações baseadas em SIP.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333" name="Shape 3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y="265362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pt-BR">
                <a:solidFill>
                  <a:srgbClr val="F3F3F3"/>
                </a:solidFill>
              </a:rPr>
              <a:t>SSL</a:t>
            </a:r>
          </a:p>
        </p:txBody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y="1999060" x="457200"/>
            <a:ext cy="6738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pt-BR">
                <a:solidFill>
                  <a:srgbClr val="F3F3F3"/>
                </a:solidFill>
              </a:rPr>
              <a:t>Muito Obrigado!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y="1858150" x="509725"/>
            <a:ext cy="3869100" cx="75717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2400" lang="pt-BR"/>
              <a:t>
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b="1" sz="2400" lang="pt-BR">
                <a:solidFill>
                  <a:srgbClr val="F3F3F3"/>
                </a:solidFill>
              </a:rPr>
              <a:t>Herivelton Coelho</a:t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b="1" sz="2400" lang="pt-BR">
                <a:solidFill>
                  <a:srgbClr val="F3F3F3"/>
                </a:solidFill>
              </a:rPr>
              <a:t>Pedro Brentan</a:t>
            </a:r>
          </a:p>
          <a:p>
            <a:pPr rtl="0" lvl="0">
              <a:buNone/>
            </a:pPr>
            <a:r>
              <a:rPr b="1" sz="2400" lang="pt-BR">
                <a:solidFill>
                  <a:srgbClr val="F3F3F3"/>
                </a:solidFill>
              </a:rPr>
              <a:t>Renato da Motta Bustamante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pt-BR"/>
              <a:t>SSL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y="3948675" x="3503125"/>
            <a:ext cy="1301999" cx="54771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2400" lang="pt-BR"/>
              <a:t>O cliente  pode realizar a comunicação de forma segura graças ao certificado de segurança SSL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y="5560650" x="3883100"/>
            <a:ext cy="1112100" cx="5004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2400" lang="pt-BR"/>
              <a:t>O ciframento via protocolo SSL impede a intrusão de um terceiro usuário na comunicação.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y="1943150" x="3593600"/>
            <a:ext cy="581100" cx="8778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2400" lang="pt-BR"/>
              <a:t>SSL</a:t>
            </a:r>
          </a:p>
        </p:txBody>
      </p:sp>
      <p:sp>
        <p:nvSpPr>
          <p:cNvPr id="67" name="Shape 67"/>
          <p:cNvSpPr/>
          <p:nvPr/>
        </p:nvSpPr>
        <p:spPr>
          <a:xfrm>
            <a:off y="2032000" x="95250"/>
            <a:ext cy="1219200" cx="1219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68" name="Shape 68"/>
          <p:cNvSpPr/>
          <p:nvPr/>
        </p:nvSpPr>
        <p:spPr>
          <a:xfrm>
            <a:off y="4996350" x="1314450"/>
            <a:ext cy="1676400" cx="1524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69" name="Shape 69"/>
          <p:cNvSpPr/>
          <p:nvPr/>
        </p:nvSpPr>
        <p:spPr>
          <a:xfrm>
            <a:off y="1567425" x="6569600"/>
            <a:ext cy="2381250" cx="238125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70" name="Shape 70"/>
          <p:cNvSpPr/>
          <p:nvPr/>
        </p:nvSpPr>
        <p:spPr>
          <a:xfrm>
            <a:off y="3404344" x="1664750"/>
            <a:ext cy="1384375" cx="1388275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  <p:cxnSp>
        <p:nvCxnSpPr>
          <p:cNvPr id="71" name="Shape 71"/>
          <p:cNvCxnSpPr/>
          <p:nvPr/>
        </p:nvCxnSpPr>
        <p:spPr>
          <a:xfrm>
            <a:off y="2524250" x="1664750"/>
            <a:ext cy="0" cx="4921799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72" name="Shape 72"/>
          <p:cNvCxnSpPr/>
          <p:nvPr/>
        </p:nvCxnSpPr>
        <p:spPr>
          <a:xfrm rot="10800000">
            <a:off y="2524250" x="1628424"/>
            <a:ext cy="0" cx="1574400"/>
          </a:xfrm>
          <a:prstGeom prst="straightConnector1">
            <a:avLst/>
          </a:prstGeom>
          <a:noFill/>
          <a:ln w="3810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73" name="Shape 73"/>
          <p:cNvCxnSpPr/>
          <p:nvPr/>
        </p:nvCxnSpPr>
        <p:spPr>
          <a:xfrm rot="10800000" flipH="1">
            <a:off y="3501299" x="7409900"/>
            <a:ext cy="787200" cx="325799"/>
          </a:xfrm>
          <a:prstGeom prst="straightConnector1">
            <a:avLst/>
          </a:prstGeom>
          <a:noFill/>
          <a:ln w="3810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74" name="Shape 74"/>
          <p:cNvCxnSpPr/>
          <p:nvPr/>
        </p:nvCxnSpPr>
        <p:spPr>
          <a:xfrm rot="10800000">
            <a:off y="5925949" x="3175600"/>
            <a:ext cy="27300" cx="615299"/>
          </a:xfrm>
          <a:prstGeom prst="straightConnector1">
            <a:avLst/>
          </a:prstGeom>
          <a:noFill/>
          <a:ln w="3810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pt-BR"/>
              <a:t>SSL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pt-BR"/>
              <a:t>O protocolo SSL é composto por duas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pt-BR"/>
              <a:t>camadas e tem o seguinte funcionamento: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pt-BR"/>
              <a:t>A primeira camada, o SSL Record Protocol, encapsula os protocolos de nível mais alto;</a:t>
            </a:r>
          </a:p>
          <a:p>
            <a:pPr>
              <a:buNone/>
            </a:pPr>
            <a:r>
              <a:rPr lang="pt-BR"/>
              <a:t>A segunda camada, o SSL Handshake Protocol, gerencia a negociação dos algoritmos de criptografia e a autenticação entre cliente e servidor.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pt-BR"/>
              <a:t>SSL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pt-BR"/>
              <a:t>O cliente ao fazer a conexão informa os pacotes de criptografia que dispõe.</a:t>
            </a:r>
          </a:p>
          <a:p>
            <a:r>
              <a:t/>
            </a:r>
          </a:p>
          <a:p>
            <a:pPr>
              <a:buNone/>
            </a:pPr>
            <a:r>
              <a:rPr lang="pt-BR"/>
              <a:t>O servidor responde com um identificador da sessão, seu certificado digital e informações sobre o pacote de criptografia escolhido.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pt-BR"/>
              <a:t>SSL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pt-BR"/>
              <a:t>O cliente deverá verificar o certificado digital do servidor. Então gerar uma pré-chave cifrada com a chave pública do servidor caso estejam usando o RSA para geração da chave mestre.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pt-BR"/>
              <a:t>SSL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pt-BR"/>
              <a:t>Esta é uma das chaves do protocolo SSL, ela será utilizada para geração da chave mestre que será utilizada em todas as mensagens após o handshake, com o cifrador simétrico escolhido.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