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7" r:id="rId3"/>
    <p:sldId id="258" r:id="rId4"/>
    <p:sldId id="261" r:id="rId5"/>
    <p:sldId id="260" r:id="rId6"/>
    <p:sldId id="262" r:id="rId7"/>
    <p:sldId id="263" r:id="rId8"/>
    <p:sldId id="267" r:id="rId9"/>
    <p:sldId id="270" r:id="rId10"/>
    <p:sldId id="272" r:id="rId11"/>
    <p:sldId id="273" r:id="rId12"/>
    <p:sldId id="274" r:id="rId13"/>
    <p:sldId id="275" r:id="rId14"/>
    <p:sldId id="305" r:id="rId15"/>
    <p:sldId id="325" r:id="rId16"/>
    <p:sldId id="342" r:id="rId17"/>
    <p:sldId id="336" r:id="rId18"/>
    <p:sldId id="332" r:id="rId19"/>
    <p:sldId id="333" r:id="rId20"/>
    <p:sldId id="334" r:id="rId21"/>
    <p:sldId id="335" r:id="rId22"/>
    <p:sldId id="266" r:id="rId23"/>
    <p:sldId id="340" r:id="rId24"/>
    <p:sldId id="320" r:id="rId25"/>
    <p:sldId id="284" r:id="rId26"/>
    <p:sldId id="285" r:id="rId27"/>
    <p:sldId id="327" r:id="rId28"/>
    <p:sldId id="287" r:id="rId29"/>
    <p:sldId id="288" r:id="rId30"/>
    <p:sldId id="291" r:id="rId31"/>
    <p:sldId id="292" r:id="rId32"/>
    <p:sldId id="293" r:id="rId33"/>
    <p:sldId id="294" r:id="rId34"/>
    <p:sldId id="295" r:id="rId35"/>
    <p:sldId id="310" r:id="rId36"/>
    <p:sldId id="341" r:id="rId37"/>
    <p:sldId id="324" r:id="rId38"/>
    <p:sldId id="337" r:id="rId39"/>
    <p:sldId id="329" r:id="rId40"/>
    <p:sldId id="338" r:id="rId41"/>
    <p:sldId id="331" r:id="rId42"/>
    <p:sldId id="339" r:id="rId43"/>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14" autoAdjust="0"/>
  </p:normalViewPr>
  <p:slideViewPr>
    <p:cSldViewPr>
      <p:cViewPr>
        <p:scale>
          <a:sx n="86" d="100"/>
          <a:sy n="86" d="100"/>
        </p:scale>
        <p:origin x="-6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customXml" Target="../customXml/item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649" cy="46212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4" y="0"/>
            <a:ext cx="3038648" cy="462120"/>
          </a:xfrm>
          <a:prstGeom prst="rect">
            <a:avLst/>
          </a:prstGeom>
        </p:spPr>
        <p:txBody>
          <a:bodyPr vert="horz" lIns="91440" tIns="45720" rIns="91440" bIns="45720" rtlCol="0"/>
          <a:lstStyle>
            <a:lvl1pPr algn="r">
              <a:defRPr sz="1200"/>
            </a:lvl1pPr>
          </a:lstStyle>
          <a:p>
            <a:pPr>
              <a:defRPr/>
            </a:pPr>
            <a:fld id="{EC6D7487-FE54-43AA-A66F-5D7AE9D5E800}" type="datetimeFigureOut">
              <a:rPr lang="en-US"/>
              <a:pPr>
                <a:defRPr/>
              </a:pPr>
              <a:t>7/13/2017</a:t>
            </a:fld>
            <a:endParaRPr lang="en-US"/>
          </a:p>
        </p:txBody>
      </p:sp>
      <p:sp>
        <p:nvSpPr>
          <p:cNvPr id="4" name="Footer Placeholder 3"/>
          <p:cNvSpPr>
            <a:spLocks noGrp="1"/>
          </p:cNvSpPr>
          <p:nvPr>
            <p:ph type="ftr" sz="quarter" idx="2"/>
          </p:nvPr>
        </p:nvSpPr>
        <p:spPr>
          <a:xfrm>
            <a:off x="1" y="8772378"/>
            <a:ext cx="3038649" cy="46212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4" y="8772378"/>
            <a:ext cx="3038648" cy="462120"/>
          </a:xfrm>
          <a:prstGeom prst="rect">
            <a:avLst/>
          </a:prstGeom>
        </p:spPr>
        <p:txBody>
          <a:bodyPr vert="horz" lIns="91440" tIns="45720" rIns="91440" bIns="45720" rtlCol="0" anchor="b"/>
          <a:lstStyle>
            <a:lvl1pPr algn="r">
              <a:defRPr sz="1200"/>
            </a:lvl1pPr>
          </a:lstStyle>
          <a:p>
            <a:pPr>
              <a:defRPr/>
            </a:pPr>
            <a:fld id="{56C591E4-F720-4652-BFD8-26BE1BF7B1F6}" type="slidenum">
              <a:rPr lang="en-US"/>
              <a:pPr>
                <a:defRPr/>
              </a:pPr>
              <a:t>‹#›</a:t>
            </a:fld>
            <a:endParaRPr lang="en-US"/>
          </a:p>
        </p:txBody>
      </p:sp>
    </p:spTree>
    <p:extLst>
      <p:ext uri="{BB962C8B-B14F-4D97-AF65-F5344CB8AC3E}">
        <p14:creationId xmlns:p14="http://schemas.microsoft.com/office/powerpoint/2010/main" val="689241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38649" cy="4621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970134" y="0"/>
            <a:ext cx="3038648" cy="4621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849" y="4387768"/>
            <a:ext cx="5608320" cy="4155919"/>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1" y="8772378"/>
            <a:ext cx="3038649" cy="4621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970134" y="8772378"/>
            <a:ext cx="3038648" cy="4621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pPr>
              <a:defRPr/>
            </a:pPr>
            <a:fld id="{B1CEB7BA-B4ED-4541-B390-D04D858C2F4F}" type="slidenum">
              <a:rPr lang="en-US"/>
              <a:pPr>
                <a:defRPr/>
              </a:pPr>
              <a:t>‹#›</a:t>
            </a:fld>
            <a:endParaRPr lang="en-US"/>
          </a:p>
        </p:txBody>
      </p:sp>
    </p:spTree>
    <p:extLst>
      <p:ext uri="{BB962C8B-B14F-4D97-AF65-F5344CB8AC3E}">
        <p14:creationId xmlns:p14="http://schemas.microsoft.com/office/powerpoint/2010/main" val="1715667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98EBEA39-2C8D-48EC-9944-AEAF3E4EBE79}" type="slidenum">
              <a:rPr lang="en-US" smtClean="0"/>
              <a:pPr/>
              <a:t>2</a:t>
            </a:fld>
            <a:endParaRPr lang="en-US"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CA" sz="1000" smtClean="0"/>
          </a:p>
        </p:txBody>
      </p:sp>
    </p:spTree>
    <p:extLst>
      <p:ext uri="{BB962C8B-B14F-4D97-AF65-F5344CB8AC3E}">
        <p14:creationId xmlns:p14="http://schemas.microsoft.com/office/powerpoint/2010/main" val="95524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BFFC2970-F7D9-4F7E-945C-016909960C8E}" type="slidenum">
              <a:rPr lang="en-US" smtClean="0"/>
              <a:pPr/>
              <a:t>4</a:t>
            </a:fld>
            <a:endParaRPr lang="en-US" smtClean="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2983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p:spPr>
        <p:txBody>
          <a:bodyPr/>
          <a:lstStyle/>
          <a:p>
            <a:pPr eaLnBrk="1" hangingPunct="1"/>
            <a:endParaRPr lang="en-US" smtClean="0"/>
          </a:p>
        </p:txBody>
      </p:sp>
      <p:sp>
        <p:nvSpPr>
          <p:cNvPr id="24579" name="Slide Number Placeholder 3"/>
          <p:cNvSpPr>
            <a:spLocks noGrp="1"/>
          </p:cNvSpPr>
          <p:nvPr>
            <p:ph type="sldNum" sz="quarter" idx="5"/>
          </p:nvPr>
        </p:nvSpPr>
        <p:spPr>
          <a:noFill/>
        </p:spPr>
        <p:txBody>
          <a:bodyPr/>
          <a:lstStyle/>
          <a:p>
            <a:fld id="{74C6C0AD-B710-4AC2-B386-6131A0479CFE}" type="slidenum">
              <a:rPr lang="en-US" smtClean="0"/>
              <a:pPr/>
              <a:t>7</a:t>
            </a:fld>
            <a:endParaRPr lang="en-US" smtClean="0"/>
          </a:p>
        </p:txBody>
      </p:sp>
    </p:spTree>
    <p:extLst>
      <p:ext uri="{BB962C8B-B14F-4D97-AF65-F5344CB8AC3E}">
        <p14:creationId xmlns:p14="http://schemas.microsoft.com/office/powerpoint/2010/main" val="231776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3DC6A8E5-25BE-4717-A3A2-FD310E77BF22}" type="slidenum">
              <a:rPr lang="en-US" smtClean="0"/>
              <a:pPr/>
              <a:t>10</a:t>
            </a:fld>
            <a:endParaRPr lang="en-US" smtClean="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buFontTx/>
              <a:buChar char="•"/>
            </a:pPr>
            <a:endParaRPr lang="en-US" dirty="0" smtClean="0"/>
          </a:p>
        </p:txBody>
      </p:sp>
    </p:spTree>
    <p:extLst>
      <p:ext uri="{BB962C8B-B14F-4D97-AF65-F5344CB8AC3E}">
        <p14:creationId xmlns:p14="http://schemas.microsoft.com/office/powerpoint/2010/main" val="101149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98EBEA39-2C8D-48EC-9944-AEAF3E4EBE79}" type="slidenum">
              <a:rPr lang="en-US" smtClean="0">
                <a:solidFill>
                  <a:prstClr val="black"/>
                </a:solidFill>
              </a:rPr>
              <a:pPr/>
              <a:t>23</a:t>
            </a:fld>
            <a:endParaRPr lang="en-US" smtClean="0">
              <a:solidFill>
                <a:prstClr val="black"/>
              </a:solidFill>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r>
              <a:rPr lang="en-CA" sz="1000" dirty="0" smtClean="0"/>
              <a:t>At each step in the BPP, the plan/schedule developed is </a:t>
            </a:r>
            <a:r>
              <a:rPr lang="en-CA" sz="1000" b="1" dirty="0" smtClean="0"/>
              <a:t>converted into a capacity UOM</a:t>
            </a:r>
            <a:r>
              <a:rPr lang="en-CA" sz="1000" dirty="0" smtClean="0"/>
              <a:t> such as labour hours, machine hours, tons per hour, etc. by a </a:t>
            </a:r>
            <a:r>
              <a:rPr lang="en-CA" sz="1000" b="1" i="1" dirty="0" smtClean="0"/>
              <a:t>planning value</a:t>
            </a:r>
            <a:r>
              <a:rPr lang="en-CA" sz="1000" dirty="0" smtClean="0"/>
              <a:t>. The result is called the </a:t>
            </a:r>
            <a:r>
              <a:rPr lang="en-CA" sz="1000" b="1" i="1" dirty="0" smtClean="0"/>
              <a:t>load</a:t>
            </a:r>
            <a:r>
              <a:rPr lang="en-CA" sz="1000" dirty="0" smtClean="0"/>
              <a:t> which is </a:t>
            </a:r>
            <a:r>
              <a:rPr lang="en-CA" sz="1000" b="1" dirty="0" smtClean="0"/>
              <a:t>compared</a:t>
            </a:r>
            <a:r>
              <a:rPr lang="en-CA" sz="1000" dirty="0" smtClean="0"/>
              <a:t> against </a:t>
            </a:r>
            <a:r>
              <a:rPr lang="en-CA" sz="1000" b="1" dirty="0" smtClean="0"/>
              <a:t>available capacity</a:t>
            </a:r>
            <a:r>
              <a:rPr lang="en-CA" sz="1000" dirty="0" smtClean="0"/>
              <a:t>.</a:t>
            </a:r>
          </a:p>
          <a:p>
            <a:pPr eaLnBrk="1" hangingPunct="1"/>
            <a:endParaRPr lang="en-CA" sz="1000" dirty="0" smtClean="0"/>
          </a:p>
          <a:p>
            <a:pPr eaLnBrk="1" hangingPunct="1"/>
            <a:r>
              <a:rPr lang="en-CA" sz="1000" dirty="0" smtClean="0"/>
              <a:t>At the </a:t>
            </a:r>
            <a:r>
              <a:rPr lang="en-CA" sz="1000" b="1" dirty="0" smtClean="0"/>
              <a:t>S&amp;OP</a:t>
            </a:r>
            <a:r>
              <a:rPr lang="en-CA" sz="1000" dirty="0" smtClean="0"/>
              <a:t> level, capacity plans are incorporated into the actual S&amp;OP or Aggregate Plan strategy, be it level, chase, or mixed. We saw examples of these in Chapter 8. This is known as </a:t>
            </a:r>
            <a:r>
              <a:rPr lang="en-CA" sz="1000" b="1" dirty="0" smtClean="0"/>
              <a:t>Aggregate Capacity Planning</a:t>
            </a:r>
            <a:r>
              <a:rPr lang="en-CA" sz="1000" dirty="0" smtClean="0"/>
              <a:t>.</a:t>
            </a:r>
          </a:p>
          <a:p>
            <a:pPr eaLnBrk="1" hangingPunct="1"/>
            <a:endParaRPr lang="en-CA" sz="1000" dirty="0" smtClean="0"/>
          </a:p>
          <a:p>
            <a:pPr eaLnBrk="1" hangingPunct="1"/>
            <a:r>
              <a:rPr lang="en-CA" sz="1000" dirty="0" smtClean="0"/>
              <a:t>At the </a:t>
            </a:r>
            <a:r>
              <a:rPr lang="en-CA" sz="1000" b="1" dirty="0" smtClean="0"/>
              <a:t>MPS</a:t>
            </a:r>
            <a:r>
              <a:rPr lang="en-CA" sz="1000" dirty="0" smtClean="0"/>
              <a:t> level, load is compared to available capacity for key/critical resources only utilizing a technique called </a:t>
            </a:r>
            <a:r>
              <a:rPr lang="en-CA" sz="1000" b="1" dirty="0" smtClean="0"/>
              <a:t>Rough Cut Capacity Planning</a:t>
            </a:r>
            <a:r>
              <a:rPr lang="en-CA" sz="1000" dirty="0" smtClean="0"/>
              <a:t>.</a:t>
            </a:r>
          </a:p>
          <a:p>
            <a:pPr eaLnBrk="1" hangingPunct="1"/>
            <a:endParaRPr lang="en-CA" sz="1000" dirty="0" smtClean="0"/>
          </a:p>
          <a:p>
            <a:pPr eaLnBrk="1" hangingPunct="1"/>
            <a:r>
              <a:rPr lang="en-CA" sz="1000" dirty="0" smtClean="0"/>
              <a:t>At the </a:t>
            </a:r>
            <a:r>
              <a:rPr lang="en-CA" sz="1000" b="1" dirty="0" smtClean="0"/>
              <a:t>MRP</a:t>
            </a:r>
            <a:r>
              <a:rPr lang="en-CA" sz="1000" dirty="0" smtClean="0"/>
              <a:t> level, detailed schedules for work centers by shift are converted to load hours then compared to available capacity for those W/c’s. This is known as </a:t>
            </a:r>
            <a:r>
              <a:rPr lang="en-CA" sz="1000" b="1" dirty="0" smtClean="0"/>
              <a:t>Capacity Requirements Planning.</a:t>
            </a:r>
            <a:endParaRPr lang="en-US" sz="1000" b="1" dirty="0" smtClean="0"/>
          </a:p>
          <a:p>
            <a:pPr eaLnBrk="1" hangingPunct="1"/>
            <a:endParaRPr lang="en-CA" sz="1000" dirty="0" smtClean="0"/>
          </a:p>
        </p:txBody>
      </p:sp>
    </p:spTree>
    <p:extLst>
      <p:ext uri="{BB962C8B-B14F-4D97-AF65-F5344CB8AC3E}">
        <p14:creationId xmlns:p14="http://schemas.microsoft.com/office/powerpoint/2010/main" val="955245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C445AEF0-C168-477E-B2CB-8D2094853ED6}" type="slidenum">
              <a:rPr lang="en-US" smtClean="0"/>
              <a:pPr/>
              <a:t>25</a:t>
            </a:fld>
            <a:endParaRPr lang="en-US" smtClean="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74240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fld id="{EF83FA03-2F4D-4C46-924F-6F432175CAF4}" type="slidenum">
              <a:rPr lang="en-US" smtClean="0"/>
              <a:pPr/>
              <a:t>31</a:t>
            </a:fld>
            <a:endParaRPr lang="en-US" smtClean="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buFontTx/>
              <a:buChar char="•"/>
            </a:pPr>
            <a:r>
              <a:rPr lang="en-US" smtClean="0"/>
              <a:t>Pg 268 Amazon case.  In this case when Amazon expanded new product lines like electronics and housewares and then sales bottomed out  their inventory turns went from 16.5 in 1997, 20.7 in 1998 and then with new product lines 7.4 in 1999 and then back to 15.8 in 2000.   The higher the number of turns the better.</a:t>
            </a:r>
          </a:p>
          <a:p>
            <a:pPr eaLnBrk="1" hangingPunct="1">
              <a:buFontTx/>
              <a:buChar char="•"/>
            </a:pPr>
            <a:r>
              <a:rPr lang="en-US" smtClean="0"/>
              <a:t>Are 10 turns per year considered good?  Really depends on the industry average.  For example in grocery business looking at perishable products I would expect the turns to be at least 52 weeks if not higher.  Zehrs milk products average about every 3 days or almost 122 turns per year.  On the other hand a jewelry store carries inventory for longer periods of time so I would not be surprised to see them only turn 1 or 2 per year.</a:t>
            </a:r>
          </a:p>
        </p:txBody>
      </p:sp>
    </p:spTree>
    <p:extLst>
      <p:ext uri="{BB962C8B-B14F-4D97-AF65-F5344CB8AC3E}">
        <p14:creationId xmlns:p14="http://schemas.microsoft.com/office/powerpoint/2010/main" val="1147328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1CEB7BA-B4ED-4541-B390-D04D858C2F4F}" type="slidenum">
              <a:rPr lang="en-US" smtClean="0"/>
              <a:pPr>
                <a:defRPr/>
              </a:pPr>
              <a:t>41</a:t>
            </a:fld>
            <a:endParaRPr lang="en-US"/>
          </a:p>
        </p:txBody>
      </p:sp>
    </p:spTree>
    <p:extLst>
      <p:ext uri="{BB962C8B-B14F-4D97-AF65-F5344CB8AC3E}">
        <p14:creationId xmlns:p14="http://schemas.microsoft.com/office/powerpoint/2010/main" val="79497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3442A9-E53F-4FBF-A07B-7AD4AB22D8B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D34FC9-47E9-468A-907A-B23610428B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021BB-68E7-412C-A074-F001E6336CA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31DD4F-AB75-4D7A-BFD8-979FDAA90E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9B2D9D-D481-42E8-B0E3-4580AE8E06A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42D900-D94F-431D-BB34-8BC4B2577BC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25B2CB-81A5-4300-B6C5-6F6E297B227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FCE703-2D1F-4DD3-82B0-DF77B6C0632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EF9292-566F-4C73-8C74-EC544921075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B73D407-AB61-4782-8540-C0D733F6CC6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A2F8F5-B4CC-49BA-9326-40AA3BE3C1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FA467E5-654C-418E-A325-1F40ABD7827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4213" y="981075"/>
            <a:ext cx="7772400" cy="1470025"/>
          </a:xfrm>
        </p:spPr>
        <p:txBody>
          <a:bodyPr/>
          <a:lstStyle/>
          <a:p>
            <a:pPr eaLnBrk="1" hangingPunct="1"/>
            <a:r>
              <a:rPr lang="en-US" b="1" dirty="0" smtClean="0">
                <a:effectLst>
                  <a:outerShdw blurRad="38100" dist="38100" dir="2700000" algn="tl">
                    <a:srgbClr val="000000">
                      <a:alpha val="43137"/>
                    </a:srgbClr>
                  </a:outerShdw>
                </a:effectLst>
              </a:rPr>
              <a:t>Review for Final Test</a:t>
            </a:r>
          </a:p>
        </p:txBody>
      </p:sp>
      <p:sp>
        <p:nvSpPr>
          <p:cNvPr id="15362" name="Rectangle 4"/>
          <p:cNvSpPr>
            <a:spLocks noChangeArrowheads="1"/>
          </p:cNvSpPr>
          <p:nvPr/>
        </p:nvSpPr>
        <p:spPr bwMode="auto">
          <a:xfrm>
            <a:off x="971550" y="2492375"/>
            <a:ext cx="7488238" cy="3024188"/>
          </a:xfrm>
          <a:prstGeom prst="rect">
            <a:avLst/>
          </a:prstGeom>
          <a:solidFill>
            <a:schemeClr val="accent1"/>
          </a:solidFill>
          <a:ln w="9525">
            <a:solidFill>
              <a:schemeClr val="tx1"/>
            </a:solidFill>
            <a:miter lim="800000"/>
            <a:headEnd/>
            <a:tailEnd/>
          </a:ln>
        </p:spPr>
        <p:txBody>
          <a:bodyPr anchor="ctr"/>
          <a:lstStyle/>
          <a:p>
            <a:pPr algn="ctr"/>
            <a:r>
              <a:rPr lang="en-US" sz="2400" dirty="0" smtClean="0"/>
              <a:t>Close </a:t>
            </a:r>
            <a:r>
              <a:rPr lang="en-US" sz="2400" dirty="0"/>
              <a:t>your books, open your minds and keep your calculator handy.  </a:t>
            </a:r>
            <a:r>
              <a:rPr lang="en-US" sz="2400" dirty="0" smtClean="0"/>
              <a:t>Suggested marks for each question are included.</a:t>
            </a:r>
            <a:endParaRPr lang="en-US" sz="2400" dirty="0"/>
          </a:p>
          <a:p>
            <a:pPr algn="ctr"/>
            <a:r>
              <a:rPr lang="en-US" sz="2400" dirty="0" smtClean="0"/>
              <a:t>Marked out of 30 </a:t>
            </a:r>
            <a:r>
              <a:rPr lang="en-US" sz="2400" dirty="0" smtClean="0"/>
              <a:t>marks if you wish to self mark.</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dirty="0" smtClean="0"/>
              <a:t>9. Inventory Turns Ratio  /1</a:t>
            </a:r>
          </a:p>
        </p:txBody>
      </p:sp>
      <p:sp>
        <p:nvSpPr>
          <p:cNvPr id="27650" name="Rectangle 3"/>
          <p:cNvSpPr>
            <a:spLocks noGrp="1" noChangeArrowheads="1"/>
          </p:cNvSpPr>
          <p:nvPr>
            <p:ph type="body" idx="1"/>
          </p:nvPr>
        </p:nvSpPr>
        <p:spPr>
          <a:xfrm>
            <a:off x="457200" y="1600200"/>
            <a:ext cx="8458200" cy="4525963"/>
          </a:xfrm>
        </p:spPr>
        <p:txBody>
          <a:bodyPr/>
          <a:lstStyle/>
          <a:p>
            <a:pPr eaLnBrk="1" hangingPunct="1">
              <a:buFontTx/>
              <a:buNone/>
            </a:pPr>
            <a:r>
              <a:rPr lang="en-US" smtClean="0"/>
              <a:t>Sales $250,000 and average inventory is $10,000.  What are the inventory turns?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10. EOQ   /2</a:t>
            </a:r>
          </a:p>
        </p:txBody>
      </p:sp>
      <p:sp>
        <p:nvSpPr>
          <p:cNvPr id="29698" name="Rectangle 3"/>
          <p:cNvSpPr>
            <a:spLocks noGrp="1" noChangeArrowheads="1"/>
          </p:cNvSpPr>
          <p:nvPr>
            <p:ph type="body" idx="1"/>
          </p:nvPr>
        </p:nvSpPr>
        <p:spPr/>
        <p:txBody>
          <a:bodyPr/>
          <a:lstStyle/>
          <a:p>
            <a:pPr eaLnBrk="1" hangingPunct="1">
              <a:buFontTx/>
              <a:buNone/>
            </a:pPr>
            <a:r>
              <a:rPr lang="en-US" dirty="0" smtClean="0"/>
              <a:t>Annual demand is 150,000, cost to carry one unit in inventory for 1 year is $6 per unit, and the transportation (ordering) costs are $100 per shipment.  Calculate EOQ.</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dirty="0" smtClean="0"/>
              <a:t>11.  Re-order point  /1.5</a:t>
            </a:r>
          </a:p>
        </p:txBody>
      </p:sp>
      <p:sp>
        <p:nvSpPr>
          <p:cNvPr id="30722" name="Rectangle 3"/>
          <p:cNvSpPr>
            <a:spLocks noGrp="1" noChangeArrowheads="1"/>
          </p:cNvSpPr>
          <p:nvPr>
            <p:ph type="body" idx="1"/>
          </p:nvPr>
        </p:nvSpPr>
        <p:spPr/>
        <p:txBody>
          <a:bodyPr/>
          <a:lstStyle/>
          <a:p>
            <a:pPr eaLnBrk="1" hangingPunct="1">
              <a:buFontTx/>
              <a:buNone/>
            </a:pPr>
            <a:r>
              <a:rPr lang="en-US" smtClean="0"/>
              <a:t>In my home I like to be sure I always have juice boxes available.  We use about 28 a week and I go to the grocery store every 3 days.  I like to keep 12 extra on-hand in case we have company.</a:t>
            </a:r>
          </a:p>
          <a:p>
            <a:pPr eaLnBrk="1" hangingPunct="1">
              <a:buFontTx/>
              <a:buNone/>
            </a:pPr>
            <a:endParaRPr lang="en-US" smtClean="0"/>
          </a:p>
          <a:p>
            <a:pPr eaLnBrk="1" hangingPunct="1">
              <a:buFontTx/>
              <a:buNone/>
            </a:pPr>
            <a:r>
              <a:rPr lang="en-US" smtClean="0"/>
              <a:t>When should I get more juice boxes?  (Ie What is my order point?)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79388" y="274638"/>
            <a:ext cx="8507412" cy="1143000"/>
          </a:xfrm>
        </p:spPr>
        <p:txBody>
          <a:bodyPr/>
          <a:lstStyle/>
          <a:p>
            <a:pPr eaLnBrk="1" hangingPunct="1"/>
            <a:r>
              <a:rPr lang="en-US" sz="4000" dirty="0" smtClean="0"/>
              <a:t>12.  What are the 3 inventory related costs that we need to balance?  /1.5</a:t>
            </a:r>
          </a:p>
        </p:txBody>
      </p:sp>
      <p:sp>
        <p:nvSpPr>
          <p:cNvPr id="31746" name="Rectangle 3"/>
          <p:cNvSpPr>
            <a:spLocks noGrp="1" noChangeArrowheads="1"/>
          </p:cNvSpPr>
          <p:nvPr>
            <p:ph type="body" idx="1"/>
          </p:nvPr>
        </p:nvSpPr>
        <p:spPr/>
        <p:txBody>
          <a:bodyPr/>
          <a:lstStyle/>
          <a:p>
            <a:pPr eaLnBrk="1" hangingPunct="1">
              <a:lnSpc>
                <a:spcPct val="90000"/>
              </a:lnSpc>
              <a:buFontTx/>
              <a:buNone/>
            </a:pPr>
            <a:r>
              <a:rPr lang="en-US" dirty="0" smtClean="0"/>
              <a:t>1)</a:t>
            </a:r>
          </a:p>
          <a:p>
            <a:pPr eaLnBrk="1" hangingPunct="1">
              <a:lnSpc>
                <a:spcPct val="90000"/>
              </a:lnSpc>
              <a:buFontTx/>
              <a:buNone/>
            </a:pPr>
            <a:endParaRPr lang="en-US" dirty="0" smtClean="0"/>
          </a:p>
          <a:p>
            <a:pPr eaLnBrk="1" hangingPunct="1">
              <a:lnSpc>
                <a:spcPct val="90000"/>
              </a:lnSpc>
              <a:buFontTx/>
              <a:buNone/>
            </a:pPr>
            <a:r>
              <a:rPr lang="en-US" dirty="0" smtClean="0"/>
              <a:t>2)</a:t>
            </a:r>
          </a:p>
          <a:p>
            <a:pPr eaLnBrk="1" hangingPunct="1">
              <a:lnSpc>
                <a:spcPct val="90000"/>
              </a:lnSpc>
              <a:buFontTx/>
              <a:buNone/>
            </a:pPr>
            <a:endParaRPr lang="en-US" dirty="0" smtClean="0"/>
          </a:p>
          <a:p>
            <a:pPr eaLnBrk="1" hangingPunct="1">
              <a:lnSpc>
                <a:spcPct val="90000"/>
              </a:lnSpc>
              <a:buFontTx/>
              <a:buNone/>
            </a:pPr>
            <a:r>
              <a:rPr lang="en-US" dirty="0" smtClean="0"/>
              <a:t>3)</a:t>
            </a:r>
          </a:p>
          <a:p>
            <a:pPr eaLnBrk="1" hangingPunct="1">
              <a:lnSpc>
                <a:spcPct val="90000"/>
              </a:lnSpc>
              <a:buFontTx/>
              <a:buNone/>
            </a:pPr>
            <a:endParaRPr lang="en-US" dirty="0" smtClean="0"/>
          </a:p>
          <a:p>
            <a:pPr eaLnBrk="1" hangingPunct="1">
              <a:lnSpc>
                <a:spcPct val="90000"/>
              </a:lnSpc>
              <a:buFontTx/>
              <a:buNone/>
            </a:pPr>
            <a:r>
              <a:rPr lang="en-US" dirty="0" smtClean="0"/>
              <a:t>HINT- there are 2 in EOQ, and we talked about the other in the Beer Chain game!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dirty="0" smtClean="0"/>
              <a:t>13. Which mode of transportation?  /1</a:t>
            </a:r>
          </a:p>
        </p:txBody>
      </p:sp>
      <p:sp>
        <p:nvSpPr>
          <p:cNvPr id="32770" name="Content Placeholder 2"/>
          <p:cNvSpPr>
            <a:spLocks noGrp="1"/>
          </p:cNvSpPr>
          <p:nvPr>
            <p:ph idx="1"/>
          </p:nvPr>
        </p:nvSpPr>
        <p:spPr/>
        <p:txBody>
          <a:bodyPr/>
          <a:lstStyle/>
          <a:p>
            <a:pPr eaLnBrk="1" hangingPunct="1"/>
            <a:r>
              <a:rPr lang="en-US" smtClean="0"/>
              <a:t>Strength-highly cost effective for bulky items.           </a:t>
            </a:r>
          </a:p>
          <a:p>
            <a:pPr eaLnBrk="1" hangingPunct="1"/>
            <a:r>
              <a:rPr lang="en-US" smtClean="0"/>
              <a:t>Weakness-limited locations, worst delivery reliability/speed.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idx="4294967295"/>
          </p:nvPr>
        </p:nvSpPr>
        <p:spPr>
          <a:xfrm>
            <a:off x="457200" y="332656"/>
            <a:ext cx="8229600" cy="1728192"/>
          </a:xfrm>
        </p:spPr>
        <p:txBody>
          <a:bodyPr/>
          <a:lstStyle/>
          <a:p>
            <a:pPr algn="l" eaLnBrk="1" hangingPunct="1"/>
            <a:r>
              <a:rPr lang="en-US" sz="4000" dirty="0" smtClean="0"/>
              <a:t>14. Two warehousing approaches used to shorten customer lead times are ?    /1</a:t>
            </a:r>
          </a:p>
        </p:txBody>
      </p:sp>
      <p:sp>
        <p:nvSpPr>
          <p:cNvPr id="33794" name="Content Placeholder 2"/>
          <p:cNvSpPr>
            <a:spLocks noGrp="1"/>
          </p:cNvSpPr>
          <p:nvPr>
            <p:ph idx="4294967295"/>
          </p:nvPr>
        </p:nvSpPr>
        <p:spPr>
          <a:xfrm>
            <a:off x="457200" y="2492896"/>
            <a:ext cx="8229600" cy="3633267"/>
          </a:xfrm>
        </p:spPr>
        <p:txBody>
          <a:bodyPr/>
          <a:lstStyle/>
          <a:p>
            <a:pPr marL="514350" indent="-514350" eaLnBrk="1" hangingPunct="1">
              <a:buAutoNum type="arabicParenR"/>
            </a:pPr>
            <a:r>
              <a:rPr lang="en-US" smtClean="0"/>
              <a:t>________________________________</a:t>
            </a:r>
          </a:p>
          <a:p>
            <a:pPr marL="0" indent="0" eaLnBrk="1" hangingPunct="1">
              <a:buNone/>
            </a:pPr>
            <a:endParaRPr lang="en-US" dirty="0" smtClean="0"/>
          </a:p>
          <a:p>
            <a:pPr marL="0" indent="0" eaLnBrk="1" hangingPunct="1">
              <a:buNone/>
            </a:pPr>
            <a:r>
              <a:rPr lang="en-US" dirty="0" smtClean="0"/>
              <a:t>2) ________________________________</a:t>
            </a:r>
          </a:p>
          <a:p>
            <a:pPr marL="0" indent="0" eaLnBrk="1" hangingPunct="1">
              <a:buNone/>
            </a:pPr>
            <a:endParaRPr lang="en-US" dirty="0" smtClean="0"/>
          </a:p>
          <a:p>
            <a:pPr eaLnBrk="1" hangingPunct="1">
              <a:buFontTx/>
              <a:buChar char="-"/>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57200" y="620688"/>
            <a:ext cx="8229600" cy="2664296"/>
          </a:xfrm>
        </p:spPr>
        <p:txBody>
          <a:bodyPr/>
          <a:lstStyle/>
          <a:p>
            <a:pPr eaLnBrk="1" hangingPunct="1"/>
            <a:r>
              <a:rPr lang="en-US" dirty="0" smtClean="0"/>
              <a:t>15. A cross-docking operation that receives goods from a single source or manufacturer is often referred to as a </a:t>
            </a:r>
            <a:r>
              <a:rPr lang="en-US" dirty="0" smtClean="0">
                <a:solidFill>
                  <a:srgbClr val="FF0000"/>
                </a:solidFill>
              </a:rPr>
              <a:t>(1 mark)</a:t>
            </a:r>
          </a:p>
        </p:txBody>
      </p:sp>
      <p:sp>
        <p:nvSpPr>
          <p:cNvPr id="54274" name="Content Placeholder 2"/>
          <p:cNvSpPr>
            <a:spLocks noGrp="1"/>
          </p:cNvSpPr>
          <p:nvPr>
            <p:ph idx="1"/>
          </p:nvPr>
        </p:nvSpPr>
        <p:spPr>
          <a:xfrm>
            <a:off x="457200" y="3140968"/>
            <a:ext cx="8229600" cy="2985195"/>
          </a:xfrm>
        </p:spPr>
        <p:txBody>
          <a:bodyPr/>
          <a:lstStyle/>
          <a:p>
            <a:pPr marL="0" indent="0" eaLnBrk="1" hangingPunct="1">
              <a:buNone/>
            </a:pPr>
            <a:endParaRPr lang="en-US" dirty="0"/>
          </a:p>
          <a:p>
            <a:pPr marL="0" indent="0" eaLnBrk="1" hangingPunct="1">
              <a:buNone/>
            </a:pPr>
            <a:r>
              <a:rPr lang="en-US" dirty="0" smtClean="0"/>
              <a:t>__________________________</a:t>
            </a:r>
          </a:p>
          <a:p>
            <a:pPr marL="0" indent="0" eaLnBrk="1" hangingPunct="1">
              <a:buNone/>
            </a:pPr>
            <a:r>
              <a:rPr lang="en-US" sz="4400" dirty="0" smtClean="0"/>
              <a:t>Warehouse.</a:t>
            </a:r>
          </a:p>
        </p:txBody>
      </p:sp>
    </p:spTree>
    <p:extLst>
      <p:ext uri="{BB962C8B-B14F-4D97-AF65-F5344CB8AC3E}">
        <p14:creationId xmlns:p14="http://schemas.microsoft.com/office/powerpoint/2010/main" val="348149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16. The Procure-to-Pay cycle steps are:  /1.5</a:t>
            </a:r>
            <a:endParaRPr lang="en-CA" dirty="0"/>
          </a:p>
        </p:txBody>
      </p:sp>
      <p:sp>
        <p:nvSpPr>
          <p:cNvPr id="3" name="Content Placeholder 2"/>
          <p:cNvSpPr>
            <a:spLocks noGrp="1"/>
          </p:cNvSpPr>
          <p:nvPr>
            <p:ph idx="1"/>
          </p:nvPr>
        </p:nvSpPr>
        <p:spPr>
          <a:xfrm>
            <a:off x="457200" y="1700808"/>
            <a:ext cx="8229600" cy="4425355"/>
          </a:xfrm>
        </p:spPr>
        <p:txBody>
          <a:bodyPr/>
          <a:lstStyle/>
          <a:p>
            <a:r>
              <a:rPr lang="en-CA" sz="2800" dirty="0" smtClean="0"/>
              <a:t> ______________________________</a:t>
            </a:r>
            <a:br>
              <a:rPr lang="en-CA" sz="2800" dirty="0" smtClean="0"/>
            </a:br>
            <a:endParaRPr lang="en-CA" sz="2800" dirty="0" smtClean="0"/>
          </a:p>
          <a:p>
            <a:r>
              <a:rPr lang="en-CA" sz="2800" dirty="0" smtClean="0"/>
              <a:t>_______________________________</a:t>
            </a:r>
            <a:br>
              <a:rPr lang="en-CA" sz="2800" dirty="0" smtClean="0"/>
            </a:br>
            <a:endParaRPr lang="en-CA" sz="2800" dirty="0" smtClean="0"/>
          </a:p>
          <a:p>
            <a:r>
              <a:rPr lang="en-CA" sz="2800" dirty="0" smtClean="0"/>
              <a:t>_______________________________</a:t>
            </a:r>
          </a:p>
          <a:p>
            <a:endParaRPr lang="en-CA" sz="2800" dirty="0"/>
          </a:p>
          <a:p>
            <a:r>
              <a:rPr lang="en-CA" sz="2800" dirty="0" smtClean="0"/>
              <a:t>________________________________</a:t>
            </a:r>
          </a:p>
          <a:p>
            <a:endParaRPr lang="en-CA" sz="2800" dirty="0"/>
          </a:p>
          <a:p>
            <a:r>
              <a:rPr lang="en-CA" sz="2800" dirty="0" smtClean="0"/>
              <a:t>________________________________</a:t>
            </a:r>
            <a:r>
              <a:rPr lang="en-CA" dirty="0" smtClean="0"/>
              <a:t/>
            </a:r>
            <a:br>
              <a:rPr lang="en-CA" dirty="0" smtClean="0"/>
            </a:br>
            <a:endParaRPr lang="en-CA" dirty="0" smtClean="0"/>
          </a:p>
          <a:p>
            <a:endParaRPr lang="en-CA" dirty="0"/>
          </a:p>
        </p:txBody>
      </p:sp>
    </p:spTree>
    <p:extLst>
      <p:ext uri="{BB962C8B-B14F-4D97-AF65-F5344CB8AC3E}">
        <p14:creationId xmlns:p14="http://schemas.microsoft.com/office/powerpoint/2010/main" val="152950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17.  What is… /1  </a:t>
            </a:r>
            <a:endParaRPr lang="en-CA" dirty="0"/>
          </a:p>
        </p:txBody>
      </p:sp>
      <p:sp>
        <p:nvSpPr>
          <p:cNvPr id="3" name="Content Placeholder 2"/>
          <p:cNvSpPr>
            <a:spLocks noGrp="1"/>
          </p:cNvSpPr>
          <p:nvPr>
            <p:ph idx="1"/>
          </p:nvPr>
        </p:nvSpPr>
        <p:spPr/>
        <p:txBody>
          <a:bodyPr/>
          <a:lstStyle/>
          <a:p>
            <a:r>
              <a:rPr lang="en-CA" dirty="0"/>
              <a:t>A manufacturer of wonderful strawberry jam buys the strawberry farm.  That is an example of</a:t>
            </a:r>
            <a:r>
              <a:rPr lang="en-CA" dirty="0" smtClean="0"/>
              <a:t>….</a:t>
            </a:r>
          </a:p>
          <a:p>
            <a:endParaRPr lang="en-CA" dirty="0"/>
          </a:p>
          <a:p>
            <a:r>
              <a:rPr lang="en-CA" dirty="0" smtClean="0"/>
              <a:t>_______________ __________________</a:t>
            </a:r>
            <a:endParaRPr lang="en-CA" dirty="0"/>
          </a:p>
          <a:p>
            <a:endParaRPr lang="en-C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4617236"/>
            <a:ext cx="1395743" cy="1691489"/>
          </a:xfrm>
          <a:prstGeom prst="rect">
            <a:avLst/>
          </a:prstGeom>
        </p:spPr>
      </p:pic>
    </p:spTree>
    <p:extLst>
      <p:ext uri="{BB962C8B-B14F-4D97-AF65-F5344CB8AC3E}">
        <p14:creationId xmlns:p14="http://schemas.microsoft.com/office/powerpoint/2010/main" val="1946232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18. What is…  /2</a:t>
            </a:r>
            <a:endParaRPr lang="en-CA" dirty="0"/>
          </a:p>
        </p:txBody>
      </p:sp>
      <p:sp>
        <p:nvSpPr>
          <p:cNvPr id="3" name="Content Placeholder 2"/>
          <p:cNvSpPr>
            <a:spLocks noGrp="1"/>
          </p:cNvSpPr>
          <p:nvPr>
            <p:ph idx="1"/>
          </p:nvPr>
        </p:nvSpPr>
        <p:spPr/>
        <p:txBody>
          <a:bodyPr/>
          <a:lstStyle/>
          <a:p>
            <a:r>
              <a:rPr lang="en-CA" dirty="0" smtClean="0"/>
              <a:t>EDI:  ____________________</a:t>
            </a:r>
            <a:br>
              <a:rPr lang="en-CA" dirty="0" smtClean="0"/>
            </a:br>
            <a:endParaRPr lang="en-CA" dirty="0" smtClean="0"/>
          </a:p>
          <a:p>
            <a:r>
              <a:rPr lang="en-CA" dirty="0" smtClean="0"/>
              <a:t>COGS:  ___________________</a:t>
            </a:r>
          </a:p>
          <a:p>
            <a:endParaRPr lang="en-CA" dirty="0" smtClean="0"/>
          </a:p>
          <a:p>
            <a:r>
              <a:rPr lang="en-CA" dirty="0" smtClean="0"/>
              <a:t>3PL:  ____________________</a:t>
            </a:r>
          </a:p>
          <a:p>
            <a:endParaRPr lang="en-CA" dirty="0"/>
          </a:p>
          <a:p>
            <a:r>
              <a:rPr lang="en-CA" dirty="0" smtClean="0"/>
              <a:t>RFQ: ____________________</a:t>
            </a:r>
            <a:endParaRPr lang="en-CA" dirty="0"/>
          </a:p>
        </p:txBody>
      </p:sp>
    </p:spTree>
    <p:extLst>
      <p:ext uri="{BB962C8B-B14F-4D97-AF65-F5344CB8AC3E}">
        <p14:creationId xmlns:p14="http://schemas.microsoft.com/office/powerpoint/2010/main" val="369134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Grp="1" noChangeArrowheads="1"/>
          </p:cNvSpPr>
          <p:nvPr>
            <p:ph type="title"/>
          </p:nvPr>
        </p:nvSpPr>
        <p:spPr>
          <a:xfrm>
            <a:off x="1384300" y="279400"/>
            <a:ext cx="7315200" cy="1143000"/>
          </a:xfrm>
        </p:spPr>
        <p:txBody>
          <a:bodyPr/>
          <a:lstStyle/>
          <a:p>
            <a:pPr eaLnBrk="1" hangingPunct="1"/>
            <a:r>
              <a:rPr lang="en-US" dirty="0" smtClean="0"/>
              <a:t>1. Business Planning Process   /3</a:t>
            </a:r>
          </a:p>
        </p:txBody>
      </p:sp>
      <p:sp>
        <p:nvSpPr>
          <p:cNvPr id="3078" name="Rectangle 6"/>
          <p:cNvSpPr>
            <a:spLocks noChangeArrowheads="1"/>
          </p:cNvSpPr>
          <p:nvPr/>
        </p:nvSpPr>
        <p:spPr bwMode="auto">
          <a:xfrm>
            <a:off x="2152650" y="2122488"/>
            <a:ext cx="3276600" cy="609600"/>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p>
        </p:txBody>
      </p:sp>
      <p:sp>
        <p:nvSpPr>
          <p:cNvPr id="3079" name="Rectangle 7"/>
          <p:cNvSpPr>
            <a:spLocks noChangeArrowheads="1"/>
          </p:cNvSpPr>
          <p:nvPr/>
        </p:nvSpPr>
        <p:spPr bwMode="auto">
          <a:xfrm>
            <a:off x="2057400" y="3048000"/>
            <a:ext cx="3276600" cy="609600"/>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p>
        </p:txBody>
      </p:sp>
      <p:sp>
        <p:nvSpPr>
          <p:cNvPr id="3080" name="Rectangle 8"/>
          <p:cNvSpPr>
            <a:spLocks noChangeArrowheads="1"/>
          </p:cNvSpPr>
          <p:nvPr/>
        </p:nvSpPr>
        <p:spPr bwMode="auto">
          <a:xfrm>
            <a:off x="2152650" y="3951288"/>
            <a:ext cx="3276600" cy="609600"/>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p>
        </p:txBody>
      </p:sp>
      <p:sp>
        <p:nvSpPr>
          <p:cNvPr id="3081" name="Rectangle 9"/>
          <p:cNvSpPr>
            <a:spLocks noChangeArrowheads="1"/>
          </p:cNvSpPr>
          <p:nvPr/>
        </p:nvSpPr>
        <p:spPr bwMode="auto">
          <a:xfrm>
            <a:off x="2036763" y="4927600"/>
            <a:ext cx="1693862" cy="609600"/>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p>
        </p:txBody>
      </p:sp>
      <p:sp>
        <p:nvSpPr>
          <p:cNvPr id="3082" name="Rectangle 10"/>
          <p:cNvSpPr>
            <a:spLocks noChangeArrowheads="1"/>
          </p:cNvSpPr>
          <p:nvPr/>
        </p:nvSpPr>
        <p:spPr bwMode="auto">
          <a:xfrm>
            <a:off x="3919538" y="4927600"/>
            <a:ext cx="1689100" cy="609600"/>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p>
        </p:txBody>
      </p:sp>
      <p:sp>
        <p:nvSpPr>
          <p:cNvPr id="3084" name="AutoShape 12"/>
          <p:cNvSpPr>
            <a:spLocks noChangeArrowheads="1"/>
          </p:cNvSpPr>
          <p:nvPr/>
        </p:nvSpPr>
        <p:spPr bwMode="auto">
          <a:xfrm>
            <a:off x="3713163" y="2736850"/>
            <a:ext cx="192087" cy="307975"/>
          </a:xfrm>
          <a:prstGeom prst="upDownArrow">
            <a:avLst>
              <a:gd name="adj1" fmla="val 50000"/>
              <a:gd name="adj2" fmla="val 32066"/>
            </a:avLst>
          </a:prstGeom>
          <a:solidFill>
            <a:schemeClr val="tx1"/>
          </a:solidFill>
          <a:ln w="9525">
            <a:solidFill>
              <a:schemeClr val="tx1"/>
            </a:solidFill>
            <a:miter lim="800000"/>
            <a:headEnd/>
            <a:tailEnd/>
          </a:ln>
        </p:spPr>
        <p:txBody>
          <a:bodyPr vert="eaVert" wrap="none" anchor="ctr"/>
          <a:lstStyle/>
          <a:p>
            <a:endParaRPr lang="en-US"/>
          </a:p>
        </p:txBody>
      </p:sp>
      <p:sp>
        <p:nvSpPr>
          <p:cNvPr id="3085" name="AutoShape 13"/>
          <p:cNvSpPr>
            <a:spLocks noChangeArrowheads="1"/>
          </p:cNvSpPr>
          <p:nvPr/>
        </p:nvSpPr>
        <p:spPr bwMode="auto">
          <a:xfrm>
            <a:off x="3713163" y="3659188"/>
            <a:ext cx="192087" cy="307975"/>
          </a:xfrm>
          <a:prstGeom prst="upDownArrow">
            <a:avLst>
              <a:gd name="adj1" fmla="val 50000"/>
              <a:gd name="adj2" fmla="val 32066"/>
            </a:avLst>
          </a:prstGeom>
          <a:solidFill>
            <a:schemeClr val="tx1"/>
          </a:solidFill>
          <a:ln w="9525">
            <a:solidFill>
              <a:schemeClr val="tx1"/>
            </a:solidFill>
            <a:miter lim="800000"/>
            <a:headEnd/>
            <a:tailEnd/>
          </a:ln>
        </p:spPr>
        <p:txBody>
          <a:bodyPr vert="eaVert" wrap="none" anchor="ctr"/>
          <a:lstStyle/>
          <a:p>
            <a:endParaRPr lang="en-US"/>
          </a:p>
        </p:txBody>
      </p:sp>
      <p:sp>
        <p:nvSpPr>
          <p:cNvPr id="3086" name="AutoShape 14"/>
          <p:cNvSpPr>
            <a:spLocks noChangeArrowheads="1"/>
          </p:cNvSpPr>
          <p:nvPr/>
        </p:nvSpPr>
        <p:spPr bwMode="auto">
          <a:xfrm rot="2700000">
            <a:off x="2964657" y="4599781"/>
            <a:ext cx="192088" cy="307975"/>
          </a:xfrm>
          <a:prstGeom prst="upDownArrow">
            <a:avLst>
              <a:gd name="adj1" fmla="val 50000"/>
              <a:gd name="adj2" fmla="val 32066"/>
            </a:avLst>
          </a:prstGeom>
          <a:solidFill>
            <a:schemeClr val="tx1"/>
          </a:solidFill>
          <a:ln w="9525">
            <a:solidFill>
              <a:schemeClr val="tx1"/>
            </a:solidFill>
            <a:miter lim="800000"/>
            <a:headEnd/>
            <a:tailEnd/>
          </a:ln>
        </p:spPr>
        <p:txBody>
          <a:bodyPr vert="eaVert" wrap="none" anchor="ctr"/>
          <a:lstStyle/>
          <a:p>
            <a:endParaRPr lang="en-US"/>
          </a:p>
        </p:txBody>
      </p:sp>
      <p:sp>
        <p:nvSpPr>
          <p:cNvPr id="3087" name="AutoShape 15"/>
          <p:cNvSpPr>
            <a:spLocks noChangeArrowheads="1"/>
          </p:cNvSpPr>
          <p:nvPr/>
        </p:nvSpPr>
        <p:spPr bwMode="auto">
          <a:xfrm rot="-2700000">
            <a:off x="4557713" y="4581525"/>
            <a:ext cx="192087" cy="307975"/>
          </a:xfrm>
          <a:prstGeom prst="upDownArrow">
            <a:avLst>
              <a:gd name="adj1" fmla="val 50000"/>
              <a:gd name="adj2" fmla="val 32066"/>
            </a:avLst>
          </a:prstGeom>
          <a:solidFill>
            <a:schemeClr val="tx1"/>
          </a:solidFill>
          <a:ln w="9525">
            <a:solidFill>
              <a:schemeClr val="tx1"/>
            </a:solidFill>
            <a:miter lim="800000"/>
            <a:headEnd/>
            <a:tailEnd/>
          </a:ln>
        </p:spPr>
        <p:txBody>
          <a:bodyPr vert="eaVert" wrap="none" anchor="ctr"/>
          <a:lstStyle/>
          <a:p>
            <a:endParaRPr lang="en-US"/>
          </a:p>
        </p:txBody>
      </p:sp>
      <p:sp>
        <p:nvSpPr>
          <p:cNvPr id="16404" name="Rectangle 24"/>
          <p:cNvSpPr>
            <a:spLocks noChangeArrowheads="1"/>
          </p:cNvSpPr>
          <p:nvPr/>
        </p:nvSpPr>
        <p:spPr bwMode="auto">
          <a:xfrm>
            <a:off x="1960563" y="1527175"/>
            <a:ext cx="3763962" cy="641350"/>
          </a:xfrm>
          <a:prstGeom prst="rect">
            <a:avLst/>
          </a:prstGeom>
          <a:noFill/>
          <a:ln w="9525">
            <a:noFill/>
            <a:miter lim="800000"/>
            <a:headEnd/>
            <a:tailEnd/>
          </a:ln>
        </p:spPr>
        <p:txBody>
          <a:bodyPr anchor="ctr">
            <a:spAutoFit/>
          </a:bodyPr>
          <a:lstStyle/>
          <a:p>
            <a:pPr lvl="3">
              <a:tabLst>
                <a:tab pos="247650" algn="l"/>
              </a:tabLst>
            </a:pPr>
            <a:r>
              <a:rPr lang="en-US"/>
              <a:t>Strategic Planning</a:t>
            </a:r>
            <a:endParaRPr lang="en-CA"/>
          </a:p>
          <a:p>
            <a:pPr lvl="3">
              <a:buFontTx/>
              <a:buChar char="•"/>
              <a:tabLst>
                <a:tab pos="247650" algn="l"/>
              </a:tabLst>
            </a:pPr>
            <a:endParaRPr lang="en-CA"/>
          </a:p>
        </p:txBody>
      </p:sp>
      <p:sp>
        <p:nvSpPr>
          <p:cNvPr id="16405" name="Rectangle 25"/>
          <p:cNvSpPr>
            <a:spLocks noChangeArrowheads="1"/>
          </p:cNvSpPr>
          <p:nvPr/>
        </p:nvSpPr>
        <p:spPr bwMode="auto">
          <a:xfrm>
            <a:off x="2133600" y="1447800"/>
            <a:ext cx="3276600" cy="533400"/>
          </a:xfrm>
          <a:prstGeom prst="rect">
            <a:avLst/>
          </a:prstGeom>
          <a:solidFill>
            <a:srgbClr val="FFCC00"/>
          </a:solidFill>
          <a:ln w="9525">
            <a:solidFill>
              <a:schemeClr val="tx1"/>
            </a:solidFill>
            <a:miter lim="800000"/>
            <a:headEnd/>
            <a:tailEnd/>
          </a:ln>
        </p:spPr>
        <p:txBody>
          <a:bodyPr wrap="none" anchor="ctr"/>
          <a:lstStyle/>
          <a:p>
            <a:pPr algn="ctr"/>
            <a:endParaRPr lang="en-US"/>
          </a:p>
        </p:txBody>
      </p:sp>
      <p:sp>
        <p:nvSpPr>
          <p:cNvPr id="16406" name="Text Box 26"/>
          <p:cNvSpPr txBox="1">
            <a:spLocks noChangeArrowheads="1"/>
          </p:cNvSpPr>
          <p:nvPr/>
        </p:nvSpPr>
        <p:spPr bwMode="auto">
          <a:xfrm>
            <a:off x="2438400" y="1524000"/>
            <a:ext cx="2819400" cy="366713"/>
          </a:xfrm>
          <a:prstGeom prst="rect">
            <a:avLst/>
          </a:prstGeom>
          <a:noFill/>
          <a:ln w="9525">
            <a:noFill/>
            <a:miter lim="800000"/>
            <a:headEnd/>
            <a:tailEnd/>
          </a:ln>
        </p:spPr>
        <p:txBody>
          <a:bodyPr>
            <a:spAutoFit/>
          </a:bodyPr>
          <a:lstStyle/>
          <a:p>
            <a:pPr>
              <a:spcBef>
                <a:spcPct val="50000"/>
              </a:spcBef>
            </a:pPr>
            <a:endParaRPr lang="en-US"/>
          </a:p>
        </p:txBody>
      </p:sp>
      <p:sp>
        <p:nvSpPr>
          <p:cNvPr id="3099" name="AutoShape 27"/>
          <p:cNvSpPr>
            <a:spLocks noChangeArrowheads="1"/>
          </p:cNvSpPr>
          <p:nvPr/>
        </p:nvSpPr>
        <p:spPr bwMode="auto">
          <a:xfrm>
            <a:off x="3733800" y="1905000"/>
            <a:ext cx="152400" cy="307975"/>
          </a:xfrm>
          <a:prstGeom prst="upDownArrow">
            <a:avLst>
              <a:gd name="adj1" fmla="val 50000"/>
              <a:gd name="adj2" fmla="val 40417"/>
            </a:avLst>
          </a:prstGeom>
          <a:solidFill>
            <a:schemeClr val="tx1"/>
          </a:solidFill>
          <a:ln w="9525">
            <a:solidFill>
              <a:schemeClr val="tx1"/>
            </a:solidFill>
            <a:miter lim="800000"/>
            <a:headEnd/>
            <a:tailEnd/>
          </a:ln>
        </p:spPr>
        <p:txBody>
          <a:bodyPr vert="eaVert" wrap="none" anchor="ctr"/>
          <a:lstStyle/>
          <a:p>
            <a:endParaRPr lang="en-US"/>
          </a:p>
        </p:txBody>
      </p:sp>
      <p:sp>
        <p:nvSpPr>
          <p:cNvPr id="16409" name="Rectangle 29"/>
          <p:cNvSpPr>
            <a:spLocks noChangeArrowheads="1"/>
          </p:cNvSpPr>
          <p:nvPr/>
        </p:nvSpPr>
        <p:spPr bwMode="auto">
          <a:xfrm>
            <a:off x="1619250" y="5949950"/>
            <a:ext cx="6624638" cy="574675"/>
          </a:xfrm>
          <a:prstGeom prst="rect">
            <a:avLst/>
          </a:prstGeom>
          <a:solidFill>
            <a:schemeClr val="accent1"/>
          </a:solidFill>
          <a:ln w="9525">
            <a:solidFill>
              <a:schemeClr val="tx1"/>
            </a:solidFill>
            <a:miter lim="800000"/>
            <a:headEnd/>
            <a:tailEnd/>
          </a:ln>
        </p:spPr>
        <p:txBody>
          <a:bodyPr wrap="none" anchor="ctr"/>
          <a:lstStyle/>
          <a:p>
            <a:pPr algn="ctr"/>
            <a:r>
              <a:rPr lang="en-US" dirty="0"/>
              <a:t>Complete the following chart- you have </a:t>
            </a:r>
            <a:r>
              <a:rPr lang="en-US" dirty="0" smtClean="0"/>
              <a:t>1 minute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1000"/>
                                  </p:stCondLst>
                                  <p:childTnLst>
                                    <p:set>
                                      <p:cBhvr>
                                        <p:cTn id="6" dur="1" fill="hold">
                                          <p:stCondLst>
                                            <p:cond delay="0"/>
                                          </p:stCondLst>
                                        </p:cTn>
                                        <p:tgtEl>
                                          <p:spTgt spid="3078"/>
                                        </p:tgtEl>
                                        <p:attrNameLst>
                                          <p:attrName>style.visibility</p:attrName>
                                        </p:attrNameLst>
                                      </p:cBhvr>
                                      <p:to>
                                        <p:strVal val="visible"/>
                                      </p:to>
                                    </p:set>
                                    <p:anim calcmode="lin" valueType="num">
                                      <p:cBhvr>
                                        <p:cTn id="7" dur="1000" fill="hold"/>
                                        <p:tgtEl>
                                          <p:spTgt spid="3078"/>
                                        </p:tgtEl>
                                        <p:attrNameLst>
                                          <p:attrName>ppt_w</p:attrName>
                                        </p:attrNameLst>
                                      </p:cBhvr>
                                      <p:tavLst>
                                        <p:tav tm="0">
                                          <p:val>
                                            <p:fltVal val="0"/>
                                          </p:val>
                                        </p:tav>
                                        <p:tav tm="100000">
                                          <p:val>
                                            <p:strVal val="#ppt_w"/>
                                          </p:val>
                                        </p:tav>
                                      </p:tavLst>
                                    </p:anim>
                                    <p:anim calcmode="lin" valueType="num">
                                      <p:cBhvr>
                                        <p:cTn id="8" dur="1000" fill="hold"/>
                                        <p:tgtEl>
                                          <p:spTgt spid="3078"/>
                                        </p:tgtEl>
                                        <p:attrNameLst>
                                          <p:attrName>ppt_h</p:attrName>
                                        </p:attrNameLst>
                                      </p:cBhvr>
                                      <p:tavLst>
                                        <p:tav tm="0">
                                          <p:val>
                                            <p:fltVal val="0"/>
                                          </p:val>
                                        </p:tav>
                                        <p:tav tm="100000">
                                          <p:val>
                                            <p:strVal val="#ppt_h"/>
                                          </p:val>
                                        </p:tav>
                                      </p:tavLst>
                                    </p:anim>
                                    <p:animEffect transition="in" filter="fade">
                                      <p:cBhvr>
                                        <p:cTn id="9" dur="1000"/>
                                        <p:tgtEl>
                                          <p:spTgt spid="3078"/>
                                        </p:tgtEl>
                                      </p:cBhvr>
                                    </p:animEffect>
                                  </p:childTnLst>
                                </p:cTn>
                              </p:par>
                              <p:par>
                                <p:cTn id="10" presetID="53" presetClass="entr" presetSubtype="0" fill="hold" grpId="0" nodeType="withEffect">
                                  <p:stCondLst>
                                    <p:cond delay="1000"/>
                                  </p:stCondLst>
                                  <p:childTnLst>
                                    <p:set>
                                      <p:cBhvr>
                                        <p:cTn id="11" dur="1" fill="hold">
                                          <p:stCondLst>
                                            <p:cond delay="0"/>
                                          </p:stCondLst>
                                        </p:cTn>
                                        <p:tgtEl>
                                          <p:spTgt spid="3079"/>
                                        </p:tgtEl>
                                        <p:attrNameLst>
                                          <p:attrName>style.visibility</p:attrName>
                                        </p:attrNameLst>
                                      </p:cBhvr>
                                      <p:to>
                                        <p:strVal val="visible"/>
                                      </p:to>
                                    </p:set>
                                    <p:anim calcmode="lin" valueType="num">
                                      <p:cBhvr>
                                        <p:cTn id="12" dur="1000" fill="hold"/>
                                        <p:tgtEl>
                                          <p:spTgt spid="3079"/>
                                        </p:tgtEl>
                                        <p:attrNameLst>
                                          <p:attrName>ppt_w</p:attrName>
                                        </p:attrNameLst>
                                      </p:cBhvr>
                                      <p:tavLst>
                                        <p:tav tm="0">
                                          <p:val>
                                            <p:fltVal val="0"/>
                                          </p:val>
                                        </p:tav>
                                        <p:tav tm="100000">
                                          <p:val>
                                            <p:strVal val="#ppt_w"/>
                                          </p:val>
                                        </p:tav>
                                      </p:tavLst>
                                    </p:anim>
                                    <p:anim calcmode="lin" valueType="num">
                                      <p:cBhvr>
                                        <p:cTn id="13" dur="1000" fill="hold"/>
                                        <p:tgtEl>
                                          <p:spTgt spid="3079"/>
                                        </p:tgtEl>
                                        <p:attrNameLst>
                                          <p:attrName>ppt_h</p:attrName>
                                        </p:attrNameLst>
                                      </p:cBhvr>
                                      <p:tavLst>
                                        <p:tav tm="0">
                                          <p:val>
                                            <p:fltVal val="0"/>
                                          </p:val>
                                        </p:tav>
                                        <p:tav tm="100000">
                                          <p:val>
                                            <p:strVal val="#ppt_h"/>
                                          </p:val>
                                        </p:tav>
                                      </p:tavLst>
                                    </p:anim>
                                    <p:animEffect transition="in" filter="fade">
                                      <p:cBhvr>
                                        <p:cTn id="14" dur="1000"/>
                                        <p:tgtEl>
                                          <p:spTgt spid="3079"/>
                                        </p:tgtEl>
                                      </p:cBhvr>
                                    </p:animEffect>
                                  </p:childTnLst>
                                </p:cTn>
                              </p:par>
                              <p:par>
                                <p:cTn id="15" presetID="53" presetClass="entr" presetSubtype="0" fill="hold" grpId="0" nodeType="withEffect">
                                  <p:stCondLst>
                                    <p:cond delay="1000"/>
                                  </p:stCondLst>
                                  <p:childTnLst>
                                    <p:set>
                                      <p:cBhvr>
                                        <p:cTn id="16" dur="1" fill="hold">
                                          <p:stCondLst>
                                            <p:cond delay="0"/>
                                          </p:stCondLst>
                                        </p:cTn>
                                        <p:tgtEl>
                                          <p:spTgt spid="3080"/>
                                        </p:tgtEl>
                                        <p:attrNameLst>
                                          <p:attrName>style.visibility</p:attrName>
                                        </p:attrNameLst>
                                      </p:cBhvr>
                                      <p:to>
                                        <p:strVal val="visible"/>
                                      </p:to>
                                    </p:set>
                                    <p:anim calcmode="lin" valueType="num">
                                      <p:cBhvr>
                                        <p:cTn id="17" dur="1000" fill="hold"/>
                                        <p:tgtEl>
                                          <p:spTgt spid="3080"/>
                                        </p:tgtEl>
                                        <p:attrNameLst>
                                          <p:attrName>ppt_w</p:attrName>
                                        </p:attrNameLst>
                                      </p:cBhvr>
                                      <p:tavLst>
                                        <p:tav tm="0">
                                          <p:val>
                                            <p:fltVal val="0"/>
                                          </p:val>
                                        </p:tav>
                                        <p:tav tm="100000">
                                          <p:val>
                                            <p:strVal val="#ppt_w"/>
                                          </p:val>
                                        </p:tav>
                                      </p:tavLst>
                                    </p:anim>
                                    <p:anim calcmode="lin" valueType="num">
                                      <p:cBhvr>
                                        <p:cTn id="18" dur="1000" fill="hold"/>
                                        <p:tgtEl>
                                          <p:spTgt spid="3080"/>
                                        </p:tgtEl>
                                        <p:attrNameLst>
                                          <p:attrName>ppt_h</p:attrName>
                                        </p:attrNameLst>
                                      </p:cBhvr>
                                      <p:tavLst>
                                        <p:tav tm="0">
                                          <p:val>
                                            <p:fltVal val="0"/>
                                          </p:val>
                                        </p:tav>
                                        <p:tav tm="100000">
                                          <p:val>
                                            <p:strVal val="#ppt_h"/>
                                          </p:val>
                                        </p:tav>
                                      </p:tavLst>
                                    </p:anim>
                                    <p:animEffect transition="in" filter="fade">
                                      <p:cBhvr>
                                        <p:cTn id="19" dur="1000"/>
                                        <p:tgtEl>
                                          <p:spTgt spid="3080"/>
                                        </p:tgtEl>
                                      </p:cBhvr>
                                    </p:animEffect>
                                  </p:childTnLst>
                                </p:cTn>
                              </p:par>
                              <p:par>
                                <p:cTn id="20" presetID="53" presetClass="entr" presetSubtype="0" fill="hold" grpId="0" nodeType="withEffect">
                                  <p:stCondLst>
                                    <p:cond delay="1000"/>
                                  </p:stCondLst>
                                  <p:childTnLst>
                                    <p:set>
                                      <p:cBhvr>
                                        <p:cTn id="21" dur="1" fill="hold">
                                          <p:stCondLst>
                                            <p:cond delay="0"/>
                                          </p:stCondLst>
                                        </p:cTn>
                                        <p:tgtEl>
                                          <p:spTgt spid="3081"/>
                                        </p:tgtEl>
                                        <p:attrNameLst>
                                          <p:attrName>style.visibility</p:attrName>
                                        </p:attrNameLst>
                                      </p:cBhvr>
                                      <p:to>
                                        <p:strVal val="visible"/>
                                      </p:to>
                                    </p:set>
                                    <p:anim calcmode="lin" valueType="num">
                                      <p:cBhvr>
                                        <p:cTn id="22" dur="1000" fill="hold"/>
                                        <p:tgtEl>
                                          <p:spTgt spid="3081"/>
                                        </p:tgtEl>
                                        <p:attrNameLst>
                                          <p:attrName>ppt_w</p:attrName>
                                        </p:attrNameLst>
                                      </p:cBhvr>
                                      <p:tavLst>
                                        <p:tav tm="0">
                                          <p:val>
                                            <p:fltVal val="0"/>
                                          </p:val>
                                        </p:tav>
                                        <p:tav tm="100000">
                                          <p:val>
                                            <p:strVal val="#ppt_w"/>
                                          </p:val>
                                        </p:tav>
                                      </p:tavLst>
                                    </p:anim>
                                    <p:anim calcmode="lin" valueType="num">
                                      <p:cBhvr>
                                        <p:cTn id="23" dur="1000" fill="hold"/>
                                        <p:tgtEl>
                                          <p:spTgt spid="3081"/>
                                        </p:tgtEl>
                                        <p:attrNameLst>
                                          <p:attrName>ppt_h</p:attrName>
                                        </p:attrNameLst>
                                      </p:cBhvr>
                                      <p:tavLst>
                                        <p:tav tm="0">
                                          <p:val>
                                            <p:fltVal val="0"/>
                                          </p:val>
                                        </p:tav>
                                        <p:tav tm="100000">
                                          <p:val>
                                            <p:strVal val="#ppt_h"/>
                                          </p:val>
                                        </p:tav>
                                      </p:tavLst>
                                    </p:anim>
                                    <p:animEffect transition="in" filter="fade">
                                      <p:cBhvr>
                                        <p:cTn id="24" dur="1000"/>
                                        <p:tgtEl>
                                          <p:spTgt spid="3081"/>
                                        </p:tgtEl>
                                      </p:cBhvr>
                                    </p:animEffect>
                                  </p:childTnLst>
                                </p:cTn>
                              </p:par>
                              <p:par>
                                <p:cTn id="25" presetID="53" presetClass="entr" presetSubtype="0" fill="hold" grpId="0" nodeType="withEffect">
                                  <p:stCondLst>
                                    <p:cond delay="1000"/>
                                  </p:stCondLst>
                                  <p:childTnLst>
                                    <p:set>
                                      <p:cBhvr>
                                        <p:cTn id="26" dur="1" fill="hold">
                                          <p:stCondLst>
                                            <p:cond delay="0"/>
                                          </p:stCondLst>
                                        </p:cTn>
                                        <p:tgtEl>
                                          <p:spTgt spid="3082"/>
                                        </p:tgtEl>
                                        <p:attrNameLst>
                                          <p:attrName>style.visibility</p:attrName>
                                        </p:attrNameLst>
                                      </p:cBhvr>
                                      <p:to>
                                        <p:strVal val="visible"/>
                                      </p:to>
                                    </p:set>
                                    <p:anim calcmode="lin" valueType="num">
                                      <p:cBhvr>
                                        <p:cTn id="27" dur="1000" fill="hold"/>
                                        <p:tgtEl>
                                          <p:spTgt spid="3082"/>
                                        </p:tgtEl>
                                        <p:attrNameLst>
                                          <p:attrName>ppt_w</p:attrName>
                                        </p:attrNameLst>
                                      </p:cBhvr>
                                      <p:tavLst>
                                        <p:tav tm="0">
                                          <p:val>
                                            <p:fltVal val="0"/>
                                          </p:val>
                                        </p:tav>
                                        <p:tav tm="100000">
                                          <p:val>
                                            <p:strVal val="#ppt_w"/>
                                          </p:val>
                                        </p:tav>
                                      </p:tavLst>
                                    </p:anim>
                                    <p:anim calcmode="lin" valueType="num">
                                      <p:cBhvr>
                                        <p:cTn id="28" dur="1000" fill="hold"/>
                                        <p:tgtEl>
                                          <p:spTgt spid="3082"/>
                                        </p:tgtEl>
                                        <p:attrNameLst>
                                          <p:attrName>ppt_h</p:attrName>
                                        </p:attrNameLst>
                                      </p:cBhvr>
                                      <p:tavLst>
                                        <p:tav tm="0">
                                          <p:val>
                                            <p:fltVal val="0"/>
                                          </p:val>
                                        </p:tav>
                                        <p:tav tm="100000">
                                          <p:val>
                                            <p:strVal val="#ppt_h"/>
                                          </p:val>
                                        </p:tav>
                                      </p:tavLst>
                                    </p:anim>
                                    <p:animEffect transition="in" filter="fade">
                                      <p:cBhvr>
                                        <p:cTn id="29" dur="1000"/>
                                        <p:tgtEl>
                                          <p:spTgt spid="3082"/>
                                        </p:tgtEl>
                                      </p:cBhvr>
                                    </p:animEffect>
                                  </p:childTnLst>
                                </p:cTn>
                              </p:par>
                              <p:par>
                                <p:cTn id="30" presetID="9" presetClass="entr" presetSubtype="0" fill="hold" grpId="0" nodeType="withEffect">
                                  <p:stCondLst>
                                    <p:cond delay="1500"/>
                                  </p:stCondLst>
                                  <p:childTnLst>
                                    <p:set>
                                      <p:cBhvr>
                                        <p:cTn id="31" dur="1" fill="hold">
                                          <p:stCondLst>
                                            <p:cond delay="0"/>
                                          </p:stCondLst>
                                        </p:cTn>
                                        <p:tgtEl>
                                          <p:spTgt spid="3084"/>
                                        </p:tgtEl>
                                        <p:attrNameLst>
                                          <p:attrName>style.visibility</p:attrName>
                                        </p:attrNameLst>
                                      </p:cBhvr>
                                      <p:to>
                                        <p:strVal val="visible"/>
                                      </p:to>
                                    </p:set>
                                    <p:animEffect transition="in" filter="dissolve">
                                      <p:cBhvr>
                                        <p:cTn id="32" dur="1000"/>
                                        <p:tgtEl>
                                          <p:spTgt spid="3084"/>
                                        </p:tgtEl>
                                      </p:cBhvr>
                                    </p:animEffect>
                                  </p:childTnLst>
                                </p:cTn>
                              </p:par>
                              <p:par>
                                <p:cTn id="33" presetID="9" presetClass="entr" presetSubtype="0" fill="hold" grpId="0" nodeType="withEffect">
                                  <p:stCondLst>
                                    <p:cond delay="1500"/>
                                  </p:stCondLst>
                                  <p:childTnLst>
                                    <p:set>
                                      <p:cBhvr>
                                        <p:cTn id="34" dur="1" fill="hold">
                                          <p:stCondLst>
                                            <p:cond delay="0"/>
                                          </p:stCondLst>
                                        </p:cTn>
                                        <p:tgtEl>
                                          <p:spTgt spid="3085"/>
                                        </p:tgtEl>
                                        <p:attrNameLst>
                                          <p:attrName>style.visibility</p:attrName>
                                        </p:attrNameLst>
                                      </p:cBhvr>
                                      <p:to>
                                        <p:strVal val="visible"/>
                                      </p:to>
                                    </p:set>
                                    <p:animEffect transition="in" filter="dissolve">
                                      <p:cBhvr>
                                        <p:cTn id="35" dur="1000"/>
                                        <p:tgtEl>
                                          <p:spTgt spid="3085"/>
                                        </p:tgtEl>
                                      </p:cBhvr>
                                    </p:animEffect>
                                  </p:childTnLst>
                                </p:cTn>
                              </p:par>
                              <p:par>
                                <p:cTn id="36" presetID="9" presetClass="entr" presetSubtype="0" fill="hold" grpId="0" nodeType="withEffect">
                                  <p:stCondLst>
                                    <p:cond delay="1500"/>
                                  </p:stCondLst>
                                  <p:childTnLst>
                                    <p:set>
                                      <p:cBhvr>
                                        <p:cTn id="37" dur="1" fill="hold">
                                          <p:stCondLst>
                                            <p:cond delay="0"/>
                                          </p:stCondLst>
                                        </p:cTn>
                                        <p:tgtEl>
                                          <p:spTgt spid="3086"/>
                                        </p:tgtEl>
                                        <p:attrNameLst>
                                          <p:attrName>style.visibility</p:attrName>
                                        </p:attrNameLst>
                                      </p:cBhvr>
                                      <p:to>
                                        <p:strVal val="visible"/>
                                      </p:to>
                                    </p:set>
                                    <p:animEffect transition="in" filter="dissolve">
                                      <p:cBhvr>
                                        <p:cTn id="38" dur="1000"/>
                                        <p:tgtEl>
                                          <p:spTgt spid="3086"/>
                                        </p:tgtEl>
                                      </p:cBhvr>
                                    </p:animEffect>
                                  </p:childTnLst>
                                </p:cTn>
                              </p:par>
                              <p:par>
                                <p:cTn id="39" presetID="9" presetClass="entr" presetSubtype="0" fill="hold" grpId="0" nodeType="withEffect">
                                  <p:stCondLst>
                                    <p:cond delay="1500"/>
                                  </p:stCondLst>
                                  <p:childTnLst>
                                    <p:set>
                                      <p:cBhvr>
                                        <p:cTn id="40" dur="1" fill="hold">
                                          <p:stCondLst>
                                            <p:cond delay="0"/>
                                          </p:stCondLst>
                                        </p:cTn>
                                        <p:tgtEl>
                                          <p:spTgt spid="3087"/>
                                        </p:tgtEl>
                                        <p:attrNameLst>
                                          <p:attrName>style.visibility</p:attrName>
                                        </p:attrNameLst>
                                      </p:cBhvr>
                                      <p:to>
                                        <p:strVal val="visible"/>
                                      </p:to>
                                    </p:set>
                                    <p:animEffect transition="in" filter="dissolve">
                                      <p:cBhvr>
                                        <p:cTn id="41" dur="1000"/>
                                        <p:tgtEl>
                                          <p:spTgt spid="3087"/>
                                        </p:tgtEl>
                                      </p:cBhvr>
                                    </p:animEffect>
                                  </p:childTnLst>
                                </p:cTn>
                              </p:par>
                              <p:par>
                                <p:cTn id="42" presetID="9" presetClass="entr" presetSubtype="0" fill="hold" grpId="0" nodeType="withEffect">
                                  <p:stCondLst>
                                    <p:cond delay="1500"/>
                                  </p:stCondLst>
                                  <p:childTnLst>
                                    <p:set>
                                      <p:cBhvr>
                                        <p:cTn id="43" dur="1" fill="hold">
                                          <p:stCondLst>
                                            <p:cond delay="0"/>
                                          </p:stCondLst>
                                        </p:cTn>
                                        <p:tgtEl>
                                          <p:spTgt spid="3099"/>
                                        </p:tgtEl>
                                        <p:attrNameLst>
                                          <p:attrName>style.visibility</p:attrName>
                                        </p:attrNameLst>
                                      </p:cBhvr>
                                      <p:to>
                                        <p:strVal val="visible"/>
                                      </p:to>
                                    </p:set>
                                    <p:animEffect transition="in" filter="dissolve">
                                      <p:cBhvr>
                                        <p:cTn id="44" dur="10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p:bldP spid="3079" grpId="0" animBg="1"/>
      <p:bldP spid="3080" grpId="0" animBg="1"/>
      <p:bldP spid="3081" grpId="0" animBg="1"/>
      <p:bldP spid="3082" grpId="0" animBg="1"/>
      <p:bldP spid="3084" grpId="0" animBg="1"/>
      <p:bldP spid="3085" grpId="0" animBg="1"/>
      <p:bldP spid="3086" grpId="0" animBg="1"/>
      <p:bldP spid="3087" grpId="0" animBg="1"/>
      <p:bldP spid="309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19. List Three Advantages of Outsourcing    /1.5</a:t>
            </a:r>
            <a:endParaRPr lang="en-CA" dirty="0"/>
          </a:p>
        </p:txBody>
      </p:sp>
      <p:sp>
        <p:nvSpPr>
          <p:cNvPr id="3" name="Content Placeholder 2"/>
          <p:cNvSpPr>
            <a:spLocks noGrp="1"/>
          </p:cNvSpPr>
          <p:nvPr>
            <p:ph idx="1"/>
          </p:nvPr>
        </p:nvSpPr>
        <p:spPr/>
        <p:txBody>
          <a:bodyPr/>
          <a:lstStyle/>
          <a:p>
            <a:r>
              <a:rPr lang="en-CA" dirty="0" smtClean="0"/>
              <a:t>1)</a:t>
            </a:r>
          </a:p>
          <a:p>
            <a:endParaRPr lang="en-CA" dirty="0"/>
          </a:p>
          <a:p>
            <a:r>
              <a:rPr lang="en-CA" dirty="0" smtClean="0"/>
              <a:t>2) </a:t>
            </a:r>
          </a:p>
          <a:p>
            <a:endParaRPr lang="en-CA" dirty="0"/>
          </a:p>
          <a:p>
            <a:r>
              <a:rPr lang="en-CA" dirty="0" smtClean="0"/>
              <a:t>3)</a:t>
            </a:r>
          </a:p>
          <a:p>
            <a:endParaRPr lang="en-CA" dirty="0"/>
          </a:p>
          <a:p>
            <a:endParaRPr lang="en-CA" dirty="0"/>
          </a:p>
        </p:txBody>
      </p:sp>
    </p:spTree>
    <p:extLst>
      <p:ext uri="{BB962C8B-B14F-4D97-AF65-F5344CB8AC3E}">
        <p14:creationId xmlns:p14="http://schemas.microsoft.com/office/powerpoint/2010/main" val="28697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800200"/>
          </a:xfrm>
        </p:spPr>
        <p:txBody>
          <a:bodyPr/>
          <a:lstStyle/>
          <a:p>
            <a:r>
              <a:rPr lang="en-CA" dirty="0" smtClean="0"/>
              <a:t>20. What are Three Disadvantages of Outsourcing</a:t>
            </a:r>
            <a:br>
              <a:rPr lang="en-CA" dirty="0" smtClean="0"/>
            </a:br>
            <a:r>
              <a:rPr lang="en-CA" dirty="0" smtClean="0"/>
              <a:t>/1.5</a:t>
            </a:r>
            <a:br>
              <a:rPr lang="en-CA" dirty="0" smtClean="0"/>
            </a:br>
            <a:r>
              <a:rPr lang="en-CA" dirty="0" smtClean="0"/>
              <a:t/>
            </a:r>
            <a:br>
              <a:rPr lang="en-CA" dirty="0" smtClean="0"/>
            </a:br>
            <a:endParaRPr lang="en-CA" dirty="0"/>
          </a:p>
        </p:txBody>
      </p:sp>
      <p:sp>
        <p:nvSpPr>
          <p:cNvPr id="3" name="Content Placeholder 2"/>
          <p:cNvSpPr>
            <a:spLocks noGrp="1"/>
          </p:cNvSpPr>
          <p:nvPr>
            <p:ph idx="1"/>
          </p:nvPr>
        </p:nvSpPr>
        <p:spPr>
          <a:xfrm>
            <a:off x="457200" y="2276872"/>
            <a:ext cx="8229600" cy="3849291"/>
          </a:xfrm>
        </p:spPr>
        <p:txBody>
          <a:bodyPr/>
          <a:lstStyle/>
          <a:p>
            <a:r>
              <a:rPr lang="en-CA" dirty="0" smtClean="0"/>
              <a:t>1)</a:t>
            </a:r>
          </a:p>
          <a:p>
            <a:endParaRPr lang="en-CA" dirty="0"/>
          </a:p>
          <a:p>
            <a:r>
              <a:rPr lang="en-CA" dirty="0" smtClean="0"/>
              <a:t>2)</a:t>
            </a:r>
          </a:p>
          <a:p>
            <a:endParaRPr lang="en-CA" dirty="0"/>
          </a:p>
          <a:p>
            <a:r>
              <a:rPr lang="en-CA" dirty="0" smtClean="0"/>
              <a:t>3)  </a:t>
            </a:r>
            <a:endParaRPr lang="en-CA" dirty="0"/>
          </a:p>
        </p:txBody>
      </p:sp>
    </p:spTree>
    <p:extLst>
      <p:ext uri="{BB962C8B-B14F-4D97-AF65-F5344CB8AC3E}">
        <p14:creationId xmlns:p14="http://schemas.microsoft.com/office/powerpoint/2010/main" val="151652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u="sng" smtClean="0"/>
              <a:t>Answers</a:t>
            </a:r>
          </a:p>
        </p:txBody>
      </p:sp>
      <p:sp>
        <p:nvSpPr>
          <p:cNvPr id="35842" name="Rectangle 3"/>
          <p:cNvSpPr>
            <a:spLocks noGrp="1" noChangeArrowheads="1"/>
          </p:cNvSpPr>
          <p:nvPr>
            <p:ph type="body" idx="1"/>
          </p:nvPr>
        </p:nvSpPr>
        <p:spPr/>
        <p:txBody>
          <a:bodyPr/>
          <a:lstStyle/>
          <a:p>
            <a:pPr eaLnBrk="1" hangingPunct="1">
              <a:buFontTx/>
              <a:buNone/>
            </a:pPr>
            <a:r>
              <a:rPr lang="en-US"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Grp="1" noChangeArrowheads="1"/>
          </p:cNvSpPr>
          <p:nvPr>
            <p:ph type="title"/>
          </p:nvPr>
        </p:nvSpPr>
        <p:spPr>
          <a:xfrm>
            <a:off x="1384300" y="279400"/>
            <a:ext cx="7315200" cy="1143000"/>
          </a:xfrm>
        </p:spPr>
        <p:txBody>
          <a:bodyPr/>
          <a:lstStyle/>
          <a:p>
            <a:pPr eaLnBrk="1" hangingPunct="1"/>
            <a:r>
              <a:rPr lang="en-US" dirty="0" smtClean="0"/>
              <a:t>1. Business Planning Process   /</a:t>
            </a:r>
            <a:r>
              <a:rPr lang="en-US" dirty="0" smtClean="0">
                <a:solidFill>
                  <a:srgbClr val="FF0000"/>
                </a:solidFill>
              </a:rPr>
              <a:t>3 marks</a:t>
            </a:r>
          </a:p>
        </p:txBody>
      </p:sp>
      <p:sp>
        <p:nvSpPr>
          <p:cNvPr id="3078" name="Rectangle 6"/>
          <p:cNvSpPr>
            <a:spLocks noChangeArrowheads="1"/>
          </p:cNvSpPr>
          <p:nvPr/>
        </p:nvSpPr>
        <p:spPr bwMode="auto">
          <a:xfrm>
            <a:off x="2152650" y="2122488"/>
            <a:ext cx="3276600" cy="609600"/>
          </a:xfrm>
          <a:prstGeom prst="rect">
            <a:avLst/>
          </a:prstGeom>
          <a:solidFill>
            <a:srgbClr val="FFCC00"/>
          </a:solidFill>
          <a:ln w="9525">
            <a:solidFill>
              <a:schemeClr val="tx1"/>
            </a:solidFill>
            <a:miter lim="800000"/>
            <a:headEnd/>
            <a:tailEnd/>
          </a:ln>
        </p:spPr>
        <p:txBody>
          <a:bodyPr wrap="none" anchor="ctr"/>
          <a:lstStyle/>
          <a:p>
            <a:pPr algn="ctr" eaLnBrk="0" hangingPunct="0"/>
            <a:r>
              <a:rPr lang="en-US" dirty="0" smtClean="0">
                <a:solidFill>
                  <a:srgbClr val="000000"/>
                </a:solidFill>
              </a:rPr>
              <a:t>Sales + Operations Planning</a:t>
            </a:r>
            <a:endParaRPr lang="en-US" dirty="0">
              <a:solidFill>
                <a:srgbClr val="000000"/>
              </a:solidFill>
            </a:endParaRPr>
          </a:p>
        </p:txBody>
      </p:sp>
      <p:sp>
        <p:nvSpPr>
          <p:cNvPr id="3079" name="Rectangle 7"/>
          <p:cNvSpPr>
            <a:spLocks noChangeArrowheads="1"/>
          </p:cNvSpPr>
          <p:nvPr/>
        </p:nvSpPr>
        <p:spPr bwMode="auto">
          <a:xfrm>
            <a:off x="2057400" y="3048000"/>
            <a:ext cx="3276600" cy="609600"/>
          </a:xfrm>
          <a:prstGeom prst="rect">
            <a:avLst/>
          </a:prstGeom>
          <a:solidFill>
            <a:srgbClr val="FFCC00"/>
          </a:solidFill>
          <a:ln w="9525">
            <a:solidFill>
              <a:schemeClr val="tx1"/>
            </a:solidFill>
            <a:miter lim="800000"/>
            <a:headEnd/>
            <a:tailEnd/>
          </a:ln>
        </p:spPr>
        <p:txBody>
          <a:bodyPr wrap="none" anchor="ctr"/>
          <a:lstStyle/>
          <a:p>
            <a:pPr algn="ctr" eaLnBrk="0" hangingPunct="0"/>
            <a:r>
              <a:rPr lang="en-US" dirty="0" smtClean="0">
                <a:solidFill>
                  <a:srgbClr val="000000"/>
                </a:solidFill>
              </a:rPr>
              <a:t>Master </a:t>
            </a:r>
            <a:r>
              <a:rPr lang="en-US" dirty="0">
                <a:solidFill>
                  <a:srgbClr val="000000"/>
                </a:solidFill>
              </a:rPr>
              <a:t>P</a:t>
            </a:r>
            <a:r>
              <a:rPr lang="en-US" dirty="0" smtClean="0">
                <a:solidFill>
                  <a:srgbClr val="000000"/>
                </a:solidFill>
              </a:rPr>
              <a:t>roduction Scheduling</a:t>
            </a:r>
            <a:endParaRPr lang="en-US" dirty="0">
              <a:solidFill>
                <a:srgbClr val="000000"/>
              </a:solidFill>
            </a:endParaRPr>
          </a:p>
        </p:txBody>
      </p:sp>
      <p:sp>
        <p:nvSpPr>
          <p:cNvPr id="3080" name="Rectangle 8"/>
          <p:cNvSpPr>
            <a:spLocks noChangeArrowheads="1"/>
          </p:cNvSpPr>
          <p:nvPr/>
        </p:nvSpPr>
        <p:spPr bwMode="auto">
          <a:xfrm>
            <a:off x="2152650" y="3951288"/>
            <a:ext cx="3276600" cy="609600"/>
          </a:xfrm>
          <a:prstGeom prst="rect">
            <a:avLst/>
          </a:prstGeom>
          <a:solidFill>
            <a:srgbClr val="FFCC00"/>
          </a:solidFill>
          <a:ln w="9525">
            <a:solidFill>
              <a:schemeClr val="tx1"/>
            </a:solidFill>
            <a:miter lim="800000"/>
            <a:headEnd/>
            <a:tailEnd/>
          </a:ln>
        </p:spPr>
        <p:txBody>
          <a:bodyPr wrap="none" anchor="ctr"/>
          <a:lstStyle/>
          <a:p>
            <a:pPr algn="ctr" eaLnBrk="0" hangingPunct="0"/>
            <a:r>
              <a:rPr lang="en-US" dirty="0" smtClean="0">
                <a:solidFill>
                  <a:srgbClr val="000000"/>
                </a:solidFill>
              </a:rPr>
              <a:t>Material Requirements Planning</a:t>
            </a:r>
            <a:endParaRPr lang="en-US" dirty="0">
              <a:solidFill>
                <a:srgbClr val="000000"/>
              </a:solidFill>
            </a:endParaRPr>
          </a:p>
        </p:txBody>
      </p:sp>
      <p:sp>
        <p:nvSpPr>
          <p:cNvPr id="3081" name="Rectangle 9"/>
          <p:cNvSpPr>
            <a:spLocks noChangeArrowheads="1"/>
          </p:cNvSpPr>
          <p:nvPr/>
        </p:nvSpPr>
        <p:spPr bwMode="auto">
          <a:xfrm>
            <a:off x="2036763" y="4927600"/>
            <a:ext cx="1693862" cy="609600"/>
          </a:xfrm>
          <a:prstGeom prst="rect">
            <a:avLst/>
          </a:prstGeom>
          <a:solidFill>
            <a:srgbClr val="FFCC00"/>
          </a:solidFill>
          <a:ln w="9525">
            <a:solidFill>
              <a:schemeClr val="tx1"/>
            </a:solidFill>
            <a:miter lim="800000"/>
            <a:headEnd/>
            <a:tailEnd/>
          </a:ln>
        </p:spPr>
        <p:txBody>
          <a:bodyPr wrap="none" anchor="ctr"/>
          <a:lstStyle/>
          <a:p>
            <a:pPr algn="ctr" eaLnBrk="0" hangingPunct="0"/>
            <a:r>
              <a:rPr lang="en-US" dirty="0" smtClean="0">
                <a:solidFill>
                  <a:srgbClr val="000000"/>
                </a:solidFill>
              </a:rPr>
              <a:t>Vendor mgmt. </a:t>
            </a:r>
          </a:p>
          <a:p>
            <a:pPr algn="ctr" eaLnBrk="0" hangingPunct="0"/>
            <a:r>
              <a:rPr lang="en-US" dirty="0" smtClean="0">
                <a:solidFill>
                  <a:srgbClr val="000000"/>
                </a:solidFill>
              </a:rPr>
              <a:t>or purchasing</a:t>
            </a:r>
            <a:endParaRPr lang="en-US" dirty="0">
              <a:solidFill>
                <a:srgbClr val="000000"/>
              </a:solidFill>
            </a:endParaRPr>
          </a:p>
        </p:txBody>
      </p:sp>
      <p:sp>
        <p:nvSpPr>
          <p:cNvPr id="3082" name="Rectangle 10"/>
          <p:cNvSpPr>
            <a:spLocks noChangeArrowheads="1"/>
          </p:cNvSpPr>
          <p:nvPr/>
        </p:nvSpPr>
        <p:spPr bwMode="auto">
          <a:xfrm>
            <a:off x="3919537" y="4927600"/>
            <a:ext cx="1948607" cy="609600"/>
          </a:xfrm>
          <a:prstGeom prst="rect">
            <a:avLst/>
          </a:prstGeom>
          <a:solidFill>
            <a:srgbClr val="FFCC00"/>
          </a:solidFill>
          <a:ln w="9525">
            <a:solidFill>
              <a:schemeClr val="tx1"/>
            </a:solidFill>
            <a:miter lim="800000"/>
            <a:headEnd/>
            <a:tailEnd/>
          </a:ln>
        </p:spPr>
        <p:txBody>
          <a:bodyPr wrap="none" anchor="ctr"/>
          <a:lstStyle/>
          <a:p>
            <a:pPr algn="ctr" eaLnBrk="0" hangingPunct="0"/>
            <a:r>
              <a:rPr lang="en-US" dirty="0" smtClean="0">
                <a:solidFill>
                  <a:srgbClr val="000000"/>
                </a:solidFill>
              </a:rPr>
              <a:t>Production Activity </a:t>
            </a:r>
          </a:p>
          <a:p>
            <a:pPr algn="ctr" eaLnBrk="0" hangingPunct="0"/>
            <a:r>
              <a:rPr lang="en-US" dirty="0" smtClean="0">
                <a:solidFill>
                  <a:srgbClr val="000000"/>
                </a:solidFill>
              </a:rPr>
              <a:t>Control</a:t>
            </a:r>
            <a:endParaRPr lang="en-US" dirty="0">
              <a:solidFill>
                <a:srgbClr val="000000"/>
              </a:solidFill>
            </a:endParaRPr>
          </a:p>
        </p:txBody>
      </p:sp>
      <p:sp>
        <p:nvSpPr>
          <p:cNvPr id="3084" name="AutoShape 12"/>
          <p:cNvSpPr>
            <a:spLocks noChangeArrowheads="1"/>
          </p:cNvSpPr>
          <p:nvPr/>
        </p:nvSpPr>
        <p:spPr bwMode="auto">
          <a:xfrm>
            <a:off x="3713163" y="2736850"/>
            <a:ext cx="192087" cy="307975"/>
          </a:xfrm>
          <a:prstGeom prst="upDownArrow">
            <a:avLst>
              <a:gd name="adj1" fmla="val 50000"/>
              <a:gd name="adj2" fmla="val 32066"/>
            </a:avLst>
          </a:prstGeom>
          <a:solidFill>
            <a:schemeClr val="tx1"/>
          </a:solidFill>
          <a:ln w="9525">
            <a:solidFill>
              <a:schemeClr val="tx1"/>
            </a:solidFill>
            <a:miter lim="800000"/>
            <a:headEnd/>
            <a:tailEnd/>
          </a:ln>
        </p:spPr>
        <p:txBody>
          <a:bodyPr vert="eaVert" wrap="none" anchor="ctr"/>
          <a:lstStyle/>
          <a:p>
            <a:endParaRPr lang="en-US">
              <a:solidFill>
                <a:srgbClr val="000000"/>
              </a:solidFill>
            </a:endParaRPr>
          </a:p>
        </p:txBody>
      </p:sp>
      <p:sp>
        <p:nvSpPr>
          <p:cNvPr id="3085" name="AutoShape 13"/>
          <p:cNvSpPr>
            <a:spLocks noChangeArrowheads="1"/>
          </p:cNvSpPr>
          <p:nvPr/>
        </p:nvSpPr>
        <p:spPr bwMode="auto">
          <a:xfrm>
            <a:off x="3713163" y="3659188"/>
            <a:ext cx="192087" cy="307975"/>
          </a:xfrm>
          <a:prstGeom prst="upDownArrow">
            <a:avLst>
              <a:gd name="adj1" fmla="val 50000"/>
              <a:gd name="adj2" fmla="val 32066"/>
            </a:avLst>
          </a:prstGeom>
          <a:solidFill>
            <a:schemeClr val="tx1"/>
          </a:solidFill>
          <a:ln w="9525">
            <a:solidFill>
              <a:schemeClr val="tx1"/>
            </a:solidFill>
            <a:miter lim="800000"/>
            <a:headEnd/>
            <a:tailEnd/>
          </a:ln>
        </p:spPr>
        <p:txBody>
          <a:bodyPr vert="eaVert" wrap="none" anchor="ctr"/>
          <a:lstStyle/>
          <a:p>
            <a:endParaRPr lang="en-US">
              <a:solidFill>
                <a:srgbClr val="000000"/>
              </a:solidFill>
            </a:endParaRPr>
          </a:p>
        </p:txBody>
      </p:sp>
      <p:sp>
        <p:nvSpPr>
          <p:cNvPr id="3086" name="AutoShape 14"/>
          <p:cNvSpPr>
            <a:spLocks noChangeArrowheads="1"/>
          </p:cNvSpPr>
          <p:nvPr/>
        </p:nvSpPr>
        <p:spPr bwMode="auto">
          <a:xfrm rot="2700000">
            <a:off x="2964657" y="4599781"/>
            <a:ext cx="192088" cy="307975"/>
          </a:xfrm>
          <a:prstGeom prst="upDownArrow">
            <a:avLst>
              <a:gd name="adj1" fmla="val 50000"/>
              <a:gd name="adj2" fmla="val 32066"/>
            </a:avLst>
          </a:prstGeom>
          <a:solidFill>
            <a:schemeClr val="tx1"/>
          </a:solidFill>
          <a:ln w="9525">
            <a:solidFill>
              <a:schemeClr val="tx1"/>
            </a:solidFill>
            <a:miter lim="800000"/>
            <a:headEnd/>
            <a:tailEnd/>
          </a:ln>
        </p:spPr>
        <p:txBody>
          <a:bodyPr vert="eaVert" wrap="none" anchor="ctr"/>
          <a:lstStyle/>
          <a:p>
            <a:endParaRPr lang="en-US">
              <a:solidFill>
                <a:srgbClr val="000000"/>
              </a:solidFill>
            </a:endParaRPr>
          </a:p>
        </p:txBody>
      </p:sp>
      <p:sp>
        <p:nvSpPr>
          <p:cNvPr id="3087" name="AutoShape 15"/>
          <p:cNvSpPr>
            <a:spLocks noChangeArrowheads="1"/>
          </p:cNvSpPr>
          <p:nvPr/>
        </p:nvSpPr>
        <p:spPr bwMode="auto">
          <a:xfrm rot="-2700000">
            <a:off x="4557713" y="4581525"/>
            <a:ext cx="192087" cy="307975"/>
          </a:xfrm>
          <a:prstGeom prst="upDownArrow">
            <a:avLst>
              <a:gd name="adj1" fmla="val 50000"/>
              <a:gd name="adj2" fmla="val 32066"/>
            </a:avLst>
          </a:prstGeom>
          <a:solidFill>
            <a:schemeClr val="tx1"/>
          </a:solidFill>
          <a:ln w="9525">
            <a:solidFill>
              <a:schemeClr val="tx1"/>
            </a:solidFill>
            <a:miter lim="800000"/>
            <a:headEnd/>
            <a:tailEnd/>
          </a:ln>
        </p:spPr>
        <p:txBody>
          <a:bodyPr vert="eaVert" wrap="none" anchor="ctr"/>
          <a:lstStyle/>
          <a:p>
            <a:endParaRPr lang="en-US">
              <a:solidFill>
                <a:srgbClr val="000000"/>
              </a:solidFill>
            </a:endParaRPr>
          </a:p>
        </p:txBody>
      </p:sp>
      <p:sp>
        <p:nvSpPr>
          <p:cNvPr id="16404" name="Rectangle 24"/>
          <p:cNvSpPr>
            <a:spLocks noChangeArrowheads="1"/>
          </p:cNvSpPr>
          <p:nvPr/>
        </p:nvSpPr>
        <p:spPr bwMode="auto">
          <a:xfrm>
            <a:off x="1960563" y="1527175"/>
            <a:ext cx="3763962" cy="641350"/>
          </a:xfrm>
          <a:prstGeom prst="rect">
            <a:avLst/>
          </a:prstGeom>
          <a:noFill/>
          <a:ln w="9525">
            <a:noFill/>
            <a:miter lim="800000"/>
            <a:headEnd/>
            <a:tailEnd/>
          </a:ln>
        </p:spPr>
        <p:txBody>
          <a:bodyPr anchor="ctr">
            <a:spAutoFit/>
          </a:bodyPr>
          <a:lstStyle/>
          <a:p>
            <a:pPr lvl="3">
              <a:tabLst>
                <a:tab pos="247650" algn="l"/>
              </a:tabLst>
            </a:pPr>
            <a:r>
              <a:rPr lang="en-US">
                <a:solidFill>
                  <a:srgbClr val="000000"/>
                </a:solidFill>
              </a:rPr>
              <a:t>Strategic Planning</a:t>
            </a:r>
            <a:endParaRPr lang="en-CA">
              <a:solidFill>
                <a:srgbClr val="000000"/>
              </a:solidFill>
            </a:endParaRPr>
          </a:p>
          <a:p>
            <a:pPr lvl="3">
              <a:buFontTx/>
              <a:buChar char="•"/>
              <a:tabLst>
                <a:tab pos="247650" algn="l"/>
              </a:tabLst>
            </a:pPr>
            <a:endParaRPr lang="en-CA">
              <a:solidFill>
                <a:srgbClr val="000000"/>
              </a:solidFill>
            </a:endParaRPr>
          </a:p>
        </p:txBody>
      </p:sp>
      <p:sp>
        <p:nvSpPr>
          <p:cNvPr id="16405" name="Rectangle 25"/>
          <p:cNvSpPr>
            <a:spLocks noChangeArrowheads="1"/>
          </p:cNvSpPr>
          <p:nvPr/>
        </p:nvSpPr>
        <p:spPr bwMode="auto">
          <a:xfrm>
            <a:off x="2133600" y="1447800"/>
            <a:ext cx="3276600" cy="533400"/>
          </a:xfrm>
          <a:prstGeom prst="rect">
            <a:avLst/>
          </a:prstGeom>
          <a:solidFill>
            <a:srgbClr val="FFCC00"/>
          </a:solidFill>
          <a:ln w="9525">
            <a:solidFill>
              <a:schemeClr val="tx1"/>
            </a:solidFill>
            <a:miter lim="800000"/>
            <a:headEnd/>
            <a:tailEnd/>
          </a:ln>
        </p:spPr>
        <p:txBody>
          <a:bodyPr wrap="none" anchor="ctr"/>
          <a:lstStyle/>
          <a:p>
            <a:pPr algn="ctr"/>
            <a:endParaRPr lang="en-US">
              <a:solidFill>
                <a:srgbClr val="000000"/>
              </a:solidFill>
            </a:endParaRPr>
          </a:p>
        </p:txBody>
      </p:sp>
      <p:sp>
        <p:nvSpPr>
          <p:cNvPr id="16406" name="Text Box 26"/>
          <p:cNvSpPr txBox="1">
            <a:spLocks noChangeArrowheads="1"/>
          </p:cNvSpPr>
          <p:nvPr/>
        </p:nvSpPr>
        <p:spPr bwMode="auto">
          <a:xfrm>
            <a:off x="2476500" y="1524000"/>
            <a:ext cx="2819400" cy="369332"/>
          </a:xfrm>
          <a:prstGeom prst="rect">
            <a:avLst/>
          </a:prstGeom>
          <a:noFill/>
          <a:ln w="9525">
            <a:noFill/>
            <a:miter lim="800000"/>
            <a:headEnd/>
            <a:tailEnd/>
          </a:ln>
        </p:spPr>
        <p:txBody>
          <a:bodyPr>
            <a:spAutoFit/>
          </a:bodyPr>
          <a:lstStyle/>
          <a:p>
            <a:pPr algn="ctr">
              <a:spcBef>
                <a:spcPct val="50000"/>
              </a:spcBef>
            </a:pPr>
            <a:r>
              <a:rPr lang="en-US" dirty="0" smtClean="0">
                <a:solidFill>
                  <a:srgbClr val="000000"/>
                </a:solidFill>
              </a:rPr>
              <a:t>Strategic Plan</a:t>
            </a:r>
            <a:endParaRPr lang="en-US" dirty="0">
              <a:solidFill>
                <a:srgbClr val="000000"/>
              </a:solidFill>
            </a:endParaRPr>
          </a:p>
        </p:txBody>
      </p:sp>
      <p:sp>
        <p:nvSpPr>
          <p:cNvPr id="3099" name="AutoShape 27"/>
          <p:cNvSpPr>
            <a:spLocks noChangeArrowheads="1"/>
          </p:cNvSpPr>
          <p:nvPr/>
        </p:nvSpPr>
        <p:spPr bwMode="auto">
          <a:xfrm>
            <a:off x="3733800" y="1905000"/>
            <a:ext cx="152400" cy="307975"/>
          </a:xfrm>
          <a:prstGeom prst="upDownArrow">
            <a:avLst>
              <a:gd name="adj1" fmla="val 50000"/>
              <a:gd name="adj2" fmla="val 40417"/>
            </a:avLst>
          </a:prstGeom>
          <a:solidFill>
            <a:schemeClr val="tx1"/>
          </a:solidFill>
          <a:ln w="9525">
            <a:solidFill>
              <a:schemeClr val="tx1"/>
            </a:solidFill>
            <a:miter lim="800000"/>
            <a:headEnd/>
            <a:tailEnd/>
          </a:ln>
        </p:spPr>
        <p:txBody>
          <a:bodyPr vert="eaVert" wrap="none" anchor="ctr"/>
          <a:lstStyle/>
          <a:p>
            <a:endParaRPr lang="en-US">
              <a:solidFill>
                <a:srgbClr val="000000"/>
              </a:solidFill>
            </a:endParaRPr>
          </a:p>
        </p:txBody>
      </p:sp>
    </p:spTree>
    <p:extLst>
      <p:ext uri="{BB962C8B-B14F-4D97-AF65-F5344CB8AC3E}">
        <p14:creationId xmlns:p14="http://schemas.microsoft.com/office/powerpoint/2010/main" val="152984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1000"/>
                                  </p:stCondLst>
                                  <p:childTnLst>
                                    <p:set>
                                      <p:cBhvr>
                                        <p:cTn id="6" dur="1" fill="hold">
                                          <p:stCondLst>
                                            <p:cond delay="0"/>
                                          </p:stCondLst>
                                        </p:cTn>
                                        <p:tgtEl>
                                          <p:spTgt spid="3078"/>
                                        </p:tgtEl>
                                        <p:attrNameLst>
                                          <p:attrName>style.visibility</p:attrName>
                                        </p:attrNameLst>
                                      </p:cBhvr>
                                      <p:to>
                                        <p:strVal val="visible"/>
                                      </p:to>
                                    </p:set>
                                    <p:anim calcmode="lin" valueType="num">
                                      <p:cBhvr>
                                        <p:cTn id="7" dur="1000" fill="hold"/>
                                        <p:tgtEl>
                                          <p:spTgt spid="3078"/>
                                        </p:tgtEl>
                                        <p:attrNameLst>
                                          <p:attrName>ppt_w</p:attrName>
                                        </p:attrNameLst>
                                      </p:cBhvr>
                                      <p:tavLst>
                                        <p:tav tm="0">
                                          <p:val>
                                            <p:fltVal val="0"/>
                                          </p:val>
                                        </p:tav>
                                        <p:tav tm="100000">
                                          <p:val>
                                            <p:strVal val="#ppt_w"/>
                                          </p:val>
                                        </p:tav>
                                      </p:tavLst>
                                    </p:anim>
                                    <p:anim calcmode="lin" valueType="num">
                                      <p:cBhvr>
                                        <p:cTn id="8" dur="1000" fill="hold"/>
                                        <p:tgtEl>
                                          <p:spTgt spid="3078"/>
                                        </p:tgtEl>
                                        <p:attrNameLst>
                                          <p:attrName>ppt_h</p:attrName>
                                        </p:attrNameLst>
                                      </p:cBhvr>
                                      <p:tavLst>
                                        <p:tav tm="0">
                                          <p:val>
                                            <p:fltVal val="0"/>
                                          </p:val>
                                        </p:tav>
                                        <p:tav tm="100000">
                                          <p:val>
                                            <p:strVal val="#ppt_h"/>
                                          </p:val>
                                        </p:tav>
                                      </p:tavLst>
                                    </p:anim>
                                    <p:animEffect transition="in" filter="fade">
                                      <p:cBhvr>
                                        <p:cTn id="9" dur="1000"/>
                                        <p:tgtEl>
                                          <p:spTgt spid="3078"/>
                                        </p:tgtEl>
                                      </p:cBhvr>
                                    </p:animEffect>
                                  </p:childTnLst>
                                </p:cTn>
                              </p:par>
                              <p:par>
                                <p:cTn id="10" presetID="53" presetClass="entr" presetSubtype="0" fill="hold" grpId="0" nodeType="withEffect">
                                  <p:stCondLst>
                                    <p:cond delay="1000"/>
                                  </p:stCondLst>
                                  <p:childTnLst>
                                    <p:set>
                                      <p:cBhvr>
                                        <p:cTn id="11" dur="1" fill="hold">
                                          <p:stCondLst>
                                            <p:cond delay="0"/>
                                          </p:stCondLst>
                                        </p:cTn>
                                        <p:tgtEl>
                                          <p:spTgt spid="3079"/>
                                        </p:tgtEl>
                                        <p:attrNameLst>
                                          <p:attrName>style.visibility</p:attrName>
                                        </p:attrNameLst>
                                      </p:cBhvr>
                                      <p:to>
                                        <p:strVal val="visible"/>
                                      </p:to>
                                    </p:set>
                                    <p:anim calcmode="lin" valueType="num">
                                      <p:cBhvr>
                                        <p:cTn id="12" dur="1000" fill="hold"/>
                                        <p:tgtEl>
                                          <p:spTgt spid="3079"/>
                                        </p:tgtEl>
                                        <p:attrNameLst>
                                          <p:attrName>ppt_w</p:attrName>
                                        </p:attrNameLst>
                                      </p:cBhvr>
                                      <p:tavLst>
                                        <p:tav tm="0">
                                          <p:val>
                                            <p:fltVal val="0"/>
                                          </p:val>
                                        </p:tav>
                                        <p:tav tm="100000">
                                          <p:val>
                                            <p:strVal val="#ppt_w"/>
                                          </p:val>
                                        </p:tav>
                                      </p:tavLst>
                                    </p:anim>
                                    <p:anim calcmode="lin" valueType="num">
                                      <p:cBhvr>
                                        <p:cTn id="13" dur="1000" fill="hold"/>
                                        <p:tgtEl>
                                          <p:spTgt spid="3079"/>
                                        </p:tgtEl>
                                        <p:attrNameLst>
                                          <p:attrName>ppt_h</p:attrName>
                                        </p:attrNameLst>
                                      </p:cBhvr>
                                      <p:tavLst>
                                        <p:tav tm="0">
                                          <p:val>
                                            <p:fltVal val="0"/>
                                          </p:val>
                                        </p:tav>
                                        <p:tav tm="100000">
                                          <p:val>
                                            <p:strVal val="#ppt_h"/>
                                          </p:val>
                                        </p:tav>
                                      </p:tavLst>
                                    </p:anim>
                                    <p:animEffect transition="in" filter="fade">
                                      <p:cBhvr>
                                        <p:cTn id="14" dur="1000"/>
                                        <p:tgtEl>
                                          <p:spTgt spid="3079"/>
                                        </p:tgtEl>
                                      </p:cBhvr>
                                    </p:animEffect>
                                  </p:childTnLst>
                                </p:cTn>
                              </p:par>
                              <p:par>
                                <p:cTn id="15" presetID="53" presetClass="entr" presetSubtype="0" fill="hold" grpId="0" nodeType="withEffect">
                                  <p:stCondLst>
                                    <p:cond delay="1000"/>
                                  </p:stCondLst>
                                  <p:childTnLst>
                                    <p:set>
                                      <p:cBhvr>
                                        <p:cTn id="16" dur="1" fill="hold">
                                          <p:stCondLst>
                                            <p:cond delay="0"/>
                                          </p:stCondLst>
                                        </p:cTn>
                                        <p:tgtEl>
                                          <p:spTgt spid="3080"/>
                                        </p:tgtEl>
                                        <p:attrNameLst>
                                          <p:attrName>style.visibility</p:attrName>
                                        </p:attrNameLst>
                                      </p:cBhvr>
                                      <p:to>
                                        <p:strVal val="visible"/>
                                      </p:to>
                                    </p:set>
                                    <p:anim calcmode="lin" valueType="num">
                                      <p:cBhvr>
                                        <p:cTn id="17" dur="1000" fill="hold"/>
                                        <p:tgtEl>
                                          <p:spTgt spid="3080"/>
                                        </p:tgtEl>
                                        <p:attrNameLst>
                                          <p:attrName>ppt_w</p:attrName>
                                        </p:attrNameLst>
                                      </p:cBhvr>
                                      <p:tavLst>
                                        <p:tav tm="0">
                                          <p:val>
                                            <p:fltVal val="0"/>
                                          </p:val>
                                        </p:tav>
                                        <p:tav tm="100000">
                                          <p:val>
                                            <p:strVal val="#ppt_w"/>
                                          </p:val>
                                        </p:tav>
                                      </p:tavLst>
                                    </p:anim>
                                    <p:anim calcmode="lin" valueType="num">
                                      <p:cBhvr>
                                        <p:cTn id="18" dur="1000" fill="hold"/>
                                        <p:tgtEl>
                                          <p:spTgt spid="3080"/>
                                        </p:tgtEl>
                                        <p:attrNameLst>
                                          <p:attrName>ppt_h</p:attrName>
                                        </p:attrNameLst>
                                      </p:cBhvr>
                                      <p:tavLst>
                                        <p:tav tm="0">
                                          <p:val>
                                            <p:fltVal val="0"/>
                                          </p:val>
                                        </p:tav>
                                        <p:tav tm="100000">
                                          <p:val>
                                            <p:strVal val="#ppt_h"/>
                                          </p:val>
                                        </p:tav>
                                      </p:tavLst>
                                    </p:anim>
                                    <p:animEffect transition="in" filter="fade">
                                      <p:cBhvr>
                                        <p:cTn id="19" dur="1000"/>
                                        <p:tgtEl>
                                          <p:spTgt spid="3080"/>
                                        </p:tgtEl>
                                      </p:cBhvr>
                                    </p:animEffect>
                                  </p:childTnLst>
                                </p:cTn>
                              </p:par>
                              <p:par>
                                <p:cTn id="20" presetID="53" presetClass="entr" presetSubtype="0" fill="hold" grpId="0" nodeType="withEffect">
                                  <p:stCondLst>
                                    <p:cond delay="1000"/>
                                  </p:stCondLst>
                                  <p:childTnLst>
                                    <p:set>
                                      <p:cBhvr>
                                        <p:cTn id="21" dur="1" fill="hold">
                                          <p:stCondLst>
                                            <p:cond delay="0"/>
                                          </p:stCondLst>
                                        </p:cTn>
                                        <p:tgtEl>
                                          <p:spTgt spid="3081"/>
                                        </p:tgtEl>
                                        <p:attrNameLst>
                                          <p:attrName>style.visibility</p:attrName>
                                        </p:attrNameLst>
                                      </p:cBhvr>
                                      <p:to>
                                        <p:strVal val="visible"/>
                                      </p:to>
                                    </p:set>
                                    <p:anim calcmode="lin" valueType="num">
                                      <p:cBhvr>
                                        <p:cTn id="22" dur="1000" fill="hold"/>
                                        <p:tgtEl>
                                          <p:spTgt spid="3081"/>
                                        </p:tgtEl>
                                        <p:attrNameLst>
                                          <p:attrName>ppt_w</p:attrName>
                                        </p:attrNameLst>
                                      </p:cBhvr>
                                      <p:tavLst>
                                        <p:tav tm="0">
                                          <p:val>
                                            <p:fltVal val="0"/>
                                          </p:val>
                                        </p:tav>
                                        <p:tav tm="100000">
                                          <p:val>
                                            <p:strVal val="#ppt_w"/>
                                          </p:val>
                                        </p:tav>
                                      </p:tavLst>
                                    </p:anim>
                                    <p:anim calcmode="lin" valueType="num">
                                      <p:cBhvr>
                                        <p:cTn id="23" dur="1000" fill="hold"/>
                                        <p:tgtEl>
                                          <p:spTgt spid="3081"/>
                                        </p:tgtEl>
                                        <p:attrNameLst>
                                          <p:attrName>ppt_h</p:attrName>
                                        </p:attrNameLst>
                                      </p:cBhvr>
                                      <p:tavLst>
                                        <p:tav tm="0">
                                          <p:val>
                                            <p:fltVal val="0"/>
                                          </p:val>
                                        </p:tav>
                                        <p:tav tm="100000">
                                          <p:val>
                                            <p:strVal val="#ppt_h"/>
                                          </p:val>
                                        </p:tav>
                                      </p:tavLst>
                                    </p:anim>
                                    <p:animEffect transition="in" filter="fade">
                                      <p:cBhvr>
                                        <p:cTn id="24" dur="1000"/>
                                        <p:tgtEl>
                                          <p:spTgt spid="3081"/>
                                        </p:tgtEl>
                                      </p:cBhvr>
                                    </p:animEffect>
                                  </p:childTnLst>
                                </p:cTn>
                              </p:par>
                              <p:par>
                                <p:cTn id="25" presetID="53" presetClass="entr" presetSubtype="0" fill="hold" grpId="0" nodeType="withEffect">
                                  <p:stCondLst>
                                    <p:cond delay="1000"/>
                                  </p:stCondLst>
                                  <p:childTnLst>
                                    <p:set>
                                      <p:cBhvr>
                                        <p:cTn id="26" dur="1" fill="hold">
                                          <p:stCondLst>
                                            <p:cond delay="0"/>
                                          </p:stCondLst>
                                        </p:cTn>
                                        <p:tgtEl>
                                          <p:spTgt spid="3082"/>
                                        </p:tgtEl>
                                        <p:attrNameLst>
                                          <p:attrName>style.visibility</p:attrName>
                                        </p:attrNameLst>
                                      </p:cBhvr>
                                      <p:to>
                                        <p:strVal val="visible"/>
                                      </p:to>
                                    </p:set>
                                    <p:anim calcmode="lin" valueType="num">
                                      <p:cBhvr>
                                        <p:cTn id="27" dur="1000" fill="hold"/>
                                        <p:tgtEl>
                                          <p:spTgt spid="3082"/>
                                        </p:tgtEl>
                                        <p:attrNameLst>
                                          <p:attrName>ppt_w</p:attrName>
                                        </p:attrNameLst>
                                      </p:cBhvr>
                                      <p:tavLst>
                                        <p:tav tm="0">
                                          <p:val>
                                            <p:fltVal val="0"/>
                                          </p:val>
                                        </p:tav>
                                        <p:tav tm="100000">
                                          <p:val>
                                            <p:strVal val="#ppt_w"/>
                                          </p:val>
                                        </p:tav>
                                      </p:tavLst>
                                    </p:anim>
                                    <p:anim calcmode="lin" valueType="num">
                                      <p:cBhvr>
                                        <p:cTn id="28" dur="1000" fill="hold"/>
                                        <p:tgtEl>
                                          <p:spTgt spid="3082"/>
                                        </p:tgtEl>
                                        <p:attrNameLst>
                                          <p:attrName>ppt_h</p:attrName>
                                        </p:attrNameLst>
                                      </p:cBhvr>
                                      <p:tavLst>
                                        <p:tav tm="0">
                                          <p:val>
                                            <p:fltVal val="0"/>
                                          </p:val>
                                        </p:tav>
                                        <p:tav tm="100000">
                                          <p:val>
                                            <p:strVal val="#ppt_h"/>
                                          </p:val>
                                        </p:tav>
                                      </p:tavLst>
                                    </p:anim>
                                    <p:animEffect transition="in" filter="fade">
                                      <p:cBhvr>
                                        <p:cTn id="29" dur="1000"/>
                                        <p:tgtEl>
                                          <p:spTgt spid="3082"/>
                                        </p:tgtEl>
                                      </p:cBhvr>
                                    </p:animEffect>
                                  </p:childTnLst>
                                </p:cTn>
                              </p:par>
                              <p:par>
                                <p:cTn id="30" presetID="9" presetClass="entr" presetSubtype="0" fill="hold" grpId="0" nodeType="withEffect">
                                  <p:stCondLst>
                                    <p:cond delay="1500"/>
                                  </p:stCondLst>
                                  <p:childTnLst>
                                    <p:set>
                                      <p:cBhvr>
                                        <p:cTn id="31" dur="1" fill="hold">
                                          <p:stCondLst>
                                            <p:cond delay="0"/>
                                          </p:stCondLst>
                                        </p:cTn>
                                        <p:tgtEl>
                                          <p:spTgt spid="3084"/>
                                        </p:tgtEl>
                                        <p:attrNameLst>
                                          <p:attrName>style.visibility</p:attrName>
                                        </p:attrNameLst>
                                      </p:cBhvr>
                                      <p:to>
                                        <p:strVal val="visible"/>
                                      </p:to>
                                    </p:set>
                                    <p:animEffect transition="in" filter="dissolve">
                                      <p:cBhvr>
                                        <p:cTn id="32" dur="1000"/>
                                        <p:tgtEl>
                                          <p:spTgt spid="3084"/>
                                        </p:tgtEl>
                                      </p:cBhvr>
                                    </p:animEffect>
                                  </p:childTnLst>
                                </p:cTn>
                              </p:par>
                              <p:par>
                                <p:cTn id="33" presetID="9" presetClass="entr" presetSubtype="0" fill="hold" grpId="0" nodeType="withEffect">
                                  <p:stCondLst>
                                    <p:cond delay="1500"/>
                                  </p:stCondLst>
                                  <p:childTnLst>
                                    <p:set>
                                      <p:cBhvr>
                                        <p:cTn id="34" dur="1" fill="hold">
                                          <p:stCondLst>
                                            <p:cond delay="0"/>
                                          </p:stCondLst>
                                        </p:cTn>
                                        <p:tgtEl>
                                          <p:spTgt spid="3085"/>
                                        </p:tgtEl>
                                        <p:attrNameLst>
                                          <p:attrName>style.visibility</p:attrName>
                                        </p:attrNameLst>
                                      </p:cBhvr>
                                      <p:to>
                                        <p:strVal val="visible"/>
                                      </p:to>
                                    </p:set>
                                    <p:animEffect transition="in" filter="dissolve">
                                      <p:cBhvr>
                                        <p:cTn id="35" dur="1000"/>
                                        <p:tgtEl>
                                          <p:spTgt spid="3085"/>
                                        </p:tgtEl>
                                      </p:cBhvr>
                                    </p:animEffect>
                                  </p:childTnLst>
                                </p:cTn>
                              </p:par>
                              <p:par>
                                <p:cTn id="36" presetID="9" presetClass="entr" presetSubtype="0" fill="hold" grpId="0" nodeType="withEffect">
                                  <p:stCondLst>
                                    <p:cond delay="1500"/>
                                  </p:stCondLst>
                                  <p:childTnLst>
                                    <p:set>
                                      <p:cBhvr>
                                        <p:cTn id="37" dur="1" fill="hold">
                                          <p:stCondLst>
                                            <p:cond delay="0"/>
                                          </p:stCondLst>
                                        </p:cTn>
                                        <p:tgtEl>
                                          <p:spTgt spid="3086"/>
                                        </p:tgtEl>
                                        <p:attrNameLst>
                                          <p:attrName>style.visibility</p:attrName>
                                        </p:attrNameLst>
                                      </p:cBhvr>
                                      <p:to>
                                        <p:strVal val="visible"/>
                                      </p:to>
                                    </p:set>
                                    <p:animEffect transition="in" filter="dissolve">
                                      <p:cBhvr>
                                        <p:cTn id="38" dur="1000"/>
                                        <p:tgtEl>
                                          <p:spTgt spid="3086"/>
                                        </p:tgtEl>
                                      </p:cBhvr>
                                    </p:animEffect>
                                  </p:childTnLst>
                                </p:cTn>
                              </p:par>
                              <p:par>
                                <p:cTn id="39" presetID="9" presetClass="entr" presetSubtype="0" fill="hold" grpId="0" nodeType="withEffect">
                                  <p:stCondLst>
                                    <p:cond delay="1500"/>
                                  </p:stCondLst>
                                  <p:childTnLst>
                                    <p:set>
                                      <p:cBhvr>
                                        <p:cTn id="40" dur="1" fill="hold">
                                          <p:stCondLst>
                                            <p:cond delay="0"/>
                                          </p:stCondLst>
                                        </p:cTn>
                                        <p:tgtEl>
                                          <p:spTgt spid="3087"/>
                                        </p:tgtEl>
                                        <p:attrNameLst>
                                          <p:attrName>style.visibility</p:attrName>
                                        </p:attrNameLst>
                                      </p:cBhvr>
                                      <p:to>
                                        <p:strVal val="visible"/>
                                      </p:to>
                                    </p:set>
                                    <p:animEffect transition="in" filter="dissolve">
                                      <p:cBhvr>
                                        <p:cTn id="41" dur="1000"/>
                                        <p:tgtEl>
                                          <p:spTgt spid="3087"/>
                                        </p:tgtEl>
                                      </p:cBhvr>
                                    </p:animEffect>
                                  </p:childTnLst>
                                </p:cTn>
                              </p:par>
                              <p:par>
                                <p:cTn id="42" presetID="9" presetClass="entr" presetSubtype="0" fill="hold" grpId="0" nodeType="withEffect">
                                  <p:stCondLst>
                                    <p:cond delay="1500"/>
                                  </p:stCondLst>
                                  <p:childTnLst>
                                    <p:set>
                                      <p:cBhvr>
                                        <p:cTn id="43" dur="1" fill="hold">
                                          <p:stCondLst>
                                            <p:cond delay="0"/>
                                          </p:stCondLst>
                                        </p:cTn>
                                        <p:tgtEl>
                                          <p:spTgt spid="3099"/>
                                        </p:tgtEl>
                                        <p:attrNameLst>
                                          <p:attrName>style.visibility</p:attrName>
                                        </p:attrNameLst>
                                      </p:cBhvr>
                                      <p:to>
                                        <p:strVal val="visible"/>
                                      </p:to>
                                    </p:set>
                                    <p:animEffect transition="in" filter="dissolve">
                                      <p:cBhvr>
                                        <p:cTn id="44" dur="10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p:bldP spid="3079" grpId="0" animBg="1"/>
      <p:bldP spid="3080" grpId="0" animBg="1"/>
      <p:bldP spid="3081" grpId="0" animBg="1"/>
      <p:bldP spid="3082" grpId="0" animBg="1"/>
      <p:bldP spid="3084" grpId="0" animBg="1"/>
      <p:bldP spid="3085" grpId="0" animBg="1"/>
      <p:bldP spid="3086" grpId="0" animBg="1"/>
      <p:bldP spid="3087" grpId="0" animBg="1"/>
      <p:bldP spid="30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500063" y="285750"/>
            <a:ext cx="8229600" cy="1631082"/>
          </a:xfrm>
        </p:spPr>
        <p:txBody>
          <a:bodyPr/>
          <a:lstStyle/>
          <a:p>
            <a:pPr eaLnBrk="1" hangingPunct="1"/>
            <a:r>
              <a:rPr lang="en-US" sz="4000" dirty="0" smtClean="0"/>
              <a:t>2. List one input that each of the functional areas provide to S&amp;OP</a:t>
            </a:r>
            <a:br>
              <a:rPr lang="en-US" sz="4000" dirty="0" smtClean="0"/>
            </a:br>
            <a:r>
              <a:rPr lang="en-US" sz="4000" dirty="0" smtClean="0">
                <a:solidFill>
                  <a:srgbClr val="FF0000"/>
                </a:solidFill>
              </a:rPr>
              <a:t>(1/2 mark each area – max 2)</a:t>
            </a:r>
          </a:p>
        </p:txBody>
      </p:sp>
      <p:sp>
        <p:nvSpPr>
          <p:cNvPr id="38914" name="Rectangle 3"/>
          <p:cNvSpPr>
            <a:spLocks noGrp="1" noChangeArrowheads="1"/>
          </p:cNvSpPr>
          <p:nvPr>
            <p:ph type="body" idx="1"/>
          </p:nvPr>
        </p:nvSpPr>
        <p:spPr>
          <a:xfrm>
            <a:off x="457200" y="1714500"/>
            <a:ext cx="8229600" cy="4411663"/>
          </a:xfrm>
        </p:spPr>
        <p:txBody>
          <a:bodyPr/>
          <a:lstStyle/>
          <a:p>
            <a:pPr marL="971550" lvl="1" indent="-514350" eaLnBrk="1" hangingPunct="1">
              <a:lnSpc>
                <a:spcPct val="150000"/>
              </a:lnSpc>
              <a:buFontTx/>
              <a:buAutoNum type="arabicPeriod"/>
            </a:pPr>
            <a:r>
              <a:rPr lang="en-US" b="1" dirty="0" smtClean="0"/>
              <a:t>Marketing- </a:t>
            </a:r>
            <a:r>
              <a:rPr lang="en-US" dirty="0" smtClean="0"/>
              <a:t>customer demand, customer needs, competitive environment</a:t>
            </a:r>
          </a:p>
          <a:p>
            <a:pPr marL="971550" lvl="1" indent="-514350" eaLnBrk="1" hangingPunct="1">
              <a:lnSpc>
                <a:spcPct val="150000"/>
              </a:lnSpc>
              <a:buFontTx/>
              <a:buAutoNum type="arabicPeriod"/>
            </a:pPr>
            <a:r>
              <a:rPr lang="en-US" b="1" dirty="0" smtClean="0"/>
              <a:t>Accounting/Finance-</a:t>
            </a:r>
            <a:r>
              <a:rPr lang="en-US" dirty="0" smtClean="0"/>
              <a:t> cost data, financials</a:t>
            </a:r>
          </a:p>
          <a:p>
            <a:pPr marL="971550" lvl="1" indent="-514350" eaLnBrk="1" hangingPunct="1">
              <a:lnSpc>
                <a:spcPct val="150000"/>
              </a:lnSpc>
              <a:buFontTx/>
              <a:buAutoNum type="arabicPeriod"/>
            </a:pPr>
            <a:r>
              <a:rPr lang="en-US" b="1" dirty="0" smtClean="0"/>
              <a:t>Operations-</a:t>
            </a:r>
            <a:r>
              <a:rPr lang="en-US" dirty="0" smtClean="0"/>
              <a:t> supply side, capacity information, production plan</a:t>
            </a:r>
          </a:p>
          <a:p>
            <a:pPr marL="971550" lvl="1" indent="-514350" eaLnBrk="1" hangingPunct="1">
              <a:lnSpc>
                <a:spcPct val="150000"/>
              </a:lnSpc>
              <a:buFontTx/>
              <a:buAutoNum type="arabicPeriod"/>
            </a:pPr>
            <a:r>
              <a:rPr lang="en-US" b="1" dirty="0" smtClean="0"/>
              <a:t>Purchasing-</a:t>
            </a:r>
            <a:r>
              <a:rPr lang="en-US" dirty="0" smtClean="0"/>
              <a:t> external supplier’s capabilities, improvements from suppliers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4000" dirty="0" smtClean="0"/>
              <a:t>3. What Kind of Production Plan?</a:t>
            </a:r>
          </a:p>
        </p:txBody>
      </p:sp>
      <p:sp>
        <p:nvSpPr>
          <p:cNvPr id="39938" name="Line 3"/>
          <p:cNvSpPr>
            <a:spLocks noChangeShapeType="1"/>
          </p:cNvSpPr>
          <p:nvPr/>
        </p:nvSpPr>
        <p:spPr bwMode="auto">
          <a:xfrm>
            <a:off x="1905000" y="1828800"/>
            <a:ext cx="0" cy="3886200"/>
          </a:xfrm>
          <a:prstGeom prst="line">
            <a:avLst/>
          </a:prstGeom>
          <a:noFill/>
          <a:ln w="9525">
            <a:solidFill>
              <a:schemeClr val="tx1"/>
            </a:solidFill>
            <a:round/>
            <a:headEnd/>
            <a:tailEnd/>
          </a:ln>
        </p:spPr>
        <p:txBody>
          <a:bodyPr/>
          <a:lstStyle/>
          <a:p>
            <a:endParaRPr lang="en-US"/>
          </a:p>
        </p:txBody>
      </p:sp>
      <p:sp>
        <p:nvSpPr>
          <p:cNvPr id="39939" name="Line 4"/>
          <p:cNvSpPr>
            <a:spLocks noChangeShapeType="1"/>
          </p:cNvSpPr>
          <p:nvPr/>
        </p:nvSpPr>
        <p:spPr bwMode="auto">
          <a:xfrm flipV="1">
            <a:off x="1905000" y="5638800"/>
            <a:ext cx="5867400" cy="76200"/>
          </a:xfrm>
          <a:prstGeom prst="line">
            <a:avLst/>
          </a:prstGeom>
          <a:noFill/>
          <a:ln w="9525">
            <a:solidFill>
              <a:schemeClr val="tx1"/>
            </a:solidFill>
            <a:round/>
            <a:headEnd/>
            <a:tailEnd/>
          </a:ln>
        </p:spPr>
        <p:txBody>
          <a:bodyPr/>
          <a:lstStyle/>
          <a:p>
            <a:endParaRPr lang="en-US"/>
          </a:p>
        </p:txBody>
      </p:sp>
      <p:sp>
        <p:nvSpPr>
          <p:cNvPr id="39940" name="Freeform 5"/>
          <p:cNvSpPr>
            <a:spLocks/>
          </p:cNvSpPr>
          <p:nvPr/>
        </p:nvSpPr>
        <p:spPr bwMode="auto">
          <a:xfrm>
            <a:off x="1919288" y="3116263"/>
            <a:ext cx="6016625" cy="1760537"/>
          </a:xfrm>
          <a:custGeom>
            <a:avLst/>
            <a:gdLst>
              <a:gd name="T0" fmla="*/ 0 w 3790"/>
              <a:gd name="T1" fmla="*/ 1844753833 h 1109"/>
              <a:gd name="T2" fmla="*/ 393144373 w 3790"/>
              <a:gd name="T3" fmla="*/ 1774189509 h 1109"/>
              <a:gd name="T4" fmla="*/ 501511957 w 3790"/>
              <a:gd name="T5" fmla="*/ 1736386399 h 1109"/>
              <a:gd name="T6" fmla="*/ 609877854 w 3790"/>
              <a:gd name="T7" fmla="*/ 1701104237 h 1109"/>
              <a:gd name="T8" fmla="*/ 806449991 w 3790"/>
              <a:gd name="T9" fmla="*/ 1595257354 h 1109"/>
              <a:gd name="T10" fmla="*/ 914817674 w 3790"/>
              <a:gd name="T11" fmla="*/ 1522173669 h 1109"/>
              <a:gd name="T12" fmla="*/ 1020664209 w 3790"/>
              <a:gd name="T13" fmla="*/ 1413806235 h 1109"/>
              <a:gd name="T14" fmla="*/ 1129030106 w 3790"/>
              <a:gd name="T15" fmla="*/ 1343241911 h 1109"/>
              <a:gd name="T16" fmla="*/ 1416327844 w 3790"/>
              <a:gd name="T17" fmla="*/ 1038304020 h 1109"/>
              <a:gd name="T18" fmla="*/ 1486892201 w 3790"/>
              <a:gd name="T19" fmla="*/ 929936586 h 1109"/>
              <a:gd name="T20" fmla="*/ 1595259686 w 3790"/>
              <a:gd name="T21" fmla="*/ 824089902 h 1109"/>
              <a:gd name="T22" fmla="*/ 1738908158 w 3790"/>
              <a:gd name="T23" fmla="*/ 627517856 h 1109"/>
              <a:gd name="T24" fmla="*/ 1882557821 w 3790"/>
              <a:gd name="T25" fmla="*/ 446066738 h 1109"/>
              <a:gd name="T26" fmla="*/ 2114412136 w 3790"/>
              <a:gd name="T27" fmla="*/ 178930220 h 1109"/>
              <a:gd name="T28" fmla="*/ 2147483647 w 3790"/>
              <a:gd name="T29" fmla="*/ 0 h 1109"/>
              <a:gd name="T30" fmla="*/ 2147483647 w 3790"/>
              <a:gd name="T31" fmla="*/ 70564349 h 1109"/>
              <a:gd name="T32" fmla="*/ 2147483647 w 3790"/>
              <a:gd name="T33" fmla="*/ 105846535 h 1109"/>
              <a:gd name="T34" fmla="*/ 2147483647 w 3790"/>
              <a:gd name="T35" fmla="*/ 231854306 h 1109"/>
              <a:gd name="T36" fmla="*/ 2147483647 w 3790"/>
              <a:gd name="T37" fmla="*/ 322579866 h 1109"/>
              <a:gd name="T38" fmla="*/ 2147483647 w 3790"/>
              <a:gd name="T39" fmla="*/ 572074459 h 1109"/>
              <a:gd name="T40" fmla="*/ 2147483647 w 3790"/>
              <a:gd name="T41" fmla="*/ 877014137 h 1109"/>
              <a:gd name="T42" fmla="*/ 2147483647 w 3790"/>
              <a:gd name="T43" fmla="*/ 1307959750 h 1109"/>
              <a:gd name="T44" fmla="*/ 2147483647 w 3790"/>
              <a:gd name="T45" fmla="*/ 1396165948 h 1109"/>
              <a:gd name="T46" fmla="*/ 2147483647 w 3790"/>
              <a:gd name="T47" fmla="*/ 1683463949 h 1109"/>
              <a:gd name="T48" fmla="*/ 2147483647 w 3790"/>
              <a:gd name="T49" fmla="*/ 1774189509 h 1109"/>
              <a:gd name="T50" fmla="*/ 2147483647 w 3790"/>
              <a:gd name="T51" fmla="*/ 1844753833 h 1109"/>
              <a:gd name="T52" fmla="*/ 2147483647 w 3790"/>
              <a:gd name="T53" fmla="*/ 2006042128 h 1109"/>
              <a:gd name="T54" fmla="*/ 2147483647 w 3790"/>
              <a:gd name="T55" fmla="*/ 2132049850 h 1109"/>
              <a:gd name="T56" fmla="*/ 2147483647 w 3790"/>
              <a:gd name="T57" fmla="*/ 2147483647 h 1109"/>
              <a:gd name="T58" fmla="*/ 2147483647 w 3790"/>
              <a:gd name="T59" fmla="*/ 2147483647 h 1109"/>
              <a:gd name="T60" fmla="*/ 2147483647 w 3790"/>
              <a:gd name="T61" fmla="*/ 2147483647 h 1109"/>
              <a:gd name="T62" fmla="*/ 2147483647 w 3790"/>
              <a:gd name="T63" fmla="*/ 2147483647 h 1109"/>
              <a:gd name="T64" fmla="*/ 2147483647 w 3790"/>
              <a:gd name="T65" fmla="*/ 2147483647 h 1109"/>
              <a:gd name="T66" fmla="*/ 2147483647 w 3790"/>
              <a:gd name="T67" fmla="*/ 2147483647 h 1109"/>
              <a:gd name="T68" fmla="*/ 2147483647 w 3790"/>
              <a:gd name="T69" fmla="*/ 2147483647 h 1109"/>
              <a:gd name="T70" fmla="*/ 2147483647 w 3790"/>
              <a:gd name="T71" fmla="*/ 2147483647 h 1109"/>
              <a:gd name="T72" fmla="*/ 2147483647 w 3790"/>
              <a:gd name="T73" fmla="*/ 1988401841 h 1109"/>
              <a:gd name="T74" fmla="*/ 2147483647 w 3790"/>
              <a:gd name="T75" fmla="*/ 1701104237 h 1109"/>
              <a:gd name="T76" fmla="*/ 2147483647 w 3790"/>
              <a:gd name="T77" fmla="*/ 1091226469 h 1109"/>
              <a:gd name="T78" fmla="*/ 2147483647 w 3790"/>
              <a:gd name="T79" fmla="*/ 662800018 h 1109"/>
              <a:gd name="T80" fmla="*/ 2147483647 w 3790"/>
              <a:gd name="T81" fmla="*/ 483869848 h 1109"/>
              <a:gd name="T82" fmla="*/ 2147483647 w 3790"/>
              <a:gd name="T83" fmla="*/ 304937991 h 1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90"/>
              <a:gd name="T127" fmla="*/ 0 h 1109"/>
              <a:gd name="T128" fmla="*/ 3790 w 3790"/>
              <a:gd name="T129" fmla="*/ 1109 h 1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90" h="1109">
                <a:moveTo>
                  <a:pt x="0" y="732"/>
                </a:moveTo>
                <a:cubicBezTo>
                  <a:pt x="51" y="722"/>
                  <a:pt x="105" y="716"/>
                  <a:pt x="156" y="704"/>
                </a:cubicBezTo>
                <a:cubicBezTo>
                  <a:pt x="175" y="699"/>
                  <a:pt x="181" y="695"/>
                  <a:pt x="199" y="689"/>
                </a:cubicBezTo>
                <a:cubicBezTo>
                  <a:pt x="213" y="684"/>
                  <a:pt x="242" y="675"/>
                  <a:pt x="242" y="675"/>
                </a:cubicBezTo>
                <a:cubicBezTo>
                  <a:pt x="264" y="660"/>
                  <a:pt x="295" y="641"/>
                  <a:pt x="320" y="633"/>
                </a:cubicBezTo>
                <a:cubicBezTo>
                  <a:pt x="334" y="623"/>
                  <a:pt x="350" y="615"/>
                  <a:pt x="363" y="604"/>
                </a:cubicBezTo>
                <a:cubicBezTo>
                  <a:pt x="378" y="591"/>
                  <a:pt x="388" y="572"/>
                  <a:pt x="405" y="561"/>
                </a:cubicBezTo>
                <a:cubicBezTo>
                  <a:pt x="419" y="552"/>
                  <a:pt x="448" y="533"/>
                  <a:pt x="448" y="533"/>
                </a:cubicBezTo>
                <a:cubicBezTo>
                  <a:pt x="478" y="488"/>
                  <a:pt x="529" y="456"/>
                  <a:pt x="562" y="412"/>
                </a:cubicBezTo>
                <a:cubicBezTo>
                  <a:pt x="572" y="398"/>
                  <a:pt x="581" y="383"/>
                  <a:pt x="590" y="369"/>
                </a:cubicBezTo>
                <a:cubicBezTo>
                  <a:pt x="601" y="352"/>
                  <a:pt x="633" y="327"/>
                  <a:pt x="633" y="327"/>
                </a:cubicBezTo>
                <a:cubicBezTo>
                  <a:pt x="642" y="297"/>
                  <a:pt x="667" y="271"/>
                  <a:pt x="690" y="249"/>
                </a:cubicBezTo>
                <a:cubicBezTo>
                  <a:pt x="700" y="219"/>
                  <a:pt x="727" y="202"/>
                  <a:pt x="747" y="177"/>
                </a:cubicBezTo>
                <a:cubicBezTo>
                  <a:pt x="774" y="143"/>
                  <a:pt x="805" y="99"/>
                  <a:pt x="839" y="71"/>
                </a:cubicBezTo>
                <a:cubicBezTo>
                  <a:pt x="894" y="25"/>
                  <a:pt x="983" y="8"/>
                  <a:pt x="1052" y="0"/>
                </a:cubicBezTo>
                <a:cubicBezTo>
                  <a:pt x="1108" y="6"/>
                  <a:pt x="1143" y="11"/>
                  <a:pt x="1195" y="28"/>
                </a:cubicBezTo>
                <a:cubicBezTo>
                  <a:pt x="1209" y="33"/>
                  <a:pt x="1237" y="42"/>
                  <a:pt x="1237" y="42"/>
                </a:cubicBezTo>
                <a:cubicBezTo>
                  <a:pt x="1265" y="61"/>
                  <a:pt x="1293" y="73"/>
                  <a:pt x="1323" y="92"/>
                </a:cubicBezTo>
                <a:cubicBezTo>
                  <a:pt x="1337" y="101"/>
                  <a:pt x="1344" y="119"/>
                  <a:pt x="1358" y="128"/>
                </a:cubicBezTo>
                <a:cubicBezTo>
                  <a:pt x="1398" y="155"/>
                  <a:pt x="1417" y="195"/>
                  <a:pt x="1451" y="227"/>
                </a:cubicBezTo>
                <a:cubicBezTo>
                  <a:pt x="1467" y="277"/>
                  <a:pt x="1500" y="313"/>
                  <a:pt x="1536" y="348"/>
                </a:cubicBezTo>
                <a:cubicBezTo>
                  <a:pt x="1595" y="405"/>
                  <a:pt x="1637" y="474"/>
                  <a:pt x="1707" y="519"/>
                </a:cubicBezTo>
                <a:cubicBezTo>
                  <a:pt x="1747" y="579"/>
                  <a:pt x="1693" y="503"/>
                  <a:pt x="1742" y="554"/>
                </a:cubicBezTo>
                <a:cubicBezTo>
                  <a:pt x="1777" y="590"/>
                  <a:pt x="1804" y="631"/>
                  <a:pt x="1842" y="668"/>
                </a:cubicBezTo>
                <a:cubicBezTo>
                  <a:pt x="1861" y="686"/>
                  <a:pt x="1861" y="687"/>
                  <a:pt x="1877" y="704"/>
                </a:cubicBezTo>
                <a:cubicBezTo>
                  <a:pt x="1889" y="717"/>
                  <a:pt x="1920" y="732"/>
                  <a:pt x="1920" y="732"/>
                </a:cubicBezTo>
                <a:cubicBezTo>
                  <a:pt x="1947" y="772"/>
                  <a:pt x="1955" y="760"/>
                  <a:pt x="1991" y="796"/>
                </a:cubicBezTo>
                <a:cubicBezTo>
                  <a:pt x="2033" y="838"/>
                  <a:pt x="2013" y="823"/>
                  <a:pt x="2048" y="846"/>
                </a:cubicBezTo>
                <a:cubicBezTo>
                  <a:pt x="2069" y="877"/>
                  <a:pt x="2104" y="907"/>
                  <a:pt x="2133" y="931"/>
                </a:cubicBezTo>
                <a:cubicBezTo>
                  <a:pt x="2162" y="955"/>
                  <a:pt x="2180" y="987"/>
                  <a:pt x="2211" y="1009"/>
                </a:cubicBezTo>
                <a:cubicBezTo>
                  <a:pt x="2282" y="1060"/>
                  <a:pt x="2430" y="1097"/>
                  <a:pt x="2517" y="1109"/>
                </a:cubicBezTo>
                <a:cubicBezTo>
                  <a:pt x="2593" y="1107"/>
                  <a:pt x="2669" y="1106"/>
                  <a:pt x="2745" y="1102"/>
                </a:cubicBezTo>
                <a:cubicBezTo>
                  <a:pt x="2788" y="1100"/>
                  <a:pt x="2831" y="1076"/>
                  <a:pt x="2873" y="1066"/>
                </a:cubicBezTo>
                <a:cubicBezTo>
                  <a:pt x="2899" y="1049"/>
                  <a:pt x="2929" y="1034"/>
                  <a:pt x="2958" y="1024"/>
                </a:cubicBezTo>
                <a:cubicBezTo>
                  <a:pt x="3002" y="993"/>
                  <a:pt x="3042" y="954"/>
                  <a:pt x="3086" y="924"/>
                </a:cubicBezTo>
                <a:cubicBezTo>
                  <a:pt x="3104" y="898"/>
                  <a:pt x="3124" y="878"/>
                  <a:pt x="3150" y="860"/>
                </a:cubicBezTo>
                <a:cubicBezTo>
                  <a:pt x="3168" y="833"/>
                  <a:pt x="3196" y="816"/>
                  <a:pt x="3214" y="789"/>
                </a:cubicBezTo>
                <a:cubicBezTo>
                  <a:pt x="3243" y="746"/>
                  <a:pt x="3285" y="704"/>
                  <a:pt x="3328" y="675"/>
                </a:cubicBezTo>
                <a:cubicBezTo>
                  <a:pt x="3385" y="589"/>
                  <a:pt x="3457" y="515"/>
                  <a:pt x="3520" y="433"/>
                </a:cubicBezTo>
                <a:cubicBezTo>
                  <a:pt x="3560" y="380"/>
                  <a:pt x="3617" y="302"/>
                  <a:pt x="3669" y="263"/>
                </a:cubicBezTo>
                <a:cubicBezTo>
                  <a:pt x="3686" y="236"/>
                  <a:pt x="3706" y="210"/>
                  <a:pt x="3733" y="192"/>
                </a:cubicBezTo>
                <a:cubicBezTo>
                  <a:pt x="3749" y="167"/>
                  <a:pt x="3769" y="142"/>
                  <a:pt x="3790" y="121"/>
                </a:cubicBezTo>
              </a:path>
            </a:pathLst>
          </a:custGeom>
          <a:noFill/>
          <a:ln w="9525" cap="flat" cmpd="sng">
            <a:noFill/>
            <a:prstDash val="solid"/>
            <a:round/>
            <a:headEnd/>
            <a:tailEnd/>
          </a:ln>
        </p:spPr>
        <p:txBody>
          <a:bodyPr/>
          <a:lstStyle/>
          <a:p>
            <a:endParaRPr lang="en-US"/>
          </a:p>
        </p:txBody>
      </p:sp>
      <p:sp>
        <p:nvSpPr>
          <p:cNvPr id="39941" name="Freeform 6"/>
          <p:cNvSpPr>
            <a:spLocks/>
          </p:cNvSpPr>
          <p:nvPr/>
        </p:nvSpPr>
        <p:spPr bwMode="auto">
          <a:xfrm>
            <a:off x="1897063" y="2652713"/>
            <a:ext cx="4006850" cy="107950"/>
          </a:xfrm>
          <a:custGeom>
            <a:avLst/>
            <a:gdLst>
              <a:gd name="T0" fmla="*/ 0 w 2524"/>
              <a:gd name="T1" fmla="*/ 90725609 h 68"/>
              <a:gd name="T2" fmla="*/ 2147483647 w 2524"/>
              <a:gd name="T3" fmla="*/ 90725609 h 68"/>
              <a:gd name="T4" fmla="*/ 2147483647 w 2524"/>
              <a:gd name="T5" fmla="*/ 73083730 h 68"/>
              <a:gd name="T6" fmla="*/ 2147483647 w 2524"/>
              <a:gd name="T7" fmla="*/ 0 h 68"/>
              <a:gd name="T8" fmla="*/ 2147483647 w 2524"/>
              <a:gd name="T9" fmla="*/ 35282184 h 68"/>
              <a:gd name="T10" fmla="*/ 0 60000 65536"/>
              <a:gd name="T11" fmla="*/ 0 60000 65536"/>
              <a:gd name="T12" fmla="*/ 0 60000 65536"/>
              <a:gd name="T13" fmla="*/ 0 60000 65536"/>
              <a:gd name="T14" fmla="*/ 0 60000 65536"/>
              <a:gd name="T15" fmla="*/ 0 w 2524"/>
              <a:gd name="T16" fmla="*/ 0 h 68"/>
              <a:gd name="T17" fmla="*/ 2524 w 2524"/>
              <a:gd name="T18" fmla="*/ 68 h 68"/>
            </a:gdLst>
            <a:ahLst/>
            <a:cxnLst>
              <a:cxn ang="T10">
                <a:pos x="T0" y="T1"/>
              </a:cxn>
              <a:cxn ang="T11">
                <a:pos x="T2" y="T3"/>
              </a:cxn>
              <a:cxn ang="T12">
                <a:pos x="T4" y="T5"/>
              </a:cxn>
              <a:cxn ang="T13">
                <a:pos x="T6" y="T7"/>
              </a:cxn>
              <a:cxn ang="T14">
                <a:pos x="T8" y="T9"/>
              </a:cxn>
            </a:cxnLst>
            <a:rect l="T15" t="T16" r="T17" b="T18"/>
            <a:pathLst>
              <a:path w="2524" h="68">
                <a:moveTo>
                  <a:pt x="0" y="36"/>
                </a:moveTo>
                <a:cubicBezTo>
                  <a:pt x="343" y="68"/>
                  <a:pt x="696" y="39"/>
                  <a:pt x="1038" y="36"/>
                </a:cubicBezTo>
                <a:cubicBezTo>
                  <a:pt x="1370" y="33"/>
                  <a:pt x="1701" y="31"/>
                  <a:pt x="2033" y="29"/>
                </a:cubicBezTo>
                <a:cubicBezTo>
                  <a:pt x="2161" y="11"/>
                  <a:pt x="2278" y="4"/>
                  <a:pt x="2410" y="0"/>
                </a:cubicBezTo>
                <a:cubicBezTo>
                  <a:pt x="2431" y="2"/>
                  <a:pt x="2494" y="14"/>
                  <a:pt x="2524" y="14"/>
                </a:cubicBezTo>
              </a:path>
            </a:pathLst>
          </a:custGeom>
          <a:noFill/>
          <a:ln w="9525" cap="flat" cmpd="sng">
            <a:noFill/>
            <a:prstDash val="solid"/>
            <a:round/>
            <a:headEnd/>
            <a:tailEnd/>
          </a:ln>
        </p:spPr>
        <p:txBody>
          <a:bodyPr/>
          <a:lstStyle/>
          <a:p>
            <a:endParaRPr lang="en-US"/>
          </a:p>
        </p:txBody>
      </p:sp>
      <p:sp>
        <p:nvSpPr>
          <p:cNvPr id="39942" name="Line 7"/>
          <p:cNvSpPr>
            <a:spLocks noChangeShapeType="1"/>
          </p:cNvSpPr>
          <p:nvPr/>
        </p:nvSpPr>
        <p:spPr bwMode="auto">
          <a:xfrm flipV="1">
            <a:off x="1905000" y="3886200"/>
            <a:ext cx="1295400" cy="533400"/>
          </a:xfrm>
          <a:prstGeom prst="line">
            <a:avLst/>
          </a:prstGeom>
          <a:noFill/>
          <a:ln w="9525">
            <a:noFill/>
            <a:round/>
            <a:headEnd/>
            <a:tailEnd/>
          </a:ln>
        </p:spPr>
        <p:txBody>
          <a:bodyPr/>
          <a:lstStyle/>
          <a:p>
            <a:endParaRPr lang="en-US"/>
          </a:p>
        </p:txBody>
      </p:sp>
      <p:sp>
        <p:nvSpPr>
          <p:cNvPr id="39943" name="Freeform 8"/>
          <p:cNvSpPr>
            <a:spLocks/>
          </p:cNvSpPr>
          <p:nvPr/>
        </p:nvSpPr>
        <p:spPr bwMode="auto">
          <a:xfrm>
            <a:off x="1905000" y="2971800"/>
            <a:ext cx="6288088" cy="1184275"/>
          </a:xfrm>
          <a:custGeom>
            <a:avLst/>
            <a:gdLst>
              <a:gd name="T0" fmla="*/ 0 w 3961"/>
              <a:gd name="T1" fmla="*/ 1880036741 h 746"/>
              <a:gd name="T2" fmla="*/ 269657567 w 3961"/>
              <a:gd name="T3" fmla="*/ 1827114271 h 746"/>
              <a:gd name="T4" fmla="*/ 322580045 w 3961"/>
              <a:gd name="T5" fmla="*/ 1809472389 h 746"/>
              <a:gd name="T6" fmla="*/ 378023474 w 3961"/>
              <a:gd name="T7" fmla="*/ 1791832095 h 746"/>
              <a:gd name="T8" fmla="*/ 430947639 w 3961"/>
              <a:gd name="T9" fmla="*/ 1774190213 h 746"/>
              <a:gd name="T10" fmla="*/ 879535575 w 3961"/>
              <a:gd name="T11" fmla="*/ 1378526208 h 746"/>
              <a:gd name="T12" fmla="*/ 1219755818 w 3961"/>
              <a:gd name="T13" fmla="*/ 985380374 h 746"/>
              <a:gd name="T14" fmla="*/ 1416327973 w 3961"/>
              <a:gd name="T15" fmla="*/ 771167759 h 746"/>
              <a:gd name="T16" fmla="*/ 1685985837 w 3961"/>
              <a:gd name="T17" fmla="*/ 572074686 h 746"/>
              <a:gd name="T18" fmla="*/ 1917840173 w 3961"/>
              <a:gd name="T19" fmla="*/ 466229746 h 746"/>
              <a:gd name="T20" fmla="*/ 2147483647 w 3961"/>
              <a:gd name="T21" fmla="*/ 572074686 h 746"/>
              <a:gd name="T22" fmla="*/ 2147483647 w 3961"/>
              <a:gd name="T23" fmla="*/ 627518106 h 746"/>
              <a:gd name="T24" fmla="*/ 2147483647 w 3961"/>
              <a:gd name="T25" fmla="*/ 662801869 h 746"/>
              <a:gd name="T26" fmla="*/ 2147483647 w 3961"/>
              <a:gd name="T27" fmla="*/ 680442163 h 746"/>
              <a:gd name="T28" fmla="*/ 2147483647 w 3961"/>
              <a:gd name="T29" fmla="*/ 967740080 h 746"/>
              <a:gd name="T30" fmla="*/ 2147483647 w 3961"/>
              <a:gd name="T31" fmla="*/ 1073586608 h 746"/>
              <a:gd name="T32" fmla="*/ 2147483647 w 3961"/>
              <a:gd name="T33" fmla="*/ 1129030027 h 746"/>
              <a:gd name="T34" fmla="*/ 2147483647 w 3961"/>
              <a:gd name="T35" fmla="*/ 1199594379 h 746"/>
              <a:gd name="T36" fmla="*/ 2147483647 w 3961"/>
              <a:gd name="T37" fmla="*/ 1665824324 h 746"/>
              <a:gd name="T38" fmla="*/ 2147483647 w 3961"/>
              <a:gd name="T39" fmla="*/ 1809472389 h 746"/>
              <a:gd name="T40" fmla="*/ 2147483647 w 3961"/>
              <a:gd name="T41" fmla="*/ 1701106500 h 746"/>
              <a:gd name="T42" fmla="*/ 2147483647 w 3961"/>
              <a:gd name="T43" fmla="*/ 1595259575 h 746"/>
              <a:gd name="T44" fmla="*/ 2147483647 w 3961"/>
              <a:gd name="T45" fmla="*/ 1378526208 h 746"/>
              <a:gd name="T46" fmla="*/ 2147483647 w 3961"/>
              <a:gd name="T47" fmla="*/ 1325602151 h 746"/>
              <a:gd name="T48" fmla="*/ 2147483647 w 3961"/>
              <a:gd name="T49" fmla="*/ 1255037799 h 746"/>
              <a:gd name="T50" fmla="*/ 2147483647 w 3961"/>
              <a:gd name="T51" fmla="*/ 877014485 h 746"/>
              <a:gd name="T52" fmla="*/ 2147483647 w 3961"/>
              <a:gd name="T53" fmla="*/ 536792510 h 746"/>
              <a:gd name="T54" fmla="*/ 2147483647 w 3961"/>
              <a:gd name="T55" fmla="*/ 322579994 h 746"/>
              <a:gd name="T56" fmla="*/ 2147483647 w 3961"/>
              <a:gd name="T57" fmla="*/ 0 h 746"/>
              <a:gd name="T58" fmla="*/ 2147483647 w 3961"/>
              <a:gd name="T59" fmla="*/ 52924082 h 746"/>
              <a:gd name="T60" fmla="*/ 2147483647 w 3961"/>
              <a:gd name="T61" fmla="*/ 161289997 h 746"/>
              <a:gd name="T62" fmla="*/ 2147483647 w 3961"/>
              <a:gd name="T63" fmla="*/ 196572173 h 746"/>
              <a:gd name="T64" fmla="*/ 2147483647 w 3961"/>
              <a:gd name="T65" fmla="*/ 231854398 h 746"/>
              <a:gd name="T66" fmla="*/ 2147483647 w 3961"/>
              <a:gd name="T67" fmla="*/ 483870040 h 746"/>
              <a:gd name="T68" fmla="*/ 2147483647 w 3961"/>
              <a:gd name="T69" fmla="*/ 645159987 h 746"/>
              <a:gd name="T70" fmla="*/ 2147483647 w 3961"/>
              <a:gd name="T71" fmla="*/ 967740080 h 746"/>
              <a:gd name="T72" fmla="*/ 2147483647 w 3961"/>
              <a:gd name="T73" fmla="*/ 1055944726 h 746"/>
              <a:gd name="T74" fmla="*/ 2147483647 w 3961"/>
              <a:gd name="T75" fmla="*/ 1055944726 h 7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61"/>
              <a:gd name="T115" fmla="*/ 0 h 746"/>
              <a:gd name="T116" fmla="*/ 3961 w 3961"/>
              <a:gd name="T117" fmla="*/ 746 h 7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61" h="746">
                <a:moveTo>
                  <a:pt x="0" y="746"/>
                </a:moveTo>
                <a:cubicBezTo>
                  <a:pt x="78" y="737"/>
                  <a:pt x="44" y="746"/>
                  <a:pt x="107" y="725"/>
                </a:cubicBezTo>
                <a:cubicBezTo>
                  <a:pt x="114" y="723"/>
                  <a:pt x="121" y="720"/>
                  <a:pt x="128" y="718"/>
                </a:cubicBezTo>
                <a:cubicBezTo>
                  <a:pt x="135" y="716"/>
                  <a:pt x="143" y="713"/>
                  <a:pt x="150" y="711"/>
                </a:cubicBezTo>
                <a:cubicBezTo>
                  <a:pt x="157" y="709"/>
                  <a:pt x="171" y="704"/>
                  <a:pt x="171" y="704"/>
                </a:cubicBezTo>
                <a:cubicBezTo>
                  <a:pt x="225" y="647"/>
                  <a:pt x="298" y="609"/>
                  <a:pt x="349" y="547"/>
                </a:cubicBezTo>
                <a:cubicBezTo>
                  <a:pt x="393" y="494"/>
                  <a:pt x="434" y="439"/>
                  <a:pt x="484" y="391"/>
                </a:cubicBezTo>
                <a:cubicBezTo>
                  <a:pt x="512" y="364"/>
                  <a:pt x="532" y="331"/>
                  <a:pt x="562" y="306"/>
                </a:cubicBezTo>
                <a:cubicBezTo>
                  <a:pt x="595" y="279"/>
                  <a:pt x="628" y="240"/>
                  <a:pt x="669" y="227"/>
                </a:cubicBezTo>
                <a:cubicBezTo>
                  <a:pt x="696" y="200"/>
                  <a:pt x="725" y="194"/>
                  <a:pt x="761" y="185"/>
                </a:cubicBezTo>
                <a:cubicBezTo>
                  <a:pt x="844" y="189"/>
                  <a:pt x="971" y="183"/>
                  <a:pt x="1053" y="227"/>
                </a:cubicBezTo>
                <a:cubicBezTo>
                  <a:pt x="1103" y="254"/>
                  <a:pt x="1058" y="233"/>
                  <a:pt x="1117" y="249"/>
                </a:cubicBezTo>
                <a:cubicBezTo>
                  <a:pt x="1131" y="253"/>
                  <a:pt x="1145" y="258"/>
                  <a:pt x="1159" y="263"/>
                </a:cubicBezTo>
                <a:cubicBezTo>
                  <a:pt x="1166" y="265"/>
                  <a:pt x="1181" y="270"/>
                  <a:pt x="1181" y="270"/>
                </a:cubicBezTo>
                <a:cubicBezTo>
                  <a:pt x="1207" y="309"/>
                  <a:pt x="1248" y="358"/>
                  <a:pt x="1287" y="384"/>
                </a:cubicBezTo>
                <a:cubicBezTo>
                  <a:pt x="1308" y="440"/>
                  <a:pt x="1277" y="366"/>
                  <a:pt x="1316" y="426"/>
                </a:cubicBezTo>
                <a:cubicBezTo>
                  <a:pt x="1320" y="432"/>
                  <a:pt x="1318" y="442"/>
                  <a:pt x="1323" y="448"/>
                </a:cubicBezTo>
                <a:cubicBezTo>
                  <a:pt x="1332" y="460"/>
                  <a:pt x="1349" y="464"/>
                  <a:pt x="1359" y="476"/>
                </a:cubicBezTo>
                <a:cubicBezTo>
                  <a:pt x="1430" y="564"/>
                  <a:pt x="1524" y="634"/>
                  <a:pt x="1636" y="661"/>
                </a:cubicBezTo>
                <a:cubicBezTo>
                  <a:pt x="1697" y="701"/>
                  <a:pt x="1793" y="711"/>
                  <a:pt x="1863" y="718"/>
                </a:cubicBezTo>
                <a:cubicBezTo>
                  <a:pt x="1979" y="713"/>
                  <a:pt x="2082" y="710"/>
                  <a:pt x="2191" y="675"/>
                </a:cubicBezTo>
                <a:cubicBezTo>
                  <a:pt x="2219" y="656"/>
                  <a:pt x="2251" y="644"/>
                  <a:pt x="2283" y="633"/>
                </a:cubicBezTo>
                <a:cubicBezTo>
                  <a:pt x="2324" y="604"/>
                  <a:pt x="2370" y="563"/>
                  <a:pt x="2418" y="547"/>
                </a:cubicBezTo>
                <a:cubicBezTo>
                  <a:pt x="2423" y="540"/>
                  <a:pt x="2426" y="531"/>
                  <a:pt x="2432" y="526"/>
                </a:cubicBezTo>
                <a:cubicBezTo>
                  <a:pt x="2445" y="515"/>
                  <a:pt x="2475" y="498"/>
                  <a:pt x="2475" y="498"/>
                </a:cubicBezTo>
                <a:cubicBezTo>
                  <a:pt x="2510" y="444"/>
                  <a:pt x="2564" y="399"/>
                  <a:pt x="2603" y="348"/>
                </a:cubicBezTo>
                <a:cubicBezTo>
                  <a:pt x="2638" y="302"/>
                  <a:pt x="2675" y="258"/>
                  <a:pt x="2710" y="213"/>
                </a:cubicBezTo>
                <a:cubicBezTo>
                  <a:pt x="2740" y="174"/>
                  <a:pt x="2748" y="154"/>
                  <a:pt x="2788" y="128"/>
                </a:cubicBezTo>
                <a:cubicBezTo>
                  <a:pt x="2841" y="45"/>
                  <a:pt x="2936" y="28"/>
                  <a:pt x="3023" y="0"/>
                </a:cubicBezTo>
                <a:cubicBezTo>
                  <a:pt x="3118" y="4"/>
                  <a:pt x="3202" y="3"/>
                  <a:pt x="3293" y="21"/>
                </a:cubicBezTo>
                <a:cubicBezTo>
                  <a:pt x="3325" y="43"/>
                  <a:pt x="3362" y="52"/>
                  <a:pt x="3399" y="64"/>
                </a:cubicBezTo>
                <a:cubicBezTo>
                  <a:pt x="3407" y="67"/>
                  <a:pt x="3413" y="75"/>
                  <a:pt x="3421" y="78"/>
                </a:cubicBezTo>
                <a:cubicBezTo>
                  <a:pt x="3435" y="84"/>
                  <a:pt x="3463" y="92"/>
                  <a:pt x="3463" y="92"/>
                </a:cubicBezTo>
                <a:cubicBezTo>
                  <a:pt x="3501" y="128"/>
                  <a:pt x="3540" y="163"/>
                  <a:pt x="3584" y="192"/>
                </a:cubicBezTo>
                <a:cubicBezTo>
                  <a:pt x="3605" y="221"/>
                  <a:pt x="3631" y="241"/>
                  <a:pt x="3663" y="256"/>
                </a:cubicBezTo>
                <a:cubicBezTo>
                  <a:pt x="3699" y="310"/>
                  <a:pt x="3770" y="356"/>
                  <a:pt x="3826" y="384"/>
                </a:cubicBezTo>
                <a:cubicBezTo>
                  <a:pt x="3851" y="397"/>
                  <a:pt x="3881" y="419"/>
                  <a:pt x="3911" y="419"/>
                </a:cubicBezTo>
                <a:cubicBezTo>
                  <a:pt x="3928" y="419"/>
                  <a:pt x="3944" y="419"/>
                  <a:pt x="3961" y="419"/>
                </a:cubicBezTo>
              </a:path>
            </a:pathLst>
          </a:custGeom>
          <a:noFill/>
          <a:ln w="9525" cap="flat" cmpd="sng">
            <a:noFill/>
            <a:prstDash val="solid"/>
            <a:round/>
            <a:headEnd/>
            <a:tailEnd/>
          </a:ln>
        </p:spPr>
        <p:txBody>
          <a:bodyPr/>
          <a:lstStyle/>
          <a:p>
            <a:endParaRPr lang="en-US"/>
          </a:p>
        </p:txBody>
      </p:sp>
      <p:sp>
        <p:nvSpPr>
          <p:cNvPr id="39944" name="Freeform 9"/>
          <p:cNvSpPr>
            <a:spLocks/>
          </p:cNvSpPr>
          <p:nvPr/>
        </p:nvSpPr>
        <p:spPr bwMode="auto">
          <a:xfrm>
            <a:off x="1930400" y="2144713"/>
            <a:ext cx="5824538" cy="1265237"/>
          </a:xfrm>
          <a:custGeom>
            <a:avLst/>
            <a:gdLst>
              <a:gd name="T0" fmla="*/ 0 w 3669"/>
              <a:gd name="T1" fmla="*/ 2008563122 h 797"/>
              <a:gd name="T2" fmla="*/ 519152292 w 3669"/>
              <a:gd name="T3" fmla="*/ 1935479436 h 797"/>
              <a:gd name="T4" fmla="*/ 662801966 w 3669"/>
              <a:gd name="T5" fmla="*/ 1827112000 h 797"/>
              <a:gd name="T6" fmla="*/ 715724444 w 3669"/>
              <a:gd name="T7" fmla="*/ 1809471712 h 797"/>
              <a:gd name="T8" fmla="*/ 824091937 w 3669"/>
              <a:gd name="T9" fmla="*/ 1738907386 h 797"/>
              <a:gd name="T10" fmla="*/ 1038304585 w 3669"/>
              <a:gd name="T11" fmla="*/ 1577617103 h 797"/>
              <a:gd name="T12" fmla="*/ 1164312374 w 3669"/>
              <a:gd name="T13" fmla="*/ 1486891541 h 797"/>
              <a:gd name="T14" fmla="*/ 1381045773 w 3669"/>
              <a:gd name="T15" fmla="*/ 1307959779 h 797"/>
              <a:gd name="T16" fmla="*/ 1703626112 w 3669"/>
              <a:gd name="T17" fmla="*/ 1040823404 h 797"/>
              <a:gd name="T18" fmla="*/ 1900198264 w 3669"/>
              <a:gd name="T19" fmla="*/ 841731994 h 797"/>
              <a:gd name="T20" fmla="*/ 2006044807 w 3669"/>
              <a:gd name="T21" fmla="*/ 753525595 h 797"/>
              <a:gd name="T22" fmla="*/ 2043847938 w 3669"/>
              <a:gd name="T23" fmla="*/ 698082196 h 797"/>
              <a:gd name="T24" fmla="*/ 2114412300 w 3669"/>
              <a:gd name="T25" fmla="*/ 645159746 h 797"/>
              <a:gd name="T26" fmla="*/ 2147483647 w 3669"/>
              <a:gd name="T27" fmla="*/ 466227984 h 797"/>
              <a:gd name="T28" fmla="*/ 2147483647 w 3669"/>
              <a:gd name="T29" fmla="*/ 340220161 h 797"/>
              <a:gd name="T30" fmla="*/ 2147483647 w 3669"/>
              <a:gd name="T31" fmla="*/ 269655835 h 797"/>
              <a:gd name="T32" fmla="*/ 2147483647 w 3669"/>
              <a:gd name="T33" fmla="*/ 214212436 h 797"/>
              <a:gd name="T34" fmla="*/ 2147483647 w 3669"/>
              <a:gd name="T35" fmla="*/ 108365899 h 797"/>
              <a:gd name="T36" fmla="*/ 2147483647 w 3669"/>
              <a:gd name="T37" fmla="*/ 0 h 797"/>
              <a:gd name="T38" fmla="*/ 2147483647 w 3669"/>
              <a:gd name="T39" fmla="*/ 52922475 h 797"/>
              <a:gd name="T40" fmla="*/ 2147483647 w 3669"/>
              <a:gd name="T41" fmla="*/ 143648061 h 797"/>
              <a:gd name="T42" fmla="*/ 2147483647 w 3669"/>
              <a:gd name="T43" fmla="*/ 448587696 h 797"/>
              <a:gd name="T44" fmla="*/ 2147483647 w 3669"/>
              <a:gd name="T45" fmla="*/ 698082196 h 797"/>
              <a:gd name="T46" fmla="*/ 2147483647 w 3669"/>
              <a:gd name="T47" fmla="*/ 914815680 h 797"/>
              <a:gd name="T48" fmla="*/ 2147483647 w 3669"/>
              <a:gd name="T49" fmla="*/ 1219755166 h 797"/>
              <a:gd name="T50" fmla="*/ 2147483647 w 3669"/>
              <a:gd name="T51" fmla="*/ 1648181428 h 797"/>
              <a:gd name="T52" fmla="*/ 2147483647 w 3669"/>
              <a:gd name="T53" fmla="*/ 1738907386 h 797"/>
              <a:gd name="T54" fmla="*/ 2147483647 w 3669"/>
              <a:gd name="T55" fmla="*/ 1685983349 h 797"/>
              <a:gd name="T56" fmla="*/ 2147483647 w 3669"/>
              <a:gd name="T57" fmla="*/ 1648181428 h 797"/>
              <a:gd name="T58" fmla="*/ 2147483647 w 3669"/>
              <a:gd name="T59" fmla="*/ 1630539553 h 797"/>
              <a:gd name="T60" fmla="*/ 2147483647 w 3669"/>
              <a:gd name="T61" fmla="*/ 1343241942 h 797"/>
              <a:gd name="T62" fmla="*/ 2147483647 w 3669"/>
              <a:gd name="T63" fmla="*/ 1272677617 h 797"/>
              <a:gd name="T64" fmla="*/ 2147483647 w 3669"/>
              <a:gd name="T65" fmla="*/ 1164311768 h 797"/>
              <a:gd name="T66" fmla="*/ 2147483647 w 3669"/>
              <a:gd name="T67" fmla="*/ 950097843 h 797"/>
              <a:gd name="T68" fmla="*/ 2147483647 w 3669"/>
              <a:gd name="T69" fmla="*/ 897175392 h 797"/>
              <a:gd name="T70" fmla="*/ 2147483647 w 3669"/>
              <a:gd name="T71" fmla="*/ 859372282 h 797"/>
              <a:gd name="T72" fmla="*/ 2147483647 w 3669"/>
              <a:gd name="T73" fmla="*/ 448587696 h 797"/>
              <a:gd name="T74" fmla="*/ 2147483647 w 3669"/>
              <a:gd name="T75" fmla="*/ 143648061 h 797"/>
              <a:gd name="T76" fmla="*/ 2147483647 w 3669"/>
              <a:gd name="T77" fmla="*/ 322579873 h 797"/>
              <a:gd name="T78" fmla="*/ 2147483647 w 3669"/>
              <a:gd name="T79" fmla="*/ 536792309 h 797"/>
              <a:gd name="T80" fmla="*/ 2147483647 w 3669"/>
              <a:gd name="T81" fmla="*/ 645159746 h 797"/>
              <a:gd name="T82" fmla="*/ 2147483647 w 3669"/>
              <a:gd name="T83" fmla="*/ 698082196 h 797"/>
              <a:gd name="T84" fmla="*/ 2147483647 w 3669"/>
              <a:gd name="T85" fmla="*/ 753525595 h 797"/>
              <a:gd name="T86" fmla="*/ 2147483647 w 3669"/>
              <a:gd name="T87" fmla="*/ 788807758 h 797"/>
              <a:gd name="T88" fmla="*/ 2147483647 w 3669"/>
              <a:gd name="T89" fmla="*/ 897175392 h 797"/>
              <a:gd name="T90" fmla="*/ 2147483647 w 3669"/>
              <a:gd name="T91" fmla="*/ 1003021881 h 797"/>
              <a:gd name="T92" fmla="*/ 2147483647 w 3669"/>
              <a:gd name="T93" fmla="*/ 1146669892 h 797"/>
              <a:gd name="T94" fmla="*/ 2147483647 w 3669"/>
              <a:gd name="T95" fmla="*/ 1542334940 h 797"/>
              <a:gd name="T96" fmla="*/ 2147483647 w 3669"/>
              <a:gd name="T97" fmla="*/ 1685983349 h 797"/>
              <a:gd name="T98" fmla="*/ 2147483647 w 3669"/>
              <a:gd name="T99" fmla="*/ 1738907386 h 79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69"/>
              <a:gd name="T151" fmla="*/ 0 h 797"/>
              <a:gd name="T152" fmla="*/ 3669 w 3669"/>
              <a:gd name="T153" fmla="*/ 797 h 79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69" h="797">
                <a:moveTo>
                  <a:pt x="0" y="797"/>
                </a:moveTo>
                <a:cubicBezTo>
                  <a:pt x="99" y="791"/>
                  <a:pt x="128" y="794"/>
                  <a:pt x="206" y="768"/>
                </a:cubicBezTo>
                <a:cubicBezTo>
                  <a:pt x="299" y="737"/>
                  <a:pt x="220" y="752"/>
                  <a:pt x="263" y="725"/>
                </a:cubicBezTo>
                <a:cubicBezTo>
                  <a:pt x="269" y="721"/>
                  <a:pt x="278" y="722"/>
                  <a:pt x="284" y="718"/>
                </a:cubicBezTo>
                <a:cubicBezTo>
                  <a:pt x="299" y="710"/>
                  <a:pt x="313" y="699"/>
                  <a:pt x="327" y="690"/>
                </a:cubicBezTo>
                <a:cubicBezTo>
                  <a:pt x="356" y="671"/>
                  <a:pt x="383" y="646"/>
                  <a:pt x="412" y="626"/>
                </a:cubicBezTo>
                <a:cubicBezTo>
                  <a:pt x="433" y="612"/>
                  <a:pt x="436" y="599"/>
                  <a:pt x="462" y="590"/>
                </a:cubicBezTo>
                <a:cubicBezTo>
                  <a:pt x="493" y="559"/>
                  <a:pt x="516" y="546"/>
                  <a:pt x="548" y="519"/>
                </a:cubicBezTo>
                <a:cubicBezTo>
                  <a:pt x="590" y="484"/>
                  <a:pt x="629" y="443"/>
                  <a:pt x="676" y="413"/>
                </a:cubicBezTo>
                <a:cubicBezTo>
                  <a:pt x="693" y="386"/>
                  <a:pt x="727" y="352"/>
                  <a:pt x="754" y="334"/>
                </a:cubicBezTo>
                <a:cubicBezTo>
                  <a:pt x="788" y="282"/>
                  <a:pt x="742" y="344"/>
                  <a:pt x="796" y="299"/>
                </a:cubicBezTo>
                <a:cubicBezTo>
                  <a:pt x="803" y="293"/>
                  <a:pt x="805" y="283"/>
                  <a:pt x="811" y="277"/>
                </a:cubicBezTo>
                <a:cubicBezTo>
                  <a:pt x="819" y="269"/>
                  <a:pt x="831" y="264"/>
                  <a:pt x="839" y="256"/>
                </a:cubicBezTo>
                <a:cubicBezTo>
                  <a:pt x="864" y="231"/>
                  <a:pt x="875" y="197"/>
                  <a:pt x="910" y="185"/>
                </a:cubicBezTo>
                <a:cubicBezTo>
                  <a:pt x="929" y="156"/>
                  <a:pt x="939" y="155"/>
                  <a:pt x="967" y="135"/>
                </a:cubicBezTo>
                <a:cubicBezTo>
                  <a:pt x="978" y="127"/>
                  <a:pt x="986" y="116"/>
                  <a:pt x="996" y="107"/>
                </a:cubicBezTo>
                <a:cubicBezTo>
                  <a:pt x="1027" y="81"/>
                  <a:pt x="1005" y="103"/>
                  <a:pt x="1038" y="85"/>
                </a:cubicBezTo>
                <a:cubicBezTo>
                  <a:pt x="1078" y="63"/>
                  <a:pt x="1089" y="56"/>
                  <a:pt x="1131" y="43"/>
                </a:cubicBezTo>
                <a:cubicBezTo>
                  <a:pt x="1183" y="8"/>
                  <a:pt x="1247" y="7"/>
                  <a:pt x="1308" y="0"/>
                </a:cubicBezTo>
                <a:cubicBezTo>
                  <a:pt x="1351" y="5"/>
                  <a:pt x="1382" y="9"/>
                  <a:pt x="1422" y="21"/>
                </a:cubicBezTo>
                <a:cubicBezTo>
                  <a:pt x="1445" y="28"/>
                  <a:pt x="1486" y="57"/>
                  <a:pt x="1486" y="57"/>
                </a:cubicBezTo>
                <a:cubicBezTo>
                  <a:pt x="1514" y="100"/>
                  <a:pt x="1563" y="132"/>
                  <a:pt x="1586" y="178"/>
                </a:cubicBezTo>
                <a:cubicBezTo>
                  <a:pt x="1604" y="213"/>
                  <a:pt x="1613" y="249"/>
                  <a:pt x="1643" y="277"/>
                </a:cubicBezTo>
                <a:cubicBezTo>
                  <a:pt x="1653" y="309"/>
                  <a:pt x="1674" y="335"/>
                  <a:pt x="1692" y="363"/>
                </a:cubicBezTo>
                <a:cubicBezTo>
                  <a:pt x="1715" y="399"/>
                  <a:pt x="1733" y="453"/>
                  <a:pt x="1764" y="484"/>
                </a:cubicBezTo>
                <a:cubicBezTo>
                  <a:pt x="1782" y="538"/>
                  <a:pt x="1849" y="625"/>
                  <a:pt x="1899" y="654"/>
                </a:cubicBezTo>
                <a:cubicBezTo>
                  <a:pt x="1940" y="678"/>
                  <a:pt x="1995" y="684"/>
                  <a:pt x="2041" y="690"/>
                </a:cubicBezTo>
                <a:cubicBezTo>
                  <a:pt x="2124" y="686"/>
                  <a:pt x="2166" y="691"/>
                  <a:pt x="2233" y="669"/>
                </a:cubicBezTo>
                <a:cubicBezTo>
                  <a:pt x="2240" y="664"/>
                  <a:pt x="2246" y="658"/>
                  <a:pt x="2254" y="654"/>
                </a:cubicBezTo>
                <a:cubicBezTo>
                  <a:pt x="2261" y="650"/>
                  <a:pt x="2270" y="651"/>
                  <a:pt x="2276" y="647"/>
                </a:cubicBezTo>
                <a:cubicBezTo>
                  <a:pt x="2320" y="618"/>
                  <a:pt x="2357" y="573"/>
                  <a:pt x="2389" y="533"/>
                </a:cubicBezTo>
                <a:cubicBezTo>
                  <a:pt x="2413" y="503"/>
                  <a:pt x="2395" y="535"/>
                  <a:pt x="2425" y="505"/>
                </a:cubicBezTo>
                <a:cubicBezTo>
                  <a:pt x="2438" y="492"/>
                  <a:pt x="2447" y="476"/>
                  <a:pt x="2460" y="462"/>
                </a:cubicBezTo>
                <a:cubicBezTo>
                  <a:pt x="2472" y="431"/>
                  <a:pt x="2498" y="405"/>
                  <a:pt x="2517" y="377"/>
                </a:cubicBezTo>
                <a:cubicBezTo>
                  <a:pt x="2521" y="371"/>
                  <a:pt x="2520" y="362"/>
                  <a:pt x="2524" y="356"/>
                </a:cubicBezTo>
                <a:cubicBezTo>
                  <a:pt x="2528" y="350"/>
                  <a:pt x="2535" y="347"/>
                  <a:pt x="2539" y="341"/>
                </a:cubicBezTo>
                <a:cubicBezTo>
                  <a:pt x="2576" y="287"/>
                  <a:pt x="2603" y="214"/>
                  <a:pt x="2660" y="178"/>
                </a:cubicBezTo>
                <a:cubicBezTo>
                  <a:pt x="2718" y="91"/>
                  <a:pt x="2840" y="67"/>
                  <a:pt x="2937" y="57"/>
                </a:cubicBezTo>
                <a:cubicBezTo>
                  <a:pt x="3067" y="62"/>
                  <a:pt x="3165" y="58"/>
                  <a:pt x="3271" y="128"/>
                </a:cubicBezTo>
                <a:cubicBezTo>
                  <a:pt x="3307" y="151"/>
                  <a:pt x="3333" y="184"/>
                  <a:pt x="3364" y="213"/>
                </a:cubicBezTo>
                <a:cubicBezTo>
                  <a:pt x="3377" y="225"/>
                  <a:pt x="3383" y="242"/>
                  <a:pt x="3392" y="256"/>
                </a:cubicBezTo>
                <a:cubicBezTo>
                  <a:pt x="3397" y="263"/>
                  <a:pt x="3406" y="277"/>
                  <a:pt x="3406" y="277"/>
                </a:cubicBezTo>
                <a:cubicBezTo>
                  <a:pt x="3408" y="284"/>
                  <a:pt x="3409" y="292"/>
                  <a:pt x="3413" y="299"/>
                </a:cubicBezTo>
                <a:cubicBezTo>
                  <a:pt x="3417" y="305"/>
                  <a:pt x="3425" y="307"/>
                  <a:pt x="3428" y="313"/>
                </a:cubicBezTo>
                <a:cubicBezTo>
                  <a:pt x="3435" y="326"/>
                  <a:pt x="3437" y="342"/>
                  <a:pt x="3442" y="356"/>
                </a:cubicBezTo>
                <a:cubicBezTo>
                  <a:pt x="3447" y="372"/>
                  <a:pt x="3470" y="398"/>
                  <a:pt x="3470" y="398"/>
                </a:cubicBezTo>
                <a:cubicBezTo>
                  <a:pt x="3478" y="424"/>
                  <a:pt x="3493" y="432"/>
                  <a:pt x="3506" y="455"/>
                </a:cubicBezTo>
                <a:cubicBezTo>
                  <a:pt x="3534" y="504"/>
                  <a:pt x="3566" y="570"/>
                  <a:pt x="3605" y="612"/>
                </a:cubicBezTo>
                <a:cubicBezTo>
                  <a:pt x="3614" y="640"/>
                  <a:pt x="3629" y="646"/>
                  <a:pt x="3648" y="669"/>
                </a:cubicBezTo>
                <a:cubicBezTo>
                  <a:pt x="3667" y="692"/>
                  <a:pt x="3653" y="690"/>
                  <a:pt x="3669" y="690"/>
                </a:cubicBezTo>
              </a:path>
            </a:pathLst>
          </a:custGeom>
          <a:noFill/>
          <a:ln w="19050" cap="flat" cmpd="sng">
            <a:solidFill>
              <a:schemeClr val="accent2"/>
            </a:solidFill>
            <a:prstDash val="lgDash"/>
            <a:round/>
            <a:headEnd/>
            <a:tailEnd/>
          </a:ln>
        </p:spPr>
        <p:txBody>
          <a:bodyPr/>
          <a:lstStyle/>
          <a:p>
            <a:endParaRPr lang="en-US"/>
          </a:p>
        </p:txBody>
      </p:sp>
      <p:sp>
        <p:nvSpPr>
          <p:cNvPr id="39945" name="Freeform 10"/>
          <p:cNvSpPr>
            <a:spLocks/>
          </p:cNvSpPr>
          <p:nvPr/>
        </p:nvSpPr>
        <p:spPr bwMode="auto">
          <a:xfrm>
            <a:off x="1908175" y="3883025"/>
            <a:ext cx="5813425" cy="1038225"/>
          </a:xfrm>
          <a:custGeom>
            <a:avLst/>
            <a:gdLst>
              <a:gd name="T0" fmla="*/ 0 w 3662"/>
              <a:gd name="T1" fmla="*/ 35282187 h 654"/>
              <a:gd name="T2" fmla="*/ 589716604 w 3662"/>
              <a:gd name="T3" fmla="*/ 35282187 h 654"/>
              <a:gd name="T4" fmla="*/ 751006561 w 3662"/>
              <a:gd name="T5" fmla="*/ 90725616 h 654"/>
              <a:gd name="T6" fmla="*/ 806449983 w 3662"/>
              <a:gd name="T7" fmla="*/ 108365934 h 654"/>
              <a:gd name="T8" fmla="*/ 1003022317 w 3662"/>
              <a:gd name="T9" fmla="*/ 216733456 h 654"/>
              <a:gd name="T10" fmla="*/ 1146671979 w 3662"/>
              <a:gd name="T11" fmla="*/ 304938098 h 654"/>
              <a:gd name="T12" fmla="*/ 1416327832 w 3662"/>
              <a:gd name="T13" fmla="*/ 501510311 h 654"/>
              <a:gd name="T14" fmla="*/ 1522174366 w 3662"/>
              <a:gd name="T15" fmla="*/ 574595609 h 654"/>
              <a:gd name="T16" fmla="*/ 1738908143 w 3662"/>
              <a:gd name="T17" fmla="*/ 788809604 h 654"/>
              <a:gd name="T18" fmla="*/ 2114412117 w 3662"/>
              <a:gd name="T19" fmla="*/ 1129029975 h 654"/>
              <a:gd name="T20" fmla="*/ 2147483647 w 3662"/>
              <a:gd name="T21" fmla="*/ 1451609855 h 654"/>
              <a:gd name="T22" fmla="*/ 2147483647 w 3662"/>
              <a:gd name="T23" fmla="*/ 1542335446 h 654"/>
              <a:gd name="T24" fmla="*/ 2147483647 w 3662"/>
              <a:gd name="T25" fmla="*/ 1595259501 h 654"/>
              <a:gd name="T26" fmla="*/ 2147483647 w 3662"/>
              <a:gd name="T27" fmla="*/ 1630541676 h 654"/>
              <a:gd name="T28" fmla="*/ 2147483647 w 3662"/>
              <a:gd name="T29" fmla="*/ 1648181969 h 654"/>
              <a:gd name="T30" fmla="*/ 2147483647 w 3662"/>
              <a:gd name="T31" fmla="*/ 1630541676 h 654"/>
              <a:gd name="T32" fmla="*/ 2147483647 w 3662"/>
              <a:gd name="T33" fmla="*/ 1595259501 h 654"/>
              <a:gd name="T34" fmla="*/ 2147483647 w 3662"/>
              <a:gd name="T35" fmla="*/ 1433969562 h 654"/>
              <a:gd name="T36" fmla="*/ 2147483647 w 3662"/>
              <a:gd name="T37" fmla="*/ 1129029975 h 654"/>
              <a:gd name="T38" fmla="*/ 2147483647 w 3662"/>
              <a:gd name="T39" fmla="*/ 788809604 h 654"/>
              <a:gd name="T40" fmla="*/ 2147483647 w 3662"/>
              <a:gd name="T41" fmla="*/ 680442132 h 654"/>
              <a:gd name="T42" fmla="*/ 2147483647 w 3662"/>
              <a:gd name="T43" fmla="*/ 539313435 h 654"/>
              <a:gd name="T44" fmla="*/ 2147483647 w 3662"/>
              <a:gd name="T45" fmla="*/ 556953728 h 654"/>
              <a:gd name="T46" fmla="*/ 2147483647 w 3662"/>
              <a:gd name="T47" fmla="*/ 645159958 h 654"/>
              <a:gd name="T48" fmla="*/ 2147483647 w 3662"/>
              <a:gd name="T49" fmla="*/ 824091778 h 654"/>
              <a:gd name="T50" fmla="*/ 2147483647 w 3662"/>
              <a:gd name="T51" fmla="*/ 914815980 h 654"/>
              <a:gd name="T52" fmla="*/ 2147483647 w 3662"/>
              <a:gd name="T53" fmla="*/ 950098155 h 654"/>
              <a:gd name="T54" fmla="*/ 2147483647 w 3662"/>
              <a:gd name="T55" fmla="*/ 985380329 h 654"/>
              <a:gd name="T56" fmla="*/ 2147483647 w 3662"/>
              <a:gd name="T57" fmla="*/ 1023183452 h 654"/>
              <a:gd name="T58" fmla="*/ 2147483647 w 3662"/>
              <a:gd name="T59" fmla="*/ 1093747801 h 654"/>
              <a:gd name="T60" fmla="*/ 2147483647 w 3662"/>
              <a:gd name="T61" fmla="*/ 1111388094 h 654"/>
              <a:gd name="T62" fmla="*/ 2147483647 w 3662"/>
              <a:gd name="T63" fmla="*/ 1184473392 h 654"/>
              <a:gd name="T64" fmla="*/ 2147483647 w 3662"/>
              <a:gd name="T65" fmla="*/ 1290319915 h 654"/>
              <a:gd name="T66" fmla="*/ 2147483647 w 3662"/>
              <a:gd name="T67" fmla="*/ 1398687387 h 654"/>
              <a:gd name="T68" fmla="*/ 2147483647 w 3662"/>
              <a:gd name="T69" fmla="*/ 1524695153 h 654"/>
              <a:gd name="T70" fmla="*/ 2147483647 w 3662"/>
              <a:gd name="T71" fmla="*/ 1507053272 h 654"/>
              <a:gd name="T72" fmla="*/ 2147483647 w 3662"/>
              <a:gd name="T73" fmla="*/ 1111388094 h 654"/>
              <a:gd name="T74" fmla="*/ 2147483647 w 3662"/>
              <a:gd name="T75" fmla="*/ 985380329 h 654"/>
              <a:gd name="T76" fmla="*/ 2147483647 w 3662"/>
              <a:gd name="T77" fmla="*/ 806449897 h 654"/>
              <a:gd name="T78" fmla="*/ 2147483647 w 3662"/>
              <a:gd name="T79" fmla="*/ 609877783 h 654"/>
              <a:gd name="T80" fmla="*/ 2147483647 w 3662"/>
              <a:gd name="T81" fmla="*/ 519152192 h 6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2"/>
              <a:gd name="T124" fmla="*/ 0 h 654"/>
              <a:gd name="T125" fmla="*/ 3662 w 3662"/>
              <a:gd name="T126" fmla="*/ 654 h 6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2" h="654">
                <a:moveTo>
                  <a:pt x="0" y="14"/>
                </a:moveTo>
                <a:cubicBezTo>
                  <a:pt x="77" y="11"/>
                  <a:pt x="157" y="0"/>
                  <a:pt x="234" y="14"/>
                </a:cubicBezTo>
                <a:cubicBezTo>
                  <a:pt x="256" y="18"/>
                  <a:pt x="277" y="29"/>
                  <a:pt x="298" y="36"/>
                </a:cubicBezTo>
                <a:cubicBezTo>
                  <a:pt x="305" y="38"/>
                  <a:pt x="320" y="43"/>
                  <a:pt x="320" y="43"/>
                </a:cubicBezTo>
                <a:cubicBezTo>
                  <a:pt x="345" y="60"/>
                  <a:pt x="371" y="72"/>
                  <a:pt x="398" y="86"/>
                </a:cubicBezTo>
                <a:cubicBezTo>
                  <a:pt x="421" y="98"/>
                  <a:pt x="430" y="113"/>
                  <a:pt x="455" y="121"/>
                </a:cubicBezTo>
                <a:cubicBezTo>
                  <a:pt x="487" y="153"/>
                  <a:pt x="525" y="174"/>
                  <a:pt x="562" y="199"/>
                </a:cubicBezTo>
                <a:cubicBezTo>
                  <a:pt x="576" y="209"/>
                  <a:pt x="604" y="228"/>
                  <a:pt x="604" y="228"/>
                </a:cubicBezTo>
                <a:cubicBezTo>
                  <a:pt x="625" y="260"/>
                  <a:pt x="661" y="288"/>
                  <a:pt x="690" y="313"/>
                </a:cubicBezTo>
                <a:cubicBezTo>
                  <a:pt x="741" y="358"/>
                  <a:pt x="783" y="410"/>
                  <a:pt x="839" y="448"/>
                </a:cubicBezTo>
                <a:cubicBezTo>
                  <a:pt x="868" y="494"/>
                  <a:pt x="957" y="559"/>
                  <a:pt x="1010" y="576"/>
                </a:cubicBezTo>
                <a:cubicBezTo>
                  <a:pt x="1036" y="593"/>
                  <a:pt x="1070" y="595"/>
                  <a:pt x="1095" y="612"/>
                </a:cubicBezTo>
                <a:cubicBezTo>
                  <a:pt x="1118" y="628"/>
                  <a:pt x="1112" y="626"/>
                  <a:pt x="1138" y="633"/>
                </a:cubicBezTo>
                <a:cubicBezTo>
                  <a:pt x="1157" y="638"/>
                  <a:pt x="1175" y="642"/>
                  <a:pt x="1194" y="647"/>
                </a:cubicBezTo>
                <a:cubicBezTo>
                  <a:pt x="1204" y="649"/>
                  <a:pt x="1223" y="654"/>
                  <a:pt x="1223" y="654"/>
                </a:cubicBezTo>
                <a:cubicBezTo>
                  <a:pt x="1270" y="652"/>
                  <a:pt x="1318" y="652"/>
                  <a:pt x="1365" y="647"/>
                </a:cubicBezTo>
                <a:cubicBezTo>
                  <a:pt x="1380" y="645"/>
                  <a:pt x="1408" y="633"/>
                  <a:pt x="1408" y="633"/>
                </a:cubicBezTo>
                <a:cubicBezTo>
                  <a:pt x="1436" y="614"/>
                  <a:pt x="1451" y="588"/>
                  <a:pt x="1479" y="569"/>
                </a:cubicBezTo>
                <a:cubicBezTo>
                  <a:pt x="1512" y="519"/>
                  <a:pt x="1576" y="487"/>
                  <a:pt x="1621" y="448"/>
                </a:cubicBezTo>
                <a:cubicBezTo>
                  <a:pt x="1672" y="404"/>
                  <a:pt x="1717" y="354"/>
                  <a:pt x="1770" y="313"/>
                </a:cubicBezTo>
                <a:cubicBezTo>
                  <a:pt x="1785" y="301"/>
                  <a:pt x="1803" y="279"/>
                  <a:pt x="1820" y="270"/>
                </a:cubicBezTo>
                <a:cubicBezTo>
                  <a:pt x="1889" y="235"/>
                  <a:pt x="1964" y="223"/>
                  <a:pt x="2041" y="214"/>
                </a:cubicBezTo>
                <a:cubicBezTo>
                  <a:pt x="2093" y="216"/>
                  <a:pt x="2145" y="217"/>
                  <a:pt x="2197" y="221"/>
                </a:cubicBezTo>
                <a:cubicBezTo>
                  <a:pt x="2218" y="223"/>
                  <a:pt x="2250" y="249"/>
                  <a:pt x="2261" y="256"/>
                </a:cubicBezTo>
                <a:cubicBezTo>
                  <a:pt x="2301" y="282"/>
                  <a:pt x="2344" y="312"/>
                  <a:pt x="2389" y="327"/>
                </a:cubicBezTo>
                <a:cubicBezTo>
                  <a:pt x="2407" y="347"/>
                  <a:pt x="2423" y="352"/>
                  <a:pt x="2446" y="363"/>
                </a:cubicBezTo>
                <a:cubicBezTo>
                  <a:pt x="2454" y="367"/>
                  <a:pt x="2460" y="372"/>
                  <a:pt x="2467" y="377"/>
                </a:cubicBezTo>
                <a:cubicBezTo>
                  <a:pt x="2472" y="381"/>
                  <a:pt x="2476" y="388"/>
                  <a:pt x="2482" y="391"/>
                </a:cubicBezTo>
                <a:cubicBezTo>
                  <a:pt x="2495" y="398"/>
                  <a:pt x="2511" y="399"/>
                  <a:pt x="2524" y="406"/>
                </a:cubicBezTo>
                <a:cubicBezTo>
                  <a:pt x="2539" y="414"/>
                  <a:pt x="2551" y="429"/>
                  <a:pt x="2567" y="434"/>
                </a:cubicBezTo>
                <a:cubicBezTo>
                  <a:pt x="2574" y="436"/>
                  <a:pt x="2581" y="438"/>
                  <a:pt x="2588" y="441"/>
                </a:cubicBezTo>
                <a:cubicBezTo>
                  <a:pt x="2666" y="479"/>
                  <a:pt x="2564" y="432"/>
                  <a:pt x="2624" y="470"/>
                </a:cubicBezTo>
                <a:cubicBezTo>
                  <a:pt x="2655" y="490"/>
                  <a:pt x="2695" y="500"/>
                  <a:pt x="2730" y="512"/>
                </a:cubicBezTo>
                <a:cubicBezTo>
                  <a:pt x="2759" y="522"/>
                  <a:pt x="2788" y="543"/>
                  <a:pt x="2816" y="555"/>
                </a:cubicBezTo>
                <a:cubicBezTo>
                  <a:pt x="2866" y="577"/>
                  <a:pt x="2925" y="594"/>
                  <a:pt x="2979" y="605"/>
                </a:cubicBezTo>
                <a:cubicBezTo>
                  <a:pt x="3055" y="603"/>
                  <a:pt x="3131" y="602"/>
                  <a:pt x="3207" y="598"/>
                </a:cubicBezTo>
                <a:cubicBezTo>
                  <a:pt x="3319" y="591"/>
                  <a:pt x="3393" y="497"/>
                  <a:pt x="3477" y="441"/>
                </a:cubicBezTo>
                <a:cubicBezTo>
                  <a:pt x="3490" y="422"/>
                  <a:pt x="3504" y="408"/>
                  <a:pt x="3520" y="391"/>
                </a:cubicBezTo>
                <a:cubicBezTo>
                  <a:pt x="3531" y="358"/>
                  <a:pt x="3550" y="346"/>
                  <a:pt x="3570" y="320"/>
                </a:cubicBezTo>
                <a:cubicBezTo>
                  <a:pt x="3590" y="294"/>
                  <a:pt x="3605" y="267"/>
                  <a:pt x="3626" y="242"/>
                </a:cubicBezTo>
                <a:cubicBezTo>
                  <a:pt x="3634" y="232"/>
                  <a:pt x="3651" y="206"/>
                  <a:pt x="3662" y="206"/>
                </a:cubicBezTo>
              </a:path>
            </a:pathLst>
          </a:custGeom>
          <a:noFill/>
          <a:ln w="9525" cap="flat" cmpd="sng">
            <a:solidFill>
              <a:srgbClr val="808000"/>
            </a:solidFill>
            <a:prstDash val="solid"/>
            <a:round/>
            <a:headEnd/>
            <a:tailEnd/>
          </a:ln>
        </p:spPr>
        <p:txBody>
          <a:bodyPr/>
          <a:lstStyle/>
          <a:p>
            <a:endParaRPr lang="en-US"/>
          </a:p>
        </p:txBody>
      </p:sp>
      <p:sp>
        <p:nvSpPr>
          <p:cNvPr id="39946" name="Text Box 11"/>
          <p:cNvSpPr txBox="1">
            <a:spLocks noChangeArrowheads="1"/>
          </p:cNvSpPr>
          <p:nvPr/>
        </p:nvSpPr>
        <p:spPr bwMode="auto">
          <a:xfrm>
            <a:off x="571500" y="5987369"/>
            <a:ext cx="7848600" cy="579438"/>
          </a:xfrm>
          <a:prstGeom prst="rect">
            <a:avLst/>
          </a:prstGeom>
          <a:noFill/>
          <a:ln w="9525" algn="ctr">
            <a:noFill/>
            <a:miter lim="800000"/>
            <a:headEnd/>
            <a:tailEnd/>
          </a:ln>
        </p:spPr>
        <p:txBody>
          <a:bodyPr>
            <a:spAutoFit/>
          </a:bodyPr>
          <a:lstStyle/>
          <a:p>
            <a:pPr marL="342900" indent="-342900" algn="ctr">
              <a:spcBef>
                <a:spcPct val="50000"/>
              </a:spcBef>
            </a:pPr>
            <a:r>
              <a:rPr lang="en-US" sz="3200" dirty="0" smtClean="0">
                <a:solidFill>
                  <a:srgbClr val="CC0099"/>
                </a:solidFill>
              </a:rPr>
              <a:t>Level   </a:t>
            </a:r>
            <a:r>
              <a:rPr lang="en-US" sz="3200" dirty="0" smtClean="0">
                <a:solidFill>
                  <a:srgbClr val="FF0000"/>
                </a:solidFill>
              </a:rPr>
              <a:t>(1 mark)</a:t>
            </a:r>
            <a:endParaRPr lang="en-US" sz="3200" dirty="0">
              <a:solidFill>
                <a:srgbClr val="FF0000"/>
              </a:solidFill>
            </a:endParaRPr>
          </a:p>
        </p:txBody>
      </p:sp>
      <p:sp>
        <p:nvSpPr>
          <p:cNvPr id="39947" name="Text Box 12"/>
          <p:cNvSpPr txBox="1">
            <a:spLocks noChangeArrowheads="1"/>
          </p:cNvSpPr>
          <p:nvPr/>
        </p:nvSpPr>
        <p:spPr bwMode="auto">
          <a:xfrm>
            <a:off x="3048000" y="3352800"/>
            <a:ext cx="5181600" cy="579438"/>
          </a:xfrm>
          <a:prstGeom prst="rect">
            <a:avLst/>
          </a:prstGeom>
          <a:noFill/>
          <a:ln w="9525" algn="ctr">
            <a:noFill/>
            <a:miter lim="800000"/>
            <a:headEnd/>
            <a:tailEnd/>
          </a:ln>
        </p:spPr>
        <p:txBody>
          <a:bodyPr>
            <a:spAutoFit/>
          </a:bodyPr>
          <a:lstStyle/>
          <a:p>
            <a:pPr marL="342900" indent="-342900">
              <a:spcBef>
                <a:spcPct val="50000"/>
              </a:spcBef>
            </a:pPr>
            <a:r>
              <a:rPr lang="en-US" sz="3200"/>
              <a:t>Demand           Inventory</a:t>
            </a:r>
          </a:p>
        </p:txBody>
      </p:sp>
      <p:sp>
        <p:nvSpPr>
          <p:cNvPr id="39948" name="AutoShape 13"/>
          <p:cNvSpPr>
            <a:spLocks noChangeArrowheads="1"/>
          </p:cNvSpPr>
          <p:nvPr/>
        </p:nvSpPr>
        <p:spPr bwMode="auto">
          <a:xfrm>
            <a:off x="4495800" y="3124200"/>
            <a:ext cx="228600" cy="304800"/>
          </a:xfrm>
          <a:prstGeom prst="upArrow">
            <a:avLst>
              <a:gd name="adj1" fmla="val 50000"/>
              <a:gd name="adj2" fmla="val 33333"/>
            </a:avLst>
          </a:prstGeom>
          <a:solidFill>
            <a:schemeClr val="folHlink"/>
          </a:solidFill>
          <a:ln w="9525" algn="ctr">
            <a:solidFill>
              <a:schemeClr val="bg2"/>
            </a:solidFill>
            <a:miter lim="800000"/>
            <a:headEnd/>
            <a:tailEnd/>
          </a:ln>
        </p:spPr>
        <p:txBody>
          <a:bodyPr wrap="none" anchor="ctr"/>
          <a:lstStyle/>
          <a:p>
            <a:endParaRPr lang="en-US"/>
          </a:p>
        </p:txBody>
      </p:sp>
      <p:sp>
        <p:nvSpPr>
          <p:cNvPr id="39949" name="AutoShape 14"/>
          <p:cNvSpPr>
            <a:spLocks noChangeArrowheads="1"/>
          </p:cNvSpPr>
          <p:nvPr/>
        </p:nvSpPr>
        <p:spPr bwMode="auto">
          <a:xfrm>
            <a:off x="7315200" y="3962400"/>
            <a:ext cx="304800" cy="533400"/>
          </a:xfrm>
          <a:prstGeom prst="downArrow">
            <a:avLst>
              <a:gd name="adj1" fmla="val 50000"/>
              <a:gd name="adj2" fmla="val 43750"/>
            </a:avLst>
          </a:prstGeom>
          <a:solidFill>
            <a:schemeClr val="folHlink"/>
          </a:solidFill>
          <a:ln w="9525" algn="ctr">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57200" y="274638"/>
            <a:ext cx="8229600" cy="1498178"/>
          </a:xfrm>
        </p:spPr>
        <p:txBody>
          <a:bodyPr/>
          <a:lstStyle/>
          <a:p>
            <a:pPr eaLnBrk="1" hangingPunct="1"/>
            <a:r>
              <a:rPr lang="en-US" sz="4000" dirty="0" smtClean="0"/>
              <a:t>4. What are the two general options to plan services at the S&amp;OP level</a:t>
            </a:r>
            <a:br>
              <a:rPr lang="en-US" sz="4000" dirty="0" smtClean="0"/>
            </a:br>
            <a:r>
              <a:rPr lang="en-US" sz="4000" dirty="0" smtClean="0">
                <a:solidFill>
                  <a:srgbClr val="FF0000"/>
                </a:solidFill>
              </a:rPr>
              <a:t>(1/2 mark each)</a:t>
            </a:r>
          </a:p>
        </p:txBody>
      </p:sp>
      <p:sp>
        <p:nvSpPr>
          <p:cNvPr id="41986" name="Rectangle 3"/>
          <p:cNvSpPr>
            <a:spLocks noGrp="1" noChangeArrowheads="1"/>
          </p:cNvSpPr>
          <p:nvPr>
            <p:ph type="body" idx="1"/>
          </p:nvPr>
        </p:nvSpPr>
        <p:spPr>
          <a:xfrm>
            <a:off x="457200" y="2060848"/>
            <a:ext cx="8229600" cy="4065315"/>
          </a:xfrm>
        </p:spPr>
        <p:txBody>
          <a:bodyPr/>
          <a:lstStyle/>
          <a:p>
            <a:pPr marL="609600" indent="-609600" eaLnBrk="1" hangingPunct="1">
              <a:buFontTx/>
              <a:buAutoNum type="arabicParenR"/>
            </a:pPr>
            <a:r>
              <a:rPr lang="en-US" u="sng" dirty="0" smtClean="0"/>
              <a:t>Influence sales to match available capacity</a:t>
            </a:r>
          </a:p>
          <a:p>
            <a:pPr marL="609600" indent="-609600" eaLnBrk="1" hangingPunct="1">
              <a:buFontTx/>
              <a:buNone/>
            </a:pPr>
            <a:r>
              <a:rPr lang="en-US" dirty="0" smtClean="0"/>
              <a:t>	</a:t>
            </a:r>
            <a:r>
              <a:rPr lang="en-US" dirty="0" err="1" smtClean="0"/>
              <a:t>ie</a:t>
            </a:r>
            <a:r>
              <a:rPr lang="en-US" dirty="0" smtClean="0"/>
              <a:t>. Appointments, discounts and promotions, seasonal complements and yield management)</a:t>
            </a:r>
          </a:p>
          <a:p>
            <a:pPr marL="609600" indent="-609600" eaLnBrk="1" hangingPunct="1">
              <a:buFontTx/>
              <a:buNone/>
            </a:pPr>
            <a:endParaRPr lang="en-US" dirty="0" smtClean="0"/>
          </a:p>
          <a:p>
            <a:pPr marL="609600" indent="-609600" eaLnBrk="1" hangingPunct="1">
              <a:buFontTx/>
              <a:buNone/>
            </a:pPr>
            <a:r>
              <a:rPr lang="en-US" dirty="0" smtClean="0"/>
              <a:t>2) </a:t>
            </a:r>
            <a:r>
              <a:rPr lang="en-US" u="sng" dirty="0" smtClean="0"/>
              <a:t>Changing capacity to match sales</a:t>
            </a:r>
          </a:p>
          <a:p>
            <a:pPr marL="609600" indent="-609600" eaLnBrk="1" hangingPunct="1">
              <a:buFontTx/>
              <a:buNone/>
            </a:pPr>
            <a:r>
              <a:rPr lang="en-US" dirty="0" smtClean="0"/>
              <a:t>	</a:t>
            </a:r>
            <a:r>
              <a:rPr lang="en-US" dirty="0" err="1" smtClean="0"/>
              <a:t>ie</a:t>
            </a:r>
            <a:r>
              <a:rPr lang="en-US" dirty="0" smtClean="0"/>
              <a:t>. Full and part time, and offloading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57200" y="692696"/>
            <a:ext cx="8507412" cy="1143000"/>
          </a:xfrm>
        </p:spPr>
        <p:txBody>
          <a:bodyPr/>
          <a:lstStyle/>
          <a:p>
            <a:pPr eaLnBrk="1" hangingPunct="1"/>
            <a:r>
              <a:rPr lang="en-US" sz="4000" dirty="0" smtClean="0"/>
              <a:t>5.  Which product would you suggest we choose?</a:t>
            </a:r>
            <a:br>
              <a:rPr lang="en-US" sz="4000" dirty="0" smtClean="0"/>
            </a:br>
            <a:r>
              <a:rPr lang="en-US" sz="2800" dirty="0" smtClean="0">
                <a:solidFill>
                  <a:srgbClr val="FF0000"/>
                </a:solidFill>
              </a:rPr>
              <a:t>(1/2  mark each total &amp;1 for choice)</a:t>
            </a:r>
            <a:br>
              <a:rPr lang="en-US" sz="2800" dirty="0" smtClean="0">
                <a:solidFill>
                  <a:srgbClr val="FF0000"/>
                </a:solidFill>
              </a:rPr>
            </a:br>
            <a:r>
              <a:rPr lang="en-US" sz="2800" dirty="0" smtClean="0">
                <a:solidFill>
                  <a:srgbClr val="FF0000"/>
                </a:solidFill>
              </a:rPr>
              <a:t>(max 2.5 marks)</a:t>
            </a:r>
          </a:p>
        </p:txBody>
      </p:sp>
      <p:sp>
        <p:nvSpPr>
          <p:cNvPr id="22530" name="Rectangle 3"/>
          <p:cNvSpPr>
            <a:spLocks noGrp="1" noChangeArrowheads="1"/>
          </p:cNvSpPr>
          <p:nvPr>
            <p:ph type="body" idx="1"/>
          </p:nvPr>
        </p:nvSpPr>
        <p:spPr>
          <a:xfrm>
            <a:off x="457200" y="2205038"/>
            <a:ext cx="8229600" cy="3921125"/>
          </a:xfrm>
        </p:spPr>
        <p:txBody>
          <a:bodyPr/>
          <a:lstStyle/>
          <a:p>
            <a:pPr eaLnBrk="1" hangingPunct="1">
              <a:buFontTx/>
              <a:buNone/>
            </a:pPr>
            <a:r>
              <a:rPr lang="en-US" dirty="0" smtClean="0"/>
              <a:t>Rating is 1= ok to 5 = Splendid!</a:t>
            </a:r>
          </a:p>
        </p:txBody>
      </p:sp>
      <p:graphicFrame>
        <p:nvGraphicFramePr>
          <p:cNvPr id="2" name="Table 1"/>
          <p:cNvGraphicFramePr>
            <a:graphicFrameLocks noGrp="1"/>
          </p:cNvGraphicFramePr>
          <p:nvPr>
            <p:extLst>
              <p:ext uri="{D42A27DB-BD31-4B8C-83A1-F6EECF244321}">
                <p14:modId xmlns:p14="http://schemas.microsoft.com/office/powerpoint/2010/main" val="634420608"/>
              </p:ext>
            </p:extLst>
          </p:nvPr>
        </p:nvGraphicFramePr>
        <p:xfrm>
          <a:off x="827585" y="3068961"/>
          <a:ext cx="7200798" cy="2834937"/>
        </p:xfrm>
        <a:graphic>
          <a:graphicData uri="http://schemas.openxmlformats.org/drawingml/2006/table">
            <a:tbl>
              <a:tblPr firstRow="1" bandRow="1">
                <a:tableStyleId>{073A0DAA-6AF3-43AB-8588-CEC1D06C72B9}</a:tableStyleId>
              </a:tblPr>
              <a:tblGrid>
                <a:gridCol w="1616106"/>
                <a:gridCol w="934176"/>
                <a:gridCol w="1770196"/>
                <a:gridCol w="1440160"/>
                <a:gridCol w="1440160"/>
              </a:tblGrid>
              <a:tr h="518457">
                <a:tc>
                  <a:txBody>
                    <a:bodyPr/>
                    <a:lstStyle/>
                    <a:p>
                      <a:endParaRPr lang="en-CA" dirty="0"/>
                    </a:p>
                  </a:txBody>
                  <a:tcPr/>
                </a:tc>
                <a:tc>
                  <a:txBody>
                    <a:bodyPr/>
                    <a:lstStyle/>
                    <a:p>
                      <a:endParaRPr lang="en-CA" dirty="0"/>
                    </a:p>
                  </a:txBody>
                  <a:tcPr/>
                </a:tc>
                <a:tc>
                  <a:txBody>
                    <a:bodyPr/>
                    <a:lstStyle/>
                    <a:p>
                      <a:r>
                        <a:rPr lang="en-CA" dirty="0" smtClean="0"/>
                        <a:t>Boots </a:t>
                      </a:r>
                      <a:endParaRPr lang="en-CA" dirty="0"/>
                    </a:p>
                  </a:txBody>
                  <a:tcPr/>
                </a:tc>
                <a:tc>
                  <a:txBody>
                    <a:bodyPr/>
                    <a:lstStyle/>
                    <a:p>
                      <a:r>
                        <a:rPr lang="en-CA" dirty="0" smtClean="0"/>
                        <a:t>Sandals</a:t>
                      </a:r>
                      <a:endParaRPr lang="en-CA" dirty="0"/>
                    </a:p>
                  </a:txBody>
                  <a:tcPr/>
                </a:tc>
                <a:tc>
                  <a:txBody>
                    <a:bodyPr/>
                    <a:lstStyle/>
                    <a:p>
                      <a:r>
                        <a:rPr lang="en-CA" dirty="0" smtClean="0"/>
                        <a:t>Shoes</a:t>
                      </a:r>
                      <a:endParaRPr lang="en-CA" dirty="0"/>
                    </a:p>
                  </a:txBody>
                  <a:tcPr/>
                </a:tc>
              </a:tr>
              <a:tr h="518457">
                <a:tc>
                  <a:txBody>
                    <a:bodyPr/>
                    <a:lstStyle/>
                    <a:p>
                      <a:r>
                        <a:rPr lang="en-CA" dirty="0" smtClean="0"/>
                        <a:t>Value</a:t>
                      </a:r>
                      <a:endParaRPr lang="en-CA" dirty="0"/>
                    </a:p>
                  </a:txBody>
                  <a:tcPr/>
                </a:tc>
                <a:tc>
                  <a:txBody>
                    <a:bodyPr/>
                    <a:lstStyle/>
                    <a:p>
                      <a:r>
                        <a:rPr lang="en-CA" sz="3200" dirty="0" smtClean="0"/>
                        <a:t>.5</a:t>
                      </a:r>
                      <a:endParaRPr lang="en-CA" sz="3200" dirty="0"/>
                    </a:p>
                  </a:txBody>
                  <a:tcPr/>
                </a:tc>
                <a:tc>
                  <a:txBody>
                    <a:bodyPr/>
                    <a:lstStyle/>
                    <a:p>
                      <a:r>
                        <a:rPr lang="en-CA" sz="3200" dirty="0" smtClean="0"/>
                        <a:t>3  </a:t>
                      </a:r>
                      <a:r>
                        <a:rPr lang="en-CA" sz="3200" dirty="0" smtClean="0">
                          <a:solidFill>
                            <a:srgbClr val="FF0000"/>
                          </a:solidFill>
                        </a:rPr>
                        <a:t>1.5</a:t>
                      </a:r>
                      <a:endParaRPr lang="en-CA" sz="3200" dirty="0">
                        <a:solidFill>
                          <a:srgbClr val="FF0000"/>
                        </a:solidFill>
                      </a:endParaRPr>
                    </a:p>
                  </a:txBody>
                  <a:tcPr/>
                </a:tc>
                <a:tc>
                  <a:txBody>
                    <a:bodyPr/>
                    <a:lstStyle/>
                    <a:p>
                      <a:pPr marL="0" algn="l" defTabSz="914400" rtl="0" eaLnBrk="1" latinLnBrk="0" hangingPunct="1"/>
                      <a:r>
                        <a:rPr lang="en-CA" sz="3200" dirty="0" smtClean="0"/>
                        <a:t>2  </a:t>
                      </a:r>
                      <a:r>
                        <a:rPr lang="en-CA" sz="3200" kern="1200" dirty="0" smtClean="0">
                          <a:solidFill>
                            <a:srgbClr val="FF0000"/>
                          </a:solidFill>
                          <a:latin typeface="+mn-lt"/>
                          <a:ea typeface="+mn-ea"/>
                          <a:cs typeface="+mn-cs"/>
                        </a:rPr>
                        <a:t>1.0</a:t>
                      </a:r>
                      <a:endParaRPr lang="en-CA" sz="3200" kern="1200" dirty="0">
                        <a:solidFill>
                          <a:srgbClr val="FF0000"/>
                        </a:solidFill>
                        <a:latin typeface="+mn-lt"/>
                        <a:ea typeface="+mn-ea"/>
                        <a:cs typeface="+mn-cs"/>
                      </a:endParaRPr>
                    </a:p>
                  </a:txBody>
                  <a:tcPr/>
                </a:tc>
                <a:tc>
                  <a:txBody>
                    <a:bodyPr/>
                    <a:lstStyle/>
                    <a:p>
                      <a:pPr marL="0" algn="l" defTabSz="914400" rtl="0" eaLnBrk="1" latinLnBrk="0" hangingPunct="1"/>
                      <a:r>
                        <a:rPr lang="en-CA" sz="3200" smtClean="0"/>
                        <a:t>4  </a:t>
                      </a:r>
                      <a:r>
                        <a:rPr lang="en-CA" sz="3200" kern="1200" smtClean="0">
                          <a:solidFill>
                            <a:srgbClr val="FF0000"/>
                          </a:solidFill>
                          <a:latin typeface="+mn-lt"/>
                          <a:ea typeface="+mn-ea"/>
                          <a:cs typeface="+mn-cs"/>
                        </a:rPr>
                        <a:t>2.0</a:t>
                      </a:r>
                      <a:endParaRPr lang="en-CA" sz="3200" kern="1200" dirty="0">
                        <a:solidFill>
                          <a:srgbClr val="FF0000"/>
                        </a:solidFill>
                        <a:latin typeface="+mn-lt"/>
                        <a:ea typeface="+mn-ea"/>
                        <a:cs typeface="+mn-cs"/>
                      </a:endParaRPr>
                    </a:p>
                  </a:txBody>
                  <a:tcPr/>
                </a:tc>
              </a:tr>
              <a:tr h="518457">
                <a:tc>
                  <a:txBody>
                    <a:bodyPr/>
                    <a:lstStyle/>
                    <a:p>
                      <a:r>
                        <a:rPr lang="en-CA" dirty="0" smtClean="0"/>
                        <a:t>Variety</a:t>
                      </a:r>
                      <a:endParaRPr lang="en-CA" dirty="0"/>
                    </a:p>
                  </a:txBody>
                  <a:tcPr/>
                </a:tc>
                <a:tc>
                  <a:txBody>
                    <a:bodyPr/>
                    <a:lstStyle/>
                    <a:p>
                      <a:r>
                        <a:rPr lang="en-CA" sz="3200" dirty="0" smtClean="0"/>
                        <a:t>.3</a:t>
                      </a:r>
                      <a:endParaRPr lang="en-CA" sz="3200" dirty="0"/>
                    </a:p>
                  </a:txBody>
                  <a:tcPr/>
                </a:tc>
                <a:tc>
                  <a:txBody>
                    <a:bodyPr/>
                    <a:lstStyle/>
                    <a:p>
                      <a:r>
                        <a:rPr lang="en-CA" sz="3200" dirty="0" smtClean="0"/>
                        <a:t>4   </a:t>
                      </a:r>
                      <a:r>
                        <a:rPr lang="en-CA" sz="3200" dirty="0" smtClean="0">
                          <a:solidFill>
                            <a:srgbClr val="FF0000"/>
                          </a:solidFill>
                        </a:rPr>
                        <a:t>1.2</a:t>
                      </a:r>
                      <a:endParaRPr lang="en-CA" sz="3200" dirty="0">
                        <a:solidFill>
                          <a:srgbClr val="FF0000"/>
                        </a:solidFill>
                      </a:endParaRPr>
                    </a:p>
                  </a:txBody>
                  <a:tcPr/>
                </a:tc>
                <a:tc>
                  <a:txBody>
                    <a:bodyPr/>
                    <a:lstStyle/>
                    <a:p>
                      <a:pPr marL="0" algn="l" defTabSz="914400" rtl="0" eaLnBrk="1" latinLnBrk="0" hangingPunct="1"/>
                      <a:r>
                        <a:rPr lang="en-CA" sz="3200" dirty="0" smtClean="0"/>
                        <a:t>3   </a:t>
                      </a:r>
                      <a:r>
                        <a:rPr lang="en-CA" sz="3200" kern="1200" dirty="0" smtClean="0">
                          <a:solidFill>
                            <a:srgbClr val="FF0000"/>
                          </a:solidFill>
                          <a:latin typeface="+mn-lt"/>
                          <a:ea typeface="+mn-ea"/>
                          <a:cs typeface="+mn-cs"/>
                        </a:rPr>
                        <a:t>.9</a:t>
                      </a:r>
                      <a:endParaRPr lang="en-CA" sz="3200" kern="1200" dirty="0">
                        <a:solidFill>
                          <a:srgbClr val="FF0000"/>
                        </a:solidFill>
                        <a:latin typeface="+mn-lt"/>
                        <a:ea typeface="+mn-ea"/>
                        <a:cs typeface="+mn-cs"/>
                      </a:endParaRPr>
                    </a:p>
                  </a:txBody>
                  <a:tcPr/>
                </a:tc>
                <a:tc>
                  <a:txBody>
                    <a:bodyPr/>
                    <a:lstStyle/>
                    <a:p>
                      <a:pPr marL="0" algn="l" defTabSz="914400" rtl="0" eaLnBrk="1" latinLnBrk="0" hangingPunct="1"/>
                      <a:r>
                        <a:rPr lang="en-CA" sz="3200" dirty="0" smtClean="0"/>
                        <a:t>4  </a:t>
                      </a:r>
                      <a:r>
                        <a:rPr lang="en-CA" sz="3200" kern="1200" dirty="0" smtClean="0">
                          <a:solidFill>
                            <a:srgbClr val="FF0000"/>
                          </a:solidFill>
                          <a:latin typeface="+mn-lt"/>
                          <a:ea typeface="+mn-ea"/>
                          <a:cs typeface="+mn-cs"/>
                        </a:rPr>
                        <a:t>1.2</a:t>
                      </a:r>
                      <a:endParaRPr lang="en-CA" sz="3200" kern="1200" dirty="0">
                        <a:solidFill>
                          <a:srgbClr val="FF0000"/>
                        </a:solidFill>
                        <a:latin typeface="+mn-lt"/>
                        <a:ea typeface="+mn-ea"/>
                        <a:cs typeface="+mn-cs"/>
                      </a:endParaRPr>
                    </a:p>
                  </a:txBody>
                  <a:tcPr/>
                </a:tc>
              </a:tr>
              <a:tr h="518457">
                <a:tc>
                  <a:txBody>
                    <a:bodyPr/>
                    <a:lstStyle/>
                    <a:p>
                      <a:r>
                        <a:rPr lang="en-CA" dirty="0" smtClean="0"/>
                        <a:t>Guarantee</a:t>
                      </a:r>
                      <a:endParaRPr lang="en-CA" dirty="0"/>
                    </a:p>
                  </a:txBody>
                  <a:tcPr/>
                </a:tc>
                <a:tc>
                  <a:txBody>
                    <a:bodyPr/>
                    <a:lstStyle/>
                    <a:p>
                      <a:r>
                        <a:rPr lang="en-CA" sz="3200" u="sng" dirty="0" smtClean="0"/>
                        <a:t>.2</a:t>
                      </a:r>
                      <a:endParaRPr lang="en-CA" sz="3200" u="sng" dirty="0"/>
                    </a:p>
                  </a:txBody>
                  <a:tcPr/>
                </a:tc>
                <a:tc>
                  <a:txBody>
                    <a:bodyPr/>
                    <a:lstStyle/>
                    <a:p>
                      <a:pPr marL="0" algn="l" defTabSz="914400" rtl="0" eaLnBrk="1" latinLnBrk="0" hangingPunct="1"/>
                      <a:r>
                        <a:rPr lang="en-CA" sz="3200" dirty="0" smtClean="0"/>
                        <a:t>2      </a:t>
                      </a:r>
                      <a:r>
                        <a:rPr lang="en-CA" sz="3200" kern="1200" dirty="0" smtClean="0">
                          <a:solidFill>
                            <a:srgbClr val="FF0000"/>
                          </a:solidFill>
                          <a:latin typeface="+mn-lt"/>
                          <a:ea typeface="+mn-ea"/>
                          <a:cs typeface="+mn-cs"/>
                        </a:rPr>
                        <a:t>.4</a:t>
                      </a:r>
                      <a:endParaRPr lang="en-CA" sz="3200" kern="1200" dirty="0">
                        <a:solidFill>
                          <a:srgbClr val="FF0000"/>
                        </a:solidFill>
                        <a:latin typeface="+mn-lt"/>
                        <a:ea typeface="+mn-ea"/>
                        <a:cs typeface="+mn-cs"/>
                      </a:endParaRPr>
                    </a:p>
                  </a:txBody>
                  <a:tcPr/>
                </a:tc>
                <a:tc>
                  <a:txBody>
                    <a:bodyPr/>
                    <a:lstStyle/>
                    <a:p>
                      <a:pPr marL="0" algn="l" defTabSz="914400" rtl="0" eaLnBrk="1" latinLnBrk="0" hangingPunct="1"/>
                      <a:r>
                        <a:rPr lang="en-CA" sz="3200" dirty="0" smtClean="0"/>
                        <a:t>3  </a:t>
                      </a:r>
                      <a:r>
                        <a:rPr lang="en-CA" sz="3200" kern="1200" dirty="0" smtClean="0">
                          <a:solidFill>
                            <a:srgbClr val="FF0000"/>
                          </a:solidFill>
                          <a:latin typeface="+mn-lt"/>
                          <a:ea typeface="+mn-ea"/>
                          <a:cs typeface="+mn-cs"/>
                        </a:rPr>
                        <a:t>.6</a:t>
                      </a:r>
                      <a:endParaRPr lang="en-CA" sz="3200" kern="1200" dirty="0">
                        <a:solidFill>
                          <a:srgbClr val="FF0000"/>
                        </a:solidFill>
                        <a:latin typeface="+mn-lt"/>
                        <a:ea typeface="+mn-ea"/>
                        <a:cs typeface="+mn-cs"/>
                      </a:endParaRPr>
                    </a:p>
                  </a:txBody>
                  <a:tcPr/>
                </a:tc>
                <a:tc>
                  <a:txBody>
                    <a:bodyPr/>
                    <a:lstStyle/>
                    <a:p>
                      <a:pPr marL="0" algn="l" defTabSz="914400" rtl="0" eaLnBrk="1" latinLnBrk="0" hangingPunct="1"/>
                      <a:r>
                        <a:rPr lang="en-CA" sz="3200" dirty="0" smtClean="0"/>
                        <a:t>2    </a:t>
                      </a:r>
                      <a:r>
                        <a:rPr lang="en-CA" sz="3200" kern="1200" dirty="0" smtClean="0">
                          <a:solidFill>
                            <a:srgbClr val="FF0000"/>
                          </a:solidFill>
                          <a:latin typeface="+mn-lt"/>
                          <a:ea typeface="+mn-ea"/>
                          <a:cs typeface="+mn-cs"/>
                        </a:rPr>
                        <a:t>.4</a:t>
                      </a:r>
                      <a:endParaRPr lang="en-CA" sz="3200" kern="1200" dirty="0">
                        <a:solidFill>
                          <a:srgbClr val="FF0000"/>
                        </a:solidFill>
                        <a:latin typeface="+mn-lt"/>
                        <a:ea typeface="+mn-ea"/>
                        <a:cs typeface="+mn-cs"/>
                      </a:endParaRPr>
                    </a:p>
                  </a:txBody>
                  <a:tcPr/>
                </a:tc>
              </a:tr>
              <a:tr h="518457">
                <a:tc>
                  <a:txBody>
                    <a:bodyPr/>
                    <a:lstStyle/>
                    <a:p>
                      <a:endParaRPr lang="en-CA" dirty="0"/>
                    </a:p>
                  </a:txBody>
                  <a:tcPr/>
                </a:tc>
                <a:tc>
                  <a:txBody>
                    <a:bodyPr/>
                    <a:lstStyle/>
                    <a:p>
                      <a:r>
                        <a:rPr lang="en-CA" sz="3200" dirty="0" smtClean="0"/>
                        <a:t>1.0</a:t>
                      </a:r>
                      <a:endParaRPr lang="en-CA" sz="3200" dirty="0"/>
                    </a:p>
                  </a:txBody>
                  <a:tcPr/>
                </a:tc>
                <a:tc>
                  <a:txBody>
                    <a:bodyPr/>
                    <a:lstStyle/>
                    <a:p>
                      <a:r>
                        <a:rPr lang="en-CA" sz="3200" dirty="0" smtClean="0"/>
                        <a:t>     </a:t>
                      </a:r>
                      <a:r>
                        <a:rPr lang="en-CA" sz="3200" dirty="0" smtClean="0">
                          <a:solidFill>
                            <a:srgbClr val="FF0000"/>
                          </a:solidFill>
                        </a:rPr>
                        <a:t>3.1</a:t>
                      </a:r>
                      <a:endParaRPr lang="en-CA" sz="3200" dirty="0">
                        <a:solidFill>
                          <a:srgbClr val="FF0000"/>
                        </a:solidFill>
                      </a:endParaRPr>
                    </a:p>
                  </a:txBody>
                  <a:tcPr/>
                </a:tc>
                <a:tc>
                  <a:txBody>
                    <a:bodyPr/>
                    <a:lstStyle/>
                    <a:p>
                      <a:r>
                        <a:rPr lang="en-CA" sz="3200" dirty="0" smtClean="0"/>
                        <a:t>    </a:t>
                      </a:r>
                      <a:r>
                        <a:rPr lang="en-CA" sz="3200" dirty="0" smtClean="0">
                          <a:solidFill>
                            <a:srgbClr val="FF0000"/>
                          </a:solidFill>
                        </a:rPr>
                        <a:t>2.5</a:t>
                      </a:r>
                      <a:endParaRPr lang="en-CA" sz="3200" dirty="0">
                        <a:solidFill>
                          <a:srgbClr val="FF0000"/>
                        </a:solidFill>
                      </a:endParaRPr>
                    </a:p>
                  </a:txBody>
                  <a:tcPr/>
                </a:tc>
                <a:tc>
                  <a:txBody>
                    <a:bodyPr/>
                    <a:lstStyle/>
                    <a:p>
                      <a:r>
                        <a:rPr lang="en-CA" sz="3200" dirty="0" smtClean="0">
                          <a:solidFill>
                            <a:srgbClr val="FF0000"/>
                          </a:solidFill>
                          <a:effectLst>
                            <a:outerShdw blurRad="38100" dist="38100" dir="2700000" algn="tl">
                              <a:srgbClr val="000000">
                                <a:alpha val="43137"/>
                              </a:srgbClr>
                            </a:outerShdw>
                          </a:effectLst>
                        </a:rPr>
                        <a:t>     </a:t>
                      </a:r>
                      <a:r>
                        <a:rPr lang="en-CA" sz="3200" i="1" u="sng" dirty="0" smtClean="0">
                          <a:solidFill>
                            <a:srgbClr val="FF0000"/>
                          </a:solidFill>
                          <a:effectLst>
                            <a:outerShdw blurRad="38100" dist="38100" dir="2700000" algn="tl">
                              <a:srgbClr val="000000">
                                <a:alpha val="43137"/>
                              </a:srgbClr>
                            </a:outerShdw>
                          </a:effectLst>
                        </a:rPr>
                        <a:t>3.6</a:t>
                      </a:r>
                      <a:endParaRPr lang="en-CA" sz="3200" i="1" u="sng" dirty="0">
                        <a:solidFill>
                          <a:srgbClr val="FF0000"/>
                        </a:solidFill>
                        <a:effectLst>
                          <a:outerShdw blurRad="38100" dist="38100" dir="2700000" algn="tl">
                            <a:srgbClr val="000000">
                              <a:alpha val="43137"/>
                            </a:srgbClr>
                          </a:outerShdw>
                        </a:effectLst>
                      </a:endParaRPr>
                    </a:p>
                  </a:txBody>
                  <a:tcPr/>
                </a:tc>
              </a:tr>
            </a:tbl>
          </a:graphicData>
        </a:graphic>
      </p:graphicFrame>
    </p:spTree>
    <p:extLst>
      <p:ext uri="{BB962C8B-B14F-4D97-AF65-F5344CB8AC3E}">
        <p14:creationId xmlns:p14="http://schemas.microsoft.com/office/powerpoint/2010/main" val="18511154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algn="l" eaLnBrk="1" hangingPunct="1"/>
            <a:r>
              <a:rPr lang="en-US" sz="4000" smtClean="0"/>
              <a:t>6. These are discussing the importance of what process?</a:t>
            </a:r>
          </a:p>
        </p:txBody>
      </p:sp>
      <p:sp>
        <p:nvSpPr>
          <p:cNvPr id="44034" name="Rectangle 3"/>
          <p:cNvSpPr>
            <a:spLocks noGrp="1" noChangeArrowheads="1"/>
          </p:cNvSpPr>
          <p:nvPr>
            <p:ph type="body" idx="1"/>
          </p:nvPr>
        </p:nvSpPr>
        <p:spPr/>
        <p:txBody>
          <a:bodyPr/>
          <a:lstStyle/>
          <a:p>
            <a:pPr eaLnBrk="1" hangingPunct="1">
              <a:lnSpc>
                <a:spcPct val="90000"/>
              </a:lnSpc>
              <a:spcBef>
                <a:spcPct val="30000"/>
              </a:spcBef>
            </a:pPr>
            <a:r>
              <a:rPr lang="en-US" smtClean="0"/>
              <a:t>Controls the </a:t>
            </a:r>
            <a:r>
              <a:rPr lang="en-US" smtClean="0">
                <a:solidFill>
                  <a:srgbClr val="990000"/>
                </a:solidFill>
              </a:rPr>
              <a:t>timing</a:t>
            </a:r>
            <a:r>
              <a:rPr lang="en-US" smtClean="0"/>
              <a:t> and </a:t>
            </a:r>
            <a:r>
              <a:rPr lang="en-US" smtClean="0">
                <a:solidFill>
                  <a:srgbClr val="990000"/>
                </a:solidFill>
              </a:rPr>
              <a:t>quantity</a:t>
            </a:r>
            <a:r>
              <a:rPr lang="en-US" smtClean="0"/>
              <a:t> of production for products (What &amp; when and how much to build)</a:t>
            </a:r>
          </a:p>
          <a:p>
            <a:pPr eaLnBrk="1" hangingPunct="1">
              <a:lnSpc>
                <a:spcPct val="90000"/>
              </a:lnSpc>
              <a:spcBef>
                <a:spcPct val="30000"/>
              </a:spcBef>
            </a:pPr>
            <a:r>
              <a:rPr lang="en-US" smtClean="0"/>
              <a:t>Primary interface &amp; coordination point for </a:t>
            </a:r>
            <a:r>
              <a:rPr lang="en-US" smtClean="0">
                <a:solidFill>
                  <a:srgbClr val="990000"/>
                </a:solidFill>
              </a:rPr>
              <a:t>forecasted demand</a:t>
            </a:r>
            <a:r>
              <a:rPr lang="en-US" smtClean="0"/>
              <a:t>, </a:t>
            </a:r>
            <a:r>
              <a:rPr lang="en-US" smtClean="0">
                <a:solidFill>
                  <a:srgbClr val="990000"/>
                </a:solidFill>
              </a:rPr>
              <a:t>actual customer orders, and production activity.</a:t>
            </a:r>
          </a:p>
          <a:p>
            <a:pPr eaLnBrk="1" hangingPunct="1">
              <a:lnSpc>
                <a:spcPct val="90000"/>
              </a:lnSpc>
              <a:spcBef>
                <a:spcPct val="30000"/>
              </a:spcBef>
            </a:pPr>
            <a:r>
              <a:rPr lang="en-US" smtClean="0"/>
              <a:t>Therefore, serves as tool for agreement between sales, marketing and operations (but at a different level than SOP)</a:t>
            </a:r>
          </a:p>
          <a:p>
            <a:pPr eaLnBrk="1" hangingPunct="1">
              <a:lnSpc>
                <a:spcPct val="90000"/>
              </a:lnSpc>
            </a:pPr>
            <a:endParaRPr lang="en-US" smtClean="0"/>
          </a:p>
        </p:txBody>
      </p:sp>
      <p:sp>
        <p:nvSpPr>
          <p:cNvPr id="44035" name="AutoShape 4"/>
          <p:cNvSpPr>
            <a:spLocks noChangeArrowheads="1"/>
          </p:cNvSpPr>
          <p:nvPr/>
        </p:nvSpPr>
        <p:spPr bwMode="auto">
          <a:xfrm>
            <a:off x="7019925" y="549275"/>
            <a:ext cx="1872555" cy="1151533"/>
          </a:xfrm>
          <a:prstGeom prst="wedgeRectCallout">
            <a:avLst>
              <a:gd name="adj1" fmla="val -43750"/>
              <a:gd name="adj2" fmla="val 70000"/>
            </a:avLst>
          </a:prstGeom>
          <a:solidFill>
            <a:schemeClr val="accent1"/>
          </a:solidFill>
          <a:ln w="9525">
            <a:solidFill>
              <a:schemeClr val="tx1"/>
            </a:solidFill>
            <a:miter lim="800000"/>
            <a:headEnd/>
            <a:tailEnd/>
          </a:ln>
        </p:spPr>
        <p:txBody>
          <a:bodyPr/>
          <a:lstStyle/>
          <a:p>
            <a:pPr algn="ctr"/>
            <a:r>
              <a:rPr lang="en-US" sz="3200" dirty="0" smtClean="0"/>
              <a:t>MPS</a:t>
            </a:r>
          </a:p>
          <a:p>
            <a:pPr algn="ctr"/>
            <a:r>
              <a:rPr lang="en-US" sz="3200" dirty="0" smtClean="0">
                <a:solidFill>
                  <a:srgbClr val="FF0000"/>
                </a:solidFill>
              </a:rPr>
              <a:t>1 mark</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smtClean="0"/>
              <a:t>7. What is the output of MRP?</a:t>
            </a:r>
          </a:p>
        </p:txBody>
      </p:sp>
      <p:sp>
        <p:nvSpPr>
          <p:cNvPr id="45058" name="Rectangle 3"/>
          <p:cNvSpPr>
            <a:spLocks noGrp="1" noChangeArrowheads="1"/>
          </p:cNvSpPr>
          <p:nvPr>
            <p:ph type="body" idx="1"/>
          </p:nvPr>
        </p:nvSpPr>
        <p:spPr/>
        <p:txBody>
          <a:bodyPr/>
          <a:lstStyle/>
          <a:p>
            <a:pPr eaLnBrk="1" hangingPunct="1">
              <a:buFontTx/>
              <a:buNone/>
            </a:pPr>
            <a:r>
              <a:rPr lang="en-US" sz="4400" dirty="0" smtClean="0"/>
              <a:t>Planned orders   </a:t>
            </a:r>
            <a:r>
              <a:rPr lang="en-US" sz="4400" dirty="0" smtClean="0">
                <a:solidFill>
                  <a:srgbClr val="FF0000"/>
                </a:solidFill>
              </a:rPr>
              <a:t>(1 mark)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500063" y="285750"/>
            <a:ext cx="8229600" cy="1143000"/>
          </a:xfrm>
        </p:spPr>
        <p:txBody>
          <a:bodyPr/>
          <a:lstStyle/>
          <a:p>
            <a:pPr eaLnBrk="1" hangingPunct="1"/>
            <a:r>
              <a:rPr lang="en-US" sz="4000" dirty="0" smtClean="0"/>
              <a:t>2. List one input that each of the functional areas provide to S&amp;OP  </a:t>
            </a:r>
            <a:br>
              <a:rPr lang="en-US" sz="4000" dirty="0" smtClean="0"/>
            </a:br>
            <a:r>
              <a:rPr lang="en-US" sz="4000" dirty="0" smtClean="0"/>
              <a:t>/2</a:t>
            </a:r>
          </a:p>
        </p:txBody>
      </p:sp>
      <p:sp>
        <p:nvSpPr>
          <p:cNvPr id="18434" name="Rectangle 3"/>
          <p:cNvSpPr>
            <a:spLocks noGrp="1" noChangeArrowheads="1"/>
          </p:cNvSpPr>
          <p:nvPr>
            <p:ph type="body" idx="1"/>
          </p:nvPr>
        </p:nvSpPr>
        <p:spPr>
          <a:xfrm>
            <a:off x="457200" y="1714500"/>
            <a:ext cx="8229600" cy="4411663"/>
          </a:xfrm>
        </p:spPr>
        <p:txBody>
          <a:bodyPr/>
          <a:lstStyle/>
          <a:p>
            <a:pPr eaLnBrk="1" hangingPunct="1">
              <a:buFontTx/>
              <a:buNone/>
            </a:pPr>
            <a:endParaRPr lang="en-US" smtClean="0"/>
          </a:p>
          <a:p>
            <a:pPr marL="971550" lvl="1" indent="-514350" eaLnBrk="1" hangingPunct="1">
              <a:lnSpc>
                <a:spcPct val="150000"/>
              </a:lnSpc>
              <a:buFontTx/>
              <a:buAutoNum type="arabicPeriod"/>
            </a:pPr>
            <a:r>
              <a:rPr lang="en-US" smtClean="0"/>
              <a:t>Marketing _________________</a:t>
            </a:r>
          </a:p>
          <a:p>
            <a:pPr marL="971550" lvl="1" indent="-514350" eaLnBrk="1" hangingPunct="1">
              <a:lnSpc>
                <a:spcPct val="150000"/>
              </a:lnSpc>
              <a:buFontTx/>
              <a:buAutoNum type="arabicPeriod"/>
            </a:pPr>
            <a:r>
              <a:rPr lang="en-US" smtClean="0"/>
              <a:t>Accounting/Finance _____________</a:t>
            </a:r>
          </a:p>
          <a:p>
            <a:pPr marL="971550" lvl="1" indent="-514350" eaLnBrk="1" hangingPunct="1">
              <a:lnSpc>
                <a:spcPct val="150000"/>
              </a:lnSpc>
              <a:buFontTx/>
              <a:buAutoNum type="arabicPeriod"/>
            </a:pPr>
            <a:r>
              <a:rPr lang="en-US" smtClean="0"/>
              <a:t>Operations _______________</a:t>
            </a:r>
          </a:p>
          <a:p>
            <a:pPr marL="971550" lvl="1" indent="-514350" eaLnBrk="1" hangingPunct="1">
              <a:lnSpc>
                <a:spcPct val="150000"/>
              </a:lnSpc>
              <a:buFontTx/>
              <a:buAutoNum type="arabicPeriod"/>
            </a:pPr>
            <a:r>
              <a:rPr lang="en-US" smtClean="0"/>
              <a:t>Purchasing ________________</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sz="4000" dirty="0" smtClean="0"/>
              <a:t>8. Name 4 different types of inventory </a:t>
            </a:r>
            <a:r>
              <a:rPr lang="en-US" sz="4000" dirty="0" smtClean="0">
                <a:solidFill>
                  <a:srgbClr val="FF0000"/>
                </a:solidFill>
              </a:rPr>
              <a:t>(1/2 each to max 2)</a:t>
            </a:r>
          </a:p>
        </p:txBody>
      </p:sp>
      <p:sp>
        <p:nvSpPr>
          <p:cNvPr id="46082" name="Rectangle 3"/>
          <p:cNvSpPr>
            <a:spLocks noGrp="1" noChangeArrowheads="1"/>
          </p:cNvSpPr>
          <p:nvPr>
            <p:ph type="body" idx="1"/>
          </p:nvPr>
        </p:nvSpPr>
        <p:spPr/>
        <p:txBody>
          <a:bodyPr/>
          <a:lstStyle/>
          <a:p>
            <a:pPr marL="609600" indent="-609600" eaLnBrk="1" hangingPunct="1">
              <a:buFontTx/>
              <a:buAutoNum type="arabicParenR"/>
            </a:pPr>
            <a:r>
              <a:rPr lang="en-US" dirty="0" smtClean="0"/>
              <a:t>Cycle stock</a:t>
            </a:r>
          </a:p>
          <a:p>
            <a:pPr marL="609600" indent="-609600" eaLnBrk="1" hangingPunct="1">
              <a:buFontTx/>
              <a:buAutoNum type="arabicParenR"/>
            </a:pPr>
            <a:r>
              <a:rPr lang="en-US" dirty="0" smtClean="0"/>
              <a:t>Safety stock</a:t>
            </a:r>
          </a:p>
          <a:p>
            <a:pPr marL="609600" indent="-609600" eaLnBrk="1" hangingPunct="1">
              <a:buFontTx/>
              <a:buAutoNum type="arabicParenR"/>
            </a:pPr>
            <a:r>
              <a:rPr lang="en-US" dirty="0" smtClean="0"/>
              <a:t>Anticipation inventory</a:t>
            </a:r>
          </a:p>
          <a:p>
            <a:pPr marL="609600" indent="-609600" eaLnBrk="1" hangingPunct="1">
              <a:buFontTx/>
              <a:buAutoNum type="arabicParenR"/>
            </a:pPr>
            <a:r>
              <a:rPr lang="en-US" dirty="0" smtClean="0"/>
              <a:t>Smoothing inventory</a:t>
            </a:r>
          </a:p>
          <a:p>
            <a:pPr marL="609600" indent="-609600" eaLnBrk="1" hangingPunct="1">
              <a:buFontTx/>
              <a:buAutoNum type="arabicParenR"/>
            </a:pPr>
            <a:r>
              <a:rPr lang="en-US" dirty="0" smtClean="0"/>
              <a:t>Transit, transportation or pipeline inventory.</a:t>
            </a:r>
          </a:p>
          <a:p>
            <a:pPr marL="609600" indent="-609600" eaLnBrk="1" hangingPunct="1">
              <a:buFontTx/>
              <a:buAutoNum type="arabicParenR"/>
            </a:pPr>
            <a:r>
              <a:rPr lang="en-US" dirty="0" smtClean="0"/>
              <a:t>Hedge inventories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smtClean="0"/>
              <a:t>9. Inventory Turns Ratio</a:t>
            </a:r>
            <a:br>
              <a:rPr lang="en-US" dirty="0" smtClean="0"/>
            </a:br>
            <a:r>
              <a:rPr lang="en-US" dirty="0" smtClean="0">
                <a:solidFill>
                  <a:srgbClr val="FF0000"/>
                </a:solidFill>
              </a:rPr>
              <a:t>(1 mark)</a:t>
            </a:r>
          </a:p>
        </p:txBody>
      </p:sp>
      <p:sp>
        <p:nvSpPr>
          <p:cNvPr id="47106" name="Rectangle 3"/>
          <p:cNvSpPr>
            <a:spLocks noGrp="1" noChangeArrowheads="1"/>
          </p:cNvSpPr>
          <p:nvPr>
            <p:ph type="body" idx="1"/>
          </p:nvPr>
        </p:nvSpPr>
        <p:spPr>
          <a:xfrm>
            <a:off x="457200" y="1600200"/>
            <a:ext cx="8458200" cy="4525963"/>
          </a:xfrm>
        </p:spPr>
        <p:txBody>
          <a:bodyPr/>
          <a:lstStyle/>
          <a:p>
            <a:pPr eaLnBrk="1" hangingPunct="1">
              <a:buFontTx/>
              <a:buNone/>
            </a:pPr>
            <a:r>
              <a:rPr lang="en-US" smtClean="0"/>
              <a:t>Sales $250,000 and average inventory is $10,000.  What are the inventory turns?</a:t>
            </a:r>
          </a:p>
          <a:p>
            <a:pPr eaLnBrk="1" hangingPunct="1">
              <a:buFontTx/>
              <a:buNone/>
            </a:pPr>
            <a:endParaRPr lang="en-US" smtClean="0"/>
          </a:p>
          <a:p>
            <a:pPr eaLnBrk="1" hangingPunct="1">
              <a:buFontTx/>
              <a:buNone/>
            </a:pPr>
            <a:r>
              <a:rPr lang="en-US" smtClean="0"/>
              <a:t>= Sales/ Average Inventory</a:t>
            </a:r>
          </a:p>
          <a:p>
            <a:pPr eaLnBrk="1" hangingPunct="1">
              <a:buFontTx/>
              <a:buNone/>
            </a:pPr>
            <a:r>
              <a:rPr lang="en-US" smtClean="0"/>
              <a:t>= $250,000/ $10,000= 25 turns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dirty="0" smtClean="0"/>
              <a:t>10. EOQ</a:t>
            </a:r>
            <a:br>
              <a:rPr lang="en-US" dirty="0" smtClean="0"/>
            </a:br>
            <a:r>
              <a:rPr lang="en-US" dirty="0" smtClean="0">
                <a:solidFill>
                  <a:srgbClr val="FF0000"/>
                </a:solidFill>
              </a:rPr>
              <a:t>(2 marks)</a:t>
            </a:r>
          </a:p>
        </p:txBody>
      </p:sp>
      <p:sp>
        <p:nvSpPr>
          <p:cNvPr id="49154" name="Rectangle 3"/>
          <p:cNvSpPr>
            <a:spLocks noGrp="1" noChangeArrowheads="1"/>
          </p:cNvSpPr>
          <p:nvPr>
            <p:ph type="body" idx="1"/>
          </p:nvPr>
        </p:nvSpPr>
        <p:spPr/>
        <p:txBody>
          <a:bodyPr/>
          <a:lstStyle/>
          <a:p>
            <a:pPr eaLnBrk="1" hangingPunct="1">
              <a:buFontTx/>
              <a:buNone/>
            </a:pPr>
            <a:r>
              <a:rPr lang="en-US" dirty="0" smtClean="0"/>
              <a:t>Annual demand is 150000, cost to carry one unit in inventory for 1 year is $6 per unit, and the transportation (ordering) costs are $100 per shipment.  Calculate EOQ.</a:t>
            </a:r>
          </a:p>
          <a:p>
            <a:pPr eaLnBrk="1" hangingPunct="1">
              <a:buFontTx/>
              <a:buNone/>
            </a:pPr>
            <a:r>
              <a:rPr lang="en-US" dirty="0" smtClean="0"/>
              <a:t>=  2DS/H   =   2(150000)($100)/ $6</a:t>
            </a:r>
          </a:p>
          <a:p>
            <a:pPr eaLnBrk="1" hangingPunct="1">
              <a:buFontTx/>
              <a:buNone/>
            </a:pPr>
            <a:endParaRPr lang="en-US" dirty="0" smtClean="0"/>
          </a:p>
          <a:p>
            <a:pPr eaLnBrk="1" hangingPunct="1">
              <a:buFontTx/>
              <a:buNone/>
            </a:pPr>
            <a:r>
              <a:rPr lang="en-US" dirty="0" smtClean="0"/>
              <a:t>= 2,236</a:t>
            </a:r>
          </a:p>
        </p:txBody>
      </p:sp>
      <p:sp>
        <p:nvSpPr>
          <p:cNvPr id="49155" name="Line 4"/>
          <p:cNvSpPr>
            <a:spLocks noChangeShapeType="1"/>
          </p:cNvSpPr>
          <p:nvPr/>
        </p:nvSpPr>
        <p:spPr bwMode="auto">
          <a:xfrm>
            <a:off x="971550" y="3644900"/>
            <a:ext cx="1368425" cy="0"/>
          </a:xfrm>
          <a:prstGeom prst="line">
            <a:avLst/>
          </a:prstGeom>
          <a:noFill/>
          <a:ln w="9525">
            <a:solidFill>
              <a:schemeClr val="tx1"/>
            </a:solidFill>
            <a:round/>
            <a:headEnd/>
            <a:tailEnd/>
          </a:ln>
        </p:spPr>
        <p:txBody>
          <a:bodyPr/>
          <a:lstStyle/>
          <a:p>
            <a:endParaRPr lang="en-US"/>
          </a:p>
        </p:txBody>
      </p:sp>
      <p:sp>
        <p:nvSpPr>
          <p:cNvPr id="49156" name="Line 5"/>
          <p:cNvSpPr>
            <a:spLocks noChangeShapeType="1"/>
          </p:cNvSpPr>
          <p:nvPr/>
        </p:nvSpPr>
        <p:spPr bwMode="auto">
          <a:xfrm flipH="1">
            <a:off x="900113" y="3644900"/>
            <a:ext cx="71437" cy="720725"/>
          </a:xfrm>
          <a:prstGeom prst="line">
            <a:avLst/>
          </a:prstGeom>
          <a:noFill/>
          <a:ln w="9525">
            <a:solidFill>
              <a:schemeClr val="tx1"/>
            </a:solidFill>
            <a:round/>
            <a:headEnd/>
            <a:tailEnd/>
          </a:ln>
        </p:spPr>
        <p:txBody>
          <a:bodyPr/>
          <a:lstStyle/>
          <a:p>
            <a:endParaRPr lang="en-US"/>
          </a:p>
        </p:txBody>
      </p:sp>
      <p:sp>
        <p:nvSpPr>
          <p:cNvPr id="49157" name="Line 6"/>
          <p:cNvSpPr>
            <a:spLocks noChangeShapeType="1"/>
          </p:cNvSpPr>
          <p:nvPr/>
        </p:nvSpPr>
        <p:spPr bwMode="auto">
          <a:xfrm flipH="1" flipV="1">
            <a:off x="468313" y="4149725"/>
            <a:ext cx="431800" cy="215900"/>
          </a:xfrm>
          <a:prstGeom prst="line">
            <a:avLst/>
          </a:prstGeom>
          <a:noFill/>
          <a:ln w="9525">
            <a:solidFill>
              <a:schemeClr val="tx1"/>
            </a:solidFill>
            <a:round/>
            <a:headEnd/>
            <a:tailEnd/>
          </a:ln>
        </p:spPr>
        <p:txBody>
          <a:bodyPr/>
          <a:lstStyle/>
          <a:p>
            <a:endParaRPr lang="en-US"/>
          </a:p>
        </p:txBody>
      </p:sp>
      <p:sp>
        <p:nvSpPr>
          <p:cNvPr id="49158" name="Line 7"/>
          <p:cNvSpPr>
            <a:spLocks noChangeShapeType="1"/>
          </p:cNvSpPr>
          <p:nvPr/>
        </p:nvSpPr>
        <p:spPr bwMode="auto">
          <a:xfrm>
            <a:off x="3132138" y="3716338"/>
            <a:ext cx="3744912" cy="0"/>
          </a:xfrm>
          <a:prstGeom prst="line">
            <a:avLst/>
          </a:prstGeom>
          <a:noFill/>
          <a:ln w="9525">
            <a:solidFill>
              <a:schemeClr val="tx1"/>
            </a:solidFill>
            <a:round/>
            <a:headEnd/>
            <a:tailEnd/>
          </a:ln>
        </p:spPr>
        <p:txBody>
          <a:bodyPr/>
          <a:lstStyle/>
          <a:p>
            <a:endParaRPr lang="en-US"/>
          </a:p>
        </p:txBody>
      </p:sp>
      <p:sp>
        <p:nvSpPr>
          <p:cNvPr id="49159" name="Line 8"/>
          <p:cNvSpPr>
            <a:spLocks noChangeShapeType="1"/>
          </p:cNvSpPr>
          <p:nvPr/>
        </p:nvSpPr>
        <p:spPr bwMode="auto">
          <a:xfrm flipH="1">
            <a:off x="2987675" y="3716338"/>
            <a:ext cx="144463" cy="649287"/>
          </a:xfrm>
          <a:prstGeom prst="line">
            <a:avLst/>
          </a:prstGeom>
          <a:noFill/>
          <a:ln w="9525">
            <a:solidFill>
              <a:schemeClr val="tx1"/>
            </a:solidFill>
            <a:round/>
            <a:headEnd/>
            <a:tailEnd/>
          </a:ln>
        </p:spPr>
        <p:txBody>
          <a:bodyPr/>
          <a:lstStyle/>
          <a:p>
            <a:endParaRPr lang="en-US"/>
          </a:p>
        </p:txBody>
      </p:sp>
      <p:sp>
        <p:nvSpPr>
          <p:cNvPr id="49160" name="Line 10"/>
          <p:cNvSpPr>
            <a:spLocks noChangeShapeType="1"/>
          </p:cNvSpPr>
          <p:nvPr/>
        </p:nvSpPr>
        <p:spPr bwMode="auto">
          <a:xfrm flipH="1" flipV="1">
            <a:off x="2555875" y="4221163"/>
            <a:ext cx="431800" cy="144462"/>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dirty="0" smtClean="0"/>
              <a:t>11.  Re-order point</a:t>
            </a:r>
            <a:br>
              <a:rPr lang="en-US" dirty="0" smtClean="0"/>
            </a:br>
            <a:r>
              <a:rPr lang="en-US" dirty="0" smtClean="0">
                <a:solidFill>
                  <a:srgbClr val="FF0000"/>
                </a:solidFill>
              </a:rPr>
              <a:t>(1.5 marks)</a:t>
            </a:r>
          </a:p>
        </p:txBody>
      </p:sp>
      <p:sp>
        <p:nvSpPr>
          <p:cNvPr id="50178" name="Rectangle 3"/>
          <p:cNvSpPr>
            <a:spLocks noGrp="1" noChangeArrowheads="1"/>
          </p:cNvSpPr>
          <p:nvPr>
            <p:ph type="body" idx="1"/>
          </p:nvPr>
        </p:nvSpPr>
        <p:spPr/>
        <p:txBody>
          <a:bodyPr/>
          <a:lstStyle/>
          <a:p>
            <a:pPr eaLnBrk="1" hangingPunct="1">
              <a:lnSpc>
                <a:spcPct val="90000"/>
              </a:lnSpc>
              <a:buFontTx/>
              <a:buNone/>
            </a:pPr>
            <a:r>
              <a:rPr lang="en-US" smtClean="0"/>
              <a:t>In my home I like to be sure I always have juice boxes available.  We use about 28 a week and I go to the grocery store every 3 days.  I like to keep 12 extra on-hand in case we have company.</a:t>
            </a:r>
          </a:p>
          <a:p>
            <a:pPr eaLnBrk="1" hangingPunct="1">
              <a:lnSpc>
                <a:spcPct val="90000"/>
              </a:lnSpc>
              <a:buFontTx/>
              <a:buNone/>
            </a:pPr>
            <a:r>
              <a:rPr lang="en-US" smtClean="0"/>
              <a:t>When should I get more juice boxes?  (Ie What is my order point?)</a:t>
            </a:r>
          </a:p>
          <a:p>
            <a:pPr eaLnBrk="1" hangingPunct="1">
              <a:lnSpc>
                <a:spcPct val="90000"/>
              </a:lnSpc>
              <a:buFontTx/>
              <a:buNone/>
            </a:pPr>
            <a:r>
              <a:rPr lang="en-US" smtClean="0"/>
              <a:t>= DDLT + SS = 28/7 days= 4/day*3 + 12</a:t>
            </a:r>
          </a:p>
          <a:p>
            <a:pPr eaLnBrk="1" hangingPunct="1">
              <a:lnSpc>
                <a:spcPct val="90000"/>
              </a:lnSpc>
              <a:buFontTx/>
              <a:buNone/>
            </a:pPr>
            <a:r>
              <a:rPr lang="en-US" smtClean="0"/>
              <a:t>= 24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179388" y="274638"/>
            <a:ext cx="8507412" cy="1143000"/>
          </a:xfrm>
        </p:spPr>
        <p:txBody>
          <a:bodyPr/>
          <a:lstStyle/>
          <a:p>
            <a:pPr eaLnBrk="1" hangingPunct="1"/>
            <a:r>
              <a:rPr lang="en-US" sz="4000" dirty="0" smtClean="0"/>
              <a:t>12.  What are the 3 inventory related costs that I need to balance?</a:t>
            </a:r>
            <a:br>
              <a:rPr lang="en-US" sz="4000" dirty="0" smtClean="0"/>
            </a:br>
            <a:r>
              <a:rPr lang="en-US" sz="4000" dirty="0" smtClean="0">
                <a:solidFill>
                  <a:srgbClr val="FF0000"/>
                </a:solidFill>
              </a:rPr>
              <a:t>(1.5 marks)</a:t>
            </a:r>
          </a:p>
        </p:txBody>
      </p:sp>
      <p:sp>
        <p:nvSpPr>
          <p:cNvPr id="51202" name="Rectangle 3"/>
          <p:cNvSpPr>
            <a:spLocks noGrp="1" noChangeArrowheads="1"/>
          </p:cNvSpPr>
          <p:nvPr>
            <p:ph type="body" idx="1"/>
          </p:nvPr>
        </p:nvSpPr>
        <p:spPr>
          <a:xfrm>
            <a:off x="457200" y="2492896"/>
            <a:ext cx="8229600" cy="3633267"/>
          </a:xfrm>
        </p:spPr>
        <p:txBody>
          <a:bodyPr/>
          <a:lstStyle/>
          <a:p>
            <a:pPr eaLnBrk="1" hangingPunct="1">
              <a:buFontTx/>
              <a:buNone/>
            </a:pPr>
            <a:r>
              <a:rPr lang="en-US" dirty="0" smtClean="0"/>
              <a:t>1) Ordering - preparation costs and set-up costs</a:t>
            </a:r>
          </a:p>
          <a:p>
            <a:pPr eaLnBrk="1" hangingPunct="1">
              <a:buFontTx/>
              <a:buNone/>
            </a:pPr>
            <a:endParaRPr lang="en-US" dirty="0" smtClean="0"/>
          </a:p>
          <a:p>
            <a:pPr eaLnBrk="1" hangingPunct="1">
              <a:buFontTx/>
              <a:buNone/>
            </a:pPr>
            <a:r>
              <a:rPr lang="en-US" dirty="0" smtClean="0"/>
              <a:t>2) Inventory carrying costs</a:t>
            </a:r>
          </a:p>
          <a:p>
            <a:pPr eaLnBrk="1" hangingPunct="1">
              <a:buFontTx/>
              <a:buNone/>
            </a:pPr>
            <a:endParaRPr lang="en-US" dirty="0" smtClean="0"/>
          </a:p>
          <a:p>
            <a:pPr eaLnBrk="1" hangingPunct="1">
              <a:buFontTx/>
              <a:buNone/>
            </a:pPr>
            <a:r>
              <a:rPr lang="en-US" dirty="0" smtClean="0"/>
              <a:t>3) Customer Service - Shortage and customer service costs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dirty="0" smtClean="0"/>
              <a:t>13. Which mode of transportation? </a:t>
            </a:r>
            <a:r>
              <a:rPr lang="en-US" dirty="0" smtClean="0">
                <a:solidFill>
                  <a:srgbClr val="FF0000"/>
                </a:solidFill>
              </a:rPr>
              <a:t>(1 mark)</a:t>
            </a:r>
          </a:p>
        </p:txBody>
      </p:sp>
      <p:sp>
        <p:nvSpPr>
          <p:cNvPr id="52226" name="Content Placeholder 8"/>
          <p:cNvSpPr>
            <a:spLocks noGrp="1"/>
          </p:cNvSpPr>
          <p:nvPr>
            <p:ph idx="1"/>
          </p:nvPr>
        </p:nvSpPr>
        <p:spPr/>
        <p:txBody>
          <a:bodyPr/>
          <a:lstStyle/>
          <a:p>
            <a:pPr eaLnBrk="1" hangingPunct="1"/>
            <a:r>
              <a:rPr lang="en-US" smtClean="0"/>
              <a:t>Ship</a:t>
            </a:r>
          </a:p>
        </p:txBody>
      </p:sp>
      <p:pic>
        <p:nvPicPr>
          <p:cNvPr id="52227" name="Picture 7" descr="C:\Documents and Settings\Tracey\Local Settings\Temporary Internet Files\Content.IE5\80AGUXMD\MPj02892900000[1].jpg"/>
          <p:cNvPicPr>
            <a:picLocks noChangeAspect="1" noChangeArrowheads="1"/>
          </p:cNvPicPr>
          <p:nvPr/>
        </p:nvPicPr>
        <p:blipFill>
          <a:blip r:embed="rId2"/>
          <a:srcRect/>
          <a:stretch>
            <a:fillRect/>
          </a:stretch>
        </p:blipFill>
        <p:spPr bwMode="auto">
          <a:xfrm>
            <a:off x="2571750" y="2714625"/>
            <a:ext cx="4514850" cy="3100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idx="4294967295"/>
          </p:nvPr>
        </p:nvSpPr>
        <p:spPr>
          <a:xfrm>
            <a:off x="457200" y="332656"/>
            <a:ext cx="8229600" cy="1728192"/>
          </a:xfrm>
        </p:spPr>
        <p:txBody>
          <a:bodyPr/>
          <a:lstStyle/>
          <a:p>
            <a:pPr algn="l" eaLnBrk="1" hangingPunct="1"/>
            <a:r>
              <a:rPr lang="en-US" sz="4000" dirty="0" smtClean="0"/>
              <a:t>14. Two warehousing approaches used to shorten customer lead times are ?    </a:t>
            </a:r>
            <a:r>
              <a:rPr lang="en-US" sz="4000" dirty="0"/>
              <a:t>(</a:t>
            </a:r>
            <a:r>
              <a:rPr lang="en-US" sz="4000" dirty="0" smtClean="0"/>
              <a:t>1 mark)</a:t>
            </a:r>
          </a:p>
        </p:txBody>
      </p:sp>
      <p:sp>
        <p:nvSpPr>
          <p:cNvPr id="33794" name="Content Placeholder 2"/>
          <p:cNvSpPr>
            <a:spLocks noGrp="1"/>
          </p:cNvSpPr>
          <p:nvPr>
            <p:ph idx="4294967295"/>
          </p:nvPr>
        </p:nvSpPr>
        <p:spPr>
          <a:xfrm>
            <a:off x="457200" y="2492896"/>
            <a:ext cx="8229600" cy="3633267"/>
          </a:xfrm>
        </p:spPr>
        <p:txBody>
          <a:bodyPr/>
          <a:lstStyle/>
          <a:p>
            <a:pPr marL="514350" indent="-514350" eaLnBrk="1" hangingPunct="1">
              <a:buAutoNum type="arabicParenR"/>
            </a:pPr>
            <a:r>
              <a:rPr lang="en-US" sz="3600" b="1" dirty="0" smtClean="0">
                <a:solidFill>
                  <a:srgbClr val="FF0000"/>
                </a:solidFill>
              </a:rPr>
              <a:t>Assortment</a:t>
            </a:r>
          </a:p>
          <a:p>
            <a:pPr marL="0" indent="0" eaLnBrk="1" hangingPunct="1">
              <a:buNone/>
            </a:pPr>
            <a:endParaRPr lang="en-US" sz="3600" dirty="0" smtClean="0"/>
          </a:p>
          <a:p>
            <a:pPr marL="0" indent="0" eaLnBrk="1" hangingPunct="1">
              <a:buNone/>
            </a:pPr>
            <a:r>
              <a:rPr lang="en-US" sz="3600" b="1" dirty="0" smtClean="0">
                <a:solidFill>
                  <a:srgbClr val="FF0000"/>
                </a:solidFill>
              </a:rPr>
              <a:t>2)</a:t>
            </a:r>
            <a:r>
              <a:rPr lang="en-US" sz="3600" dirty="0" smtClean="0"/>
              <a:t> </a:t>
            </a:r>
            <a:r>
              <a:rPr lang="en-US" sz="3600" b="1" dirty="0" smtClean="0">
                <a:solidFill>
                  <a:srgbClr val="FF0000"/>
                </a:solidFill>
              </a:rPr>
              <a:t>Spot  Stock</a:t>
            </a:r>
            <a:endParaRPr lang="en-US" sz="3600" dirty="0" smtClean="0"/>
          </a:p>
          <a:p>
            <a:pPr marL="0" indent="0" eaLnBrk="1" hangingPunct="1">
              <a:buNone/>
            </a:pPr>
            <a:endParaRPr lang="en-US" dirty="0" smtClean="0"/>
          </a:p>
          <a:p>
            <a:pPr eaLnBrk="1" hangingPunct="1">
              <a:buFontTx/>
              <a:buChar char="-"/>
            </a:pPr>
            <a:endParaRPr lang="en-US" dirty="0" smtClean="0"/>
          </a:p>
        </p:txBody>
      </p:sp>
    </p:spTree>
    <p:extLst>
      <p:ext uri="{BB962C8B-B14F-4D97-AF65-F5344CB8AC3E}">
        <p14:creationId xmlns:p14="http://schemas.microsoft.com/office/powerpoint/2010/main" val="3642758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57200" y="620688"/>
            <a:ext cx="8229600" cy="2664296"/>
          </a:xfrm>
        </p:spPr>
        <p:txBody>
          <a:bodyPr/>
          <a:lstStyle/>
          <a:p>
            <a:pPr eaLnBrk="1" hangingPunct="1"/>
            <a:r>
              <a:rPr lang="en-US" dirty="0" smtClean="0"/>
              <a:t>15. A cross-docking operation that receives goods from a single source or manufacturer is often referred to as  </a:t>
            </a:r>
            <a:r>
              <a:rPr lang="en-US" dirty="0" smtClean="0">
                <a:solidFill>
                  <a:srgbClr val="FF0000"/>
                </a:solidFill>
              </a:rPr>
              <a:t>(1 mark)</a:t>
            </a:r>
          </a:p>
        </p:txBody>
      </p:sp>
      <p:sp>
        <p:nvSpPr>
          <p:cNvPr id="54274" name="Content Placeholder 2"/>
          <p:cNvSpPr>
            <a:spLocks noGrp="1"/>
          </p:cNvSpPr>
          <p:nvPr>
            <p:ph idx="1"/>
          </p:nvPr>
        </p:nvSpPr>
        <p:spPr>
          <a:xfrm>
            <a:off x="457200" y="3140968"/>
            <a:ext cx="8229600" cy="2985195"/>
          </a:xfrm>
        </p:spPr>
        <p:txBody>
          <a:bodyPr/>
          <a:lstStyle/>
          <a:p>
            <a:pPr marL="0" indent="0" eaLnBrk="1" hangingPunct="1">
              <a:buNone/>
            </a:pPr>
            <a:endParaRPr lang="en-US" dirty="0"/>
          </a:p>
          <a:p>
            <a:pPr marL="0" indent="0" eaLnBrk="1" hangingPunct="1">
              <a:buNone/>
            </a:pPr>
            <a:r>
              <a:rPr lang="en-US" dirty="0" smtClean="0"/>
              <a:t>          </a:t>
            </a:r>
            <a:r>
              <a:rPr lang="en-US" sz="4400" b="1" dirty="0" smtClean="0">
                <a:solidFill>
                  <a:srgbClr val="FF0000"/>
                </a:solidFill>
              </a:rPr>
              <a:t>Break - Bulk</a:t>
            </a:r>
          </a:p>
          <a:p>
            <a:pPr marL="0" indent="0" eaLnBrk="1" hangingPunct="1">
              <a:buNone/>
            </a:pPr>
            <a:r>
              <a:rPr lang="en-US" sz="4400" dirty="0" smtClean="0"/>
              <a:t>Warehousing.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70186"/>
          </a:xfrm>
        </p:spPr>
        <p:txBody>
          <a:bodyPr/>
          <a:lstStyle/>
          <a:p>
            <a:r>
              <a:rPr lang="en-CA" dirty="0" smtClean="0"/>
              <a:t>16. Procure-to-Pay cycle steps are:</a:t>
            </a:r>
            <a:br>
              <a:rPr lang="en-CA" dirty="0" smtClean="0"/>
            </a:br>
            <a:r>
              <a:rPr lang="en-CA" dirty="0" smtClean="0">
                <a:solidFill>
                  <a:srgbClr val="FF0000"/>
                </a:solidFill>
              </a:rPr>
              <a:t>(1.5 marks</a:t>
            </a:r>
            <a:endParaRPr lang="en-CA" dirty="0">
              <a:solidFill>
                <a:srgbClr val="FF0000"/>
              </a:solidFill>
            </a:endParaRPr>
          </a:p>
        </p:txBody>
      </p:sp>
      <p:sp>
        <p:nvSpPr>
          <p:cNvPr id="3" name="Content Placeholder 2"/>
          <p:cNvSpPr>
            <a:spLocks noGrp="1"/>
          </p:cNvSpPr>
          <p:nvPr>
            <p:ph idx="1"/>
          </p:nvPr>
        </p:nvSpPr>
        <p:spPr>
          <a:xfrm>
            <a:off x="457200" y="2276872"/>
            <a:ext cx="8229600" cy="3849291"/>
          </a:xfrm>
        </p:spPr>
        <p:txBody>
          <a:bodyPr/>
          <a:lstStyle/>
          <a:p>
            <a:pPr marL="533400" indent="-533400">
              <a:lnSpc>
                <a:spcPct val="90000"/>
              </a:lnSpc>
              <a:spcAft>
                <a:spcPct val="40000"/>
              </a:spcAft>
              <a:buClr>
                <a:srgbClr val="BF0922"/>
              </a:buClr>
              <a:buFont typeface="Wingdings" pitchFamily="2" charset="2"/>
              <a:buChar char="u"/>
            </a:pPr>
            <a:r>
              <a:rPr lang="en-US" b="1" dirty="0" smtClean="0"/>
              <a:t> </a:t>
            </a:r>
            <a:r>
              <a:rPr lang="en-US" sz="2800" b="1" dirty="0" smtClean="0"/>
              <a:t>Ordering</a:t>
            </a:r>
            <a:endParaRPr lang="en-US" sz="2800" b="1" dirty="0"/>
          </a:p>
          <a:p>
            <a:pPr marL="533400" indent="-533400">
              <a:lnSpc>
                <a:spcPct val="90000"/>
              </a:lnSpc>
              <a:spcAft>
                <a:spcPct val="40000"/>
              </a:spcAft>
              <a:buClr>
                <a:srgbClr val="BF0922"/>
              </a:buClr>
              <a:buFont typeface="Wingdings" pitchFamily="2" charset="2"/>
              <a:buChar char="u"/>
            </a:pPr>
            <a:r>
              <a:rPr lang="en-US" sz="2800" b="1" dirty="0" smtClean="0"/>
              <a:t>Follow-up and expediting</a:t>
            </a:r>
            <a:endParaRPr lang="en-US" sz="2800" b="1" dirty="0"/>
          </a:p>
          <a:p>
            <a:pPr marL="533400" indent="-533400">
              <a:lnSpc>
                <a:spcPct val="90000"/>
              </a:lnSpc>
              <a:spcAft>
                <a:spcPct val="40000"/>
              </a:spcAft>
              <a:buClr>
                <a:srgbClr val="BF0922"/>
              </a:buClr>
              <a:buFont typeface="Wingdings" pitchFamily="2" charset="2"/>
              <a:buChar char="u"/>
            </a:pPr>
            <a:r>
              <a:rPr lang="en-US" sz="2800" b="1" dirty="0" smtClean="0"/>
              <a:t>Receipt and inspection </a:t>
            </a:r>
            <a:endParaRPr lang="en-US" sz="2800" b="1" dirty="0"/>
          </a:p>
          <a:p>
            <a:pPr marL="533400" indent="-533400">
              <a:lnSpc>
                <a:spcPct val="90000"/>
              </a:lnSpc>
              <a:spcAft>
                <a:spcPct val="40000"/>
              </a:spcAft>
              <a:buClr>
                <a:srgbClr val="BF0922"/>
              </a:buClr>
              <a:buFont typeface="Wingdings" pitchFamily="2" charset="2"/>
              <a:buChar char="u"/>
            </a:pPr>
            <a:r>
              <a:rPr lang="en-US" sz="2800" b="1" dirty="0" smtClean="0"/>
              <a:t>Settlement and payment</a:t>
            </a:r>
          </a:p>
          <a:p>
            <a:pPr marL="533400" indent="-533400">
              <a:lnSpc>
                <a:spcPct val="90000"/>
              </a:lnSpc>
              <a:spcAft>
                <a:spcPct val="40000"/>
              </a:spcAft>
              <a:buClr>
                <a:srgbClr val="BF0922"/>
              </a:buClr>
              <a:buFont typeface="Wingdings" pitchFamily="2" charset="2"/>
              <a:buChar char="u"/>
            </a:pPr>
            <a:r>
              <a:rPr lang="en-US" sz="2800" b="1" dirty="0" smtClean="0"/>
              <a:t>Records maintenance</a:t>
            </a:r>
            <a:endParaRPr lang="en-US" sz="2800" b="1" dirty="0"/>
          </a:p>
          <a:p>
            <a:endParaRPr lang="en-CA" dirty="0" smtClean="0"/>
          </a:p>
          <a:p>
            <a:endParaRPr lang="en-CA" dirty="0"/>
          </a:p>
        </p:txBody>
      </p:sp>
    </p:spTree>
    <p:extLst>
      <p:ext uri="{BB962C8B-B14F-4D97-AF65-F5344CB8AC3E}">
        <p14:creationId xmlns:p14="http://schemas.microsoft.com/office/powerpoint/2010/main" val="534893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17. What is… </a:t>
            </a:r>
            <a:r>
              <a:rPr lang="en-CA" dirty="0" smtClean="0">
                <a:solidFill>
                  <a:srgbClr val="FF0000"/>
                </a:solidFill>
              </a:rPr>
              <a:t>(1 mark)</a:t>
            </a:r>
            <a:endParaRPr lang="en-CA" dirty="0">
              <a:solidFill>
                <a:srgbClr val="FF0000"/>
              </a:solidFill>
            </a:endParaRPr>
          </a:p>
        </p:txBody>
      </p:sp>
      <p:sp>
        <p:nvSpPr>
          <p:cNvPr id="3" name="Content Placeholder 2"/>
          <p:cNvSpPr>
            <a:spLocks noGrp="1"/>
          </p:cNvSpPr>
          <p:nvPr>
            <p:ph idx="1"/>
          </p:nvPr>
        </p:nvSpPr>
        <p:spPr/>
        <p:txBody>
          <a:bodyPr/>
          <a:lstStyle/>
          <a:p>
            <a:r>
              <a:rPr lang="en-CA" dirty="0" smtClean="0"/>
              <a:t>A manufacturer of wonderful strawberry jam buys the strawberry farm.  That is an example of….</a:t>
            </a:r>
          </a:p>
          <a:p>
            <a:endParaRPr lang="en-CA" dirty="0"/>
          </a:p>
          <a:p>
            <a:r>
              <a:rPr lang="en-CA" b="1" dirty="0" smtClean="0">
                <a:solidFill>
                  <a:srgbClr val="FF0000"/>
                </a:solidFill>
              </a:rPr>
              <a:t>BACKWARD  INTEGRATION</a:t>
            </a:r>
            <a:endParaRPr lang="en-CA" b="1" dirty="0">
              <a:solidFill>
                <a:srgbClr val="FF0000"/>
              </a:solidFill>
            </a:endParaRPr>
          </a:p>
        </p:txBody>
      </p:sp>
    </p:spTree>
    <p:extLst>
      <p:ext uri="{BB962C8B-B14F-4D97-AF65-F5344CB8AC3E}">
        <p14:creationId xmlns:p14="http://schemas.microsoft.com/office/powerpoint/2010/main" val="291304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4000" smtClean="0"/>
              <a:t>3. What Kind of Production Plan?</a:t>
            </a:r>
          </a:p>
        </p:txBody>
      </p:sp>
      <p:sp>
        <p:nvSpPr>
          <p:cNvPr id="19458" name="Line 3"/>
          <p:cNvSpPr>
            <a:spLocks noChangeShapeType="1"/>
          </p:cNvSpPr>
          <p:nvPr/>
        </p:nvSpPr>
        <p:spPr bwMode="auto">
          <a:xfrm>
            <a:off x="1905000" y="1828800"/>
            <a:ext cx="0" cy="3886200"/>
          </a:xfrm>
          <a:prstGeom prst="line">
            <a:avLst/>
          </a:prstGeom>
          <a:noFill/>
          <a:ln w="9525">
            <a:solidFill>
              <a:schemeClr val="tx1"/>
            </a:solidFill>
            <a:round/>
            <a:headEnd/>
            <a:tailEnd/>
          </a:ln>
        </p:spPr>
        <p:txBody>
          <a:bodyPr/>
          <a:lstStyle/>
          <a:p>
            <a:endParaRPr lang="en-US"/>
          </a:p>
        </p:txBody>
      </p:sp>
      <p:sp>
        <p:nvSpPr>
          <p:cNvPr id="19459" name="Line 4"/>
          <p:cNvSpPr>
            <a:spLocks noChangeShapeType="1"/>
          </p:cNvSpPr>
          <p:nvPr/>
        </p:nvSpPr>
        <p:spPr bwMode="auto">
          <a:xfrm flipV="1">
            <a:off x="1905000" y="5638800"/>
            <a:ext cx="5867400" cy="76200"/>
          </a:xfrm>
          <a:prstGeom prst="line">
            <a:avLst/>
          </a:prstGeom>
          <a:noFill/>
          <a:ln w="9525">
            <a:solidFill>
              <a:schemeClr val="tx1"/>
            </a:solidFill>
            <a:round/>
            <a:headEnd/>
            <a:tailEnd/>
          </a:ln>
        </p:spPr>
        <p:txBody>
          <a:bodyPr/>
          <a:lstStyle/>
          <a:p>
            <a:endParaRPr lang="en-US"/>
          </a:p>
        </p:txBody>
      </p:sp>
      <p:sp>
        <p:nvSpPr>
          <p:cNvPr id="19460" name="Freeform 5"/>
          <p:cNvSpPr>
            <a:spLocks/>
          </p:cNvSpPr>
          <p:nvPr/>
        </p:nvSpPr>
        <p:spPr bwMode="auto">
          <a:xfrm>
            <a:off x="1919288" y="3116263"/>
            <a:ext cx="6016625" cy="1760537"/>
          </a:xfrm>
          <a:custGeom>
            <a:avLst/>
            <a:gdLst>
              <a:gd name="T0" fmla="*/ 0 w 3790"/>
              <a:gd name="T1" fmla="*/ 1844753833 h 1109"/>
              <a:gd name="T2" fmla="*/ 393144373 w 3790"/>
              <a:gd name="T3" fmla="*/ 1774189509 h 1109"/>
              <a:gd name="T4" fmla="*/ 501511957 w 3790"/>
              <a:gd name="T5" fmla="*/ 1736386399 h 1109"/>
              <a:gd name="T6" fmla="*/ 609877854 w 3790"/>
              <a:gd name="T7" fmla="*/ 1701104237 h 1109"/>
              <a:gd name="T8" fmla="*/ 806449991 w 3790"/>
              <a:gd name="T9" fmla="*/ 1595257354 h 1109"/>
              <a:gd name="T10" fmla="*/ 914817674 w 3790"/>
              <a:gd name="T11" fmla="*/ 1522173669 h 1109"/>
              <a:gd name="T12" fmla="*/ 1020664209 w 3790"/>
              <a:gd name="T13" fmla="*/ 1413806235 h 1109"/>
              <a:gd name="T14" fmla="*/ 1129030106 w 3790"/>
              <a:gd name="T15" fmla="*/ 1343241911 h 1109"/>
              <a:gd name="T16" fmla="*/ 1416327844 w 3790"/>
              <a:gd name="T17" fmla="*/ 1038304020 h 1109"/>
              <a:gd name="T18" fmla="*/ 1486892201 w 3790"/>
              <a:gd name="T19" fmla="*/ 929936586 h 1109"/>
              <a:gd name="T20" fmla="*/ 1595259686 w 3790"/>
              <a:gd name="T21" fmla="*/ 824089902 h 1109"/>
              <a:gd name="T22" fmla="*/ 1738908158 w 3790"/>
              <a:gd name="T23" fmla="*/ 627517856 h 1109"/>
              <a:gd name="T24" fmla="*/ 1882557821 w 3790"/>
              <a:gd name="T25" fmla="*/ 446066738 h 1109"/>
              <a:gd name="T26" fmla="*/ 2114412136 w 3790"/>
              <a:gd name="T27" fmla="*/ 178930220 h 1109"/>
              <a:gd name="T28" fmla="*/ 2147483647 w 3790"/>
              <a:gd name="T29" fmla="*/ 0 h 1109"/>
              <a:gd name="T30" fmla="*/ 2147483647 w 3790"/>
              <a:gd name="T31" fmla="*/ 70564349 h 1109"/>
              <a:gd name="T32" fmla="*/ 2147483647 w 3790"/>
              <a:gd name="T33" fmla="*/ 105846535 h 1109"/>
              <a:gd name="T34" fmla="*/ 2147483647 w 3790"/>
              <a:gd name="T35" fmla="*/ 231854306 h 1109"/>
              <a:gd name="T36" fmla="*/ 2147483647 w 3790"/>
              <a:gd name="T37" fmla="*/ 322579866 h 1109"/>
              <a:gd name="T38" fmla="*/ 2147483647 w 3790"/>
              <a:gd name="T39" fmla="*/ 572074459 h 1109"/>
              <a:gd name="T40" fmla="*/ 2147483647 w 3790"/>
              <a:gd name="T41" fmla="*/ 877014137 h 1109"/>
              <a:gd name="T42" fmla="*/ 2147483647 w 3790"/>
              <a:gd name="T43" fmla="*/ 1307959750 h 1109"/>
              <a:gd name="T44" fmla="*/ 2147483647 w 3790"/>
              <a:gd name="T45" fmla="*/ 1396165948 h 1109"/>
              <a:gd name="T46" fmla="*/ 2147483647 w 3790"/>
              <a:gd name="T47" fmla="*/ 1683463949 h 1109"/>
              <a:gd name="T48" fmla="*/ 2147483647 w 3790"/>
              <a:gd name="T49" fmla="*/ 1774189509 h 1109"/>
              <a:gd name="T50" fmla="*/ 2147483647 w 3790"/>
              <a:gd name="T51" fmla="*/ 1844753833 h 1109"/>
              <a:gd name="T52" fmla="*/ 2147483647 w 3790"/>
              <a:gd name="T53" fmla="*/ 2006042128 h 1109"/>
              <a:gd name="T54" fmla="*/ 2147483647 w 3790"/>
              <a:gd name="T55" fmla="*/ 2132049850 h 1109"/>
              <a:gd name="T56" fmla="*/ 2147483647 w 3790"/>
              <a:gd name="T57" fmla="*/ 2147483647 h 1109"/>
              <a:gd name="T58" fmla="*/ 2147483647 w 3790"/>
              <a:gd name="T59" fmla="*/ 2147483647 h 1109"/>
              <a:gd name="T60" fmla="*/ 2147483647 w 3790"/>
              <a:gd name="T61" fmla="*/ 2147483647 h 1109"/>
              <a:gd name="T62" fmla="*/ 2147483647 w 3790"/>
              <a:gd name="T63" fmla="*/ 2147483647 h 1109"/>
              <a:gd name="T64" fmla="*/ 2147483647 w 3790"/>
              <a:gd name="T65" fmla="*/ 2147483647 h 1109"/>
              <a:gd name="T66" fmla="*/ 2147483647 w 3790"/>
              <a:gd name="T67" fmla="*/ 2147483647 h 1109"/>
              <a:gd name="T68" fmla="*/ 2147483647 w 3790"/>
              <a:gd name="T69" fmla="*/ 2147483647 h 1109"/>
              <a:gd name="T70" fmla="*/ 2147483647 w 3790"/>
              <a:gd name="T71" fmla="*/ 2147483647 h 1109"/>
              <a:gd name="T72" fmla="*/ 2147483647 w 3790"/>
              <a:gd name="T73" fmla="*/ 1988401841 h 1109"/>
              <a:gd name="T74" fmla="*/ 2147483647 w 3790"/>
              <a:gd name="T75" fmla="*/ 1701104237 h 1109"/>
              <a:gd name="T76" fmla="*/ 2147483647 w 3790"/>
              <a:gd name="T77" fmla="*/ 1091226469 h 1109"/>
              <a:gd name="T78" fmla="*/ 2147483647 w 3790"/>
              <a:gd name="T79" fmla="*/ 662800018 h 1109"/>
              <a:gd name="T80" fmla="*/ 2147483647 w 3790"/>
              <a:gd name="T81" fmla="*/ 483869848 h 1109"/>
              <a:gd name="T82" fmla="*/ 2147483647 w 3790"/>
              <a:gd name="T83" fmla="*/ 304937991 h 1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90"/>
              <a:gd name="T127" fmla="*/ 0 h 1109"/>
              <a:gd name="T128" fmla="*/ 3790 w 3790"/>
              <a:gd name="T129" fmla="*/ 1109 h 1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90" h="1109">
                <a:moveTo>
                  <a:pt x="0" y="732"/>
                </a:moveTo>
                <a:cubicBezTo>
                  <a:pt x="51" y="722"/>
                  <a:pt x="105" y="716"/>
                  <a:pt x="156" y="704"/>
                </a:cubicBezTo>
                <a:cubicBezTo>
                  <a:pt x="175" y="699"/>
                  <a:pt x="181" y="695"/>
                  <a:pt x="199" y="689"/>
                </a:cubicBezTo>
                <a:cubicBezTo>
                  <a:pt x="213" y="684"/>
                  <a:pt x="242" y="675"/>
                  <a:pt x="242" y="675"/>
                </a:cubicBezTo>
                <a:cubicBezTo>
                  <a:pt x="264" y="660"/>
                  <a:pt x="295" y="641"/>
                  <a:pt x="320" y="633"/>
                </a:cubicBezTo>
                <a:cubicBezTo>
                  <a:pt x="334" y="623"/>
                  <a:pt x="350" y="615"/>
                  <a:pt x="363" y="604"/>
                </a:cubicBezTo>
                <a:cubicBezTo>
                  <a:pt x="378" y="591"/>
                  <a:pt x="388" y="572"/>
                  <a:pt x="405" y="561"/>
                </a:cubicBezTo>
                <a:cubicBezTo>
                  <a:pt x="419" y="552"/>
                  <a:pt x="448" y="533"/>
                  <a:pt x="448" y="533"/>
                </a:cubicBezTo>
                <a:cubicBezTo>
                  <a:pt x="478" y="488"/>
                  <a:pt x="529" y="456"/>
                  <a:pt x="562" y="412"/>
                </a:cubicBezTo>
                <a:cubicBezTo>
                  <a:pt x="572" y="398"/>
                  <a:pt x="581" y="383"/>
                  <a:pt x="590" y="369"/>
                </a:cubicBezTo>
                <a:cubicBezTo>
                  <a:pt x="601" y="352"/>
                  <a:pt x="633" y="327"/>
                  <a:pt x="633" y="327"/>
                </a:cubicBezTo>
                <a:cubicBezTo>
                  <a:pt x="642" y="297"/>
                  <a:pt x="667" y="271"/>
                  <a:pt x="690" y="249"/>
                </a:cubicBezTo>
                <a:cubicBezTo>
                  <a:pt x="700" y="219"/>
                  <a:pt x="727" y="202"/>
                  <a:pt x="747" y="177"/>
                </a:cubicBezTo>
                <a:cubicBezTo>
                  <a:pt x="774" y="143"/>
                  <a:pt x="805" y="99"/>
                  <a:pt x="839" y="71"/>
                </a:cubicBezTo>
                <a:cubicBezTo>
                  <a:pt x="894" y="25"/>
                  <a:pt x="983" y="8"/>
                  <a:pt x="1052" y="0"/>
                </a:cubicBezTo>
                <a:cubicBezTo>
                  <a:pt x="1108" y="6"/>
                  <a:pt x="1143" y="11"/>
                  <a:pt x="1195" y="28"/>
                </a:cubicBezTo>
                <a:cubicBezTo>
                  <a:pt x="1209" y="33"/>
                  <a:pt x="1237" y="42"/>
                  <a:pt x="1237" y="42"/>
                </a:cubicBezTo>
                <a:cubicBezTo>
                  <a:pt x="1265" y="61"/>
                  <a:pt x="1293" y="73"/>
                  <a:pt x="1323" y="92"/>
                </a:cubicBezTo>
                <a:cubicBezTo>
                  <a:pt x="1337" y="101"/>
                  <a:pt x="1344" y="119"/>
                  <a:pt x="1358" y="128"/>
                </a:cubicBezTo>
                <a:cubicBezTo>
                  <a:pt x="1398" y="155"/>
                  <a:pt x="1417" y="195"/>
                  <a:pt x="1451" y="227"/>
                </a:cubicBezTo>
                <a:cubicBezTo>
                  <a:pt x="1467" y="277"/>
                  <a:pt x="1500" y="313"/>
                  <a:pt x="1536" y="348"/>
                </a:cubicBezTo>
                <a:cubicBezTo>
                  <a:pt x="1595" y="405"/>
                  <a:pt x="1637" y="474"/>
                  <a:pt x="1707" y="519"/>
                </a:cubicBezTo>
                <a:cubicBezTo>
                  <a:pt x="1747" y="579"/>
                  <a:pt x="1693" y="503"/>
                  <a:pt x="1742" y="554"/>
                </a:cubicBezTo>
                <a:cubicBezTo>
                  <a:pt x="1777" y="590"/>
                  <a:pt x="1804" y="631"/>
                  <a:pt x="1842" y="668"/>
                </a:cubicBezTo>
                <a:cubicBezTo>
                  <a:pt x="1861" y="686"/>
                  <a:pt x="1861" y="687"/>
                  <a:pt x="1877" y="704"/>
                </a:cubicBezTo>
                <a:cubicBezTo>
                  <a:pt x="1889" y="717"/>
                  <a:pt x="1920" y="732"/>
                  <a:pt x="1920" y="732"/>
                </a:cubicBezTo>
                <a:cubicBezTo>
                  <a:pt x="1947" y="772"/>
                  <a:pt x="1955" y="760"/>
                  <a:pt x="1991" y="796"/>
                </a:cubicBezTo>
                <a:cubicBezTo>
                  <a:pt x="2033" y="838"/>
                  <a:pt x="2013" y="823"/>
                  <a:pt x="2048" y="846"/>
                </a:cubicBezTo>
                <a:cubicBezTo>
                  <a:pt x="2069" y="877"/>
                  <a:pt x="2104" y="907"/>
                  <a:pt x="2133" y="931"/>
                </a:cubicBezTo>
                <a:cubicBezTo>
                  <a:pt x="2162" y="955"/>
                  <a:pt x="2180" y="987"/>
                  <a:pt x="2211" y="1009"/>
                </a:cubicBezTo>
                <a:cubicBezTo>
                  <a:pt x="2282" y="1060"/>
                  <a:pt x="2430" y="1097"/>
                  <a:pt x="2517" y="1109"/>
                </a:cubicBezTo>
                <a:cubicBezTo>
                  <a:pt x="2593" y="1107"/>
                  <a:pt x="2669" y="1106"/>
                  <a:pt x="2745" y="1102"/>
                </a:cubicBezTo>
                <a:cubicBezTo>
                  <a:pt x="2788" y="1100"/>
                  <a:pt x="2831" y="1076"/>
                  <a:pt x="2873" y="1066"/>
                </a:cubicBezTo>
                <a:cubicBezTo>
                  <a:pt x="2899" y="1049"/>
                  <a:pt x="2929" y="1034"/>
                  <a:pt x="2958" y="1024"/>
                </a:cubicBezTo>
                <a:cubicBezTo>
                  <a:pt x="3002" y="993"/>
                  <a:pt x="3042" y="954"/>
                  <a:pt x="3086" y="924"/>
                </a:cubicBezTo>
                <a:cubicBezTo>
                  <a:pt x="3104" y="898"/>
                  <a:pt x="3124" y="878"/>
                  <a:pt x="3150" y="860"/>
                </a:cubicBezTo>
                <a:cubicBezTo>
                  <a:pt x="3168" y="833"/>
                  <a:pt x="3196" y="816"/>
                  <a:pt x="3214" y="789"/>
                </a:cubicBezTo>
                <a:cubicBezTo>
                  <a:pt x="3243" y="746"/>
                  <a:pt x="3285" y="704"/>
                  <a:pt x="3328" y="675"/>
                </a:cubicBezTo>
                <a:cubicBezTo>
                  <a:pt x="3385" y="589"/>
                  <a:pt x="3457" y="515"/>
                  <a:pt x="3520" y="433"/>
                </a:cubicBezTo>
                <a:cubicBezTo>
                  <a:pt x="3560" y="380"/>
                  <a:pt x="3617" y="302"/>
                  <a:pt x="3669" y="263"/>
                </a:cubicBezTo>
                <a:cubicBezTo>
                  <a:pt x="3686" y="236"/>
                  <a:pt x="3706" y="210"/>
                  <a:pt x="3733" y="192"/>
                </a:cubicBezTo>
                <a:cubicBezTo>
                  <a:pt x="3749" y="167"/>
                  <a:pt x="3769" y="142"/>
                  <a:pt x="3790" y="121"/>
                </a:cubicBezTo>
              </a:path>
            </a:pathLst>
          </a:custGeom>
          <a:noFill/>
          <a:ln w="9525" cap="flat" cmpd="sng">
            <a:noFill/>
            <a:prstDash val="solid"/>
            <a:round/>
            <a:headEnd/>
            <a:tailEnd/>
          </a:ln>
        </p:spPr>
        <p:txBody>
          <a:bodyPr/>
          <a:lstStyle/>
          <a:p>
            <a:endParaRPr lang="en-US"/>
          </a:p>
        </p:txBody>
      </p:sp>
      <p:sp>
        <p:nvSpPr>
          <p:cNvPr id="19461" name="Freeform 6"/>
          <p:cNvSpPr>
            <a:spLocks/>
          </p:cNvSpPr>
          <p:nvPr/>
        </p:nvSpPr>
        <p:spPr bwMode="auto">
          <a:xfrm>
            <a:off x="1897063" y="2652713"/>
            <a:ext cx="4006850" cy="107950"/>
          </a:xfrm>
          <a:custGeom>
            <a:avLst/>
            <a:gdLst>
              <a:gd name="T0" fmla="*/ 0 w 2524"/>
              <a:gd name="T1" fmla="*/ 90725609 h 68"/>
              <a:gd name="T2" fmla="*/ 2147483647 w 2524"/>
              <a:gd name="T3" fmla="*/ 90725609 h 68"/>
              <a:gd name="T4" fmla="*/ 2147483647 w 2524"/>
              <a:gd name="T5" fmla="*/ 73083730 h 68"/>
              <a:gd name="T6" fmla="*/ 2147483647 w 2524"/>
              <a:gd name="T7" fmla="*/ 0 h 68"/>
              <a:gd name="T8" fmla="*/ 2147483647 w 2524"/>
              <a:gd name="T9" fmla="*/ 35282184 h 68"/>
              <a:gd name="T10" fmla="*/ 0 60000 65536"/>
              <a:gd name="T11" fmla="*/ 0 60000 65536"/>
              <a:gd name="T12" fmla="*/ 0 60000 65536"/>
              <a:gd name="T13" fmla="*/ 0 60000 65536"/>
              <a:gd name="T14" fmla="*/ 0 60000 65536"/>
              <a:gd name="T15" fmla="*/ 0 w 2524"/>
              <a:gd name="T16" fmla="*/ 0 h 68"/>
              <a:gd name="T17" fmla="*/ 2524 w 2524"/>
              <a:gd name="T18" fmla="*/ 68 h 68"/>
            </a:gdLst>
            <a:ahLst/>
            <a:cxnLst>
              <a:cxn ang="T10">
                <a:pos x="T0" y="T1"/>
              </a:cxn>
              <a:cxn ang="T11">
                <a:pos x="T2" y="T3"/>
              </a:cxn>
              <a:cxn ang="T12">
                <a:pos x="T4" y="T5"/>
              </a:cxn>
              <a:cxn ang="T13">
                <a:pos x="T6" y="T7"/>
              </a:cxn>
              <a:cxn ang="T14">
                <a:pos x="T8" y="T9"/>
              </a:cxn>
            </a:cxnLst>
            <a:rect l="T15" t="T16" r="T17" b="T18"/>
            <a:pathLst>
              <a:path w="2524" h="68">
                <a:moveTo>
                  <a:pt x="0" y="36"/>
                </a:moveTo>
                <a:cubicBezTo>
                  <a:pt x="343" y="68"/>
                  <a:pt x="696" y="39"/>
                  <a:pt x="1038" y="36"/>
                </a:cubicBezTo>
                <a:cubicBezTo>
                  <a:pt x="1370" y="33"/>
                  <a:pt x="1701" y="31"/>
                  <a:pt x="2033" y="29"/>
                </a:cubicBezTo>
                <a:cubicBezTo>
                  <a:pt x="2161" y="11"/>
                  <a:pt x="2278" y="4"/>
                  <a:pt x="2410" y="0"/>
                </a:cubicBezTo>
                <a:cubicBezTo>
                  <a:pt x="2431" y="2"/>
                  <a:pt x="2494" y="14"/>
                  <a:pt x="2524" y="14"/>
                </a:cubicBezTo>
              </a:path>
            </a:pathLst>
          </a:custGeom>
          <a:noFill/>
          <a:ln w="9525" cap="flat" cmpd="sng">
            <a:noFill/>
            <a:prstDash val="solid"/>
            <a:round/>
            <a:headEnd/>
            <a:tailEnd/>
          </a:ln>
        </p:spPr>
        <p:txBody>
          <a:bodyPr/>
          <a:lstStyle/>
          <a:p>
            <a:endParaRPr lang="en-US"/>
          </a:p>
        </p:txBody>
      </p:sp>
      <p:sp>
        <p:nvSpPr>
          <p:cNvPr id="19462" name="Line 7"/>
          <p:cNvSpPr>
            <a:spLocks noChangeShapeType="1"/>
          </p:cNvSpPr>
          <p:nvPr/>
        </p:nvSpPr>
        <p:spPr bwMode="auto">
          <a:xfrm flipV="1">
            <a:off x="1905000" y="3886200"/>
            <a:ext cx="1295400" cy="533400"/>
          </a:xfrm>
          <a:prstGeom prst="line">
            <a:avLst/>
          </a:prstGeom>
          <a:noFill/>
          <a:ln w="9525">
            <a:noFill/>
            <a:round/>
            <a:headEnd/>
            <a:tailEnd/>
          </a:ln>
        </p:spPr>
        <p:txBody>
          <a:bodyPr/>
          <a:lstStyle/>
          <a:p>
            <a:endParaRPr lang="en-US"/>
          </a:p>
        </p:txBody>
      </p:sp>
      <p:sp>
        <p:nvSpPr>
          <p:cNvPr id="19463" name="Freeform 8"/>
          <p:cNvSpPr>
            <a:spLocks/>
          </p:cNvSpPr>
          <p:nvPr/>
        </p:nvSpPr>
        <p:spPr bwMode="auto">
          <a:xfrm>
            <a:off x="1905000" y="2971800"/>
            <a:ext cx="6288088" cy="1184275"/>
          </a:xfrm>
          <a:custGeom>
            <a:avLst/>
            <a:gdLst>
              <a:gd name="T0" fmla="*/ 0 w 3961"/>
              <a:gd name="T1" fmla="*/ 1880036741 h 746"/>
              <a:gd name="T2" fmla="*/ 269657567 w 3961"/>
              <a:gd name="T3" fmla="*/ 1827114271 h 746"/>
              <a:gd name="T4" fmla="*/ 322580045 w 3961"/>
              <a:gd name="T5" fmla="*/ 1809472389 h 746"/>
              <a:gd name="T6" fmla="*/ 378023474 w 3961"/>
              <a:gd name="T7" fmla="*/ 1791832095 h 746"/>
              <a:gd name="T8" fmla="*/ 430947639 w 3961"/>
              <a:gd name="T9" fmla="*/ 1774190213 h 746"/>
              <a:gd name="T10" fmla="*/ 879535575 w 3961"/>
              <a:gd name="T11" fmla="*/ 1378526208 h 746"/>
              <a:gd name="T12" fmla="*/ 1219755818 w 3961"/>
              <a:gd name="T13" fmla="*/ 985380374 h 746"/>
              <a:gd name="T14" fmla="*/ 1416327973 w 3961"/>
              <a:gd name="T15" fmla="*/ 771167759 h 746"/>
              <a:gd name="T16" fmla="*/ 1685985837 w 3961"/>
              <a:gd name="T17" fmla="*/ 572074686 h 746"/>
              <a:gd name="T18" fmla="*/ 1917840173 w 3961"/>
              <a:gd name="T19" fmla="*/ 466229746 h 746"/>
              <a:gd name="T20" fmla="*/ 2147483647 w 3961"/>
              <a:gd name="T21" fmla="*/ 572074686 h 746"/>
              <a:gd name="T22" fmla="*/ 2147483647 w 3961"/>
              <a:gd name="T23" fmla="*/ 627518106 h 746"/>
              <a:gd name="T24" fmla="*/ 2147483647 w 3961"/>
              <a:gd name="T25" fmla="*/ 662801869 h 746"/>
              <a:gd name="T26" fmla="*/ 2147483647 w 3961"/>
              <a:gd name="T27" fmla="*/ 680442163 h 746"/>
              <a:gd name="T28" fmla="*/ 2147483647 w 3961"/>
              <a:gd name="T29" fmla="*/ 967740080 h 746"/>
              <a:gd name="T30" fmla="*/ 2147483647 w 3961"/>
              <a:gd name="T31" fmla="*/ 1073586608 h 746"/>
              <a:gd name="T32" fmla="*/ 2147483647 w 3961"/>
              <a:gd name="T33" fmla="*/ 1129030027 h 746"/>
              <a:gd name="T34" fmla="*/ 2147483647 w 3961"/>
              <a:gd name="T35" fmla="*/ 1199594379 h 746"/>
              <a:gd name="T36" fmla="*/ 2147483647 w 3961"/>
              <a:gd name="T37" fmla="*/ 1665824324 h 746"/>
              <a:gd name="T38" fmla="*/ 2147483647 w 3961"/>
              <a:gd name="T39" fmla="*/ 1809472389 h 746"/>
              <a:gd name="T40" fmla="*/ 2147483647 w 3961"/>
              <a:gd name="T41" fmla="*/ 1701106500 h 746"/>
              <a:gd name="T42" fmla="*/ 2147483647 w 3961"/>
              <a:gd name="T43" fmla="*/ 1595259575 h 746"/>
              <a:gd name="T44" fmla="*/ 2147483647 w 3961"/>
              <a:gd name="T45" fmla="*/ 1378526208 h 746"/>
              <a:gd name="T46" fmla="*/ 2147483647 w 3961"/>
              <a:gd name="T47" fmla="*/ 1325602151 h 746"/>
              <a:gd name="T48" fmla="*/ 2147483647 w 3961"/>
              <a:gd name="T49" fmla="*/ 1255037799 h 746"/>
              <a:gd name="T50" fmla="*/ 2147483647 w 3961"/>
              <a:gd name="T51" fmla="*/ 877014485 h 746"/>
              <a:gd name="T52" fmla="*/ 2147483647 w 3961"/>
              <a:gd name="T53" fmla="*/ 536792510 h 746"/>
              <a:gd name="T54" fmla="*/ 2147483647 w 3961"/>
              <a:gd name="T55" fmla="*/ 322579994 h 746"/>
              <a:gd name="T56" fmla="*/ 2147483647 w 3961"/>
              <a:gd name="T57" fmla="*/ 0 h 746"/>
              <a:gd name="T58" fmla="*/ 2147483647 w 3961"/>
              <a:gd name="T59" fmla="*/ 52924082 h 746"/>
              <a:gd name="T60" fmla="*/ 2147483647 w 3961"/>
              <a:gd name="T61" fmla="*/ 161289997 h 746"/>
              <a:gd name="T62" fmla="*/ 2147483647 w 3961"/>
              <a:gd name="T63" fmla="*/ 196572173 h 746"/>
              <a:gd name="T64" fmla="*/ 2147483647 w 3961"/>
              <a:gd name="T65" fmla="*/ 231854398 h 746"/>
              <a:gd name="T66" fmla="*/ 2147483647 w 3961"/>
              <a:gd name="T67" fmla="*/ 483870040 h 746"/>
              <a:gd name="T68" fmla="*/ 2147483647 w 3961"/>
              <a:gd name="T69" fmla="*/ 645159987 h 746"/>
              <a:gd name="T70" fmla="*/ 2147483647 w 3961"/>
              <a:gd name="T71" fmla="*/ 967740080 h 746"/>
              <a:gd name="T72" fmla="*/ 2147483647 w 3961"/>
              <a:gd name="T73" fmla="*/ 1055944726 h 746"/>
              <a:gd name="T74" fmla="*/ 2147483647 w 3961"/>
              <a:gd name="T75" fmla="*/ 1055944726 h 7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61"/>
              <a:gd name="T115" fmla="*/ 0 h 746"/>
              <a:gd name="T116" fmla="*/ 3961 w 3961"/>
              <a:gd name="T117" fmla="*/ 746 h 7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61" h="746">
                <a:moveTo>
                  <a:pt x="0" y="746"/>
                </a:moveTo>
                <a:cubicBezTo>
                  <a:pt x="78" y="737"/>
                  <a:pt x="44" y="746"/>
                  <a:pt x="107" y="725"/>
                </a:cubicBezTo>
                <a:cubicBezTo>
                  <a:pt x="114" y="723"/>
                  <a:pt x="121" y="720"/>
                  <a:pt x="128" y="718"/>
                </a:cubicBezTo>
                <a:cubicBezTo>
                  <a:pt x="135" y="716"/>
                  <a:pt x="143" y="713"/>
                  <a:pt x="150" y="711"/>
                </a:cubicBezTo>
                <a:cubicBezTo>
                  <a:pt x="157" y="709"/>
                  <a:pt x="171" y="704"/>
                  <a:pt x="171" y="704"/>
                </a:cubicBezTo>
                <a:cubicBezTo>
                  <a:pt x="225" y="647"/>
                  <a:pt x="298" y="609"/>
                  <a:pt x="349" y="547"/>
                </a:cubicBezTo>
                <a:cubicBezTo>
                  <a:pt x="393" y="494"/>
                  <a:pt x="434" y="439"/>
                  <a:pt x="484" y="391"/>
                </a:cubicBezTo>
                <a:cubicBezTo>
                  <a:pt x="512" y="364"/>
                  <a:pt x="532" y="331"/>
                  <a:pt x="562" y="306"/>
                </a:cubicBezTo>
                <a:cubicBezTo>
                  <a:pt x="595" y="279"/>
                  <a:pt x="628" y="240"/>
                  <a:pt x="669" y="227"/>
                </a:cubicBezTo>
                <a:cubicBezTo>
                  <a:pt x="696" y="200"/>
                  <a:pt x="725" y="194"/>
                  <a:pt x="761" y="185"/>
                </a:cubicBezTo>
                <a:cubicBezTo>
                  <a:pt x="844" y="189"/>
                  <a:pt x="971" y="183"/>
                  <a:pt x="1053" y="227"/>
                </a:cubicBezTo>
                <a:cubicBezTo>
                  <a:pt x="1103" y="254"/>
                  <a:pt x="1058" y="233"/>
                  <a:pt x="1117" y="249"/>
                </a:cubicBezTo>
                <a:cubicBezTo>
                  <a:pt x="1131" y="253"/>
                  <a:pt x="1145" y="258"/>
                  <a:pt x="1159" y="263"/>
                </a:cubicBezTo>
                <a:cubicBezTo>
                  <a:pt x="1166" y="265"/>
                  <a:pt x="1181" y="270"/>
                  <a:pt x="1181" y="270"/>
                </a:cubicBezTo>
                <a:cubicBezTo>
                  <a:pt x="1207" y="309"/>
                  <a:pt x="1248" y="358"/>
                  <a:pt x="1287" y="384"/>
                </a:cubicBezTo>
                <a:cubicBezTo>
                  <a:pt x="1308" y="440"/>
                  <a:pt x="1277" y="366"/>
                  <a:pt x="1316" y="426"/>
                </a:cubicBezTo>
                <a:cubicBezTo>
                  <a:pt x="1320" y="432"/>
                  <a:pt x="1318" y="442"/>
                  <a:pt x="1323" y="448"/>
                </a:cubicBezTo>
                <a:cubicBezTo>
                  <a:pt x="1332" y="460"/>
                  <a:pt x="1349" y="464"/>
                  <a:pt x="1359" y="476"/>
                </a:cubicBezTo>
                <a:cubicBezTo>
                  <a:pt x="1430" y="564"/>
                  <a:pt x="1524" y="634"/>
                  <a:pt x="1636" y="661"/>
                </a:cubicBezTo>
                <a:cubicBezTo>
                  <a:pt x="1697" y="701"/>
                  <a:pt x="1793" y="711"/>
                  <a:pt x="1863" y="718"/>
                </a:cubicBezTo>
                <a:cubicBezTo>
                  <a:pt x="1979" y="713"/>
                  <a:pt x="2082" y="710"/>
                  <a:pt x="2191" y="675"/>
                </a:cubicBezTo>
                <a:cubicBezTo>
                  <a:pt x="2219" y="656"/>
                  <a:pt x="2251" y="644"/>
                  <a:pt x="2283" y="633"/>
                </a:cubicBezTo>
                <a:cubicBezTo>
                  <a:pt x="2324" y="604"/>
                  <a:pt x="2370" y="563"/>
                  <a:pt x="2418" y="547"/>
                </a:cubicBezTo>
                <a:cubicBezTo>
                  <a:pt x="2423" y="540"/>
                  <a:pt x="2426" y="531"/>
                  <a:pt x="2432" y="526"/>
                </a:cubicBezTo>
                <a:cubicBezTo>
                  <a:pt x="2445" y="515"/>
                  <a:pt x="2475" y="498"/>
                  <a:pt x="2475" y="498"/>
                </a:cubicBezTo>
                <a:cubicBezTo>
                  <a:pt x="2510" y="444"/>
                  <a:pt x="2564" y="399"/>
                  <a:pt x="2603" y="348"/>
                </a:cubicBezTo>
                <a:cubicBezTo>
                  <a:pt x="2638" y="302"/>
                  <a:pt x="2675" y="258"/>
                  <a:pt x="2710" y="213"/>
                </a:cubicBezTo>
                <a:cubicBezTo>
                  <a:pt x="2740" y="174"/>
                  <a:pt x="2748" y="154"/>
                  <a:pt x="2788" y="128"/>
                </a:cubicBezTo>
                <a:cubicBezTo>
                  <a:pt x="2841" y="45"/>
                  <a:pt x="2936" y="28"/>
                  <a:pt x="3023" y="0"/>
                </a:cubicBezTo>
                <a:cubicBezTo>
                  <a:pt x="3118" y="4"/>
                  <a:pt x="3202" y="3"/>
                  <a:pt x="3293" y="21"/>
                </a:cubicBezTo>
                <a:cubicBezTo>
                  <a:pt x="3325" y="43"/>
                  <a:pt x="3362" y="52"/>
                  <a:pt x="3399" y="64"/>
                </a:cubicBezTo>
                <a:cubicBezTo>
                  <a:pt x="3407" y="67"/>
                  <a:pt x="3413" y="75"/>
                  <a:pt x="3421" y="78"/>
                </a:cubicBezTo>
                <a:cubicBezTo>
                  <a:pt x="3435" y="84"/>
                  <a:pt x="3463" y="92"/>
                  <a:pt x="3463" y="92"/>
                </a:cubicBezTo>
                <a:cubicBezTo>
                  <a:pt x="3501" y="128"/>
                  <a:pt x="3540" y="163"/>
                  <a:pt x="3584" y="192"/>
                </a:cubicBezTo>
                <a:cubicBezTo>
                  <a:pt x="3605" y="221"/>
                  <a:pt x="3631" y="241"/>
                  <a:pt x="3663" y="256"/>
                </a:cubicBezTo>
                <a:cubicBezTo>
                  <a:pt x="3699" y="310"/>
                  <a:pt x="3770" y="356"/>
                  <a:pt x="3826" y="384"/>
                </a:cubicBezTo>
                <a:cubicBezTo>
                  <a:pt x="3851" y="397"/>
                  <a:pt x="3881" y="419"/>
                  <a:pt x="3911" y="419"/>
                </a:cubicBezTo>
                <a:cubicBezTo>
                  <a:pt x="3928" y="419"/>
                  <a:pt x="3944" y="419"/>
                  <a:pt x="3961" y="419"/>
                </a:cubicBezTo>
              </a:path>
            </a:pathLst>
          </a:custGeom>
          <a:noFill/>
          <a:ln w="9525" cap="flat" cmpd="sng">
            <a:noFill/>
            <a:prstDash val="solid"/>
            <a:round/>
            <a:headEnd/>
            <a:tailEnd/>
          </a:ln>
        </p:spPr>
        <p:txBody>
          <a:bodyPr/>
          <a:lstStyle/>
          <a:p>
            <a:endParaRPr lang="en-US"/>
          </a:p>
        </p:txBody>
      </p:sp>
      <p:sp>
        <p:nvSpPr>
          <p:cNvPr id="19464" name="Freeform 10"/>
          <p:cNvSpPr>
            <a:spLocks/>
          </p:cNvSpPr>
          <p:nvPr/>
        </p:nvSpPr>
        <p:spPr bwMode="auto">
          <a:xfrm>
            <a:off x="1930400" y="2144713"/>
            <a:ext cx="5824538" cy="1265237"/>
          </a:xfrm>
          <a:custGeom>
            <a:avLst/>
            <a:gdLst>
              <a:gd name="T0" fmla="*/ 0 w 3669"/>
              <a:gd name="T1" fmla="*/ 2008563122 h 797"/>
              <a:gd name="T2" fmla="*/ 519152292 w 3669"/>
              <a:gd name="T3" fmla="*/ 1935479436 h 797"/>
              <a:gd name="T4" fmla="*/ 662801966 w 3669"/>
              <a:gd name="T5" fmla="*/ 1827112000 h 797"/>
              <a:gd name="T6" fmla="*/ 715724444 w 3669"/>
              <a:gd name="T7" fmla="*/ 1809471712 h 797"/>
              <a:gd name="T8" fmla="*/ 824091937 w 3669"/>
              <a:gd name="T9" fmla="*/ 1738907386 h 797"/>
              <a:gd name="T10" fmla="*/ 1038304585 w 3669"/>
              <a:gd name="T11" fmla="*/ 1577617103 h 797"/>
              <a:gd name="T12" fmla="*/ 1164312374 w 3669"/>
              <a:gd name="T13" fmla="*/ 1486891541 h 797"/>
              <a:gd name="T14" fmla="*/ 1381045773 w 3669"/>
              <a:gd name="T15" fmla="*/ 1307959779 h 797"/>
              <a:gd name="T16" fmla="*/ 1703626112 w 3669"/>
              <a:gd name="T17" fmla="*/ 1040823404 h 797"/>
              <a:gd name="T18" fmla="*/ 1900198264 w 3669"/>
              <a:gd name="T19" fmla="*/ 841731994 h 797"/>
              <a:gd name="T20" fmla="*/ 2006044807 w 3669"/>
              <a:gd name="T21" fmla="*/ 753525595 h 797"/>
              <a:gd name="T22" fmla="*/ 2043847938 w 3669"/>
              <a:gd name="T23" fmla="*/ 698082196 h 797"/>
              <a:gd name="T24" fmla="*/ 2114412300 w 3669"/>
              <a:gd name="T25" fmla="*/ 645159746 h 797"/>
              <a:gd name="T26" fmla="*/ 2147483647 w 3669"/>
              <a:gd name="T27" fmla="*/ 466227984 h 797"/>
              <a:gd name="T28" fmla="*/ 2147483647 w 3669"/>
              <a:gd name="T29" fmla="*/ 340220161 h 797"/>
              <a:gd name="T30" fmla="*/ 2147483647 w 3669"/>
              <a:gd name="T31" fmla="*/ 269655835 h 797"/>
              <a:gd name="T32" fmla="*/ 2147483647 w 3669"/>
              <a:gd name="T33" fmla="*/ 214212436 h 797"/>
              <a:gd name="T34" fmla="*/ 2147483647 w 3669"/>
              <a:gd name="T35" fmla="*/ 108365899 h 797"/>
              <a:gd name="T36" fmla="*/ 2147483647 w 3669"/>
              <a:gd name="T37" fmla="*/ 0 h 797"/>
              <a:gd name="T38" fmla="*/ 2147483647 w 3669"/>
              <a:gd name="T39" fmla="*/ 52922475 h 797"/>
              <a:gd name="T40" fmla="*/ 2147483647 w 3669"/>
              <a:gd name="T41" fmla="*/ 143648061 h 797"/>
              <a:gd name="T42" fmla="*/ 2147483647 w 3669"/>
              <a:gd name="T43" fmla="*/ 448587696 h 797"/>
              <a:gd name="T44" fmla="*/ 2147483647 w 3669"/>
              <a:gd name="T45" fmla="*/ 698082196 h 797"/>
              <a:gd name="T46" fmla="*/ 2147483647 w 3669"/>
              <a:gd name="T47" fmla="*/ 914815680 h 797"/>
              <a:gd name="T48" fmla="*/ 2147483647 w 3669"/>
              <a:gd name="T49" fmla="*/ 1219755166 h 797"/>
              <a:gd name="T50" fmla="*/ 2147483647 w 3669"/>
              <a:gd name="T51" fmla="*/ 1648181428 h 797"/>
              <a:gd name="T52" fmla="*/ 2147483647 w 3669"/>
              <a:gd name="T53" fmla="*/ 1738907386 h 797"/>
              <a:gd name="T54" fmla="*/ 2147483647 w 3669"/>
              <a:gd name="T55" fmla="*/ 1685983349 h 797"/>
              <a:gd name="T56" fmla="*/ 2147483647 w 3669"/>
              <a:gd name="T57" fmla="*/ 1648181428 h 797"/>
              <a:gd name="T58" fmla="*/ 2147483647 w 3669"/>
              <a:gd name="T59" fmla="*/ 1630539553 h 797"/>
              <a:gd name="T60" fmla="*/ 2147483647 w 3669"/>
              <a:gd name="T61" fmla="*/ 1343241942 h 797"/>
              <a:gd name="T62" fmla="*/ 2147483647 w 3669"/>
              <a:gd name="T63" fmla="*/ 1272677617 h 797"/>
              <a:gd name="T64" fmla="*/ 2147483647 w 3669"/>
              <a:gd name="T65" fmla="*/ 1164311768 h 797"/>
              <a:gd name="T66" fmla="*/ 2147483647 w 3669"/>
              <a:gd name="T67" fmla="*/ 950097843 h 797"/>
              <a:gd name="T68" fmla="*/ 2147483647 w 3669"/>
              <a:gd name="T69" fmla="*/ 897175392 h 797"/>
              <a:gd name="T70" fmla="*/ 2147483647 w 3669"/>
              <a:gd name="T71" fmla="*/ 859372282 h 797"/>
              <a:gd name="T72" fmla="*/ 2147483647 w 3669"/>
              <a:gd name="T73" fmla="*/ 448587696 h 797"/>
              <a:gd name="T74" fmla="*/ 2147483647 w 3669"/>
              <a:gd name="T75" fmla="*/ 143648061 h 797"/>
              <a:gd name="T76" fmla="*/ 2147483647 w 3669"/>
              <a:gd name="T77" fmla="*/ 322579873 h 797"/>
              <a:gd name="T78" fmla="*/ 2147483647 w 3669"/>
              <a:gd name="T79" fmla="*/ 536792309 h 797"/>
              <a:gd name="T80" fmla="*/ 2147483647 w 3669"/>
              <a:gd name="T81" fmla="*/ 645159746 h 797"/>
              <a:gd name="T82" fmla="*/ 2147483647 w 3669"/>
              <a:gd name="T83" fmla="*/ 698082196 h 797"/>
              <a:gd name="T84" fmla="*/ 2147483647 w 3669"/>
              <a:gd name="T85" fmla="*/ 753525595 h 797"/>
              <a:gd name="T86" fmla="*/ 2147483647 w 3669"/>
              <a:gd name="T87" fmla="*/ 788807758 h 797"/>
              <a:gd name="T88" fmla="*/ 2147483647 w 3669"/>
              <a:gd name="T89" fmla="*/ 897175392 h 797"/>
              <a:gd name="T90" fmla="*/ 2147483647 w 3669"/>
              <a:gd name="T91" fmla="*/ 1003021881 h 797"/>
              <a:gd name="T92" fmla="*/ 2147483647 w 3669"/>
              <a:gd name="T93" fmla="*/ 1146669892 h 797"/>
              <a:gd name="T94" fmla="*/ 2147483647 w 3669"/>
              <a:gd name="T95" fmla="*/ 1542334940 h 797"/>
              <a:gd name="T96" fmla="*/ 2147483647 w 3669"/>
              <a:gd name="T97" fmla="*/ 1685983349 h 797"/>
              <a:gd name="T98" fmla="*/ 2147483647 w 3669"/>
              <a:gd name="T99" fmla="*/ 1738907386 h 79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69"/>
              <a:gd name="T151" fmla="*/ 0 h 797"/>
              <a:gd name="T152" fmla="*/ 3669 w 3669"/>
              <a:gd name="T153" fmla="*/ 797 h 79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69" h="797">
                <a:moveTo>
                  <a:pt x="0" y="797"/>
                </a:moveTo>
                <a:cubicBezTo>
                  <a:pt x="99" y="791"/>
                  <a:pt x="128" y="794"/>
                  <a:pt x="206" y="768"/>
                </a:cubicBezTo>
                <a:cubicBezTo>
                  <a:pt x="299" y="737"/>
                  <a:pt x="220" y="752"/>
                  <a:pt x="263" y="725"/>
                </a:cubicBezTo>
                <a:cubicBezTo>
                  <a:pt x="269" y="721"/>
                  <a:pt x="278" y="722"/>
                  <a:pt x="284" y="718"/>
                </a:cubicBezTo>
                <a:cubicBezTo>
                  <a:pt x="299" y="710"/>
                  <a:pt x="313" y="699"/>
                  <a:pt x="327" y="690"/>
                </a:cubicBezTo>
                <a:cubicBezTo>
                  <a:pt x="356" y="671"/>
                  <a:pt x="383" y="646"/>
                  <a:pt x="412" y="626"/>
                </a:cubicBezTo>
                <a:cubicBezTo>
                  <a:pt x="433" y="612"/>
                  <a:pt x="436" y="599"/>
                  <a:pt x="462" y="590"/>
                </a:cubicBezTo>
                <a:cubicBezTo>
                  <a:pt x="493" y="559"/>
                  <a:pt x="516" y="546"/>
                  <a:pt x="548" y="519"/>
                </a:cubicBezTo>
                <a:cubicBezTo>
                  <a:pt x="590" y="484"/>
                  <a:pt x="629" y="443"/>
                  <a:pt x="676" y="413"/>
                </a:cubicBezTo>
                <a:cubicBezTo>
                  <a:pt x="693" y="386"/>
                  <a:pt x="727" y="352"/>
                  <a:pt x="754" y="334"/>
                </a:cubicBezTo>
                <a:cubicBezTo>
                  <a:pt x="788" y="282"/>
                  <a:pt x="742" y="344"/>
                  <a:pt x="796" y="299"/>
                </a:cubicBezTo>
                <a:cubicBezTo>
                  <a:pt x="803" y="293"/>
                  <a:pt x="805" y="283"/>
                  <a:pt x="811" y="277"/>
                </a:cubicBezTo>
                <a:cubicBezTo>
                  <a:pt x="819" y="269"/>
                  <a:pt x="831" y="264"/>
                  <a:pt x="839" y="256"/>
                </a:cubicBezTo>
                <a:cubicBezTo>
                  <a:pt x="864" y="231"/>
                  <a:pt x="875" y="197"/>
                  <a:pt x="910" y="185"/>
                </a:cubicBezTo>
                <a:cubicBezTo>
                  <a:pt x="929" y="156"/>
                  <a:pt x="939" y="155"/>
                  <a:pt x="967" y="135"/>
                </a:cubicBezTo>
                <a:cubicBezTo>
                  <a:pt x="978" y="127"/>
                  <a:pt x="986" y="116"/>
                  <a:pt x="996" y="107"/>
                </a:cubicBezTo>
                <a:cubicBezTo>
                  <a:pt x="1027" y="81"/>
                  <a:pt x="1005" y="103"/>
                  <a:pt x="1038" y="85"/>
                </a:cubicBezTo>
                <a:cubicBezTo>
                  <a:pt x="1078" y="63"/>
                  <a:pt x="1089" y="56"/>
                  <a:pt x="1131" y="43"/>
                </a:cubicBezTo>
                <a:cubicBezTo>
                  <a:pt x="1183" y="8"/>
                  <a:pt x="1247" y="7"/>
                  <a:pt x="1308" y="0"/>
                </a:cubicBezTo>
                <a:cubicBezTo>
                  <a:pt x="1351" y="5"/>
                  <a:pt x="1382" y="9"/>
                  <a:pt x="1422" y="21"/>
                </a:cubicBezTo>
                <a:cubicBezTo>
                  <a:pt x="1445" y="28"/>
                  <a:pt x="1486" y="57"/>
                  <a:pt x="1486" y="57"/>
                </a:cubicBezTo>
                <a:cubicBezTo>
                  <a:pt x="1514" y="100"/>
                  <a:pt x="1563" y="132"/>
                  <a:pt x="1586" y="178"/>
                </a:cubicBezTo>
                <a:cubicBezTo>
                  <a:pt x="1604" y="213"/>
                  <a:pt x="1613" y="249"/>
                  <a:pt x="1643" y="277"/>
                </a:cubicBezTo>
                <a:cubicBezTo>
                  <a:pt x="1653" y="309"/>
                  <a:pt x="1674" y="335"/>
                  <a:pt x="1692" y="363"/>
                </a:cubicBezTo>
                <a:cubicBezTo>
                  <a:pt x="1715" y="399"/>
                  <a:pt x="1733" y="453"/>
                  <a:pt x="1764" y="484"/>
                </a:cubicBezTo>
                <a:cubicBezTo>
                  <a:pt x="1782" y="538"/>
                  <a:pt x="1849" y="625"/>
                  <a:pt x="1899" y="654"/>
                </a:cubicBezTo>
                <a:cubicBezTo>
                  <a:pt x="1940" y="678"/>
                  <a:pt x="1995" y="684"/>
                  <a:pt x="2041" y="690"/>
                </a:cubicBezTo>
                <a:cubicBezTo>
                  <a:pt x="2124" y="686"/>
                  <a:pt x="2166" y="691"/>
                  <a:pt x="2233" y="669"/>
                </a:cubicBezTo>
                <a:cubicBezTo>
                  <a:pt x="2240" y="664"/>
                  <a:pt x="2246" y="658"/>
                  <a:pt x="2254" y="654"/>
                </a:cubicBezTo>
                <a:cubicBezTo>
                  <a:pt x="2261" y="650"/>
                  <a:pt x="2270" y="651"/>
                  <a:pt x="2276" y="647"/>
                </a:cubicBezTo>
                <a:cubicBezTo>
                  <a:pt x="2320" y="618"/>
                  <a:pt x="2357" y="573"/>
                  <a:pt x="2389" y="533"/>
                </a:cubicBezTo>
                <a:cubicBezTo>
                  <a:pt x="2413" y="503"/>
                  <a:pt x="2395" y="535"/>
                  <a:pt x="2425" y="505"/>
                </a:cubicBezTo>
                <a:cubicBezTo>
                  <a:pt x="2438" y="492"/>
                  <a:pt x="2447" y="476"/>
                  <a:pt x="2460" y="462"/>
                </a:cubicBezTo>
                <a:cubicBezTo>
                  <a:pt x="2472" y="431"/>
                  <a:pt x="2498" y="405"/>
                  <a:pt x="2517" y="377"/>
                </a:cubicBezTo>
                <a:cubicBezTo>
                  <a:pt x="2521" y="371"/>
                  <a:pt x="2520" y="362"/>
                  <a:pt x="2524" y="356"/>
                </a:cubicBezTo>
                <a:cubicBezTo>
                  <a:pt x="2528" y="350"/>
                  <a:pt x="2535" y="347"/>
                  <a:pt x="2539" y="341"/>
                </a:cubicBezTo>
                <a:cubicBezTo>
                  <a:pt x="2576" y="287"/>
                  <a:pt x="2603" y="214"/>
                  <a:pt x="2660" y="178"/>
                </a:cubicBezTo>
                <a:cubicBezTo>
                  <a:pt x="2718" y="91"/>
                  <a:pt x="2840" y="67"/>
                  <a:pt x="2937" y="57"/>
                </a:cubicBezTo>
                <a:cubicBezTo>
                  <a:pt x="3067" y="62"/>
                  <a:pt x="3165" y="58"/>
                  <a:pt x="3271" y="128"/>
                </a:cubicBezTo>
                <a:cubicBezTo>
                  <a:pt x="3307" y="151"/>
                  <a:pt x="3333" y="184"/>
                  <a:pt x="3364" y="213"/>
                </a:cubicBezTo>
                <a:cubicBezTo>
                  <a:pt x="3377" y="225"/>
                  <a:pt x="3383" y="242"/>
                  <a:pt x="3392" y="256"/>
                </a:cubicBezTo>
                <a:cubicBezTo>
                  <a:pt x="3397" y="263"/>
                  <a:pt x="3406" y="277"/>
                  <a:pt x="3406" y="277"/>
                </a:cubicBezTo>
                <a:cubicBezTo>
                  <a:pt x="3408" y="284"/>
                  <a:pt x="3409" y="292"/>
                  <a:pt x="3413" y="299"/>
                </a:cubicBezTo>
                <a:cubicBezTo>
                  <a:pt x="3417" y="305"/>
                  <a:pt x="3425" y="307"/>
                  <a:pt x="3428" y="313"/>
                </a:cubicBezTo>
                <a:cubicBezTo>
                  <a:pt x="3435" y="326"/>
                  <a:pt x="3437" y="342"/>
                  <a:pt x="3442" y="356"/>
                </a:cubicBezTo>
                <a:cubicBezTo>
                  <a:pt x="3447" y="372"/>
                  <a:pt x="3470" y="398"/>
                  <a:pt x="3470" y="398"/>
                </a:cubicBezTo>
                <a:cubicBezTo>
                  <a:pt x="3478" y="424"/>
                  <a:pt x="3493" y="432"/>
                  <a:pt x="3506" y="455"/>
                </a:cubicBezTo>
                <a:cubicBezTo>
                  <a:pt x="3534" y="504"/>
                  <a:pt x="3566" y="570"/>
                  <a:pt x="3605" y="612"/>
                </a:cubicBezTo>
                <a:cubicBezTo>
                  <a:pt x="3614" y="640"/>
                  <a:pt x="3629" y="646"/>
                  <a:pt x="3648" y="669"/>
                </a:cubicBezTo>
                <a:cubicBezTo>
                  <a:pt x="3667" y="692"/>
                  <a:pt x="3653" y="690"/>
                  <a:pt x="3669" y="690"/>
                </a:cubicBezTo>
              </a:path>
            </a:pathLst>
          </a:custGeom>
          <a:noFill/>
          <a:ln w="19050" cap="flat" cmpd="sng">
            <a:solidFill>
              <a:schemeClr val="accent2"/>
            </a:solidFill>
            <a:prstDash val="lgDash"/>
            <a:round/>
            <a:headEnd/>
            <a:tailEnd/>
          </a:ln>
        </p:spPr>
        <p:txBody>
          <a:bodyPr/>
          <a:lstStyle/>
          <a:p>
            <a:endParaRPr lang="en-US"/>
          </a:p>
        </p:txBody>
      </p:sp>
      <p:sp>
        <p:nvSpPr>
          <p:cNvPr id="19465" name="Freeform 11"/>
          <p:cNvSpPr>
            <a:spLocks/>
          </p:cNvSpPr>
          <p:nvPr/>
        </p:nvSpPr>
        <p:spPr bwMode="auto">
          <a:xfrm>
            <a:off x="1908175" y="3883025"/>
            <a:ext cx="5813425" cy="1038225"/>
          </a:xfrm>
          <a:custGeom>
            <a:avLst/>
            <a:gdLst>
              <a:gd name="T0" fmla="*/ 0 w 3662"/>
              <a:gd name="T1" fmla="*/ 35282187 h 654"/>
              <a:gd name="T2" fmla="*/ 589716604 w 3662"/>
              <a:gd name="T3" fmla="*/ 35282187 h 654"/>
              <a:gd name="T4" fmla="*/ 751006561 w 3662"/>
              <a:gd name="T5" fmla="*/ 90725616 h 654"/>
              <a:gd name="T6" fmla="*/ 806449983 w 3662"/>
              <a:gd name="T7" fmla="*/ 108365934 h 654"/>
              <a:gd name="T8" fmla="*/ 1003022317 w 3662"/>
              <a:gd name="T9" fmla="*/ 216733456 h 654"/>
              <a:gd name="T10" fmla="*/ 1146671979 w 3662"/>
              <a:gd name="T11" fmla="*/ 304938098 h 654"/>
              <a:gd name="T12" fmla="*/ 1416327832 w 3662"/>
              <a:gd name="T13" fmla="*/ 501510311 h 654"/>
              <a:gd name="T14" fmla="*/ 1522174366 w 3662"/>
              <a:gd name="T15" fmla="*/ 574595609 h 654"/>
              <a:gd name="T16" fmla="*/ 1738908143 w 3662"/>
              <a:gd name="T17" fmla="*/ 788809604 h 654"/>
              <a:gd name="T18" fmla="*/ 2114412117 w 3662"/>
              <a:gd name="T19" fmla="*/ 1129029975 h 654"/>
              <a:gd name="T20" fmla="*/ 2147483647 w 3662"/>
              <a:gd name="T21" fmla="*/ 1451609855 h 654"/>
              <a:gd name="T22" fmla="*/ 2147483647 w 3662"/>
              <a:gd name="T23" fmla="*/ 1542335446 h 654"/>
              <a:gd name="T24" fmla="*/ 2147483647 w 3662"/>
              <a:gd name="T25" fmla="*/ 1595259501 h 654"/>
              <a:gd name="T26" fmla="*/ 2147483647 w 3662"/>
              <a:gd name="T27" fmla="*/ 1630541676 h 654"/>
              <a:gd name="T28" fmla="*/ 2147483647 w 3662"/>
              <a:gd name="T29" fmla="*/ 1648181969 h 654"/>
              <a:gd name="T30" fmla="*/ 2147483647 w 3662"/>
              <a:gd name="T31" fmla="*/ 1630541676 h 654"/>
              <a:gd name="T32" fmla="*/ 2147483647 w 3662"/>
              <a:gd name="T33" fmla="*/ 1595259501 h 654"/>
              <a:gd name="T34" fmla="*/ 2147483647 w 3662"/>
              <a:gd name="T35" fmla="*/ 1433969562 h 654"/>
              <a:gd name="T36" fmla="*/ 2147483647 w 3662"/>
              <a:gd name="T37" fmla="*/ 1129029975 h 654"/>
              <a:gd name="T38" fmla="*/ 2147483647 w 3662"/>
              <a:gd name="T39" fmla="*/ 788809604 h 654"/>
              <a:gd name="T40" fmla="*/ 2147483647 w 3662"/>
              <a:gd name="T41" fmla="*/ 680442132 h 654"/>
              <a:gd name="T42" fmla="*/ 2147483647 w 3662"/>
              <a:gd name="T43" fmla="*/ 539313435 h 654"/>
              <a:gd name="T44" fmla="*/ 2147483647 w 3662"/>
              <a:gd name="T45" fmla="*/ 556953728 h 654"/>
              <a:gd name="T46" fmla="*/ 2147483647 w 3662"/>
              <a:gd name="T47" fmla="*/ 645159958 h 654"/>
              <a:gd name="T48" fmla="*/ 2147483647 w 3662"/>
              <a:gd name="T49" fmla="*/ 824091778 h 654"/>
              <a:gd name="T50" fmla="*/ 2147483647 w 3662"/>
              <a:gd name="T51" fmla="*/ 914815980 h 654"/>
              <a:gd name="T52" fmla="*/ 2147483647 w 3662"/>
              <a:gd name="T53" fmla="*/ 950098155 h 654"/>
              <a:gd name="T54" fmla="*/ 2147483647 w 3662"/>
              <a:gd name="T55" fmla="*/ 985380329 h 654"/>
              <a:gd name="T56" fmla="*/ 2147483647 w 3662"/>
              <a:gd name="T57" fmla="*/ 1023183452 h 654"/>
              <a:gd name="T58" fmla="*/ 2147483647 w 3662"/>
              <a:gd name="T59" fmla="*/ 1093747801 h 654"/>
              <a:gd name="T60" fmla="*/ 2147483647 w 3662"/>
              <a:gd name="T61" fmla="*/ 1111388094 h 654"/>
              <a:gd name="T62" fmla="*/ 2147483647 w 3662"/>
              <a:gd name="T63" fmla="*/ 1184473392 h 654"/>
              <a:gd name="T64" fmla="*/ 2147483647 w 3662"/>
              <a:gd name="T65" fmla="*/ 1290319915 h 654"/>
              <a:gd name="T66" fmla="*/ 2147483647 w 3662"/>
              <a:gd name="T67" fmla="*/ 1398687387 h 654"/>
              <a:gd name="T68" fmla="*/ 2147483647 w 3662"/>
              <a:gd name="T69" fmla="*/ 1524695153 h 654"/>
              <a:gd name="T70" fmla="*/ 2147483647 w 3662"/>
              <a:gd name="T71" fmla="*/ 1507053272 h 654"/>
              <a:gd name="T72" fmla="*/ 2147483647 w 3662"/>
              <a:gd name="T73" fmla="*/ 1111388094 h 654"/>
              <a:gd name="T74" fmla="*/ 2147483647 w 3662"/>
              <a:gd name="T75" fmla="*/ 985380329 h 654"/>
              <a:gd name="T76" fmla="*/ 2147483647 w 3662"/>
              <a:gd name="T77" fmla="*/ 806449897 h 654"/>
              <a:gd name="T78" fmla="*/ 2147483647 w 3662"/>
              <a:gd name="T79" fmla="*/ 609877783 h 654"/>
              <a:gd name="T80" fmla="*/ 2147483647 w 3662"/>
              <a:gd name="T81" fmla="*/ 519152192 h 6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2"/>
              <a:gd name="T124" fmla="*/ 0 h 654"/>
              <a:gd name="T125" fmla="*/ 3662 w 3662"/>
              <a:gd name="T126" fmla="*/ 654 h 6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2" h="654">
                <a:moveTo>
                  <a:pt x="0" y="14"/>
                </a:moveTo>
                <a:cubicBezTo>
                  <a:pt x="77" y="11"/>
                  <a:pt x="157" y="0"/>
                  <a:pt x="234" y="14"/>
                </a:cubicBezTo>
                <a:cubicBezTo>
                  <a:pt x="256" y="18"/>
                  <a:pt x="277" y="29"/>
                  <a:pt x="298" y="36"/>
                </a:cubicBezTo>
                <a:cubicBezTo>
                  <a:pt x="305" y="38"/>
                  <a:pt x="320" y="43"/>
                  <a:pt x="320" y="43"/>
                </a:cubicBezTo>
                <a:cubicBezTo>
                  <a:pt x="345" y="60"/>
                  <a:pt x="371" y="72"/>
                  <a:pt x="398" y="86"/>
                </a:cubicBezTo>
                <a:cubicBezTo>
                  <a:pt x="421" y="98"/>
                  <a:pt x="430" y="113"/>
                  <a:pt x="455" y="121"/>
                </a:cubicBezTo>
                <a:cubicBezTo>
                  <a:pt x="487" y="153"/>
                  <a:pt x="525" y="174"/>
                  <a:pt x="562" y="199"/>
                </a:cubicBezTo>
                <a:cubicBezTo>
                  <a:pt x="576" y="209"/>
                  <a:pt x="604" y="228"/>
                  <a:pt x="604" y="228"/>
                </a:cubicBezTo>
                <a:cubicBezTo>
                  <a:pt x="625" y="260"/>
                  <a:pt x="661" y="288"/>
                  <a:pt x="690" y="313"/>
                </a:cubicBezTo>
                <a:cubicBezTo>
                  <a:pt x="741" y="358"/>
                  <a:pt x="783" y="410"/>
                  <a:pt x="839" y="448"/>
                </a:cubicBezTo>
                <a:cubicBezTo>
                  <a:pt x="868" y="494"/>
                  <a:pt x="957" y="559"/>
                  <a:pt x="1010" y="576"/>
                </a:cubicBezTo>
                <a:cubicBezTo>
                  <a:pt x="1036" y="593"/>
                  <a:pt x="1070" y="595"/>
                  <a:pt x="1095" y="612"/>
                </a:cubicBezTo>
                <a:cubicBezTo>
                  <a:pt x="1118" y="628"/>
                  <a:pt x="1112" y="626"/>
                  <a:pt x="1138" y="633"/>
                </a:cubicBezTo>
                <a:cubicBezTo>
                  <a:pt x="1157" y="638"/>
                  <a:pt x="1175" y="642"/>
                  <a:pt x="1194" y="647"/>
                </a:cubicBezTo>
                <a:cubicBezTo>
                  <a:pt x="1204" y="649"/>
                  <a:pt x="1223" y="654"/>
                  <a:pt x="1223" y="654"/>
                </a:cubicBezTo>
                <a:cubicBezTo>
                  <a:pt x="1270" y="652"/>
                  <a:pt x="1318" y="652"/>
                  <a:pt x="1365" y="647"/>
                </a:cubicBezTo>
                <a:cubicBezTo>
                  <a:pt x="1380" y="645"/>
                  <a:pt x="1408" y="633"/>
                  <a:pt x="1408" y="633"/>
                </a:cubicBezTo>
                <a:cubicBezTo>
                  <a:pt x="1436" y="614"/>
                  <a:pt x="1451" y="588"/>
                  <a:pt x="1479" y="569"/>
                </a:cubicBezTo>
                <a:cubicBezTo>
                  <a:pt x="1512" y="519"/>
                  <a:pt x="1576" y="487"/>
                  <a:pt x="1621" y="448"/>
                </a:cubicBezTo>
                <a:cubicBezTo>
                  <a:pt x="1672" y="404"/>
                  <a:pt x="1717" y="354"/>
                  <a:pt x="1770" y="313"/>
                </a:cubicBezTo>
                <a:cubicBezTo>
                  <a:pt x="1785" y="301"/>
                  <a:pt x="1803" y="279"/>
                  <a:pt x="1820" y="270"/>
                </a:cubicBezTo>
                <a:cubicBezTo>
                  <a:pt x="1889" y="235"/>
                  <a:pt x="1964" y="223"/>
                  <a:pt x="2041" y="214"/>
                </a:cubicBezTo>
                <a:cubicBezTo>
                  <a:pt x="2093" y="216"/>
                  <a:pt x="2145" y="217"/>
                  <a:pt x="2197" y="221"/>
                </a:cubicBezTo>
                <a:cubicBezTo>
                  <a:pt x="2218" y="223"/>
                  <a:pt x="2250" y="249"/>
                  <a:pt x="2261" y="256"/>
                </a:cubicBezTo>
                <a:cubicBezTo>
                  <a:pt x="2301" y="282"/>
                  <a:pt x="2344" y="312"/>
                  <a:pt x="2389" y="327"/>
                </a:cubicBezTo>
                <a:cubicBezTo>
                  <a:pt x="2407" y="347"/>
                  <a:pt x="2423" y="352"/>
                  <a:pt x="2446" y="363"/>
                </a:cubicBezTo>
                <a:cubicBezTo>
                  <a:pt x="2454" y="367"/>
                  <a:pt x="2460" y="372"/>
                  <a:pt x="2467" y="377"/>
                </a:cubicBezTo>
                <a:cubicBezTo>
                  <a:pt x="2472" y="381"/>
                  <a:pt x="2476" y="388"/>
                  <a:pt x="2482" y="391"/>
                </a:cubicBezTo>
                <a:cubicBezTo>
                  <a:pt x="2495" y="398"/>
                  <a:pt x="2511" y="399"/>
                  <a:pt x="2524" y="406"/>
                </a:cubicBezTo>
                <a:cubicBezTo>
                  <a:pt x="2539" y="414"/>
                  <a:pt x="2551" y="429"/>
                  <a:pt x="2567" y="434"/>
                </a:cubicBezTo>
                <a:cubicBezTo>
                  <a:pt x="2574" y="436"/>
                  <a:pt x="2581" y="438"/>
                  <a:pt x="2588" y="441"/>
                </a:cubicBezTo>
                <a:cubicBezTo>
                  <a:pt x="2666" y="479"/>
                  <a:pt x="2564" y="432"/>
                  <a:pt x="2624" y="470"/>
                </a:cubicBezTo>
                <a:cubicBezTo>
                  <a:pt x="2655" y="490"/>
                  <a:pt x="2695" y="500"/>
                  <a:pt x="2730" y="512"/>
                </a:cubicBezTo>
                <a:cubicBezTo>
                  <a:pt x="2759" y="522"/>
                  <a:pt x="2788" y="543"/>
                  <a:pt x="2816" y="555"/>
                </a:cubicBezTo>
                <a:cubicBezTo>
                  <a:pt x="2866" y="577"/>
                  <a:pt x="2925" y="594"/>
                  <a:pt x="2979" y="605"/>
                </a:cubicBezTo>
                <a:cubicBezTo>
                  <a:pt x="3055" y="603"/>
                  <a:pt x="3131" y="602"/>
                  <a:pt x="3207" y="598"/>
                </a:cubicBezTo>
                <a:cubicBezTo>
                  <a:pt x="3319" y="591"/>
                  <a:pt x="3393" y="497"/>
                  <a:pt x="3477" y="441"/>
                </a:cubicBezTo>
                <a:cubicBezTo>
                  <a:pt x="3490" y="422"/>
                  <a:pt x="3504" y="408"/>
                  <a:pt x="3520" y="391"/>
                </a:cubicBezTo>
                <a:cubicBezTo>
                  <a:pt x="3531" y="358"/>
                  <a:pt x="3550" y="346"/>
                  <a:pt x="3570" y="320"/>
                </a:cubicBezTo>
                <a:cubicBezTo>
                  <a:pt x="3590" y="294"/>
                  <a:pt x="3605" y="267"/>
                  <a:pt x="3626" y="242"/>
                </a:cubicBezTo>
                <a:cubicBezTo>
                  <a:pt x="3634" y="232"/>
                  <a:pt x="3651" y="206"/>
                  <a:pt x="3662" y="206"/>
                </a:cubicBezTo>
              </a:path>
            </a:pathLst>
          </a:custGeom>
          <a:noFill/>
          <a:ln w="9525" cap="flat" cmpd="sng">
            <a:solidFill>
              <a:srgbClr val="808000"/>
            </a:solidFill>
            <a:prstDash val="solid"/>
            <a:round/>
            <a:headEnd/>
            <a:tailEnd/>
          </a:ln>
        </p:spPr>
        <p:txBody>
          <a:bodyPr/>
          <a:lstStyle/>
          <a:p>
            <a:endParaRPr lang="en-US"/>
          </a:p>
        </p:txBody>
      </p:sp>
      <p:sp>
        <p:nvSpPr>
          <p:cNvPr id="19466" name="Text Box 12"/>
          <p:cNvSpPr txBox="1">
            <a:spLocks noChangeArrowheads="1"/>
          </p:cNvSpPr>
          <p:nvPr/>
        </p:nvSpPr>
        <p:spPr bwMode="auto">
          <a:xfrm>
            <a:off x="381000" y="1127919"/>
            <a:ext cx="7848600" cy="579438"/>
          </a:xfrm>
          <a:prstGeom prst="rect">
            <a:avLst/>
          </a:prstGeom>
          <a:noFill/>
          <a:ln w="9525" algn="ctr">
            <a:noFill/>
            <a:miter lim="800000"/>
            <a:headEnd/>
            <a:tailEnd/>
          </a:ln>
        </p:spPr>
        <p:txBody>
          <a:bodyPr>
            <a:spAutoFit/>
          </a:bodyPr>
          <a:lstStyle/>
          <a:p>
            <a:pPr marL="342900" indent="-342900" algn="ctr">
              <a:spcBef>
                <a:spcPct val="50000"/>
              </a:spcBef>
            </a:pPr>
            <a:r>
              <a:rPr lang="en-US" sz="3200" dirty="0">
                <a:solidFill>
                  <a:srgbClr val="CC0099"/>
                </a:solidFill>
              </a:rPr>
              <a:t>Level</a:t>
            </a:r>
            <a:r>
              <a:rPr lang="en-US" sz="3200" dirty="0"/>
              <a:t> or </a:t>
            </a:r>
            <a:r>
              <a:rPr lang="en-US" sz="3200" dirty="0" smtClean="0">
                <a:solidFill>
                  <a:srgbClr val="3366FF"/>
                </a:solidFill>
              </a:rPr>
              <a:t>Chase                  /1</a:t>
            </a:r>
            <a:endParaRPr lang="en-US" sz="3200" dirty="0">
              <a:solidFill>
                <a:srgbClr val="3366FF"/>
              </a:solidFill>
            </a:endParaRPr>
          </a:p>
        </p:txBody>
      </p:sp>
      <p:sp>
        <p:nvSpPr>
          <p:cNvPr id="19467" name="Text Box 13"/>
          <p:cNvSpPr txBox="1">
            <a:spLocks noChangeArrowheads="1"/>
          </p:cNvSpPr>
          <p:nvPr/>
        </p:nvSpPr>
        <p:spPr bwMode="auto">
          <a:xfrm>
            <a:off x="3048000" y="3352800"/>
            <a:ext cx="5181600" cy="579438"/>
          </a:xfrm>
          <a:prstGeom prst="rect">
            <a:avLst/>
          </a:prstGeom>
          <a:noFill/>
          <a:ln w="9525" algn="ctr">
            <a:noFill/>
            <a:miter lim="800000"/>
            <a:headEnd/>
            <a:tailEnd/>
          </a:ln>
        </p:spPr>
        <p:txBody>
          <a:bodyPr>
            <a:spAutoFit/>
          </a:bodyPr>
          <a:lstStyle/>
          <a:p>
            <a:pPr marL="342900" indent="-342900">
              <a:spcBef>
                <a:spcPct val="50000"/>
              </a:spcBef>
            </a:pPr>
            <a:r>
              <a:rPr lang="en-US" sz="3200"/>
              <a:t>Demand           Inventory</a:t>
            </a:r>
          </a:p>
        </p:txBody>
      </p:sp>
      <p:sp>
        <p:nvSpPr>
          <p:cNvPr id="19468" name="AutoShape 14"/>
          <p:cNvSpPr>
            <a:spLocks noChangeArrowheads="1"/>
          </p:cNvSpPr>
          <p:nvPr/>
        </p:nvSpPr>
        <p:spPr bwMode="auto">
          <a:xfrm>
            <a:off x="4495800" y="3124200"/>
            <a:ext cx="228600" cy="304800"/>
          </a:xfrm>
          <a:prstGeom prst="upArrow">
            <a:avLst>
              <a:gd name="adj1" fmla="val 50000"/>
              <a:gd name="adj2" fmla="val 33333"/>
            </a:avLst>
          </a:prstGeom>
          <a:solidFill>
            <a:schemeClr val="folHlink"/>
          </a:solidFill>
          <a:ln w="9525" algn="ctr">
            <a:solidFill>
              <a:schemeClr val="bg2"/>
            </a:solidFill>
            <a:miter lim="800000"/>
            <a:headEnd/>
            <a:tailEnd/>
          </a:ln>
        </p:spPr>
        <p:txBody>
          <a:bodyPr wrap="none" anchor="ctr"/>
          <a:lstStyle/>
          <a:p>
            <a:endParaRPr lang="en-US"/>
          </a:p>
        </p:txBody>
      </p:sp>
      <p:sp>
        <p:nvSpPr>
          <p:cNvPr id="19469" name="AutoShape 15"/>
          <p:cNvSpPr>
            <a:spLocks noChangeArrowheads="1"/>
          </p:cNvSpPr>
          <p:nvPr/>
        </p:nvSpPr>
        <p:spPr bwMode="auto">
          <a:xfrm>
            <a:off x="7315200" y="3962400"/>
            <a:ext cx="304800" cy="533400"/>
          </a:xfrm>
          <a:prstGeom prst="downArrow">
            <a:avLst>
              <a:gd name="adj1" fmla="val 50000"/>
              <a:gd name="adj2" fmla="val 43750"/>
            </a:avLst>
          </a:prstGeom>
          <a:solidFill>
            <a:schemeClr val="folHlink"/>
          </a:solidFill>
          <a:ln w="9525" algn="ctr">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18. What is…</a:t>
            </a:r>
            <a:br>
              <a:rPr lang="en-CA" dirty="0" smtClean="0"/>
            </a:br>
            <a:r>
              <a:rPr lang="en-CA" dirty="0" smtClean="0">
                <a:solidFill>
                  <a:srgbClr val="FF0000"/>
                </a:solidFill>
              </a:rPr>
              <a:t>(.5 each to max 2)</a:t>
            </a:r>
            <a:endParaRPr lang="en-CA" dirty="0">
              <a:solidFill>
                <a:srgbClr val="FF0000"/>
              </a:solidFill>
            </a:endParaRPr>
          </a:p>
        </p:txBody>
      </p:sp>
      <p:sp>
        <p:nvSpPr>
          <p:cNvPr id="3" name="Content Placeholder 2"/>
          <p:cNvSpPr>
            <a:spLocks noGrp="1"/>
          </p:cNvSpPr>
          <p:nvPr>
            <p:ph idx="1"/>
          </p:nvPr>
        </p:nvSpPr>
        <p:spPr/>
        <p:txBody>
          <a:bodyPr/>
          <a:lstStyle/>
          <a:p>
            <a:r>
              <a:rPr lang="en-CA" dirty="0" smtClean="0"/>
              <a:t>EDI:  Electronic Data Interchange</a:t>
            </a:r>
            <a:br>
              <a:rPr lang="en-CA" dirty="0" smtClean="0"/>
            </a:br>
            <a:endParaRPr lang="en-CA" dirty="0" smtClean="0"/>
          </a:p>
          <a:p>
            <a:r>
              <a:rPr lang="en-CA" dirty="0" smtClean="0"/>
              <a:t>COGS:  Cost Of Goods Sold</a:t>
            </a:r>
            <a:br>
              <a:rPr lang="en-CA" dirty="0" smtClean="0"/>
            </a:br>
            <a:endParaRPr lang="en-CA" dirty="0" smtClean="0"/>
          </a:p>
          <a:p>
            <a:r>
              <a:rPr lang="en-CA" dirty="0" smtClean="0"/>
              <a:t>3PL:  Third Party Logistics provider</a:t>
            </a:r>
          </a:p>
          <a:p>
            <a:endParaRPr lang="en-CA" dirty="0"/>
          </a:p>
          <a:p>
            <a:r>
              <a:rPr lang="en-CA" dirty="0" smtClean="0"/>
              <a:t>RFQ: Request for Quotation</a:t>
            </a:r>
            <a:endParaRPr lang="en-CA" dirty="0"/>
          </a:p>
        </p:txBody>
      </p:sp>
    </p:spTree>
    <p:extLst>
      <p:ext uri="{BB962C8B-B14F-4D97-AF65-F5344CB8AC3E}">
        <p14:creationId xmlns:p14="http://schemas.microsoft.com/office/powerpoint/2010/main" val="4162769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19. Three Advantages of Outsourcing </a:t>
            </a:r>
            <a:r>
              <a:rPr lang="en-CA" dirty="0" smtClean="0">
                <a:solidFill>
                  <a:srgbClr val="FF0000"/>
                </a:solidFill>
              </a:rPr>
              <a:t>(1.5 marks)</a:t>
            </a:r>
            <a:endParaRPr lang="en-CA" dirty="0">
              <a:solidFill>
                <a:srgbClr val="FF0000"/>
              </a:solidFill>
            </a:endParaRPr>
          </a:p>
        </p:txBody>
      </p:sp>
      <p:sp>
        <p:nvSpPr>
          <p:cNvPr id="3" name="Content Placeholder 2"/>
          <p:cNvSpPr>
            <a:spLocks noGrp="1"/>
          </p:cNvSpPr>
          <p:nvPr>
            <p:ph idx="1"/>
          </p:nvPr>
        </p:nvSpPr>
        <p:spPr/>
        <p:txBody>
          <a:bodyPr/>
          <a:lstStyle/>
          <a:p>
            <a:pPr marL="533400" indent="-533400">
              <a:lnSpc>
                <a:spcPct val="90000"/>
              </a:lnSpc>
              <a:spcAft>
                <a:spcPct val="40000"/>
              </a:spcAft>
              <a:buClr>
                <a:srgbClr val="BF0922"/>
              </a:buClr>
              <a:buFont typeface="Wingdings" pitchFamily="2" charset="2"/>
              <a:buChar char="u"/>
            </a:pPr>
            <a:r>
              <a:rPr lang="en-US" b="1" dirty="0" smtClean="0"/>
              <a:t>Cost savings</a:t>
            </a:r>
            <a:endParaRPr lang="en-US" b="1" dirty="0"/>
          </a:p>
          <a:p>
            <a:pPr marL="533400" indent="-533400">
              <a:lnSpc>
                <a:spcPct val="90000"/>
              </a:lnSpc>
              <a:spcAft>
                <a:spcPct val="40000"/>
              </a:spcAft>
              <a:buClr>
                <a:srgbClr val="BF0922"/>
              </a:buClr>
              <a:buFont typeface="Wingdings" pitchFamily="2" charset="2"/>
              <a:buChar char="u"/>
            </a:pPr>
            <a:r>
              <a:rPr lang="en-US" b="1" dirty="0" smtClean="0"/>
              <a:t>High strategic flexibility</a:t>
            </a:r>
            <a:endParaRPr lang="en-US" b="1" dirty="0"/>
          </a:p>
          <a:p>
            <a:pPr marL="533400" indent="-533400">
              <a:lnSpc>
                <a:spcPct val="90000"/>
              </a:lnSpc>
              <a:spcAft>
                <a:spcPct val="40000"/>
              </a:spcAft>
              <a:buClr>
                <a:srgbClr val="BF0922"/>
              </a:buClr>
              <a:buFont typeface="Wingdings" pitchFamily="2" charset="2"/>
              <a:buChar char="u"/>
            </a:pPr>
            <a:r>
              <a:rPr lang="en-US" b="1" dirty="0" smtClean="0"/>
              <a:t>Low investment risk</a:t>
            </a:r>
            <a:endParaRPr lang="en-US" b="1" dirty="0"/>
          </a:p>
          <a:p>
            <a:pPr marL="533400" indent="-533400">
              <a:lnSpc>
                <a:spcPct val="90000"/>
              </a:lnSpc>
              <a:spcAft>
                <a:spcPct val="40000"/>
              </a:spcAft>
              <a:buClr>
                <a:srgbClr val="BF0922"/>
              </a:buClr>
              <a:buFont typeface="Wingdings" pitchFamily="2" charset="2"/>
              <a:buChar char="u"/>
            </a:pPr>
            <a:r>
              <a:rPr lang="en-US" b="1" dirty="0" smtClean="0"/>
              <a:t>Access to better products and services</a:t>
            </a:r>
            <a:endParaRPr lang="en-US" b="1" dirty="0"/>
          </a:p>
          <a:p>
            <a:pPr marL="533400" indent="-533400">
              <a:lnSpc>
                <a:spcPct val="90000"/>
              </a:lnSpc>
              <a:spcAft>
                <a:spcPct val="40000"/>
              </a:spcAft>
              <a:buClr>
                <a:srgbClr val="BF0922"/>
              </a:buClr>
              <a:buFont typeface="Wingdings" pitchFamily="2" charset="2"/>
              <a:buChar char="u"/>
            </a:pPr>
            <a:r>
              <a:rPr lang="en-US" b="1" dirty="0"/>
              <a:t>Gaining outside technologies</a:t>
            </a:r>
          </a:p>
          <a:p>
            <a:pPr marL="533400" indent="-533400">
              <a:lnSpc>
                <a:spcPct val="90000"/>
              </a:lnSpc>
              <a:spcAft>
                <a:spcPct val="40000"/>
              </a:spcAft>
              <a:buClr>
                <a:srgbClr val="BF0922"/>
              </a:buClr>
              <a:buFont typeface="Wingdings" pitchFamily="2" charset="2"/>
              <a:buChar char="u"/>
            </a:pPr>
            <a:r>
              <a:rPr lang="en-US" b="1" dirty="0"/>
              <a:t>Improving image</a:t>
            </a:r>
          </a:p>
          <a:p>
            <a:endParaRPr lang="en-CA" dirty="0"/>
          </a:p>
        </p:txBody>
      </p:sp>
    </p:spTree>
    <p:extLst>
      <p:ext uri="{BB962C8B-B14F-4D97-AF65-F5344CB8AC3E}">
        <p14:creationId xmlns:p14="http://schemas.microsoft.com/office/powerpoint/2010/main" val="759181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96950"/>
          </a:xfrm>
        </p:spPr>
        <p:txBody>
          <a:bodyPr/>
          <a:lstStyle/>
          <a:p>
            <a:r>
              <a:rPr lang="en-CA" dirty="0" smtClean="0"/>
              <a:t>20. What are Three Disadvantages of Outsourcing</a:t>
            </a:r>
            <a:br>
              <a:rPr lang="en-CA" dirty="0" smtClean="0"/>
            </a:br>
            <a:r>
              <a:rPr lang="en-CA" dirty="0" smtClean="0">
                <a:solidFill>
                  <a:srgbClr val="FF0000"/>
                </a:solidFill>
              </a:rPr>
              <a:t>(1.5 marks)</a:t>
            </a:r>
            <a:endParaRPr lang="en-CA" dirty="0">
              <a:solidFill>
                <a:srgbClr val="FF0000"/>
              </a:solidFill>
            </a:endParaRPr>
          </a:p>
        </p:txBody>
      </p:sp>
      <p:sp>
        <p:nvSpPr>
          <p:cNvPr id="3" name="Content Placeholder 2"/>
          <p:cNvSpPr>
            <a:spLocks noGrp="1"/>
          </p:cNvSpPr>
          <p:nvPr>
            <p:ph idx="1"/>
          </p:nvPr>
        </p:nvSpPr>
        <p:spPr>
          <a:xfrm>
            <a:off x="457200" y="2420888"/>
            <a:ext cx="8229600" cy="3705275"/>
          </a:xfrm>
        </p:spPr>
        <p:txBody>
          <a:bodyPr/>
          <a:lstStyle/>
          <a:p>
            <a:pPr marL="533400" indent="-533400">
              <a:lnSpc>
                <a:spcPct val="90000"/>
              </a:lnSpc>
              <a:spcAft>
                <a:spcPct val="40000"/>
              </a:spcAft>
              <a:buClr>
                <a:srgbClr val="BF0922"/>
              </a:buClr>
              <a:buFont typeface="Wingdings" pitchFamily="2" charset="2"/>
              <a:buChar char="u"/>
            </a:pPr>
            <a:r>
              <a:rPr lang="en-US" b="1" dirty="0"/>
              <a:t>Increased transportation costs</a:t>
            </a:r>
          </a:p>
          <a:p>
            <a:pPr marL="533400" indent="-533400">
              <a:lnSpc>
                <a:spcPct val="90000"/>
              </a:lnSpc>
              <a:spcAft>
                <a:spcPct val="40000"/>
              </a:spcAft>
              <a:buClr>
                <a:srgbClr val="BF0922"/>
              </a:buClr>
              <a:buFont typeface="Wingdings" pitchFamily="2" charset="2"/>
              <a:buChar char="u"/>
            </a:pPr>
            <a:r>
              <a:rPr lang="en-US" b="1" dirty="0"/>
              <a:t>Loss of </a:t>
            </a:r>
            <a:r>
              <a:rPr lang="en-US" b="1" dirty="0" smtClean="0"/>
              <a:t>control over process</a:t>
            </a:r>
            <a:endParaRPr lang="en-US" b="1" dirty="0"/>
          </a:p>
          <a:p>
            <a:pPr marL="533400" indent="-533400">
              <a:lnSpc>
                <a:spcPct val="90000"/>
              </a:lnSpc>
              <a:spcAft>
                <a:spcPct val="40000"/>
              </a:spcAft>
              <a:buClr>
                <a:srgbClr val="BF0922"/>
              </a:buClr>
              <a:buFont typeface="Wingdings" pitchFamily="2" charset="2"/>
              <a:buChar char="u"/>
            </a:pPr>
            <a:r>
              <a:rPr lang="en-US" b="1" dirty="0" smtClean="0"/>
              <a:t>Communication challenges</a:t>
            </a:r>
            <a:endParaRPr lang="en-US" b="1" dirty="0"/>
          </a:p>
          <a:p>
            <a:pPr marL="533400" indent="-533400">
              <a:lnSpc>
                <a:spcPct val="90000"/>
              </a:lnSpc>
              <a:spcAft>
                <a:spcPct val="40000"/>
              </a:spcAft>
              <a:buClr>
                <a:srgbClr val="BF0922"/>
              </a:buClr>
              <a:buFont typeface="Wingdings" pitchFamily="2" charset="2"/>
              <a:buChar char="u"/>
            </a:pPr>
            <a:r>
              <a:rPr lang="en-US" b="1" dirty="0"/>
              <a:t>Negative impact on employees</a:t>
            </a:r>
          </a:p>
          <a:p>
            <a:pPr marL="533400" indent="-533400">
              <a:lnSpc>
                <a:spcPct val="90000"/>
              </a:lnSpc>
              <a:spcAft>
                <a:spcPct val="40000"/>
              </a:spcAft>
              <a:buClr>
                <a:srgbClr val="BF0922"/>
              </a:buClr>
              <a:buFont typeface="Wingdings" pitchFamily="2" charset="2"/>
              <a:buChar char="u"/>
            </a:pPr>
            <a:r>
              <a:rPr lang="en-US" b="1" dirty="0" smtClean="0"/>
              <a:t>Risk of supply chain disruption</a:t>
            </a:r>
            <a:endParaRPr lang="en-US" b="1" dirty="0"/>
          </a:p>
          <a:p>
            <a:endParaRPr lang="en-CA" dirty="0"/>
          </a:p>
        </p:txBody>
      </p:sp>
    </p:spTree>
    <p:extLst>
      <p:ext uri="{BB962C8B-B14F-4D97-AF65-F5344CB8AC3E}">
        <p14:creationId xmlns:p14="http://schemas.microsoft.com/office/powerpoint/2010/main" val="405470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57200" y="274638"/>
            <a:ext cx="8229600" cy="2074242"/>
          </a:xfrm>
        </p:spPr>
        <p:txBody>
          <a:bodyPr/>
          <a:lstStyle/>
          <a:p>
            <a:pPr eaLnBrk="1" hangingPunct="1"/>
            <a:r>
              <a:rPr lang="en-US" sz="4000" dirty="0" smtClean="0"/>
              <a:t>4. What are the two general options to plan services at the S&amp;OP level?</a:t>
            </a:r>
            <a:br>
              <a:rPr lang="en-US" sz="4000" dirty="0" smtClean="0"/>
            </a:br>
            <a:r>
              <a:rPr lang="en-US" sz="4000" dirty="0" smtClean="0"/>
              <a:t>Involves Sales and Capacity.  /1</a:t>
            </a:r>
            <a:br>
              <a:rPr lang="en-US" sz="4000" dirty="0" smtClean="0"/>
            </a:br>
            <a:r>
              <a:rPr lang="en-US" sz="4000" dirty="0" smtClean="0"/>
              <a:t> </a:t>
            </a:r>
          </a:p>
        </p:txBody>
      </p:sp>
      <p:sp>
        <p:nvSpPr>
          <p:cNvPr id="21506" name="Rectangle 3"/>
          <p:cNvSpPr>
            <a:spLocks noGrp="1" noChangeArrowheads="1"/>
          </p:cNvSpPr>
          <p:nvPr>
            <p:ph type="body" idx="1"/>
          </p:nvPr>
        </p:nvSpPr>
        <p:spPr>
          <a:xfrm>
            <a:off x="457200" y="2348880"/>
            <a:ext cx="8229600" cy="3777283"/>
          </a:xfrm>
        </p:spPr>
        <p:txBody>
          <a:bodyPr/>
          <a:lstStyle/>
          <a:p>
            <a:pPr marL="609600" indent="-609600" eaLnBrk="1" hangingPunct="1">
              <a:buFontTx/>
              <a:buAutoNum type="arabicParenR"/>
            </a:pPr>
            <a:r>
              <a:rPr lang="en-US" u="sng" dirty="0" smtClean="0"/>
              <a:t>                                 </a:t>
            </a:r>
            <a:r>
              <a:rPr lang="en-US" dirty="0" smtClean="0"/>
              <a:t>to </a:t>
            </a:r>
            <a:r>
              <a:rPr lang="en-US" dirty="0"/>
              <a:t>match </a:t>
            </a:r>
            <a:r>
              <a:rPr lang="en-US" dirty="0" smtClean="0"/>
              <a:t>available </a:t>
            </a:r>
            <a:r>
              <a:rPr lang="en-US" u="sng" dirty="0" smtClean="0"/>
              <a:t>___________________         </a:t>
            </a:r>
            <a:endParaRPr lang="en-US" u="sng" dirty="0"/>
          </a:p>
          <a:p>
            <a:pPr marL="609600" indent="-609600" eaLnBrk="1" hangingPunct="1">
              <a:buFontTx/>
              <a:buNone/>
            </a:pPr>
            <a:r>
              <a:rPr lang="en-US" dirty="0"/>
              <a:t>	</a:t>
            </a:r>
          </a:p>
          <a:p>
            <a:pPr marL="609600" indent="-609600" eaLnBrk="1" hangingPunct="1">
              <a:buFontTx/>
              <a:buNone/>
            </a:pPr>
            <a:r>
              <a:rPr lang="en-US" dirty="0"/>
              <a:t>2) </a:t>
            </a:r>
            <a:r>
              <a:rPr lang="en-US" u="sng" dirty="0" smtClean="0"/>
              <a:t>    __________       </a:t>
            </a:r>
            <a:r>
              <a:rPr lang="en-US" dirty="0" smtClean="0"/>
              <a:t>to </a:t>
            </a:r>
            <a:r>
              <a:rPr lang="en-US" dirty="0"/>
              <a:t>match </a:t>
            </a:r>
            <a:r>
              <a:rPr lang="en-US" u="sng" dirty="0" smtClean="0"/>
              <a:t>_________</a:t>
            </a:r>
            <a:r>
              <a:rPr lang="en-US" dirty="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395288" y="549275"/>
            <a:ext cx="8507412" cy="1143000"/>
          </a:xfrm>
        </p:spPr>
        <p:txBody>
          <a:bodyPr/>
          <a:lstStyle/>
          <a:p>
            <a:pPr eaLnBrk="1" hangingPunct="1"/>
            <a:r>
              <a:rPr lang="en-US" sz="4000" dirty="0" smtClean="0"/>
              <a:t>5.  Which product would you suggest we choose?  /2.5</a:t>
            </a:r>
          </a:p>
        </p:txBody>
      </p:sp>
      <p:sp>
        <p:nvSpPr>
          <p:cNvPr id="22530" name="Rectangle 3"/>
          <p:cNvSpPr>
            <a:spLocks noGrp="1" noChangeArrowheads="1"/>
          </p:cNvSpPr>
          <p:nvPr>
            <p:ph type="body" idx="1"/>
          </p:nvPr>
        </p:nvSpPr>
        <p:spPr>
          <a:xfrm>
            <a:off x="457200" y="2205038"/>
            <a:ext cx="8229600" cy="3921125"/>
          </a:xfrm>
        </p:spPr>
        <p:txBody>
          <a:bodyPr/>
          <a:lstStyle/>
          <a:p>
            <a:pPr eaLnBrk="1" hangingPunct="1">
              <a:buFontTx/>
              <a:buNone/>
            </a:pPr>
            <a:r>
              <a:rPr lang="en-US" dirty="0" smtClean="0"/>
              <a:t>Rating is 1= ok to 5 = Splendid!!</a:t>
            </a:r>
          </a:p>
        </p:txBody>
      </p:sp>
      <p:graphicFrame>
        <p:nvGraphicFramePr>
          <p:cNvPr id="2" name="Table 1"/>
          <p:cNvGraphicFramePr>
            <a:graphicFrameLocks noGrp="1"/>
          </p:cNvGraphicFramePr>
          <p:nvPr>
            <p:extLst>
              <p:ext uri="{D42A27DB-BD31-4B8C-83A1-F6EECF244321}">
                <p14:modId xmlns:p14="http://schemas.microsoft.com/office/powerpoint/2010/main" val="748736603"/>
              </p:ext>
            </p:extLst>
          </p:nvPr>
        </p:nvGraphicFramePr>
        <p:xfrm>
          <a:off x="1187624" y="3212976"/>
          <a:ext cx="6096000" cy="3175000"/>
        </p:xfrm>
        <a:graphic>
          <a:graphicData uri="http://schemas.openxmlformats.org/drawingml/2006/table">
            <a:tbl>
              <a:tblPr firstRow="1" bandRow="1">
                <a:tableStyleId>{073A0DAA-6AF3-43AB-8588-CEC1D06C72B9}</a:tableStyleId>
              </a:tblPr>
              <a:tblGrid>
                <a:gridCol w="2016224"/>
                <a:gridCol w="1008112"/>
                <a:gridCol w="864096"/>
                <a:gridCol w="1080120"/>
                <a:gridCol w="1127448"/>
              </a:tblGrid>
              <a:tr h="370840">
                <a:tc>
                  <a:txBody>
                    <a:bodyPr/>
                    <a:lstStyle/>
                    <a:p>
                      <a:endParaRPr lang="en-CA" dirty="0"/>
                    </a:p>
                  </a:txBody>
                  <a:tcPr/>
                </a:tc>
                <a:tc>
                  <a:txBody>
                    <a:bodyPr/>
                    <a:lstStyle/>
                    <a:p>
                      <a:endParaRPr lang="en-CA" dirty="0"/>
                    </a:p>
                  </a:txBody>
                  <a:tcPr/>
                </a:tc>
                <a:tc>
                  <a:txBody>
                    <a:bodyPr/>
                    <a:lstStyle/>
                    <a:p>
                      <a:r>
                        <a:rPr lang="en-CA" dirty="0" smtClean="0"/>
                        <a:t>Boots </a:t>
                      </a:r>
                      <a:endParaRPr lang="en-CA" dirty="0"/>
                    </a:p>
                  </a:txBody>
                  <a:tcPr/>
                </a:tc>
                <a:tc>
                  <a:txBody>
                    <a:bodyPr/>
                    <a:lstStyle/>
                    <a:p>
                      <a:r>
                        <a:rPr lang="en-CA" dirty="0" smtClean="0"/>
                        <a:t>Sandals</a:t>
                      </a:r>
                      <a:endParaRPr lang="en-CA" dirty="0"/>
                    </a:p>
                  </a:txBody>
                  <a:tcPr/>
                </a:tc>
                <a:tc>
                  <a:txBody>
                    <a:bodyPr/>
                    <a:lstStyle/>
                    <a:p>
                      <a:r>
                        <a:rPr lang="en-CA" dirty="0" smtClean="0"/>
                        <a:t>Shoes</a:t>
                      </a:r>
                      <a:endParaRPr lang="en-CA" dirty="0"/>
                    </a:p>
                  </a:txBody>
                  <a:tcPr/>
                </a:tc>
              </a:tr>
              <a:tr h="370840">
                <a:tc>
                  <a:txBody>
                    <a:bodyPr/>
                    <a:lstStyle/>
                    <a:p>
                      <a:r>
                        <a:rPr lang="en-CA" sz="3200" dirty="0" smtClean="0"/>
                        <a:t>Value</a:t>
                      </a:r>
                      <a:endParaRPr lang="en-CA" sz="3200" dirty="0"/>
                    </a:p>
                  </a:txBody>
                  <a:tcPr/>
                </a:tc>
                <a:tc>
                  <a:txBody>
                    <a:bodyPr/>
                    <a:lstStyle/>
                    <a:p>
                      <a:r>
                        <a:rPr lang="en-CA" sz="3200" dirty="0" smtClean="0"/>
                        <a:t>.5</a:t>
                      </a:r>
                      <a:endParaRPr lang="en-CA" sz="3200" dirty="0"/>
                    </a:p>
                  </a:txBody>
                  <a:tcPr/>
                </a:tc>
                <a:tc>
                  <a:txBody>
                    <a:bodyPr/>
                    <a:lstStyle/>
                    <a:p>
                      <a:r>
                        <a:rPr lang="en-CA" sz="3200" dirty="0" smtClean="0"/>
                        <a:t>3</a:t>
                      </a:r>
                      <a:endParaRPr lang="en-CA" sz="3200" dirty="0"/>
                    </a:p>
                  </a:txBody>
                  <a:tcPr/>
                </a:tc>
                <a:tc>
                  <a:txBody>
                    <a:bodyPr/>
                    <a:lstStyle/>
                    <a:p>
                      <a:r>
                        <a:rPr lang="en-CA" sz="3200" dirty="0" smtClean="0"/>
                        <a:t>2</a:t>
                      </a:r>
                      <a:endParaRPr lang="en-CA" sz="3200" dirty="0"/>
                    </a:p>
                  </a:txBody>
                  <a:tcPr/>
                </a:tc>
                <a:tc>
                  <a:txBody>
                    <a:bodyPr/>
                    <a:lstStyle/>
                    <a:p>
                      <a:r>
                        <a:rPr lang="en-CA" sz="3200" dirty="0" smtClean="0"/>
                        <a:t>4</a:t>
                      </a:r>
                      <a:endParaRPr lang="en-CA" sz="3200" dirty="0"/>
                    </a:p>
                  </a:txBody>
                  <a:tcPr/>
                </a:tc>
              </a:tr>
              <a:tr h="370840">
                <a:tc>
                  <a:txBody>
                    <a:bodyPr/>
                    <a:lstStyle/>
                    <a:p>
                      <a:r>
                        <a:rPr lang="en-CA" sz="3200" dirty="0" smtClean="0"/>
                        <a:t>Variety</a:t>
                      </a:r>
                      <a:endParaRPr lang="en-CA" sz="3200" dirty="0"/>
                    </a:p>
                  </a:txBody>
                  <a:tcPr/>
                </a:tc>
                <a:tc>
                  <a:txBody>
                    <a:bodyPr/>
                    <a:lstStyle/>
                    <a:p>
                      <a:r>
                        <a:rPr lang="en-CA" sz="3200" dirty="0" smtClean="0"/>
                        <a:t>.3</a:t>
                      </a:r>
                      <a:endParaRPr lang="en-CA" sz="3200" dirty="0"/>
                    </a:p>
                  </a:txBody>
                  <a:tcPr/>
                </a:tc>
                <a:tc>
                  <a:txBody>
                    <a:bodyPr/>
                    <a:lstStyle/>
                    <a:p>
                      <a:r>
                        <a:rPr lang="en-CA" sz="3200" dirty="0" smtClean="0"/>
                        <a:t>4</a:t>
                      </a:r>
                      <a:endParaRPr lang="en-CA" sz="3200" dirty="0"/>
                    </a:p>
                  </a:txBody>
                  <a:tcPr/>
                </a:tc>
                <a:tc>
                  <a:txBody>
                    <a:bodyPr/>
                    <a:lstStyle/>
                    <a:p>
                      <a:r>
                        <a:rPr lang="en-CA" sz="3200" dirty="0" smtClean="0"/>
                        <a:t>3</a:t>
                      </a:r>
                      <a:endParaRPr lang="en-CA" sz="3200" dirty="0"/>
                    </a:p>
                  </a:txBody>
                  <a:tcPr/>
                </a:tc>
                <a:tc>
                  <a:txBody>
                    <a:bodyPr/>
                    <a:lstStyle/>
                    <a:p>
                      <a:r>
                        <a:rPr lang="en-CA" sz="3200" dirty="0" smtClean="0"/>
                        <a:t>4</a:t>
                      </a:r>
                      <a:endParaRPr lang="en-CA" sz="3200" dirty="0"/>
                    </a:p>
                  </a:txBody>
                  <a:tcPr/>
                </a:tc>
              </a:tr>
              <a:tr h="370840">
                <a:tc>
                  <a:txBody>
                    <a:bodyPr/>
                    <a:lstStyle/>
                    <a:p>
                      <a:r>
                        <a:rPr lang="en-CA" sz="3200" dirty="0" smtClean="0"/>
                        <a:t>Guarantee</a:t>
                      </a:r>
                      <a:endParaRPr lang="en-CA" sz="3200" dirty="0"/>
                    </a:p>
                  </a:txBody>
                  <a:tcPr/>
                </a:tc>
                <a:tc>
                  <a:txBody>
                    <a:bodyPr/>
                    <a:lstStyle/>
                    <a:p>
                      <a:r>
                        <a:rPr lang="en-CA" sz="3200" u="sng" dirty="0" smtClean="0"/>
                        <a:t>.2</a:t>
                      </a:r>
                      <a:endParaRPr lang="en-CA" sz="3200" u="sng" dirty="0"/>
                    </a:p>
                  </a:txBody>
                  <a:tcPr/>
                </a:tc>
                <a:tc>
                  <a:txBody>
                    <a:bodyPr/>
                    <a:lstStyle/>
                    <a:p>
                      <a:r>
                        <a:rPr lang="en-CA" sz="3200" dirty="0" smtClean="0"/>
                        <a:t>2</a:t>
                      </a:r>
                      <a:endParaRPr lang="en-CA" sz="3200" dirty="0"/>
                    </a:p>
                  </a:txBody>
                  <a:tcPr/>
                </a:tc>
                <a:tc>
                  <a:txBody>
                    <a:bodyPr/>
                    <a:lstStyle/>
                    <a:p>
                      <a:r>
                        <a:rPr lang="en-CA" sz="3200" dirty="0" smtClean="0"/>
                        <a:t>3</a:t>
                      </a:r>
                      <a:endParaRPr lang="en-CA" sz="3200" dirty="0"/>
                    </a:p>
                  </a:txBody>
                  <a:tcPr/>
                </a:tc>
                <a:tc>
                  <a:txBody>
                    <a:bodyPr/>
                    <a:lstStyle/>
                    <a:p>
                      <a:r>
                        <a:rPr lang="en-CA" sz="3200" dirty="0" smtClean="0"/>
                        <a:t>2</a:t>
                      </a:r>
                      <a:endParaRPr lang="en-CA" sz="3200" dirty="0"/>
                    </a:p>
                  </a:txBody>
                  <a:tcPr/>
                </a:tc>
              </a:tr>
              <a:tr h="370840">
                <a:tc>
                  <a:txBody>
                    <a:bodyPr/>
                    <a:lstStyle/>
                    <a:p>
                      <a:endParaRPr lang="en-CA" sz="3200" dirty="0"/>
                    </a:p>
                  </a:txBody>
                  <a:tcPr/>
                </a:tc>
                <a:tc>
                  <a:txBody>
                    <a:bodyPr/>
                    <a:lstStyle/>
                    <a:p>
                      <a:r>
                        <a:rPr lang="en-CA" sz="3200" dirty="0" smtClean="0"/>
                        <a:t>1.0</a:t>
                      </a:r>
                      <a:endParaRPr lang="en-CA" sz="3200" dirty="0"/>
                    </a:p>
                  </a:txBody>
                  <a:tcPr/>
                </a:tc>
                <a:tc>
                  <a:txBody>
                    <a:bodyPr/>
                    <a:lstStyle/>
                    <a:p>
                      <a:endParaRPr lang="en-CA" sz="3200" dirty="0"/>
                    </a:p>
                  </a:txBody>
                  <a:tcPr/>
                </a:tc>
                <a:tc>
                  <a:txBody>
                    <a:bodyPr/>
                    <a:lstStyle/>
                    <a:p>
                      <a:endParaRPr lang="en-CA" sz="3200"/>
                    </a:p>
                  </a:txBody>
                  <a:tcPr/>
                </a:tc>
                <a:tc>
                  <a:txBody>
                    <a:bodyPr/>
                    <a:lstStyle/>
                    <a:p>
                      <a:endParaRPr lang="en-CA" sz="32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4000" dirty="0" smtClean="0"/>
              <a:t>6. These are discussing the importance of what process?   /1</a:t>
            </a:r>
          </a:p>
        </p:txBody>
      </p:sp>
      <p:sp>
        <p:nvSpPr>
          <p:cNvPr id="23554" name="Rectangle 3"/>
          <p:cNvSpPr>
            <a:spLocks noGrp="1" noChangeArrowheads="1"/>
          </p:cNvSpPr>
          <p:nvPr>
            <p:ph type="body" idx="1"/>
          </p:nvPr>
        </p:nvSpPr>
        <p:spPr/>
        <p:txBody>
          <a:bodyPr/>
          <a:lstStyle/>
          <a:p>
            <a:pPr eaLnBrk="1" hangingPunct="1">
              <a:lnSpc>
                <a:spcPct val="90000"/>
              </a:lnSpc>
              <a:spcBef>
                <a:spcPct val="30000"/>
              </a:spcBef>
            </a:pPr>
            <a:r>
              <a:rPr lang="en-US" smtClean="0"/>
              <a:t>Controls the </a:t>
            </a:r>
            <a:r>
              <a:rPr lang="en-US" smtClean="0">
                <a:solidFill>
                  <a:srgbClr val="990000"/>
                </a:solidFill>
              </a:rPr>
              <a:t>timing</a:t>
            </a:r>
            <a:r>
              <a:rPr lang="en-US" smtClean="0"/>
              <a:t> and </a:t>
            </a:r>
            <a:r>
              <a:rPr lang="en-US" smtClean="0">
                <a:solidFill>
                  <a:srgbClr val="990000"/>
                </a:solidFill>
              </a:rPr>
              <a:t>quantity</a:t>
            </a:r>
            <a:r>
              <a:rPr lang="en-US" smtClean="0"/>
              <a:t> of production for products (What &amp; when and how much to build)</a:t>
            </a:r>
          </a:p>
          <a:p>
            <a:pPr eaLnBrk="1" hangingPunct="1">
              <a:lnSpc>
                <a:spcPct val="90000"/>
              </a:lnSpc>
              <a:spcBef>
                <a:spcPct val="30000"/>
              </a:spcBef>
            </a:pPr>
            <a:r>
              <a:rPr lang="en-US" smtClean="0"/>
              <a:t>Primary interface &amp; coordination point for </a:t>
            </a:r>
            <a:r>
              <a:rPr lang="en-US" smtClean="0">
                <a:solidFill>
                  <a:srgbClr val="990000"/>
                </a:solidFill>
              </a:rPr>
              <a:t>forecasted demand</a:t>
            </a:r>
            <a:r>
              <a:rPr lang="en-US" smtClean="0"/>
              <a:t>, </a:t>
            </a:r>
            <a:r>
              <a:rPr lang="en-US" smtClean="0">
                <a:solidFill>
                  <a:srgbClr val="990000"/>
                </a:solidFill>
              </a:rPr>
              <a:t>actual customer orders, and production activity.</a:t>
            </a:r>
          </a:p>
          <a:p>
            <a:pPr eaLnBrk="1" hangingPunct="1">
              <a:lnSpc>
                <a:spcPct val="90000"/>
              </a:lnSpc>
              <a:spcBef>
                <a:spcPct val="30000"/>
              </a:spcBef>
            </a:pPr>
            <a:r>
              <a:rPr lang="en-US" smtClean="0"/>
              <a:t>Therefore, serves as tool for agreement between sales, marketing and operations (but at a different level than SOP)</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dirty="0" smtClean="0"/>
              <a:t>7. What is the output of MRP?  /1</a:t>
            </a:r>
          </a:p>
        </p:txBody>
      </p:sp>
      <p:sp>
        <p:nvSpPr>
          <p:cNvPr id="25602" name="Rectangle 3"/>
          <p:cNvSpPr>
            <a:spLocks noGrp="1" noChangeArrowheads="1"/>
          </p:cNvSpPr>
          <p:nvPr>
            <p:ph type="body" idx="1"/>
          </p:nvPr>
        </p:nvSpPr>
        <p:spPr/>
        <p:txBody>
          <a:bodyPr/>
          <a:lstStyle/>
          <a:p>
            <a:pPr eaLnBrk="1" hangingPunct="1">
              <a:buFontTx/>
              <a:buNone/>
            </a:pPr>
            <a:r>
              <a:rPr lang="en-US"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sz="4000" dirty="0" smtClean="0"/>
              <a:t>8. Name 4 different types of inventory (not raw, WIP, finished)  /2</a:t>
            </a:r>
          </a:p>
        </p:txBody>
      </p:sp>
      <p:sp>
        <p:nvSpPr>
          <p:cNvPr id="26626" name="Rectangle 3"/>
          <p:cNvSpPr>
            <a:spLocks noGrp="1" noChangeArrowheads="1"/>
          </p:cNvSpPr>
          <p:nvPr>
            <p:ph type="body" idx="1"/>
          </p:nvPr>
        </p:nvSpPr>
        <p:spPr/>
        <p:txBody>
          <a:bodyPr/>
          <a:lstStyle/>
          <a:p>
            <a:pPr eaLnBrk="1" hangingPunct="1">
              <a:buFontTx/>
              <a:buNone/>
            </a:pPr>
            <a:r>
              <a:rPr lang="en-US" dirty="0" smtClean="0"/>
              <a:t>1)</a:t>
            </a:r>
          </a:p>
          <a:p>
            <a:pPr eaLnBrk="1" hangingPunct="1">
              <a:buFontTx/>
              <a:buNone/>
            </a:pPr>
            <a:endParaRPr lang="en-US" dirty="0" smtClean="0"/>
          </a:p>
          <a:p>
            <a:pPr eaLnBrk="1" hangingPunct="1">
              <a:buFontTx/>
              <a:buNone/>
            </a:pPr>
            <a:r>
              <a:rPr lang="en-US" dirty="0" smtClean="0"/>
              <a:t>2)</a:t>
            </a:r>
          </a:p>
          <a:p>
            <a:pPr eaLnBrk="1" hangingPunct="1">
              <a:buFontTx/>
              <a:buNone/>
            </a:pPr>
            <a:endParaRPr lang="en-US" dirty="0" smtClean="0"/>
          </a:p>
          <a:p>
            <a:pPr eaLnBrk="1" hangingPunct="1">
              <a:buFontTx/>
              <a:buNone/>
            </a:pPr>
            <a:r>
              <a:rPr lang="en-US" dirty="0" smtClean="0"/>
              <a:t>3)</a:t>
            </a:r>
            <a:endParaRPr lang="en-US" dirty="0"/>
          </a:p>
          <a:p>
            <a:pPr eaLnBrk="1" hangingPunct="1">
              <a:buFontTx/>
              <a:buNone/>
            </a:pPr>
            <a:endParaRPr lang="en-US" dirty="0" smtClean="0"/>
          </a:p>
          <a:p>
            <a:pPr eaLnBrk="1" hangingPunct="1">
              <a:buFontTx/>
              <a:buNone/>
            </a:pPr>
            <a:r>
              <a:rPr lang="en-US" dirty="0" smtClean="0"/>
              <a:t>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87939C8F7E794C82F16DA9E771B702" ma:contentTypeVersion="1" ma:contentTypeDescription="Create a new document." ma:contentTypeScope="" ma:versionID="c901f20f4d50982e5f174a3fc58c727b">
  <xsd:schema xmlns:xsd="http://www.w3.org/2001/XMLSchema" xmlns:xs="http://www.w3.org/2001/XMLSchema" xmlns:p="http://schemas.microsoft.com/office/2006/metadata/properties" xmlns:ns2="3e2fa758-d5c7-43e8-93c9-7b786a144e7e" targetNamespace="http://schemas.microsoft.com/office/2006/metadata/properties" ma:root="true" ma:fieldsID="60544933d7cf02e850b8c4b56286b6d0" ns2:_="">
    <xsd:import namespace="3e2fa758-d5c7-43e8-93c9-7b786a144e7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2fa758-d5c7-43e8-93c9-7b786a144e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3e2fa758-d5c7-43e8-93c9-7b786a144e7e">YHM3WN2HRAUM-1771043854-152</_dlc_DocId>
    <_dlc_DocIdUrl xmlns="3e2fa758-d5c7-43e8-93c9-7b786a144e7e">
      <Url>https://cms.conestogac.on.ca/sites/educational-technology/pm/OPER1160/_layouts/15/DocIdRedir.aspx?ID=YHM3WN2HRAUM-1771043854-152</Url>
      <Description>YHM3WN2HRAUM-1771043854-152</Description>
    </_dlc_DocIdUrl>
  </documentManagement>
</p:properties>
</file>

<file path=customXml/itemProps1.xml><?xml version="1.0" encoding="utf-8"?>
<ds:datastoreItem xmlns:ds="http://schemas.openxmlformats.org/officeDocument/2006/customXml" ds:itemID="{84CEB671-47D9-4B50-BD53-762DC5D72343}"/>
</file>

<file path=customXml/itemProps2.xml><?xml version="1.0" encoding="utf-8"?>
<ds:datastoreItem xmlns:ds="http://schemas.openxmlformats.org/officeDocument/2006/customXml" ds:itemID="{FD1E19D2-EF6B-42E3-BCC5-8F0C09004792}"/>
</file>

<file path=customXml/itemProps3.xml><?xml version="1.0" encoding="utf-8"?>
<ds:datastoreItem xmlns:ds="http://schemas.openxmlformats.org/officeDocument/2006/customXml" ds:itemID="{9AFC813E-BEE3-4D88-955D-F6B4F5D30B6D}"/>
</file>

<file path=customXml/itemProps4.xml><?xml version="1.0" encoding="utf-8"?>
<ds:datastoreItem xmlns:ds="http://schemas.openxmlformats.org/officeDocument/2006/customXml" ds:itemID="{5151ED11-807C-4685-8140-67C92335A964}"/>
</file>

<file path=docProps/app.xml><?xml version="1.0" encoding="utf-8"?>
<Properties xmlns="http://schemas.openxmlformats.org/officeDocument/2006/extended-properties" xmlns:vt="http://schemas.openxmlformats.org/officeDocument/2006/docPropsVTypes">
  <TotalTime>594</TotalTime>
  <Words>1561</Words>
  <Application>Microsoft Office PowerPoint</Application>
  <PresentationFormat>On-screen Show (4:3)</PresentationFormat>
  <Paragraphs>254</Paragraphs>
  <Slides>42</Slides>
  <Notes>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Default Design</vt:lpstr>
      <vt:lpstr>Review for Final Test</vt:lpstr>
      <vt:lpstr>1. Business Planning Process   /3</vt:lpstr>
      <vt:lpstr>2. List one input that each of the functional areas provide to S&amp;OP   /2</vt:lpstr>
      <vt:lpstr>3. What Kind of Production Plan?</vt:lpstr>
      <vt:lpstr>4. What are the two general options to plan services at the S&amp;OP level? Involves Sales and Capacity.  /1  </vt:lpstr>
      <vt:lpstr>5.  Which product would you suggest we choose?  /2.5</vt:lpstr>
      <vt:lpstr>6. These are discussing the importance of what process?   /1</vt:lpstr>
      <vt:lpstr>7. What is the output of MRP?  /1</vt:lpstr>
      <vt:lpstr>8. Name 4 different types of inventory (not raw, WIP, finished)  /2</vt:lpstr>
      <vt:lpstr>9. Inventory Turns Ratio  /1</vt:lpstr>
      <vt:lpstr>10. EOQ   /2</vt:lpstr>
      <vt:lpstr>11.  Re-order point  /1.5</vt:lpstr>
      <vt:lpstr>12.  What are the 3 inventory related costs that we need to balance?  /1.5</vt:lpstr>
      <vt:lpstr>13. Which mode of transportation?  /1</vt:lpstr>
      <vt:lpstr>14. Two warehousing approaches used to shorten customer lead times are ?    /1</vt:lpstr>
      <vt:lpstr>15. A cross-docking operation that receives goods from a single source or manufacturer is often referred to as a (1 mark)</vt:lpstr>
      <vt:lpstr>16. The Procure-to-Pay cycle steps are:  /1.5</vt:lpstr>
      <vt:lpstr>17.  What is… /1  </vt:lpstr>
      <vt:lpstr>18. What is…  /2</vt:lpstr>
      <vt:lpstr>19. List Three Advantages of Outsourcing    /1.5</vt:lpstr>
      <vt:lpstr>20. What are Three Disadvantages of Outsourcing /1.5  </vt:lpstr>
      <vt:lpstr>Answers</vt:lpstr>
      <vt:lpstr>1. Business Planning Process   /3 marks</vt:lpstr>
      <vt:lpstr>2. List one input that each of the functional areas provide to S&amp;OP (1/2 mark each area – max 2)</vt:lpstr>
      <vt:lpstr>3. What Kind of Production Plan?</vt:lpstr>
      <vt:lpstr>4. What are the two general options to plan services at the S&amp;OP level (1/2 mark each)</vt:lpstr>
      <vt:lpstr>5.  Which product would you suggest we choose? (1/2  mark each total &amp;1 for choice) (max 2.5 marks)</vt:lpstr>
      <vt:lpstr>6. These are discussing the importance of what process?</vt:lpstr>
      <vt:lpstr>7. What is the output of MRP?</vt:lpstr>
      <vt:lpstr>8. Name 4 different types of inventory (1/2 each to max 2)</vt:lpstr>
      <vt:lpstr>9. Inventory Turns Ratio (1 mark)</vt:lpstr>
      <vt:lpstr>10. EOQ (2 marks)</vt:lpstr>
      <vt:lpstr>11.  Re-order point (1.5 marks)</vt:lpstr>
      <vt:lpstr>12.  What are the 3 inventory related costs that I need to balance? (1.5 marks)</vt:lpstr>
      <vt:lpstr>13. Which mode of transportation? (1 mark)</vt:lpstr>
      <vt:lpstr>14. Two warehousing approaches used to shorten customer lead times are ?    (1 mark)</vt:lpstr>
      <vt:lpstr>15. A cross-docking operation that receives goods from a single source or manufacturer is often referred to as  (1 mark)</vt:lpstr>
      <vt:lpstr>16. Procure-to-Pay cycle steps are: (1.5 marks</vt:lpstr>
      <vt:lpstr>17. What is… (1 mark)</vt:lpstr>
      <vt:lpstr>18. What is… (.5 each to max 2)</vt:lpstr>
      <vt:lpstr>19. Three Advantages of Outsourcing (1.5 marks)</vt:lpstr>
      <vt:lpstr>20. What are Three Disadvantages of Outsourcing (1.5 marks)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for Test #3</dc:title>
  <dc:creator>T Lopers</dc:creator>
  <cp:lastModifiedBy>Kevin</cp:lastModifiedBy>
  <cp:revision>120</cp:revision>
  <cp:lastPrinted>2015-12-09T18:23:04Z</cp:lastPrinted>
  <dcterms:created xsi:type="dcterms:W3CDTF">2006-12-01T18:55:31Z</dcterms:created>
  <dcterms:modified xsi:type="dcterms:W3CDTF">2017-07-13T19:50:58Z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0x0101002587939C8F7E794C82F16DA9E771B702</vt:lpwstr>
  </property>
  <property fmtid="{D5CDD505-2E9C-101B-9397-08002B2CF9AE}" pid="3" name="_dlc_DocIdItemGuid">
    <vt:lpwstr>c5978c3e-7c44-4420-8cdc-76f38a111b84</vt:lpwstr>
  </property>
</Properties>
</file>