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6" r:id="rId4"/>
    <p:sldId id="265" r:id="rId5"/>
    <p:sldId id="258" r:id="rId6"/>
    <p:sldId id="267" r:id="rId7"/>
    <p:sldId id="269" r:id="rId8"/>
    <p:sldId id="270" r:id="rId9"/>
    <p:sldId id="271" r:id="rId10"/>
    <p:sldId id="272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15708-7108-79D6-EBEF-12B4D8A41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6FE8E2-D110-C1F8-FD99-172990837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C7588-F58B-E475-4EFD-F7F1E011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907588-392F-2976-5669-24E7A46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8FB4D-B4D9-C74F-8506-A39EAF6A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18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8D9CD-A295-E614-AEA3-E19CFB0A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F67B03-CF81-C07B-9EDD-5A67A3189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FC807-1032-9BC7-1924-560D27F0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C7322-90B8-A13A-E1CC-61A8489A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82DC97-AC73-F910-6C18-2141D66D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01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8C4CDF-8D85-C82C-7F12-C54232C26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F02073-8ED1-989C-C9EE-64C5826E2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C94DA3-4EE8-2F9A-382C-C6F21B00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AD066-7134-4CBB-C3B9-8684B955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84306-23C3-1C03-21B7-56E315DE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4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D900E-D47F-4C1E-7A6E-0252EA05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2625B-03B9-6C90-11B4-4B2B59EA4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0BD1A-3B63-C83E-46F3-D4AAC376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ED89E-1043-07E8-4161-0A9B4434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BE93D-517A-1F9D-F8CA-E123E850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8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92234-A7DA-9C47-A961-95BF7BD4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8ADED3-3405-D992-4580-647D5482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4E6AA7-2465-D537-4363-14FDAE15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CE7789-3314-8492-D753-60F21A1C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522152-B191-DF3A-25A6-9D1DC256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50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7D4E1-9B7C-BBE1-58F1-084538F5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CE3D9-ADA7-16B6-592A-D123E44CC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C6C974-3F7C-A65C-9D32-236A343C3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B8F0C9-272C-78B5-09ED-FDAC77E6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323C6D-F68D-83F5-4281-59F98CE9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3CA411-D75D-1E8A-7430-AE920CD7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8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1E81CD-3B6C-33F9-1EEA-5C342EC6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523F5-1711-D48E-C517-96726AE0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773C17-D3A1-7B80-F3ED-C283F584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9F046A-EAB7-0C84-F57F-942512A5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9AAFB3-4C73-3AC6-8E09-CA4581F80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429B95-AF2E-3F9D-CB69-84AD357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449EFB-339F-1C98-6E63-7E90A84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4B29B0-A691-4485-5CED-3272DCBE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75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0C9C4-F475-773F-D1BB-13640D5B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AB266-E4A4-5E2B-A6D5-2DA6E50E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6047BA-1148-A823-AA2A-FD6193F4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C57381-CAA4-B685-5555-8B765404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43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776FD1-A851-E893-DBB3-5B2A413C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D9A433-57B9-88D1-4CDA-FE7DD39A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5D1E1F-C803-DFE4-3988-D87C1CF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8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689CE-27A0-3277-7AB6-2ADC6973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C1663-77AC-96B0-FA99-F7EC6238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9D8A5D-C68A-E6F3-F85F-60BE35E6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E7D7E1-5DB5-03A6-68F8-6B5A4CC5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2CA2A-0D76-C64F-956E-67ED06F6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B37F43-6041-0988-2EC9-0CB8CE3F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4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751FA-5946-A0B4-F81A-CE3A64FE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D40877-31B0-9AE5-19EC-C1513ECE8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8C9946-59AE-44C6-6105-34D401FA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767940-4841-FD27-A250-316F1D98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2A5F14-FBB8-491A-CC4A-45D0CB46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152443-B9A4-E309-77D1-43A11AA2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E217B-EBD0-BC01-76BA-9BA9573F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23909E-65AC-1372-9841-8B6200D4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00914-D07F-EDDA-BBAF-CF58CDBFE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CFD8C-B224-4AAA-8B9F-9957D56D4F3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46F23-FF40-C10B-1FF9-151E76E1B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A57F3F-F40C-4FB6-A50B-B0E899198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67182-1AAB-4A58-B580-A75A4BF131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85925-FC21-A3CA-1EC4-7F27ADEE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25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База данных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6AF882E-F278-B5C5-7E3D-DF459742E820}"/>
              </a:ext>
            </a:extLst>
          </p:cNvPr>
          <p:cNvGrpSpPr/>
          <p:nvPr/>
        </p:nvGrpSpPr>
        <p:grpSpPr>
          <a:xfrm>
            <a:off x="1862625" y="255980"/>
            <a:ext cx="8466749" cy="1462956"/>
            <a:chOff x="323528" y="108069"/>
            <a:chExt cx="8466749" cy="146295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DBF99C1F-7D3F-F06F-671D-866273AB4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0806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7FAE58E0-510D-6883-C99D-002B3FCBC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7667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8781501-B3E4-C941-F84D-9773DC174197}"/>
              </a:ext>
            </a:extLst>
          </p:cNvPr>
          <p:cNvSpPr txBox="1">
            <a:spLocks/>
          </p:cNvSpPr>
          <p:nvPr/>
        </p:nvSpPr>
        <p:spPr>
          <a:xfrm>
            <a:off x="8578392" y="4320307"/>
            <a:ext cx="312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Выполнил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ru-RU" sz="2400" dirty="0"/>
              <a:t>Буланов Кирилл 41П</a:t>
            </a:r>
          </a:p>
        </p:txBody>
      </p:sp>
    </p:spTree>
    <p:extLst>
      <p:ext uri="{BB962C8B-B14F-4D97-AF65-F5344CB8AC3E}">
        <p14:creationId xmlns:p14="http://schemas.microsoft.com/office/powerpoint/2010/main" val="237983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Сущности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722A4B7-32E9-1BE2-0DC7-684E628A0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83" y="1726957"/>
            <a:ext cx="9383434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9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 descr="Изображение выглядит как текст, снимок экрана, меню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6468C81-3986-2629-009B-E8936013F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53" y="1322422"/>
            <a:ext cx="4987107" cy="516456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A34DD1D-366F-683D-5D77-87B7CCD24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72"/>
          <a:stretch/>
        </p:blipFill>
        <p:spPr>
          <a:xfrm>
            <a:off x="7874184" y="1317802"/>
            <a:ext cx="3452763" cy="51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5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Изображение выглядит как текст, меню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DE81714-05EE-AF20-FA9F-1EC7C80B8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52" y="1706471"/>
            <a:ext cx="6413522" cy="4072537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меню&#10;&#10;Автоматически созданное описание">
            <a:extLst>
              <a:ext uri="{FF2B5EF4-FFF2-40B4-BE49-F238E27FC236}">
                <a16:creationId xmlns:a16="http://schemas.microsoft.com/office/drawing/2014/main" id="{2B50BFC0-7831-E0C8-E676-BC3066EC4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98" y="1706471"/>
            <a:ext cx="4677850" cy="40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6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E1324B9-F808-D583-A82C-A367F70B6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" y="1583394"/>
            <a:ext cx="4882504" cy="92673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CC935ED-D481-45BF-E4F8-9CB49317C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4" y="4900276"/>
            <a:ext cx="4882504" cy="122710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342F5AE-4828-343F-08EC-751A1A8C8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54" y="2280363"/>
            <a:ext cx="4647622" cy="31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22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 descr="Изображение выглядит как снимок экрана, текс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089F1A1-A625-D47C-2701-8B63C07CA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17" y="1481186"/>
            <a:ext cx="11403566" cy="389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0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Изображение выглядит как текст, снимок экрана, меню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9F3DCE5-B5F0-9D98-35E2-42A1453FA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9" y="1322422"/>
            <a:ext cx="5329583" cy="4612034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меню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C023898-E64A-922E-8AB2-FBC175878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19" y="1322422"/>
            <a:ext cx="5391688" cy="46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3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Изображение выглядит как текст, снимок экрана, меню&#10;&#10;Автоматически созданное описание">
            <a:extLst>
              <a:ext uri="{FF2B5EF4-FFF2-40B4-BE49-F238E27FC236}">
                <a16:creationId xmlns:a16="http://schemas.microsoft.com/office/drawing/2014/main" id="{160F0867-B155-1012-EBA6-F7B8AB226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8" y="1571484"/>
            <a:ext cx="6561814" cy="430810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меню, снимок экрана, книга&#10;&#10;Автоматически созданное описание">
            <a:extLst>
              <a:ext uri="{FF2B5EF4-FFF2-40B4-BE49-F238E27FC236}">
                <a16:creationId xmlns:a16="http://schemas.microsoft.com/office/drawing/2014/main" id="{F02237DF-1A5B-7B2B-ABF3-05E8B38D8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68" y="1571485"/>
            <a:ext cx="4170124" cy="430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7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FC6817A-6431-1B60-1677-BF8F1173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5" y="1979373"/>
            <a:ext cx="11780830" cy="28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69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FC6817A-6431-1B60-1677-BF8F1173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5" y="1979373"/>
            <a:ext cx="11780830" cy="28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8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Данные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Изображение выглядит как текст, снимок экрана, меню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27B83BF-2762-D0CC-9337-93B84F0F3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36" y="1321468"/>
            <a:ext cx="9253728" cy="517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5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9B2D1F"/>
                </a:solidFill>
              </a:rPr>
              <a:t>Предметная область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69DCE-5E22-B1F6-BAB8-518168EFC765}"/>
              </a:ext>
            </a:extLst>
          </p:cNvPr>
          <p:cNvSpPr txBox="1"/>
          <p:nvPr/>
        </p:nvSpPr>
        <p:spPr>
          <a:xfrm>
            <a:off x="573386" y="1297775"/>
            <a:ext cx="5112190" cy="426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kern="100" dirty="0">
                <a:cs typeface="Times New Roman" panose="02020603050405020304" pitchFamily="18" charset="0"/>
              </a:rPr>
              <a:t>Фирма занимается продажей запасных частей для автомобилей и отслеживает финансовую сторону своей деятельности, включая работу с поставщиками.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kern="100" dirty="0">
                <a:cs typeface="Times New Roman" panose="02020603050405020304" pitchFamily="18" charset="0"/>
              </a:rPr>
              <a:t>Фирма работает с несколькими поставщиками. Один поставщик может поставлять разные запчасти. Несколько поставщиков могут предлагать одни и те же детали (с одинаковым артикулом).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kern="100" dirty="0">
                <a:cs typeface="Times New Roman" panose="02020603050405020304" pitchFamily="18" charset="0"/>
              </a:rPr>
              <a:t>Все покупки деталей у поставщиков фиксируются в базе данных.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kern="100" dirty="0">
                <a:cs typeface="Times New Roman" panose="02020603050405020304" pitchFamily="18" charset="0"/>
              </a:rPr>
              <a:t>Фирма продаёт запчасти клиентам.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7AAE0A5-368E-5D70-6E10-145F670D6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36167"/>
              </p:ext>
            </p:extLst>
          </p:nvPr>
        </p:nvGraphicFramePr>
        <p:xfrm>
          <a:off x="6096000" y="1297775"/>
          <a:ext cx="5809307" cy="45856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48824">
                  <a:extLst>
                    <a:ext uri="{9D8B030D-6E8A-4147-A177-3AD203B41FA5}">
                      <a16:colId xmlns:a16="http://schemas.microsoft.com/office/drawing/2014/main" val="4160601341"/>
                    </a:ext>
                  </a:extLst>
                </a:gridCol>
                <a:gridCol w="2960483">
                  <a:extLst>
                    <a:ext uri="{9D8B030D-6E8A-4147-A177-3AD203B41FA5}">
                      <a16:colId xmlns:a16="http://schemas.microsoft.com/office/drawing/2014/main" val="2804248714"/>
                    </a:ext>
                  </a:extLst>
                </a:gridCol>
              </a:tblGrid>
              <a:tr h="2784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Объект</a:t>
                      </a:r>
                      <a:endParaRPr lang="ru-RU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Описание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0859998"/>
                  </a:ext>
                </a:extLst>
              </a:tr>
              <a:tr h="864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Пользователь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Владеет учетной записью, имеет роль и доступ к функциям системы.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4463684"/>
                  </a:ext>
                </a:extLst>
              </a:tr>
              <a:tr h="571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Поставщик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Источник запчастей, содержит название, контакты, реквизиты.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107327"/>
                  </a:ext>
                </a:extLst>
              </a:tr>
              <a:tr h="864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Запчасть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Автомобильная деталь с артикулом, названием, ценами и совместимостью.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830135"/>
                  </a:ext>
                </a:extLst>
              </a:tr>
              <a:tr h="864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Поставка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Фиксирует факт закупки у поставщика (дата, количество, сумма).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0281679"/>
                  </a:ext>
                </a:extLst>
              </a:tr>
              <a:tr h="571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Склад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Содержит информацию об остатках запчастей.</a:t>
                      </a:r>
                      <a:endParaRPr lang="ru-RU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9259415"/>
                  </a:ext>
                </a:extLst>
              </a:tr>
              <a:tr h="5714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Заказ</a:t>
                      </a:r>
                      <a:endParaRPr lang="ru-RU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Оформление клиентом, содержит список запчастей, сумму, статус.</a:t>
                      </a:r>
                      <a:endParaRPr lang="ru-RU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192425"/>
                  </a:ext>
                </a:extLst>
              </a:tr>
            </a:tbl>
          </a:graphicData>
        </a:graphic>
      </p:graphicFrame>
      <p:pic>
        <p:nvPicPr>
          <p:cNvPr id="3" name="Picture 3">
            <a:extLst>
              <a:ext uri="{FF2B5EF4-FFF2-40B4-BE49-F238E27FC236}">
                <a16:creationId xmlns:a16="http://schemas.microsoft.com/office/drawing/2014/main" id="{EA083568-43FF-554A-A900-04C7B94B6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2" y="20226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33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Предметная область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69DCE-5E22-B1F6-BAB8-518168EFC765}"/>
              </a:ext>
            </a:extLst>
          </p:cNvPr>
          <p:cNvSpPr txBox="1"/>
          <p:nvPr/>
        </p:nvSpPr>
        <p:spPr>
          <a:xfrm>
            <a:off x="573385" y="1297775"/>
            <a:ext cx="5220677" cy="458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Администратор</a:t>
            </a:r>
            <a:r>
              <a:rPr lang="en-US" sz="1400" kern="100" dirty="0">
                <a:cs typeface="Times New Roman" panose="02020603050405020304" pitchFamily="18" charset="0"/>
              </a:rPr>
              <a:t>: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Управляет пользователями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Настраивает систему</a:t>
            </a:r>
            <a:r>
              <a:rPr lang="en-US" sz="1400" kern="100" dirty="0">
                <a:cs typeface="Times New Roman" panose="02020603050405020304" pitchFamily="18" charset="0"/>
              </a:rPr>
              <a:t>.</a:t>
            </a:r>
          </a:p>
          <a:p>
            <a:pPr marL="373063" lvl="0" algn="just">
              <a:lnSpc>
                <a:spcPct val="150000"/>
              </a:lnSpc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Менеджер (объединяет закупщика, продавца, кладовщика):</a:t>
            </a: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Оформляет закупки у поставщиков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Управляет складскими остатками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Оформляет заказы клиентов</a:t>
            </a:r>
            <a:r>
              <a:rPr lang="en-US" sz="1400" kern="100" dirty="0">
                <a:cs typeface="Times New Roman" panose="02020603050405020304" pitchFamily="18" charset="0"/>
              </a:rPr>
              <a:t>.</a:t>
            </a:r>
          </a:p>
          <a:p>
            <a:pPr marL="373063" lvl="0" algn="just">
              <a:lnSpc>
                <a:spcPct val="150000"/>
              </a:lnSpc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Клиент</a:t>
            </a:r>
            <a:r>
              <a:rPr lang="en-US" sz="1400" kern="100" dirty="0">
                <a:cs typeface="Times New Roman" panose="02020603050405020304" pitchFamily="18" charset="0"/>
              </a:rPr>
              <a:t>: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Просматривает каталог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Оформляет заказ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Оплачивает покупку</a:t>
            </a:r>
            <a:r>
              <a:rPr lang="en-US" sz="1400" kern="100" dirty="0">
                <a:cs typeface="Times New Roman" panose="02020603050405020304" pitchFamily="18" charset="0"/>
              </a:rPr>
              <a:t>.</a:t>
            </a:r>
            <a:endParaRPr lang="ru-RU" sz="1400" kern="100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A8609C-1C39-2981-233A-02C5083B262A}"/>
              </a:ext>
            </a:extLst>
          </p:cNvPr>
          <p:cNvSpPr txBox="1"/>
          <p:nvPr/>
        </p:nvSpPr>
        <p:spPr>
          <a:xfrm>
            <a:off x="6397938" y="1297775"/>
            <a:ext cx="5112190" cy="361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Закупка запчастей</a:t>
            </a:r>
            <a:r>
              <a:rPr lang="en-US" sz="1400" kern="100" dirty="0">
                <a:cs typeface="Times New Roman" panose="02020603050405020304" pitchFamily="18" charset="0"/>
              </a:rPr>
              <a:t>: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Менеджер оформляет заказ у поставщика;</a:t>
            </a: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Поставщик поставляет товар</a:t>
            </a:r>
            <a:r>
              <a:rPr lang="en-US" sz="1400" kern="100" dirty="0">
                <a:cs typeface="Times New Roman" panose="02020603050405020304" pitchFamily="18" charset="0"/>
              </a:rPr>
              <a:t>;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Менеджер регистрирует поступление на склад;</a:t>
            </a: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Оплата фиксируется в финансовых операциях.</a:t>
            </a:r>
            <a:endParaRPr lang="en-US" sz="1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kern="1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400" kern="100" dirty="0">
                <a:cs typeface="Times New Roman" panose="02020603050405020304" pitchFamily="18" charset="0"/>
              </a:rPr>
              <a:t>Продажа запчастей</a:t>
            </a:r>
            <a:r>
              <a:rPr lang="en-US" sz="1400" kern="100" dirty="0">
                <a:cs typeface="Times New Roman" panose="02020603050405020304" pitchFamily="18" charset="0"/>
              </a:rPr>
              <a:t>:</a:t>
            </a:r>
            <a:endParaRPr lang="ru-RU" sz="1400" kern="100" dirty="0">
              <a:cs typeface="Times New Roman" panose="02020603050405020304" pitchFamily="18" charset="0"/>
            </a:endParaRP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Клиент заходит в каталог;</a:t>
            </a: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Оформляет заказ;</a:t>
            </a:r>
          </a:p>
          <a:p>
            <a:pPr marL="715963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Менеджер подтверждает заказ;</a:t>
            </a:r>
          </a:p>
          <a:p>
            <a:pPr marL="715963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ru-RU" sz="1400" kern="100" dirty="0">
                <a:cs typeface="Times New Roman" panose="02020603050405020304" pitchFamily="18" charset="0"/>
              </a:rPr>
              <a:t>Клиент оплачивает и получает товар.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61FDE-C83C-D7A9-41EC-51F2AE9C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2" y="20226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68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Средства разработки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32FF0F6-F1AA-BE39-DA28-F7D15742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76A7612-1971-B6D2-B9A4-64B8DA520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835" y="1213908"/>
            <a:ext cx="7974330" cy="443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19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9B2D1F"/>
                </a:solidFill>
              </a:rPr>
              <a:t>ER-</a:t>
            </a:r>
            <a:r>
              <a:rPr lang="ru-RU" sz="4000" dirty="0">
                <a:solidFill>
                  <a:srgbClr val="9B2D1F"/>
                </a:solidFill>
              </a:rPr>
              <a:t>диаграмма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56C1BD7-BE25-B2AD-0257-D6F275D2A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3" r="10523" b="4309"/>
          <a:stretch/>
        </p:blipFill>
        <p:spPr>
          <a:xfrm>
            <a:off x="1921764" y="1352184"/>
            <a:ext cx="8348472" cy="514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1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Сущности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 descr="Изображение выглядит как текст, снимок экрана, меню&#10;&#10;Автоматически созданное описание">
            <a:extLst>
              <a:ext uri="{FF2B5EF4-FFF2-40B4-BE49-F238E27FC236}">
                <a16:creationId xmlns:a16="http://schemas.microsoft.com/office/drawing/2014/main" id="{3624E631-D990-E6EB-B557-1AA158145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26" y="1304769"/>
            <a:ext cx="6898548" cy="51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Сущности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2DD6A31-2615-7B2E-5727-D0B507D8F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6764"/>
            <a:ext cx="4385102" cy="139223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6F37A60-90D1-171A-12B2-A0D332063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6764"/>
            <a:ext cx="5257800" cy="1392236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программное обеспечени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F0359E6-59F7-F424-AFDA-F821077B9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4476"/>
            <a:ext cx="4385102" cy="1156072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42DAE91-CBEC-D2E5-4068-028BBCBA0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20428"/>
            <a:ext cx="5257800" cy="19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3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Сущности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42DB2B9-A845-BC1E-3188-A08BD1C78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7" y="1446434"/>
            <a:ext cx="4744298" cy="125203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74FE5CE-7D3B-69D1-6545-395763BD9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46" y="1446434"/>
            <a:ext cx="4791074" cy="224263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448B78D-96C2-2B04-5B92-919D29F6D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7" y="3356801"/>
            <a:ext cx="4744297" cy="296697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программное обеспечение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0AA1D2B-7F94-7BAD-5A9E-E225DF922C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46" y="5047130"/>
            <a:ext cx="4791074" cy="12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C536C-5F21-AC33-A718-81E40A2B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571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solidFill>
                  <a:srgbClr val="9B2D1F"/>
                </a:solidFill>
              </a:rPr>
              <a:t>Сущности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98F0FDD-634D-828C-9B1B-6900E731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5" y="203991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0D9BED0-016E-6E38-412A-2DED2EEF6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5" y="1699652"/>
            <a:ext cx="4878027" cy="1779220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4F0A700-F6D7-A00C-50AE-ACB54B925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0" y="1699652"/>
            <a:ext cx="4744869" cy="172934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6214C90-4E22-538C-F0F2-AA3B473A7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25" y="4017236"/>
            <a:ext cx="4878027" cy="2288274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нимок экрана, текст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77C6998-3223-BA03-EC4A-54C67BC7B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50" y="4805365"/>
            <a:ext cx="4744869" cy="15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80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248</Words>
  <Application>Microsoft Office PowerPoint</Application>
  <PresentationFormat>Широкоэкранный</PresentationFormat>
  <Paragraphs>65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Symbol</vt:lpstr>
      <vt:lpstr>Times New Roman</vt:lpstr>
      <vt:lpstr>Тема Office</vt:lpstr>
      <vt:lpstr>База данных</vt:lpstr>
      <vt:lpstr>Предметная область</vt:lpstr>
      <vt:lpstr>Предметная область</vt:lpstr>
      <vt:lpstr>Средства разработки</vt:lpstr>
      <vt:lpstr>ER-диаграмма</vt:lpstr>
      <vt:lpstr>Сущности</vt:lpstr>
      <vt:lpstr>Сущности</vt:lpstr>
      <vt:lpstr>Сущности</vt:lpstr>
      <vt:lpstr>Сущности</vt:lpstr>
      <vt:lpstr>Сущности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  <vt:lpstr>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rbx</dc:creator>
  <cp:lastModifiedBy>rbx</cp:lastModifiedBy>
  <cp:revision>4</cp:revision>
  <dcterms:created xsi:type="dcterms:W3CDTF">2025-03-13T07:21:27Z</dcterms:created>
  <dcterms:modified xsi:type="dcterms:W3CDTF">2025-03-14T06:46:06Z</dcterms:modified>
</cp:coreProperties>
</file>