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15708-7108-79D6-EBEF-12B4D8A41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6FE8E2-D110-C1F8-FD99-172990837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C7588-F58B-E475-4EFD-F7F1E011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07588-392F-2976-5669-24E7A46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8FB4D-B4D9-C74F-8506-A39EAF6A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18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8D9CD-A295-E614-AEA3-E19CFB0A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F67B03-CF81-C07B-9EDD-5A67A3189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FC807-1032-9BC7-1924-560D27F0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C7322-90B8-A13A-E1CC-61A8489A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2DC97-AC73-F910-6C18-2141D66D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01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8C4CDF-8D85-C82C-7F12-C54232C26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F02073-8ED1-989C-C9EE-64C5826E2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C94DA3-4EE8-2F9A-382C-C6F21B00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EAD066-7134-4CBB-C3B9-8684B955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84306-23C3-1C03-21B7-56E315DE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4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D900E-D47F-4C1E-7A6E-0252EA05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2625B-03B9-6C90-11B4-4B2B59EA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0BD1A-3B63-C83E-46F3-D4AAC376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ED89E-1043-07E8-4161-0A9B4434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BE93D-517A-1F9D-F8CA-E123E850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8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2234-A7DA-9C47-A961-95BF7BD4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8ADED3-3405-D992-4580-647D5482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4E6AA7-2465-D537-4363-14FDAE15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CE7789-3314-8492-D753-60F21A1C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522152-B191-DF3A-25A6-9D1DC256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50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7D4E1-9B7C-BBE1-58F1-084538F5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CE3D9-ADA7-16B6-592A-D123E44CC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C6C974-3F7C-A65C-9D32-236A343C3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B8F0C9-272C-78B5-09ED-FDAC77E6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323C6D-F68D-83F5-4281-59F98CE9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CA411-D75D-1E8A-7430-AE920CD7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8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E81CD-3B6C-33F9-1EEA-5C342EC6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E523F5-1711-D48E-C517-96726AE0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773C17-D3A1-7B80-F3ED-C283F584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9F046A-EAB7-0C84-F57F-942512A5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9AAFB3-4C73-3AC6-8E09-CA4581F80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429B95-AF2E-3F9D-CB69-84AD3572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449EFB-339F-1C98-6E63-7E90A84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4B29B0-A691-4485-5CED-3272DCBE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0C9C4-F475-773F-D1BB-13640D5B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AB266-E4A4-5E2B-A6D5-2DA6E50E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6047BA-1148-A823-AA2A-FD6193F4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C57381-CAA4-B685-5555-8B76540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3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776FD1-A851-E893-DBB3-5B2A413C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D9A433-57B9-88D1-4CDA-FE7DD39A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D1E1F-C803-DFE4-3988-D87C1CF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86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689CE-27A0-3277-7AB6-2ADC6973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C1663-77AC-96B0-FA99-F7EC6238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9D8A5D-C68A-E6F3-F85F-60BE35E6D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E7D7E1-5DB5-03A6-68F8-6B5A4CC5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2CA2A-0D76-C64F-956E-67ED06F6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B37F43-6041-0988-2EC9-0CB8CE3F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45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751FA-5946-A0B4-F81A-CE3A64FE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D40877-31B0-9AE5-19EC-C1513ECE8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8C9946-59AE-44C6-6105-34D401FAD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767940-4841-FD27-A250-316F1D98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2A5F14-FBB8-491A-CC4A-45D0CB46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152443-B9A4-E309-77D1-43A11A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E217B-EBD0-BC01-76BA-9BA9573F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23909E-65AC-1372-9841-8B6200D4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00914-D07F-EDDA-BBAF-CF58CDBFE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CFD8C-B224-4AAA-8B9F-9957D56D4F35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46F23-FF40-C10B-1FF9-151E76E1B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57F3F-F40C-4FB6-A50B-B0E899198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85925-FC21-A3CA-1EC4-7F27ADE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5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Предметная область и </a:t>
            </a:r>
            <a:r>
              <a:rPr lang="en-US" dirty="0"/>
              <a:t>UML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6AF882E-F278-B5C5-7E3D-DF459742E820}"/>
              </a:ext>
            </a:extLst>
          </p:cNvPr>
          <p:cNvGrpSpPr/>
          <p:nvPr/>
        </p:nvGrpSpPr>
        <p:grpSpPr>
          <a:xfrm>
            <a:off x="1862625" y="255980"/>
            <a:ext cx="8466749" cy="1462956"/>
            <a:chOff x="323528" y="108069"/>
            <a:chExt cx="8466749" cy="146295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DBF99C1F-7D3F-F06F-671D-866273AB4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08069"/>
              <a:ext cx="1872208" cy="146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7FAE58E0-510D-6883-C99D-002B3FCBC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76672"/>
              <a:ext cx="6234501" cy="72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781501-B3E4-C941-F84D-9773DC174197}"/>
              </a:ext>
            </a:extLst>
          </p:cNvPr>
          <p:cNvSpPr txBox="1">
            <a:spLocks/>
          </p:cNvSpPr>
          <p:nvPr/>
        </p:nvSpPr>
        <p:spPr>
          <a:xfrm>
            <a:off x="8578392" y="4320307"/>
            <a:ext cx="312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Выполнил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ru-RU" sz="2400" dirty="0"/>
              <a:t>Буланов Кирилл 41П</a:t>
            </a:r>
          </a:p>
        </p:txBody>
      </p:sp>
    </p:spTree>
    <p:extLst>
      <p:ext uri="{BB962C8B-B14F-4D97-AF65-F5344CB8AC3E}">
        <p14:creationId xmlns:p14="http://schemas.microsoft.com/office/powerpoint/2010/main" val="237983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9B2D1F"/>
                </a:solidFill>
              </a:rPr>
              <a:t>ER-</a:t>
            </a:r>
            <a:r>
              <a:rPr lang="ru-RU" sz="4000" dirty="0">
                <a:solidFill>
                  <a:srgbClr val="9B2D1F"/>
                </a:solidFill>
              </a:rPr>
              <a:t>диаграмма</a:t>
            </a:r>
          </a:p>
        </p:txBody>
      </p:sp>
      <p:pic>
        <p:nvPicPr>
          <p:cNvPr id="4" name="Рисунок 3" descr="Изображение выглядит как текст, снимок экрана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D6D2734-A22D-28EE-7CF7-D8EDA498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1229344"/>
            <a:ext cx="10620375" cy="542526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3973514-7632-D96E-AFFE-E90157CC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18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9B2D1F"/>
                </a:solidFill>
              </a:rPr>
              <a:t>Предметная область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69DCE-5E22-B1F6-BAB8-518168EFC765}"/>
              </a:ext>
            </a:extLst>
          </p:cNvPr>
          <p:cNvSpPr txBox="1"/>
          <p:nvPr/>
        </p:nvSpPr>
        <p:spPr>
          <a:xfrm>
            <a:off x="573386" y="1297775"/>
            <a:ext cx="5112190" cy="458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Вы работает в фирме, занимающейся продажей запасных частей для автомобилей. Вашей задачей является отслеживание финансовой стороны работы компании. Основная часть деятельности, находящейся в вашем ведении, связана с работой поставщиков. Фирма имеет определённый набор поставщиков, по каждому из которых известны название, адрес и телефон. У этих поставщиков вы приобретаете детали. Каждая деталь наряду с названием характеризуется артикулом и ценой (считаем цену постоянно). Некоторые из поставщиков могут поставлять одинаковые детали (один и тот же артикул). Каждый факт покупки запчастей у поставщиков фиксируется в базе данных, причем обязательным для запоминания являются дата покупки и количество приобретенных деталей.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7AAE0A5-368E-5D70-6E10-145F670D6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36167"/>
              </p:ext>
            </p:extLst>
          </p:nvPr>
        </p:nvGraphicFramePr>
        <p:xfrm>
          <a:off x="6096000" y="1297775"/>
          <a:ext cx="5809307" cy="45856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48824">
                  <a:extLst>
                    <a:ext uri="{9D8B030D-6E8A-4147-A177-3AD203B41FA5}">
                      <a16:colId xmlns:a16="http://schemas.microsoft.com/office/drawing/2014/main" val="4160601341"/>
                    </a:ext>
                  </a:extLst>
                </a:gridCol>
                <a:gridCol w="2960483">
                  <a:extLst>
                    <a:ext uri="{9D8B030D-6E8A-4147-A177-3AD203B41FA5}">
                      <a16:colId xmlns:a16="http://schemas.microsoft.com/office/drawing/2014/main" val="2804248714"/>
                    </a:ext>
                  </a:extLst>
                </a:gridCol>
              </a:tblGrid>
              <a:tr h="278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Объект</a:t>
                      </a:r>
                      <a:endParaRPr lang="ru-RU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Описание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0859998"/>
                  </a:ext>
                </a:extLst>
              </a:tr>
              <a:tr h="8643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Пользователь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Владеет учетной записью, имеет роль и доступ к функциям системы.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463684"/>
                  </a:ext>
                </a:extLst>
              </a:tr>
              <a:tr h="571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Поставщик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Источник запчастей, содержит название, контакты, реквизиты.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107327"/>
                  </a:ext>
                </a:extLst>
              </a:tr>
              <a:tr h="8643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Запчасть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Автомобильная деталь с артикулом, названием, ценами и совместимостью.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0135"/>
                  </a:ext>
                </a:extLst>
              </a:tr>
              <a:tr h="8643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Поставка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Фиксирует факт закупки у поставщика (дата, количество, сумма).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281679"/>
                  </a:ext>
                </a:extLst>
              </a:tr>
              <a:tr h="571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Склад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Содержит информацию об остатках запчастей.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259415"/>
                  </a:ext>
                </a:extLst>
              </a:tr>
              <a:tr h="571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Заказ</a:t>
                      </a:r>
                      <a:endParaRPr lang="ru-RU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Оформление клиентом, содержит список запчастей, сумму, статус.</a:t>
                      </a:r>
                      <a:endParaRPr lang="ru-RU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192425"/>
                  </a:ext>
                </a:extLst>
              </a:tr>
            </a:tbl>
          </a:graphicData>
        </a:graphic>
      </p:graphicFrame>
      <p:pic>
        <p:nvPicPr>
          <p:cNvPr id="3" name="Picture 3">
            <a:extLst>
              <a:ext uri="{FF2B5EF4-FFF2-40B4-BE49-F238E27FC236}">
                <a16:creationId xmlns:a16="http://schemas.microsoft.com/office/drawing/2014/main" id="{EA083568-43FF-554A-A900-04C7B94B6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2" y="20226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33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Предметная область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69DCE-5E22-B1F6-BAB8-518168EFC765}"/>
              </a:ext>
            </a:extLst>
          </p:cNvPr>
          <p:cNvSpPr txBox="1"/>
          <p:nvPr/>
        </p:nvSpPr>
        <p:spPr>
          <a:xfrm>
            <a:off x="573385" y="1297775"/>
            <a:ext cx="5220677" cy="458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400" kern="100" dirty="0">
                <a:cs typeface="Times New Roman" panose="02020603050405020304" pitchFamily="18" charset="0"/>
              </a:rPr>
              <a:t>Администратор</a:t>
            </a:r>
            <a:r>
              <a:rPr lang="en-US" sz="1400" kern="100" dirty="0">
                <a:cs typeface="Times New Roman" panose="02020603050405020304" pitchFamily="18" charset="0"/>
              </a:rPr>
              <a:t>: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Управляет пользователями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Настраивает систему</a:t>
            </a:r>
            <a:r>
              <a:rPr lang="en-US" sz="1400" kern="100" dirty="0">
                <a:cs typeface="Times New Roman" panose="02020603050405020304" pitchFamily="18" charset="0"/>
              </a:rPr>
              <a:t>.</a:t>
            </a:r>
          </a:p>
          <a:p>
            <a:pPr marL="373063" lvl="0" algn="just">
              <a:lnSpc>
                <a:spcPct val="150000"/>
              </a:lnSpc>
            </a:pPr>
            <a:endParaRPr lang="ru-RU" sz="1400" kern="100" dirty="0">
              <a:cs typeface="Times New Roman" panose="02020603050405020304" pitchFamily="18" charset="0"/>
            </a:endParaRP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400" kern="100" dirty="0">
                <a:cs typeface="Times New Roman" panose="02020603050405020304" pitchFamily="18" charset="0"/>
              </a:rPr>
              <a:t>Менеджер (объединяет закупщика, продавца, кладовщика):</a:t>
            </a: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Оформляет закупки у поставщиков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Управляет складскими остатками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Оформляет заказы клиентов</a:t>
            </a:r>
            <a:r>
              <a:rPr lang="en-US" sz="1400" kern="100" dirty="0">
                <a:cs typeface="Times New Roman" panose="02020603050405020304" pitchFamily="18" charset="0"/>
              </a:rPr>
              <a:t>.</a:t>
            </a:r>
          </a:p>
          <a:p>
            <a:pPr marL="373063" lvl="0" algn="just">
              <a:lnSpc>
                <a:spcPct val="150000"/>
              </a:lnSpc>
            </a:pPr>
            <a:endParaRPr lang="ru-RU" sz="1400" kern="100" dirty="0">
              <a:cs typeface="Times New Roman" panose="02020603050405020304" pitchFamily="18" charset="0"/>
            </a:endParaRP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400" kern="100" dirty="0">
                <a:cs typeface="Times New Roman" panose="02020603050405020304" pitchFamily="18" charset="0"/>
              </a:rPr>
              <a:t>Клиент</a:t>
            </a:r>
            <a:r>
              <a:rPr lang="en-US" sz="1400" kern="100" dirty="0">
                <a:cs typeface="Times New Roman" panose="02020603050405020304" pitchFamily="18" charset="0"/>
              </a:rPr>
              <a:t>: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Просматривает каталог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Оформляет заказ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Оплачивает покупку</a:t>
            </a:r>
            <a:r>
              <a:rPr lang="en-US" sz="1400" kern="100" dirty="0">
                <a:cs typeface="Times New Roman" panose="02020603050405020304" pitchFamily="18" charset="0"/>
              </a:rPr>
              <a:t>.</a:t>
            </a:r>
            <a:endParaRPr lang="ru-RU" sz="1400" kern="100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8609C-1C39-2981-233A-02C5083B262A}"/>
              </a:ext>
            </a:extLst>
          </p:cNvPr>
          <p:cNvSpPr txBox="1"/>
          <p:nvPr/>
        </p:nvSpPr>
        <p:spPr>
          <a:xfrm>
            <a:off x="6397938" y="1297775"/>
            <a:ext cx="5112190" cy="361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400" kern="100" dirty="0">
                <a:cs typeface="Times New Roman" panose="02020603050405020304" pitchFamily="18" charset="0"/>
              </a:rPr>
              <a:t>Закупка запчастей</a:t>
            </a:r>
            <a:r>
              <a:rPr lang="en-US" sz="1400" kern="100" dirty="0">
                <a:cs typeface="Times New Roman" panose="02020603050405020304" pitchFamily="18" charset="0"/>
              </a:rPr>
              <a:t>: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Менеджер оформляет заказ у поставщика;</a:t>
            </a: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Поставщик поставляет товар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Менеджер регистрирует поступление на склад;</a:t>
            </a: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Оплата фиксируется в финансовых операциях.</a:t>
            </a:r>
            <a:endParaRPr lang="en-US" sz="1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kern="1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400" kern="100" dirty="0">
                <a:cs typeface="Times New Roman" panose="02020603050405020304" pitchFamily="18" charset="0"/>
              </a:rPr>
              <a:t>Продажа запчастей</a:t>
            </a:r>
            <a:r>
              <a:rPr lang="en-US" sz="1400" kern="100" dirty="0">
                <a:cs typeface="Times New Roman" panose="02020603050405020304" pitchFamily="18" charset="0"/>
              </a:rPr>
              <a:t>: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Клиент заходит в каталог;</a:t>
            </a: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Оформляет заказ;</a:t>
            </a: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Менеджер подтверждает заказ;</a:t>
            </a:r>
          </a:p>
          <a:p>
            <a:pPr marL="715963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Клиент оплачивает и получает товар.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61FDE-C83C-D7A9-41EC-51F2AE9C4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2" y="20226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68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Диаграмма вариантов использования</a:t>
            </a:r>
          </a:p>
        </p:txBody>
      </p:sp>
      <p:pic>
        <p:nvPicPr>
          <p:cNvPr id="4" name="Рисунок 3" descr="Изображение выглядит как текст, диаграмма, снимок экрана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44BFC267-3A6B-BB63-DA00-9FC204F13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5" y="1161288"/>
            <a:ext cx="5260020" cy="5605272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DD58F94-9907-54FF-808A-86A9D9A51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16" y="1418923"/>
            <a:ext cx="6030167" cy="432495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32FF0F6-F1AA-BE39-DA28-F7D15742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19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Диаграмма последовательности</a:t>
            </a:r>
          </a:p>
        </p:txBody>
      </p:sp>
      <p:pic>
        <p:nvPicPr>
          <p:cNvPr id="4" name="Рисунок 3" descr="Изображение выглядит как текст, диаграмма, Параллельн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F8178B9-5B0F-119D-F776-919D2FC2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98" y="1187101"/>
            <a:ext cx="8292803" cy="530577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51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Диаграмма состояний</a:t>
            </a:r>
          </a:p>
        </p:txBody>
      </p:sp>
      <p:pic>
        <p:nvPicPr>
          <p:cNvPr id="4" name="Рисунок 3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0716F27-8ACB-718F-5445-1D74E78C8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00" y="996696"/>
            <a:ext cx="8815599" cy="562494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36BC120-A5CF-B726-81D7-B87AAFEE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8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Диаграмма классов</a:t>
            </a:r>
          </a:p>
        </p:txBody>
      </p:sp>
      <p:pic>
        <p:nvPicPr>
          <p:cNvPr id="4" name="Рисунок 3" descr="Изображение выглядит как текст, диаграмма, Параллельный, План&#10;&#10;Автоматически созданное описание">
            <a:extLst>
              <a:ext uri="{FF2B5EF4-FFF2-40B4-BE49-F238E27FC236}">
                <a16:creationId xmlns:a16="http://schemas.microsoft.com/office/drawing/2014/main" id="{7709FB27-437D-FCA4-40D2-8414586F1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60" y="1085850"/>
            <a:ext cx="5848479" cy="557729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EB2D3AE-F012-EE79-DF53-D177B1565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22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Диаграмма компонентов</a:t>
            </a:r>
          </a:p>
        </p:txBody>
      </p:sp>
      <p:pic>
        <p:nvPicPr>
          <p:cNvPr id="4" name="Рисунок 3" descr="Изображение выглядит как диаграмма, текст, линия, План&#10;&#10;Автоматически созданное описание">
            <a:extLst>
              <a:ext uri="{FF2B5EF4-FFF2-40B4-BE49-F238E27FC236}">
                <a16:creationId xmlns:a16="http://schemas.microsoft.com/office/drawing/2014/main" id="{861E2858-72A5-B747-02A2-5E57CD74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1541001"/>
            <a:ext cx="11534775" cy="377599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60E83E5-0907-EE22-FB5D-7CB377709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24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Диаграмма развёртывания</a:t>
            </a:r>
          </a:p>
        </p:txBody>
      </p:sp>
      <p:pic>
        <p:nvPicPr>
          <p:cNvPr id="4" name="Рисунок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BFF1DE0-CF54-438D-55F8-F42AEB0B0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00" y="1221087"/>
            <a:ext cx="3915000" cy="491112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E256BB3-CB5A-BB08-5BDD-B3444F25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973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296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Symbol</vt:lpstr>
      <vt:lpstr>Times New Roman</vt:lpstr>
      <vt:lpstr>Тема Office</vt:lpstr>
      <vt:lpstr>Предметная область и UML</vt:lpstr>
      <vt:lpstr>Предметная область</vt:lpstr>
      <vt:lpstr>Предметная область</vt:lpstr>
      <vt:lpstr>Диаграмма вариантов использования</vt:lpstr>
      <vt:lpstr>Диаграмма последовательности</vt:lpstr>
      <vt:lpstr>Диаграмма состояний</vt:lpstr>
      <vt:lpstr>Диаграмма классов</vt:lpstr>
      <vt:lpstr>Диаграмма компонентов</vt:lpstr>
      <vt:lpstr>Диаграмма развёртывания</vt:lpstr>
      <vt:lpstr>ER-диаграмма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rbx</dc:creator>
  <cp:lastModifiedBy>БулановКА@ngknn.local</cp:lastModifiedBy>
  <cp:revision>3</cp:revision>
  <dcterms:created xsi:type="dcterms:W3CDTF">2025-03-13T07:21:27Z</dcterms:created>
  <dcterms:modified xsi:type="dcterms:W3CDTF">2025-03-13T11:20:06Z</dcterms:modified>
</cp:coreProperties>
</file>