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7" r:id="rId3"/>
    <p:sldId id="278" r:id="rId4"/>
    <p:sldId id="269" r:id="rId5"/>
    <p:sldId id="263" r:id="rId6"/>
    <p:sldId id="281" r:id="rId7"/>
    <p:sldId id="270" r:id="rId8"/>
    <p:sldId id="290" r:id="rId9"/>
    <p:sldId id="271" r:id="rId10"/>
    <p:sldId id="264" r:id="rId11"/>
    <p:sldId id="284" r:id="rId12"/>
    <p:sldId id="285" r:id="rId13"/>
    <p:sldId id="291" r:id="rId14"/>
    <p:sldId id="292" r:id="rId15"/>
    <p:sldId id="265" r:id="rId16"/>
    <p:sldId id="266" r:id="rId17"/>
    <p:sldId id="294" r:id="rId18"/>
    <p:sldId id="295" r:id="rId19"/>
    <p:sldId id="267" r:id="rId20"/>
    <p:sldId id="286" r:id="rId21"/>
    <p:sldId id="262" r:id="rId22"/>
    <p:sldId id="289" r:id="rId23"/>
    <p:sldId id="288" r:id="rId24"/>
    <p:sldId id="287" r:id="rId25"/>
    <p:sldId id="272" r:id="rId26"/>
    <p:sldId id="268" r:id="rId27"/>
    <p:sldId id="282" r:id="rId28"/>
    <p:sldId id="273" r:id="rId29"/>
    <p:sldId id="274" r:id="rId30"/>
    <p:sldId id="275" r:id="rId31"/>
    <p:sldId id="276" r:id="rId32"/>
    <p:sldId id="279" r:id="rId33"/>
    <p:sldId id="283" r:id="rId34"/>
    <p:sldId id="258" r:id="rId35"/>
    <p:sldId id="259" r:id="rId36"/>
    <p:sldId id="296" r:id="rId37"/>
    <p:sldId id="297" r:id="rId38"/>
    <p:sldId id="260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FF"/>
    <a:srgbClr val="3333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13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FBF1-2A24-4878-A5A5-5A4C3A14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A409C-C3D0-4B71-8CA5-F60D384F3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B6231-FFE1-48DD-8D11-2CD4945A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CCEFA-C87D-4850-8D84-BCA61A7C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1F707-E103-4E9E-9160-345EDFE5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69D0D-37F9-4E3A-A35A-8E8A34B3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14096-DE4A-4D5F-8660-B919935C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98C7A-ABD2-4E6D-BB95-1C5314AD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D3281-F753-48DC-B337-A8469983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97378-4943-4D92-A8C1-CE18422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AD41A-AAB6-47F1-85F7-4EAF1D2A0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1E373-FAE8-455B-A0EE-F2435BC8F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6E2F-EFC4-4A44-8D6A-35BD97C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1F808-D5FD-4DB1-A042-239E4D6D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3547-81D0-4DDC-868E-BD429CE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E050-989C-481B-BAEF-18396219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5FC29-D09C-43B1-BD39-6792AA6D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A4D81-ACBC-450A-B780-6197BF1A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2284D-D963-402C-81E5-219F38D7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4887-E401-478B-B88D-B4D13F0C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D634A-B6DB-4B7D-B347-BDEA435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ADA3F-4BE4-4A76-8C0F-8FE808F7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BD4A6-79DA-4EE4-8CC1-62E82BE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E8D54-16E8-4254-8C96-CF9767B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993AB-B3D4-4740-AEFE-7788A267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72A7-B78D-47E9-A147-052CFEED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2BB3C-B1AC-4C6C-B50D-C0C8F3AC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22C93-D634-48C3-8ED7-8327C508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8F1CA-78C7-434D-AAF2-4DB53B4A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0BD29-E06A-4028-871E-0A1EAC18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29626-CBC4-42D4-911C-86A790C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07A25-057C-4290-9844-8310F7D4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D761A-68FE-4087-A0A0-976A6167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2F3D7-4F01-43FF-AEDA-DDE8F128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2F98CA-8D8D-46E4-8B70-8BB4A52E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88C2C7-D5FC-4840-AC58-586FE65D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264DBB-BE7A-4CA7-8659-0CA6D4B8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9708B-0FCC-44B9-9BDA-43908096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501B-CEA4-426B-94FF-DA846DF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4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B4EC-8CC2-45A0-8A98-634AEF2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A1AB6-20E0-4718-82C6-28D0B579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C4575-CDA6-47AC-ACCF-271ACAA8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36EFB-F306-4458-8B16-3B09A00B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B7DB6-B14B-4836-AF7B-0AB240D0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3505A3-6182-4DD8-A663-0406FAF3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184F6-A2FA-457E-B831-AAFCBD22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8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CC03A-DB7F-4052-B9EE-60A80D06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9A81D-EC6E-48C3-9B22-38263D68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1DD45-EBFE-45E4-9043-D3D2C4CB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38886-2567-4C15-8B44-4F370355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258EF-66D7-412A-8B15-3367E67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3582F-4CE8-4CEC-8199-A148C872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6787-5926-4DB5-BE56-3C25670A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EA04A-ACAE-4951-915D-CEDDC8E1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57CD83-0C74-4FFE-BCF7-4BC46FC0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FCC4D-441E-4032-9093-CC065EC7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6923A-53E7-4BA3-A6BD-7D03D1D2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F25FB-839A-4001-B81D-D8B35440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0EA39-8131-4F95-B52E-F7A246FB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BD17C-D4DD-4521-8B08-A75D5F85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8523D-AAF9-4119-A6C5-8998B46F6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7BCF-05CC-429A-AB57-4359CDF004A7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251D7-DE62-472D-9EB9-F5AB46925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05617-0B07-4813-AA6A-8FF9252A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5DFC-E52D-4906-9307-9869D3520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C3AE29FE-35C6-4E2F-A8E0-F6DACF2A9D46}"/>
              </a:ext>
            </a:extLst>
          </p:cNvPr>
          <p:cNvSpPr/>
          <p:nvPr/>
        </p:nvSpPr>
        <p:spPr>
          <a:xfrm>
            <a:off x="4122517" y="2870527"/>
            <a:ext cx="2743200" cy="22339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A6C17D-C4BF-4F2B-A6EF-D75E3CC56D00}"/>
              </a:ext>
            </a:extLst>
          </p:cNvPr>
          <p:cNvCxnSpPr>
            <a:cxnSpLocks/>
          </p:cNvCxnSpPr>
          <p:nvPr/>
        </p:nvCxnSpPr>
        <p:spPr>
          <a:xfrm>
            <a:off x="4354011" y="4710901"/>
            <a:ext cx="2245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F11F53-C1A6-429B-8870-BA307C2C60BE}"/>
              </a:ext>
            </a:extLst>
          </p:cNvPr>
          <p:cNvCxnSpPr>
            <a:cxnSpLocks/>
          </p:cNvCxnSpPr>
          <p:nvPr/>
        </p:nvCxnSpPr>
        <p:spPr>
          <a:xfrm>
            <a:off x="4573922" y="4381464"/>
            <a:ext cx="186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62083A-8AB8-45B6-A3B4-E8DE40D2A010}"/>
              </a:ext>
            </a:extLst>
          </p:cNvPr>
          <p:cNvCxnSpPr>
            <a:cxnSpLocks/>
          </p:cNvCxnSpPr>
          <p:nvPr/>
        </p:nvCxnSpPr>
        <p:spPr>
          <a:xfrm>
            <a:off x="4819725" y="4067680"/>
            <a:ext cx="1351511" cy="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49E8C6-256F-49C8-8A7F-4524DA2E2B8C}"/>
              </a:ext>
            </a:extLst>
          </p:cNvPr>
          <p:cNvSpPr/>
          <p:nvPr/>
        </p:nvSpPr>
        <p:spPr>
          <a:xfrm>
            <a:off x="5042711" y="4758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요구사항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F58278-B3FD-4056-9D0F-D58ABAC37C20}"/>
              </a:ext>
            </a:extLst>
          </p:cNvPr>
          <p:cNvSpPr/>
          <p:nvPr/>
        </p:nvSpPr>
        <p:spPr>
          <a:xfrm>
            <a:off x="5042711" y="4398825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use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case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781B0A-8110-4ACA-AEFC-BA766CA72775}"/>
              </a:ext>
            </a:extLst>
          </p:cNvPr>
          <p:cNvSpPr/>
          <p:nvPr/>
        </p:nvSpPr>
        <p:spPr>
          <a:xfrm>
            <a:off x="4666035" y="4071537"/>
            <a:ext cx="1679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use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case scenario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28530-CBF5-413A-A4EA-6308E1FB678E}"/>
              </a:ext>
            </a:extLst>
          </p:cNvPr>
          <p:cNvSpPr/>
          <p:nvPr/>
        </p:nvSpPr>
        <p:spPr>
          <a:xfrm>
            <a:off x="4573922" y="3506319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module </a:t>
            </a:r>
          </a:p>
          <a:p>
            <a:pPr algn="ctr"/>
            <a:r>
              <a:rPr lang="en-US" altLang="ko-KR" sz="1400" b="1" dirty="0"/>
              <a:t>(including behavior)</a:t>
            </a:r>
            <a:endParaRPr lang="ko-KR" altLang="en-US" sz="1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8D603D-9B87-41A4-B73E-5E42223AD721}"/>
              </a:ext>
            </a:extLst>
          </p:cNvPr>
          <p:cNvCxnSpPr>
            <a:cxnSpLocks/>
          </p:cNvCxnSpPr>
          <p:nvPr/>
        </p:nvCxnSpPr>
        <p:spPr>
          <a:xfrm>
            <a:off x="4972125" y="3479301"/>
            <a:ext cx="1351511" cy="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CC963-30B5-4BBB-82C3-7A70E3A56A8B}"/>
              </a:ext>
            </a:extLst>
          </p:cNvPr>
          <p:cNvSpPr/>
          <p:nvPr/>
        </p:nvSpPr>
        <p:spPr>
          <a:xfrm>
            <a:off x="4904882" y="3149450"/>
            <a:ext cx="1201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architecture</a:t>
            </a:r>
            <a:endParaRPr lang="ko-KR" altLang="en-US" sz="1400" b="1" dirty="0"/>
          </a:p>
        </p:txBody>
      </p:sp>
      <p:sp>
        <p:nvSpPr>
          <p:cNvPr id="14" name="설명선: 굽은 선(테두리 없음) 13">
            <a:extLst>
              <a:ext uri="{FF2B5EF4-FFF2-40B4-BE49-F238E27FC236}">
                <a16:creationId xmlns:a16="http://schemas.microsoft.com/office/drawing/2014/main" id="{44113B64-2A06-44CC-AC3F-BC5C3C5B8DCF}"/>
              </a:ext>
            </a:extLst>
          </p:cNvPr>
          <p:cNvSpPr/>
          <p:nvPr/>
        </p:nvSpPr>
        <p:spPr>
          <a:xfrm>
            <a:off x="1659264" y="2014878"/>
            <a:ext cx="1704029" cy="855650"/>
          </a:xfrm>
          <a:prstGeom prst="callout2">
            <a:avLst>
              <a:gd name="adj1" fmla="val 44152"/>
              <a:gd name="adj2" fmla="val 101606"/>
              <a:gd name="adj3" fmla="val 39888"/>
              <a:gd name="adj4" fmla="val 134608"/>
              <a:gd name="adj5" fmla="val 127901"/>
              <a:gd name="adj6" fmla="val 2217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보고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연계 시스템 간 커뮤니케이션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설명선: 굽은 선(테두리 없음) 14">
            <a:extLst>
              <a:ext uri="{FF2B5EF4-FFF2-40B4-BE49-F238E27FC236}">
                <a16:creationId xmlns:a16="http://schemas.microsoft.com/office/drawing/2014/main" id="{B7241C2D-34DA-4169-8327-6E99AE630237}"/>
              </a:ext>
            </a:extLst>
          </p:cNvPr>
          <p:cNvSpPr/>
          <p:nvPr/>
        </p:nvSpPr>
        <p:spPr>
          <a:xfrm>
            <a:off x="1649895" y="3801622"/>
            <a:ext cx="1704029" cy="855650"/>
          </a:xfrm>
          <a:prstGeom prst="callout2">
            <a:avLst>
              <a:gd name="adj1" fmla="val 44152"/>
              <a:gd name="adj2" fmla="val 101606"/>
              <a:gd name="adj3" fmla="val 46652"/>
              <a:gd name="adj4" fmla="val 118305"/>
              <a:gd name="adj5" fmla="val 134665"/>
              <a:gd name="adj6" fmla="val 1694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보고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고객과 커뮤니케이션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6" name="설명선: 굽은 선(테두리 없음) 15">
            <a:extLst>
              <a:ext uri="{FF2B5EF4-FFF2-40B4-BE49-F238E27FC236}">
                <a16:creationId xmlns:a16="http://schemas.microsoft.com/office/drawing/2014/main" id="{8B929657-6795-419E-AFA2-B2DFBC41192D}"/>
              </a:ext>
            </a:extLst>
          </p:cNvPr>
          <p:cNvSpPr/>
          <p:nvPr/>
        </p:nvSpPr>
        <p:spPr>
          <a:xfrm>
            <a:off x="7971601" y="2650669"/>
            <a:ext cx="2028926" cy="855650"/>
          </a:xfrm>
          <a:prstGeom prst="callout2">
            <a:avLst>
              <a:gd name="adj1" fmla="val 46857"/>
              <a:gd name="adj2" fmla="val 1076"/>
              <a:gd name="adj3" fmla="val 53415"/>
              <a:gd name="adj4" fmla="val -14993"/>
              <a:gd name="adj5" fmla="val 169836"/>
              <a:gd name="adj6" fmla="val -423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solidFill>
                  <a:schemeClr val="tx1"/>
                </a:solidFill>
              </a:rPr>
              <a:t>개발자 간 커뮤니케이션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299188C-31EA-4511-B7BA-5130DAA0FA76}"/>
              </a:ext>
            </a:extLst>
          </p:cNvPr>
          <p:cNvSpPr/>
          <p:nvPr/>
        </p:nvSpPr>
        <p:spPr>
          <a:xfrm>
            <a:off x="6599500" y="3506319"/>
            <a:ext cx="491930" cy="1147096"/>
          </a:xfrm>
          <a:prstGeom prst="rightBrace">
            <a:avLst>
              <a:gd name="adj1" fmla="val 12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F30D4C-9037-493C-AF0D-9DEEB7D94335}"/>
              </a:ext>
            </a:extLst>
          </p:cNvPr>
          <p:cNvSpPr/>
          <p:nvPr/>
        </p:nvSpPr>
        <p:spPr>
          <a:xfrm>
            <a:off x="6901888" y="4191750"/>
            <a:ext cx="5068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This is a basic development rationale.</a:t>
            </a:r>
          </a:p>
          <a:p>
            <a:pPr algn="ctr"/>
            <a:r>
              <a:rPr lang="en-US" altLang="ko-KR" dirty="0"/>
              <a:t>When we get experience in a domain or skill,</a:t>
            </a:r>
          </a:p>
          <a:p>
            <a:pPr algn="ctr"/>
            <a:r>
              <a:rPr lang="en-US" altLang="ko-KR" dirty="0"/>
              <a:t>we can skip several things.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41E56-E721-4D65-8786-CD6564B2BA3B}"/>
              </a:ext>
            </a:extLst>
          </p:cNvPr>
          <p:cNvSpPr/>
          <p:nvPr/>
        </p:nvSpPr>
        <p:spPr>
          <a:xfrm>
            <a:off x="3386938" y="5377688"/>
            <a:ext cx="5119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then...implementation. even @ agile</a:t>
            </a:r>
          </a:p>
          <a:p>
            <a:r>
              <a:rPr lang="en-US" altLang="ko-KR" dirty="0"/>
              <a:t>the agile doesn’t mean on-the-fly, </a:t>
            </a:r>
          </a:p>
          <a:p>
            <a:r>
              <a:rPr lang="en-US" altLang="ko-KR" dirty="0"/>
              <a:t>i.e., allow-skip keeping to believe our expertise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520114-1FC9-48ED-9934-0CA8D7C1EC5E}"/>
              </a:ext>
            </a:extLst>
          </p:cNvPr>
          <p:cNvSpPr/>
          <p:nvPr/>
        </p:nvSpPr>
        <p:spPr>
          <a:xfrm>
            <a:off x="906981" y="89584"/>
            <a:ext cx="1037803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have been trying to implement our product while giving a demonstration bi-weekly</a:t>
            </a:r>
          </a:p>
          <a:p>
            <a:pPr algn="ctr"/>
            <a:r>
              <a:rPr lang="en-US" altLang="ko-KR" dirty="0"/>
              <a:t>This was our environmental condition and it was an essential task to show vision of our product.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dirty="0"/>
              <a:t>Thanks for your effort!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dirty="0"/>
              <a:t>Now it’s time to make our development system more stable!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9F4E0B-3892-43C2-80D9-2202FCF5D8F5}"/>
              </a:ext>
            </a:extLst>
          </p:cNvPr>
          <p:cNvSpPr/>
          <p:nvPr/>
        </p:nvSpPr>
        <p:spPr>
          <a:xfrm>
            <a:off x="7836833" y="6433216"/>
            <a:ext cx="448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Let’s go back to the early of January….</a:t>
            </a:r>
          </a:p>
        </p:txBody>
      </p:sp>
    </p:spTree>
    <p:extLst>
      <p:ext uri="{BB962C8B-B14F-4D97-AF65-F5344CB8AC3E}">
        <p14:creationId xmlns:p14="http://schemas.microsoft.com/office/powerpoint/2010/main" val="36028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D25BE5-7103-4658-98F4-7BA335EFB019}"/>
              </a:ext>
            </a:extLst>
          </p:cNvPr>
          <p:cNvSpPr/>
          <p:nvPr/>
        </p:nvSpPr>
        <p:spPr>
          <a:xfrm>
            <a:off x="299720" y="598259"/>
            <a:ext cx="11592560" cy="290701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ko-KR" altLang="en-US" sz="1600" b="1" dirty="0"/>
              <a:t>과제별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스키마를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특정 시간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pull</a:t>
            </a:r>
            <a:r>
              <a:rPr lang="ko-KR" altLang="en-US" sz="1600" b="1" dirty="0"/>
              <a:t> 하여 정보 추출하여 이를 저장한다</a:t>
            </a:r>
            <a:r>
              <a:rPr lang="en-US" altLang="ko-KR" sz="1600" b="1" dirty="0"/>
              <a:t>. </a:t>
            </a:r>
            <a:r>
              <a:rPr lang="en-US" altLang="ko-KR" sz="1100" dirty="0"/>
              <a:t>(</a:t>
            </a:r>
            <a:r>
              <a:rPr lang="ko-KR" altLang="en-US" sz="1100" dirty="0"/>
              <a:t>스키마 유효성은  타</a:t>
            </a:r>
            <a:r>
              <a:rPr lang="en-US" altLang="ko-KR" sz="1100" dirty="0"/>
              <a:t> </a:t>
            </a:r>
            <a:r>
              <a:rPr lang="ko-KR" altLang="en-US" sz="1100" dirty="0"/>
              <a:t>시나리오에서 보증</a:t>
            </a:r>
            <a:r>
              <a:rPr lang="en-US" altLang="ko-KR" sz="1100" dirty="0"/>
              <a:t>)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1600" b="1" dirty="0"/>
              <a:t>스키마에 기술된 과제별 </a:t>
            </a:r>
            <a:r>
              <a:rPr lang="en-US" altLang="ko-KR" sz="1600" b="1" dirty="0"/>
              <a:t>Repository 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pull, clone </a:t>
            </a:r>
            <a:r>
              <a:rPr lang="ko-KR" altLang="en-US" sz="1600" b="1" dirty="0"/>
              <a:t>한다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1600" b="1" dirty="0"/>
              <a:t>신규 </a:t>
            </a:r>
            <a:r>
              <a:rPr lang="en-US" altLang="ko-KR" sz="1600" b="1" dirty="0"/>
              <a:t>merged commit </a:t>
            </a:r>
            <a:r>
              <a:rPr lang="ko-KR" altLang="en-US" sz="1600" b="1" dirty="0"/>
              <a:t>을 대상으로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 상의 </a:t>
            </a:r>
            <a:r>
              <a:rPr lang="en-US" altLang="ko-KR" sz="1600" b="1" dirty="0"/>
              <a:t>Test Case File</a:t>
            </a:r>
            <a:r>
              <a:rPr lang="ko-KR" altLang="en-US" sz="1600" b="1" dirty="0"/>
              <a:t> 식별 규칙에 맞는 파일과 이를 포함하는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을 함께 식별하고 변경내역을 분석한다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그리고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이를 저장한다</a:t>
            </a:r>
            <a:endParaRPr lang="en-US" altLang="ko-KR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D7A1E-A964-4577-B1D6-4C61AF6F9B87}"/>
              </a:ext>
            </a:extLst>
          </p:cNvPr>
          <p:cNvSpPr/>
          <p:nvPr/>
        </p:nvSpPr>
        <p:spPr>
          <a:xfrm>
            <a:off x="299720" y="144083"/>
            <a:ext cx="8139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#1 ]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스키마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repository </a:t>
            </a:r>
            <a:r>
              <a:rPr lang="ko-KR" altLang="en-US" sz="1600" b="1" dirty="0"/>
              <a:t>위치</a:t>
            </a:r>
            <a:r>
              <a:rPr lang="en-US" altLang="ko-KR" sz="1600" b="1" dirty="0"/>
              <a:t> 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File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0D130-465C-483E-BEAA-BE96E3F67E8A}"/>
              </a:ext>
            </a:extLst>
          </p:cNvPr>
          <p:cNvSpPr/>
          <p:nvPr/>
        </p:nvSpPr>
        <p:spPr>
          <a:xfrm>
            <a:off x="4663434" y="873754"/>
            <a:ext cx="483332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8CF6-D518-40B6-9D83-92D2A69FD321}"/>
              </a:ext>
            </a:extLst>
          </p:cNvPr>
          <p:cNvSpPr/>
          <p:nvPr/>
        </p:nvSpPr>
        <p:spPr>
          <a:xfrm>
            <a:off x="719065" y="1620934"/>
            <a:ext cx="471508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075A2C-A099-49CC-8418-B9E428ED679E}"/>
              </a:ext>
            </a:extLst>
          </p:cNvPr>
          <p:cNvSpPr/>
          <p:nvPr/>
        </p:nvSpPr>
        <p:spPr>
          <a:xfrm>
            <a:off x="4396686" y="1354562"/>
            <a:ext cx="1818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 using JGit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566BA-609B-486F-8C08-F3D3BBCC55D1}"/>
              </a:ext>
            </a:extLst>
          </p:cNvPr>
          <p:cNvSpPr/>
          <p:nvPr/>
        </p:nvSpPr>
        <p:spPr>
          <a:xfrm>
            <a:off x="719065" y="2368664"/>
            <a:ext cx="2834031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BE1F18-7381-4B63-95FE-6F0EDF3B47ED}"/>
              </a:ext>
            </a:extLst>
          </p:cNvPr>
          <p:cNvSpPr/>
          <p:nvPr/>
        </p:nvSpPr>
        <p:spPr>
          <a:xfrm>
            <a:off x="2593066" y="206356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8C2573-690C-4A6E-90CD-7947D6992F7A}"/>
              </a:ext>
            </a:extLst>
          </p:cNvPr>
          <p:cNvSpPr/>
          <p:nvPr/>
        </p:nvSpPr>
        <p:spPr>
          <a:xfrm>
            <a:off x="3972441" y="2368664"/>
            <a:ext cx="750049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5F4ABE-A793-409D-97C5-4EB4BCEA889E}"/>
              </a:ext>
            </a:extLst>
          </p:cNvPr>
          <p:cNvSpPr/>
          <p:nvPr/>
        </p:nvSpPr>
        <p:spPr>
          <a:xfrm>
            <a:off x="719066" y="3096724"/>
            <a:ext cx="3931312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628A7-25A5-473D-9771-1C24B1E5B531}"/>
              </a:ext>
            </a:extLst>
          </p:cNvPr>
          <p:cNvSpPr/>
          <p:nvPr/>
        </p:nvSpPr>
        <p:spPr>
          <a:xfrm>
            <a:off x="3612915" y="288003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AFF6D4-732F-4A97-A209-9682EAEB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67918"/>
              </p:ext>
            </p:extLst>
          </p:nvPr>
        </p:nvGraphicFramePr>
        <p:xfrm>
          <a:off x="299719" y="3649238"/>
          <a:ext cx="11592560" cy="297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979">
                  <a:extLst>
                    <a:ext uri="{9D8B030D-6E8A-4147-A177-3AD203B41FA5}">
                      <a16:colId xmlns:a16="http://schemas.microsoft.com/office/drawing/2014/main" val="2895369457"/>
                    </a:ext>
                  </a:extLst>
                </a:gridCol>
                <a:gridCol w="2308224">
                  <a:extLst>
                    <a:ext uri="{9D8B030D-6E8A-4147-A177-3AD203B41FA5}">
                      <a16:colId xmlns:a16="http://schemas.microsoft.com/office/drawing/2014/main" val="3483401746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3670111012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1987545905"/>
                    </a:ext>
                  </a:extLst>
                </a:gridCol>
                <a:gridCol w="4689725">
                  <a:extLst>
                    <a:ext uri="{9D8B030D-6E8A-4147-A177-3AD203B41FA5}">
                      <a16:colId xmlns:a16="http://schemas.microsoft.com/office/drawing/2014/main" val="1540581860"/>
                    </a:ext>
                  </a:extLst>
                </a:gridCol>
              </a:tblGrid>
              <a:tr h="18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서브 모듈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7001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메타 정보 직렬화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스키마 </a:t>
                      </a:r>
                      <a:r>
                        <a:rPr lang="en-US" altLang="ko-KR" sz="1200" dirty="0"/>
                        <a:t>Repo URL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PoJo</a:t>
                      </a:r>
                      <a:r>
                        <a:rPr lang="ko-KR" altLang="en-US" sz="1200" dirty="0"/>
                        <a:t>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PoJo </a:t>
                      </a:r>
                      <a:r>
                        <a:rPr lang="ko-KR" altLang="en-US" sz="1200" dirty="0"/>
                        <a:t>에는 </a:t>
                      </a:r>
                      <a:r>
                        <a:rPr lang="en-US" altLang="ko-KR" sz="1200" dirty="0"/>
                        <a:t>TC</a:t>
                      </a:r>
                      <a:r>
                        <a:rPr lang="ko-KR" altLang="en-US" sz="1200" dirty="0"/>
                        <a:t> 식별 정보</a:t>
                      </a:r>
                      <a:r>
                        <a:rPr lang="en-US" altLang="ko-KR" sz="1200" dirty="0"/>
                        <a:t>, Assertion </a:t>
                      </a:r>
                      <a:r>
                        <a:rPr lang="ko-KR" altLang="en-US" sz="1200" dirty="0"/>
                        <a:t>식별 정보 포함되어야 한다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이는 </a:t>
                      </a:r>
                      <a:r>
                        <a:rPr lang="en-US" altLang="ko-KR" sz="1200" dirty="0"/>
                        <a:t>TCM Context </a:t>
                      </a:r>
                      <a:r>
                        <a:rPr lang="ko-KR" altLang="en-US" sz="1200" dirty="0"/>
                        <a:t>에서 조회 가능해야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0834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과제 별 </a:t>
                      </a:r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메타 정보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도메인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440217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메타 정보 저장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및 조회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과제별 </a:t>
                      </a:r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메타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정보 객체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과제 식별자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저장됨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(TC </a:t>
                      </a:r>
                      <a:r>
                        <a:rPr lang="ko-KR" altLang="en-US" sz="1200" dirty="0"/>
                        <a:t>메타 정보 객체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TCM Context </a:t>
                      </a:r>
                      <a:r>
                        <a:rPr lang="ko-KR" altLang="en-US" sz="1200" dirty="0"/>
                        <a:t>에서 해당 방법을 제공해야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451958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코드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과제 </a:t>
                      </a:r>
                      <a:r>
                        <a:rPr lang="en-US" altLang="ko-KR" sz="1200" dirty="0"/>
                        <a:t>Repo URL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업데이트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repository</a:t>
                      </a:r>
                      <a:r>
                        <a:rPr lang="ko-KR" altLang="en-US" sz="1200" dirty="0"/>
                        <a:t> 가 위치할 </a:t>
                      </a:r>
                      <a:r>
                        <a:rPr lang="en-US" altLang="ko-KR" sz="1200" dirty="0"/>
                        <a:t>root </a:t>
                      </a:r>
                      <a:r>
                        <a:rPr lang="ko-KR" altLang="en-US" sz="1200" dirty="0"/>
                        <a:t>경로는 </a:t>
                      </a:r>
                      <a:r>
                        <a:rPr lang="en-US" altLang="ko-KR" sz="1200" dirty="0"/>
                        <a:t>application.properties </a:t>
                      </a:r>
                      <a:r>
                        <a:rPr lang="ko-KR" altLang="en-US" sz="1200" dirty="0"/>
                        <a:t>에 저장한다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또한 이는 개인화 </a:t>
                      </a:r>
                      <a:r>
                        <a:rPr lang="en-US" altLang="ko-KR" sz="1200" dirty="0"/>
                        <a:t>properties </a:t>
                      </a:r>
                      <a:r>
                        <a:rPr lang="ko-KR" altLang="en-US" sz="1200" dirty="0"/>
                        <a:t>파일에서 설정하여 우선순위를 정의한다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1171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신규 커밋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과제</a:t>
                      </a:r>
                      <a:r>
                        <a:rPr lang="en-US" altLang="ko-KR" sz="1200" dirty="0"/>
                        <a:t> Repo (local)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기존 커밋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파일 포함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Merged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추가 고민 필요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최초 운영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 데이터의 누적을 보여줄 것인가</a:t>
                      </a:r>
                      <a:r>
                        <a:rPr lang="en-US" altLang="ko-KR" sz="1200" dirty="0"/>
                        <a:t>? </a:t>
                      </a:r>
                      <a:r>
                        <a:rPr lang="ko-KR" altLang="en-US" sz="1200" dirty="0"/>
                        <a:t>그렇다면 그때는 데이터가 쌓이지 않아 신규 커밋 대비라는 말이 불가능한데 어떻게 대응할 것인가</a:t>
                      </a:r>
                      <a:r>
                        <a:rPr lang="en-US" altLang="ko-KR" sz="1200" dirty="0"/>
                        <a:t>?</a:t>
                      </a:r>
                      <a:r>
                        <a:rPr lang="ko-KR" altLang="en-US" sz="1200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19635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DC750-C1F9-4E0E-9194-4C9414FB4B1D}"/>
              </a:ext>
            </a:extLst>
          </p:cNvPr>
          <p:cNvSpPr/>
          <p:nvPr/>
        </p:nvSpPr>
        <p:spPr>
          <a:xfrm>
            <a:off x="3527908" y="809897"/>
            <a:ext cx="1705943" cy="5660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28E259-1567-4AB6-85C0-E9492EF53D4C}"/>
              </a:ext>
            </a:extLst>
          </p:cNvPr>
          <p:cNvSpPr/>
          <p:nvPr/>
        </p:nvSpPr>
        <p:spPr>
          <a:xfrm>
            <a:off x="3338603" y="537492"/>
            <a:ext cx="1321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Lib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#1 : Jenkins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215386-B964-417B-B3E1-B10E3F2D5495}"/>
              </a:ext>
            </a:extLst>
          </p:cNvPr>
          <p:cNvSpPr/>
          <p:nvPr/>
        </p:nvSpPr>
        <p:spPr>
          <a:xfrm>
            <a:off x="5829546" y="3093578"/>
            <a:ext cx="520454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E9E9A-D951-4D84-BDCA-669B2FEDA246}"/>
              </a:ext>
            </a:extLst>
          </p:cNvPr>
          <p:cNvSpPr/>
          <p:nvPr/>
        </p:nvSpPr>
        <p:spPr>
          <a:xfrm>
            <a:off x="6401980" y="3069903"/>
            <a:ext cx="760819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8A2D71-776F-4A4E-842D-7695153610BB}"/>
              </a:ext>
            </a:extLst>
          </p:cNvPr>
          <p:cNvSpPr/>
          <p:nvPr/>
        </p:nvSpPr>
        <p:spPr>
          <a:xfrm>
            <a:off x="5333898" y="283939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#6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EFA9A7-DFC9-4111-94F1-7FED2BFABBE0}"/>
              </a:ext>
            </a:extLst>
          </p:cNvPr>
          <p:cNvSpPr/>
          <p:nvPr/>
        </p:nvSpPr>
        <p:spPr>
          <a:xfrm>
            <a:off x="6513066" y="2859421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#7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339295F-2208-4E37-AA4C-413456FE03FC}"/>
              </a:ext>
            </a:extLst>
          </p:cNvPr>
          <p:cNvCxnSpPr>
            <a:stCxn id="18" idx="1"/>
            <a:endCxn id="17" idx="0"/>
          </p:cNvCxnSpPr>
          <p:nvPr/>
        </p:nvCxnSpPr>
        <p:spPr>
          <a:xfrm rot="10800000" flipV="1">
            <a:off x="2684723" y="3018534"/>
            <a:ext cx="928193" cy="78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E7DECC9-BB5D-4ECA-9501-1DDE654A8CD5}"/>
              </a:ext>
            </a:extLst>
          </p:cNvPr>
          <p:cNvCxnSpPr>
            <a:cxnSpLocks/>
            <a:stCxn id="18" idx="0"/>
            <a:endCxn id="16" idx="1"/>
          </p:cNvCxnSpPr>
          <p:nvPr/>
        </p:nvCxnSpPr>
        <p:spPr>
          <a:xfrm rot="16200000" flipV="1">
            <a:off x="3904067" y="2652455"/>
            <a:ext cx="295955" cy="159206"/>
          </a:xfrm>
          <a:prstGeom prst="bentConnector4">
            <a:avLst>
              <a:gd name="adj1" fmla="val 13606"/>
              <a:gd name="adj2" fmla="val 46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603C32-A732-4E55-97B0-D38B98BCE6BD}"/>
              </a:ext>
            </a:extLst>
          </p:cNvPr>
          <p:cNvSpPr/>
          <p:nvPr/>
        </p:nvSpPr>
        <p:spPr>
          <a:xfrm>
            <a:off x="5612668" y="871132"/>
            <a:ext cx="90039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910871-C125-450D-A28E-63E714731649}"/>
              </a:ext>
            </a:extLst>
          </p:cNvPr>
          <p:cNvSpPr/>
          <p:nvPr/>
        </p:nvSpPr>
        <p:spPr>
          <a:xfrm>
            <a:off x="4881249" y="617459"/>
            <a:ext cx="1818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 using JGit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E6368E-845B-469F-A3F7-A394DEB3CAAC}"/>
              </a:ext>
            </a:extLst>
          </p:cNvPr>
          <p:cNvSpPr/>
          <p:nvPr/>
        </p:nvSpPr>
        <p:spPr>
          <a:xfrm>
            <a:off x="6941914" y="873589"/>
            <a:ext cx="321035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0CB97-A7FE-4039-81D8-D815F023BDD9}"/>
              </a:ext>
            </a:extLst>
          </p:cNvPr>
          <p:cNvSpPr/>
          <p:nvPr/>
        </p:nvSpPr>
        <p:spPr>
          <a:xfrm>
            <a:off x="6710567" y="605991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FDAA95-74EC-4C3E-AEA4-E9B1EA640A9B}"/>
              </a:ext>
            </a:extLst>
          </p:cNvPr>
          <p:cNvSpPr/>
          <p:nvPr/>
        </p:nvSpPr>
        <p:spPr>
          <a:xfrm>
            <a:off x="7448058" y="890722"/>
            <a:ext cx="44190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2B6463-423B-4569-AE7D-6A66F775F468}"/>
              </a:ext>
            </a:extLst>
          </p:cNvPr>
          <p:cNvSpPr/>
          <p:nvPr/>
        </p:nvSpPr>
        <p:spPr>
          <a:xfrm>
            <a:off x="7625543" y="61745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#3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0034759-A586-4CB4-B026-75F5A3016F5D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74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D25BE5-7103-4658-98F4-7BA335EFB019}"/>
              </a:ext>
            </a:extLst>
          </p:cNvPr>
          <p:cNvSpPr/>
          <p:nvPr/>
        </p:nvSpPr>
        <p:spPr>
          <a:xfrm>
            <a:off x="299720" y="598259"/>
            <a:ext cx="11592560" cy="290701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ko-KR" altLang="en-US" sz="1600" b="1" dirty="0"/>
              <a:t>과제별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스키마를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특정 시간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pull</a:t>
            </a:r>
            <a:r>
              <a:rPr lang="ko-KR" altLang="en-US" sz="1600" b="1" dirty="0"/>
              <a:t> 하여 정보 추출하여 이를 저장한다</a:t>
            </a:r>
            <a:r>
              <a:rPr lang="en-US" altLang="ko-KR" sz="1600" b="1" dirty="0"/>
              <a:t>. </a:t>
            </a:r>
            <a:r>
              <a:rPr lang="en-US" altLang="ko-KR" sz="1100" dirty="0"/>
              <a:t>(</a:t>
            </a:r>
            <a:r>
              <a:rPr lang="ko-KR" altLang="en-US" sz="1100" dirty="0"/>
              <a:t>스키마 유효성은  타</a:t>
            </a:r>
            <a:r>
              <a:rPr lang="en-US" altLang="ko-KR" sz="1100" dirty="0"/>
              <a:t> </a:t>
            </a:r>
            <a:r>
              <a:rPr lang="ko-KR" altLang="en-US" sz="1100" dirty="0"/>
              <a:t>시나리오에서 보증</a:t>
            </a:r>
            <a:r>
              <a:rPr lang="en-US" altLang="ko-KR" sz="1100" dirty="0"/>
              <a:t>)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1600" b="1" dirty="0"/>
              <a:t>스키마에 기술된 과제별 </a:t>
            </a:r>
            <a:r>
              <a:rPr lang="en-US" altLang="ko-KR" sz="1600" b="1" dirty="0"/>
              <a:t>Repository 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pull, clone </a:t>
            </a:r>
            <a:r>
              <a:rPr lang="ko-KR" altLang="en-US" sz="1600" b="1" dirty="0"/>
              <a:t>한다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1600" b="1" dirty="0"/>
              <a:t>신규 </a:t>
            </a:r>
            <a:r>
              <a:rPr lang="en-US" altLang="ko-KR" sz="1600" b="1" dirty="0"/>
              <a:t>merged commit </a:t>
            </a:r>
            <a:r>
              <a:rPr lang="ko-KR" altLang="en-US" sz="1600" b="1" dirty="0"/>
              <a:t>을 대상으로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 상의 </a:t>
            </a:r>
            <a:r>
              <a:rPr lang="en-US" altLang="ko-KR" sz="1600" b="1" dirty="0"/>
              <a:t>Test Case File</a:t>
            </a:r>
            <a:r>
              <a:rPr lang="ko-KR" altLang="en-US" sz="1600" b="1" dirty="0"/>
              <a:t> 식별 규칙에 맞는 파일과 이를 포함하는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을 함께 식별하고 변경내역을 분석한다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그리고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이를 저장한다</a:t>
            </a:r>
            <a:endParaRPr lang="en-US" altLang="ko-KR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D7A1E-A964-4577-B1D6-4C61AF6F9B87}"/>
              </a:ext>
            </a:extLst>
          </p:cNvPr>
          <p:cNvSpPr/>
          <p:nvPr/>
        </p:nvSpPr>
        <p:spPr>
          <a:xfrm>
            <a:off x="299720" y="144083"/>
            <a:ext cx="8139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#1 ]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스키마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repository </a:t>
            </a:r>
            <a:r>
              <a:rPr lang="ko-KR" altLang="en-US" sz="1600" b="1" dirty="0"/>
              <a:t>위치</a:t>
            </a:r>
            <a:r>
              <a:rPr lang="en-US" altLang="ko-KR" sz="1600" b="1" dirty="0"/>
              <a:t> 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File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0D130-465C-483E-BEAA-BE96E3F67E8A}"/>
              </a:ext>
            </a:extLst>
          </p:cNvPr>
          <p:cNvSpPr/>
          <p:nvPr/>
        </p:nvSpPr>
        <p:spPr>
          <a:xfrm>
            <a:off x="4663434" y="873754"/>
            <a:ext cx="483332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8CF6-D518-40B6-9D83-92D2A69FD321}"/>
              </a:ext>
            </a:extLst>
          </p:cNvPr>
          <p:cNvSpPr/>
          <p:nvPr/>
        </p:nvSpPr>
        <p:spPr>
          <a:xfrm>
            <a:off x="719065" y="1620934"/>
            <a:ext cx="471508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075A2C-A099-49CC-8418-B9E428ED679E}"/>
              </a:ext>
            </a:extLst>
          </p:cNvPr>
          <p:cNvSpPr/>
          <p:nvPr/>
        </p:nvSpPr>
        <p:spPr>
          <a:xfrm>
            <a:off x="4396686" y="1354562"/>
            <a:ext cx="1818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 using JGit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566BA-609B-486F-8C08-F3D3BBCC55D1}"/>
              </a:ext>
            </a:extLst>
          </p:cNvPr>
          <p:cNvSpPr/>
          <p:nvPr/>
        </p:nvSpPr>
        <p:spPr>
          <a:xfrm>
            <a:off x="719065" y="2368664"/>
            <a:ext cx="2834031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BE1F18-7381-4B63-95FE-6F0EDF3B47ED}"/>
              </a:ext>
            </a:extLst>
          </p:cNvPr>
          <p:cNvSpPr/>
          <p:nvPr/>
        </p:nvSpPr>
        <p:spPr>
          <a:xfrm>
            <a:off x="2593066" y="206356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8C2573-690C-4A6E-90CD-7947D6992F7A}"/>
              </a:ext>
            </a:extLst>
          </p:cNvPr>
          <p:cNvSpPr/>
          <p:nvPr/>
        </p:nvSpPr>
        <p:spPr>
          <a:xfrm>
            <a:off x="3972441" y="2368664"/>
            <a:ext cx="750049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5F4ABE-A793-409D-97C5-4EB4BCEA889E}"/>
              </a:ext>
            </a:extLst>
          </p:cNvPr>
          <p:cNvSpPr/>
          <p:nvPr/>
        </p:nvSpPr>
        <p:spPr>
          <a:xfrm>
            <a:off x="719066" y="3096724"/>
            <a:ext cx="3931312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628A7-25A5-473D-9771-1C24B1E5B531}"/>
              </a:ext>
            </a:extLst>
          </p:cNvPr>
          <p:cNvSpPr/>
          <p:nvPr/>
        </p:nvSpPr>
        <p:spPr>
          <a:xfrm>
            <a:off x="3612915" y="288003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AFF6D4-732F-4A97-A209-9682EAEB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24945"/>
              </p:ext>
            </p:extLst>
          </p:nvPr>
        </p:nvGraphicFramePr>
        <p:xfrm>
          <a:off x="299719" y="3649238"/>
          <a:ext cx="11592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979">
                  <a:extLst>
                    <a:ext uri="{9D8B030D-6E8A-4147-A177-3AD203B41FA5}">
                      <a16:colId xmlns:a16="http://schemas.microsoft.com/office/drawing/2014/main" val="2895369457"/>
                    </a:ext>
                  </a:extLst>
                </a:gridCol>
                <a:gridCol w="2308224">
                  <a:extLst>
                    <a:ext uri="{9D8B030D-6E8A-4147-A177-3AD203B41FA5}">
                      <a16:colId xmlns:a16="http://schemas.microsoft.com/office/drawing/2014/main" val="3483401746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3670111012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1987545905"/>
                    </a:ext>
                  </a:extLst>
                </a:gridCol>
                <a:gridCol w="4689725">
                  <a:extLst>
                    <a:ext uri="{9D8B030D-6E8A-4147-A177-3AD203B41FA5}">
                      <a16:colId xmlns:a16="http://schemas.microsoft.com/office/drawing/2014/main" val="1540581860"/>
                    </a:ext>
                  </a:extLst>
                </a:gridCol>
              </a:tblGrid>
              <a:tr h="18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서브 모듈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7001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변경 식별과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변경 유형분석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 대상 커밋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 대상 </a:t>
                      </a:r>
                      <a:r>
                        <a:rPr lang="en-US" altLang="ko-KR" sz="1200" dirty="0"/>
                        <a:t>Test Case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File </a:t>
                      </a:r>
                      <a:r>
                        <a:rPr lang="ko-KR" altLang="en-US" sz="1200" dirty="0"/>
                        <a:t>목록과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변경 유형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식별 규칙에 맞는 파일 찾기는 </a:t>
                      </a:r>
                      <a:r>
                        <a:rPr lang="en-US" altLang="ko-KR" sz="1200" dirty="0" err="1"/>
                        <a:t>com.samsung.tcm.util.TestCaseFileFilter</a:t>
                      </a:r>
                      <a:r>
                        <a:rPr lang="en-US" altLang="ko-KR" sz="1200" dirty="0"/>
                        <a:t> / </a:t>
                      </a:r>
                      <a:r>
                        <a:rPr lang="en-US" altLang="ko-KR" sz="1200" dirty="0" err="1"/>
                        <a:t>TestCaseFileRegExprFilter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를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93642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변경 정보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도메인 모델 객체이다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이는 모듈</a:t>
                      </a:r>
                      <a:r>
                        <a:rPr lang="en-US" altLang="ko-KR" sz="1200" dirty="0"/>
                        <a:t>#1 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TCM Context </a:t>
                      </a:r>
                      <a:r>
                        <a:rPr lang="ko-KR" altLang="en-US" sz="1200" dirty="0"/>
                        <a:t>에 저장할 때 정보를 담기 위해서 사용하고 모듈</a:t>
                      </a:r>
                      <a:r>
                        <a:rPr lang="en-US" altLang="ko-KR" sz="1200" dirty="0"/>
                        <a:t> #2 </a:t>
                      </a:r>
                      <a:r>
                        <a:rPr lang="ko-KR" altLang="en-US" sz="1200" dirty="0"/>
                        <a:t>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이를 </a:t>
                      </a:r>
                      <a:r>
                        <a:rPr lang="ko-KR" altLang="en-US" sz="1200" dirty="0" err="1"/>
                        <a:t>꺼내와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조회하게된다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변경은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수정이고 이는 </a:t>
                      </a:r>
                      <a:r>
                        <a:rPr lang="en-US" altLang="ko-KR" sz="1200" dirty="0"/>
                        <a:t>git </a:t>
                      </a:r>
                      <a:r>
                        <a:rPr lang="ko-KR" altLang="en-US" sz="1200" dirty="0"/>
                        <a:t>이 해준다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6946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변경 내역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저장소 및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TCM Context 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변경 정보 객체를 저장하는 방법을 제공하고 모듈 </a:t>
                      </a:r>
                      <a:r>
                        <a:rPr lang="en-US" altLang="ko-KR" sz="1200" dirty="0"/>
                        <a:t>#2 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연계 위해 이를 조회하는 방법을 제공한다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35771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DC750-C1F9-4E0E-9194-4C9414FB4B1D}"/>
              </a:ext>
            </a:extLst>
          </p:cNvPr>
          <p:cNvSpPr/>
          <p:nvPr/>
        </p:nvSpPr>
        <p:spPr>
          <a:xfrm>
            <a:off x="3527908" y="809897"/>
            <a:ext cx="1705943" cy="5660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28E259-1567-4AB6-85C0-E9492EF53D4C}"/>
              </a:ext>
            </a:extLst>
          </p:cNvPr>
          <p:cNvSpPr/>
          <p:nvPr/>
        </p:nvSpPr>
        <p:spPr>
          <a:xfrm>
            <a:off x="3338603" y="537492"/>
            <a:ext cx="1321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Lib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#1 : Jenkins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215386-B964-417B-B3E1-B10E3F2D5495}"/>
              </a:ext>
            </a:extLst>
          </p:cNvPr>
          <p:cNvSpPr/>
          <p:nvPr/>
        </p:nvSpPr>
        <p:spPr>
          <a:xfrm>
            <a:off x="5829546" y="3093578"/>
            <a:ext cx="520454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E9E9A-D951-4D84-BDCA-669B2FEDA246}"/>
              </a:ext>
            </a:extLst>
          </p:cNvPr>
          <p:cNvSpPr/>
          <p:nvPr/>
        </p:nvSpPr>
        <p:spPr>
          <a:xfrm>
            <a:off x="6401980" y="3069903"/>
            <a:ext cx="760819" cy="35909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8A2D71-776F-4A4E-842D-7695153610BB}"/>
              </a:ext>
            </a:extLst>
          </p:cNvPr>
          <p:cNvSpPr/>
          <p:nvPr/>
        </p:nvSpPr>
        <p:spPr>
          <a:xfrm>
            <a:off x="5333898" y="283939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#6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EFA9A7-DFC9-4111-94F1-7FED2BFABBE0}"/>
              </a:ext>
            </a:extLst>
          </p:cNvPr>
          <p:cNvSpPr/>
          <p:nvPr/>
        </p:nvSpPr>
        <p:spPr>
          <a:xfrm>
            <a:off x="6513066" y="2859421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#7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339295F-2208-4E37-AA4C-413456FE03FC}"/>
              </a:ext>
            </a:extLst>
          </p:cNvPr>
          <p:cNvCxnSpPr>
            <a:stCxn id="18" idx="1"/>
            <a:endCxn id="17" idx="0"/>
          </p:cNvCxnSpPr>
          <p:nvPr/>
        </p:nvCxnSpPr>
        <p:spPr>
          <a:xfrm rot="10800000" flipV="1">
            <a:off x="2684723" y="3018534"/>
            <a:ext cx="928193" cy="78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E7DECC9-BB5D-4ECA-9501-1DDE654A8CD5}"/>
              </a:ext>
            </a:extLst>
          </p:cNvPr>
          <p:cNvCxnSpPr>
            <a:cxnSpLocks/>
            <a:stCxn id="18" idx="0"/>
            <a:endCxn id="16" idx="1"/>
          </p:cNvCxnSpPr>
          <p:nvPr/>
        </p:nvCxnSpPr>
        <p:spPr>
          <a:xfrm rot="16200000" flipV="1">
            <a:off x="3904067" y="2652455"/>
            <a:ext cx="295955" cy="159206"/>
          </a:xfrm>
          <a:prstGeom prst="bentConnector4">
            <a:avLst>
              <a:gd name="adj1" fmla="val 13606"/>
              <a:gd name="adj2" fmla="val 46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603C32-A732-4E55-97B0-D38B98BCE6BD}"/>
              </a:ext>
            </a:extLst>
          </p:cNvPr>
          <p:cNvSpPr/>
          <p:nvPr/>
        </p:nvSpPr>
        <p:spPr>
          <a:xfrm>
            <a:off x="5612668" y="871132"/>
            <a:ext cx="90039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910871-C125-450D-A28E-63E714731649}"/>
              </a:ext>
            </a:extLst>
          </p:cNvPr>
          <p:cNvSpPr/>
          <p:nvPr/>
        </p:nvSpPr>
        <p:spPr>
          <a:xfrm>
            <a:off x="4881249" y="617459"/>
            <a:ext cx="1818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 using JGit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E6368E-845B-469F-A3F7-A394DEB3CAAC}"/>
              </a:ext>
            </a:extLst>
          </p:cNvPr>
          <p:cNvSpPr/>
          <p:nvPr/>
        </p:nvSpPr>
        <p:spPr>
          <a:xfrm>
            <a:off x="6941914" y="873589"/>
            <a:ext cx="321035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0CB97-A7FE-4039-81D8-D815F023BDD9}"/>
              </a:ext>
            </a:extLst>
          </p:cNvPr>
          <p:cNvSpPr/>
          <p:nvPr/>
        </p:nvSpPr>
        <p:spPr>
          <a:xfrm>
            <a:off x="6710567" y="605991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FDAA95-74EC-4C3E-AEA4-E9B1EA640A9B}"/>
              </a:ext>
            </a:extLst>
          </p:cNvPr>
          <p:cNvSpPr/>
          <p:nvPr/>
        </p:nvSpPr>
        <p:spPr>
          <a:xfrm>
            <a:off x="7448058" y="890722"/>
            <a:ext cx="44190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2B6463-423B-4569-AE7D-6A66F775F468}"/>
              </a:ext>
            </a:extLst>
          </p:cNvPr>
          <p:cNvSpPr/>
          <p:nvPr/>
        </p:nvSpPr>
        <p:spPr>
          <a:xfrm>
            <a:off x="7625543" y="61745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#3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FFFB15-CB4B-4137-8979-48E133124D60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50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2AD8A6-7E8D-474E-B996-CB587F80962D}"/>
              </a:ext>
            </a:extLst>
          </p:cNvPr>
          <p:cNvSpPr/>
          <p:nvPr/>
        </p:nvSpPr>
        <p:spPr>
          <a:xfrm>
            <a:off x="2168932" y="1554356"/>
            <a:ext cx="2717056" cy="2454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F2599E-CBEC-46A0-96C7-934CEF5118F9}"/>
              </a:ext>
            </a:extLst>
          </p:cNvPr>
          <p:cNvSpPr/>
          <p:nvPr/>
        </p:nvSpPr>
        <p:spPr>
          <a:xfrm>
            <a:off x="5512563" y="2096827"/>
            <a:ext cx="2717056" cy="1904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1D4529-2F0F-452D-AFCF-6C99D592DCF9}"/>
              </a:ext>
            </a:extLst>
          </p:cNvPr>
          <p:cNvCxnSpPr>
            <a:stCxn id="14" idx="1"/>
            <a:endCxn id="57" idx="3"/>
          </p:cNvCxnSpPr>
          <p:nvPr/>
        </p:nvCxnSpPr>
        <p:spPr>
          <a:xfrm rot="10800000" flipV="1">
            <a:off x="4666518" y="1504931"/>
            <a:ext cx="1032101" cy="838270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E01A94-361B-47BB-B620-E97CF543D84C}"/>
              </a:ext>
            </a:extLst>
          </p:cNvPr>
          <p:cNvSpPr/>
          <p:nvPr/>
        </p:nvSpPr>
        <p:spPr>
          <a:xfrm>
            <a:off x="299720" y="144083"/>
            <a:ext cx="8139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#1 ]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스키마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repository </a:t>
            </a:r>
            <a:r>
              <a:rPr lang="ko-KR" altLang="en-US" sz="1600" b="1" dirty="0"/>
              <a:t>위치</a:t>
            </a:r>
            <a:r>
              <a:rPr lang="en-US" altLang="ko-KR" sz="1600" b="1" dirty="0"/>
              <a:t> 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File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010F54-418B-4A3D-B3C1-BFD8860BE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42291"/>
              </p:ext>
            </p:extLst>
          </p:nvPr>
        </p:nvGraphicFramePr>
        <p:xfrm>
          <a:off x="123995" y="657225"/>
          <a:ext cx="1502954" cy="3402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192">
                  <a:extLst>
                    <a:ext uri="{9D8B030D-6E8A-4147-A177-3AD203B41FA5}">
                      <a16:colId xmlns:a16="http://schemas.microsoft.com/office/drawing/2014/main" val="175740704"/>
                    </a:ext>
                  </a:extLst>
                </a:gridCol>
                <a:gridCol w="1166762">
                  <a:extLst>
                    <a:ext uri="{9D8B030D-6E8A-4147-A177-3AD203B41FA5}">
                      <a16:colId xmlns:a16="http://schemas.microsoft.com/office/drawing/2014/main" val="3000189249"/>
                    </a:ext>
                  </a:extLst>
                </a:gridCol>
              </a:tblGrid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직렬화</a:t>
                      </a:r>
                      <a:endParaRPr lang="en-US" altLang="ko-KR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8860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과제 별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구조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29344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저장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및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945472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</a:t>
                      </a:r>
                      <a:r>
                        <a:rPr lang="ko-KR" altLang="en-US" sz="1000" dirty="0"/>
                        <a:t>코드 업데이트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07552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신규 커밋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07283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#6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File </a:t>
                      </a:r>
                      <a:r>
                        <a:rPr lang="ko-KR" altLang="en-US" sz="1000" dirty="0"/>
                        <a:t>변경 식별과 변경 유형분석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572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#7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File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변경 정보 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1249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</a:t>
                      </a:r>
                      <a:r>
                        <a:rPr lang="ko-KR" altLang="en-US" sz="1000" dirty="0"/>
                        <a:t>파일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변경 내역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저장소 및 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0186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7EE-AE6C-425B-BB48-3C315D13582D}"/>
              </a:ext>
            </a:extLst>
          </p:cNvPr>
          <p:cNvSpPr/>
          <p:nvPr/>
        </p:nvSpPr>
        <p:spPr>
          <a:xfrm>
            <a:off x="5698618" y="807175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DEB07E-11A0-4526-B7E2-C0FFBF66B703}"/>
              </a:ext>
            </a:extLst>
          </p:cNvPr>
          <p:cNvSpPr/>
          <p:nvPr/>
        </p:nvSpPr>
        <p:spPr>
          <a:xfrm>
            <a:off x="5829636" y="87861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 TC </a:t>
            </a:r>
            <a:r>
              <a:rPr lang="ko-KR" altLang="en-US" sz="1100" dirty="0">
                <a:solidFill>
                  <a:schemeClr val="tx1"/>
                </a:solidFill>
              </a:rPr>
              <a:t>메타 정보직렬화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E54C1-E425-4E50-B7F7-90E8D2AC0979}"/>
              </a:ext>
            </a:extLst>
          </p:cNvPr>
          <p:cNvSpPr/>
          <p:nvPr/>
        </p:nvSpPr>
        <p:spPr>
          <a:xfrm>
            <a:off x="5698618" y="1178359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clone/pull into somewhere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serialize into PoJo from </a:t>
            </a:r>
            <a:r>
              <a:rPr lang="en-US" altLang="ko-KR" sz="1100" dirty="0" err="1">
                <a:solidFill>
                  <a:schemeClr val="tx1"/>
                </a:solidFill>
              </a:rPr>
              <a:t>yaml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save this </a:t>
            </a:r>
            <a:r>
              <a:rPr lang="en-US" altLang="ko-KR" sz="1100" dirty="0" err="1">
                <a:solidFill>
                  <a:schemeClr val="tx1"/>
                </a:solidFill>
              </a:rPr>
              <a:t>pojo</a:t>
            </a:r>
            <a:r>
              <a:rPr lang="en-US" altLang="ko-KR" sz="1100" dirty="0">
                <a:solidFill>
                  <a:schemeClr val="tx1"/>
                </a:solidFill>
              </a:rPr>
              <a:t> to TCM context</a:t>
            </a:r>
          </a:p>
        </p:txBody>
      </p:sp>
      <p:sp>
        <p:nvSpPr>
          <p:cNvPr id="43" name="설명선: 굽은 선(테두리 없음) 42">
            <a:extLst>
              <a:ext uri="{FF2B5EF4-FFF2-40B4-BE49-F238E27FC236}">
                <a16:creationId xmlns:a16="http://schemas.microsoft.com/office/drawing/2014/main" id="{796920D4-541D-4788-A118-84B306AC4995}"/>
              </a:ext>
            </a:extLst>
          </p:cNvPr>
          <p:cNvSpPr/>
          <p:nvPr/>
        </p:nvSpPr>
        <p:spPr>
          <a:xfrm>
            <a:off x="2121684" y="728915"/>
            <a:ext cx="2794701" cy="438133"/>
          </a:xfrm>
          <a:prstGeom prst="callout2">
            <a:avLst>
              <a:gd name="adj1" fmla="val 36148"/>
              <a:gd name="adj2" fmla="val 99732"/>
              <a:gd name="adj3" fmla="val 63167"/>
              <a:gd name="adj4" fmla="val 107200"/>
              <a:gd name="adj5" fmla="val 65582"/>
              <a:gd name="adj6" fmla="val 1334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schema repository </a:t>
            </a:r>
            <a:r>
              <a:rPr lang="en-US" altLang="ko-KR" sz="1050" dirty="0" err="1">
                <a:solidFill>
                  <a:schemeClr val="tx1"/>
                </a:solidFill>
              </a:rPr>
              <a:t>url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은 </a:t>
            </a: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 정의된다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D54F6C-42B1-499D-A900-6668CF44DBCC}"/>
              </a:ext>
            </a:extLst>
          </p:cNvPr>
          <p:cNvSpPr/>
          <p:nvPr/>
        </p:nvSpPr>
        <p:spPr>
          <a:xfrm>
            <a:off x="5698618" y="2184612"/>
            <a:ext cx="2362382" cy="917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43E7F-AB46-4DAB-A700-D5688B127E0A}"/>
              </a:ext>
            </a:extLst>
          </p:cNvPr>
          <p:cNvSpPr/>
          <p:nvPr/>
        </p:nvSpPr>
        <p:spPr>
          <a:xfrm>
            <a:off x="5829636" y="2256053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#2 TC </a:t>
            </a:r>
            <a:r>
              <a:rPr lang="ko-KR" altLang="en-US" sz="1100" dirty="0">
                <a:solidFill>
                  <a:schemeClr val="tx1"/>
                </a:solidFill>
              </a:rPr>
              <a:t>메타 정보 구조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A3F980-3EBC-4D94-993A-8885543E8EA6}"/>
              </a:ext>
            </a:extLst>
          </p:cNvPr>
          <p:cNvSpPr/>
          <p:nvPr/>
        </p:nvSpPr>
        <p:spPr>
          <a:xfrm>
            <a:off x="5698618" y="2529669"/>
            <a:ext cx="2362382" cy="57237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contains meta information for test case file, test case and assertions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834B5C-5BC0-4F5E-A5EF-16E82766CAEA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6879809" y="1887283"/>
            <a:ext cx="0" cy="297329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설명선: 굽은 선(테두리 없음) 52">
            <a:extLst>
              <a:ext uri="{FF2B5EF4-FFF2-40B4-BE49-F238E27FC236}">
                <a16:creationId xmlns:a16="http://schemas.microsoft.com/office/drawing/2014/main" id="{686AB868-2FEC-4858-8748-33AA704359B5}"/>
              </a:ext>
            </a:extLst>
          </p:cNvPr>
          <p:cNvSpPr/>
          <p:nvPr/>
        </p:nvSpPr>
        <p:spPr>
          <a:xfrm>
            <a:off x="8986478" y="878616"/>
            <a:ext cx="2709171" cy="1016453"/>
          </a:xfrm>
          <a:prstGeom prst="callout2">
            <a:avLst>
              <a:gd name="adj1" fmla="val 20363"/>
              <a:gd name="adj2" fmla="val 329"/>
              <a:gd name="adj3" fmla="val 21421"/>
              <a:gd name="adj4" fmla="val -8485"/>
              <a:gd name="adj5" fmla="val 14412"/>
              <a:gd name="adj6" fmla="val -42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위치를</a:t>
            </a:r>
            <a:r>
              <a:rPr lang="en-US" altLang="ko-KR" sz="1050" dirty="0">
                <a:solidFill>
                  <a:schemeClr val="tx1"/>
                </a:solidFill>
              </a:rPr>
              <a:t> fix </a:t>
            </a:r>
            <a:r>
              <a:rPr lang="ko-KR" altLang="en-US" sz="1050" dirty="0">
                <a:solidFill>
                  <a:schemeClr val="tx1"/>
                </a:solidFill>
              </a:rPr>
              <a:t>해야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직렬화를 위해 가급적 </a:t>
            </a:r>
            <a:r>
              <a:rPr lang="en-US" altLang="ko-KR" sz="1050" dirty="0">
                <a:solidFill>
                  <a:schemeClr val="tx1"/>
                </a:solidFill>
              </a:rPr>
              <a:t>jackson lib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clone, pull </a:t>
            </a:r>
            <a:r>
              <a:rPr lang="ko-KR" altLang="en-US" sz="1050" dirty="0">
                <a:solidFill>
                  <a:schemeClr val="tx1"/>
                </a:solidFill>
              </a:rPr>
              <a:t>위해 </a:t>
            </a:r>
            <a:r>
              <a:rPr lang="en-US" altLang="ko-KR" sz="1050" dirty="0">
                <a:solidFill>
                  <a:schemeClr val="tx1"/>
                </a:solidFill>
              </a:rPr>
              <a:t>jGit(not the shell)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86D814-A1C0-455C-A8FC-5020DA686A01}"/>
              </a:ext>
            </a:extLst>
          </p:cNvPr>
          <p:cNvSpPr/>
          <p:nvPr/>
        </p:nvSpPr>
        <p:spPr>
          <a:xfrm>
            <a:off x="2304135" y="1645445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51498-9236-4C0D-81C0-32DED100374A}"/>
              </a:ext>
            </a:extLst>
          </p:cNvPr>
          <p:cNvSpPr/>
          <p:nvPr/>
        </p:nvSpPr>
        <p:spPr>
          <a:xfrm>
            <a:off x="2435153" y="171688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#3 TC </a:t>
            </a:r>
            <a:r>
              <a:rPr lang="ko-KR" altLang="en-US" sz="1100" dirty="0">
                <a:solidFill>
                  <a:schemeClr val="tx1"/>
                </a:solidFill>
              </a:rPr>
              <a:t>메타 정보 저장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B5ED27-B543-4EB2-9401-D3181C6332AF}"/>
              </a:ext>
            </a:extLst>
          </p:cNvPr>
          <p:cNvSpPr/>
          <p:nvPr/>
        </p:nvSpPr>
        <p:spPr>
          <a:xfrm>
            <a:off x="2304135" y="2016629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methods to save (#1 with #2)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 methods to retrieve #1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AA8D2E-BBC4-4CC4-9F7C-74DB2AFCAE46}"/>
              </a:ext>
            </a:extLst>
          </p:cNvPr>
          <p:cNvSpPr/>
          <p:nvPr/>
        </p:nvSpPr>
        <p:spPr>
          <a:xfrm>
            <a:off x="5698618" y="4232361"/>
            <a:ext cx="2362382" cy="908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E4B4C0-CCF9-4180-A7A7-B1BCE27ED174}"/>
              </a:ext>
            </a:extLst>
          </p:cNvPr>
          <p:cNvSpPr/>
          <p:nvPr/>
        </p:nvSpPr>
        <p:spPr>
          <a:xfrm>
            <a:off x="5829636" y="4303802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</a:t>
            </a:r>
            <a:r>
              <a:rPr lang="en-US" altLang="ko-KR" sz="1100" b="1" dirty="0">
                <a:solidFill>
                  <a:srgbClr val="FF0000"/>
                </a:solidFill>
              </a:rPr>
              <a:t>4 TC </a:t>
            </a:r>
            <a:r>
              <a:rPr lang="ko-KR" altLang="en-US" sz="1100" b="1" dirty="0">
                <a:solidFill>
                  <a:srgbClr val="FF0000"/>
                </a:solidFill>
              </a:rPr>
              <a:t>코드 업데이트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6506F6-D29E-4846-A5CA-10F70F62F42C}"/>
              </a:ext>
            </a:extLst>
          </p:cNvPr>
          <p:cNvSpPr/>
          <p:nvPr/>
        </p:nvSpPr>
        <p:spPr>
          <a:xfrm>
            <a:off x="5711375" y="4623869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pull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or clone TC repositories into somewhere </a:t>
            </a:r>
          </a:p>
        </p:txBody>
      </p:sp>
      <p:sp>
        <p:nvSpPr>
          <p:cNvPr id="69" name="설명선: 굽은 선(테두리 없음) 68">
            <a:extLst>
              <a:ext uri="{FF2B5EF4-FFF2-40B4-BE49-F238E27FC236}">
                <a16:creationId xmlns:a16="http://schemas.microsoft.com/office/drawing/2014/main" id="{DFE6C70E-5376-458C-8E66-F269B494BAEA}"/>
              </a:ext>
            </a:extLst>
          </p:cNvPr>
          <p:cNvSpPr/>
          <p:nvPr/>
        </p:nvSpPr>
        <p:spPr>
          <a:xfrm>
            <a:off x="8986478" y="2172424"/>
            <a:ext cx="2709171" cy="761815"/>
          </a:xfrm>
          <a:prstGeom prst="callout2">
            <a:avLst>
              <a:gd name="adj1" fmla="val 30628"/>
              <a:gd name="adj2" fmla="val 1498"/>
              <a:gd name="adj3" fmla="val 28790"/>
              <a:gd name="adj4" fmla="val -7784"/>
              <a:gd name="adj5" fmla="val 39879"/>
              <a:gd name="adj6" fmla="val -416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#1 </a:t>
            </a:r>
            <a:r>
              <a:rPr lang="ko-KR" altLang="en-US" sz="1050" dirty="0">
                <a:solidFill>
                  <a:schemeClr val="tx1"/>
                </a:solidFill>
              </a:rPr>
              <a:t>직렬화의 대상이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TC</a:t>
            </a:r>
            <a:r>
              <a:rPr lang="ko-KR" altLang="en-US" sz="1050" dirty="0">
                <a:solidFill>
                  <a:schemeClr val="tx1"/>
                </a:solidFill>
              </a:rPr>
              <a:t> 와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파일 메타 정보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ko-KR" altLang="en-US" sz="1050" dirty="0">
                <a:solidFill>
                  <a:schemeClr val="tx1"/>
                </a:solidFill>
              </a:rPr>
              <a:t>식별 문자열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식별 위치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식별 방법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D29867-DFC5-4DAA-8D69-08F1F94A80B3}"/>
              </a:ext>
            </a:extLst>
          </p:cNvPr>
          <p:cNvSpPr/>
          <p:nvPr/>
        </p:nvSpPr>
        <p:spPr>
          <a:xfrm>
            <a:off x="5711375" y="5371899"/>
            <a:ext cx="2362382" cy="908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A701759-7F7C-4CF2-81E6-1B370A6F79B8}"/>
              </a:ext>
            </a:extLst>
          </p:cNvPr>
          <p:cNvSpPr/>
          <p:nvPr/>
        </p:nvSpPr>
        <p:spPr>
          <a:xfrm>
            <a:off x="5842393" y="5443340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#5 </a:t>
            </a:r>
            <a:r>
              <a:rPr lang="ko-KR" altLang="en-US" sz="1100" dirty="0">
                <a:solidFill>
                  <a:schemeClr val="tx1"/>
                </a:solidFill>
              </a:rPr>
              <a:t>신규 커밋 분석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3F8CA5-D23F-46A9-B005-D2F3B9D69609}"/>
              </a:ext>
            </a:extLst>
          </p:cNvPr>
          <p:cNvSpPr/>
          <p:nvPr/>
        </p:nvSpPr>
        <p:spPr>
          <a:xfrm>
            <a:off x="5724132" y="5763407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id="{6376FF92-2CD8-4FC3-AB20-F33CC29B5D6D}"/>
              </a:ext>
            </a:extLst>
          </p:cNvPr>
          <p:cNvSpPr/>
          <p:nvPr/>
        </p:nvSpPr>
        <p:spPr>
          <a:xfrm>
            <a:off x="8986478" y="5090731"/>
            <a:ext cx="2709171" cy="1391678"/>
          </a:xfrm>
          <a:prstGeom prst="callout2">
            <a:avLst>
              <a:gd name="adj1" fmla="val 49561"/>
              <a:gd name="adj2" fmla="val -606"/>
              <a:gd name="adj3" fmla="val 51682"/>
              <a:gd name="adj4" fmla="val -10121"/>
              <a:gd name="adj5" fmla="val 34224"/>
              <a:gd name="adj6" fmla="val -396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신규</a:t>
            </a: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의 의미는 </a:t>
            </a: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직전 </a:t>
            </a:r>
            <a:r>
              <a:rPr lang="en-US" altLang="ko-KR" sz="1050" dirty="0">
                <a:solidFill>
                  <a:schemeClr val="tx1"/>
                </a:solidFill>
              </a:rPr>
              <a:t>pull </a:t>
            </a:r>
            <a:r>
              <a:rPr lang="ko-KR" altLang="en-US" sz="1050" dirty="0">
                <a:solidFill>
                  <a:schemeClr val="tx1"/>
                </a:solidFill>
              </a:rPr>
              <a:t>한 날짜 대비</a:t>
            </a:r>
            <a:r>
              <a:rPr lang="en-US" altLang="ko-KR" sz="1050" dirty="0">
                <a:solidFill>
                  <a:schemeClr val="tx1"/>
                </a:solidFill>
              </a:rPr>
              <a:t>’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주기는 </a:t>
            </a:r>
            <a:r>
              <a:rPr lang="en-US" altLang="ko-KR" sz="1050" dirty="0">
                <a:solidFill>
                  <a:schemeClr val="tx1"/>
                </a:solidFill>
              </a:rPr>
              <a:t>daily </a:t>
            </a:r>
            <a:r>
              <a:rPr lang="ko-KR" altLang="en-US" sz="1050" dirty="0">
                <a:solidFill>
                  <a:schemeClr val="tx1"/>
                </a:solidFill>
              </a:rPr>
              <a:t>로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clone, pull </a:t>
            </a:r>
            <a:r>
              <a:rPr lang="ko-KR" altLang="en-US" sz="1050" dirty="0">
                <a:solidFill>
                  <a:schemeClr val="tx1"/>
                </a:solidFill>
              </a:rPr>
              <a:t>위해 </a:t>
            </a:r>
            <a:r>
              <a:rPr lang="en-US" altLang="ko-KR" sz="1050" dirty="0">
                <a:solidFill>
                  <a:schemeClr val="tx1"/>
                </a:solidFill>
              </a:rPr>
              <a:t>jGit(not the shell)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commit </a:t>
            </a:r>
            <a:r>
              <a:rPr lang="ko-KR" altLang="en-US" sz="1050" dirty="0">
                <a:solidFill>
                  <a:schemeClr val="tx1"/>
                </a:solidFill>
              </a:rPr>
              <a:t>중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파일 식별 규칙에 맞는 파이를 갖는 </a:t>
            </a:r>
            <a:r>
              <a:rPr lang="en-US" altLang="ko-KR" sz="1050" dirty="0" err="1">
                <a:solidFill>
                  <a:schemeClr val="tx1"/>
                </a:solidFill>
              </a:rPr>
              <a:t>comimt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만 골라낸다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0792C4-BAD6-48C7-9B18-E0E7CE7DC93A}"/>
              </a:ext>
            </a:extLst>
          </p:cNvPr>
          <p:cNvSpPr/>
          <p:nvPr/>
        </p:nvSpPr>
        <p:spPr>
          <a:xfrm>
            <a:off x="2304135" y="2825440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3853BA-86B3-418C-84C5-7355792F8473}"/>
              </a:ext>
            </a:extLst>
          </p:cNvPr>
          <p:cNvSpPr/>
          <p:nvPr/>
        </p:nvSpPr>
        <p:spPr>
          <a:xfrm>
            <a:off x="2435153" y="2896881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#8 File (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정보 저장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508A4A-257F-4407-A6AC-5D7D585C4E83}"/>
              </a:ext>
            </a:extLst>
          </p:cNvPr>
          <p:cNvSpPr/>
          <p:nvPr/>
        </p:nvSpPr>
        <p:spPr>
          <a:xfrm>
            <a:off x="5698618" y="3156713"/>
            <a:ext cx="2362382" cy="773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8462D1-ED20-4474-85D9-21FF8DB32D8C}"/>
              </a:ext>
            </a:extLst>
          </p:cNvPr>
          <p:cNvSpPr/>
          <p:nvPr/>
        </p:nvSpPr>
        <p:spPr>
          <a:xfrm>
            <a:off x="5829636" y="3228154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#7 TC File (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정보 구조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095FC0-2248-4B66-9A4C-A1D0422DD627}"/>
              </a:ext>
            </a:extLst>
          </p:cNvPr>
          <p:cNvSpPr/>
          <p:nvPr/>
        </p:nvSpPr>
        <p:spPr>
          <a:xfrm>
            <a:off x="5680990" y="3508914"/>
            <a:ext cx="2362382" cy="3957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contains meta information for test case file, test case and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FBADDF2-6A52-4FA1-B99A-43444516C35C}"/>
              </a:ext>
            </a:extLst>
          </p:cNvPr>
          <p:cNvSpPr/>
          <p:nvPr/>
        </p:nvSpPr>
        <p:spPr>
          <a:xfrm>
            <a:off x="3914053" y="3954087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&lt;&lt;context&gt;&gt;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1C40BD-2EAA-4025-BBC7-0DD2E66755B6}"/>
              </a:ext>
            </a:extLst>
          </p:cNvPr>
          <p:cNvSpPr/>
          <p:nvPr/>
        </p:nvSpPr>
        <p:spPr>
          <a:xfrm>
            <a:off x="7245053" y="3932699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&lt;&lt;schema&gt;&gt;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94D551-C05C-44B5-8894-6482CF024E0B}"/>
              </a:ext>
            </a:extLst>
          </p:cNvPr>
          <p:cNvSpPr/>
          <p:nvPr/>
        </p:nvSpPr>
        <p:spPr>
          <a:xfrm>
            <a:off x="7402148" y="1823094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3121CC-453E-43C5-9C81-F0D41E197C63}"/>
              </a:ext>
            </a:extLst>
          </p:cNvPr>
          <p:cNvSpPr/>
          <p:nvPr/>
        </p:nvSpPr>
        <p:spPr>
          <a:xfrm>
            <a:off x="7401661" y="5081261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A6C895-F826-4953-BD9E-930079B84AD3}"/>
              </a:ext>
            </a:extLst>
          </p:cNvPr>
          <p:cNvSpPr/>
          <p:nvPr/>
        </p:nvSpPr>
        <p:spPr>
          <a:xfrm>
            <a:off x="7427281" y="6220799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설명선: 굽은 선(테두리 없음) 88">
            <a:extLst>
              <a:ext uri="{FF2B5EF4-FFF2-40B4-BE49-F238E27FC236}">
                <a16:creationId xmlns:a16="http://schemas.microsoft.com/office/drawing/2014/main" id="{9348EC36-F70B-42D1-B082-E5F22CD2247F}"/>
              </a:ext>
            </a:extLst>
          </p:cNvPr>
          <p:cNvSpPr/>
          <p:nvPr/>
        </p:nvSpPr>
        <p:spPr>
          <a:xfrm>
            <a:off x="8986478" y="3297929"/>
            <a:ext cx="2709171" cy="569838"/>
          </a:xfrm>
          <a:prstGeom prst="callout2">
            <a:avLst>
              <a:gd name="adj1" fmla="val 30628"/>
              <a:gd name="adj2" fmla="val 1498"/>
              <a:gd name="adj3" fmla="val 28790"/>
              <a:gd name="adj4" fmla="val -7784"/>
              <a:gd name="adj5" fmla="val 7927"/>
              <a:gd name="adj6" fmla="val -399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최소 정보는 </a:t>
            </a:r>
            <a:r>
              <a:rPr lang="en-US" altLang="ko-KR" sz="1050" dirty="0">
                <a:solidFill>
                  <a:schemeClr val="tx1"/>
                </a:solidFill>
              </a:rPr>
              <a:t>commit id </a:t>
            </a:r>
            <a:r>
              <a:rPr lang="ko-KR" altLang="en-US" sz="1050" dirty="0">
                <a:solidFill>
                  <a:schemeClr val="tx1"/>
                </a:solidFill>
              </a:rPr>
              <a:t>와 </a:t>
            </a:r>
            <a:r>
              <a:rPr lang="en-US" altLang="ko-KR" sz="1050" dirty="0">
                <a:solidFill>
                  <a:schemeClr val="tx1"/>
                </a:solidFill>
              </a:rPr>
              <a:t>committer </a:t>
            </a:r>
            <a:r>
              <a:rPr lang="ko-KR" altLang="en-US" sz="1050" dirty="0">
                <a:solidFill>
                  <a:schemeClr val="tx1"/>
                </a:solidFill>
              </a:rPr>
              <a:t>이다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설명선: 굽은 선(테두리 없음) 53">
            <a:extLst>
              <a:ext uri="{FF2B5EF4-FFF2-40B4-BE49-F238E27FC236}">
                <a16:creationId xmlns:a16="http://schemas.microsoft.com/office/drawing/2014/main" id="{7CF771ED-59D4-4076-813F-A25DEDE8C0AA}"/>
              </a:ext>
            </a:extLst>
          </p:cNvPr>
          <p:cNvSpPr/>
          <p:nvPr/>
        </p:nvSpPr>
        <p:spPr>
          <a:xfrm>
            <a:off x="8986478" y="4092534"/>
            <a:ext cx="2709171" cy="977211"/>
          </a:xfrm>
          <a:prstGeom prst="callout2">
            <a:avLst>
              <a:gd name="adj1" fmla="val 30628"/>
              <a:gd name="adj2" fmla="val 1498"/>
              <a:gd name="adj3" fmla="val 32749"/>
              <a:gd name="adj4" fmla="val -7083"/>
              <a:gd name="adj5" fmla="val 32856"/>
              <a:gd name="adj6" fmla="val -403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과제 별 </a:t>
            </a:r>
            <a:r>
              <a:rPr lang="en-US" altLang="ko-KR" sz="1050" dirty="0">
                <a:solidFill>
                  <a:schemeClr val="tx1"/>
                </a:solidFill>
              </a:rPr>
              <a:t>repository </a:t>
            </a:r>
            <a:r>
              <a:rPr lang="ko-KR" altLang="en-US" sz="1050" dirty="0">
                <a:solidFill>
                  <a:schemeClr val="tx1"/>
                </a:solidFill>
              </a:rPr>
              <a:t>위치와 </a:t>
            </a:r>
            <a:r>
              <a:rPr lang="en-US" altLang="ko-KR" sz="1050" dirty="0">
                <a:solidFill>
                  <a:schemeClr val="tx1"/>
                </a:solidFill>
              </a:rPr>
              <a:t>root </a:t>
            </a:r>
            <a:r>
              <a:rPr lang="ko-KR" altLang="en-US" sz="1050" dirty="0">
                <a:solidFill>
                  <a:schemeClr val="tx1"/>
                </a:solidFill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</a:rPr>
              <a:t>fix</a:t>
            </a:r>
            <a:r>
              <a:rPr lang="ko-KR" altLang="en-US" sz="1050" dirty="0">
                <a:solidFill>
                  <a:schemeClr val="tx1"/>
                </a:solidFill>
              </a:rPr>
              <a:t> 해야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root </a:t>
            </a:r>
            <a:r>
              <a:rPr lang="ko-KR" altLang="en-US" sz="1050" dirty="0">
                <a:solidFill>
                  <a:schemeClr val="tx1"/>
                </a:solidFill>
              </a:rPr>
              <a:t>만 </a:t>
            </a: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 저장하면 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use jGit for cloning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4C3AAF-DD5F-4945-B0C2-5D646F39E69A}"/>
              </a:ext>
            </a:extLst>
          </p:cNvPr>
          <p:cNvSpPr/>
          <p:nvPr/>
        </p:nvSpPr>
        <p:spPr>
          <a:xfrm>
            <a:off x="5680990" y="5743166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pull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or clone TC repositories into somewhere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94F95D-4227-43DD-A7A0-D41ED06F7ECD}"/>
              </a:ext>
            </a:extLst>
          </p:cNvPr>
          <p:cNvSpPr/>
          <p:nvPr/>
        </p:nvSpPr>
        <p:spPr>
          <a:xfrm>
            <a:off x="2304135" y="3196624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methods to save (#6 with #7)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 methods to retrieve #7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F24364-F091-4770-996F-724EF6EDD0BF}"/>
              </a:ext>
            </a:extLst>
          </p:cNvPr>
          <p:cNvSpPr/>
          <p:nvPr/>
        </p:nvSpPr>
        <p:spPr>
          <a:xfrm>
            <a:off x="2313054" y="4463636"/>
            <a:ext cx="2362382" cy="908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74B201-758D-436E-A39E-F7B18FAA3891}"/>
              </a:ext>
            </a:extLst>
          </p:cNvPr>
          <p:cNvSpPr/>
          <p:nvPr/>
        </p:nvSpPr>
        <p:spPr>
          <a:xfrm>
            <a:off x="2452781" y="4535078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#6 File 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식별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유형 분석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BE281B-4AD9-46EB-B275-9650150A5679}"/>
              </a:ext>
            </a:extLst>
          </p:cNvPr>
          <p:cNvSpPr/>
          <p:nvPr/>
        </p:nvSpPr>
        <p:spPr>
          <a:xfrm>
            <a:off x="2295426" y="4885506"/>
            <a:ext cx="2362382" cy="3957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identify add, modify, delete for each file that includes test cases</a:t>
            </a:r>
          </a:p>
        </p:txBody>
      </p:sp>
      <p:sp>
        <p:nvSpPr>
          <p:cNvPr id="98" name="설명선: 굽은 선(테두리 없음) 97">
            <a:extLst>
              <a:ext uri="{FF2B5EF4-FFF2-40B4-BE49-F238E27FC236}">
                <a16:creationId xmlns:a16="http://schemas.microsoft.com/office/drawing/2014/main" id="{8CA1630E-2D36-478F-B734-738D1CA5DAEC}"/>
              </a:ext>
            </a:extLst>
          </p:cNvPr>
          <p:cNvSpPr/>
          <p:nvPr/>
        </p:nvSpPr>
        <p:spPr>
          <a:xfrm>
            <a:off x="407734" y="4463635"/>
            <a:ext cx="1704029" cy="1288461"/>
          </a:xfrm>
          <a:prstGeom prst="callout2">
            <a:avLst>
              <a:gd name="adj1" fmla="val 44152"/>
              <a:gd name="adj2" fmla="val 101606"/>
              <a:gd name="adj3" fmla="val 19226"/>
              <a:gd name="adj4" fmla="val 106079"/>
              <a:gd name="adj5" fmla="val 12314"/>
              <a:gd name="adj6" fmla="val 1232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jGit </a:t>
            </a:r>
            <a:r>
              <a:rPr lang="ko-KR" altLang="en-US" sz="1050" dirty="0">
                <a:solidFill>
                  <a:schemeClr val="tx1"/>
                </a:solidFill>
              </a:rPr>
              <a:t>활용한다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git-</a:t>
            </a:r>
            <a:r>
              <a:rPr lang="en-US" altLang="ko-KR" sz="1050" dirty="0" err="1">
                <a:solidFill>
                  <a:schemeClr val="tx1"/>
                </a:solidFill>
              </a:rPr>
              <a:t>log,git</a:t>
            </a:r>
            <a:r>
              <a:rPr lang="en-US" altLang="ko-KR" sz="1050" dirty="0">
                <a:solidFill>
                  <a:schemeClr val="tx1"/>
                </a:solidFill>
              </a:rPr>
              <a:t>-diff </a:t>
            </a:r>
            <a:r>
              <a:rPr lang="ko-KR" altLang="en-US" sz="1050" dirty="0">
                <a:solidFill>
                  <a:schemeClr val="tx1"/>
                </a:solidFill>
              </a:rPr>
              <a:t>로 식별되는 파일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중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파일 식별 규칙에 맞는 것들을 골라내고 이들의 변경 유형을 식별한다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35BB31BB-4C1A-4C0A-B6A4-7CDDB68C0007}"/>
              </a:ext>
            </a:extLst>
          </p:cNvPr>
          <p:cNvCxnSpPr>
            <a:cxnSpLocks/>
            <a:stCxn id="90" idx="1"/>
            <a:endCxn id="95" idx="2"/>
          </p:cNvCxnSpPr>
          <p:nvPr/>
        </p:nvCxnSpPr>
        <p:spPr>
          <a:xfrm rot="10800000">
            <a:off x="3494246" y="5371900"/>
            <a:ext cx="2186745" cy="594205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EA87FA8-A935-4B14-97A0-B521BA5B2EF4}"/>
              </a:ext>
            </a:extLst>
          </p:cNvPr>
          <p:cNvSpPr/>
          <p:nvPr/>
        </p:nvSpPr>
        <p:spPr>
          <a:xfrm>
            <a:off x="3832044" y="5977913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입력 제공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F96D746-7B95-4EE5-8D4E-C49E86342B44}"/>
              </a:ext>
            </a:extLst>
          </p:cNvPr>
          <p:cNvCxnSpPr>
            <a:stCxn id="95" idx="0"/>
            <a:endCxn id="76" idx="2"/>
          </p:cNvCxnSpPr>
          <p:nvPr/>
        </p:nvCxnSpPr>
        <p:spPr>
          <a:xfrm flipH="1" flipV="1">
            <a:off x="3485326" y="3905548"/>
            <a:ext cx="8919" cy="5580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2A3DEEA-460B-49B3-8916-C26F9A0DEE73}"/>
              </a:ext>
            </a:extLst>
          </p:cNvPr>
          <p:cNvSpPr/>
          <p:nvPr/>
        </p:nvSpPr>
        <p:spPr>
          <a:xfrm>
            <a:off x="2324887" y="4125731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저장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A33CD1-38A6-4994-8B14-63CCFA1F3C5F}"/>
              </a:ext>
            </a:extLst>
          </p:cNvPr>
          <p:cNvSpPr/>
          <p:nvPr/>
        </p:nvSpPr>
        <p:spPr>
          <a:xfrm>
            <a:off x="4552170" y="1206074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저장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ACCD208-3C3F-4749-850C-11E954D10D2D}"/>
              </a:ext>
            </a:extLst>
          </p:cNvPr>
          <p:cNvSpPr/>
          <p:nvPr/>
        </p:nvSpPr>
        <p:spPr>
          <a:xfrm>
            <a:off x="5954331" y="1872131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55936A6-3135-46CA-8B63-1A4D4FC104EC}"/>
              </a:ext>
            </a:extLst>
          </p:cNvPr>
          <p:cNvCxnSpPr>
            <a:cxnSpLocks/>
            <a:stCxn id="95" idx="3"/>
            <a:endCxn id="78" idx="1"/>
          </p:cNvCxnSpPr>
          <p:nvPr/>
        </p:nvCxnSpPr>
        <p:spPr>
          <a:xfrm flipV="1">
            <a:off x="4675436" y="3543460"/>
            <a:ext cx="1023182" cy="13743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64E05C-6960-4458-AD36-4A0962BE15AA}"/>
              </a:ext>
            </a:extLst>
          </p:cNvPr>
          <p:cNvSpPr/>
          <p:nvPr/>
        </p:nvSpPr>
        <p:spPr>
          <a:xfrm>
            <a:off x="4369648" y="4182822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9EA9EFD-78C4-471B-84D6-281EC54E9A54}"/>
              </a:ext>
            </a:extLst>
          </p:cNvPr>
          <p:cNvCxnSpPr>
            <a:cxnSpLocks/>
          </p:cNvCxnSpPr>
          <p:nvPr/>
        </p:nvCxnSpPr>
        <p:spPr>
          <a:xfrm>
            <a:off x="4603696" y="2186468"/>
            <a:ext cx="1032101" cy="457827"/>
          </a:xfrm>
          <a:prstGeom prst="bentConnector3">
            <a:avLst>
              <a:gd name="adj1" fmla="val 26374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5C6E5F4-3A79-4788-AE42-8F2D609452E1}"/>
              </a:ext>
            </a:extLst>
          </p:cNvPr>
          <p:cNvSpPr/>
          <p:nvPr/>
        </p:nvSpPr>
        <p:spPr>
          <a:xfrm>
            <a:off x="4723986" y="2663610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776B6172-3AAC-41FA-B786-E2B819E2777F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4666517" y="3365494"/>
            <a:ext cx="1032101" cy="17796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A7DBFAD-5467-4C13-84FB-64CF94ED8DA7}"/>
              </a:ext>
            </a:extLst>
          </p:cNvPr>
          <p:cNvSpPr/>
          <p:nvPr/>
        </p:nvSpPr>
        <p:spPr>
          <a:xfrm>
            <a:off x="4747068" y="3077178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3F3B222-04C9-401A-9C0E-5BE921B1877D}"/>
              </a:ext>
            </a:extLst>
          </p:cNvPr>
          <p:cNvSpPr/>
          <p:nvPr/>
        </p:nvSpPr>
        <p:spPr>
          <a:xfrm>
            <a:off x="9724" y="6525210"/>
            <a:ext cx="1044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해당 역할을 하나의 서브 모듈로 몰아도 괜찮겠다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그런 다음 변경 사항이 없으면 후속 작업을 진행하지 않아도 </a:t>
            </a:r>
            <a:r>
              <a:rPr lang="ko-KR" altLang="en-US" sz="1400" b="1" dirty="0" err="1">
                <a:solidFill>
                  <a:srgbClr val="FF0000"/>
                </a:solidFill>
              </a:rPr>
              <a:t>되니깐</a:t>
            </a:r>
            <a:r>
              <a:rPr lang="ko-KR" altLang="en-US" sz="1400" b="1" dirty="0">
                <a:solidFill>
                  <a:srgbClr val="FF0000"/>
                </a:solidFill>
              </a:rPr>
              <a:t> 말이다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E712E7E-BC90-4488-8913-211563D68FDF}"/>
              </a:ext>
            </a:extLst>
          </p:cNvPr>
          <p:cNvCxnSpPr>
            <a:cxnSpLocks/>
          </p:cNvCxnSpPr>
          <p:nvPr/>
        </p:nvCxnSpPr>
        <p:spPr>
          <a:xfrm>
            <a:off x="407734" y="6085386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B5CF7C0-37D7-4840-9250-ACF251339C5E}"/>
              </a:ext>
            </a:extLst>
          </p:cNvPr>
          <p:cNvCxnSpPr>
            <a:cxnSpLocks/>
          </p:cNvCxnSpPr>
          <p:nvPr/>
        </p:nvCxnSpPr>
        <p:spPr>
          <a:xfrm>
            <a:off x="407734" y="6297555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55D8FB-9D25-4C07-A393-5CACFA102AA5}"/>
              </a:ext>
            </a:extLst>
          </p:cNvPr>
          <p:cNvSpPr/>
          <p:nvPr/>
        </p:nvSpPr>
        <p:spPr>
          <a:xfrm>
            <a:off x="1086033" y="5919231"/>
            <a:ext cx="856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flow</a:t>
            </a:r>
            <a:endParaRPr lang="ko-KR" altLang="en-US" sz="12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EF64F7B-F0DE-4F08-BE53-567F24353D8E}"/>
              </a:ext>
            </a:extLst>
          </p:cNvPr>
          <p:cNvSpPr/>
          <p:nvPr/>
        </p:nvSpPr>
        <p:spPr>
          <a:xfrm>
            <a:off x="1090428" y="6152427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dependency</a:t>
            </a:r>
            <a:endParaRPr lang="ko-KR" altLang="en-US" sz="12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DDDE0BD-F4DA-40AD-93CD-809FAED0F923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1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2AD8A6-7E8D-474E-B996-CB587F80962D}"/>
              </a:ext>
            </a:extLst>
          </p:cNvPr>
          <p:cNvSpPr/>
          <p:nvPr/>
        </p:nvSpPr>
        <p:spPr>
          <a:xfrm>
            <a:off x="2168932" y="1554356"/>
            <a:ext cx="2717056" cy="2454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F2599E-CBEC-46A0-96C7-934CEF5118F9}"/>
              </a:ext>
            </a:extLst>
          </p:cNvPr>
          <p:cNvSpPr/>
          <p:nvPr/>
        </p:nvSpPr>
        <p:spPr>
          <a:xfrm>
            <a:off x="5512563" y="2096827"/>
            <a:ext cx="2717056" cy="1904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E01A94-361B-47BB-B620-E97CF543D84C}"/>
              </a:ext>
            </a:extLst>
          </p:cNvPr>
          <p:cNvSpPr/>
          <p:nvPr/>
        </p:nvSpPr>
        <p:spPr>
          <a:xfrm>
            <a:off x="299720" y="144083"/>
            <a:ext cx="887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#1 ] [</a:t>
            </a:r>
            <a:r>
              <a:rPr lang="ko-KR" altLang="en-US" sz="1600" b="1" dirty="0"/>
              <a:t>개선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스키마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repository </a:t>
            </a:r>
            <a:r>
              <a:rPr lang="ko-KR" altLang="en-US" sz="1600" b="1" dirty="0"/>
              <a:t>위치</a:t>
            </a:r>
            <a:r>
              <a:rPr lang="en-US" altLang="ko-KR" sz="1600" b="1" dirty="0"/>
              <a:t> 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File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algn="r"/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후속 작업 필요 여부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010F54-418B-4A3D-B3C1-BFD8860BE82D}"/>
              </a:ext>
            </a:extLst>
          </p:cNvPr>
          <p:cNvGraphicFramePr>
            <a:graphicFrameLocks noGrp="1"/>
          </p:cNvGraphicFramePr>
          <p:nvPr/>
        </p:nvGraphicFramePr>
        <p:xfrm>
          <a:off x="123995" y="657225"/>
          <a:ext cx="1502954" cy="3402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192">
                  <a:extLst>
                    <a:ext uri="{9D8B030D-6E8A-4147-A177-3AD203B41FA5}">
                      <a16:colId xmlns:a16="http://schemas.microsoft.com/office/drawing/2014/main" val="175740704"/>
                    </a:ext>
                  </a:extLst>
                </a:gridCol>
                <a:gridCol w="1166762">
                  <a:extLst>
                    <a:ext uri="{9D8B030D-6E8A-4147-A177-3AD203B41FA5}">
                      <a16:colId xmlns:a16="http://schemas.microsoft.com/office/drawing/2014/main" val="3000189249"/>
                    </a:ext>
                  </a:extLst>
                </a:gridCol>
              </a:tblGrid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직렬화</a:t>
                      </a:r>
                      <a:endParaRPr lang="en-US" altLang="ko-KR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8860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과제 별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구조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29344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메타 정보 저장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및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945472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</a:t>
                      </a:r>
                      <a:r>
                        <a:rPr lang="ko-KR" altLang="en-US" sz="1000" dirty="0"/>
                        <a:t>코드 업데이트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07552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신규 커밋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07283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#6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File </a:t>
                      </a:r>
                      <a:r>
                        <a:rPr lang="ko-KR" altLang="en-US" sz="1000" dirty="0"/>
                        <a:t>변경 식별과 변경 유형분석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5726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#7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File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변경 정보 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1249"/>
                  </a:ext>
                </a:extLst>
              </a:tr>
              <a:tr h="3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Test Case </a:t>
                      </a:r>
                      <a:r>
                        <a:rPr lang="ko-KR" altLang="en-US" sz="1000" dirty="0"/>
                        <a:t>파일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변경 내역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저장소 및 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0186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7EE-AE6C-425B-BB48-3C315D13582D}"/>
              </a:ext>
            </a:extLst>
          </p:cNvPr>
          <p:cNvSpPr/>
          <p:nvPr/>
        </p:nvSpPr>
        <p:spPr>
          <a:xfrm>
            <a:off x="5698618" y="807175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DEB07E-11A0-4526-B7E2-C0FFBF66B703}"/>
              </a:ext>
            </a:extLst>
          </p:cNvPr>
          <p:cNvSpPr/>
          <p:nvPr/>
        </p:nvSpPr>
        <p:spPr>
          <a:xfrm>
            <a:off x="5829636" y="87861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 TC </a:t>
            </a:r>
            <a:r>
              <a:rPr lang="ko-KR" altLang="en-US" sz="1100" dirty="0">
                <a:solidFill>
                  <a:schemeClr val="tx1"/>
                </a:solidFill>
              </a:rPr>
              <a:t>메타 정보직렬화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E54C1-E425-4E50-B7F7-90E8D2AC0979}"/>
              </a:ext>
            </a:extLst>
          </p:cNvPr>
          <p:cNvSpPr/>
          <p:nvPr/>
        </p:nvSpPr>
        <p:spPr>
          <a:xfrm>
            <a:off x="5698618" y="1178359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serialize into PoJo from </a:t>
            </a:r>
            <a:r>
              <a:rPr lang="en-US" altLang="ko-KR" sz="1100" dirty="0" err="1">
                <a:solidFill>
                  <a:schemeClr val="tx1"/>
                </a:solidFill>
              </a:rPr>
              <a:t>yaml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save this </a:t>
            </a:r>
            <a:r>
              <a:rPr lang="en-US" altLang="ko-KR" sz="1100" dirty="0" err="1">
                <a:solidFill>
                  <a:schemeClr val="tx1"/>
                </a:solidFill>
              </a:rPr>
              <a:t>pojo</a:t>
            </a:r>
            <a:r>
              <a:rPr lang="en-US" altLang="ko-KR" sz="1100" dirty="0">
                <a:solidFill>
                  <a:schemeClr val="tx1"/>
                </a:solidFill>
              </a:rPr>
              <a:t> to TCM context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D54F6C-42B1-499D-A900-6668CF44DBCC}"/>
              </a:ext>
            </a:extLst>
          </p:cNvPr>
          <p:cNvSpPr/>
          <p:nvPr/>
        </p:nvSpPr>
        <p:spPr>
          <a:xfrm>
            <a:off x="5698618" y="2184612"/>
            <a:ext cx="2362382" cy="917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43E7F-AB46-4DAB-A700-D5688B127E0A}"/>
              </a:ext>
            </a:extLst>
          </p:cNvPr>
          <p:cNvSpPr/>
          <p:nvPr/>
        </p:nvSpPr>
        <p:spPr>
          <a:xfrm>
            <a:off x="5829636" y="2256053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#2 TC </a:t>
            </a:r>
            <a:r>
              <a:rPr lang="ko-KR" altLang="en-US" sz="1100" dirty="0">
                <a:solidFill>
                  <a:schemeClr val="tx1"/>
                </a:solidFill>
              </a:rPr>
              <a:t>메타 정보 구조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A3F980-3EBC-4D94-993A-8885543E8EA6}"/>
              </a:ext>
            </a:extLst>
          </p:cNvPr>
          <p:cNvSpPr/>
          <p:nvPr/>
        </p:nvSpPr>
        <p:spPr>
          <a:xfrm>
            <a:off x="5698618" y="2529669"/>
            <a:ext cx="2362382" cy="57237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contains meta information for test case file, test case and assertions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834B5C-5BC0-4F5E-A5EF-16E82766CAEA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6879809" y="1887283"/>
            <a:ext cx="0" cy="297329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설명선: 굽은 선(테두리 없음) 52">
            <a:extLst>
              <a:ext uri="{FF2B5EF4-FFF2-40B4-BE49-F238E27FC236}">
                <a16:creationId xmlns:a16="http://schemas.microsoft.com/office/drawing/2014/main" id="{686AB868-2FEC-4858-8748-33AA704359B5}"/>
              </a:ext>
            </a:extLst>
          </p:cNvPr>
          <p:cNvSpPr/>
          <p:nvPr/>
        </p:nvSpPr>
        <p:spPr>
          <a:xfrm>
            <a:off x="8986478" y="878617"/>
            <a:ext cx="2709171" cy="757332"/>
          </a:xfrm>
          <a:prstGeom prst="callout2">
            <a:avLst>
              <a:gd name="adj1" fmla="val 52560"/>
              <a:gd name="adj2" fmla="val 1615"/>
              <a:gd name="adj3" fmla="val 11072"/>
              <a:gd name="adj4" fmla="val -9128"/>
              <a:gd name="adj5" fmla="val -32967"/>
              <a:gd name="adj6" fmla="val -89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위치를</a:t>
            </a:r>
            <a:r>
              <a:rPr lang="en-US" altLang="ko-KR" sz="1050" dirty="0">
                <a:solidFill>
                  <a:schemeClr val="tx1"/>
                </a:solidFill>
              </a:rPr>
              <a:t> fix </a:t>
            </a:r>
            <a:r>
              <a:rPr lang="ko-KR" altLang="en-US" sz="1050" dirty="0">
                <a:solidFill>
                  <a:schemeClr val="tx1"/>
                </a:solidFill>
              </a:rPr>
              <a:t>해야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직렬화를 위해 가급적 </a:t>
            </a:r>
            <a:r>
              <a:rPr lang="en-US" altLang="ko-KR" sz="1050" dirty="0">
                <a:solidFill>
                  <a:schemeClr val="tx1"/>
                </a:solidFill>
              </a:rPr>
              <a:t>jackson lib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86D814-A1C0-455C-A8FC-5020DA686A01}"/>
              </a:ext>
            </a:extLst>
          </p:cNvPr>
          <p:cNvSpPr/>
          <p:nvPr/>
        </p:nvSpPr>
        <p:spPr>
          <a:xfrm>
            <a:off x="2304135" y="1645445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51498-9236-4C0D-81C0-32DED100374A}"/>
              </a:ext>
            </a:extLst>
          </p:cNvPr>
          <p:cNvSpPr/>
          <p:nvPr/>
        </p:nvSpPr>
        <p:spPr>
          <a:xfrm>
            <a:off x="2435153" y="171688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#3 TC </a:t>
            </a:r>
            <a:r>
              <a:rPr lang="ko-KR" altLang="en-US" sz="1100" dirty="0">
                <a:solidFill>
                  <a:schemeClr val="tx1"/>
                </a:solidFill>
              </a:rPr>
              <a:t>메타 정보 저장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B5ED27-B543-4EB2-9401-D3181C6332AF}"/>
              </a:ext>
            </a:extLst>
          </p:cNvPr>
          <p:cNvSpPr/>
          <p:nvPr/>
        </p:nvSpPr>
        <p:spPr>
          <a:xfrm>
            <a:off x="2304135" y="2016629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methods to save (#1 with #2)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 methods to retrieve #1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AA8D2E-BBC4-4CC4-9F7C-74DB2AFCAE46}"/>
              </a:ext>
            </a:extLst>
          </p:cNvPr>
          <p:cNvSpPr/>
          <p:nvPr/>
        </p:nvSpPr>
        <p:spPr>
          <a:xfrm>
            <a:off x="5698618" y="4232361"/>
            <a:ext cx="2362382" cy="908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E4B4C0-CCF9-4180-A7A7-B1BCE27ED174}"/>
              </a:ext>
            </a:extLst>
          </p:cNvPr>
          <p:cNvSpPr/>
          <p:nvPr/>
        </p:nvSpPr>
        <p:spPr>
          <a:xfrm>
            <a:off x="5829636" y="4303802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</a:t>
            </a:r>
            <a:r>
              <a:rPr lang="en-US" altLang="ko-KR" sz="1100" b="1" dirty="0">
                <a:solidFill>
                  <a:srgbClr val="FF0000"/>
                </a:solidFill>
              </a:rPr>
              <a:t>4 TC </a:t>
            </a:r>
            <a:r>
              <a:rPr lang="ko-KR" altLang="en-US" sz="1100" b="1" dirty="0">
                <a:solidFill>
                  <a:srgbClr val="FF0000"/>
                </a:solidFill>
              </a:rPr>
              <a:t>및 메타 정보 업데이트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6506F6-D29E-4846-A5CA-10F70F62F42C}"/>
              </a:ext>
            </a:extLst>
          </p:cNvPr>
          <p:cNvSpPr/>
          <p:nvPr/>
        </p:nvSpPr>
        <p:spPr>
          <a:xfrm>
            <a:off x="5711375" y="4623869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pull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or clone TC, Meta repositories into somewhere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Decide what to do</a:t>
            </a:r>
          </a:p>
        </p:txBody>
      </p:sp>
      <p:sp>
        <p:nvSpPr>
          <p:cNvPr id="69" name="설명선: 굽은 선(테두리 없음) 68">
            <a:extLst>
              <a:ext uri="{FF2B5EF4-FFF2-40B4-BE49-F238E27FC236}">
                <a16:creationId xmlns:a16="http://schemas.microsoft.com/office/drawing/2014/main" id="{DFE6C70E-5376-458C-8E66-F269B494BAEA}"/>
              </a:ext>
            </a:extLst>
          </p:cNvPr>
          <p:cNvSpPr/>
          <p:nvPr/>
        </p:nvSpPr>
        <p:spPr>
          <a:xfrm>
            <a:off x="8986478" y="2172424"/>
            <a:ext cx="2709171" cy="761815"/>
          </a:xfrm>
          <a:prstGeom prst="callout2">
            <a:avLst>
              <a:gd name="adj1" fmla="val 30628"/>
              <a:gd name="adj2" fmla="val 1498"/>
              <a:gd name="adj3" fmla="val 28790"/>
              <a:gd name="adj4" fmla="val -7784"/>
              <a:gd name="adj5" fmla="val 39879"/>
              <a:gd name="adj6" fmla="val -416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#1 </a:t>
            </a:r>
            <a:r>
              <a:rPr lang="ko-KR" altLang="en-US" sz="1050" dirty="0">
                <a:solidFill>
                  <a:schemeClr val="tx1"/>
                </a:solidFill>
              </a:rPr>
              <a:t>직렬화의 대상이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TC</a:t>
            </a:r>
            <a:r>
              <a:rPr lang="ko-KR" altLang="en-US" sz="1050" dirty="0">
                <a:solidFill>
                  <a:schemeClr val="tx1"/>
                </a:solidFill>
              </a:rPr>
              <a:t> 와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파일 메타 정보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ko-KR" altLang="en-US" sz="1050" dirty="0">
                <a:solidFill>
                  <a:schemeClr val="tx1"/>
                </a:solidFill>
              </a:rPr>
              <a:t>식별 문자열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식별 위치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식별 방법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D29867-DFC5-4DAA-8D69-08F1F94A80B3}"/>
              </a:ext>
            </a:extLst>
          </p:cNvPr>
          <p:cNvSpPr/>
          <p:nvPr/>
        </p:nvSpPr>
        <p:spPr>
          <a:xfrm>
            <a:off x="5711375" y="5371899"/>
            <a:ext cx="2362382" cy="908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A701759-7F7C-4CF2-81E6-1B370A6F79B8}"/>
              </a:ext>
            </a:extLst>
          </p:cNvPr>
          <p:cNvSpPr/>
          <p:nvPr/>
        </p:nvSpPr>
        <p:spPr>
          <a:xfrm>
            <a:off x="5842393" y="5443340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#5 </a:t>
            </a:r>
            <a:r>
              <a:rPr lang="ko-KR" altLang="en-US" sz="1100" dirty="0">
                <a:solidFill>
                  <a:schemeClr val="tx1"/>
                </a:solidFill>
              </a:rPr>
              <a:t>신규 커밋 분석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3F8CA5-D23F-46A9-B005-D2F3B9D69609}"/>
              </a:ext>
            </a:extLst>
          </p:cNvPr>
          <p:cNvSpPr/>
          <p:nvPr/>
        </p:nvSpPr>
        <p:spPr>
          <a:xfrm>
            <a:off x="5724132" y="5763407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id="{6376FF92-2CD8-4FC3-AB20-F33CC29B5D6D}"/>
              </a:ext>
            </a:extLst>
          </p:cNvPr>
          <p:cNvSpPr/>
          <p:nvPr/>
        </p:nvSpPr>
        <p:spPr>
          <a:xfrm>
            <a:off x="8986478" y="5450851"/>
            <a:ext cx="2709171" cy="1031557"/>
          </a:xfrm>
          <a:prstGeom prst="callout2">
            <a:avLst>
              <a:gd name="adj1" fmla="val 49561"/>
              <a:gd name="adj2" fmla="val -606"/>
              <a:gd name="adj3" fmla="val 51682"/>
              <a:gd name="adj4" fmla="val -10121"/>
              <a:gd name="adj5" fmla="val 10586"/>
              <a:gd name="adj6" fmla="val -41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신규</a:t>
            </a: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의 의미는 </a:t>
            </a:r>
            <a:r>
              <a:rPr lang="en-US" altLang="ko-KR" sz="1050" dirty="0">
                <a:solidFill>
                  <a:schemeClr val="tx1"/>
                </a:solidFill>
              </a:rPr>
              <a:t>‘</a:t>
            </a:r>
            <a:r>
              <a:rPr lang="ko-KR" altLang="en-US" sz="1050" dirty="0">
                <a:solidFill>
                  <a:schemeClr val="tx1"/>
                </a:solidFill>
              </a:rPr>
              <a:t>직전 </a:t>
            </a:r>
            <a:r>
              <a:rPr lang="en-US" altLang="ko-KR" sz="1050" dirty="0">
                <a:solidFill>
                  <a:schemeClr val="tx1"/>
                </a:solidFill>
              </a:rPr>
              <a:t>pull </a:t>
            </a:r>
            <a:r>
              <a:rPr lang="ko-KR" altLang="en-US" sz="1050" dirty="0">
                <a:solidFill>
                  <a:schemeClr val="tx1"/>
                </a:solidFill>
              </a:rPr>
              <a:t>한 날짜 대비</a:t>
            </a:r>
            <a:r>
              <a:rPr lang="en-US" altLang="ko-KR" sz="1050" dirty="0">
                <a:solidFill>
                  <a:schemeClr val="tx1"/>
                </a:solidFill>
              </a:rPr>
              <a:t>’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주기는 </a:t>
            </a:r>
            <a:r>
              <a:rPr lang="en-US" altLang="ko-KR" sz="1050" dirty="0">
                <a:solidFill>
                  <a:schemeClr val="tx1"/>
                </a:solidFill>
              </a:rPr>
              <a:t>daily </a:t>
            </a:r>
            <a:r>
              <a:rPr lang="ko-KR" altLang="en-US" sz="1050" dirty="0">
                <a:solidFill>
                  <a:schemeClr val="tx1"/>
                </a:solidFill>
              </a:rPr>
              <a:t>로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clone, pull </a:t>
            </a:r>
            <a:r>
              <a:rPr lang="ko-KR" altLang="en-US" sz="1050" dirty="0">
                <a:solidFill>
                  <a:schemeClr val="tx1"/>
                </a:solidFill>
              </a:rPr>
              <a:t>위해 </a:t>
            </a:r>
            <a:r>
              <a:rPr lang="en-US" altLang="ko-KR" sz="1050" dirty="0">
                <a:solidFill>
                  <a:schemeClr val="tx1"/>
                </a:solidFill>
              </a:rPr>
              <a:t>jGit(not the shell)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commit </a:t>
            </a:r>
            <a:r>
              <a:rPr lang="ko-KR" altLang="en-US" sz="1050" dirty="0">
                <a:solidFill>
                  <a:schemeClr val="tx1"/>
                </a:solidFill>
              </a:rPr>
              <a:t>중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파일 식별 규칙에 맞는 파이를 갖는 </a:t>
            </a:r>
            <a:r>
              <a:rPr lang="en-US" altLang="ko-KR" sz="1050" dirty="0" err="1">
                <a:solidFill>
                  <a:schemeClr val="tx1"/>
                </a:solidFill>
              </a:rPr>
              <a:t>comimt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만 골라낸다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0792C4-BAD6-48C7-9B18-E0E7CE7DC93A}"/>
              </a:ext>
            </a:extLst>
          </p:cNvPr>
          <p:cNvSpPr/>
          <p:nvPr/>
        </p:nvSpPr>
        <p:spPr>
          <a:xfrm>
            <a:off x="2304135" y="2825440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3853BA-86B3-418C-84C5-7355792F8473}"/>
              </a:ext>
            </a:extLst>
          </p:cNvPr>
          <p:cNvSpPr/>
          <p:nvPr/>
        </p:nvSpPr>
        <p:spPr>
          <a:xfrm>
            <a:off x="2435153" y="2896881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#8 File (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정보 저장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508A4A-257F-4407-A6AC-5D7D585C4E83}"/>
              </a:ext>
            </a:extLst>
          </p:cNvPr>
          <p:cNvSpPr/>
          <p:nvPr/>
        </p:nvSpPr>
        <p:spPr>
          <a:xfrm>
            <a:off x="5698618" y="3156713"/>
            <a:ext cx="2362382" cy="773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8462D1-ED20-4474-85D9-21FF8DB32D8C}"/>
              </a:ext>
            </a:extLst>
          </p:cNvPr>
          <p:cNvSpPr/>
          <p:nvPr/>
        </p:nvSpPr>
        <p:spPr>
          <a:xfrm>
            <a:off x="5829636" y="3228154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#7 TC File (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정보 구조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095FC0-2248-4B66-9A4C-A1D0422DD627}"/>
              </a:ext>
            </a:extLst>
          </p:cNvPr>
          <p:cNvSpPr/>
          <p:nvPr/>
        </p:nvSpPr>
        <p:spPr>
          <a:xfrm>
            <a:off x="5680990" y="3508914"/>
            <a:ext cx="2362382" cy="3957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contains meta information for test case file, test case and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FBADDF2-6A52-4FA1-B99A-43444516C35C}"/>
              </a:ext>
            </a:extLst>
          </p:cNvPr>
          <p:cNvSpPr/>
          <p:nvPr/>
        </p:nvSpPr>
        <p:spPr>
          <a:xfrm>
            <a:off x="3914053" y="3954087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&lt;&lt;context&gt;&gt;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1C40BD-2EAA-4025-BBC7-0DD2E66755B6}"/>
              </a:ext>
            </a:extLst>
          </p:cNvPr>
          <p:cNvSpPr/>
          <p:nvPr/>
        </p:nvSpPr>
        <p:spPr>
          <a:xfrm>
            <a:off x="7245053" y="3932699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&lt;&lt;schema&gt;&gt;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94D551-C05C-44B5-8894-6482CF024E0B}"/>
              </a:ext>
            </a:extLst>
          </p:cNvPr>
          <p:cNvSpPr/>
          <p:nvPr/>
        </p:nvSpPr>
        <p:spPr>
          <a:xfrm>
            <a:off x="7402148" y="1823094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3121CC-453E-43C5-9C81-F0D41E197C63}"/>
              </a:ext>
            </a:extLst>
          </p:cNvPr>
          <p:cNvSpPr/>
          <p:nvPr/>
        </p:nvSpPr>
        <p:spPr>
          <a:xfrm>
            <a:off x="7401661" y="5081261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A6C895-F826-4953-BD9E-930079B84AD3}"/>
              </a:ext>
            </a:extLst>
          </p:cNvPr>
          <p:cNvSpPr/>
          <p:nvPr/>
        </p:nvSpPr>
        <p:spPr>
          <a:xfrm>
            <a:off x="7427281" y="6220799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&lt;&lt;any&gt;&gt;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설명선: 굽은 선(테두리 없음) 88">
            <a:extLst>
              <a:ext uri="{FF2B5EF4-FFF2-40B4-BE49-F238E27FC236}">
                <a16:creationId xmlns:a16="http://schemas.microsoft.com/office/drawing/2014/main" id="{9348EC36-F70B-42D1-B082-E5F22CD2247F}"/>
              </a:ext>
            </a:extLst>
          </p:cNvPr>
          <p:cNvSpPr/>
          <p:nvPr/>
        </p:nvSpPr>
        <p:spPr>
          <a:xfrm>
            <a:off x="8986478" y="3297929"/>
            <a:ext cx="2709171" cy="569838"/>
          </a:xfrm>
          <a:prstGeom prst="callout2">
            <a:avLst>
              <a:gd name="adj1" fmla="val 30628"/>
              <a:gd name="adj2" fmla="val 1498"/>
              <a:gd name="adj3" fmla="val 28790"/>
              <a:gd name="adj4" fmla="val -7784"/>
              <a:gd name="adj5" fmla="val 7927"/>
              <a:gd name="adj6" fmla="val -399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최소 정보는 </a:t>
            </a:r>
            <a:r>
              <a:rPr lang="en-US" altLang="ko-KR" sz="1050" dirty="0">
                <a:solidFill>
                  <a:schemeClr val="tx1"/>
                </a:solidFill>
              </a:rPr>
              <a:t>commit id </a:t>
            </a:r>
            <a:r>
              <a:rPr lang="ko-KR" altLang="en-US" sz="1050" dirty="0">
                <a:solidFill>
                  <a:schemeClr val="tx1"/>
                </a:solidFill>
              </a:rPr>
              <a:t>와 </a:t>
            </a:r>
            <a:r>
              <a:rPr lang="en-US" altLang="ko-KR" sz="1050" dirty="0">
                <a:solidFill>
                  <a:schemeClr val="tx1"/>
                </a:solidFill>
              </a:rPr>
              <a:t>committer </a:t>
            </a:r>
            <a:r>
              <a:rPr lang="ko-KR" altLang="en-US" sz="1050" dirty="0">
                <a:solidFill>
                  <a:schemeClr val="tx1"/>
                </a:solidFill>
              </a:rPr>
              <a:t>이다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설명선: 굽은 선(테두리 없음) 53">
            <a:extLst>
              <a:ext uri="{FF2B5EF4-FFF2-40B4-BE49-F238E27FC236}">
                <a16:creationId xmlns:a16="http://schemas.microsoft.com/office/drawing/2014/main" id="{7CF771ED-59D4-4076-813F-A25DEDE8C0AA}"/>
              </a:ext>
            </a:extLst>
          </p:cNvPr>
          <p:cNvSpPr/>
          <p:nvPr/>
        </p:nvSpPr>
        <p:spPr>
          <a:xfrm>
            <a:off x="8986478" y="4092534"/>
            <a:ext cx="2709171" cy="1250337"/>
          </a:xfrm>
          <a:prstGeom prst="callout2">
            <a:avLst>
              <a:gd name="adj1" fmla="val 52916"/>
              <a:gd name="adj2" fmla="val 3427"/>
              <a:gd name="adj3" fmla="val 32749"/>
              <a:gd name="adj4" fmla="val -7083"/>
              <a:gd name="adj5" fmla="val 32856"/>
              <a:gd name="adj6" fmla="val -403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과제 별 </a:t>
            </a:r>
            <a:r>
              <a:rPr lang="en-US" altLang="ko-KR" sz="1050" dirty="0">
                <a:solidFill>
                  <a:schemeClr val="tx1"/>
                </a:solidFill>
              </a:rPr>
              <a:t>repository </a:t>
            </a:r>
            <a:r>
              <a:rPr lang="ko-KR" altLang="en-US" sz="1050" dirty="0">
                <a:solidFill>
                  <a:schemeClr val="tx1"/>
                </a:solidFill>
              </a:rPr>
              <a:t>위치와 </a:t>
            </a:r>
            <a:r>
              <a:rPr lang="en-US" altLang="ko-KR" sz="1050" dirty="0">
                <a:solidFill>
                  <a:schemeClr val="tx1"/>
                </a:solidFill>
              </a:rPr>
              <a:t>root </a:t>
            </a:r>
            <a:r>
              <a:rPr lang="ko-KR" altLang="en-US" sz="1050" dirty="0">
                <a:solidFill>
                  <a:schemeClr val="tx1"/>
                </a:solidFill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</a:rPr>
              <a:t>fix</a:t>
            </a:r>
            <a:r>
              <a:rPr lang="ko-KR" altLang="en-US" sz="1050" dirty="0">
                <a:solidFill>
                  <a:schemeClr val="tx1"/>
                </a:solidFill>
              </a:rPr>
              <a:t> 해야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root </a:t>
            </a:r>
            <a:r>
              <a:rPr lang="ko-KR" altLang="en-US" sz="1050" dirty="0">
                <a:solidFill>
                  <a:schemeClr val="tx1"/>
                </a:solidFill>
              </a:rPr>
              <a:t>만 </a:t>
            </a: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 저장하면 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use jGit for cloning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FF0000"/>
                </a:solidFill>
              </a:rPr>
              <a:t>직전 대비 변경 내역이 있는 확인하고 없으면 후속 진행을 하지 않는다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4C3AAF-DD5F-4945-B0C2-5D646F39E69A}"/>
              </a:ext>
            </a:extLst>
          </p:cNvPr>
          <p:cNvSpPr/>
          <p:nvPr/>
        </p:nvSpPr>
        <p:spPr>
          <a:xfrm>
            <a:off x="5680990" y="5743166"/>
            <a:ext cx="2362382" cy="4458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pull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or clone TC repositories into somewhere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94F95D-4227-43DD-A7A0-D41ED06F7ECD}"/>
              </a:ext>
            </a:extLst>
          </p:cNvPr>
          <p:cNvSpPr/>
          <p:nvPr/>
        </p:nvSpPr>
        <p:spPr>
          <a:xfrm>
            <a:off x="2304135" y="3196624"/>
            <a:ext cx="2362382" cy="65314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methods to save (#6 with #7)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provide methods to retrieve #7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F24364-F091-4770-996F-724EF6EDD0BF}"/>
              </a:ext>
            </a:extLst>
          </p:cNvPr>
          <p:cNvSpPr/>
          <p:nvPr/>
        </p:nvSpPr>
        <p:spPr>
          <a:xfrm>
            <a:off x="2313054" y="4463636"/>
            <a:ext cx="2362382" cy="908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74B201-758D-436E-A39E-F7B18FAA3891}"/>
              </a:ext>
            </a:extLst>
          </p:cNvPr>
          <p:cNvSpPr/>
          <p:nvPr/>
        </p:nvSpPr>
        <p:spPr>
          <a:xfrm>
            <a:off x="2452781" y="4535078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#6 File 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식별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유형 분석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BE281B-4AD9-46EB-B275-9650150A5679}"/>
              </a:ext>
            </a:extLst>
          </p:cNvPr>
          <p:cNvSpPr/>
          <p:nvPr/>
        </p:nvSpPr>
        <p:spPr>
          <a:xfrm>
            <a:off x="2295426" y="4885506"/>
            <a:ext cx="2362382" cy="3957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identify add, modify, delete for each file that includes test cases</a:t>
            </a:r>
          </a:p>
        </p:txBody>
      </p:sp>
      <p:sp>
        <p:nvSpPr>
          <p:cNvPr id="98" name="설명선: 굽은 선(테두리 없음) 97">
            <a:extLst>
              <a:ext uri="{FF2B5EF4-FFF2-40B4-BE49-F238E27FC236}">
                <a16:creationId xmlns:a16="http://schemas.microsoft.com/office/drawing/2014/main" id="{8CA1630E-2D36-478F-B734-738D1CA5DAEC}"/>
              </a:ext>
            </a:extLst>
          </p:cNvPr>
          <p:cNvSpPr/>
          <p:nvPr/>
        </p:nvSpPr>
        <p:spPr>
          <a:xfrm>
            <a:off x="407734" y="4463635"/>
            <a:ext cx="1704029" cy="1288461"/>
          </a:xfrm>
          <a:prstGeom prst="callout2">
            <a:avLst>
              <a:gd name="adj1" fmla="val 44152"/>
              <a:gd name="adj2" fmla="val 101606"/>
              <a:gd name="adj3" fmla="val 19226"/>
              <a:gd name="adj4" fmla="val 106079"/>
              <a:gd name="adj5" fmla="val 12314"/>
              <a:gd name="adj6" fmla="val 1232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jGit </a:t>
            </a:r>
            <a:r>
              <a:rPr lang="ko-KR" altLang="en-US" sz="1050" dirty="0">
                <a:solidFill>
                  <a:schemeClr val="tx1"/>
                </a:solidFill>
              </a:rPr>
              <a:t>활용한다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git-</a:t>
            </a:r>
            <a:r>
              <a:rPr lang="en-US" altLang="ko-KR" sz="1050" dirty="0" err="1">
                <a:solidFill>
                  <a:schemeClr val="tx1"/>
                </a:solidFill>
              </a:rPr>
              <a:t>log,git</a:t>
            </a:r>
            <a:r>
              <a:rPr lang="en-US" altLang="ko-KR" sz="1050" dirty="0">
                <a:solidFill>
                  <a:schemeClr val="tx1"/>
                </a:solidFill>
              </a:rPr>
              <a:t>-diff </a:t>
            </a:r>
            <a:r>
              <a:rPr lang="ko-KR" altLang="en-US" sz="1050" dirty="0">
                <a:solidFill>
                  <a:schemeClr val="tx1"/>
                </a:solidFill>
              </a:rPr>
              <a:t>로 식별되는 파일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중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파일 식별 규칙에 맞는 것들을 골라내고 이들의 변경 유형을 식별한다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35BB31BB-4C1A-4C0A-B6A4-7CDDB68C0007}"/>
              </a:ext>
            </a:extLst>
          </p:cNvPr>
          <p:cNvCxnSpPr>
            <a:cxnSpLocks/>
            <a:stCxn id="90" idx="1"/>
            <a:endCxn id="95" idx="2"/>
          </p:cNvCxnSpPr>
          <p:nvPr/>
        </p:nvCxnSpPr>
        <p:spPr>
          <a:xfrm rot="10800000">
            <a:off x="3494246" y="5371900"/>
            <a:ext cx="2186745" cy="594205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EA87FA8-A935-4B14-97A0-B521BA5B2EF4}"/>
              </a:ext>
            </a:extLst>
          </p:cNvPr>
          <p:cNvSpPr/>
          <p:nvPr/>
        </p:nvSpPr>
        <p:spPr>
          <a:xfrm>
            <a:off x="3832044" y="5977913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입력 제공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F96D746-7B95-4EE5-8D4E-C49E86342B44}"/>
              </a:ext>
            </a:extLst>
          </p:cNvPr>
          <p:cNvCxnSpPr>
            <a:stCxn id="95" idx="0"/>
            <a:endCxn id="76" idx="2"/>
          </p:cNvCxnSpPr>
          <p:nvPr/>
        </p:nvCxnSpPr>
        <p:spPr>
          <a:xfrm flipH="1" flipV="1">
            <a:off x="3485326" y="3905548"/>
            <a:ext cx="8919" cy="5580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2A3DEEA-460B-49B3-8916-C26F9A0DEE73}"/>
              </a:ext>
            </a:extLst>
          </p:cNvPr>
          <p:cNvSpPr/>
          <p:nvPr/>
        </p:nvSpPr>
        <p:spPr>
          <a:xfrm>
            <a:off x="2324887" y="4125731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저장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ACCD208-3C3F-4749-850C-11E954D10D2D}"/>
              </a:ext>
            </a:extLst>
          </p:cNvPr>
          <p:cNvSpPr/>
          <p:nvPr/>
        </p:nvSpPr>
        <p:spPr>
          <a:xfrm>
            <a:off x="5954331" y="1872131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55936A6-3135-46CA-8B63-1A4D4FC104EC}"/>
              </a:ext>
            </a:extLst>
          </p:cNvPr>
          <p:cNvCxnSpPr>
            <a:cxnSpLocks/>
            <a:stCxn id="95" idx="3"/>
            <a:endCxn id="78" idx="1"/>
          </p:cNvCxnSpPr>
          <p:nvPr/>
        </p:nvCxnSpPr>
        <p:spPr>
          <a:xfrm flipV="1">
            <a:off x="4675436" y="3543460"/>
            <a:ext cx="1023182" cy="13743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64E05C-6960-4458-AD36-4A0962BE15AA}"/>
              </a:ext>
            </a:extLst>
          </p:cNvPr>
          <p:cNvSpPr/>
          <p:nvPr/>
        </p:nvSpPr>
        <p:spPr>
          <a:xfrm>
            <a:off x="4369648" y="4182822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9EA9EFD-78C4-471B-84D6-281EC54E9A54}"/>
              </a:ext>
            </a:extLst>
          </p:cNvPr>
          <p:cNvCxnSpPr>
            <a:cxnSpLocks/>
          </p:cNvCxnSpPr>
          <p:nvPr/>
        </p:nvCxnSpPr>
        <p:spPr>
          <a:xfrm>
            <a:off x="4603696" y="2186468"/>
            <a:ext cx="1032101" cy="457827"/>
          </a:xfrm>
          <a:prstGeom prst="bentConnector3">
            <a:avLst>
              <a:gd name="adj1" fmla="val 26374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5C6E5F4-3A79-4788-AE42-8F2D609452E1}"/>
              </a:ext>
            </a:extLst>
          </p:cNvPr>
          <p:cNvSpPr/>
          <p:nvPr/>
        </p:nvSpPr>
        <p:spPr>
          <a:xfrm>
            <a:off x="4723986" y="2663610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776B6172-3AAC-41FA-B786-E2B819E2777F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4666517" y="3365494"/>
            <a:ext cx="1032101" cy="17796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A7DBFAD-5467-4C13-84FB-64CF94ED8DA7}"/>
              </a:ext>
            </a:extLst>
          </p:cNvPr>
          <p:cNvSpPr/>
          <p:nvPr/>
        </p:nvSpPr>
        <p:spPr>
          <a:xfrm>
            <a:off x="4747068" y="3077178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3F3B222-04C9-401A-9C0E-5BE921B1877D}"/>
              </a:ext>
            </a:extLst>
          </p:cNvPr>
          <p:cNvSpPr/>
          <p:nvPr/>
        </p:nvSpPr>
        <p:spPr>
          <a:xfrm>
            <a:off x="9724" y="6525210"/>
            <a:ext cx="1044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해당 역할을 하나의 서브 모듈로 몰아도 괜찮겠다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그런 다음 변경 사항이 없으면 후속 작업을 진행하지 않아도 </a:t>
            </a:r>
            <a:r>
              <a:rPr lang="ko-KR" altLang="en-US" sz="1400" b="1" dirty="0" err="1">
                <a:solidFill>
                  <a:srgbClr val="FF0000"/>
                </a:solidFill>
              </a:rPr>
              <a:t>되니깐</a:t>
            </a:r>
            <a:r>
              <a:rPr lang="ko-KR" altLang="en-US" sz="1400" b="1" dirty="0">
                <a:solidFill>
                  <a:srgbClr val="FF0000"/>
                </a:solidFill>
              </a:rPr>
              <a:t> 말이다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" name="설명선: 굽은 선(테두리 없음) 42">
            <a:extLst>
              <a:ext uri="{FF2B5EF4-FFF2-40B4-BE49-F238E27FC236}">
                <a16:creationId xmlns:a16="http://schemas.microsoft.com/office/drawing/2014/main" id="{796920D4-541D-4788-A118-84B306AC4995}"/>
              </a:ext>
            </a:extLst>
          </p:cNvPr>
          <p:cNvSpPr/>
          <p:nvPr/>
        </p:nvSpPr>
        <p:spPr>
          <a:xfrm>
            <a:off x="2121684" y="728915"/>
            <a:ext cx="2794701" cy="438133"/>
          </a:xfrm>
          <a:prstGeom prst="callout2">
            <a:avLst>
              <a:gd name="adj1" fmla="val 36148"/>
              <a:gd name="adj2" fmla="val 99732"/>
              <a:gd name="adj3" fmla="val 37327"/>
              <a:gd name="adj4" fmla="val 106265"/>
              <a:gd name="adj5" fmla="val 846730"/>
              <a:gd name="adj6" fmla="val 1353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schema repository </a:t>
            </a:r>
            <a:r>
              <a:rPr lang="en-US" altLang="ko-KR" sz="1050" dirty="0" err="1">
                <a:solidFill>
                  <a:schemeClr val="tx1"/>
                </a:solidFill>
              </a:rPr>
              <a:t>url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은 </a:t>
            </a:r>
            <a:r>
              <a:rPr lang="en-US" altLang="ko-KR" sz="1050" dirty="0">
                <a:solidFill>
                  <a:schemeClr val="tx1"/>
                </a:solidFill>
              </a:rPr>
              <a:t>application.properties </a:t>
            </a:r>
            <a:r>
              <a:rPr lang="ko-KR" altLang="en-US" sz="1050" dirty="0">
                <a:solidFill>
                  <a:schemeClr val="tx1"/>
                </a:solidFill>
              </a:rPr>
              <a:t>에 정의된다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763F222-14C2-4AC7-9BDD-B43E6813870C}"/>
              </a:ext>
            </a:extLst>
          </p:cNvPr>
          <p:cNvCxnSpPr/>
          <p:nvPr/>
        </p:nvCxnSpPr>
        <p:spPr>
          <a:xfrm rot="10800000" flipV="1">
            <a:off x="4666518" y="1504931"/>
            <a:ext cx="1032101" cy="838270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FF97D4-6F3D-4418-A8BE-F1002426BD73}"/>
              </a:ext>
            </a:extLst>
          </p:cNvPr>
          <p:cNvSpPr/>
          <p:nvPr/>
        </p:nvSpPr>
        <p:spPr>
          <a:xfrm>
            <a:off x="4552170" y="1206074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저장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A32191D-E575-438E-A25B-2B45EE8C88B9}"/>
              </a:ext>
            </a:extLst>
          </p:cNvPr>
          <p:cNvCxnSpPr>
            <a:cxnSpLocks/>
          </p:cNvCxnSpPr>
          <p:nvPr/>
        </p:nvCxnSpPr>
        <p:spPr>
          <a:xfrm>
            <a:off x="407734" y="6085386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732E18-5861-48F1-A95C-2B87D20FD06E}"/>
              </a:ext>
            </a:extLst>
          </p:cNvPr>
          <p:cNvCxnSpPr>
            <a:cxnSpLocks/>
          </p:cNvCxnSpPr>
          <p:nvPr/>
        </p:nvCxnSpPr>
        <p:spPr>
          <a:xfrm>
            <a:off x="407734" y="6297555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8BC5D7-01B7-4183-B862-744E0643139B}"/>
              </a:ext>
            </a:extLst>
          </p:cNvPr>
          <p:cNvSpPr/>
          <p:nvPr/>
        </p:nvSpPr>
        <p:spPr>
          <a:xfrm>
            <a:off x="1086033" y="5919231"/>
            <a:ext cx="856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flow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81DA7F-4D3C-4332-B542-2F8B76747DF1}"/>
              </a:ext>
            </a:extLst>
          </p:cNvPr>
          <p:cNvSpPr/>
          <p:nvPr/>
        </p:nvSpPr>
        <p:spPr>
          <a:xfrm>
            <a:off x="1090428" y="6152427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dependency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CE2B9EC-1D6E-4EB7-AF23-D9CC9CE18D09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5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E5910D1-8602-40D8-95F3-B0B7B22A785E}"/>
              </a:ext>
            </a:extLst>
          </p:cNvPr>
          <p:cNvSpPr/>
          <p:nvPr/>
        </p:nvSpPr>
        <p:spPr>
          <a:xfrm>
            <a:off x="2510083" y="1111199"/>
            <a:ext cx="5140391" cy="113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&lt;&lt;Depends on Developer&gt;&gt;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E9653B4-81F0-49DD-A903-1A202FE88065}"/>
              </a:ext>
            </a:extLst>
          </p:cNvPr>
          <p:cNvSpPr/>
          <p:nvPr/>
        </p:nvSpPr>
        <p:spPr>
          <a:xfrm>
            <a:off x="8838071" y="1132712"/>
            <a:ext cx="3320906" cy="113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TCMContext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A4E5DB0-3CEE-47A2-8C4B-1EF0F4F4ABB8}"/>
              </a:ext>
            </a:extLst>
          </p:cNvPr>
          <p:cNvSpPr/>
          <p:nvPr/>
        </p:nvSpPr>
        <p:spPr>
          <a:xfrm>
            <a:off x="9282896" y="3811210"/>
            <a:ext cx="2513740" cy="24426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B9BE73B-AD7A-4874-86DB-E8E073E121AC}"/>
              </a:ext>
            </a:extLst>
          </p:cNvPr>
          <p:cNvGrpSpPr/>
          <p:nvPr/>
        </p:nvGrpSpPr>
        <p:grpSpPr>
          <a:xfrm>
            <a:off x="151649" y="240921"/>
            <a:ext cx="6861866" cy="650167"/>
            <a:chOff x="151649" y="240921"/>
            <a:chExt cx="6861866" cy="6501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9FFDD7-ABC9-4485-BF7A-8308138245D4}"/>
                </a:ext>
              </a:extLst>
            </p:cNvPr>
            <p:cNvSpPr/>
            <p:nvPr/>
          </p:nvSpPr>
          <p:spPr>
            <a:xfrm>
              <a:off x="151649" y="240921"/>
              <a:ext cx="2125860" cy="43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#4 TC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및 메타 정보 업데이트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FAF50E6-267C-4587-B83C-5E294EA3ED1F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2277509" y="456921"/>
              <a:ext cx="2421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A979DFA-FC63-4DDF-829F-A751A81FA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512" y="450682"/>
              <a:ext cx="242143" cy="6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E7B835-3984-4EC6-AC43-F13BE179B42F}"/>
                </a:ext>
              </a:extLst>
            </p:cNvPr>
            <p:cNvSpPr/>
            <p:nvPr/>
          </p:nvSpPr>
          <p:spPr>
            <a:xfrm>
              <a:off x="1443831" y="598512"/>
              <a:ext cx="19094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&lt;&lt;if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any update @ pull&gt;&gt;</a:t>
              </a:r>
              <a:endParaRPr lang="ko-KR" altLang="en-US" sz="11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C8E3FBB-9603-435E-8063-D576D24E3788}"/>
                </a:ext>
              </a:extLst>
            </p:cNvPr>
            <p:cNvSpPr/>
            <p:nvPr/>
          </p:nvSpPr>
          <p:spPr>
            <a:xfrm>
              <a:off x="3811834" y="629478"/>
              <a:ext cx="18630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&lt;&lt;if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any update @ file&gt;&gt;</a:t>
              </a:r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F37575D-1C7F-4FE4-AFD7-72895B28F7C2}"/>
                </a:ext>
              </a:extLst>
            </p:cNvPr>
            <p:cNvSpPr/>
            <p:nvPr/>
          </p:nvSpPr>
          <p:spPr>
            <a:xfrm>
              <a:off x="4887655" y="240921"/>
              <a:ext cx="2125860" cy="43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#6 File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변경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식별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유형 분석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BED2E0-AAA0-48A7-8A6C-A9E2D8C14B98}"/>
                </a:ext>
              </a:extLst>
            </p:cNvPr>
            <p:cNvSpPr/>
            <p:nvPr/>
          </p:nvSpPr>
          <p:spPr>
            <a:xfrm>
              <a:off x="2519652" y="240921"/>
              <a:ext cx="2125860" cy="43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#5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신규 커밋 분석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186ED-92FA-444E-AF11-7822AAC0587D}"/>
              </a:ext>
            </a:extLst>
          </p:cNvPr>
          <p:cNvSpPr/>
          <p:nvPr/>
        </p:nvSpPr>
        <p:spPr>
          <a:xfrm>
            <a:off x="9014774" y="1486385"/>
            <a:ext cx="1474998" cy="625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#3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TC </a:t>
            </a:r>
            <a:r>
              <a:rPr lang="ko-KR" altLang="en-US" sz="1100" b="1" dirty="0">
                <a:solidFill>
                  <a:schemeClr val="tx1"/>
                </a:solidFill>
              </a:rPr>
              <a:t>메타 정보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저장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6CD9E-E53C-48B1-9078-4E60324B15FA}"/>
              </a:ext>
            </a:extLst>
          </p:cNvPr>
          <p:cNvSpPr/>
          <p:nvPr/>
        </p:nvSpPr>
        <p:spPr>
          <a:xfrm>
            <a:off x="10624052" y="1486385"/>
            <a:ext cx="1474998" cy="625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#8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File (</a:t>
            </a:r>
            <a:r>
              <a:rPr lang="ko-KR" altLang="en-US" sz="1100" b="1" dirty="0">
                <a:solidFill>
                  <a:schemeClr val="tx1"/>
                </a:solidFill>
              </a:rPr>
              <a:t>변경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</a:rPr>
              <a:t> 정보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저장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DFA922-3768-4042-AD01-B315648602D7}"/>
              </a:ext>
            </a:extLst>
          </p:cNvPr>
          <p:cNvSpPr/>
          <p:nvPr/>
        </p:nvSpPr>
        <p:spPr>
          <a:xfrm>
            <a:off x="2678482" y="1490792"/>
            <a:ext cx="1474998" cy="625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#4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TC </a:t>
            </a:r>
            <a:r>
              <a:rPr lang="ko-KR" altLang="en-US" sz="1100" b="1" dirty="0">
                <a:solidFill>
                  <a:schemeClr val="tx1"/>
                </a:solidFill>
              </a:rPr>
              <a:t>및 메타 정보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업데이트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271060-A4DE-42B0-8521-68E744F8D6BC}"/>
              </a:ext>
            </a:extLst>
          </p:cNvPr>
          <p:cNvSpPr/>
          <p:nvPr/>
        </p:nvSpPr>
        <p:spPr>
          <a:xfrm>
            <a:off x="6002583" y="1486385"/>
            <a:ext cx="1474998" cy="625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#6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File </a:t>
            </a:r>
            <a:r>
              <a:rPr lang="ko-KR" altLang="en-US" sz="1100" b="1" dirty="0">
                <a:solidFill>
                  <a:schemeClr val="tx1"/>
                </a:solidFill>
              </a:rPr>
              <a:t>변경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식별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유형 분석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9AADD5-13A0-43AC-AF34-BF1DA302A7FA}"/>
              </a:ext>
            </a:extLst>
          </p:cNvPr>
          <p:cNvSpPr/>
          <p:nvPr/>
        </p:nvSpPr>
        <p:spPr>
          <a:xfrm>
            <a:off x="4393305" y="1490792"/>
            <a:ext cx="1474998" cy="625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#5 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신규 커밋 분석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472106-50AD-4EDC-B4F0-B58CAEA6E4BB}"/>
              </a:ext>
            </a:extLst>
          </p:cNvPr>
          <p:cNvCxnSpPr>
            <a:stCxn id="37" idx="2"/>
          </p:cNvCxnSpPr>
          <p:nvPr/>
        </p:nvCxnSpPr>
        <p:spPr>
          <a:xfrm flipH="1">
            <a:off x="3385668" y="2116374"/>
            <a:ext cx="30313" cy="460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E7760D-EB87-4A72-B48E-0D730EA59915}"/>
              </a:ext>
            </a:extLst>
          </p:cNvPr>
          <p:cNvCxnSpPr/>
          <p:nvPr/>
        </p:nvCxnSpPr>
        <p:spPr>
          <a:xfrm flipH="1">
            <a:off x="5148990" y="2116374"/>
            <a:ext cx="30313" cy="460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E7FC6D-50E9-44BF-AA27-498298D83B72}"/>
              </a:ext>
            </a:extLst>
          </p:cNvPr>
          <p:cNvSpPr/>
          <p:nvPr/>
        </p:nvSpPr>
        <p:spPr>
          <a:xfrm>
            <a:off x="3307291" y="2535897"/>
            <a:ext cx="204869" cy="3934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357CAB6-E53D-4564-8C2B-08E6FD3F31ED}"/>
              </a:ext>
            </a:extLst>
          </p:cNvPr>
          <p:cNvGrpSpPr/>
          <p:nvPr/>
        </p:nvGrpSpPr>
        <p:grpSpPr>
          <a:xfrm>
            <a:off x="3263241" y="2346974"/>
            <a:ext cx="191020" cy="574988"/>
            <a:chOff x="3135916" y="2022874"/>
            <a:chExt cx="191020" cy="57498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6F346A8-9BBD-44D2-BABA-9F0727376EFC}"/>
                </a:ext>
              </a:extLst>
            </p:cNvPr>
            <p:cNvGrpSpPr/>
            <p:nvPr/>
          </p:nvGrpSpPr>
          <p:grpSpPr>
            <a:xfrm>
              <a:off x="3135916" y="2022874"/>
              <a:ext cx="191020" cy="574988"/>
              <a:chOff x="3135916" y="2022874"/>
              <a:chExt cx="191020" cy="57498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6481B6A-2FFD-4C53-8C7D-B72F70193D7B}"/>
                  </a:ext>
                </a:extLst>
              </p:cNvPr>
              <p:cNvSpPr/>
              <p:nvPr/>
            </p:nvSpPr>
            <p:spPr>
              <a:xfrm>
                <a:off x="3244038" y="2022874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A960E05-4E15-4ACA-B39F-54ED7587BDD3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FDE9D0-E3C8-4A6D-A7A8-3E1DAC0BB646}"/>
                </a:ext>
              </a:extLst>
            </p:cNvPr>
            <p:cNvCxnSpPr>
              <a:cxnSpLocks/>
              <a:stCxn id="52" idx="2"/>
              <a:endCxn id="53" idx="2"/>
            </p:cNvCxnSpPr>
            <p:nvPr/>
          </p:nvCxnSpPr>
          <p:spPr>
            <a:xfrm rot="10800000" flipV="1">
              <a:off x="3135916" y="2069385"/>
              <a:ext cx="108122" cy="481259"/>
            </a:xfrm>
            <a:prstGeom prst="bentConnector3">
              <a:avLst>
                <a:gd name="adj1" fmla="val 311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915DF1-B702-4267-8BF4-7BF80D700821}"/>
              </a:ext>
            </a:extLst>
          </p:cNvPr>
          <p:cNvSpPr/>
          <p:nvPr/>
        </p:nvSpPr>
        <p:spPr>
          <a:xfrm>
            <a:off x="2376576" y="2362164"/>
            <a:ext cx="6367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/>
              <a:t>pull</a:t>
            </a:r>
          </a:p>
          <a:p>
            <a:pPr algn="r"/>
            <a:r>
              <a:rPr lang="en-US" altLang="ko-KR" sz="1000" dirty="0"/>
              <a:t>TC </a:t>
            </a:r>
            <a:r>
              <a:rPr lang="ko-KR" altLang="en-US" sz="1000" dirty="0"/>
              <a:t>메타</a:t>
            </a:r>
            <a:endParaRPr lang="en-US" altLang="ko-KR" sz="1000" dirty="0"/>
          </a:p>
          <a:p>
            <a:pPr algn="r"/>
            <a:r>
              <a:rPr lang="ko-KR" altLang="en-US" sz="1000" dirty="0"/>
              <a:t>스키마</a:t>
            </a:r>
          </a:p>
        </p:txBody>
      </p:sp>
      <p:sp>
        <p:nvSpPr>
          <p:cNvPr id="62" name="설명선: 굽은 선(테두리 없음) 61">
            <a:extLst>
              <a:ext uri="{FF2B5EF4-FFF2-40B4-BE49-F238E27FC236}">
                <a16:creationId xmlns:a16="http://schemas.microsoft.com/office/drawing/2014/main" id="{83377D8D-D42B-4FC9-9A19-85A3AD6BE0FB}"/>
              </a:ext>
            </a:extLst>
          </p:cNvPr>
          <p:cNvSpPr/>
          <p:nvPr/>
        </p:nvSpPr>
        <p:spPr>
          <a:xfrm>
            <a:off x="330573" y="1458665"/>
            <a:ext cx="2013242" cy="703662"/>
          </a:xfrm>
          <a:prstGeom prst="callout2">
            <a:avLst>
              <a:gd name="adj1" fmla="val 24695"/>
              <a:gd name="adj2" fmla="val 97728"/>
              <a:gd name="adj3" fmla="val 24309"/>
              <a:gd name="adj4" fmla="val 107586"/>
              <a:gd name="adj5" fmla="val 132810"/>
              <a:gd name="adj6" fmla="val 1536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chemeClr val="tx1"/>
                </a:solidFill>
              </a:rPr>
              <a:t>jenkins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가 붙으면 </a:t>
            </a:r>
            <a:r>
              <a:rPr lang="en-US" altLang="ko-KR" sz="1050" dirty="0">
                <a:solidFill>
                  <a:schemeClr val="tx1"/>
                </a:solidFill>
              </a:rPr>
              <a:t>life line </a:t>
            </a:r>
            <a:r>
              <a:rPr lang="ko-KR" altLang="en-US" sz="1050" dirty="0">
                <a:solidFill>
                  <a:schemeClr val="tx1"/>
                </a:solidFill>
              </a:rPr>
              <a:t>의 생성을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jekins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가 하게 된다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그렇지만 지금은 자가 발전한다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 err="1">
                <a:solidFill>
                  <a:schemeClr val="tx1"/>
                </a:solidFill>
              </a:rPr>
              <a:t>없으니깐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DE301DC-36EC-4291-8D67-0577ED1579FB}"/>
              </a:ext>
            </a:extLst>
          </p:cNvPr>
          <p:cNvGrpSpPr/>
          <p:nvPr/>
        </p:nvGrpSpPr>
        <p:grpSpPr>
          <a:xfrm>
            <a:off x="3261687" y="3127521"/>
            <a:ext cx="85772" cy="277599"/>
            <a:chOff x="3133042" y="2018923"/>
            <a:chExt cx="85772" cy="57893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BF544E6-AC1F-4A74-B0AD-FB18F088BDF3}"/>
                </a:ext>
              </a:extLst>
            </p:cNvPr>
            <p:cNvGrpSpPr/>
            <p:nvPr/>
          </p:nvGrpSpPr>
          <p:grpSpPr>
            <a:xfrm>
              <a:off x="3133043" y="2018923"/>
              <a:ext cx="85771" cy="578939"/>
              <a:chOff x="3133043" y="2018923"/>
              <a:chExt cx="85771" cy="578939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37BAFFC-B407-43C4-9560-7A7E6137E66B}"/>
                  </a:ext>
                </a:extLst>
              </p:cNvPr>
              <p:cNvSpPr/>
              <p:nvPr/>
            </p:nvSpPr>
            <p:spPr>
              <a:xfrm>
                <a:off x="3133043" y="2018923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499D212-D81A-42AA-BE58-8CEDCF34EEAE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D5E6B648-D137-4613-B47E-DC1027EC25C8}"/>
                </a:ext>
              </a:extLst>
            </p:cNvPr>
            <p:cNvCxnSpPr>
              <a:cxnSpLocks/>
              <a:stCxn id="69" idx="2"/>
              <a:endCxn id="70" idx="2"/>
            </p:cNvCxnSpPr>
            <p:nvPr/>
          </p:nvCxnSpPr>
          <p:spPr>
            <a:xfrm rot="10800000" flipH="1" flipV="1">
              <a:off x="3133042" y="2065435"/>
              <a:ext cx="2873" cy="485210"/>
            </a:xfrm>
            <a:prstGeom prst="bentConnector3">
              <a:avLst>
                <a:gd name="adj1" fmla="val -7956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21CF778-42CE-441B-A3AD-12407ADA44F9}"/>
              </a:ext>
            </a:extLst>
          </p:cNvPr>
          <p:cNvSpPr/>
          <p:nvPr/>
        </p:nvSpPr>
        <p:spPr>
          <a:xfrm>
            <a:off x="1637897" y="2989152"/>
            <a:ext cx="13941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pull </a:t>
            </a:r>
            <a:r>
              <a:rPr lang="ko-KR" altLang="en-US" sz="1000" dirty="0"/>
              <a:t>한 것에 신규 </a:t>
            </a:r>
            <a:r>
              <a:rPr lang="en-US" altLang="ko-KR" sz="1000" dirty="0"/>
              <a:t>commit </a:t>
            </a:r>
            <a:r>
              <a:rPr lang="ko-KR" altLang="en-US" sz="1000" dirty="0"/>
              <a:t>이 있는지  날짜 기준으로 판단</a:t>
            </a:r>
            <a:endParaRPr lang="en-US" altLang="ko-KR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D08B6D9-C135-4F66-9958-0D5BFC252E99}"/>
              </a:ext>
            </a:extLst>
          </p:cNvPr>
          <p:cNvSpPr/>
          <p:nvPr/>
        </p:nvSpPr>
        <p:spPr>
          <a:xfrm>
            <a:off x="1720994" y="3676900"/>
            <a:ext cx="6341291" cy="2576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B8425BF-4B2E-4A58-ABAA-7DF65650EB1D}"/>
              </a:ext>
            </a:extLst>
          </p:cNvPr>
          <p:cNvSpPr/>
          <p:nvPr/>
        </p:nvSpPr>
        <p:spPr>
          <a:xfrm>
            <a:off x="1720995" y="3676900"/>
            <a:ext cx="848798" cy="286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01B227-EEFF-4D02-849C-69A40096A194}"/>
              </a:ext>
            </a:extLst>
          </p:cNvPr>
          <p:cNvSpPr/>
          <p:nvPr/>
        </p:nvSpPr>
        <p:spPr>
          <a:xfrm>
            <a:off x="5076064" y="4506693"/>
            <a:ext cx="204869" cy="8444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C9B506-4BAD-4D15-B584-7B2E983FA0BC}"/>
              </a:ext>
            </a:extLst>
          </p:cNvPr>
          <p:cNvCxnSpPr/>
          <p:nvPr/>
        </p:nvCxnSpPr>
        <p:spPr>
          <a:xfrm>
            <a:off x="3526513" y="4610775"/>
            <a:ext cx="1549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5072A4-3128-4EA7-8D6B-8CE1E71188FE}"/>
              </a:ext>
            </a:extLst>
          </p:cNvPr>
          <p:cNvSpPr/>
          <p:nvPr/>
        </p:nvSpPr>
        <p:spPr>
          <a:xfrm>
            <a:off x="3315913" y="4671421"/>
            <a:ext cx="1636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TC </a:t>
            </a:r>
            <a:r>
              <a:rPr lang="ko-KR" altLang="en-US" sz="1000" dirty="0"/>
              <a:t>파일 포함하는 </a:t>
            </a:r>
            <a:r>
              <a:rPr lang="en-US" altLang="ko-KR" sz="1000" dirty="0"/>
              <a:t>merged commit</a:t>
            </a:r>
            <a:r>
              <a:rPr lang="ko-KR" altLang="en-US" sz="1000" dirty="0"/>
              <a:t> 식별</a:t>
            </a:r>
            <a:endParaRPr lang="en-US" altLang="ko-KR" sz="10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FFB8683-D9C3-4D4E-9D94-2977ED87E5CC}"/>
              </a:ext>
            </a:extLst>
          </p:cNvPr>
          <p:cNvCxnSpPr>
            <a:cxnSpLocks/>
          </p:cNvCxnSpPr>
          <p:nvPr/>
        </p:nvCxnSpPr>
        <p:spPr>
          <a:xfrm flipH="1">
            <a:off x="3635718" y="5156097"/>
            <a:ext cx="14403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96B6B39-9303-41B1-9E2A-79B5673D0FCF}"/>
              </a:ext>
            </a:extLst>
          </p:cNvPr>
          <p:cNvCxnSpPr/>
          <p:nvPr/>
        </p:nvCxnSpPr>
        <p:spPr>
          <a:xfrm flipH="1">
            <a:off x="6660879" y="2116374"/>
            <a:ext cx="30313" cy="460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E196E44-1B73-4AA1-820F-865D485FBF24}"/>
              </a:ext>
            </a:extLst>
          </p:cNvPr>
          <p:cNvCxnSpPr/>
          <p:nvPr/>
        </p:nvCxnSpPr>
        <p:spPr>
          <a:xfrm flipH="1">
            <a:off x="9737855" y="2092132"/>
            <a:ext cx="30313" cy="460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D22A2B4-0DF3-4DAF-849A-F10FA59DDBF4}"/>
              </a:ext>
            </a:extLst>
          </p:cNvPr>
          <p:cNvCxnSpPr/>
          <p:nvPr/>
        </p:nvCxnSpPr>
        <p:spPr>
          <a:xfrm flipH="1">
            <a:off x="11316820" y="2111967"/>
            <a:ext cx="30313" cy="460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89AD90E-BE58-4231-8334-A66DB00FE397}"/>
              </a:ext>
            </a:extLst>
          </p:cNvPr>
          <p:cNvSpPr/>
          <p:nvPr/>
        </p:nvSpPr>
        <p:spPr>
          <a:xfrm>
            <a:off x="3806197" y="3811210"/>
            <a:ext cx="11132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TC </a:t>
            </a:r>
            <a:r>
              <a:rPr lang="ko-KR" altLang="en-US" sz="1100" dirty="0"/>
              <a:t>메타 정보</a:t>
            </a:r>
            <a:endParaRPr lang="en-US" altLang="ko-KR" sz="1100" dirty="0"/>
          </a:p>
          <a:p>
            <a:r>
              <a:rPr lang="ko-KR" altLang="en-US" sz="1100" dirty="0"/>
              <a:t>직렬화 </a:t>
            </a:r>
            <a:r>
              <a:rPr lang="en-US" altLang="ko-KR" sz="1100" dirty="0"/>
              <a:t>(#1)</a:t>
            </a:r>
            <a:endParaRPr lang="ko-KR" altLang="en-US" sz="11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F25815-5B9C-4A81-8275-9BF1294E404E}"/>
              </a:ext>
            </a:extLst>
          </p:cNvPr>
          <p:cNvSpPr/>
          <p:nvPr/>
        </p:nvSpPr>
        <p:spPr>
          <a:xfrm>
            <a:off x="3448613" y="3813663"/>
            <a:ext cx="204869" cy="55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65DFCFA-4DC8-4DD9-A2AC-2D7AF3756EBB}"/>
              </a:ext>
            </a:extLst>
          </p:cNvPr>
          <p:cNvGrpSpPr/>
          <p:nvPr/>
        </p:nvGrpSpPr>
        <p:grpSpPr>
          <a:xfrm flipH="1">
            <a:off x="3635718" y="3870582"/>
            <a:ext cx="45719" cy="277599"/>
            <a:chOff x="3133042" y="2018923"/>
            <a:chExt cx="85772" cy="57893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99CF12-AC5B-4BF0-BE9D-AC6C3919EEE9}"/>
                </a:ext>
              </a:extLst>
            </p:cNvPr>
            <p:cNvGrpSpPr/>
            <p:nvPr/>
          </p:nvGrpSpPr>
          <p:grpSpPr>
            <a:xfrm>
              <a:off x="3133043" y="2018923"/>
              <a:ext cx="85771" cy="578939"/>
              <a:chOff x="3133043" y="2018923"/>
              <a:chExt cx="85771" cy="578939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7E8C0617-D1E2-419E-ABD5-316CF385AF49}"/>
                  </a:ext>
                </a:extLst>
              </p:cNvPr>
              <p:cNvSpPr/>
              <p:nvPr/>
            </p:nvSpPr>
            <p:spPr>
              <a:xfrm>
                <a:off x="3133043" y="2018923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06934957-5D04-46C9-AB56-85D741147E33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C591B4ED-99F9-4BFD-8171-EE0E021626EA}"/>
                </a:ext>
              </a:extLst>
            </p:cNvPr>
            <p:cNvCxnSpPr>
              <a:cxnSpLocks/>
              <a:stCxn id="97" idx="2"/>
              <a:endCxn id="98" idx="2"/>
            </p:cNvCxnSpPr>
            <p:nvPr/>
          </p:nvCxnSpPr>
          <p:spPr>
            <a:xfrm rot="10800000" flipH="1" flipV="1">
              <a:off x="3133042" y="2065435"/>
              <a:ext cx="2873" cy="485210"/>
            </a:xfrm>
            <a:prstGeom prst="bentConnector3">
              <a:avLst>
                <a:gd name="adj1" fmla="val -7956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1C3F849-C417-4BC0-85B1-448935FC7245}"/>
              </a:ext>
            </a:extLst>
          </p:cNvPr>
          <p:cNvCxnSpPr>
            <a:cxnSpLocks/>
          </p:cNvCxnSpPr>
          <p:nvPr/>
        </p:nvCxnSpPr>
        <p:spPr>
          <a:xfrm>
            <a:off x="3653482" y="4248509"/>
            <a:ext cx="6096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461A4B-F5F4-4825-B98C-B3F8BDFAE5FA}"/>
              </a:ext>
            </a:extLst>
          </p:cNvPr>
          <p:cNvSpPr/>
          <p:nvPr/>
        </p:nvSpPr>
        <p:spPr>
          <a:xfrm>
            <a:off x="8013000" y="3995027"/>
            <a:ext cx="1982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TC </a:t>
            </a:r>
            <a:r>
              <a:rPr lang="ko-KR" altLang="en-US" sz="1100" dirty="0"/>
              <a:t>메타 정보 저장 </a:t>
            </a:r>
            <a:r>
              <a:rPr lang="en-US" altLang="ko-KR" sz="1100" dirty="0"/>
              <a:t>(#3)</a:t>
            </a:r>
            <a:endParaRPr lang="ko-KR" altLang="en-US" sz="1100" dirty="0"/>
          </a:p>
        </p:txBody>
      </p:sp>
      <p:sp>
        <p:nvSpPr>
          <p:cNvPr id="104" name="설명선: 굽은 선(테두리 없음) 103">
            <a:extLst>
              <a:ext uri="{FF2B5EF4-FFF2-40B4-BE49-F238E27FC236}">
                <a16:creationId xmlns:a16="http://schemas.microsoft.com/office/drawing/2014/main" id="{ED736CDD-41FF-46D2-A5D2-239489BF9161}"/>
              </a:ext>
            </a:extLst>
          </p:cNvPr>
          <p:cNvSpPr/>
          <p:nvPr/>
        </p:nvSpPr>
        <p:spPr>
          <a:xfrm>
            <a:off x="5187730" y="2683576"/>
            <a:ext cx="2013242" cy="920431"/>
          </a:xfrm>
          <a:prstGeom prst="callout2">
            <a:avLst>
              <a:gd name="adj1" fmla="val 49241"/>
              <a:gd name="adj2" fmla="val -680"/>
              <a:gd name="adj3" fmla="val 57460"/>
              <a:gd name="adj4" fmla="val -12018"/>
              <a:gd name="adj5" fmla="val 266637"/>
              <a:gd name="adj6" fmla="val -42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파일 기준으로 커밋 정보를 반환한다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#5 </a:t>
            </a:r>
            <a:r>
              <a:rPr lang="ko-KR" altLang="en-US" sz="1050" dirty="0">
                <a:solidFill>
                  <a:schemeClr val="tx1"/>
                </a:solidFill>
              </a:rPr>
              <a:t>클래스를 호출하는 과정에서 생성할 것인가</a:t>
            </a:r>
            <a:r>
              <a:rPr lang="en-US" altLang="ko-KR" sz="1050" dirty="0">
                <a:solidFill>
                  <a:schemeClr val="tx1"/>
                </a:solidFill>
              </a:rPr>
              <a:t>? </a:t>
            </a:r>
            <a:r>
              <a:rPr lang="ko-KR" altLang="en-US" sz="1050" dirty="0">
                <a:solidFill>
                  <a:schemeClr val="tx1"/>
                </a:solidFill>
              </a:rPr>
              <a:t>글로벌로 들고 있을 것 인가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E415E22-D780-46EF-9851-6D5E0E53074E}"/>
              </a:ext>
            </a:extLst>
          </p:cNvPr>
          <p:cNvSpPr/>
          <p:nvPr/>
        </p:nvSpPr>
        <p:spPr>
          <a:xfrm>
            <a:off x="3448613" y="5073887"/>
            <a:ext cx="204869" cy="1097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E83C1D-2516-46E6-AC73-BFAA1E9E17C2}"/>
              </a:ext>
            </a:extLst>
          </p:cNvPr>
          <p:cNvSpPr/>
          <p:nvPr/>
        </p:nvSpPr>
        <p:spPr>
          <a:xfrm>
            <a:off x="167628" y="2493654"/>
            <a:ext cx="212586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#1 TC </a:t>
            </a:r>
            <a:r>
              <a:rPr lang="ko-KR" altLang="en-US" sz="1100" b="1" dirty="0">
                <a:solidFill>
                  <a:schemeClr val="tx1"/>
                </a:solidFill>
              </a:rPr>
              <a:t>메타 정보 직렬화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D987497-CF39-416D-AA2F-6F28CEB0F850}"/>
              </a:ext>
            </a:extLst>
          </p:cNvPr>
          <p:cNvSpPr/>
          <p:nvPr/>
        </p:nvSpPr>
        <p:spPr>
          <a:xfrm>
            <a:off x="167628" y="4372513"/>
            <a:ext cx="212586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#7 TC File (</a:t>
            </a:r>
            <a:r>
              <a:rPr lang="ko-KR" altLang="en-US" sz="1100" b="1" dirty="0">
                <a:solidFill>
                  <a:schemeClr val="tx1"/>
                </a:solidFill>
              </a:rPr>
              <a:t>변경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</a:rPr>
              <a:t> 정보 구조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BA0F540-9633-4F22-9FA6-EF3C4D10EABB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1752457" y="4282613"/>
            <a:ext cx="1174258" cy="221805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19475D1-E73D-4D02-8A2D-B4B8BC6EF6E1}"/>
              </a:ext>
            </a:extLst>
          </p:cNvPr>
          <p:cNvSpPr/>
          <p:nvPr/>
        </p:nvSpPr>
        <p:spPr>
          <a:xfrm>
            <a:off x="6563169" y="5389513"/>
            <a:ext cx="204869" cy="484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D3B13EF-0DAB-49A7-AB6B-96DE13291A2E}"/>
              </a:ext>
            </a:extLst>
          </p:cNvPr>
          <p:cNvCxnSpPr>
            <a:cxnSpLocks/>
          </p:cNvCxnSpPr>
          <p:nvPr/>
        </p:nvCxnSpPr>
        <p:spPr>
          <a:xfrm>
            <a:off x="3653482" y="5529528"/>
            <a:ext cx="2909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50BE86A-EAEF-4EB8-85BB-7DFA03487AB9}"/>
              </a:ext>
            </a:extLst>
          </p:cNvPr>
          <p:cNvCxnSpPr>
            <a:cxnSpLocks/>
            <a:stCxn id="110" idx="2"/>
            <a:endCxn id="93" idx="1"/>
          </p:cNvCxnSpPr>
          <p:nvPr/>
        </p:nvCxnSpPr>
        <p:spPr>
          <a:xfrm rot="16200000" flipH="1">
            <a:off x="1757758" y="2398453"/>
            <a:ext cx="1163654" cy="221805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E5AE376-5281-4720-9192-1A63680C3AD7}"/>
              </a:ext>
            </a:extLst>
          </p:cNvPr>
          <p:cNvSpPr/>
          <p:nvPr/>
        </p:nvSpPr>
        <p:spPr>
          <a:xfrm>
            <a:off x="3910136" y="5309544"/>
            <a:ext cx="27018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변경 파일 정보 </a:t>
            </a:r>
            <a:r>
              <a:rPr lang="en-US" altLang="ko-KR" sz="1100" dirty="0"/>
              <a:t>(</a:t>
            </a:r>
            <a:r>
              <a:rPr lang="ko-KR" altLang="en-US" sz="1100" dirty="0"/>
              <a:t>변경 유형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 식별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512F9D4-6F80-49D7-8176-08A15A8A1825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3653483" y="5631941"/>
            <a:ext cx="2909686" cy="118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20BAA8F-AB9A-4EB0-8AEE-B57884FA7F1F}"/>
              </a:ext>
            </a:extLst>
          </p:cNvPr>
          <p:cNvSpPr/>
          <p:nvPr/>
        </p:nvSpPr>
        <p:spPr>
          <a:xfrm>
            <a:off x="7477581" y="2863934"/>
            <a:ext cx="212586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#2 TC </a:t>
            </a:r>
            <a:r>
              <a:rPr lang="ko-KR" altLang="en-US" sz="1100" b="1" dirty="0">
                <a:solidFill>
                  <a:schemeClr val="tx1"/>
                </a:solidFill>
              </a:rPr>
              <a:t>메타 정보 구조</a:t>
            </a: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18C4634-7E34-4EFD-AF7D-E2CE1ACF481A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>
            <a:off x="7623269" y="3323140"/>
            <a:ext cx="944449" cy="890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908F6E-5F96-4A3E-B733-222E10BCAAAF}"/>
              </a:ext>
            </a:extLst>
          </p:cNvPr>
          <p:cNvCxnSpPr>
            <a:cxnSpLocks/>
          </p:cNvCxnSpPr>
          <p:nvPr/>
        </p:nvCxnSpPr>
        <p:spPr>
          <a:xfrm>
            <a:off x="3671354" y="5978769"/>
            <a:ext cx="7675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6823CA3-45C0-4998-9EFD-9F28FF7A84A1}"/>
              </a:ext>
            </a:extLst>
          </p:cNvPr>
          <p:cNvSpPr/>
          <p:nvPr/>
        </p:nvSpPr>
        <p:spPr>
          <a:xfrm>
            <a:off x="9697715" y="5643771"/>
            <a:ext cx="16191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TC File </a:t>
            </a:r>
            <a:r>
              <a:rPr lang="ko-KR" altLang="en-US" sz="1100" dirty="0"/>
              <a:t>정보 저장 </a:t>
            </a:r>
            <a:r>
              <a:rPr lang="en-US" altLang="ko-KR" sz="1100" dirty="0"/>
              <a:t>(#8)</a:t>
            </a:r>
            <a:endParaRPr lang="ko-KR" altLang="en-US" sz="11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B47D98-4807-4892-AFC8-203A4487D049}"/>
              </a:ext>
            </a:extLst>
          </p:cNvPr>
          <p:cNvSpPr/>
          <p:nvPr/>
        </p:nvSpPr>
        <p:spPr>
          <a:xfrm>
            <a:off x="7073647" y="83772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>
                <a:solidFill>
                  <a:srgbClr val="3333FF"/>
                </a:solidFill>
              </a:rPr>
              <a:t>액티비티 다이어그램</a:t>
            </a:r>
            <a:endParaRPr lang="ko-KR" altLang="en-US" sz="1100" b="1" dirty="0">
              <a:solidFill>
                <a:srgbClr val="3333FF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C4B1F7E-C2BB-47C4-94BD-5A1A50091300}"/>
              </a:ext>
            </a:extLst>
          </p:cNvPr>
          <p:cNvSpPr/>
          <p:nvPr/>
        </p:nvSpPr>
        <p:spPr>
          <a:xfrm>
            <a:off x="10356241" y="617620"/>
            <a:ext cx="18357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3333FF"/>
                </a:solidFill>
              </a:rPr>
              <a:t>메시지 시퀀스 다이어그램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BFE8990-7559-425D-A016-E4962BB0A8B4}"/>
              </a:ext>
            </a:extLst>
          </p:cNvPr>
          <p:cNvSpPr/>
          <p:nvPr/>
        </p:nvSpPr>
        <p:spPr>
          <a:xfrm>
            <a:off x="9833483" y="475873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333FF"/>
                </a:solidFill>
              </a:rPr>
              <a:t>모듈</a:t>
            </a:r>
            <a:r>
              <a:rPr lang="en-US" altLang="ko-KR" sz="1200" b="1" dirty="0">
                <a:solidFill>
                  <a:srgbClr val="3333FF"/>
                </a:solidFill>
              </a:rPr>
              <a:t>#1 </a:t>
            </a:r>
            <a:r>
              <a:rPr lang="ko-KR" altLang="en-US" sz="1200" b="1" dirty="0">
                <a:solidFill>
                  <a:srgbClr val="3333FF"/>
                </a:solidFill>
              </a:rPr>
              <a:t>의 </a:t>
            </a:r>
            <a:endParaRPr lang="en-US" altLang="ko-KR" sz="1200" b="1" dirty="0">
              <a:solidFill>
                <a:srgbClr val="3333FF"/>
              </a:solidFill>
            </a:endParaRPr>
          </a:p>
          <a:p>
            <a:r>
              <a:rPr lang="ko-KR" altLang="en-US" sz="1200" b="1" dirty="0">
                <a:solidFill>
                  <a:srgbClr val="3333FF"/>
                </a:solidFill>
              </a:rPr>
              <a:t>핵심 책임 역할이다</a:t>
            </a:r>
          </a:p>
        </p:txBody>
      </p:sp>
      <p:sp>
        <p:nvSpPr>
          <p:cNvPr id="146" name="설명선: 굽은 선(테두리 없음) 145">
            <a:extLst>
              <a:ext uri="{FF2B5EF4-FFF2-40B4-BE49-F238E27FC236}">
                <a16:creationId xmlns:a16="http://schemas.microsoft.com/office/drawing/2014/main" id="{BCE66BA7-6758-43AE-9CA8-C972D4144DB5}"/>
              </a:ext>
            </a:extLst>
          </p:cNvPr>
          <p:cNvSpPr/>
          <p:nvPr/>
        </p:nvSpPr>
        <p:spPr>
          <a:xfrm>
            <a:off x="7434807" y="379806"/>
            <a:ext cx="2479683" cy="658005"/>
          </a:xfrm>
          <a:prstGeom prst="callout2">
            <a:avLst>
              <a:gd name="adj1" fmla="val 45728"/>
              <a:gd name="adj2" fmla="val 5070"/>
              <a:gd name="adj3" fmla="val 46795"/>
              <a:gd name="adj4" fmla="val -22366"/>
              <a:gd name="adj5" fmla="val 125918"/>
              <a:gd name="adj6" fmla="val -434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Logic Control </a:t>
            </a:r>
            <a:r>
              <a:rPr lang="ko-KR" altLang="en-US" sz="1050" dirty="0">
                <a:solidFill>
                  <a:schemeClr val="tx1"/>
                </a:solidFill>
              </a:rPr>
              <a:t>모듈이다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판단 로직이 여러 개 들어가고 기능이 많으므로 모듈화 권고한다 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47" name="설명선: 굽은 선(테두리 없음) 146">
            <a:extLst>
              <a:ext uri="{FF2B5EF4-FFF2-40B4-BE49-F238E27FC236}">
                <a16:creationId xmlns:a16="http://schemas.microsoft.com/office/drawing/2014/main" id="{2BEA1278-3E79-4F82-A53F-304462C1E92D}"/>
              </a:ext>
            </a:extLst>
          </p:cNvPr>
          <p:cNvSpPr/>
          <p:nvPr/>
        </p:nvSpPr>
        <p:spPr>
          <a:xfrm>
            <a:off x="10051084" y="2489492"/>
            <a:ext cx="2013242" cy="533641"/>
          </a:xfrm>
          <a:prstGeom prst="callout2">
            <a:avLst>
              <a:gd name="adj1" fmla="val 16362"/>
              <a:gd name="adj2" fmla="val 5070"/>
              <a:gd name="adj3" fmla="val 11246"/>
              <a:gd name="adj4" fmla="val -22941"/>
              <a:gd name="adj5" fmla="val -40359"/>
              <a:gd name="adj6" fmla="val -357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tx1"/>
                </a:solidFill>
              </a:rPr>
              <a:t>architectural component </a:t>
            </a:r>
            <a:r>
              <a:rPr lang="ko-KR" altLang="en-US" sz="1050" dirty="0">
                <a:solidFill>
                  <a:schemeClr val="tx1"/>
                </a:solidFill>
              </a:rPr>
              <a:t>이다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5EB46E4-B11A-48DD-8C77-FA6C4A460D54}"/>
              </a:ext>
            </a:extLst>
          </p:cNvPr>
          <p:cNvSpPr/>
          <p:nvPr/>
        </p:nvSpPr>
        <p:spPr>
          <a:xfrm>
            <a:off x="3678167" y="2281423"/>
            <a:ext cx="126194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Spring Application</a:t>
            </a:r>
          </a:p>
          <a:p>
            <a:r>
              <a:rPr lang="en-US" altLang="ko-KR" sz="1000" dirty="0"/>
              <a:t>Runner @Order(1)</a:t>
            </a:r>
            <a:endParaRPr lang="ko-KR" altLang="en-US" sz="10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6838DE-423C-4965-BBF9-511FAB6B2DA6}"/>
              </a:ext>
            </a:extLst>
          </p:cNvPr>
          <p:cNvCxnSpPr>
            <a:stCxn id="52" idx="6"/>
            <a:endCxn id="149" idx="1"/>
          </p:cNvCxnSpPr>
          <p:nvPr/>
        </p:nvCxnSpPr>
        <p:spPr>
          <a:xfrm>
            <a:off x="3454261" y="2393486"/>
            <a:ext cx="223906" cy="879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>
            <a:extLst>
              <a:ext uri="{FF2B5EF4-FFF2-40B4-BE49-F238E27FC236}">
                <a16:creationId xmlns:a16="http://schemas.microsoft.com/office/drawing/2014/main" id="{26B71B82-0FC0-417D-B9FF-4483E88514B7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0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7B5B4D-D583-4B65-9ECF-E663158DC1C1}"/>
              </a:ext>
            </a:extLst>
          </p:cNvPr>
          <p:cNvSpPr/>
          <p:nvPr/>
        </p:nvSpPr>
        <p:spPr>
          <a:xfrm>
            <a:off x="299720" y="659218"/>
            <a:ext cx="11592560" cy="5923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이 추가</a:t>
            </a:r>
            <a:r>
              <a:rPr lang="en-US" altLang="ko-KR" sz="1200" b="1" dirty="0"/>
              <a:t>(git diff)</a:t>
            </a:r>
            <a:r>
              <a:rPr lang="ko-KR" altLang="en-US" sz="1600" b="1" dirty="0"/>
              <a:t>된 경우</a:t>
            </a:r>
            <a:r>
              <a:rPr lang="en-US" altLang="ko-KR" sz="1600" b="1" dirty="0"/>
              <a:t>, </a:t>
            </a:r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sz="1600" b="1" dirty="0"/>
              <a:t>신규 </a:t>
            </a:r>
            <a:r>
              <a:rPr lang="en-US" altLang="ko-KR" sz="1600" b="1" dirty="0"/>
              <a:t>Test Case File </a:t>
            </a:r>
            <a:r>
              <a:rPr lang="ko-KR" altLang="en-US" sz="1600" b="1" dirty="0"/>
              <a:t>을 포함하는 </a:t>
            </a:r>
            <a:r>
              <a:rPr lang="en-US" altLang="ko-KR" sz="1600" b="1" dirty="0"/>
              <a:t>commit</a:t>
            </a:r>
            <a:r>
              <a:rPr lang="ko-KR" altLang="en-US" sz="1600" b="1" dirty="0"/>
              <a:t> 정보</a:t>
            </a:r>
            <a:r>
              <a:rPr lang="en-US" altLang="ko-KR" sz="1600" b="1" dirty="0"/>
              <a:t>(id) </a:t>
            </a:r>
            <a:r>
              <a:rPr lang="ko-KR" altLang="en-US" sz="1600" b="1" dirty="0"/>
              <a:t>와 함께 </a:t>
            </a:r>
            <a:r>
              <a:rPr lang="en-US" altLang="ko-KR" sz="1600" b="1" dirty="0"/>
              <a:t>TCM </a:t>
            </a:r>
            <a:r>
              <a:rPr lang="ko-KR" altLang="en-US" sz="1600" b="1" dirty="0"/>
              <a:t>에 등록 한다</a:t>
            </a:r>
            <a:endParaRPr lang="en-US" altLang="ko-KR" sz="1600" b="1" dirty="0"/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sz="1600" b="1" dirty="0"/>
              <a:t>해당</a:t>
            </a:r>
            <a:r>
              <a:rPr lang="en-US" altLang="ko-KR" sz="1600" b="1" dirty="0"/>
              <a:t> commit</a:t>
            </a:r>
            <a:r>
              <a:rPr lang="ko-KR" altLang="en-US" sz="1600" b="1" dirty="0"/>
              <a:t> 대상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리뷰 중 신규</a:t>
            </a:r>
            <a:r>
              <a:rPr lang="en-US" altLang="ko-KR" sz="1600" b="1" dirty="0"/>
              <a:t> Test Case </a:t>
            </a:r>
            <a:r>
              <a:rPr lang="ko-KR" altLang="en-US" sz="1600" b="1" dirty="0"/>
              <a:t>대상 리뷰 건수를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한다</a:t>
            </a:r>
            <a:r>
              <a:rPr lang="en-US" altLang="ko-KR" sz="1600" b="1" dirty="0"/>
              <a:t>.</a:t>
            </a:r>
          </a:p>
          <a:p>
            <a:pPr marL="800100" lvl="1" indent="-342900">
              <a:lnSpc>
                <a:spcPct val="200000"/>
              </a:lnSpc>
              <a:buAutoNum type="circleNumDbPlain"/>
            </a:pPr>
            <a:r>
              <a:rPr lang="ko-KR" altLang="en-US" sz="1600" b="1" dirty="0"/>
              <a:t>파일 내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</a:t>
            </a:r>
            <a:r>
              <a:rPr lang="en-US" altLang="ko-KR" sz="1200" b="1" dirty="0"/>
              <a:t>(Neg, Pos)</a:t>
            </a:r>
            <a:r>
              <a:rPr lang="ko-KR" altLang="en-US" sz="1600" b="1" dirty="0"/>
              <a:t>하고 </a:t>
            </a:r>
            <a:r>
              <a:rPr lang="ko-KR" altLang="en-US" sz="1600" b="1" dirty="0" err="1"/>
              <a:t>카운팅</a:t>
            </a:r>
            <a:r>
              <a:rPr lang="en-US" altLang="ko-KR" sz="1200" b="1" dirty="0"/>
              <a:t>(TC 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LOC, Assert</a:t>
            </a:r>
            <a:r>
              <a:rPr lang="en-US" altLang="ko-KR" sz="1200" b="1" dirty="0"/>
              <a:t>) </a:t>
            </a:r>
            <a:r>
              <a:rPr lang="ko-KR" altLang="en-US" sz="1600" b="1" dirty="0"/>
              <a:t>을 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그리고 결과를 저장한다</a:t>
            </a:r>
            <a:r>
              <a:rPr lang="en-US" altLang="ko-KR" sz="1600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 startAt="4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의 수정</a:t>
            </a:r>
            <a:r>
              <a:rPr lang="en-US" altLang="ko-KR" sz="1100" b="1" dirty="0"/>
              <a:t>(git-diff)</a:t>
            </a:r>
            <a:r>
              <a:rPr lang="ko-KR" altLang="en-US" sz="1600" b="1" dirty="0"/>
              <a:t>이 발생된 경우</a:t>
            </a:r>
            <a:r>
              <a:rPr lang="en-US" altLang="ko-KR" sz="1600" b="1" dirty="0"/>
              <a:t>,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dirty="0"/>
              <a:t>수정 파일 내 모든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에 대해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</a:t>
            </a:r>
            <a:r>
              <a:rPr lang="en-US" altLang="ko-KR" sz="1200" b="1" dirty="0"/>
              <a:t>(Neg, Pos)</a:t>
            </a:r>
            <a:r>
              <a:rPr lang="ko-KR" altLang="en-US" sz="1600" b="1" dirty="0"/>
              <a:t>하고 </a:t>
            </a:r>
            <a:r>
              <a:rPr lang="ko-KR" altLang="en-US" sz="1600" b="1" dirty="0" err="1"/>
              <a:t>카운팅</a:t>
            </a:r>
            <a:r>
              <a:rPr lang="en-US" altLang="ko-KR" sz="1200" b="1" dirty="0"/>
              <a:t>(TC 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LOC, Assert</a:t>
            </a:r>
            <a:r>
              <a:rPr lang="en-US" altLang="ko-KR" sz="1200" b="1" dirty="0"/>
              <a:t>)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하고 직전 버전과 비교하여 개별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의 변경 내역을 분석한다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수정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식별자는 같으나 유형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카운팅</a:t>
            </a:r>
            <a:r>
              <a:rPr lang="ko-KR" altLang="en-US" sz="1200" b="1" dirty="0"/>
              <a:t> 정보가 변경</a:t>
            </a:r>
            <a:r>
              <a:rPr lang="en-US" altLang="ko-KR" sz="1200" b="1" dirty="0"/>
              <a:t>)</a:t>
            </a:r>
            <a:r>
              <a:rPr lang="ko-KR" altLang="en-US" sz="1600" b="1" dirty="0"/>
              <a:t>된 경우 변경 계량치와 신규 식별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정보를 </a:t>
            </a:r>
            <a:r>
              <a:rPr lang="en-US" altLang="ko-KR" sz="1600" b="1" dirty="0"/>
              <a:t>TCM</a:t>
            </a:r>
            <a:r>
              <a:rPr lang="ko-KR" altLang="en-US" sz="1600" b="1" dirty="0"/>
              <a:t> 에 저장한다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또한 해당 </a:t>
            </a:r>
            <a:r>
              <a:rPr lang="en-US" altLang="ko-KR" sz="1600" b="1" dirty="0"/>
              <a:t>Test Case File </a:t>
            </a:r>
            <a:r>
              <a:rPr lang="ko-KR" altLang="en-US" sz="1600" b="1" dirty="0"/>
              <a:t>에 대한 리뷰 건수를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그리고  결과를 저장한다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삭제된 경우 등록을 해지한다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추가된  경우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식별하고 </a:t>
            </a:r>
            <a:r>
              <a:rPr lang="ko-KR" altLang="en-US" sz="1600" b="1" dirty="0" err="1"/>
              <a:t>카운팅을</a:t>
            </a:r>
            <a:r>
              <a:rPr lang="ko-KR" altLang="en-US" sz="1600" b="1" dirty="0"/>
              <a:t> 수행하여 </a:t>
            </a:r>
            <a:r>
              <a:rPr lang="en-US" altLang="ko-KR" sz="1600" b="1" dirty="0"/>
              <a:t>TCM </a:t>
            </a:r>
            <a:r>
              <a:rPr lang="ko-KR" altLang="en-US" sz="1600" b="1" dirty="0"/>
              <a:t>에 신규 등록한다</a:t>
            </a:r>
            <a:endParaRPr lang="en-US" altLang="ko-KR" sz="16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의 삭제가</a:t>
            </a:r>
            <a:r>
              <a:rPr lang="en-US" altLang="ko-KR" sz="1100" b="1" dirty="0"/>
              <a:t>(git-diff)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발생된 경우 해당 파일에 포함되어 있는 모든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의 등록을 해지한다</a:t>
            </a:r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B501A0-F0A2-41FC-A60B-8C0D4ECF9743}"/>
              </a:ext>
            </a:extLst>
          </p:cNvPr>
          <p:cNvSpPr/>
          <p:nvPr/>
        </p:nvSpPr>
        <p:spPr>
          <a:xfrm>
            <a:off x="299720" y="144083"/>
            <a:ext cx="7622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#2 ]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파일의 변경 내역 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8A092-6017-4576-933B-1067420A2D59}"/>
              </a:ext>
            </a:extLst>
          </p:cNvPr>
          <p:cNvSpPr/>
          <p:nvPr/>
        </p:nvSpPr>
        <p:spPr>
          <a:xfrm>
            <a:off x="6540137" y="1298716"/>
            <a:ext cx="424433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C95E1-E334-4535-9BF0-B1A7ACE2E5DD}"/>
              </a:ext>
            </a:extLst>
          </p:cNvPr>
          <p:cNvSpPr/>
          <p:nvPr/>
        </p:nvSpPr>
        <p:spPr>
          <a:xfrm>
            <a:off x="6426924" y="1021717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C2B0D0-4CBB-4EE5-91EE-942E3D7DB256}"/>
              </a:ext>
            </a:extLst>
          </p:cNvPr>
          <p:cNvSpPr/>
          <p:nvPr/>
        </p:nvSpPr>
        <p:spPr>
          <a:xfrm>
            <a:off x="4014651" y="5166836"/>
            <a:ext cx="1672046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565F0B-54CC-4DD7-A446-65B25D1FF1D8}"/>
              </a:ext>
            </a:extLst>
          </p:cNvPr>
          <p:cNvSpPr/>
          <p:nvPr/>
        </p:nvSpPr>
        <p:spPr>
          <a:xfrm>
            <a:off x="8185160" y="5605141"/>
            <a:ext cx="2169331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8B3518-F190-44B7-9C2B-CE7D11850F4E}"/>
              </a:ext>
            </a:extLst>
          </p:cNvPr>
          <p:cNvSpPr/>
          <p:nvPr/>
        </p:nvSpPr>
        <p:spPr>
          <a:xfrm>
            <a:off x="5670421" y="5166836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BD10A-7F82-4C48-A42A-B59013DC82EB}"/>
              </a:ext>
            </a:extLst>
          </p:cNvPr>
          <p:cNvSpPr/>
          <p:nvPr/>
        </p:nvSpPr>
        <p:spPr>
          <a:xfrm>
            <a:off x="10354491" y="559077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278BF-AB37-4751-B84D-7259DC3FADD4}"/>
              </a:ext>
            </a:extLst>
          </p:cNvPr>
          <p:cNvSpPr/>
          <p:nvPr/>
        </p:nvSpPr>
        <p:spPr>
          <a:xfrm>
            <a:off x="7274943" y="6106049"/>
            <a:ext cx="3279846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C5BB5E-3421-4686-A46A-0908D57925F6}"/>
              </a:ext>
            </a:extLst>
          </p:cNvPr>
          <p:cNvSpPr/>
          <p:nvPr/>
        </p:nvSpPr>
        <p:spPr>
          <a:xfrm>
            <a:off x="10548364" y="610232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D3F027-4F29-4B58-9B29-4FA0D1AA998D}"/>
              </a:ext>
            </a:extLst>
          </p:cNvPr>
          <p:cNvSpPr/>
          <p:nvPr/>
        </p:nvSpPr>
        <p:spPr>
          <a:xfrm>
            <a:off x="10760912" y="4190876"/>
            <a:ext cx="1037463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04E2A9-75F1-4A85-A94F-B6B4DAEFD1D5}"/>
              </a:ext>
            </a:extLst>
          </p:cNvPr>
          <p:cNvSpPr/>
          <p:nvPr/>
        </p:nvSpPr>
        <p:spPr>
          <a:xfrm>
            <a:off x="10647370" y="3884176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C5F1CF-47B3-4B1A-A543-BC76469FD1FA}"/>
              </a:ext>
            </a:extLst>
          </p:cNvPr>
          <p:cNvSpPr/>
          <p:nvPr/>
        </p:nvSpPr>
        <p:spPr>
          <a:xfrm>
            <a:off x="8518442" y="4682432"/>
            <a:ext cx="541196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F85AB-E90A-4ADD-9B4C-168EF00FC790}"/>
              </a:ext>
            </a:extLst>
          </p:cNvPr>
          <p:cNvSpPr/>
          <p:nvPr/>
        </p:nvSpPr>
        <p:spPr>
          <a:xfrm>
            <a:off x="10307288" y="4701662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F83969-B9E6-4876-A9F1-0605B67F8CFE}"/>
              </a:ext>
            </a:extLst>
          </p:cNvPr>
          <p:cNvSpPr/>
          <p:nvPr/>
        </p:nvSpPr>
        <p:spPr>
          <a:xfrm>
            <a:off x="9409623" y="2271290"/>
            <a:ext cx="94486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B7AC56-B95E-47DE-83EA-ED01A8BDF287}"/>
              </a:ext>
            </a:extLst>
          </p:cNvPr>
          <p:cNvSpPr/>
          <p:nvPr/>
        </p:nvSpPr>
        <p:spPr>
          <a:xfrm>
            <a:off x="10354491" y="222193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97ABB4-B719-4E1D-AEE8-251FB2E6F625}"/>
              </a:ext>
            </a:extLst>
          </p:cNvPr>
          <p:cNvSpPr/>
          <p:nvPr/>
        </p:nvSpPr>
        <p:spPr>
          <a:xfrm>
            <a:off x="1179285" y="1298716"/>
            <a:ext cx="4585792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56AA58-658A-4177-B2F5-280CDFA8CFD8}"/>
              </a:ext>
            </a:extLst>
          </p:cNvPr>
          <p:cNvSpPr/>
          <p:nvPr/>
        </p:nvSpPr>
        <p:spPr>
          <a:xfrm>
            <a:off x="4851815" y="1006383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9A9F9C-D592-4060-BC35-37198715616C}"/>
              </a:ext>
            </a:extLst>
          </p:cNvPr>
          <p:cNvSpPr/>
          <p:nvPr/>
        </p:nvSpPr>
        <p:spPr>
          <a:xfrm>
            <a:off x="1179285" y="1791103"/>
            <a:ext cx="6285102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CCD79-B30D-47A9-B25D-0390098674C3}"/>
              </a:ext>
            </a:extLst>
          </p:cNvPr>
          <p:cNvSpPr/>
          <p:nvPr/>
        </p:nvSpPr>
        <p:spPr>
          <a:xfrm>
            <a:off x="7480979" y="203309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#3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A12A27-41E7-4933-8284-5BFA88F5454D}"/>
              </a:ext>
            </a:extLst>
          </p:cNvPr>
          <p:cNvSpPr/>
          <p:nvPr/>
        </p:nvSpPr>
        <p:spPr>
          <a:xfrm>
            <a:off x="1177001" y="2262896"/>
            <a:ext cx="6097942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6F000B-2D05-4A0E-8CAF-E9382B62F6EA}"/>
              </a:ext>
            </a:extLst>
          </p:cNvPr>
          <p:cNvSpPr/>
          <p:nvPr/>
        </p:nvSpPr>
        <p:spPr>
          <a:xfrm>
            <a:off x="6540137" y="2714322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8EBE8-07DD-4E29-9FD3-DA8928C0C8BA}"/>
              </a:ext>
            </a:extLst>
          </p:cNvPr>
          <p:cNvSpPr/>
          <p:nvPr/>
        </p:nvSpPr>
        <p:spPr>
          <a:xfrm>
            <a:off x="8724478" y="2271290"/>
            <a:ext cx="47243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C92E13-FC0D-4282-B3D6-50F095DED4A5}"/>
              </a:ext>
            </a:extLst>
          </p:cNvPr>
          <p:cNvSpPr/>
          <p:nvPr/>
        </p:nvSpPr>
        <p:spPr>
          <a:xfrm>
            <a:off x="8249783" y="2740203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8E1829-D3DF-42BB-8AC5-0082788B7E88}"/>
              </a:ext>
            </a:extLst>
          </p:cNvPr>
          <p:cNvSpPr/>
          <p:nvPr/>
        </p:nvSpPr>
        <p:spPr>
          <a:xfrm>
            <a:off x="1177000" y="3258815"/>
            <a:ext cx="9470369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4CDB7E-3DA6-46C7-979F-C80CD40BE963}"/>
              </a:ext>
            </a:extLst>
          </p:cNvPr>
          <p:cNvSpPr/>
          <p:nvPr/>
        </p:nvSpPr>
        <p:spPr>
          <a:xfrm>
            <a:off x="9705238" y="302665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7C247-83CA-4F06-8B8D-6DE851104EA9}"/>
              </a:ext>
            </a:extLst>
          </p:cNvPr>
          <p:cNvSpPr/>
          <p:nvPr/>
        </p:nvSpPr>
        <p:spPr>
          <a:xfrm>
            <a:off x="10748196" y="3247679"/>
            <a:ext cx="924249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5DEE97-5C3B-418F-9F31-64AF9A2EBC68}"/>
              </a:ext>
            </a:extLst>
          </p:cNvPr>
          <p:cNvSpPr/>
          <p:nvPr/>
        </p:nvSpPr>
        <p:spPr>
          <a:xfrm>
            <a:off x="1177000" y="3749714"/>
            <a:ext cx="4493421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84B88D-802A-4049-AAAA-CB09794E2593}"/>
              </a:ext>
            </a:extLst>
          </p:cNvPr>
          <p:cNvSpPr/>
          <p:nvPr/>
        </p:nvSpPr>
        <p:spPr>
          <a:xfrm>
            <a:off x="5653597" y="399685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548BB413-E886-4C59-8A25-B7AA78E877CD}"/>
              </a:ext>
            </a:extLst>
          </p:cNvPr>
          <p:cNvSpPr/>
          <p:nvPr/>
        </p:nvSpPr>
        <p:spPr>
          <a:xfrm>
            <a:off x="800046" y="4406292"/>
            <a:ext cx="288525" cy="1550371"/>
          </a:xfrm>
          <a:prstGeom prst="leftBrace">
            <a:avLst>
              <a:gd name="adj1" fmla="val 41534"/>
              <a:gd name="adj2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477485-6A2C-498F-BD58-80170E4CD1CD}"/>
              </a:ext>
            </a:extLst>
          </p:cNvPr>
          <p:cNvSpPr/>
          <p:nvPr/>
        </p:nvSpPr>
        <p:spPr>
          <a:xfrm>
            <a:off x="328517" y="485145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00135F-5C06-4DBD-AF7E-2250C71B0E3C}"/>
              </a:ext>
            </a:extLst>
          </p:cNvPr>
          <p:cNvSpPr/>
          <p:nvPr/>
        </p:nvSpPr>
        <p:spPr>
          <a:xfrm>
            <a:off x="9422225" y="4877105"/>
            <a:ext cx="1037463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C406B0-BEB3-459C-8397-37DB510DA43D}"/>
              </a:ext>
            </a:extLst>
          </p:cNvPr>
          <p:cNvSpPr/>
          <p:nvPr/>
        </p:nvSpPr>
        <p:spPr>
          <a:xfrm>
            <a:off x="8159449" y="511404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9BFF24-A473-47D3-B830-1757205D696D}"/>
              </a:ext>
            </a:extLst>
          </p:cNvPr>
          <p:cNvSpPr/>
          <p:nvPr/>
        </p:nvSpPr>
        <p:spPr>
          <a:xfrm>
            <a:off x="714103" y="1283382"/>
            <a:ext cx="5712821" cy="44465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F3A546-70BC-40A1-B409-3A2A24D3AEC0}"/>
              </a:ext>
            </a:extLst>
          </p:cNvPr>
          <p:cNvSpPr/>
          <p:nvPr/>
        </p:nvSpPr>
        <p:spPr>
          <a:xfrm>
            <a:off x="4843243" y="1018331"/>
            <a:ext cx="1583681" cy="236537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설명선: 굽은 선(테두리 없음) 36">
            <a:extLst>
              <a:ext uri="{FF2B5EF4-FFF2-40B4-BE49-F238E27FC236}">
                <a16:creationId xmlns:a16="http://schemas.microsoft.com/office/drawing/2014/main" id="{7D4B9269-7FF0-4EAD-A328-BADBD5D2ECCF}"/>
              </a:ext>
            </a:extLst>
          </p:cNvPr>
          <p:cNvSpPr/>
          <p:nvPr/>
        </p:nvSpPr>
        <p:spPr>
          <a:xfrm>
            <a:off x="9093146" y="741106"/>
            <a:ext cx="2384751" cy="748884"/>
          </a:xfrm>
          <a:prstGeom prst="callout2">
            <a:avLst>
              <a:gd name="adj1" fmla="val 45728"/>
              <a:gd name="adj2" fmla="val 5070"/>
              <a:gd name="adj3" fmla="val 46795"/>
              <a:gd name="adj4" fmla="val -22366"/>
              <a:gd name="adj5" fmla="val 102757"/>
              <a:gd name="adj6" fmla="val -495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모듈 </a:t>
            </a:r>
            <a:r>
              <a:rPr lang="en-US" altLang="ko-KR" sz="1050" dirty="0">
                <a:solidFill>
                  <a:schemeClr val="tx1"/>
                </a:solidFill>
              </a:rPr>
              <a:t>#1 </a:t>
            </a:r>
            <a:r>
              <a:rPr lang="ko-KR" altLang="en-US" sz="1050" dirty="0">
                <a:solidFill>
                  <a:schemeClr val="tx1"/>
                </a:solidFill>
              </a:rPr>
              <a:t>로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역할을 변경하는 것이 좋겠다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모듈 </a:t>
            </a:r>
            <a:r>
              <a:rPr lang="en-US" altLang="ko-KR" sz="1050" dirty="0">
                <a:solidFill>
                  <a:schemeClr val="tx1"/>
                </a:solidFill>
              </a:rPr>
              <a:t>#1 </a:t>
            </a:r>
            <a:r>
              <a:rPr lang="ko-KR" altLang="en-US" sz="1050" dirty="0">
                <a:solidFill>
                  <a:schemeClr val="tx1"/>
                </a:solidFill>
              </a:rPr>
              <a:t>은 </a:t>
            </a:r>
            <a:r>
              <a:rPr lang="en-US" altLang="ko-KR" sz="1050" dirty="0">
                <a:solidFill>
                  <a:schemeClr val="tx1"/>
                </a:solidFill>
              </a:rPr>
              <a:t>Test Case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모듈 </a:t>
            </a:r>
            <a:r>
              <a:rPr lang="en-US" altLang="ko-KR" sz="1050" dirty="0">
                <a:solidFill>
                  <a:schemeClr val="tx1"/>
                </a:solidFill>
              </a:rPr>
              <a:t>#2 </a:t>
            </a:r>
            <a:r>
              <a:rPr lang="ko-KR" altLang="en-US" sz="1050" dirty="0">
                <a:solidFill>
                  <a:schemeClr val="tx1"/>
                </a:solidFill>
              </a:rPr>
              <a:t>는</a:t>
            </a:r>
            <a:r>
              <a:rPr lang="en-US" altLang="ko-KR" sz="1050" dirty="0">
                <a:solidFill>
                  <a:schemeClr val="tx1"/>
                </a:solidFill>
              </a:rPr>
              <a:t> Test Case </a:t>
            </a:r>
            <a:r>
              <a:rPr lang="ko-KR" altLang="en-US" sz="1050" dirty="0">
                <a:solidFill>
                  <a:schemeClr val="tx1"/>
                </a:solidFill>
              </a:rPr>
              <a:t>를 담당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EED2625-F185-4D8C-9A90-82BB3AE8422B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88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B501A0-F0A2-41FC-A60B-8C0D4ECF9743}"/>
              </a:ext>
            </a:extLst>
          </p:cNvPr>
          <p:cNvSpPr/>
          <p:nvPr/>
        </p:nvSpPr>
        <p:spPr>
          <a:xfrm>
            <a:off x="299720" y="144083"/>
            <a:ext cx="7622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#2 ]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파일의 변경 내역 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Test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Case</a:t>
            </a:r>
            <a:r>
              <a:rPr lang="ko-KR" altLang="en-US" sz="1600" b="1" dirty="0">
                <a:sym typeface="Wingdings" panose="05000000000000000000" pitchFamily="2" charset="2"/>
              </a:rPr>
              <a:t> 의 변경 내역</a:t>
            </a:r>
            <a:endParaRPr lang="ko-KR" altLang="en-US" sz="16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1374782-71A0-4E67-B37B-106183DE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13499"/>
              </p:ext>
            </p:extLst>
          </p:nvPr>
        </p:nvGraphicFramePr>
        <p:xfrm>
          <a:off x="299720" y="688324"/>
          <a:ext cx="11592560" cy="4810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979">
                  <a:extLst>
                    <a:ext uri="{9D8B030D-6E8A-4147-A177-3AD203B41FA5}">
                      <a16:colId xmlns:a16="http://schemas.microsoft.com/office/drawing/2014/main" val="2895369457"/>
                    </a:ext>
                  </a:extLst>
                </a:gridCol>
                <a:gridCol w="2308224">
                  <a:extLst>
                    <a:ext uri="{9D8B030D-6E8A-4147-A177-3AD203B41FA5}">
                      <a16:colId xmlns:a16="http://schemas.microsoft.com/office/drawing/2014/main" val="3483401746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3670111012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1987545905"/>
                    </a:ext>
                  </a:extLst>
                </a:gridCol>
                <a:gridCol w="4689725">
                  <a:extLst>
                    <a:ext uri="{9D8B030D-6E8A-4147-A177-3AD203B41FA5}">
                      <a16:colId xmlns:a16="http://schemas.microsoft.com/office/drawing/2014/main" val="1540581860"/>
                    </a:ext>
                  </a:extLst>
                </a:gridCol>
              </a:tblGrid>
              <a:tr h="213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서브 모듈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7001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신규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Test Case File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분석 결과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저장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”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 Case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분석 결과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 Case File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세부 정보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저장됨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TCM Context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저장 방법을 제공해야 한다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시나리오 상으로는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Commit 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만을 명시했으나 다른 것이 있을 수 도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생성 날짜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등이 있을 수 있겠다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이를 모듈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 하지 않는 것은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 Case File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세부 정보 추출을 하는 행위가 모듈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#2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적합하기 때문이다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08346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Test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Case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File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분석 결과</a:t>
                      </a:r>
                      <a:endParaRPr lang="en-US" altLang="ko-KR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/>
                        <a:t>, Test Case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저장용 객체 구조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r" latinLnBrk="1"/>
                      <a:r>
                        <a:rPr lang="en-US" altLang="ko-KR" sz="1050" dirty="0"/>
                        <a:t>* </a:t>
                      </a:r>
                      <a:r>
                        <a:rPr lang="ko-KR" altLang="en-US" sz="1050" dirty="0"/>
                        <a:t>두 형상 간 차이 정보 포함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도메인 모델이고 이를 모듈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#1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에서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하지 않는 것은 세부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11716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분석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現 커밋 별 리뷰 분석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별 </a:t>
                      </a:r>
                      <a:r>
                        <a:rPr lang="en-US" altLang="ko-KR" sz="1200" dirty="0"/>
                        <a:t>Commit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리뷰 분석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커밋에</a:t>
                      </a:r>
                      <a:r>
                        <a:rPr lang="ko-KR" altLang="en-US" sz="1200" dirty="0"/>
                        <a:t> 대한 리뷰 </a:t>
                      </a:r>
                      <a:r>
                        <a:rPr lang="ko-KR" altLang="en-US" sz="1200" dirty="0" err="1"/>
                        <a:t>커멘트</a:t>
                      </a:r>
                      <a:r>
                        <a:rPr lang="ko-KR" altLang="en-US" sz="1200" dirty="0"/>
                        <a:t> 중 </a:t>
                      </a:r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에 해당하는 리뷰를 카운트한다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파일 단위가 아니라 개별 </a:t>
                      </a:r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별 카운트가 되어야 하고 각 리뷰의 품질을 분석할 수 있어야 한다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추후</a:t>
                      </a:r>
                      <a:r>
                        <a:rPr lang="en-US" altLang="ko-KR" sz="1200" dirty="0"/>
                        <a:t>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196356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</a:t>
                      </a:r>
                      <a:r>
                        <a:rPr lang="ko-KR" altLang="en-US" sz="1200" dirty="0"/>
                        <a:t> 내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개별 </a:t>
                      </a:r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Case </a:t>
                      </a:r>
                      <a:r>
                        <a:rPr lang="ko-KR" altLang="en-US" sz="1200" dirty="0"/>
                        <a:t>분석 결과 저장 객체 구조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과제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언어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별이 아닌 언어별로 개발되어야 하며 이를 위해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모듈</a:t>
                      </a:r>
                      <a:r>
                        <a:rPr lang="en-US" altLang="ko-KR" sz="1200" dirty="0"/>
                        <a:t>#1 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서브 모듈 </a:t>
                      </a:r>
                      <a:r>
                        <a:rPr lang="en-US" altLang="ko-KR" sz="1200" dirty="0"/>
                        <a:t>#2 , </a:t>
                      </a:r>
                      <a:r>
                        <a:rPr lang="ko-KR" altLang="en-US" sz="1200" dirty="0"/>
                        <a:t>그리고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모듈</a:t>
                      </a:r>
                      <a:r>
                        <a:rPr lang="en-US" altLang="ko-KR" sz="1200" dirty="0"/>
                        <a:t>#2 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서비스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모듈</a:t>
                      </a:r>
                      <a:r>
                        <a:rPr lang="en-US" altLang="ko-KR" sz="1200" dirty="0"/>
                        <a:t>#2 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역할 관계 정의가 매우 중요하겠다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C#, C, Go, HTML/JavaScript 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Jmeter XML 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월에 필요하고 추후 </a:t>
                      </a:r>
                      <a:r>
                        <a:rPr lang="en-US" altLang="ko-KR" sz="1200" dirty="0"/>
                        <a:t>Java, C++, Python / Excel </a:t>
                      </a:r>
                      <a:r>
                        <a:rPr lang="ko-KR" altLang="en-US" sz="1200" dirty="0"/>
                        <a:t>문서 등으로 확장이 가능해야 한다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93642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Commit ID </a:t>
                      </a:r>
                      <a:r>
                        <a:rPr lang="ko-KR" altLang="en-US" sz="1200" dirty="0"/>
                        <a:t>間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Old &amp; New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Commit ID , TC </a:t>
                      </a:r>
                      <a:r>
                        <a:rPr lang="ko-KR" altLang="en-US" sz="1000" dirty="0"/>
                        <a:t>식별자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Test Case 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분석 결과 차이 정보가 저장된 객체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추력은 </a:t>
                      </a:r>
                      <a:r>
                        <a:rPr lang="en-US" altLang="ko-KR" sz="1200" dirty="0"/>
                        <a:t>#2 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이용해 정보를 담아 놓은 상태를 말한다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1908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2DF6B46C-1A21-4416-B64E-84DFC7773704}"/>
              </a:ext>
            </a:extLst>
          </p:cNvPr>
          <p:cNvSpPr/>
          <p:nvPr/>
        </p:nvSpPr>
        <p:spPr>
          <a:xfrm>
            <a:off x="9983177" y="7574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10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4D75810A-0B51-4535-A20D-54058AB1A9F8}"/>
              </a:ext>
            </a:extLst>
          </p:cNvPr>
          <p:cNvSpPr/>
          <p:nvPr/>
        </p:nvSpPr>
        <p:spPr>
          <a:xfrm>
            <a:off x="4787057" y="1614784"/>
            <a:ext cx="5577360" cy="4825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E8A759-AA4C-4A22-AB76-DDED503E9413}"/>
              </a:ext>
            </a:extLst>
          </p:cNvPr>
          <p:cNvSpPr/>
          <p:nvPr/>
        </p:nvSpPr>
        <p:spPr>
          <a:xfrm>
            <a:off x="1859749" y="71844"/>
            <a:ext cx="5577360" cy="1479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A841A-1711-413C-800F-C24D7B372407}"/>
              </a:ext>
            </a:extLst>
          </p:cNvPr>
          <p:cNvSpPr/>
          <p:nvPr/>
        </p:nvSpPr>
        <p:spPr>
          <a:xfrm>
            <a:off x="1786126" y="4158847"/>
            <a:ext cx="2717056" cy="1730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B407B8-2650-430C-BE3F-B12B42879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89271"/>
              </p:ext>
            </p:extLst>
          </p:nvPr>
        </p:nvGraphicFramePr>
        <p:xfrm>
          <a:off x="106681" y="88265"/>
          <a:ext cx="1417319" cy="2570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06">
                  <a:extLst>
                    <a:ext uri="{9D8B030D-6E8A-4147-A177-3AD203B41FA5}">
                      <a16:colId xmlns:a16="http://schemas.microsoft.com/office/drawing/2014/main" val="2604272334"/>
                    </a:ext>
                  </a:extLst>
                </a:gridCol>
                <a:gridCol w="1108813">
                  <a:extLst>
                    <a:ext uri="{9D8B030D-6E8A-4147-A177-3AD203B41FA5}">
                      <a16:colId xmlns:a16="http://schemas.microsoft.com/office/drawing/2014/main" val="3342161379"/>
                    </a:ext>
                  </a:extLst>
                </a:gridCol>
              </a:tblGrid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TC</a:t>
                      </a:r>
                      <a:r>
                        <a:rPr lang="ko-KR" altLang="en-US" sz="1200" dirty="0"/>
                        <a:t> 분석 결과 저장 구조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526257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TC File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리뷰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분석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790402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개별 </a:t>
                      </a:r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631107"/>
                  </a:ext>
                </a:extLst>
              </a:tr>
              <a:tr h="64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Commit ID </a:t>
                      </a:r>
                      <a:r>
                        <a:rPr lang="ko-KR" altLang="en-US" sz="1200" dirty="0"/>
                        <a:t>間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34809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D7FF15C-F637-48C0-AC71-008D5F49ECC4}"/>
              </a:ext>
            </a:extLst>
          </p:cNvPr>
          <p:cNvSpPr/>
          <p:nvPr/>
        </p:nvSpPr>
        <p:spPr>
          <a:xfrm>
            <a:off x="4914809" y="380455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CC4EA-D498-4325-B057-4710062EB0AA}"/>
              </a:ext>
            </a:extLst>
          </p:cNvPr>
          <p:cNvSpPr/>
          <p:nvPr/>
        </p:nvSpPr>
        <p:spPr>
          <a:xfrm>
            <a:off x="5045827" y="45189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#2 TC </a:t>
            </a:r>
            <a:r>
              <a:rPr lang="ko-KR" altLang="en-US" sz="1100" dirty="0">
                <a:solidFill>
                  <a:schemeClr val="tx1"/>
                </a:solidFill>
              </a:rPr>
              <a:t>분석 결과 저장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3A4E96-FCFE-44C5-9649-52FCD8261E2F}"/>
              </a:ext>
            </a:extLst>
          </p:cNvPr>
          <p:cNvSpPr/>
          <p:nvPr/>
        </p:nvSpPr>
        <p:spPr>
          <a:xfrm>
            <a:off x="4914808" y="670359"/>
            <a:ext cx="2522311" cy="86132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</a:t>
            </a:r>
            <a:r>
              <a:rPr lang="ko-KR" altLang="en-US" sz="1100" dirty="0">
                <a:solidFill>
                  <a:schemeClr val="tx1"/>
                </a:solidFill>
              </a:rPr>
              <a:t> 별 </a:t>
            </a:r>
            <a:r>
              <a:rPr lang="en-US" altLang="ko-KR" sz="1100" dirty="0">
                <a:solidFill>
                  <a:schemeClr val="tx1"/>
                </a:solidFill>
              </a:rPr>
              <a:t>LOC, ASSERT(#), Negative/Positive</a:t>
            </a:r>
            <a:r>
              <a:rPr lang="ko-KR" altLang="en-US" sz="1100" dirty="0">
                <a:solidFill>
                  <a:schemeClr val="tx1"/>
                </a:solidFill>
              </a:rPr>
              <a:t>여부 포함 필요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TC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별 리뷰 수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TC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작성자 등 추가 가능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설명선: 굽은 선(테두리 없음) 8">
            <a:extLst>
              <a:ext uri="{FF2B5EF4-FFF2-40B4-BE49-F238E27FC236}">
                <a16:creationId xmlns:a16="http://schemas.microsoft.com/office/drawing/2014/main" id="{448791A2-9332-4232-B104-BD18088BD016}"/>
              </a:ext>
            </a:extLst>
          </p:cNvPr>
          <p:cNvSpPr/>
          <p:nvPr/>
        </p:nvSpPr>
        <p:spPr>
          <a:xfrm>
            <a:off x="8986478" y="340136"/>
            <a:ext cx="2709171" cy="1080107"/>
          </a:xfrm>
          <a:prstGeom prst="callout2">
            <a:avLst>
              <a:gd name="adj1" fmla="val 52560"/>
              <a:gd name="adj2" fmla="val 1615"/>
              <a:gd name="adj3" fmla="val 28512"/>
              <a:gd name="adj4" fmla="val -6128"/>
              <a:gd name="adj5" fmla="val 29169"/>
              <a:gd name="adj6" fmla="val -696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구조에 과제별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개인별 집계 결과를 포함할 것인지 또는 추후 이는 개별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분석 결과를 집계하여 산출할 것인지 논의하여 결정한다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단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정보 구조의 단순화를 위해 후자를 권고한다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B62D92-CE28-4207-8CA1-427239C16422}"/>
              </a:ext>
            </a:extLst>
          </p:cNvPr>
          <p:cNvSpPr/>
          <p:nvPr/>
        </p:nvSpPr>
        <p:spPr>
          <a:xfrm>
            <a:off x="4914808" y="1853080"/>
            <a:ext cx="2362382" cy="1080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8DCF9-1532-4EA4-9C6E-6727F9654E71}"/>
              </a:ext>
            </a:extLst>
          </p:cNvPr>
          <p:cNvSpPr/>
          <p:nvPr/>
        </p:nvSpPr>
        <p:spPr>
          <a:xfrm>
            <a:off x="5045826" y="1924521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#4 </a:t>
            </a: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ECA363-F3B3-4120-98E9-9A1A8FB05FBE}"/>
              </a:ext>
            </a:extLst>
          </p:cNvPr>
          <p:cNvSpPr/>
          <p:nvPr/>
        </p:nvSpPr>
        <p:spPr>
          <a:xfrm>
            <a:off x="4914807" y="2142984"/>
            <a:ext cx="2522311" cy="86132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</a:t>
            </a:r>
            <a:r>
              <a:rPr lang="ko-KR" altLang="en-US" sz="1100" dirty="0">
                <a:solidFill>
                  <a:schemeClr val="tx1"/>
                </a:solidFill>
              </a:rPr>
              <a:t> 별 </a:t>
            </a:r>
            <a:r>
              <a:rPr lang="en-US" altLang="ko-KR" sz="1100" dirty="0">
                <a:solidFill>
                  <a:schemeClr val="tx1"/>
                </a:solidFill>
              </a:rPr>
              <a:t>LOC, ASSERT(#), Negative/Positive</a:t>
            </a:r>
            <a:r>
              <a:rPr lang="ko-KR" altLang="en-US" sz="1100" dirty="0">
                <a:solidFill>
                  <a:schemeClr val="tx1"/>
                </a:solidFill>
              </a:rPr>
              <a:t>여부 포함 필요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TC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별 리뷰 수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TC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작성자 등 추가 가능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E446A-5489-4779-B6DF-1E72DBBD5863}"/>
              </a:ext>
            </a:extLst>
          </p:cNvPr>
          <p:cNvSpPr/>
          <p:nvPr/>
        </p:nvSpPr>
        <p:spPr>
          <a:xfrm>
            <a:off x="7623459" y="3214719"/>
            <a:ext cx="2362382" cy="872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CF180-C5A6-429F-84A6-8C179A291208}"/>
              </a:ext>
            </a:extLst>
          </p:cNvPr>
          <p:cNvSpPr/>
          <p:nvPr/>
        </p:nvSpPr>
        <p:spPr>
          <a:xfrm>
            <a:off x="7754477" y="3286160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3333FF"/>
                </a:solidFill>
              </a:rPr>
              <a:t>#ADD </a:t>
            </a: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리뷰 분석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3F2EE-D8A5-4D84-83CD-E98A5B562718}"/>
              </a:ext>
            </a:extLst>
          </p:cNvPr>
          <p:cNvSpPr/>
          <p:nvPr/>
        </p:nvSpPr>
        <p:spPr>
          <a:xfrm>
            <a:off x="7623458" y="3504623"/>
            <a:ext cx="2362383" cy="58278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개별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TC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별 리뷰 수를 분석하고 리뷰의 품질을 분석한다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5A7FE-AA66-4DDF-89D9-CDE6EB2C4C29}"/>
              </a:ext>
            </a:extLst>
          </p:cNvPr>
          <p:cNvSpPr/>
          <p:nvPr/>
        </p:nvSpPr>
        <p:spPr>
          <a:xfrm>
            <a:off x="4914809" y="3085509"/>
            <a:ext cx="2362382" cy="981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53D161-B778-4EE7-BD19-BEBAA2A7131A}"/>
              </a:ext>
            </a:extLst>
          </p:cNvPr>
          <p:cNvSpPr/>
          <p:nvPr/>
        </p:nvSpPr>
        <p:spPr>
          <a:xfrm>
            <a:off x="5045827" y="3156950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#3 TC File </a:t>
            </a:r>
            <a:r>
              <a:rPr lang="ko-KR" altLang="en-US" sz="11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EDA9F0-6D6A-480D-B2D4-60849A3745AF}"/>
              </a:ext>
            </a:extLst>
          </p:cNvPr>
          <p:cNvSpPr/>
          <p:nvPr/>
        </p:nvSpPr>
        <p:spPr>
          <a:xfrm>
            <a:off x="4914808" y="3375413"/>
            <a:ext cx="2522311" cy="69201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 File </a:t>
            </a:r>
            <a:r>
              <a:rPr lang="ko-KR" altLang="en-US" sz="1100" dirty="0">
                <a:solidFill>
                  <a:schemeClr val="tx1"/>
                </a:solidFill>
              </a:rPr>
              <a:t>을 대상으로 한 리뷰를 식별하고 집계한다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다른 분석 작업이 추가될 수 있다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4D7D4C-7A27-4FA7-833E-A42FBEE31F24}"/>
              </a:ext>
            </a:extLst>
          </p:cNvPr>
          <p:cNvSpPr/>
          <p:nvPr/>
        </p:nvSpPr>
        <p:spPr>
          <a:xfrm>
            <a:off x="7623459" y="5333868"/>
            <a:ext cx="2362382" cy="981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3CCCB7-9863-40C0-882C-3BF3922F5436}"/>
              </a:ext>
            </a:extLst>
          </p:cNvPr>
          <p:cNvSpPr/>
          <p:nvPr/>
        </p:nvSpPr>
        <p:spPr>
          <a:xfrm>
            <a:off x="7754477" y="5405309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#5 </a:t>
            </a:r>
            <a:r>
              <a:rPr lang="ko-KR" altLang="en-US" sz="1100" dirty="0">
                <a:solidFill>
                  <a:schemeClr val="tx1"/>
                </a:solidFill>
              </a:rPr>
              <a:t>버전 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분석 차이 비교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63CCBD-5B91-4453-8290-91915BDA4F40}"/>
              </a:ext>
            </a:extLst>
          </p:cNvPr>
          <p:cNvSpPr/>
          <p:nvPr/>
        </p:nvSpPr>
        <p:spPr>
          <a:xfrm>
            <a:off x="7623458" y="5623772"/>
            <a:ext cx="2522311" cy="69201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의 변동 사항을 분석한다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분석 대상은 </a:t>
            </a:r>
            <a:r>
              <a:rPr lang="en-US" altLang="ko-KR" sz="1100" dirty="0">
                <a:solidFill>
                  <a:schemeClr val="tx1"/>
                </a:solidFill>
              </a:rPr>
              <a:t>Loc, Assert </a:t>
            </a:r>
            <a:r>
              <a:rPr lang="ko-KR" altLang="en-US" sz="1100" dirty="0">
                <a:solidFill>
                  <a:schemeClr val="tx1"/>
                </a:solidFill>
              </a:rPr>
              <a:t>개수</a:t>
            </a:r>
            <a:r>
              <a:rPr lang="en-US" altLang="ko-KR" sz="1100" dirty="0">
                <a:solidFill>
                  <a:schemeClr val="tx1"/>
                </a:solidFill>
              </a:rPr>
              <a:t>, Positive/Negative </a:t>
            </a:r>
            <a:r>
              <a:rPr lang="ko-KR" altLang="en-US" sz="1100" dirty="0">
                <a:solidFill>
                  <a:schemeClr val="tx1"/>
                </a:solidFill>
              </a:rPr>
              <a:t>여부 등이다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9896BA-CF62-4030-A799-98B9C451D9AF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>
            <a:off x="4914807" y="920510"/>
            <a:ext cx="2" cy="1653137"/>
          </a:xfrm>
          <a:prstGeom prst="bentConnector3">
            <a:avLst>
              <a:gd name="adj1" fmla="val -1143000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0423672-6F5F-4DAD-A625-9CD5B65C5BEA}"/>
              </a:ext>
            </a:extLst>
          </p:cNvPr>
          <p:cNvCxnSpPr>
            <a:cxnSpLocks/>
            <a:stCxn id="16" idx="1"/>
            <a:endCxn id="27" idx="2"/>
          </p:cNvCxnSpPr>
          <p:nvPr/>
        </p:nvCxnSpPr>
        <p:spPr>
          <a:xfrm rot="10800000">
            <a:off x="3205521" y="1153949"/>
            <a:ext cx="1709289" cy="242252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A43572-973D-467B-AD5C-113FF58AFC95}"/>
              </a:ext>
            </a:extLst>
          </p:cNvPr>
          <p:cNvSpPr/>
          <p:nvPr/>
        </p:nvSpPr>
        <p:spPr>
          <a:xfrm>
            <a:off x="2024329" y="380455"/>
            <a:ext cx="2362382" cy="773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A4B883-712D-45D2-88E3-3A849F62C731}"/>
              </a:ext>
            </a:extLst>
          </p:cNvPr>
          <p:cNvSpPr/>
          <p:nvPr/>
        </p:nvSpPr>
        <p:spPr>
          <a:xfrm>
            <a:off x="2155347" y="451896"/>
            <a:ext cx="2125860" cy="24396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#7 TC File (</a:t>
            </a:r>
            <a:r>
              <a:rPr lang="ko-KR" altLang="en-US" sz="1100" dirty="0">
                <a:solidFill>
                  <a:schemeClr val="tx1"/>
                </a:solidFill>
              </a:rPr>
              <a:t>변경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정보 구조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A4326A-E293-45FC-901A-B4BC2A176A46}"/>
              </a:ext>
            </a:extLst>
          </p:cNvPr>
          <p:cNvSpPr/>
          <p:nvPr/>
        </p:nvSpPr>
        <p:spPr>
          <a:xfrm>
            <a:off x="2006701" y="732656"/>
            <a:ext cx="2362382" cy="3957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contains meta information for test case file, test case and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2D47860-BB11-4A19-818E-69DC910FF5F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7277190" y="2393134"/>
            <a:ext cx="346268" cy="357664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B754E98-FF0C-4044-9E88-05500F9B5DCF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277190" y="2393134"/>
            <a:ext cx="1527460" cy="821585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F90865-4179-4189-BC4D-A2901FA45C39}"/>
              </a:ext>
            </a:extLst>
          </p:cNvPr>
          <p:cNvSpPr/>
          <p:nvPr/>
        </p:nvSpPr>
        <p:spPr>
          <a:xfrm>
            <a:off x="2426976" y="103456"/>
            <a:ext cx="1482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&lt;&lt;from </a:t>
            </a:r>
            <a:r>
              <a:rPr lang="ko-KR" altLang="en-US" sz="1200" dirty="0"/>
              <a:t>모듈</a:t>
            </a:r>
            <a:r>
              <a:rPr lang="en-US" altLang="ko-KR" sz="1200" dirty="0"/>
              <a:t>#1&gt;&gt;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B2F51-DE3A-4DE1-BC48-82298809ACD0}"/>
              </a:ext>
            </a:extLst>
          </p:cNvPr>
          <p:cNvSpPr/>
          <p:nvPr/>
        </p:nvSpPr>
        <p:spPr>
          <a:xfrm>
            <a:off x="3845831" y="1591470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44DCA3-EE9D-4439-88C8-F7A2842FE980}"/>
              </a:ext>
            </a:extLst>
          </p:cNvPr>
          <p:cNvSpPr/>
          <p:nvPr/>
        </p:nvSpPr>
        <p:spPr>
          <a:xfrm>
            <a:off x="3551763" y="3278931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사용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7737F2-C0EB-44B0-87B7-C3AB97B4EA70}"/>
              </a:ext>
            </a:extLst>
          </p:cNvPr>
          <p:cNvSpPr/>
          <p:nvPr/>
        </p:nvSpPr>
        <p:spPr>
          <a:xfrm>
            <a:off x="7343302" y="4698900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포함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DC364B-E7BB-46B9-B9BB-3CAC057699F3}"/>
              </a:ext>
            </a:extLst>
          </p:cNvPr>
          <p:cNvSpPr/>
          <p:nvPr/>
        </p:nvSpPr>
        <p:spPr>
          <a:xfrm>
            <a:off x="7605544" y="2442841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포함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671A54-E790-4B5D-BE09-23B1798A2CFE}"/>
              </a:ext>
            </a:extLst>
          </p:cNvPr>
          <p:cNvSpPr/>
          <p:nvPr/>
        </p:nvSpPr>
        <p:spPr>
          <a:xfrm>
            <a:off x="9724" y="6525210"/>
            <a:ext cx="95546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모듈 구조상으로는 단순해 보인다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그러나 세부 모듈의 역할이 매우 크고 모듈간 </a:t>
            </a:r>
            <a:r>
              <a:rPr lang="en-US" altLang="ko-KR" sz="1400" b="1" dirty="0">
                <a:solidFill>
                  <a:srgbClr val="FF0000"/>
                </a:solidFill>
              </a:rPr>
              <a:t>runtime </a:t>
            </a:r>
            <a:r>
              <a:rPr lang="ko-KR" altLang="en-US" sz="1400" b="1" dirty="0">
                <a:solidFill>
                  <a:srgbClr val="FF0000"/>
                </a:solidFill>
              </a:rPr>
              <a:t>시 연계 관계가 복잡하다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45" name="설명선: 굽은 선(테두리 없음) 44">
            <a:extLst>
              <a:ext uri="{FF2B5EF4-FFF2-40B4-BE49-F238E27FC236}">
                <a16:creationId xmlns:a16="http://schemas.microsoft.com/office/drawing/2014/main" id="{75A9EE6B-0A45-418E-A61E-CB1645512FBF}"/>
              </a:ext>
            </a:extLst>
          </p:cNvPr>
          <p:cNvSpPr/>
          <p:nvPr/>
        </p:nvSpPr>
        <p:spPr>
          <a:xfrm>
            <a:off x="8973076" y="1667620"/>
            <a:ext cx="2709171" cy="1080107"/>
          </a:xfrm>
          <a:prstGeom prst="callout2">
            <a:avLst>
              <a:gd name="adj1" fmla="val 52560"/>
              <a:gd name="adj2" fmla="val 1615"/>
              <a:gd name="adj3" fmla="val 28512"/>
              <a:gd name="adj4" fmla="val -6128"/>
              <a:gd name="adj5" fmla="val 29169"/>
              <a:gd name="adj6" fmla="val -696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언어 別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분석기를 개발한다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이를 위해 세부 구조화 필요하고 서브 모듈 </a:t>
            </a:r>
            <a:r>
              <a:rPr lang="en-US" altLang="ko-KR" sz="1050" dirty="0">
                <a:solidFill>
                  <a:schemeClr val="tx1"/>
                </a:solidFill>
              </a:rPr>
              <a:t>#7, #2 </a:t>
            </a:r>
            <a:r>
              <a:rPr lang="ko-KR" altLang="en-US" sz="1050" dirty="0">
                <a:solidFill>
                  <a:schemeClr val="tx1"/>
                </a:solidFill>
              </a:rPr>
              <a:t>과 </a:t>
            </a:r>
            <a:r>
              <a:rPr lang="en-US" altLang="ko-KR" sz="1050" dirty="0">
                <a:solidFill>
                  <a:schemeClr val="tx1"/>
                </a:solidFill>
              </a:rPr>
              <a:t>tight </a:t>
            </a:r>
            <a:r>
              <a:rPr lang="ko-KR" altLang="en-US" sz="1050" dirty="0">
                <a:solidFill>
                  <a:schemeClr val="tx1"/>
                </a:solidFill>
              </a:rPr>
              <a:t>한 협력이 필요하다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ANTLR4, UCC-J </a:t>
            </a:r>
            <a:r>
              <a:rPr lang="ko-KR" altLang="en-US" sz="1050" dirty="0">
                <a:solidFill>
                  <a:schemeClr val="tx1"/>
                </a:solidFill>
              </a:rPr>
              <a:t>이용한다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 C,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C#,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HTML/JavaScript,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Go </a:t>
            </a:r>
            <a:r>
              <a:rPr lang="ko-KR" altLang="en-US" sz="1050" dirty="0">
                <a:solidFill>
                  <a:schemeClr val="tx1"/>
                </a:solidFill>
              </a:rPr>
              <a:t>現 필요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0" name="설명선: 굽은 선(테두리 없음) 49">
            <a:extLst>
              <a:ext uri="{FF2B5EF4-FFF2-40B4-BE49-F238E27FC236}">
                <a16:creationId xmlns:a16="http://schemas.microsoft.com/office/drawing/2014/main" id="{E2C2D893-A97F-433F-BCC3-9E4FA8D64E59}"/>
              </a:ext>
            </a:extLst>
          </p:cNvPr>
          <p:cNvSpPr/>
          <p:nvPr/>
        </p:nvSpPr>
        <p:spPr>
          <a:xfrm>
            <a:off x="9661820" y="2807422"/>
            <a:ext cx="2709171" cy="714413"/>
          </a:xfrm>
          <a:prstGeom prst="callout2">
            <a:avLst>
              <a:gd name="adj1" fmla="val 21273"/>
              <a:gd name="adj2" fmla="val 115"/>
              <a:gd name="adj3" fmla="val 17415"/>
              <a:gd name="adj4" fmla="val -15879"/>
              <a:gd name="adj5" fmla="val 71250"/>
              <a:gd name="adj6" fmla="val -269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리뷰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인라인 리뷰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통 리뷰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가 어떤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를 위한 것이지 판단 가능해야 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리뷰의 품질을 측정할 수 있는 기준이 있어야 한다 </a:t>
            </a:r>
            <a:r>
              <a:rPr lang="en-US" altLang="ko-KR" sz="1050" dirty="0">
                <a:solidFill>
                  <a:schemeClr val="tx1"/>
                </a:solidFill>
              </a:rPr>
              <a:t>(e.g., </a:t>
            </a:r>
            <a:r>
              <a:rPr lang="ko-KR" altLang="en-US" sz="1050" dirty="0">
                <a:solidFill>
                  <a:schemeClr val="tx1"/>
                </a:solidFill>
              </a:rPr>
              <a:t>입고조건 </a:t>
            </a:r>
            <a:r>
              <a:rPr lang="en-US" altLang="ko-KR" sz="1050" dirty="0">
                <a:solidFill>
                  <a:schemeClr val="tx1"/>
                </a:solidFill>
              </a:rPr>
              <a:t>100% </a:t>
            </a:r>
            <a:r>
              <a:rPr lang="ko-KR" altLang="en-US" sz="1050" dirty="0">
                <a:solidFill>
                  <a:schemeClr val="tx1"/>
                </a:solidFill>
              </a:rPr>
              <a:t>리뷰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57E4D2-58B6-4DA3-A193-710DA3DA0D95}"/>
              </a:ext>
            </a:extLst>
          </p:cNvPr>
          <p:cNvSpPr/>
          <p:nvPr/>
        </p:nvSpPr>
        <p:spPr>
          <a:xfrm>
            <a:off x="2005428" y="4349964"/>
            <a:ext cx="2362382" cy="1384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3B1BD7-3372-4B14-AC24-43D8664BBF20}"/>
              </a:ext>
            </a:extLst>
          </p:cNvPr>
          <p:cNvSpPr/>
          <p:nvPr/>
        </p:nvSpPr>
        <p:spPr>
          <a:xfrm>
            <a:off x="2136446" y="4421405"/>
            <a:ext cx="2125860" cy="38041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 TC/File </a:t>
            </a:r>
            <a:r>
              <a:rPr lang="ko-KR" altLang="en-US" sz="1100" dirty="0">
                <a:solidFill>
                  <a:schemeClr val="tx1"/>
                </a:solidFill>
              </a:rPr>
              <a:t>분석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9B4E1E-7AC0-49E4-A8CB-3015180F2EB0}"/>
              </a:ext>
            </a:extLst>
          </p:cNvPr>
          <p:cNvSpPr/>
          <p:nvPr/>
        </p:nvSpPr>
        <p:spPr>
          <a:xfrm>
            <a:off x="1980871" y="4873261"/>
            <a:ext cx="2522311" cy="86132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TC/File </a:t>
            </a:r>
            <a:r>
              <a:rPr lang="ko-KR" altLang="en-US" sz="1100" dirty="0">
                <a:solidFill>
                  <a:schemeClr val="tx1"/>
                </a:solidFill>
              </a:rPr>
              <a:t>분석 결과를 저장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조회할 수 있는 방법 제공한다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File </a:t>
            </a:r>
            <a:r>
              <a:rPr lang="ko-KR" altLang="en-US" sz="1100" dirty="0">
                <a:solidFill>
                  <a:schemeClr val="tx1"/>
                </a:solidFill>
              </a:rPr>
              <a:t>분석 중간 결과</a:t>
            </a:r>
            <a:r>
              <a:rPr lang="en-US" altLang="ko-KR" sz="1100" dirty="0">
                <a:solidFill>
                  <a:schemeClr val="tx1"/>
                </a:solidFill>
              </a:rPr>
              <a:t>&lt;from </a:t>
            </a:r>
            <a:r>
              <a:rPr lang="ko-KR" altLang="en-US" sz="1100" dirty="0">
                <a:solidFill>
                  <a:schemeClr val="tx1"/>
                </a:solidFill>
              </a:rPr>
              <a:t>모듈</a:t>
            </a:r>
            <a:r>
              <a:rPr lang="en-US" altLang="ko-KR" sz="1100" dirty="0">
                <a:solidFill>
                  <a:schemeClr val="tx1"/>
                </a:solidFill>
              </a:rPr>
              <a:t>#1&gt;</a:t>
            </a:r>
            <a:r>
              <a:rPr lang="ko-KR" altLang="en-US" sz="1100" dirty="0">
                <a:solidFill>
                  <a:schemeClr val="tx1"/>
                </a:solidFill>
              </a:rPr>
              <a:t>를 조회할 수 있는 방법 제공한다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6AFC873-8D85-4D6E-95B7-D1A2D4811141}"/>
              </a:ext>
            </a:extLst>
          </p:cNvPr>
          <p:cNvCxnSpPr>
            <a:cxnSpLocks/>
            <a:stCxn id="18" idx="2"/>
            <a:endCxn id="51" idx="3"/>
          </p:cNvCxnSpPr>
          <p:nvPr/>
        </p:nvCxnSpPr>
        <p:spPr>
          <a:xfrm rot="5400000">
            <a:off x="4784464" y="3650774"/>
            <a:ext cx="974847" cy="1808154"/>
          </a:xfrm>
          <a:prstGeom prst="bentConnector2">
            <a:avLst/>
          </a:prstGeom>
          <a:ln w="28575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D1AF5B1-C636-4B6D-B832-42909BFC98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9680" y="2375235"/>
            <a:ext cx="2065126" cy="1974727"/>
          </a:xfrm>
          <a:prstGeom prst="bentConnector3">
            <a:avLst>
              <a:gd name="adj1" fmla="val 99690"/>
            </a:avLst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54C633-DE59-4775-8CEC-B7EEDD293FE3}"/>
              </a:ext>
            </a:extLst>
          </p:cNvPr>
          <p:cNvSpPr/>
          <p:nvPr/>
        </p:nvSpPr>
        <p:spPr>
          <a:xfrm>
            <a:off x="1697780" y="2969524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제공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930390-0F25-4049-9C3E-8B53972A9A4B}"/>
              </a:ext>
            </a:extLst>
          </p:cNvPr>
          <p:cNvSpPr/>
          <p:nvPr/>
        </p:nvSpPr>
        <p:spPr>
          <a:xfrm>
            <a:off x="4608686" y="4717608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입력 제공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C3E6E75-F5AF-4573-BB63-D66C0498A6CC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503182" y="4116525"/>
            <a:ext cx="1877561" cy="1187398"/>
          </a:xfrm>
          <a:prstGeom prst="bentConnector3">
            <a:avLst>
              <a:gd name="adj1" fmla="val 99243"/>
            </a:avLst>
          </a:prstGeom>
          <a:ln w="28575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740166-93A5-4738-B6F2-9ED69429F355}"/>
              </a:ext>
            </a:extLst>
          </p:cNvPr>
          <p:cNvSpPr/>
          <p:nvPr/>
        </p:nvSpPr>
        <p:spPr>
          <a:xfrm>
            <a:off x="5062506" y="5356162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</a:rPr>
              <a:t>&lt;&lt;</a:t>
            </a:r>
            <a:r>
              <a:rPr lang="ko-KR" altLang="en-US" sz="1100" b="1" dirty="0">
                <a:solidFill>
                  <a:srgbClr val="92D050"/>
                </a:solidFill>
              </a:rPr>
              <a:t>출력 제공</a:t>
            </a:r>
            <a:r>
              <a:rPr lang="en-US" altLang="ko-KR" sz="1100" b="1" dirty="0">
                <a:solidFill>
                  <a:srgbClr val="92D050"/>
                </a:solidFill>
              </a:rPr>
              <a:t>&gt;&gt;</a:t>
            </a:r>
            <a:endParaRPr lang="ko-KR" altLang="en-US" sz="1100" b="1" dirty="0">
              <a:solidFill>
                <a:srgbClr val="92D05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C99E9C-5994-48A6-AC14-FB2B85905F9C}"/>
              </a:ext>
            </a:extLst>
          </p:cNvPr>
          <p:cNvSpPr/>
          <p:nvPr/>
        </p:nvSpPr>
        <p:spPr>
          <a:xfrm>
            <a:off x="3551763" y="5863734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&lt;&lt;context&gt;&gt;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BC8BFE-CC82-45F2-9AC8-3F370F5E3537}"/>
              </a:ext>
            </a:extLst>
          </p:cNvPr>
          <p:cNvSpPr/>
          <p:nvPr/>
        </p:nvSpPr>
        <p:spPr>
          <a:xfrm>
            <a:off x="1752993" y="1538126"/>
            <a:ext cx="10647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&lt;&lt;schema&gt;&gt;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FABFA-40CB-4D76-A060-227D174A4B5A}"/>
              </a:ext>
            </a:extLst>
          </p:cNvPr>
          <p:cNvSpPr/>
          <p:nvPr/>
        </p:nvSpPr>
        <p:spPr>
          <a:xfrm>
            <a:off x="9470058" y="6415969"/>
            <a:ext cx="1072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&lt;&lt;analysis&gt;&gt;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설명선: 굽은 선(테두리 없음) 80">
            <a:extLst>
              <a:ext uri="{FF2B5EF4-FFF2-40B4-BE49-F238E27FC236}">
                <a16:creationId xmlns:a16="http://schemas.microsoft.com/office/drawing/2014/main" id="{18BAB381-B075-4186-9CD2-B54DB0381F30}"/>
              </a:ext>
            </a:extLst>
          </p:cNvPr>
          <p:cNvSpPr/>
          <p:nvPr/>
        </p:nvSpPr>
        <p:spPr>
          <a:xfrm>
            <a:off x="8971556" y="4382111"/>
            <a:ext cx="2709171" cy="714413"/>
          </a:xfrm>
          <a:prstGeom prst="callout2">
            <a:avLst>
              <a:gd name="adj1" fmla="val 21273"/>
              <a:gd name="adj2" fmla="val 115"/>
              <a:gd name="adj3" fmla="val 21681"/>
              <a:gd name="adj4" fmla="val -15879"/>
              <a:gd name="adj5" fmla="val 140935"/>
              <a:gd name="adj6" fmla="val -190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직전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대비 품질의 개선도를 보기 위함이다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이러한 지표가 추적된다면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개발활동의 추이를 보여줄 수 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지표가 추가되면서 확장될 것이다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A3A701-BA77-4E06-B0A6-3156CC56D4E0}"/>
              </a:ext>
            </a:extLst>
          </p:cNvPr>
          <p:cNvCxnSpPr>
            <a:cxnSpLocks/>
          </p:cNvCxnSpPr>
          <p:nvPr/>
        </p:nvCxnSpPr>
        <p:spPr>
          <a:xfrm>
            <a:off x="407734" y="6085386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2CFB395-E434-4DD8-A7C7-C53E8E54F507}"/>
              </a:ext>
            </a:extLst>
          </p:cNvPr>
          <p:cNvCxnSpPr>
            <a:cxnSpLocks/>
          </p:cNvCxnSpPr>
          <p:nvPr/>
        </p:nvCxnSpPr>
        <p:spPr>
          <a:xfrm>
            <a:off x="407734" y="6297555"/>
            <a:ext cx="62190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AE1C3C6-9018-4825-905A-B40EC7E7B664}"/>
              </a:ext>
            </a:extLst>
          </p:cNvPr>
          <p:cNvSpPr/>
          <p:nvPr/>
        </p:nvSpPr>
        <p:spPr>
          <a:xfrm>
            <a:off x="1086033" y="5919231"/>
            <a:ext cx="856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flow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E4B92AE-F82E-47F4-AFA8-915B2277C582}"/>
              </a:ext>
            </a:extLst>
          </p:cNvPr>
          <p:cNvSpPr/>
          <p:nvPr/>
        </p:nvSpPr>
        <p:spPr>
          <a:xfrm>
            <a:off x="1090428" y="6152427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dependency</a:t>
            </a:r>
            <a:endParaRPr lang="ko-KR" altLang="en-US" sz="1200" dirty="0"/>
          </a:p>
        </p:txBody>
      </p:sp>
      <p:sp>
        <p:nvSpPr>
          <p:cNvPr id="86" name="설명선: 굽은 선(테두리 없음) 85">
            <a:extLst>
              <a:ext uri="{FF2B5EF4-FFF2-40B4-BE49-F238E27FC236}">
                <a16:creationId xmlns:a16="http://schemas.microsoft.com/office/drawing/2014/main" id="{A240DBE9-590E-4C0F-B971-CA766F84265E}"/>
              </a:ext>
            </a:extLst>
          </p:cNvPr>
          <p:cNvSpPr/>
          <p:nvPr/>
        </p:nvSpPr>
        <p:spPr>
          <a:xfrm>
            <a:off x="176615" y="3518953"/>
            <a:ext cx="2522311" cy="714413"/>
          </a:xfrm>
          <a:prstGeom prst="callout2">
            <a:avLst>
              <a:gd name="adj1" fmla="val 21273"/>
              <a:gd name="adj2" fmla="val 99608"/>
              <a:gd name="adj3" fmla="val 23103"/>
              <a:gd name="adj4" fmla="val 114227"/>
              <a:gd name="adj5" fmla="val 177911"/>
              <a:gd name="adj6" fmla="val 1928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Test File </a:t>
            </a:r>
            <a:r>
              <a:rPr lang="ko-KR" altLang="en-US" sz="1050" dirty="0">
                <a:solidFill>
                  <a:schemeClr val="tx1"/>
                </a:solidFill>
              </a:rPr>
              <a:t>식별 규칙에 맞는 </a:t>
            </a:r>
            <a:r>
              <a:rPr lang="en-US" altLang="ko-KR" sz="1050" dirty="0">
                <a:solidFill>
                  <a:schemeClr val="tx1"/>
                </a:solidFill>
              </a:rPr>
              <a:t>merged commit </a:t>
            </a:r>
            <a:r>
              <a:rPr lang="ko-KR" altLang="en-US" sz="1050" dirty="0">
                <a:solidFill>
                  <a:schemeClr val="tx1"/>
                </a:solidFill>
              </a:rPr>
              <a:t>에 포함된 파일 목록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D832563-B3CD-4FBA-8B7F-0DD59FB750CC}"/>
              </a:ext>
            </a:extLst>
          </p:cNvPr>
          <p:cNvSpPr/>
          <p:nvPr/>
        </p:nvSpPr>
        <p:spPr>
          <a:xfrm>
            <a:off x="10506142" y="629803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60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1AC819-98FF-41E7-8EC0-CFABC0703714}"/>
              </a:ext>
            </a:extLst>
          </p:cNvPr>
          <p:cNvSpPr/>
          <p:nvPr/>
        </p:nvSpPr>
        <p:spPr>
          <a:xfrm>
            <a:off x="438922" y="1271564"/>
            <a:ext cx="11687937" cy="5319702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76BC93F-E476-4E69-8B07-AB0E6B47A693}"/>
              </a:ext>
            </a:extLst>
          </p:cNvPr>
          <p:cNvSpPr/>
          <p:nvPr/>
        </p:nvSpPr>
        <p:spPr>
          <a:xfrm>
            <a:off x="9708435" y="564328"/>
            <a:ext cx="2409490" cy="8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TCMContext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A9056B-2739-44AD-8091-C65209FC5EA2}"/>
              </a:ext>
            </a:extLst>
          </p:cNvPr>
          <p:cNvSpPr/>
          <p:nvPr/>
        </p:nvSpPr>
        <p:spPr>
          <a:xfrm>
            <a:off x="438922" y="1249709"/>
            <a:ext cx="782871" cy="298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loop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92E82C-3A39-441E-93A6-AAEBAC0B6358}"/>
              </a:ext>
            </a:extLst>
          </p:cNvPr>
          <p:cNvSpPr/>
          <p:nvPr/>
        </p:nvSpPr>
        <p:spPr>
          <a:xfrm>
            <a:off x="696111" y="2468649"/>
            <a:ext cx="11298558" cy="4049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6169C-D13D-4A00-9B5C-95E0D309F56F}"/>
              </a:ext>
            </a:extLst>
          </p:cNvPr>
          <p:cNvSpPr/>
          <p:nvPr/>
        </p:nvSpPr>
        <p:spPr>
          <a:xfrm>
            <a:off x="691468" y="2440112"/>
            <a:ext cx="782871" cy="298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loop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B266F-3E3E-40EC-81AA-B3F42DAEC0F6}"/>
              </a:ext>
            </a:extLst>
          </p:cNvPr>
          <p:cNvSpPr/>
          <p:nvPr/>
        </p:nvSpPr>
        <p:spPr>
          <a:xfrm>
            <a:off x="3752312" y="2621050"/>
            <a:ext cx="6128020" cy="2969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36935-403B-4782-B6C7-67C1FA7A3755}"/>
              </a:ext>
            </a:extLst>
          </p:cNvPr>
          <p:cNvSpPr/>
          <p:nvPr/>
        </p:nvSpPr>
        <p:spPr>
          <a:xfrm>
            <a:off x="3196706" y="877071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#4 </a:t>
            </a:r>
            <a:r>
              <a:rPr lang="ko-KR" altLang="en-US" sz="1400" dirty="0">
                <a:solidFill>
                  <a:schemeClr val="tx1"/>
                </a:solidFill>
              </a:rPr>
              <a:t>개별 </a:t>
            </a:r>
            <a:r>
              <a:rPr lang="en-US" altLang="ko-KR" sz="1400" dirty="0">
                <a:solidFill>
                  <a:schemeClr val="tx1"/>
                </a:solidFill>
              </a:rPr>
              <a:t>TC </a:t>
            </a:r>
            <a:r>
              <a:rPr lang="ko-KR" altLang="en-US" sz="14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5D90D-B517-453E-A1E9-9D93638D8242}"/>
              </a:ext>
            </a:extLst>
          </p:cNvPr>
          <p:cNvSpPr/>
          <p:nvPr/>
        </p:nvSpPr>
        <p:spPr>
          <a:xfrm>
            <a:off x="5431707" y="1328145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333FF"/>
                </a:solidFill>
              </a:rPr>
              <a:t>#ADD </a:t>
            </a:r>
            <a:r>
              <a:rPr lang="ko-KR" altLang="en-US" sz="1400" dirty="0">
                <a:solidFill>
                  <a:schemeClr val="tx1"/>
                </a:solidFill>
              </a:rPr>
              <a:t>개별 </a:t>
            </a:r>
            <a:r>
              <a:rPr lang="en-US" altLang="ko-KR" sz="1400" dirty="0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3A476-F172-4B19-B328-CBCF12A14171}"/>
              </a:ext>
            </a:extLst>
          </p:cNvPr>
          <p:cNvSpPr/>
          <p:nvPr/>
        </p:nvSpPr>
        <p:spPr>
          <a:xfrm>
            <a:off x="589456" y="877071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#3 TC File </a:t>
            </a:r>
            <a:r>
              <a:rPr lang="ko-KR" altLang="en-US" sz="14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674C0-CD9E-4CD5-B93B-17CB1B0F830A}"/>
              </a:ext>
            </a:extLst>
          </p:cNvPr>
          <p:cNvSpPr/>
          <p:nvPr/>
        </p:nvSpPr>
        <p:spPr>
          <a:xfrm>
            <a:off x="7754477" y="1328145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#5 </a:t>
            </a:r>
            <a:r>
              <a:rPr lang="ko-KR" altLang="en-US" sz="1400" dirty="0">
                <a:solidFill>
                  <a:schemeClr val="tx1"/>
                </a:solidFill>
              </a:rPr>
              <a:t>버전 간 </a:t>
            </a:r>
            <a:r>
              <a:rPr lang="en-US" altLang="ko-KR" sz="1400" dirty="0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차이 비교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21FF0-DDAD-40DC-A749-852A10F5F62D}"/>
              </a:ext>
            </a:extLst>
          </p:cNvPr>
          <p:cNvSpPr/>
          <p:nvPr/>
        </p:nvSpPr>
        <p:spPr>
          <a:xfrm>
            <a:off x="6008842" y="5547041"/>
            <a:ext cx="2125860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#7 TC File (</a:t>
            </a:r>
            <a:r>
              <a:rPr lang="ko-KR" altLang="en-US" sz="1400" dirty="0">
                <a:solidFill>
                  <a:schemeClr val="tx1"/>
                </a:solidFill>
              </a:rPr>
              <a:t>변경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 구조 </a:t>
            </a:r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</a:rPr>
              <a:t>모듈</a:t>
            </a:r>
            <a:r>
              <a:rPr lang="en-US" altLang="ko-KR" sz="1400" dirty="0">
                <a:solidFill>
                  <a:schemeClr val="tx1"/>
                </a:solidFill>
              </a:rPr>
              <a:t>#1&gt;&gt;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ACFEE8-7BEC-49AE-AF3A-B162806E4B60}"/>
              </a:ext>
            </a:extLst>
          </p:cNvPr>
          <p:cNvSpPr/>
          <p:nvPr/>
        </p:nvSpPr>
        <p:spPr>
          <a:xfrm>
            <a:off x="9880337" y="877071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#1 </a:t>
            </a:r>
            <a:r>
              <a:rPr lang="ko-KR" altLang="en-US" sz="1400" dirty="0">
                <a:solidFill>
                  <a:schemeClr val="tx1"/>
                </a:solidFill>
              </a:rPr>
              <a:t>분석 결과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 및 조회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F998E7-EC32-46AD-9744-A09CA7859B3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52386" y="1381071"/>
            <a:ext cx="0" cy="547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04F405-6771-4855-9DB2-ADB977A53BE1}"/>
              </a:ext>
            </a:extLst>
          </p:cNvPr>
          <p:cNvCxnSpPr/>
          <p:nvPr/>
        </p:nvCxnSpPr>
        <p:spPr>
          <a:xfrm>
            <a:off x="4281207" y="1381071"/>
            <a:ext cx="0" cy="474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E726D1-B24C-4C23-AD67-EB03D867C3F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94637" y="1832145"/>
            <a:ext cx="42090" cy="429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625596-6124-49C0-9844-366A17501A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17407" y="1832145"/>
            <a:ext cx="35800" cy="429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60A26F-A3C0-4AA3-B27B-45C5A5C51DAC}"/>
              </a:ext>
            </a:extLst>
          </p:cNvPr>
          <p:cNvCxnSpPr>
            <a:cxnSpLocks/>
          </p:cNvCxnSpPr>
          <p:nvPr/>
        </p:nvCxnSpPr>
        <p:spPr>
          <a:xfrm>
            <a:off x="11037607" y="1381071"/>
            <a:ext cx="0" cy="547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F73C16-BDDA-4B3B-B6ED-1A9FF8E02E96}"/>
              </a:ext>
            </a:extLst>
          </p:cNvPr>
          <p:cNvSpPr/>
          <p:nvPr/>
        </p:nvSpPr>
        <p:spPr>
          <a:xfrm>
            <a:off x="1549952" y="1784920"/>
            <a:ext cx="196910" cy="4598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326AEE-CC87-4C75-A81D-78134AB924B2}"/>
              </a:ext>
            </a:extLst>
          </p:cNvPr>
          <p:cNvCxnSpPr>
            <a:cxnSpLocks/>
          </p:cNvCxnSpPr>
          <p:nvPr/>
        </p:nvCxnSpPr>
        <p:spPr>
          <a:xfrm>
            <a:off x="271242" y="1783345"/>
            <a:ext cx="1278709" cy="1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A034B-8838-4F47-A81C-10C4412B4AC0}"/>
              </a:ext>
            </a:extLst>
          </p:cNvPr>
          <p:cNvSpPr/>
          <p:nvPr/>
        </p:nvSpPr>
        <p:spPr>
          <a:xfrm>
            <a:off x="65137" y="1983400"/>
            <a:ext cx="126194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Spring Application</a:t>
            </a:r>
          </a:p>
          <a:p>
            <a:r>
              <a:rPr lang="en-US" altLang="ko-KR" sz="1000" dirty="0"/>
              <a:t>Runner @Order(2)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C8847B-51D4-4780-849F-BE1C34A30F08}"/>
              </a:ext>
            </a:extLst>
          </p:cNvPr>
          <p:cNvCxnSpPr>
            <a:stCxn id="26" idx="3"/>
          </p:cNvCxnSpPr>
          <p:nvPr/>
        </p:nvCxnSpPr>
        <p:spPr>
          <a:xfrm flipV="1">
            <a:off x="1327085" y="1783345"/>
            <a:ext cx="178623" cy="4001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774D13-889D-41D1-9DCA-13AB8DDCC937}"/>
              </a:ext>
            </a:extLst>
          </p:cNvPr>
          <p:cNvGrpSpPr/>
          <p:nvPr/>
        </p:nvGrpSpPr>
        <p:grpSpPr>
          <a:xfrm flipH="1">
            <a:off x="1713776" y="2555573"/>
            <a:ext cx="75242" cy="158844"/>
            <a:chOff x="3135916" y="2099150"/>
            <a:chExt cx="82898" cy="4987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40C8D87-79D9-4F41-9D2A-0469DC957C41}"/>
                </a:ext>
              </a:extLst>
            </p:cNvPr>
            <p:cNvGrpSpPr/>
            <p:nvPr/>
          </p:nvGrpSpPr>
          <p:grpSpPr>
            <a:xfrm>
              <a:off x="3135916" y="2099150"/>
              <a:ext cx="82898" cy="498712"/>
              <a:chOff x="3135916" y="2099150"/>
              <a:chExt cx="82898" cy="498712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F0FDEA0-DCA0-4550-A8FA-F9A3B6A15C73}"/>
                  </a:ext>
                </a:extLst>
              </p:cNvPr>
              <p:cNvSpPr/>
              <p:nvPr/>
            </p:nvSpPr>
            <p:spPr>
              <a:xfrm>
                <a:off x="3135916" y="2099150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B461C30-07A2-4892-AFDB-26E791C739B2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38280C0-57EC-45CF-8AEA-78BBF6B87814}"/>
                </a:ext>
              </a:extLst>
            </p:cNvPr>
            <p:cNvCxnSpPr>
              <a:cxnSpLocks/>
              <a:stCxn id="32" idx="2"/>
              <a:endCxn id="33" idx="2"/>
            </p:cNvCxnSpPr>
            <p:nvPr/>
          </p:nvCxnSpPr>
          <p:spPr>
            <a:xfrm rot="10800000" flipV="1">
              <a:off x="3135916" y="2145661"/>
              <a:ext cx="12700" cy="40498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50425F-87C9-4AAE-9CE1-189017F3F8F4}"/>
              </a:ext>
            </a:extLst>
          </p:cNvPr>
          <p:cNvSpPr/>
          <p:nvPr/>
        </p:nvSpPr>
        <p:spPr>
          <a:xfrm>
            <a:off x="4190440" y="3033579"/>
            <a:ext cx="226924" cy="2067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D1B3E0-2647-4498-BA34-C1CDA4CAF201}"/>
              </a:ext>
            </a:extLst>
          </p:cNvPr>
          <p:cNvSpPr/>
          <p:nvPr/>
        </p:nvSpPr>
        <p:spPr>
          <a:xfrm>
            <a:off x="6438272" y="4042941"/>
            <a:ext cx="196910" cy="31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설명선: 굽은 선(테두리 없음) 53">
            <a:extLst>
              <a:ext uri="{FF2B5EF4-FFF2-40B4-BE49-F238E27FC236}">
                <a16:creationId xmlns:a16="http://schemas.microsoft.com/office/drawing/2014/main" id="{D0B6108B-A4EC-4514-B1E9-33FCA5A78CDF}"/>
              </a:ext>
            </a:extLst>
          </p:cNvPr>
          <p:cNvSpPr/>
          <p:nvPr/>
        </p:nvSpPr>
        <p:spPr>
          <a:xfrm>
            <a:off x="152601" y="79927"/>
            <a:ext cx="842822" cy="438133"/>
          </a:xfrm>
          <a:prstGeom prst="callout2">
            <a:avLst>
              <a:gd name="adj1" fmla="val 104835"/>
              <a:gd name="adj2" fmla="val 47546"/>
              <a:gd name="adj3" fmla="val 148283"/>
              <a:gd name="adj4" fmla="val 23866"/>
              <a:gd name="adj5" fmla="val 277830"/>
              <a:gd name="adj6" fmla="val 670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solidFill>
                  <a:schemeClr val="tx1"/>
                </a:solidFill>
              </a:rPr>
              <a:t>과제별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5" name="설명선: 굽은 선(테두리 없음) 54">
            <a:extLst>
              <a:ext uri="{FF2B5EF4-FFF2-40B4-BE49-F238E27FC236}">
                <a16:creationId xmlns:a16="http://schemas.microsoft.com/office/drawing/2014/main" id="{EB4F3258-8E63-4A56-970C-8577469B5060}"/>
              </a:ext>
            </a:extLst>
          </p:cNvPr>
          <p:cNvSpPr/>
          <p:nvPr/>
        </p:nvSpPr>
        <p:spPr>
          <a:xfrm>
            <a:off x="271242" y="2917791"/>
            <a:ext cx="842822" cy="438133"/>
          </a:xfrm>
          <a:prstGeom prst="callout2">
            <a:avLst>
              <a:gd name="adj1" fmla="val 7088"/>
              <a:gd name="adj2" fmla="val 26946"/>
              <a:gd name="adj3" fmla="val -60421"/>
              <a:gd name="adj4" fmla="val 25239"/>
              <a:gd name="adj5" fmla="val -75265"/>
              <a:gd name="adj6" fmla="val 7218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schemeClr val="tx1"/>
                </a:solidFill>
              </a:rPr>
              <a:t>파일별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9AA141-42E2-404F-9C23-E5E3DE309944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175453" y="2183455"/>
            <a:ext cx="151632" cy="105592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0B0F26-A1B7-45E1-9F8B-9C0F2F4F90B6}"/>
              </a:ext>
            </a:extLst>
          </p:cNvPr>
          <p:cNvSpPr/>
          <p:nvPr/>
        </p:nvSpPr>
        <p:spPr>
          <a:xfrm>
            <a:off x="9095649" y="2609331"/>
            <a:ext cx="782871" cy="298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loop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설명선: 굽은 선(테두리 없음) 62">
            <a:extLst>
              <a:ext uri="{FF2B5EF4-FFF2-40B4-BE49-F238E27FC236}">
                <a16:creationId xmlns:a16="http://schemas.microsoft.com/office/drawing/2014/main" id="{95BB587E-1C1F-4B3B-8541-5211A4904765}"/>
              </a:ext>
            </a:extLst>
          </p:cNvPr>
          <p:cNvSpPr/>
          <p:nvPr/>
        </p:nvSpPr>
        <p:spPr>
          <a:xfrm>
            <a:off x="8516271" y="3136857"/>
            <a:ext cx="842822" cy="438133"/>
          </a:xfrm>
          <a:prstGeom prst="callout2">
            <a:avLst>
              <a:gd name="adj1" fmla="val 7088"/>
              <a:gd name="adj2" fmla="val 26946"/>
              <a:gd name="adj3" fmla="val -60421"/>
              <a:gd name="adj4" fmla="val 25239"/>
              <a:gd name="adj5" fmla="val -75265"/>
              <a:gd name="adj6" fmla="val 7218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TC</a:t>
            </a:r>
            <a:r>
              <a:rPr lang="ko-KR" altLang="en-US" sz="1050" dirty="0">
                <a:solidFill>
                  <a:schemeClr val="tx1"/>
                </a:solidFill>
              </a:rPr>
              <a:t>별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8A7819-C660-4C96-B740-559B104A811A}"/>
              </a:ext>
            </a:extLst>
          </p:cNvPr>
          <p:cNvSpPr/>
          <p:nvPr/>
        </p:nvSpPr>
        <p:spPr>
          <a:xfrm>
            <a:off x="2585249" y="3879572"/>
            <a:ext cx="11132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Ass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CDCF844-FF4A-47E2-A779-055AC8B3886C}"/>
              </a:ext>
            </a:extLst>
          </p:cNvPr>
          <p:cNvCxnSpPr/>
          <p:nvPr/>
        </p:nvCxnSpPr>
        <p:spPr>
          <a:xfrm flipH="1">
            <a:off x="1746862" y="1974385"/>
            <a:ext cx="92907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E5C1F3-8118-41AC-8090-DE3D93809EAA}"/>
              </a:ext>
            </a:extLst>
          </p:cNvPr>
          <p:cNvSpPr/>
          <p:nvPr/>
        </p:nvSpPr>
        <p:spPr>
          <a:xfrm>
            <a:off x="1928495" y="1734227"/>
            <a:ext cx="2286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과제별 파일 목록을 가지고 온다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A47CD9-E57D-4E21-BE22-96A8910C5680}"/>
              </a:ext>
            </a:extLst>
          </p:cNvPr>
          <p:cNvSpPr/>
          <p:nvPr/>
        </p:nvSpPr>
        <p:spPr>
          <a:xfrm>
            <a:off x="1944098" y="2524247"/>
            <a:ext cx="2286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분석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E5986C-3B7A-4A87-8545-97D70FFD539F}"/>
              </a:ext>
            </a:extLst>
          </p:cNvPr>
          <p:cNvSpPr/>
          <p:nvPr/>
        </p:nvSpPr>
        <p:spPr>
          <a:xfrm>
            <a:off x="-430742" y="1415545"/>
            <a:ext cx="1240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모듈</a:t>
            </a:r>
            <a:r>
              <a:rPr lang="en-US" altLang="ko-KR" sz="1000" dirty="0"/>
              <a:t>#1 </a:t>
            </a:r>
          </a:p>
          <a:p>
            <a:pPr algn="r"/>
            <a:r>
              <a:rPr lang="ko-KR" altLang="en-US" sz="1000" dirty="0"/>
              <a:t>판단 결과에 따라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EA6DFE-FB54-44CB-998E-96B123162383}"/>
              </a:ext>
            </a:extLst>
          </p:cNvPr>
          <p:cNvSpPr/>
          <p:nvPr/>
        </p:nvSpPr>
        <p:spPr>
          <a:xfrm>
            <a:off x="1680663" y="2845746"/>
            <a:ext cx="271022" cy="2828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6EBFE2-2DFF-43C1-9404-AB81CAE23F99}"/>
              </a:ext>
            </a:extLst>
          </p:cNvPr>
          <p:cNvCxnSpPr/>
          <p:nvPr/>
        </p:nvCxnSpPr>
        <p:spPr>
          <a:xfrm>
            <a:off x="1967905" y="3056669"/>
            <a:ext cx="217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E0C843-8CAA-404D-BA8E-F27ACA6AD7F0}"/>
              </a:ext>
            </a:extLst>
          </p:cNvPr>
          <p:cNvSpPr/>
          <p:nvPr/>
        </p:nvSpPr>
        <p:spPr>
          <a:xfrm>
            <a:off x="1959127" y="2779207"/>
            <a:ext cx="2286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내 </a:t>
            </a:r>
            <a:r>
              <a:rPr lang="en-US" altLang="ko-KR" sz="1100" dirty="0"/>
              <a:t>TC </a:t>
            </a:r>
            <a:r>
              <a:rPr lang="ko-KR" altLang="en-US" sz="1100" dirty="0"/>
              <a:t>분석 요청</a:t>
            </a:r>
            <a:r>
              <a:rPr lang="en-US" altLang="ko-KR" sz="1100" dirty="0"/>
              <a:t>. </a:t>
            </a:r>
            <a:r>
              <a:rPr lang="ko-KR" altLang="en-US" sz="1100" dirty="0"/>
              <a:t>입력</a:t>
            </a:r>
            <a:r>
              <a:rPr lang="en-US" altLang="ko-KR" sz="1100" dirty="0"/>
              <a:t>:</a:t>
            </a:r>
            <a:r>
              <a:rPr lang="ko-KR" altLang="en-US" sz="1100" dirty="0"/>
              <a:t> 파일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C6BF080-901E-44AC-9D71-A9FA6CF3BD0A}"/>
              </a:ext>
            </a:extLst>
          </p:cNvPr>
          <p:cNvCxnSpPr>
            <a:cxnSpLocks/>
          </p:cNvCxnSpPr>
          <p:nvPr/>
        </p:nvCxnSpPr>
        <p:spPr>
          <a:xfrm>
            <a:off x="4402883" y="4093740"/>
            <a:ext cx="1993299" cy="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E0E3572-470D-4E56-96FF-B72074AE4688}"/>
              </a:ext>
            </a:extLst>
          </p:cNvPr>
          <p:cNvSpPr/>
          <p:nvPr/>
        </p:nvSpPr>
        <p:spPr>
          <a:xfrm>
            <a:off x="4387775" y="3801851"/>
            <a:ext cx="16788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개별 </a:t>
            </a:r>
            <a:r>
              <a:rPr lang="en-US" altLang="ko-KR" sz="1100" dirty="0"/>
              <a:t>TC </a:t>
            </a:r>
            <a:r>
              <a:rPr lang="ko-KR" altLang="en-US" sz="1100" dirty="0"/>
              <a:t>의 리뷰 분석</a:t>
            </a:r>
          </a:p>
        </p:txBody>
      </p:sp>
      <p:sp>
        <p:nvSpPr>
          <p:cNvPr id="89" name="설명선: 굽은 선(테두리 없음) 88">
            <a:extLst>
              <a:ext uri="{FF2B5EF4-FFF2-40B4-BE49-F238E27FC236}">
                <a16:creationId xmlns:a16="http://schemas.microsoft.com/office/drawing/2014/main" id="{B291C200-E607-45D5-87F7-B6021F907B66}"/>
              </a:ext>
            </a:extLst>
          </p:cNvPr>
          <p:cNvSpPr/>
          <p:nvPr/>
        </p:nvSpPr>
        <p:spPr>
          <a:xfrm>
            <a:off x="2753495" y="2051968"/>
            <a:ext cx="1391068" cy="438133"/>
          </a:xfrm>
          <a:prstGeom prst="callout2">
            <a:avLst>
              <a:gd name="adj1" fmla="val 90921"/>
              <a:gd name="adj2" fmla="val 72868"/>
              <a:gd name="adj3" fmla="val 127413"/>
              <a:gd name="adj4" fmla="val 66732"/>
              <a:gd name="adj5" fmla="val 136375"/>
              <a:gd name="adj6" fmla="val -93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파일의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리뷰 카운트 포함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4B4B17-71D2-4FB2-BB24-4217C2850A52}"/>
              </a:ext>
            </a:extLst>
          </p:cNvPr>
          <p:cNvGrpSpPr/>
          <p:nvPr/>
        </p:nvGrpSpPr>
        <p:grpSpPr>
          <a:xfrm flipH="1">
            <a:off x="4396796" y="3580876"/>
            <a:ext cx="75242" cy="158844"/>
            <a:chOff x="3135916" y="2099150"/>
            <a:chExt cx="82898" cy="49871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FB86554-84E1-4C3C-B23E-4099B3255B88}"/>
                </a:ext>
              </a:extLst>
            </p:cNvPr>
            <p:cNvGrpSpPr/>
            <p:nvPr/>
          </p:nvGrpSpPr>
          <p:grpSpPr>
            <a:xfrm>
              <a:off x="3135916" y="2099150"/>
              <a:ext cx="82898" cy="498712"/>
              <a:chOff x="3135916" y="2099150"/>
              <a:chExt cx="82898" cy="498712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E1C8DF8-40B5-4D8A-8506-0CD82B917AC3}"/>
                  </a:ext>
                </a:extLst>
              </p:cNvPr>
              <p:cNvSpPr/>
              <p:nvPr/>
            </p:nvSpPr>
            <p:spPr>
              <a:xfrm>
                <a:off x="3135916" y="2099150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84C7770-9716-49DD-9EAC-EB67EB4FA1D6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E6530964-F814-432B-AA6F-9B24EF5C195D}"/>
                </a:ext>
              </a:extLst>
            </p:cNvPr>
            <p:cNvCxnSpPr>
              <a:cxnSpLocks/>
              <a:stCxn id="93" idx="2"/>
              <a:endCxn id="94" idx="2"/>
            </p:cNvCxnSpPr>
            <p:nvPr/>
          </p:nvCxnSpPr>
          <p:spPr>
            <a:xfrm rot="10800000" flipV="1">
              <a:off x="3135916" y="2145661"/>
              <a:ext cx="12700" cy="40498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FC2D0B-D5A9-4828-8386-ADF0E1BC6177}"/>
              </a:ext>
            </a:extLst>
          </p:cNvPr>
          <p:cNvSpPr/>
          <p:nvPr/>
        </p:nvSpPr>
        <p:spPr>
          <a:xfrm>
            <a:off x="4627118" y="3549550"/>
            <a:ext cx="2286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TC </a:t>
            </a:r>
            <a:r>
              <a:rPr lang="ko-KR" altLang="en-US" sz="1100" dirty="0"/>
              <a:t>분석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1261216-8E5F-41B7-9D95-0401D1612D8A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4396796" y="4177042"/>
            <a:ext cx="2041476" cy="236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설명선: 굽은 선(테두리 없음) 98">
            <a:extLst>
              <a:ext uri="{FF2B5EF4-FFF2-40B4-BE49-F238E27FC236}">
                <a16:creationId xmlns:a16="http://schemas.microsoft.com/office/drawing/2014/main" id="{A30EA74C-7038-4FBA-8535-E56D1DE7269A}"/>
              </a:ext>
            </a:extLst>
          </p:cNvPr>
          <p:cNvSpPr/>
          <p:nvPr/>
        </p:nvSpPr>
        <p:spPr>
          <a:xfrm>
            <a:off x="7171687" y="61518"/>
            <a:ext cx="2947635" cy="909055"/>
          </a:xfrm>
          <a:prstGeom prst="callout2">
            <a:avLst>
              <a:gd name="adj1" fmla="val 50619"/>
              <a:gd name="adj2" fmla="val -161"/>
              <a:gd name="adj3" fmla="val 87187"/>
              <a:gd name="adj4" fmla="val -9486"/>
              <a:gd name="adj5" fmla="val 136256"/>
              <a:gd name="adj6" fmla="val -183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모듈의 생명 주기를 </a:t>
            </a: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단위로 할 것인지 파일 단위로 할 것인지 아니면 글로벌로 할 것인지는 구현 시 판단한다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TC </a:t>
            </a:r>
            <a:r>
              <a:rPr lang="ko-KR" altLang="en-US" sz="1050" dirty="0">
                <a:solidFill>
                  <a:schemeClr val="tx1"/>
                </a:solidFill>
              </a:rPr>
              <a:t>단위면 하나의 메서드일 수도 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File </a:t>
            </a:r>
            <a:r>
              <a:rPr lang="ko-KR" altLang="en-US" sz="1050" dirty="0">
                <a:solidFill>
                  <a:schemeClr val="tx1"/>
                </a:solidFill>
              </a:rPr>
              <a:t>단위면 별도 모듈로 구조화 필요하다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646A9D-68C5-4AEB-8FC2-C8C5D24C4C90}"/>
              </a:ext>
            </a:extLst>
          </p:cNvPr>
          <p:cNvCxnSpPr>
            <a:cxnSpLocks/>
            <a:stCxn id="99" idx="1"/>
            <a:endCxn id="8" idx="0"/>
          </p:cNvCxnSpPr>
          <p:nvPr/>
        </p:nvCxnSpPr>
        <p:spPr>
          <a:xfrm>
            <a:off x="8645505" y="970573"/>
            <a:ext cx="171902" cy="357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F0C85A-703E-4BF4-B4FC-DDF1EE55D23A}"/>
              </a:ext>
            </a:extLst>
          </p:cNvPr>
          <p:cNvSpPr/>
          <p:nvPr/>
        </p:nvSpPr>
        <p:spPr>
          <a:xfrm>
            <a:off x="8740772" y="4548983"/>
            <a:ext cx="196910" cy="31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6018AD-7DE6-4770-9450-BD16F94B9960}"/>
              </a:ext>
            </a:extLst>
          </p:cNvPr>
          <p:cNvCxnSpPr>
            <a:cxnSpLocks/>
          </p:cNvCxnSpPr>
          <p:nvPr/>
        </p:nvCxnSpPr>
        <p:spPr>
          <a:xfrm>
            <a:off x="4448888" y="4622377"/>
            <a:ext cx="4301822" cy="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8B510FC-1CCB-4C24-9288-00BAA4BB6169}"/>
              </a:ext>
            </a:extLst>
          </p:cNvPr>
          <p:cNvCxnSpPr>
            <a:cxnSpLocks/>
          </p:cNvCxnSpPr>
          <p:nvPr/>
        </p:nvCxnSpPr>
        <p:spPr>
          <a:xfrm flipH="1">
            <a:off x="4417740" y="4770755"/>
            <a:ext cx="4284715" cy="152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BE10F10-D34C-4337-B7C5-9095D7BB403C}"/>
              </a:ext>
            </a:extLst>
          </p:cNvPr>
          <p:cNvCxnSpPr>
            <a:stCxn id="107" idx="3"/>
          </p:cNvCxnSpPr>
          <p:nvPr/>
        </p:nvCxnSpPr>
        <p:spPr>
          <a:xfrm flipV="1">
            <a:off x="8937682" y="4704694"/>
            <a:ext cx="2104569" cy="20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CA7313-6A43-46C1-81D9-DACF25EE02DB}"/>
              </a:ext>
            </a:extLst>
          </p:cNvPr>
          <p:cNvSpPr/>
          <p:nvPr/>
        </p:nvSpPr>
        <p:spPr>
          <a:xfrm>
            <a:off x="9170937" y="4260090"/>
            <a:ext cx="16788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직전 버전의 </a:t>
            </a:r>
            <a:r>
              <a:rPr lang="en-US" altLang="ko-KR" sz="1100" dirty="0"/>
              <a:t>TC </a:t>
            </a:r>
            <a:r>
              <a:rPr lang="ko-KR" altLang="en-US" sz="1100" dirty="0"/>
              <a:t>분석 결과를 가지고 온다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3235266-D593-472B-8797-F8EFAA79D457}"/>
              </a:ext>
            </a:extLst>
          </p:cNvPr>
          <p:cNvCxnSpPr>
            <a:cxnSpLocks/>
          </p:cNvCxnSpPr>
          <p:nvPr/>
        </p:nvCxnSpPr>
        <p:spPr>
          <a:xfrm flipH="1">
            <a:off x="1928495" y="4949821"/>
            <a:ext cx="22525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E8B5637-90E7-4581-B41C-BE7B9E99D270}"/>
              </a:ext>
            </a:extLst>
          </p:cNvPr>
          <p:cNvGrpSpPr/>
          <p:nvPr/>
        </p:nvGrpSpPr>
        <p:grpSpPr>
          <a:xfrm flipH="1">
            <a:off x="1906367" y="5110968"/>
            <a:ext cx="75242" cy="158844"/>
            <a:chOff x="3135916" y="2099150"/>
            <a:chExt cx="82898" cy="498712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C46D7E6-01CB-448E-A225-0ABE669A5480}"/>
                </a:ext>
              </a:extLst>
            </p:cNvPr>
            <p:cNvGrpSpPr/>
            <p:nvPr/>
          </p:nvGrpSpPr>
          <p:grpSpPr>
            <a:xfrm>
              <a:off x="3135916" y="2099150"/>
              <a:ext cx="82898" cy="498712"/>
              <a:chOff x="3135916" y="2099150"/>
              <a:chExt cx="82898" cy="498712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6205BB7A-7D4D-450B-8D4E-EBF81B23BA81}"/>
                  </a:ext>
                </a:extLst>
              </p:cNvPr>
              <p:cNvSpPr/>
              <p:nvPr/>
            </p:nvSpPr>
            <p:spPr>
              <a:xfrm>
                <a:off x="3135916" y="2099150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F4AF265E-DD07-4550-BAB5-40CF3CCF3C88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2C6F2CF4-B0CA-47A7-9430-BEF5392CB4CB}"/>
                </a:ext>
              </a:extLst>
            </p:cNvPr>
            <p:cNvCxnSpPr>
              <a:cxnSpLocks/>
              <a:stCxn id="121" idx="2"/>
              <a:endCxn id="122" idx="2"/>
            </p:cNvCxnSpPr>
            <p:nvPr/>
          </p:nvCxnSpPr>
          <p:spPr>
            <a:xfrm rot="10800000" flipV="1">
              <a:off x="3135916" y="2145661"/>
              <a:ext cx="12700" cy="40498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6E40442-81EF-4A78-B2E3-A0D20EC1D0BB}"/>
              </a:ext>
            </a:extLst>
          </p:cNvPr>
          <p:cNvSpPr/>
          <p:nvPr/>
        </p:nvSpPr>
        <p:spPr>
          <a:xfrm>
            <a:off x="2136689" y="5079642"/>
            <a:ext cx="2286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TC </a:t>
            </a:r>
            <a:r>
              <a:rPr lang="ko-KR" altLang="en-US" sz="1100" dirty="0"/>
              <a:t>분석 결과 집계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64B7F3B-58E5-44A3-B8CB-E18259EBB913}"/>
              </a:ext>
            </a:extLst>
          </p:cNvPr>
          <p:cNvSpPr/>
          <p:nvPr/>
        </p:nvSpPr>
        <p:spPr>
          <a:xfrm>
            <a:off x="3581846" y="5212711"/>
            <a:ext cx="212586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#2 TC </a:t>
            </a:r>
            <a:r>
              <a:rPr lang="ko-KR" altLang="en-US" sz="1400" dirty="0">
                <a:solidFill>
                  <a:schemeClr val="tx1"/>
                </a:solidFill>
              </a:rPr>
              <a:t>분석 결과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 구조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D2C6B76-B017-4AB0-998D-4D4046F2DB2B}"/>
              </a:ext>
            </a:extLst>
          </p:cNvPr>
          <p:cNvCxnSpPr>
            <a:cxnSpLocks/>
            <a:stCxn id="123" idx="2"/>
            <a:endCxn id="124" idx="1"/>
          </p:cNvCxnSpPr>
          <p:nvPr/>
        </p:nvCxnSpPr>
        <p:spPr>
          <a:xfrm rot="16200000" flipH="1">
            <a:off x="3369090" y="5251954"/>
            <a:ext cx="123459" cy="302053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B915B93-0F54-4E0A-BBB6-A74B061CA6E1}"/>
              </a:ext>
            </a:extLst>
          </p:cNvPr>
          <p:cNvGrpSpPr/>
          <p:nvPr/>
        </p:nvGrpSpPr>
        <p:grpSpPr>
          <a:xfrm flipH="1">
            <a:off x="1737583" y="5773950"/>
            <a:ext cx="75242" cy="158844"/>
            <a:chOff x="3135916" y="2099150"/>
            <a:chExt cx="82898" cy="498712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EC428E1-E0D4-480B-AF5A-6AD4A2A0E8F4}"/>
                </a:ext>
              </a:extLst>
            </p:cNvPr>
            <p:cNvGrpSpPr/>
            <p:nvPr/>
          </p:nvGrpSpPr>
          <p:grpSpPr>
            <a:xfrm>
              <a:off x="3135916" y="2099150"/>
              <a:ext cx="82898" cy="498712"/>
              <a:chOff x="3135916" y="2099150"/>
              <a:chExt cx="82898" cy="498712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74174B4E-4467-4FC1-899C-8CDD5F1BC9AF}"/>
                  </a:ext>
                </a:extLst>
              </p:cNvPr>
              <p:cNvSpPr/>
              <p:nvPr/>
            </p:nvSpPr>
            <p:spPr>
              <a:xfrm>
                <a:off x="3135916" y="2099150"/>
                <a:ext cx="82898" cy="93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2CD2904-B016-41F1-96B2-C3601F9C2E84}"/>
                  </a:ext>
                </a:extLst>
              </p:cNvPr>
              <p:cNvSpPr/>
              <p:nvPr/>
            </p:nvSpPr>
            <p:spPr>
              <a:xfrm>
                <a:off x="3135916" y="2503428"/>
                <a:ext cx="82898" cy="94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FBF28D30-390F-40DA-9623-BD039C400390}"/>
                </a:ext>
              </a:extLst>
            </p:cNvPr>
            <p:cNvCxnSpPr>
              <a:cxnSpLocks/>
              <a:stCxn id="134" idx="2"/>
              <a:endCxn id="135" idx="2"/>
            </p:cNvCxnSpPr>
            <p:nvPr/>
          </p:nvCxnSpPr>
          <p:spPr>
            <a:xfrm rot="10800000" flipV="1">
              <a:off x="3135916" y="2145661"/>
              <a:ext cx="12700" cy="40498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CE0E9DE-CC67-4085-AE15-7AD052593F64}"/>
              </a:ext>
            </a:extLst>
          </p:cNvPr>
          <p:cNvSpPr/>
          <p:nvPr/>
        </p:nvSpPr>
        <p:spPr>
          <a:xfrm>
            <a:off x="1967905" y="5742624"/>
            <a:ext cx="1526443" cy="26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분석 결과 집계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93438252-4A25-4275-B802-B3217E9B88BF}"/>
              </a:ext>
            </a:extLst>
          </p:cNvPr>
          <p:cNvCxnSpPr>
            <a:cxnSpLocks/>
            <a:stCxn id="136" idx="3"/>
            <a:endCxn id="9" idx="1"/>
          </p:cNvCxnSpPr>
          <p:nvPr/>
        </p:nvCxnSpPr>
        <p:spPr>
          <a:xfrm flipV="1">
            <a:off x="3494348" y="5799041"/>
            <a:ext cx="2514494" cy="74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3B94490-FB4F-4354-83FA-27BF2CE0779F}"/>
              </a:ext>
            </a:extLst>
          </p:cNvPr>
          <p:cNvCxnSpPr/>
          <p:nvPr/>
        </p:nvCxnSpPr>
        <p:spPr>
          <a:xfrm flipH="1">
            <a:off x="1746862" y="6293671"/>
            <a:ext cx="92907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EAD5612-A411-4711-88E5-1E6148962CE6}"/>
              </a:ext>
            </a:extLst>
          </p:cNvPr>
          <p:cNvSpPr/>
          <p:nvPr/>
        </p:nvSpPr>
        <p:spPr>
          <a:xfrm>
            <a:off x="9099114" y="5975565"/>
            <a:ext cx="19743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파일 </a:t>
            </a:r>
            <a:r>
              <a:rPr lang="ko-KR" altLang="en-US" sz="1100"/>
              <a:t>분석 결과를 저장한다</a:t>
            </a:r>
            <a:endParaRPr lang="ko-KR" altLang="en-US" sz="1100" dirty="0"/>
          </a:p>
        </p:txBody>
      </p:sp>
      <p:sp>
        <p:nvSpPr>
          <p:cNvPr id="148" name="설명선: 굽은 선(테두리 없음) 147">
            <a:extLst>
              <a:ext uri="{FF2B5EF4-FFF2-40B4-BE49-F238E27FC236}">
                <a16:creationId xmlns:a16="http://schemas.microsoft.com/office/drawing/2014/main" id="{F3AD2005-C555-49A6-B4C7-E9212472B004}"/>
              </a:ext>
            </a:extLst>
          </p:cNvPr>
          <p:cNvSpPr/>
          <p:nvPr/>
        </p:nvSpPr>
        <p:spPr>
          <a:xfrm>
            <a:off x="11114021" y="4211353"/>
            <a:ext cx="1391068" cy="1391499"/>
          </a:xfrm>
          <a:prstGeom prst="callout2">
            <a:avLst>
              <a:gd name="adj1" fmla="val 56577"/>
              <a:gd name="adj2" fmla="val 1310"/>
              <a:gd name="adj3" fmla="val 66012"/>
              <a:gd name="adj4" fmla="val -37277"/>
              <a:gd name="adj5" fmla="val 119585"/>
              <a:gd name="adj6" fmla="val -435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필요 메모리 크기가 정확히 얼마인지는 모르겠으나 과제별로 하면 </a:t>
            </a:r>
            <a:r>
              <a:rPr lang="en-US" altLang="ko-KR" sz="1050" dirty="0">
                <a:solidFill>
                  <a:schemeClr val="tx1"/>
                </a:solidFill>
              </a:rPr>
              <a:t>Out of Memory </a:t>
            </a:r>
            <a:r>
              <a:rPr lang="ko-KR" altLang="en-US" sz="1050" dirty="0">
                <a:solidFill>
                  <a:schemeClr val="tx1"/>
                </a:solidFill>
              </a:rPr>
              <a:t>가 될 것이므로 파일별로 한다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49" name="설명선: 굽은 선(테두리 없음) 148">
            <a:extLst>
              <a:ext uri="{FF2B5EF4-FFF2-40B4-BE49-F238E27FC236}">
                <a16:creationId xmlns:a16="http://schemas.microsoft.com/office/drawing/2014/main" id="{FCA207B4-E084-4A2B-91D1-529602CEC1B3}"/>
              </a:ext>
            </a:extLst>
          </p:cNvPr>
          <p:cNvSpPr/>
          <p:nvPr/>
        </p:nvSpPr>
        <p:spPr>
          <a:xfrm>
            <a:off x="2072678" y="79927"/>
            <a:ext cx="2947635" cy="544843"/>
          </a:xfrm>
          <a:prstGeom prst="callout2">
            <a:avLst>
              <a:gd name="adj1" fmla="val 10255"/>
              <a:gd name="adj2" fmla="val 624"/>
              <a:gd name="adj3" fmla="val 25579"/>
              <a:gd name="adj4" fmla="val -12235"/>
              <a:gd name="adj5" fmla="val 53404"/>
              <a:gd name="adj6" fmla="val -406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실제 구현상에서는 </a:t>
            </a:r>
            <a:r>
              <a:rPr lang="en-US" altLang="ko-KR" sz="1050" dirty="0">
                <a:solidFill>
                  <a:schemeClr val="tx1"/>
                </a:solidFill>
              </a:rPr>
              <a:t>Sub Project </a:t>
            </a:r>
            <a:r>
              <a:rPr lang="ko-KR" altLang="en-US" sz="1050" dirty="0">
                <a:solidFill>
                  <a:schemeClr val="tx1"/>
                </a:solidFill>
              </a:rPr>
              <a:t>별이 될 것이다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429F2B3-F54A-4C42-9AE3-C678CB74B079}"/>
              </a:ext>
            </a:extLst>
          </p:cNvPr>
          <p:cNvSpPr/>
          <p:nvPr/>
        </p:nvSpPr>
        <p:spPr>
          <a:xfrm>
            <a:off x="10506142" y="629803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6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7B5B4D-D583-4B65-9ECF-E663158DC1C1}"/>
              </a:ext>
            </a:extLst>
          </p:cNvPr>
          <p:cNvSpPr/>
          <p:nvPr/>
        </p:nvSpPr>
        <p:spPr>
          <a:xfrm>
            <a:off x="299720" y="815973"/>
            <a:ext cx="11592560" cy="198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의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삭제가 있었던 경우 지표 계산을 수행하고 이를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TCM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및 </a:t>
            </a:r>
            <a:r>
              <a:rPr lang="en-US" altLang="ko-KR" sz="1600" b="1" dirty="0"/>
              <a:t>Data Platform </a:t>
            </a:r>
            <a:r>
              <a:rPr lang="ko-KR" altLang="en-US" sz="1600" b="1" dirty="0"/>
              <a:t>에 저장한다</a:t>
            </a:r>
            <a:endParaRPr lang="en-US" altLang="ko-KR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412E0-ADC2-4602-B2E4-928F09BAAE8C}"/>
              </a:ext>
            </a:extLst>
          </p:cNvPr>
          <p:cNvSpPr/>
          <p:nvPr/>
        </p:nvSpPr>
        <p:spPr>
          <a:xfrm>
            <a:off x="6904386" y="877919"/>
            <a:ext cx="472434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074E5-F476-438E-B438-E911C14E6A1E}"/>
              </a:ext>
            </a:extLst>
          </p:cNvPr>
          <p:cNvSpPr/>
          <p:nvPr/>
        </p:nvSpPr>
        <p:spPr>
          <a:xfrm>
            <a:off x="4897061" y="873293"/>
            <a:ext cx="1573408" cy="4308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AD76B1-9C8A-47E2-8E10-84181D6A7057}"/>
              </a:ext>
            </a:extLst>
          </p:cNvPr>
          <p:cNvSpPr/>
          <p:nvPr/>
        </p:nvSpPr>
        <p:spPr>
          <a:xfrm>
            <a:off x="7439963" y="696685"/>
            <a:ext cx="2992906" cy="106853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5E2F08-A9B8-44A0-8EEE-40D69B9F02BF}"/>
              </a:ext>
            </a:extLst>
          </p:cNvPr>
          <p:cNvSpPr/>
          <p:nvPr/>
        </p:nvSpPr>
        <p:spPr>
          <a:xfrm>
            <a:off x="8214242" y="881697"/>
            <a:ext cx="2105415" cy="41402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3F913-7622-4EDA-A13D-B4380C4520DB}"/>
              </a:ext>
            </a:extLst>
          </p:cNvPr>
          <p:cNvSpPr/>
          <p:nvPr/>
        </p:nvSpPr>
        <p:spPr>
          <a:xfrm>
            <a:off x="5577268" y="1361445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AD2CB-D738-4EB3-B345-BC7479AA1211}"/>
              </a:ext>
            </a:extLst>
          </p:cNvPr>
          <p:cNvSpPr/>
          <p:nvPr/>
        </p:nvSpPr>
        <p:spPr>
          <a:xfrm>
            <a:off x="6567653" y="140899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CFB01-CA74-4C05-AACA-647A3E6FF523}"/>
              </a:ext>
            </a:extLst>
          </p:cNvPr>
          <p:cNvSpPr/>
          <p:nvPr/>
        </p:nvSpPr>
        <p:spPr>
          <a:xfrm>
            <a:off x="9395406" y="1749757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#3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2FCD0-9F8E-4D52-BA6F-48007CB47BBF}"/>
              </a:ext>
            </a:extLst>
          </p:cNvPr>
          <p:cNvSpPr/>
          <p:nvPr/>
        </p:nvSpPr>
        <p:spPr>
          <a:xfrm>
            <a:off x="9345337" y="1279970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서브 모듈</a:t>
            </a:r>
            <a:r>
              <a:rPr lang="en-US" altLang="ko-KR" sz="1200" b="1" dirty="0">
                <a:solidFill>
                  <a:srgbClr val="00B050"/>
                </a:solidFill>
              </a:rPr>
              <a:t>#4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60E533-766F-429D-A574-3E7603BB6502}"/>
              </a:ext>
            </a:extLst>
          </p:cNvPr>
          <p:cNvSpPr/>
          <p:nvPr/>
        </p:nvSpPr>
        <p:spPr>
          <a:xfrm>
            <a:off x="299720" y="144083"/>
            <a:ext cx="8868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#3 ] </a:t>
            </a:r>
            <a:r>
              <a:rPr lang="ko-KR" altLang="en-US" sz="1600" b="1" dirty="0"/>
              <a:t>입력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기초 현황 정보</a:t>
            </a:r>
            <a:r>
              <a:rPr lang="en-US" altLang="ko-KR" sz="1200" b="1" dirty="0"/>
              <a:t>(must be in TCM context)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출력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지표 계산 결과 저장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3DD003-0640-4F7B-8869-F8361E3B9C17}"/>
              </a:ext>
            </a:extLst>
          </p:cNvPr>
          <p:cNvSpPr/>
          <p:nvPr/>
        </p:nvSpPr>
        <p:spPr>
          <a:xfrm>
            <a:off x="1625600" y="1361445"/>
            <a:ext cx="3951668" cy="1335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모듈 別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수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파일 포함 커밋 수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</a:t>
            </a:r>
            <a:r>
              <a:rPr lang="ko-KR" altLang="en-US" sz="1100" dirty="0">
                <a:solidFill>
                  <a:schemeClr val="tx1"/>
                </a:solidFill>
              </a:rPr>
              <a:t> 파일 포함 </a:t>
            </a:r>
            <a:r>
              <a:rPr lang="ko-KR" altLang="en-US" sz="1100" dirty="0" err="1">
                <a:solidFill>
                  <a:schemeClr val="tx1"/>
                </a:solidFill>
              </a:rPr>
              <a:t>커밋의</a:t>
            </a:r>
            <a:r>
              <a:rPr lang="ko-KR" altLang="en-US" sz="1100" dirty="0">
                <a:solidFill>
                  <a:schemeClr val="tx1"/>
                </a:solidFill>
              </a:rPr>
              <a:t> 리뷰 수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단위 리뷰 수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</a:rPr>
              <a:t>&gt; &lt;</a:t>
            </a:r>
            <a:r>
              <a:rPr lang="ko-KR" altLang="en-US" sz="1100" dirty="0">
                <a:solidFill>
                  <a:schemeClr val="tx1"/>
                </a:solidFill>
              </a:rPr>
              <a:t>실험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단위 커밋 수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실험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단위 </a:t>
            </a:r>
            <a:r>
              <a:rPr lang="en-US" altLang="ko-KR" sz="1100" dirty="0">
                <a:solidFill>
                  <a:schemeClr val="tx1"/>
                </a:solidFill>
              </a:rPr>
              <a:t>LOC 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</a:rPr>
              <a:t>&gt; &lt;</a:t>
            </a:r>
            <a:r>
              <a:rPr lang="ko-KR" altLang="en-US" sz="1100" dirty="0">
                <a:solidFill>
                  <a:schemeClr val="tx1"/>
                </a:solidFill>
              </a:rPr>
              <a:t>실험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개별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단위 </a:t>
            </a:r>
            <a:r>
              <a:rPr lang="en-US" altLang="ko-KR" sz="1100" dirty="0">
                <a:solidFill>
                  <a:schemeClr val="tx1"/>
                </a:solidFill>
              </a:rPr>
              <a:t>ASSERTION </a:t>
            </a:r>
            <a:r>
              <a:rPr lang="ko-KR" altLang="en-US" sz="1100" dirty="0">
                <a:solidFill>
                  <a:schemeClr val="tx1"/>
                </a:solidFill>
              </a:rPr>
              <a:t>밀도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개인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</a:rPr>
              <a:t>&gt; &lt;</a:t>
            </a:r>
            <a:r>
              <a:rPr lang="ko-KR" altLang="en-US" sz="1100" dirty="0">
                <a:solidFill>
                  <a:schemeClr val="tx1"/>
                </a:solidFill>
              </a:rPr>
              <a:t>실험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D7A33C9-1E9E-42E1-9A00-643EA6B0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49979"/>
              </p:ext>
            </p:extLst>
          </p:nvPr>
        </p:nvGraphicFramePr>
        <p:xfrm>
          <a:off x="299720" y="2960540"/>
          <a:ext cx="11592560" cy="40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979">
                  <a:extLst>
                    <a:ext uri="{9D8B030D-6E8A-4147-A177-3AD203B41FA5}">
                      <a16:colId xmlns:a16="http://schemas.microsoft.com/office/drawing/2014/main" val="2895369457"/>
                    </a:ext>
                  </a:extLst>
                </a:gridCol>
                <a:gridCol w="2308224">
                  <a:extLst>
                    <a:ext uri="{9D8B030D-6E8A-4147-A177-3AD203B41FA5}">
                      <a16:colId xmlns:a16="http://schemas.microsoft.com/office/drawing/2014/main" val="3483401746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3670111012"/>
                    </a:ext>
                  </a:extLst>
                </a:gridCol>
                <a:gridCol w="1538816">
                  <a:extLst>
                    <a:ext uri="{9D8B030D-6E8A-4147-A177-3AD203B41FA5}">
                      <a16:colId xmlns:a16="http://schemas.microsoft.com/office/drawing/2014/main" val="1987545905"/>
                    </a:ext>
                  </a:extLst>
                </a:gridCol>
                <a:gridCol w="4689725">
                  <a:extLst>
                    <a:ext uri="{9D8B030D-6E8A-4147-A177-3AD203B41FA5}">
                      <a16:colId xmlns:a16="http://schemas.microsoft.com/office/drawing/2014/main" val="1540581860"/>
                    </a:ext>
                  </a:extLst>
                </a:gridCol>
              </a:tblGrid>
              <a:tr h="22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서브 모듈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7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품질 지표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과제별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현황 정보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(in TCM Context)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계산 지표의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TCM Context </a:t>
                      </a:r>
                      <a:r>
                        <a:rPr lang="ko-KR" altLang="en-US" sz="1200" dirty="0"/>
                        <a:t>를 통해 계산에 필요한 기초 정보를 조회한다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계산할 지표는 위 회색 박스내에 정의된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개이다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0834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TCM Context</a:t>
                      </a:r>
                      <a:r>
                        <a:rPr lang="ko-KR" altLang="en-US" sz="1200" dirty="0"/>
                        <a:t> 저장 위한 </a:t>
                      </a:r>
                      <a:r>
                        <a:rPr lang="en-US" altLang="ko-KR" sz="1200" dirty="0"/>
                        <a:t>PoJo </a:t>
                      </a:r>
                      <a:r>
                        <a:rPr lang="ko-KR" altLang="en-US" sz="1200" dirty="0"/>
                        <a:t>의 정보 저장 객체 구조이다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Data Platform </a:t>
                      </a:r>
                      <a:r>
                        <a:rPr lang="ko-KR" altLang="en-US" sz="1200" dirty="0"/>
                        <a:t>저장 위한 </a:t>
                      </a:r>
                      <a:r>
                        <a:rPr lang="en-US" altLang="ko-KR" sz="1200" dirty="0"/>
                        <a:t>json </a:t>
                      </a:r>
                      <a:r>
                        <a:rPr lang="ko-KR" altLang="en-US" sz="1200" dirty="0"/>
                        <a:t>의 정보 저장 객체 구조이다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이상적인 것은 </a:t>
                      </a:r>
                      <a:r>
                        <a:rPr lang="en-US" altLang="ko-KR" sz="1200" dirty="0"/>
                        <a:t>PoJo 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deserialized </a:t>
                      </a:r>
                      <a:r>
                        <a:rPr lang="ko-KR" altLang="en-US" sz="1200" dirty="0"/>
                        <a:t>되어</a:t>
                      </a:r>
                      <a:r>
                        <a:rPr lang="en-US" altLang="ko-KR" sz="1200" dirty="0"/>
                        <a:t> json </a:t>
                      </a:r>
                      <a:r>
                        <a:rPr lang="ko-KR" altLang="en-US" sz="1200" dirty="0"/>
                        <a:t>으로 자동 변환되고 이를 </a:t>
                      </a:r>
                      <a:r>
                        <a:rPr lang="ko-KR" altLang="en-US" sz="1200" dirty="0" err="1"/>
                        <a:t>그데로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Restful API </a:t>
                      </a:r>
                      <a:r>
                        <a:rPr lang="ko-KR" altLang="en-US" sz="1200" dirty="0"/>
                        <a:t>로 제공하는 동시에 </a:t>
                      </a:r>
                      <a:r>
                        <a:rPr lang="en-US" altLang="ko-KR" sz="1200" dirty="0"/>
                        <a:t>DP </a:t>
                      </a:r>
                      <a:r>
                        <a:rPr lang="ko-KR" altLang="en-US" sz="1200" dirty="0"/>
                        <a:t>에 도 저장하는 것이다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PoJo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>
                          <a:sym typeface="Wingdings" panose="05000000000000000000" pitchFamily="2" charset="2"/>
                        </a:rPr>
                        <a:t>Josn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역정렬화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기능을 해당 모듈이 가져야 한다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1171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TCM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저장되어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조회 가능함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TCM Context</a:t>
                      </a:r>
                      <a:r>
                        <a:rPr lang="ko-KR" altLang="en-US" sz="1200" dirty="0"/>
                        <a:t> 가 이를 위한 방법을 제공해야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19635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Data Platform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 대상 커밋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 대상 </a:t>
                      </a:r>
                      <a:r>
                        <a:rPr lang="en-US" altLang="ko-KR" sz="1200" dirty="0"/>
                        <a:t>Test Case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File </a:t>
                      </a:r>
                      <a:r>
                        <a:rPr lang="ko-KR" altLang="en-US" sz="1200" dirty="0"/>
                        <a:t>목록과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변경 유형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별도 인터페이스가 필요하다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err="1"/>
                        <a:t>서베이</a:t>
                      </a:r>
                      <a:r>
                        <a:rPr lang="ko-KR" altLang="en-US" sz="1200" dirty="0"/>
                        <a:t> 필요하나 </a:t>
                      </a:r>
                      <a:r>
                        <a:rPr lang="en-US" altLang="ko-KR" sz="1200" dirty="0"/>
                        <a:t>Spring Splunk </a:t>
                      </a:r>
                      <a:r>
                        <a:rPr lang="ko-KR" altLang="en-US" sz="1200" dirty="0"/>
                        <a:t>가 이를 지원하니 답이 여기에 있지 않을까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9364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4A1797A-14CD-4676-ACDD-33533D0ED77B}"/>
              </a:ext>
            </a:extLst>
          </p:cNvPr>
          <p:cNvSpPr/>
          <p:nvPr/>
        </p:nvSpPr>
        <p:spPr>
          <a:xfrm>
            <a:off x="9914137" y="9188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E3E888-55D7-4B09-9D32-FDAAEA43E855}"/>
              </a:ext>
            </a:extLst>
          </p:cNvPr>
          <p:cNvSpPr/>
          <p:nvPr/>
        </p:nvSpPr>
        <p:spPr>
          <a:xfrm>
            <a:off x="3568394" y="2844820"/>
            <a:ext cx="505523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Use Case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en-US" altLang="ko-KR" sz="1600" dirty="0"/>
              <a:t>from the high level </a:t>
            </a:r>
            <a:r>
              <a:rPr lang="en-US" altLang="ko-KR" sz="1200" dirty="0"/>
              <a:t>‘</a:t>
            </a:r>
            <a:r>
              <a:rPr lang="ko-KR" altLang="en-US" sz="1200" dirty="0"/>
              <a:t>주요시나리오</a:t>
            </a:r>
            <a:r>
              <a:rPr lang="en-US" altLang="ko-KR" sz="1200" dirty="0"/>
              <a:t>’</a:t>
            </a:r>
            <a:r>
              <a:rPr lang="en-US" altLang="ko-KR" sz="1600" dirty="0"/>
              <a:t> @ 1</a:t>
            </a:r>
            <a:r>
              <a:rPr lang="ko-KR" altLang="en-US" sz="1600" dirty="0"/>
              <a:t>月 </a:t>
            </a:r>
            <a:r>
              <a:rPr lang="en-US" altLang="ko-KR" sz="1600" dirty="0"/>
              <a:t>Lab </a:t>
            </a:r>
            <a:r>
              <a:rPr lang="ko-KR" altLang="en-US" sz="1200" dirty="0"/>
              <a:t>長 보고 자료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81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A9117E-D9B4-4A5B-B4D9-A03C689475DB}"/>
              </a:ext>
            </a:extLst>
          </p:cNvPr>
          <p:cNvSpPr/>
          <p:nvPr/>
        </p:nvSpPr>
        <p:spPr>
          <a:xfrm>
            <a:off x="4702629" y="3091543"/>
            <a:ext cx="2943497" cy="722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Let’s</a:t>
            </a:r>
          </a:p>
          <a:p>
            <a:pPr algn="ctr"/>
            <a:r>
              <a:rPr lang="en-US" altLang="ko-KR" dirty="0"/>
              <a:t>do it with together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07FF2B-E61D-495C-9B40-9D391E13B601}"/>
              </a:ext>
            </a:extLst>
          </p:cNvPr>
          <p:cNvSpPr/>
          <p:nvPr/>
        </p:nvSpPr>
        <p:spPr>
          <a:xfrm>
            <a:off x="9914137" y="9188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05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F1063F-2185-43EE-862F-2C667173C9C0}"/>
              </a:ext>
            </a:extLst>
          </p:cNvPr>
          <p:cNvSpPr/>
          <p:nvPr/>
        </p:nvSpPr>
        <p:spPr>
          <a:xfrm>
            <a:off x="193040" y="586155"/>
            <a:ext cx="1180592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스키마의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이벤트를 </a:t>
            </a:r>
            <a:r>
              <a:rPr lang="en-US" altLang="ko-KR" sz="1600" b="1" dirty="0"/>
              <a:t>webhook </a:t>
            </a:r>
            <a:r>
              <a:rPr lang="ko-KR" altLang="en-US" sz="1600" b="1" dirty="0"/>
              <a:t>을 통해 받는다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PR </a:t>
            </a:r>
            <a:r>
              <a:rPr lang="ko-KR" altLang="en-US" sz="1600" b="1" dirty="0"/>
              <a:t>에 올라온 스키마 파일의 유효성을 검사한다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유효한 경우 </a:t>
            </a:r>
            <a:r>
              <a:rPr lang="en-US" altLang="ko-KR" sz="1600" b="1" dirty="0"/>
              <a:t>Merge </a:t>
            </a:r>
            <a:r>
              <a:rPr lang="ko-KR" altLang="en-US" sz="1600" b="1" dirty="0"/>
              <a:t>를 진행한다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Merge Conflict</a:t>
            </a:r>
            <a:r>
              <a:rPr lang="ko-KR" altLang="en-US" sz="1600" b="1" dirty="0"/>
              <a:t> 발생하면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</a:t>
            </a:r>
            <a:r>
              <a:rPr lang="en-US" altLang="ko-KR" sz="1600" b="1" dirty="0"/>
              <a:t>SE</a:t>
            </a:r>
            <a:r>
              <a:rPr lang="ko-KR" altLang="en-US" sz="1600" b="1" dirty="0"/>
              <a:t>팀 담당자에게 </a:t>
            </a:r>
            <a:r>
              <a:rPr lang="en-US" altLang="ko-KR" sz="1600" b="1" dirty="0"/>
              <a:t>comment </a:t>
            </a:r>
            <a:r>
              <a:rPr lang="ko-KR" altLang="en-US" sz="1600" b="1" dirty="0"/>
              <a:t>로 알림을 준다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SE</a:t>
            </a:r>
            <a:r>
              <a:rPr lang="ko-KR" altLang="en-US" sz="1600" b="1" dirty="0"/>
              <a:t> 팀 담당자는 </a:t>
            </a:r>
            <a:r>
              <a:rPr lang="en-US" altLang="ko-KR" sz="1600" b="1" dirty="0"/>
              <a:t>conflict 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함께 해결한다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유효하지 않은 경우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</a:t>
            </a:r>
            <a:r>
              <a:rPr lang="en-US" altLang="ko-KR" sz="1600" b="1" dirty="0"/>
              <a:t>SE </a:t>
            </a:r>
            <a:r>
              <a:rPr lang="ko-KR" altLang="en-US" sz="1600" b="1" dirty="0"/>
              <a:t>담당자에게 </a:t>
            </a:r>
            <a:r>
              <a:rPr lang="en-US" altLang="ko-KR" sz="1600" b="1" dirty="0"/>
              <a:t>comment </a:t>
            </a:r>
            <a:r>
              <a:rPr lang="ko-KR" altLang="en-US" sz="1600" b="1" dirty="0"/>
              <a:t>로 무엇이 잘못되었는지에 대한 정보와 함께 알림을 준다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PR</a:t>
            </a:r>
            <a:r>
              <a:rPr lang="ko-KR" altLang="en-US" sz="1600" b="1" dirty="0"/>
              <a:t> 올린 사람은 이를 수정하여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을 한다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/>
              <a:t>해당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이벤트를 </a:t>
            </a:r>
            <a:r>
              <a:rPr lang="en-US" altLang="ko-KR" sz="1600" b="1" dirty="0"/>
              <a:t>webhook </a:t>
            </a:r>
            <a:r>
              <a:rPr lang="ko-KR" altLang="en-US" sz="1600" b="1" dirty="0"/>
              <a:t>을 통해 받는다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/>
              <a:t>단계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 로 </a:t>
            </a:r>
            <a:r>
              <a:rPr lang="en-US" altLang="ko-KR" sz="1600" b="1" dirty="0" err="1"/>
              <a:t>goto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한다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39ABC4-8BD3-4C17-A954-41696FE0C899}"/>
              </a:ext>
            </a:extLst>
          </p:cNvPr>
          <p:cNvSpPr/>
          <p:nvPr/>
        </p:nvSpPr>
        <p:spPr>
          <a:xfrm>
            <a:off x="9914137" y="9188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8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CCDD9DF-68A0-485A-9750-E4C63D4CDFFB}"/>
              </a:ext>
            </a:extLst>
          </p:cNvPr>
          <p:cNvSpPr/>
          <p:nvPr/>
        </p:nvSpPr>
        <p:spPr>
          <a:xfrm>
            <a:off x="4702629" y="3091543"/>
            <a:ext cx="2943497" cy="722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Let’s</a:t>
            </a:r>
          </a:p>
          <a:p>
            <a:pPr algn="ctr"/>
            <a:r>
              <a:rPr lang="en-US" altLang="ko-KR" dirty="0"/>
              <a:t>do it with together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B432C6-18C3-44C4-8840-F7C38995B272}"/>
              </a:ext>
            </a:extLst>
          </p:cNvPr>
          <p:cNvSpPr/>
          <p:nvPr/>
        </p:nvSpPr>
        <p:spPr>
          <a:xfrm>
            <a:off x="9914137" y="91888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06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F1063F-2185-43EE-862F-2C667173C9C0}"/>
              </a:ext>
            </a:extLst>
          </p:cNvPr>
          <p:cNvSpPr/>
          <p:nvPr/>
        </p:nvSpPr>
        <p:spPr>
          <a:xfrm>
            <a:off x="193040" y="586155"/>
            <a:ext cx="1180592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지표 계산 결과는 </a:t>
            </a:r>
            <a:r>
              <a:rPr lang="en-US" altLang="ko-KR" sz="1600" b="1" dirty="0"/>
              <a:t>RESTful API </a:t>
            </a:r>
            <a:r>
              <a:rPr lang="ko-KR" altLang="en-US" sz="1600" b="1" dirty="0"/>
              <a:t>를 통해 제공한다</a:t>
            </a:r>
            <a:r>
              <a:rPr lang="en-US" altLang="ko-KR" sz="1600" b="1" dirty="0"/>
              <a:t>. RESTful API</a:t>
            </a:r>
            <a:r>
              <a:rPr lang="ko-KR" altLang="en-US" sz="1600" b="1" dirty="0"/>
              <a:t> 의 </a:t>
            </a:r>
            <a:r>
              <a:rPr lang="en-US" altLang="ko-KR" sz="1600" b="1" dirty="0"/>
              <a:t>Contract 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Swagger Documentation </a:t>
            </a:r>
            <a:r>
              <a:rPr lang="ko-KR" altLang="en-US" sz="1600" b="1" dirty="0"/>
              <a:t>으로 제공한다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지표 계산 결과는 </a:t>
            </a:r>
            <a:r>
              <a:rPr lang="en-US" altLang="ko-KR" sz="1600" b="1" dirty="0"/>
              <a:t>Web UI </a:t>
            </a:r>
            <a:r>
              <a:rPr lang="ko-KR" altLang="en-US" sz="1600" b="1" dirty="0"/>
              <a:t>를 통해 제공한다</a:t>
            </a:r>
            <a:r>
              <a:rPr lang="en-US" altLang="ko-KR" sz="1600" b="1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47130CC-F6CD-4517-9CB8-9ECDD051911D}"/>
              </a:ext>
            </a:extLst>
          </p:cNvPr>
          <p:cNvSpPr/>
          <p:nvPr/>
        </p:nvSpPr>
        <p:spPr>
          <a:xfrm>
            <a:off x="10049688" y="7837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5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2DC0BA-0452-4143-9E1A-EEDA6864CD4F}"/>
              </a:ext>
            </a:extLst>
          </p:cNvPr>
          <p:cNvSpPr/>
          <p:nvPr/>
        </p:nvSpPr>
        <p:spPr>
          <a:xfrm>
            <a:off x="4702629" y="3091543"/>
            <a:ext cx="2943497" cy="722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Let’s</a:t>
            </a:r>
          </a:p>
          <a:p>
            <a:pPr algn="ctr"/>
            <a:r>
              <a:rPr lang="en-US" altLang="ko-KR" dirty="0"/>
              <a:t>do it with together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9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782320" y="2528753"/>
            <a:ext cx="106680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Common Module Identification </a:t>
            </a:r>
          </a:p>
          <a:p>
            <a:pPr algn="ctr"/>
            <a:r>
              <a:rPr lang="en-US" altLang="ko-KR" sz="2800" b="1" dirty="0"/>
              <a:t>&amp; </a:t>
            </a:r>
          </a:p>
          <a:p>
            <a:pPr algn="ctr"/>
            <a:r>
              <a:rPr lang="en-US" altLang="ko-KR" sz="2800" b="1" dirty="0"/>
              <a:t>Design Architecture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en-US" altLang="ko-KR" sz="1600" dirty="0"/>
              <a:t>from the module identifications</a:t>
            </a:r>
          </a:p>
          <a:p>
            <a:pPr algn="ctr"/>
            <a:r>
              <a:rPr lang="en-US" altLang="ko-KR" sz="1600" dirty="0"/>
              <a:t>do we need all the 4+1 view?</a:t>
            </a:r>
            <a:r>
              <a:rPr lang="ko-KR" altLang="en-US" sz="1600" dirty="0"/>
              <a:t> </a:t>
            </a:r>
            <a:r>
              <a:rPr lang="en-US" altLang="ko-KR" sz="1600" dirty="0"/>
              <a:t>we</a:t>
            </a:r>
            <a:r>
              <a:rPr lang="ko-KR" altLang="en-US" sz="1600" dirty="0"/>
              <a:t> </a:t>
            </a:r>
            <a:r>
              <a:rPr lang="en-US" altLang="ko-KR" sz="1600" dirty="0"/>
              <a:t>has already one, use case view.</a:t>
            </a:r>
          </a:p>
          <a:p>
            <a:pPr algn="ctr"/>
            <a:r>
              <a:rPr lang="en-US" altLang="ko-KR" sz="1600" dirty="0"/>
              <a:t>essentially required two views might include module view for R&amp;R and C&amp;C (runtime) view</a:t>
            </a:r>
          </a:p>
        </p:txBody>
      </p:sp>
    </p:spTree>
    <p:extLst>
      <p:ext uri="{BB962C8B-B14F-4D97-AF65-F5344CB8AC3E}">
        <p14:creationId xmlns:p14="http://schemas.microsoft.com/office/powerpoint/2010/main" val="3188091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60E533-766F-429D-A574-3E7603BB6502}"/>
              </a:ext>
            </a:extLst>
          </p:cNvPr>
          <p:cNvSpPr/>
          <p:nvPr/>
        </p:nvSpPr>
        <p:spPr>
          <a:xfrm>
            <a:off x="299720" y="144083"/>
            <a:ext cx="3853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공통 모듈 식별 및  각 모듈 별 담당자</a:t>
            </a:r>
            <a:r>
              <a:rPr lang="en-US" altLang="ko-KR" sz="1600" b="1" dirty="0"/>
              <a:t>]</a:t>
            </a:r>
            <a:endParaRPr lang="ko-KR" altLang="en-US" sz="16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C06B9E-91E9-4DCD-A201-63C5D320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6143"/>
              </p:ext>
            </p:extLst>
          </p:nvPr>
        </p:nvGraphicFramePr>
        <p:xfrm>
          <a:off x="299720" y="815437"/>
          <a:ext cx="2019663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663">
                  <a:extLst>
                    <a:ext uri="{9D8B030D-6E8A-4147-A177-3AD203B41FA5}">
                      <a16:colId xmlns:a16="http://schemas.microsoft.com/office/drawing/2014/main" val="20575326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 </a:t>
                      </a:r>
                      <a:r>
                        <a:rPr lang="ko-KR" altLang="en-US" sz="1200" dirty="0"/>
                        <a:t>메타 정보 직렬화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객체 구조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953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코드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885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신규 커밋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860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변경 식별과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변경 유형분석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87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변경 정보 객체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변경 내역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저장소 및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6031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4105F9-D304-4F26-8684-EFEEDE4E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461"/>
              </p:ext>
            </p:extLst>
          </p:nvPr>
        </p:nvGraphicFramePr>
        <p:xfrm>
          <a:off x="2832463" y="815437"/>
          <a:ext cx="2019663" cy="3840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663">
                  <a:extLst>
                    <a:ext uri="{9D8B030D-6E8A-4147-A177-3AD203B41FA5}">
                      <a16:colId xmlns:a16="http://schemas.microsoft.com/office/drawing/2014/main" val="2996709223"/>
                    </a:ext>
                  </a:extLst>
                </a:gridCol>
              </a:tblGrid>
              <a:tr h="87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신규</a:t>
                      </a:r>
                      <a:r>
                        <a:rPr lang="en-US" altLang="ko-KR" sz="1200" dirty="0"/>
                        <a:t> Test Case File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분석 결과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저장</a:t>
                      </a:r>
                      <a:r>
                        <a:rPr lang="en-US" altLang="ko-KR" sz="1200" dirty="0"/>
                        <a:t>”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분석 결과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저장</a:t>
                      </a:r>
                      <a:r>
                        <a:rPr lang="en-US" altLang="ko-KR" sz="1200" dirty="0"/>
                        <a:t>”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14046"/>
                  </a:ext>
                </a:extLst>
              </a:tr>
              <a:tr h="92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Case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File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, Test Case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저장용 객체 구조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r" latinLnBrk="1"/>
                      <a:r>
                        <a:rPr lang="en-US" altLang="ko-KR" sz="1050" dirty="0"/>
                        <a:t>* </a:t>
                      </a:r>
                      <a:r>
                        <a:rPr lang="ko-KR" altLang="en-US" sz="1050" dirty="0"/>
                        <a:t>두 형상 간 차이 정보 포함</a:t>
                      </a:r>
                      <a:endParaRPr lang="en-US" altLang="ko-KR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58104"/>
                  </a:ext>
                </a:extLst>
              </a:tr>
              <a:tr h="6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 </a:t>
                      </a:r>
                      <a:r>
                        <a:rPr lang="ko-KR" altLang="en-US" sz="1200" dirty="0"/>
                        <a:t>분석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現 커밋 별 리뷰 분석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15895"/>
                  </a:ext>
                </a:extLst>
              </a:tr>
              <a:tr h="6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File</a:t>
                      </a:r>
                      <a:r>
                        <a:rPr lang="ko-KR" altLang="en-US" sz="1200" dirty="0"/>
                        <a:t> 내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개별 </a:t>
                      </a:r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7620"/>
                  </a:ext>
                </a:extLst>
              </a:tr>
              <a:tr h="6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Case </a:t>
                      </a:r>
                      <a:r>
                        <a:rPr lang="ko-KR" altLang="en-US" sz="1200" dirty="0"/>
                        <a:t>분석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Commit ID </a:t>
                      </a:r>
                      <a:r>
                        <a:rPr lang="ko-KR" altLang="en-US" sz="1200" dirty="0"/>
                        <a:t>間 비교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72427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A558E2-8709-40CB-A75E-6C02C050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59813"/>
              </p:ext>
            </p:extLst>
          </p:nvPr>
        </p:nvGraphicFramePr>
        <p:xfrm>
          <a:off x="5365206" y="812261"/>
          <a:ext cx="2019663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663">
                  <a:extLst>
                    <a:ext uri="{9D8B030D-6E8A-4147-A177-3AD203B41FA5}">
                      <a16:colId xmlns:a16="http://schemas.microsoft.com/office/drawing/2014/main" val="814059148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품질 지표 계산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487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저장 객체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43097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TCM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58756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지표 계산 결과의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Data Platform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8303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9BDA8-5CE9-45C8-97DD-BD4897D0A483}"/>
              </a:ext>
            </a:extLst>
          </p:cNvPr>
          <p:cNvSpPr/>
          <p:nvPr/>
        </p:nvSpPr>
        <p:spPr>
          <a:xfrm>
            <a:off x="299720" y="5715998"/>
            <a:ext cx="7085149" cy="957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결국 </a:t>
            </a:r>
            <a:r>
              <a:rPr lang="ko-KR" altLang="en-US" sz="1400" b="1" dirty="0">
                <a:solidFill>
                  <a:srgbClr val="FFC000"/>
                </a:solidFill>
              </a:rPr>
              <a:t>도메인 모델 객체</a:t>
            </a:r>
            <a:r>
              <a:rPr lang="ko-KR" altLang="en-US" sz="1400" dirty="0"/>
              <a:t>와 이를 </a:t>
            </a:r>
            <a:r>
              <a:rPr lang="ko-KR" altLang="en-US" sz="1400" b="1" dirty="0">
                <a:solidFill>
                  <a:srgbClr val="FFC000"/>
                </a:solidFill>
              </a:rPr>
              <a:t>저장할 </a:t>
            </a:r>
            <a:r>
              <a:rPr lang="en-US" altLang="ko-KR" sz="1400" b="1" dirty="0">
                <a:solidFill>
                  <a:srgbClr val="FFC000"/>
                </a:solidFill>
              </a:rPr>
              <a:t>Context</a:t>
            </a:r>
            <a:r>
              <a:rPr lang="en-US" altLang="ko-KR" sz="1400" dirty="0"/>
              <a:t> </a:t>
            </a:r>
            <a:r>
              <a:rPr lang="ko-KR" altLang="en-US" sz="1400" dirty="0"/>
              <a:t>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가장 중심에 있고</a:t>
            </a:r>
            <a:r>
              <a:rPr lang="en-US" altLang="ko-KR" sz="1400" dirty="0"/>
              <a:t> </a:t>
            </a:r>
            <a:r>
              <a:rPr lang="ko-KR" altLang="en-US" sz="1400" dirty="0"/>
              <a:t>이것부터 설계</a:t>
            </a:r>
            <a:r>
              <a:rPr lang="en-US" altLang="ko-KR" sz="1400" dirty="0"/>
              <a:t>, </a:t>
            </a:r>
            <a:r>
              <a:rPr lang="ko-KR" altLang="en-US" sz="1400" dirty="0"/>
              <a:t>개발되어야 한다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r"/>
            <a:r>
              <a:rPr lang="ko-KR" altLang="en-US" sz="1400" dirty="0"/>
              <a:t>구슬도 꿰어야 보배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C77F35-E767-4212-93E3-F525C00DFA64}"/>
              </a:ext>
            </a:extLst>
          </p:cNvPr>
          <p:cNvSpPr/>
          <p:nvPr/>
        </p:nvSpPr>
        <p:spPr>
          <a:xfrm>
            <a:off x="5984120" y="465274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모듈</a:t>
            </a:r>
            <a:r>
              <a:rPr lang="en-US" altLang="ko-KR" b="1" dirty="0"/>
              <a:t>#3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C75EEA-9521-412F-8736-AA3BC23475D6}"/>
              </a:ext>
            </a:extLst>
          </p:cNvPr>
          <p:cNvSpPr/>
          <p:nvPr/>
        </p:nvSpPr>
        <p:spPr>
          <a:xfrm>
            <a:off x="3282071" y="522167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개발 순서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7CCA1E-0FAE-4A65-8054-FAD51EC02201}"/>
              </a:ext>
            </a:extLst>
          </p:cNvPr>
          <p:cNvSpPr/>
          <p:nvPr/>
        </p:nvSpPr>
        <p:spPr>
          <a:xfrm>
            <a:off x="849328" y="4677262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모듈</a:t>
            </a:r>
            <a:r>
              <a:rPr lang="en-US" altLang="ko-KR" b="1" dirty="0"/>
              <a:t>#1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D4F185-3AE4-4DFB-98AB-4198CC345E45}"/>
              </a:ext>
            </a:extLst>
          </p:cNvPr>
          <p:cNvCxnSpPr>
            <a:cxnSpLocks/>
          </p:cNvCxnSpPr>
          <p:nvPr/>
        </p:nvCxnSpPr>
        <p:spPr>
          <a:xfrm flipV="1">
            <a:off x="1185091" y="5149151"/>
            <a:ext cx="5303520" cy="2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4C5AE-68B9-4F26-ACD6-9977F71CE1AB}"/>
              </a:ext>
            </a:extLst>
          </p:cNvPr>
          <p:cNvSpPr/>
          <p:nvPr/>
        </p:nvSpPr>
        <p:spPr>
          <a:xfrm>
            <a:off x="3416724" y="4677262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모듈</a:t>
            </a:r>
            <a:r>
              <a:rPr lang="en-US" altLang="ko-KR" b="1" dirty="0"/>
              <a:t>#2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A2FEB88-9DE3-403E-A8A9-BA1A93EB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52988"/>
              </p:ext>
            </p:extLst>
          </p:nvPr>
        </p:nvGraphicFramePr>
        <p:xfrm>
          <a:off x="7631614" y="812261"/>
          <a:ext cx="4142376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57">
                  <a:extLst>
                    <a:ext uri="{9D8B030D-6E8A-4147-A177-3AD203B41FA5}">
                      <a16:colId xmlns:a16="http://schemas.microsoft.com/office/drawing/2014/main" val="230451246"/>
                    </a:ext>
                  </a:extLst>
                </a:gridCol>
                <a:gridCol w="770227">
                  <a:extLst>
                    <a:ext uri="{9D8B030D-6E8A-4147-A177-3AD203B41FA5}">
                      <a16:colId xmlns:a16="http://schemas.microsoft.com/office/drawing/2014/main" val="893290849"/>
                    </a:ext>
                  </a:extLst>
                </a:gridCol>
                <a:gridCol w="1380792">
                  <a:extLst>
                    <a:ext uri="{9D8B030D-6E8A-4147-A177-3AD203B41FA5}">
                      <a16:colId xmlns:a16="http://schemas.microsoft.com/office/drawing/2014/main" val="294801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공통 모듈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2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 및 스키마 저장소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(architect)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송창선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4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TC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스키마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(architect)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8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결과 스키마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(architect)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8091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7C79A4-6849-4652-A623-977EE53B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33708"/>
              </p:ext>
            </p:extLst>
          </p:nvPr>
        </p:nvGraphicFramePr>
        <p:xfrm>
          <a:off x="7631614" y="2723833"/>
          <a:ext cx="414237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57">
                  <a:extLst>
                    <a:ext uri="{9D8B030D-6E8A-4147-A177-3AD203B41FA5}">
                      <a16:colId xmlns:a16="http://schemas.microsoft.com/office/drawing/2014/main" val="230451246"/>
                    </a:ext>
                  </a:extLst>
                </a:gridCol>
                <a:gridCol w="770227">
                  <a:extLst>
                    <a:ext uri="{9D8B030D-6E8A-4147-A177-3AD203B41FA5}">
                      <a16:colId xmlns:a16="http://schemas.microsoft.com/office/drawing/2014/main" val="893290849"/>
                    </a:ext>
                  </a:extLst>
                </a:gridCol>
                <a:gridCol w="1380792">
                  <a:extLst>
                    <a:ext uri="{9D8B030D-6E8A-4147-A177-3AD203B41FA5}">
                      <a16:colId xmlns:a16="http://schemas.microsoft.com/office/drawing/2014/main" val="294801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공통 모듈 별개로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구현 착수 허용 모듈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2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TC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코드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허성찬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4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신규 커밋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허성찬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8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 개별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Test Case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박치성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과제 의존성 제거 必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송창선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1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Test Case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결과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Commit ID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간 비교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허성찬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1201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0634211-39BB-4F0D-93D4-89A6D710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31022"/>
              </p:ext>
            </p:extLst>
          </p:nvPr>
        </p:nvGraphicFramePr>
        <p:xfrm>
          <a:off x="7631614" y="5715998"/>
          <a:ext cx="4142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57">
                  <a:extLst>
                    <a:ext uri="{9D8B030D-6E8A-4147-A177-3AD203B41FA5}">
                      <a16:colId xmlns:a16="http://schemas.microsoft.com/office/drawing/2014/main" val="230451246"/>
                    </a:ext>
                  </a:extLst>
                </a:gridCol>
                <a:gridCol w="770227">
                  <a:extLst>
                    <a:ext uri="{9D8B030D-6E8A-4147-A177-3AD203B41FA5}">
                      <a16:colId xmlns:a16="http://schemas.microsoft.com/office/drawing/2014/main" val="893290849"/>
                    </a:ext>
                  </a:extLst>
                </a:gridCol>
                <a:gridCol w="1380792">
                  <a:extLst>
                    <a:ext uri="{9D8B030D-6E8A-4147-A177-3AD203B41FA5}">
                      <a16:colId xmlns:a16="http://schemas.microsoft.com/office/drawing/2014/main" val="294801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공통 모듈 이후 개발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2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품질 지표 계산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허성찬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이영철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4096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4A3220-301B-4420-98BE-3E868AF571E8}"/>
              </a:ext>
            </a:extLst>
          </p:cNvPr>
          <p:cNvSpPr/>
          <p:nvPr/>
        </p:nvSpPr>
        <p:spPr>
          <a:xfrm>
            <a:off x="7631615" y="4790004"/>
            <a:ext cx="403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허용 의미 </a:t>
            </a:r>
            <a:r>
              <a:rPr lang="en-US" altLang="ko-KR" sz="1200" dirty="0"/>
              <a:t>: </a:t>
            </a:r>
            <a:r>
              <a:rPr lang="ko-KR" altLang="en-US" sz="1200" dirty="0"/>
              <a:t>모듈 역할이 커서 향후 공통 모듈이 확정되어 연계를 위해 수정을 할 때 그 수정 량이 고유 역할에 비해 적은 것 </a:t>
            </a:r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8757267D-69F0-4FA5-A88E-32744945AD4C}"/>
              </a:ext>
            </a:extLst>
          </p:cNvPr>
          <p:cNvSpPr/>
          <p:nvPr/>
        </p:nvSpPr>
        <p:spPr>
          <a:xfrm>
            <a:off x="7561220" y="646010"/>
            <a:ext cx="336729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12974754-B2A2-4AA9-8BDD-27496D40DBAA}"/>
              </a:ext>
            </a:extLst>
          </p:cNvPr>
          <p:cNvSpPr/>
          <p:nvPr/>
        </p:nvSpPr>
        <p:spPr>
          <a:xfrm>
            <a:off x="7949475" y="646010"/>
            <a:ext cx="336729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8AFFFD31-AED7-4A1E-9981-B329CB8E932F}"/>
              </a:ext>
            </a:extLst>
          </p:cNvPr>
          <p:cNvSpPr/>
          <p:nvPr/>
        </p:nvSpPr>
        <p:spPr>
          <a:xfrm>
            <a:off x="8334099" y="646010"/>
            <a:ext cx="336729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73F191D8-2300-4488-95E8-AAE62A67CE09}"/>
              </a:ext>
            </a:extLst>
          </p:cNvPr>
          <p:cNvSpPr/>
          <p:nvPr/>
        </p:nvSpPr>
        <p:spPr>
          <a:xfrm>
            <a:off x="8500279" y="4061002"/>
            <a:ext cx="336729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ACEEC204-6286-455B-9265-016712954638}"/>
              </a:ext>
            </a:extLst>
          </p:cNvPr>
          <p:cNvSpPr/>
          <p:nvPr/>
        </p:nvSpPr>
        <p:spPr>
          <a:xfrm>
            <a:off x="8915388" y="4049093"/>
            <a:ext cx="336729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2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17E0CF4-92EF-4530-914E-63F67685C1C4}"/>
              </a:ext>
            </a:extLst>
          </p:cNvPr>
          <p:cNvSpPr/>
          <p:nvPr/>
        </p:nvSpPr>
        <p:spPr>
          <a:xfrm>
            <a:off x="4702629" y="3091543"/>
            <a:ext cx="2943497" cy="722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Let’s</a:t>
            </a:r>
          </a:p>
          <a:p>
            <a:pPr algn="ctr"/>
            <a:r>
              <a:rPr lang="en-US" altLang="ko-KR" dirty="0"/>
              <a:t>do it with together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9DD1F-DB7D-479C-BFA7-DA592D044F47}"/>
              </a:ext>
            </a:extLst>
          </p:cNvPr>
          <p:cNvSpPr/>
          <p:nvPr/>
        </p:nvSpPr>
        <p:spPr>
          <a:xfrm>
            <a:off x="299720" y="144083"/>
            <a:ext cx="1664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[ Architecture 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87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1686217" y="2959640"/>
            <a:ext cx="8819595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Detail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Design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en-US" altLang="ko-KR" sz="1600" dirty="0"/>
              <a:t>for the most important modules &amp; from the architecture design</a:t>
            </a:r>
          </a:p>
          <a:p>
            <a:pPr algn="ctr"/>
            <a:r>
              <a:rPr lang="en-US" altLang="ko-KR" sz="1600" dirty="0"/>
              <a:t>this can be done while writing codes.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design can be reversed from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47025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17C5CA10-D721-4859-AE9F-E81F2EEE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59700"/>
            <a:ext cx="17404080" cy="76575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5E9345-D50F-4155-B779-7A2F06140422}"/>
              </a:ext>
            </a:extLst>
          </p:cNvPr>
          <p:cNvSpPr/>
          <p:nvPr/>
        </p:nvSpPr>
        <p:spPr>
          <a:xfrm>
            <a:off x="3698240" y="2712104"/>
            <a:ext cx="3048000" cy="9962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메타 정보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스키마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990232-D5C8-43DF-9C7C-6AB91375A0FE}"/>
              </a:ext>
            </a:extLst>
          </p:cNvPr>
          <p:cNvSpPr/>
          <p:nvPr/>
        </p:nvSpPr>
        <p:spPr>
          <a:xfrm>
            <a:off x="3698240" y="3708399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see this in detail in our project folder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package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99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3824F0-7FAD-4038-8079-086831D749A1}"/>
              </a:ext>
            </a:extLst>
          </p:cNvPr>
          <p:cNvSpPr/>
          <p:nvPr/>
        </p:nvSpPr>
        <p:spPr>
          <a:xfrm>
            <a:off x="5102781" y="3259723"/>
            <a:ext cx="1986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Exist @ Confluence</a:t>
            </a:r>
          </a:p>
        </p:txBody>
      </p:sp>
    </p:spTree>
    <p:extLst>
      <p:ext uri="{BB962C8B-B14F-4D97-AF65-F5344CB8AC3E}">
        <p14:creationId xmlns:p14="http://schemas.microsoft.com/office/powerpoint/2010/main" val="1748931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0A678-023D-4163-8FB3-3238F611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305111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21A65-7718-4A72-8A94-CE9996C7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57" y="175319"/>
            <a:ext cx="7645083" cy="847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53C47A-67B8-4151-8E2B-51CAB93D4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77" y="1227137"/>
            <a:ext cx="5623878" cy="5455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2AF44B-A951-4A1B-9B51-689EBC1DD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587" y="3168650"/>
            <a:ext cx="1419225" cy="723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9E8CC9-7BA8-4409-9FB3-59DB6AE2FC57}"/>
              </a:ext>
            </a:extLst>
          </p:cNvPr>
          <p:cNvSpPr/>
          <p:nvPr/>
        </p:nvSpPr>
        <p:spPr>
          <a:xfrm>
            <a:off x="3764709" y="3761154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see this in detail in our project folder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package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D367B-B6DD-487C-A1CA-A0AFDAB0C523}"/>
              </a:ext>
            </a:extLst>
          </p:cNvPr>
          <p:cNvSpPr/>
          <p:nvPr/>
        </p:nvSpPr>
        <p:spPr>
          <a:xfrm>
            <a:off x="9337040" y="2936240"/>
            <a:ext cx="2052320" cy="114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0078737-53FC-46E9-B960-907387056C80}"/>
              </a:ext>
            </a:extLst>
          </p:cNvPr>
          <p:cNvCxnSpPr>
            <a:stCxn id="10" idx="2"/>
            <a:endCxn id="6" idx="3"/>
          </p:cNvCxnSpPr>
          <p:nvPr/>
        </p:nvCxnSpPr>
        <p:spPr>
          <a:xfrm rot="5400000" flipH="1">
            <a:off x="9546972" y="3268093"/>
            <a:ext cx="129411" cy="1503045"/>
          </a:xfrm>
          <a:prstGeom prst="bentConnector4">
            <a:avLst>
              <a:gd name="adj1" fmla="val -176646"/>
              <a:gd name="adj2" fmla="val 8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8315F1-4AD6-4C16-9A96-97C05EAA617B}"/>
              </a:ext>
            </a:extLst>
          </p:cNvPr>
          <p:cNvSpPr/>
          <p:nvPr/>
        </p:nvSpPr>
        <p:spPr>
          <a:xfrm>
            <a:off x="9653587" y="2891577"/>
            <a:ext cx="191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schema package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A0726EE-0472-4886-89ED-7077E44D7FF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051111" y="599132"/>
            <a:ext cx="520447" cy="2931468"/>
          </a:xfrm>
          <a:prstGeom prst="bentConnector3">
            <a:avLst>
              <a:gd name="adj1" fmla="val 79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9BB921-B33D-482E-8B43-EF056720DE5F}"/>
              </a:ext>
            </a:extLst>
          </p:cNvPr>
          <p:cNvSpPr/>
          <p:nvPr/>
        </p:nvSpPr>
        <p:spPr>
          <a:xfrm>
            <a:off x="3695765" y="349030"/>
            <a:ext cx="1059115" cy="67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20F907-2E09-4431-88FD-9058B118628E}"/>
              </a:ext>
            </a:extLst>
          </p:cNvPr>
          <p:cNvSpPr/>
          <p:nvPr/>
        </p:nvSpPr>
        <p:spPr>
          <a:xfrm>
            <a:off x="3132479" y="800085"/>
            <a:ext cx="15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core package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ED92C-F17F-480A-9D45-545F6E359334}"/>
              </a:ext>
            </a:extLst>
          </p:cNvPr>
          <p:cNvSpPr/>
          <p:nvPr/>
        </p:nvSpPr>
        <p:spPr>
          <a:xfrm>
            <a:off x="4950748" y="344137"/>
            <a:ext cx="1059115" cy="67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AA51A9-25AF-4075-89D9-AD812CA34843}"/>
              </a:ext>
            </a:extLst>
          </p:cNvPr>
          <p:cNvSpPr/>
          <p:nvPr/>
        </p:nvSpPr>
        <p:spPr>
          <a:xfrm>
            <a:off x="4754880" y="930977"/>
            <a:ext cx="1455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util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7F839B-155F-4382-BBDF-443129A07CF6}"/>
              </a:ext>
            </a:extLst>
          </p:cNvPr>
          <p:cNvSpPr/>
          <p:nvPr/>
        </p:nvSpPr>
        <p:spPr>
          <a:xfrm>
            <a:off x="6105236" y="335508"/>
            <a:ext cx="1059115" cy="67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41A778-3206-4C44-A57A-F0517A809972}"/>
              </a:ext>
            </a:extLst>
          </p:cNvPr>
          <p:cNvSpPr/>
          <p:nvPr/>
        </p:nvSpPr>
        <p:spPr>
          <a:xfrm>
            <a:off x="6302090" y="950346"/>
            <a:ext cx="19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Schema package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0A1291-C40F-4612-9E56-67C2BFB0E469}"/>
              </a:ext>
            </a:extLst>
          </p:cNvPr>
          <p:cNvSpPr/>
          <p:nvPr/>
        </p:nvSpPr>
        <p:spPr>
          <a:xfrm>
            <a:off x="7245308" y="335508"/>
            <a:ext cx="3827504" cy="67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C507A0-8EE9-4BE4-B09E-2059F3646304}"/>
              </a:ext>
            </a:extLst>
          </p:cNvPr>
          <p:cNvSpPr/>
          <p:nvPr/>
        </p:nvSpPr>
        <p:spPr>
          <a:xfrm>
            <a:off x="8938292" y="1000377"/>
            <a:ext cx="255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analysis.result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744C3-7198-48EA-AB52-197256EB9FFD}"/>
              </a:ext>
            </a:extLst>
          </p:cNvPr>
          <p:cNvSpPr/>
          <p:nvPr/>
        </p:nvSpPr>
        <p:spPr>
          <a:xfrm>
            <a:off x="3698240" y="2712104"/>
            <a:ext cx="3048000" cy="9962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用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분석기</a:t>
            </a:r>
          </a:p>
        </p:txBody>
      </p:sp>
    </p:spTree>
    <p:extLst>
      <p:ext uri="{BB962C8B-B14F-4D97-AF65-F5344CB8AC3E}">
        <p14:creationId xmlns:p14="http://schemas.microsoft.com/office/powerpoint/2010/main" val="59024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6895B0-9416-4BD6-95D3-48A58D480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2090400" cy="225450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AD9CFB-06C5-4649-9DD3-C9941A9BF06B}"/>
              </a:ext>
            </a:extLst>
          </p:cNvPr>
          <p:cNvSpPr/>
          <p:nvPr/>
        </p:nvSpPr>
        <p:spPr>
          <a:xfrm>
            <a:off x="4998720" y="4727694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see this in detail in our project folder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package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2BAE0-CACD-448A-8457-7B130F66396B}"/>
              </a:ext>
            </a:extLst>
          </p:cNvPr>
          <p:cNvSpPr/>
          <p:nvPr/>
        </p:nvSpPr>
        <p:spPr>
          <a:xfrm>
            <a:off x="4998720" y="3647748"/>
            <a:ext cx="3048000" cy="9962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시퀀스</a:t>
            </a:r>
          </a:p>
        </p:txBody>
      </p:sp>
    </p:spTree>
    <p:extLst>
      <p:ext uri="{BB962C8B-B14F-4D97-AF65-F5344CB8AC3E}">
        <p14:creationId xmlns:p14="http://schemas.microsoft.com/office/powerpoint/2010/main" val="124053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3539599" y="2838718"/>
            <a:ext cx="51128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All the rationales are</a:t>
            </a:r>
          </a:p>
          <a:p>
            <a:pPr algn="ctr"/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from the object oriented development methodology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It’s OOSE and Booth</a:t>
            </a:r>
          </a:p>
        </p:txBody>
      </p:sp>
    </p:spTree>
    <p:extLst>
      <p:ext uri="{BB962C8B-B14F-4D97-AF65-F5344CB8AC3E}">
        <p14:creationId xmlns:p14="http://schemas.microsoft.com/office/powerpoint/2010/main" val="257281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5439412" y="309716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/>
              <a:t>별첨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400418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96254F-26F0-42C6-95FD-39E1A5A5EE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9115" y="491016"/>
          <a:ext cx="1524000" cy="557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C000"/>
                          </a:solidFill>
                        </a:rPr>
                        <a:t>ID*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Commit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7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baseline="0" dirty="0">
                          <a:solidFill>
                            <a:schemeClr val="tx1"/>
                          </a:solidFill>
                        </a:rPr>
                        <a:t>File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</a:rPr>
                        <a:t>Repo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baseline="0" dirty="0">
                          <a:solidFill>
                            <a:schemeClr val="tx1"/>
                          </a:solidFill>
                        </a:rPr>
                        <a:t>Commit 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TC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TC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Is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Assert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 Count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Modified 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Committer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 URL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3F06556-90D9-452E-BBC8-125E4F3DF4BF}"/>
              </a:ext>
            </a:extLst>
          </p:cNvPr>
          <p:cNvSpPr/>
          <p:nvPr/>
        </p:nvSpPr>
        <p:spPr>
          <a:xfrm>
            <a:off x="6129886" y="183239"/>
            <a:ext cx="918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 err="1"/>
              <a:t>TestCase</a:t>
            </a:r>
            <a:endParaRPr lang="ko-KR" altLang="en-US" sz="1400" b="1" u="sng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2B8DD4-9387-4EE7-9A5E-14C34D368C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39555" y="489527"/>
          <a:ext cx="15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C000"/>
                          </a:solidFill>
                        </a:rPr>
                        <a:t>ID*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sng" dirty="0"/>
                        <a:t>Job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TC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Build 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Result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Defect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Defect 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433A6B1-6B2D-4430-9D81-73E0ADF8F2F1}"/>
              </a:ext>
            </a:extLst>
          </p:cNvPr>
          <p:cNvSpPr/>
          <p:nvPr/>
        </p:nvSpPr>
        <p:spPr>
          <a:xfrm>
            <a:off x="10055579" y="180261"/>
            <a:ext cx="1008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/>
              <a:t>Execution</a:t>
            </a:r>
            <a:endParaRPr lang="ko-KR" altLang="en-US" sz="1400" b="1" u="sng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6732D9-2AED-47D0-8675-FE1FA9613E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5339" y="486549"/>
          <a:ext cx="1524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C000"/>
                          </a:solidFill>
                        </a:rPr>
                        <a:t>ID*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sng" dirty="0"/>
                        <a:t>Review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TC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Review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Comment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Review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Score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BF29F44-49AB-4E22-B171-6CC670AEEA82}"/>
              </a:ext>
            </a:extLst>
          </p:cNvPr>
          <p:cNvSpPr/>
          <p:nvPr/>
        </p:nvSpPr>
        <p:spPr>
          <a:xfrm>
            <a:off x="7969629" y="177282"/>
            <a:ext cx="784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/>
              <a:t>Review</a:t>
            </a:r>
            <a:endParaRPr lang="ko-KR" altLang="en-US" sz="1400" b="1" u="sng" dirty="0"/>
          </a:p>
        </p:txBody>
      </p:sp>
      <p:cxnSp>
        <p:nvCxnSpPr>
          <p:cNvPr id="10" name="꺾인 연결선 10">
            <a:extLst>
              <a:ext uri="{FF2B5EF4-FFF2-40B4-BE49-F238E27FC236}">
                <a16:creationId xmlns:a16="http://schemas.microsoft.com/office/drawing/2014/main" id="{14731CCF-EADA-4034-996B-6EF8C29B2410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7403115" y="2513469"/>
            <a:ext cx="1254224" cy="76361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2">
            <a:extLst>
              <a:ext uri="{FF2B5EF4-FFF2-40B4-BE49-F238E27FC236}">
                <a16:creationId xmlns:a16="http://schemas.microsoft.com/office/drawing/2014/main" id="{5C33173D-1ADD-4F3D-9D40-D77BB96C84F0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7317882" y="2779480"/>
            <a:ext cx="2606906" cy="3960440"/>
          </a:xfrm>
          <a:prstGeom prst="bentConnector3">
            <a:avLst>
              <a:gd name="adj1" fmla="val -8769"/>
            </a:avLst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87C8F54-FA62-4A31-9D04-80B11B6FE6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0951" y="491016"/>
          <a:ext cx="152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C000"/>
                          </a:solidFill>
                        </a:rPr>
                        <a:t>ID*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Repo 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altLang="ko-KR" sz="1200" b="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</a:rPr>
                        <a:t>Project ID</a:t>
                      </a: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Sub Project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ED911F-3DB3-4B49-99B6-399113D7F976}"/>
              </a:ext>
            </a:extLst>
          </p:cNvPr>
          <p:cNvSpPr/>
          <p:nvPr/>
        </p:nvSpPr>
        <p:spPr>
          <a:xfrm>
            <a:off x="3819907" y="164222"/>
            <a:ext cx="116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/>
              <a:t>Sub Project</a:t>
            </a:r>
            <a:endParaRPr lang="ko-KR" altLang="en-US" sz="1400" b="1" u="sng" dirty="0"/>
          </a:p>
        </p:txBody>
      </p:sp>
      <p:cxnSp>
        <p:nvCxnSpPr>
          <p:cNvPr id="14" name="꺾인 연결선 18">
            <a:extLst>
              <a:ext uri="{FF2B5EF4-FFF2-40B4-BE49-F238E27FC236}">
                <a16:creationId xmlns:a16="http://schemas.microsoft.com/office/drawing/2014/main" id="{935D394B-7D8D-42C2-ADC5-284405603046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5164951" y="1418116"/>
            <a:ext cx="714164" cy="1858968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EB54CA-7191-45EE-9832-EDC9E4574047}"/>
              </a:ext>
            </a:extLst>
          </p:cNvPr>
          <p:cNvSpPr/>
          <p:nvPr/>
        </p:nvSpPr>
        <p:spPr>
          <a:xfrm>
            <a:off x="32552" y="100337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*   </a:t>
            </a:r>
            <a:r>
              <a:rPr lang="ko-KR" altLang="en-US" sz="1200" dirty="0" err="1">
                <a:solidFill>
                  <a:schemeClr val="tx1"/>
                </a:solidFill>
              </a:rPr>
              <a:t>주키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_   </a:t>
            </a:r>
            <a:r>
              <a:rPr lang="ko-KR" altLang="en-US" sz="1200" dirty="0">
                <a:solidFill>
                  <a:schemeClr val="tx1"/>
                </a:solidFill>
              </a:rPr>
              <a:t>대체키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453A284-C857-4FD6-AEF3-0F0ACD1F5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02018"/>
              </p:ext>
            </p:extLst>
          </p:nvPr>
        </p:nvGraphicFramePr>
        <p:xfrm>
          <a:off x="1246939" y="491016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C000"/>
                          </a:solidFill>
                        </a:rPr>
                        <a:t>ID*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Project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3505CB-741A-4685-AB56-A19B66DBB849}"/>
              </a:ext>
            </a:extLst>
          </p:cNvPr>
          <p:cNvSpPr/>
          <p:nvPr/>
        </p:nvSpPr>
        <p:spPr>
          <a:xfrm>
            <a:off x="1618255" y="163687"/>
            <a:ext cx="781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/>
              <a:t>Project</a:t>
            </a:r>
            <a:endParaRPr lang="ko-KR" altLang="en-US" sz="1400" b="1" u="sng" dirty="0"/>
          </a:p>
        </p:txBody>
      </p:sp>
      <p:cxnSp>
        <p:nvCxnSpPr>
          <p:cNvPr id="19" name="꺾인 연결선 18">
            <a:extLst>
              <a:ext uri="{FF2B5EF4-FFF2-40B4-BE49-F238E27FC236}">
                <a16:creationId xmlns:a16="http://schemas.microsoft.com/office/drawing/2014/main" id="{22E235A0-1A79-41F9-998C-BF9D160E009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770939" y="1047276"/>
            <a:ext cx="870012" cy="370840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1FC08A9F-35FF-489F-819B-F2756EBBB5E6}"/>
              </a:ext>
            </a:extLst>
          </p:cNvPr>
          <p:cNvSpPr/>
          <p:nvPr/>
        </p:nvSpPr>
        <p:spPr>
          <a:xfrm>
            <a:off x="365760" y="2513470"/>
            <a:ext cx="2033863" cy="517113"/>
          </a:xfrm>
          <a:prstGeom prst="accentBorderCallout1">
            <a:avLst>
              <a:gd name="adj1" fmla="val 18750"/>
              <a:gd name="adj2" fmla="val -8333"/>
              <a:gd name="adj3" fmla="val -287601"/>
              <a:gd name="adj4" fmla="val 4516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Project </a:t>
            </a:r>
            <a:r>
              <a:rPr lang="ko-KR" altLang="en-US" sz="1100" dirty="0">
                <a:solidFill>
                  <a:schemeClr val="tx1"/>
                </a:solidFill>
              </a:rPr>
              <a:t>이름은 모든 해에 걸쳐 유일한가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설명선: 선(테두리 및 강조선) 23">
            <a:extLst>
              <a:ext uri="{FF2B5EF4-FFF2-40B4-BE49-F238E27FC236}">
                <a16:creationId xmlns:a16="http://schemas.microsoft.com/office/drawing/2014/main" id="{8D774CB4-0A4D-4F33-9B04-01539402020F}"/>
              </a:ext>
            </a:extLst>
          </p:cNvPr>
          <p:cNvSpPr/>
          <p:nvPr/>
        </p:nvSpPr>
        <p:spPr>
          <a:xfrm>
            <a:off x="2893795" y="2682240"/>
            <a:ext cx="2409725" cy="774007"/>
          </a:xfrm>
          <a:prstGeom prst="accentBorderCallout1">
            <a:avLst>
              <a:gd name="adj1" fmla="val 7499"/>
              <a:gd name="adj2" fmla="val -5803"/>
              <a:gd name="adj3" fmla="val -188445"/>
              <a:gd name="adj4" fmla="val 3654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부분 함수 종속은 없는가 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Sub Project 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Repository + Branch </a:t>
            </a:r>
            <a:r>
              <a:rPr lang="ko-KR" altLang="en-US" sz="1100" dirty="0">
                <a:solidFill>
                  <a:schemeClr val="tx1"/>
                </a:solidFill>
              </a:rPr>
              <a:t>로 정의할 수 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8FA90E-1245-486E-9523-C76005270094}"/>
              </a:ext>
            </a:extLst>
          </p:cNvPr>
          <p:cNvSpPr/>
          <p:nvPr/>
        </p:nvSpPr>
        <p:spPr>
          <a:xfrm>
            <a:off x="3779520" y="1132114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36901F6-5896-436F-9865-1C52B63D126A}"/>
              </a:ext>
            </a:extLst>
          </p:cNvPr>
          <p:cNvSpPr/>
          <p:nvPr/>
        </p:nvSpPr>
        <p:spPr>
          <a:xfrm>
            <a:off x="1258620" y="946694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설명선: 선(테두리 및 강조선) 26">
            <a:extLst>
              <a:ext uri="{FF2B5EF4-FFF2-40B4-BE49-F238E27FC236}">
                <a16:creationId xmlns:a16="http://schemas.microsoft.com/office/drawing/2014/main" id="{E06CBE9A-C246-472A-B2C9-DAFB826FF7F5}"/>
              </a:ext>
            </a:extLst>
          </p:cNvPr>
          <p:cNvSpPr/>
          <p:nvPr/>
        </p:nvSpPr>
        <p:spPr>
          <a:xfrm>
            <a:off x="1246939" y="4799577"/>
            <a:ext cx="3737443" cy="1088611"/>
          </a:xfrm>
          <a:prstGeom prst="accentBorderCallout1">
            <a:avLst>
              <a:gd name="adj1" fmla="val 15375"/>
              <a:gd name="adj2" fmla="val 103338"/>
              <a:gd name="adj3" fmla="val -326335"/>
              <a:gd name="adj4" fmla="val 1277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구현이 복잡할 것인데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월에 가능한가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/>
                </a:solidFill>
              </a:rPr>
              <a:t>TestCase</a:t>
            </a:r>
            <a:r>
              <a:rPr lang="en-US" altLang="ko-KR" sz="1100" dirty="0">
                <a:solidFill>
                  <a:schemeClr val="tx1"/>
                </a:solidFill>
              </a:rPr>
              <a:t> File </a:t>
            </a:r>
            <a:r>
              <a:rPr lang="ko-KR" altLang="en-US" sz="1100" dirty="0">
                <a:solidFill>
                  <a:schemeClr val="tx1"/>
                </a:solidFill>
              </a:rPr>
              <a:t>과 </a:t>
            </a:r>
            <a:r>
              <a:rPr lang="en-US" altLang="ko-KR" sz="1100" dirty="0" err="1">
                <a:solidFill>
                  <a:schemeClr val="tx1"/>
                </a:solidFill>
              </a:rPr>
              <a:t>TestCase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를 분리 하는 것은 </a:t>
            </a:r>
            <a:r>
              <a:rPr lang="ko-KR" altLang="en-US" sz="1100" dirty="0" err="1">
                <a:solidFill>
                  <a:schemeClr val="tx1"/>
                </a:solidFill>
              </a:rPr>
              <a:t>어떤가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그러면 너무 조인이 많지 않은가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삭제되는 경우는 </a:t>
            </a:r>
            <a:r>
              <a:rPr lang="en-US" altLang="ko-KR" sz="1100" dirty="0">
                <a:solidFill>
                  <a:schemeClr val="tx1"/>
                </a:solidFill>
              </a:rPr>
              <a:t>Status </a:t>
            </a:r>
            <a:r>
              <a:rPr lang="ko-KR" altLang="en-US" sz="1100" dirty="0">
                <a:solidFill>
                  <a:schemeClr val="tx1"/>
                </a:solidFill>
              </a:rPr>
              <a:t>로 표현할 것인가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아니면 </a:t>
            </a:r>
            <a:r>
              <a:rPr lang="en-US" altLang="ko-KR" sz="1100" dirty="0">
                <a:solidFill>
                  <a:schemeClr val="tx1"/>
                </a:solidFill>
              </a:rPr>
              <a:t>Record </a:t>
            </a:r>
            <a:r>
              <a:rPr lang="ko-KR" altLang="en-US" sz="1100" dirty="0">
                <a:solidFill>
                  <a:schemeClr val="tx1"/>
                </a:solidFill>
              </a:rPr>
              <a:t>를 삭제해 버릴 것인가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06B968-5E48-4FEB-B327-FFBA2D099D9C}"/>
              </a:ext>
            </a:extLst>
          </p:cNvPr>
          <p:cNvSpPr/>
          <p:nvPr/>
        </p:nvSpPr>
        <p:spPr>
          <a:xfrm>
            <a:off x="6001136" y="1120010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A9AF1-097D-4D5A-8E85-25606ACC878D}"/>
              </a:ext>
            </a:extLst>
          </p:cNvPr>
          <p:cNvSpPr/>
          <p:nvPr/>
        </p:nvSpPr>
        <p:spPr>
          <a:xfrm>
            <a:off x="3326674" y="862149"/>
            <a:ext cx="1973399" cy="818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8A4021-552D-4E3F-8742-095B1C010D87}"/>
              </a:ext>
            </a:extLst>
          </p:cNvPr>
          <p:cNvSpPr/>
          <p:nvPr/>
        </p:nvSpPr>
        <p:spPr>
          <a:xfrm>
            <a:off x="3077370" y="54577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복합키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F24EB-1774-4CDA-B45B-8A8CD150749E}"/>
              </a:ext>
            </a:extLst>
          </p:cNvPr>
          <p:cNvSpPr/>
          <p:nvPr/>
        </p:nvSpPr>
        <p:spPr>
          <a:xfrm>
            <a:off x="5653448" y="823393"/>
            <a:ext cx="1973399" cy="818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75806C-07B0-4054-896C-65B80C7760F5}"/>
              </a:ext>
            </a:extLst>
          </p:cNvPr>
          <p:cNvSpPr/>
          <p:nvPr/>
        </p:nvSpPr>
        <p:spPr>
          <a:xfrm>
            <a:off x="5365078" y="56200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복합키</a:t>
            </a:r>
          </a:p>
        </p:txBody>
      </p:sp>
      <p:sp>
        <p:nvSpPr>
          <p:cNvPr id="39" name="설명선: 선(테두리 및 강조선) 38">
            <a:extLst>
              <a:ext uri="{FF2B5EF4-FFF2-40B4-BE49-F238E27FC236}">
                <a16:creationId xmlns:a16="http://schemas.microsoft.com/office/drawing/2014/main" id="{6AC89C0D-56B6-4B7E-A0F7-F643E9F5C758}"/>
              </a:ext>
            </a:extLst>
          </p:cNvPr>
          <p:cNvSpPr/>
          <p:nvPr/>
        </p:nvSpPr>
        <p:spPr>
          <a:xfrm>
            <a:off x="7489934" y="4399025"/>
            <a:ext cx="2565646" cy="1088611"/>
          </a:xfrm>
          <a:prstGeom prst="accentBorderCallout1">
            <a:avLst>
              <a:gd name="adj1" fmla="val 15375"/>
              <a:gd name="adj2" fmla="val 103338"/>
              <a:gd name="adj3" fmla="val -118343"/>
              <a:gd name="adj4" fmla="val 996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1:1 </a:t>
            </a:r>
            <a:r>
              <a:rPr lang="ko-KR" altLang="en-US" sz="1100" dirty="0">
                <a:solidFill>
                  <a:schemeClr val="tx1"/>
                </a:solidFill>
              </a:rPr>
              <a:t>매핑이 될 것인가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즉</a:t>
            </a:r>
            <a:r>
              <a:rPr lang="en-US" altLang="ko-KR" sz="1100" dirty="0">
                <a:solidFill>
                  <a:schemeClr val="tx1"/>
                </a:solidFill>
              </a:rPr>
              <a:t>, Job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 와 </a:t>
            </a:r>
            <a:r>
              <a:rPr lang="en-US" altLang="ko-KR" sz="1100" dirty="0">
                <a:solidFill>
                  <a:schemeClr val="tx1"/>
                </a:solidFill>
              </a:rPr>
              <a:t>One To Many </a:t>
            </a:r>
            <a:r>
              <a:rPr lang="ko-KR" altLang="en-US" sz="1100" dirty="0">
                <a:solidFill>
                  <a:schemeClr val="tx1"/>
                </a:solidFill>
              </a:rPr>
              <a:t>아닌가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현재는 등록의 의미가 </a:t>
            </a:r>
            <a:r>
              <a:rPr lang="en-US" altLang="ko-KR" sz="1100" dirty="0">
                <a:solidFill>
                  <a:schemeClr val="tx1"/>
                </a:solidFill>
              </a:rPr>
              <a:t>Defect ID 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Null </a:t>
            </a:r>
            <a:r>
              <a:rPr lang="ko-KR" altLang="en-US" sz="1100" dirty="0">
                <a:solidFill>
                  <a:schemeClr val="tx1"/>
                </a:solidFill>
              </a:rPr>
              <a:t>이 아님이다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07648C-75FA-4AB3-9734-F52EED65B885}"/>
              </a:ext>
            </a:extLst>
          </p:cNvPr>
          <p:cNvSpPr/>
          <p:nvPr/>
        </p:nvSpPr>
        <p:spPr>
          <a:xfrm>
            <a:off x="9968761" y="2937873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설명선: 선(테두리 및 강조선) 40">
            <a:extLst>
              <a:ext uri="{FF2B5EF4-FFF2-40B4-BE49-F238E27FC236}">
                <a16:creationId xmlns:a16="http://schemas.microsoft.com/office/drawing/2014/main" id="{C9D7686A-1639-464F-8091-CC0EBA667A0C}"/>
              </a:ext>
            </a:extLst>
          </p:cNvPr>
          <p:cNvSpPr/>
          <p:nvPr/>
        </p:nvSpPr>
        <p:spPr>
          <a:xfrm>
            <a:off x="1246938" y="6045510"/>
            <a:ext cx="3737443" cy="733067"/>
          </a:xfrm>
          <a:prstGeom prst="accentBorderCallout1">
            <a:avLst>
              <a:gd name="adj1" fmla="val 15375"/>
              <a:gd name="adj2" fmla="val 103338"/>
              <a:gd name="adj3" fmla="val -63891"/>
              <a:gd name="adj4" fmla="val 1207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추가 지표가 들어오면 여기에 </a:t>
            </a:r>
            <a:r>
              <a:rPr lang="en-US" altLang="ko-KR" sz="1100" dirty="0">
                <a:solidFill>
                  <a:schemeClr val="tx1"/>
                </a:solidFill>
              </a:rPr>
              <a:t>Column </a:t>
            </a:r>
            <a:r>
              <a:rPr lang="ko-KR" altLang="en-US" sz="1100" dirty="0">
                <a:solidFill>
                  <a:schemeClr val="tx1"/>
                </a:solidFill>
              </a:rPr>
              <a:t>을 붙이기만 하면 되는가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다른 테이블에도 수정을 가하지 </a:t>
            </a:r>
            <a:r>
              <a:rPr lang="ko-KR" altLang="en-US" sz="1100" dirty="0" err="1">
                <a:solidFill>
                  <a:schemeClr val="tx1"/>
                </a:solidFill>
              </a:rPr>
              <a:t>않게는가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EBEA2F-EFCE-490F-8EEB-782DCFB960B3}"/>
              </a:ext>
            </a:extLst>
          </p:cNvPr>
          <p:cNvSpPr/>
          <p:nvPr/>
        </p:nvSpPr>
        <p:spPr>
          <a:xfrm>
            <a:off x="5678282" y="5501394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설명선: 선(테두리 및 강조선) 42">
            <a:extLst>
              <a:ext uri="{FF2B5EF4-FFF2-40B4-BE49-F238E27FC236}">
                <a16:creationId xmlns:a16="http://schemas.microsoft.com/office/drawing/2014/main" id="{F61A4785-5AAF-469E-869D-01AF18031F50}"/>
              </a:ext>
            </a:extLst>
          </p:cNvPr>
          <p:cNvSpPr/>
          <p:nvPr/>
        </p:nvSpPr>
        <p:spPr>
          <a:xfrm>
            <a:off x="1208648" y="3876783"/>
            <a:ext cx="3737443" cy="733067"/>
          </a:xfrm>
          <a:prstGeom prst="accentBorderCallout1">
            <a:avLst>
              <a:gd name="adj1" fmla="val 15375"/>
              <a:gd name="adj2" fmla="val 103338"/>
              <a:gd name="adj3" fmla="val -63891"/>
              <a:gd name="adj4" fmla="val 1207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테이블 건수가 너무 크다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프로젝트 개수 </a:t>
            </a:r>
            <a:r>
              <a:rPr lang="en-US" altLang="ko-KR" sz="1100" dirty="0">
                <a:solidFill>
                  <a:schemeClr val="tx1"/>
                </a:solidFill>
              </a:rPr>
              <a:t>X </a:t>
            </a:r>
            <a:r>
              <a:rPr lang="ko-KR" altLang="en-US" sz="1100" dirty="0">
                <a:solidFill>
                  <a:schemeClr val="tx1"/>
                </a:solidFill>
              </a:rPr>
              <a:t>프로젝트 당 서브 프로젝트 개수 </a:t>
            </a:r>
            <a:r>
              <a:rPr lang="en-US" altLang="ko-KR" sz="1100" dirty="0">
                <a:solidFill>
                  <a:schemeClr val="tx1"/>
                </a:solidFill>
              </a:rPr>
              <a:t>X </a:t>
            </a:r>
            <a:r>
              <a:rPr lang="ko-KR" altLang="en-US" sz="1100" dirty="0">
                <a:solidFill>
                  <a:schemeClr val="tx1"/>
                </a:solidFill>
              </a:rPr>
              <a:t>서브 프로젝트 당 </a:t>
            </a:r>
            <a:r>
              <a:rPr lang="en-US" altLang="ko-KR" sz="1100" dirty="0">
                <a:solidFill>
                  <a:schemeClr val="tx1"/>
                </a:solidFill>
              </a:rPr>
              <a:t>TC </a:t>
            </a:r>
            <a:r>
              <a:rPr lang="ko-KR" altLang="en-US" sz="1100" dirty="0">
                <a:solidFill>
                  <a:schemeClr val="tx1"/>
                </a:solidFill>
              </a:rPr>
              <a:t>개수 </a:t>
            </a:r>
            <a:r>
              <a:rPr lang="en-US" altLang="ko-KR" sz="1100" dirty="0">
                <a:solidFill>
                  <a:schemeClr val="tx1"/>
                </a:solidFill>
              </a:rPr>
              <a:t>x TC </a:t>
            </a:r>
            <a:r>
              <a:rPr lang="ko-KR" altLang="en-US" sz="1100" dirty="0">
                <a:solidFill>
                  <a:schemeClr val="tx1"/>
                </a:solidFill>
              </a:rPr>
              <a:t>당 커밋 수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프로젝트 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년도 별로 테이블 가지고 가야 할까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F6A6C82-4FAA-4DB2-9FEC-E4F8C10040B5}"/>
              </a:ext>
            </a:extLst>
          </p:cNvPr>
          <p:cNvSpPr/>
          <p:nvPr/>
        </p:nvSpPr>
        <p:spPr>
          <a:xfrm>
            <a:off x="5668905" y="3336290"/>
            <a:ext cx="173635" cy="185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EFF40C-F8CE-4F13-A24A-82BC62EADEB4}"/>
              </a:ext>
            </a:extLst>
          </p:cNvPr>
          <p:cNvSpPr/>
          <p:nvPr/>
        </p:nvSpPr>
        <p:spPr>
          <a:xfrm>
            <a:off x="9213448" y="6163991"/>
            <a:ext cx="2933369" cy="614586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 저장 스키마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깊게 고민 필요</a:t>
            </a:r>
          </a:p>
        </p:txBody>
      </p:sp>
    </p:spTree>
    <p:extLst>
      <p:ext uri="{BB962C8B-B14F-4D97-AF65-F5344CB8AC3E}">
        <p14:creationId xmlns:p14="http://schemas.microsoft.com/office/powerpoint/2010/main" val="3788269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AF63ADAE-0F46-4F4E-878B-508254C7799E}"/>
              </a:ext>
            </a:extLst>
          </p:cNvPr>
          <p:cNvSpPr/>
          <p:nvPr/>
        </p:nvSpPr>
        <p:spPr>
          <a:xfrm>
            <a:off x="272697" y="482129"/>
            <a:ext cx="1825379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enterNamespace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declaration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D31661-B3B9-4D71-9626-85648CDE8A56}"/>
              </a:ext>
            </a:extLst>
          </p:cNvPr>
          <p:cNvSpPr/>
          <p:nvPr/>
        </p:nvSpPr>
        <p:spPr>
          <a:xfrm>
            <a:off x="3296677" y="482128"/>
            <a:ext cx="1568680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enterQualified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identifier</a:t>
            </a:r>
            <a:endParaRPr lang="ko-KR" altLang="en-US" sz="1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072E5E-AF70-4FA6-816A-1C98F452A0F8}"/>
              </a:ext>
            </a:extLst>
          </p:cNvPr>
          <p:cNvSpPr/>
          <p:nvPr/>
        </p:nvSpPr>
        <p:spPr>
          <a:xfrm>
            <a:off x="290341" y="1658583"/>
            <a:ext cx="1825379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enterNamespace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body</a:t>
            </a:r>
            <a:endParaRPr lang="ko-KR" altLang="en-US" sz="1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00010D-A7B4-4BBD-BEB2-8FF7179C1A1C}"/>
              </a:ext>
            </a:extLst>
          </p:cNvPr>
          <p:cNvSpPr/>
          <p:nvPr/>
        </p:nvSpPr>
        <p:spPr>
          <a:xfrm>
            <a:off x="1770603" y="2477834"/>
            <a:ext cx="1274380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enterType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Declaration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A875A3-7BE3-48E7-B118-5412CDD4E0BF}"/>
              </a:ext>
            </a:extLst>
          </p:cNvPr>
          <p:cNvSpPr/>
          <p:nvPr/>
        </p:nvSpPr>
        <p:spPr>
          <a:xfrm>
            <a:off x="3627120" y="2477777"/>
            <a:ext cx="2230131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enterClass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MemberDecrlaration</a:t>
            </a:r>
            <a:endParaRPr lang="en-US" altLang="ko-KR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AB21C2-E05D-43AA-89D1-1A0559219C1C}"/>
              </a:ext>
            </a:extLst>
          </p:cNvPr>
          <p:cNvSpPr/>
          <p:nvPr/>
        </p:nvSpPr>
        <p:spPr>
          <a:xfrm>
            <a:off x="7545405" y="2475436"/>
            <a:ext cx="1030845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/>
              <a:t>enter</a:t>
            </a:r>
          </a:p>
          <a:p>
            <a:pPr algn="ctr"/>
            <a:r>
              <a:rPr lang="en-US" altLang="ko-KR" sz="1200" b="1" dirty="0"/>
              <a:t>Attribute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FBF609B-F962-4A1D-9940-72A4F083A090}"/>
              </a:ext>
            </a:extLst>
          </p:cNvPr>
          <p:cNvSpPr/>
          <p:nvPr/>
        </p:nvSpPr>
        <p:spPr>
          <a:xfrm>
            <a:off x="378317" y="4071285"/>
            <a:ext cx="1451465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Declaration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4B447D-2DCF-4912-86EC-E6E943660EF5}"/>
              </a:ext>
            </a:extLst>
          </p:cNvPr>
          <p:cNvSpPr/>
          <p:nvPr/>
        </p:nvSpPr>
        <p:spPr>
          <a:xfrm>
            <a:off x="3222732" y="4068887"/>
            <a:ext cx="1607991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member name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82BF08-44C2-4B42-85C3-468B2461F2B2}"/>
              </a:ext>
            </a:extLst>
          </p:cNvPr>
          <p:cNvSpPr/>
          <p:nvPr/>
        </p:nvSpPr>
        <p:spPr>
          <a:xfrm>
            <a:off x="7596676" y="4025188"/>
            <a:ext cx="1539106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enterFormal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parameter list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675BBF-6620-459E-903F-27A8B55F5DAF}"/>
              </a:ext>
            </a:extLst>
          </p:cNvPr>
          <p:cNvSpPr/>
          <p:nvPr/>
        </p:nvSpPr>
        <p:spPr>
          <a:xfrm>
            <a:off x="9348830" y="4025187"/>
            <a:ext cx="639980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/>
              <a:t>enter</a:t>
            </a:r>
          </a:p>
          <a:p>
            <a:pPr algn="ctr"/>
            <a:r>
              <a:rPr lang="en-US" altLang="ko-KR" sz="1200" b="1" dirty="0"/>
              <a:t>Type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797A53-8A8C-464E-BC59-ED5D3FA2C500}"/>
              </a:ext>
            </a:extLst>
          </p:cNvPr>
          <p:cNvSpPr/>
          <p:nvPr/>
        </p:nvSpPr>
        <p:spPr>
          <a:xfrm>
            <a:off x="10433418" y="4027884"/>
            <a:ext cx="1539106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exitFormal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parameter list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5C9C5D-14B1-4F2A-9675-69F80BD4E6D0}"/>
              </a:ext>
            </a:extLst>
          </p:cNvPr>
          <p:cNvSpPr/>
          <p:nvPr/>
        </p:nvSpPr>
        <p:spPr>
          <a:xfrm>
            <a:off x="1944043" y="5484791"/>
            <a:ext cx="1451465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Body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D312C6-E50A-4371-A883-DD8C67C47E3D}"/>
              </a:ext>
            </a:extLst>
          </p:cNvPr>
          <p:cNvSpPr/>
          <p:nvPr/>
        </p:nvSpPr>
        <p:spPr>
          <a:xfrm>
            <a:off x="3859148" y="5516435"/>
            <a:ext cx="1510073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enterMember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access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CB1641-2B38-4C89-BCED-805CD2B85A2F}"/>
              </a:ext>
            </a:extLst>
          </p:cNvPr>
          <p:cNvSpPr/>
          <p:nvPr/>
        </p:nvSpPr>
        <p:spPr>
          <a:xfrm>
            <a:off x="5561350" y="5516434"/>
            <a:ext cx="1451465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enterMethod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invocation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5AAF28-8183-4635-8B4E-8B05A1CCA8E3}"/>
              </a:ext>
            </a:extLst>
          </p:cNvPr>
          <p:cNvSpPr/>
          <p:nvPr/>
        </p:nvSpPr>
        <p:spPr>
          <a:xfrm>
            <a:off x="7179475" y="5482929"/>
            <a:ext cx="1140305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/>
              <a:t>enter</a:t>
            </a:r>
          </a:p>
          <a:p>
            <a:pPr algn="ctr"/>
            <a:r>
              <a:rPr lang="en-US" altLang="ko-KR" sz="1200" b="1" dirty="0"/>
              <a:t>Argument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6F6E5D-5B05-458E-A600-4E3D4268CDFF}"/>
              </a:ext>
            </a:extLst>
          </p:cNvPr>
          <p:cNvSpPr/>
          <p:nvPr/>
        </p:nvSpPr>
        <p:spPr>
          <a:xfrm>
            <a:off x="8468641" y="5482928"/>
            <a:ext cx="1292413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exitMethod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invocation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9CC8A2-8CCC-423C-A043-EE553208B23A}"/>
              </a:ext>
            </a:extLst>
          </p:cNvPr>
          <p:cNvSpPr/>
          <p:nvPr/>
        </p:nvSpPr>
        <p:spPr>
          <a:xfrm>
            <a:off x="10295335" y="5477002"/>
            <a:ext cx="1292413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exitMethod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Body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8F5D765-0AF1-4B65-B793-C1F7678F24BF}"/>
              </a:ext>
            </a:extLst>
          </p:cNvPr>
          <p:cNvSpPr/>
          <p:nvPr/>
        </p:nvSpPr>
        <p:spPr>
          <a:xfrm>
            <a:off x="163454" y="6131946"/>
            <a:ext cx="1666328" cy="621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 b="1" dirty="0" err="1"/>
              <a:t>exitNamespace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body</a:t>
            </a:r>
            <a:endParaRPr lang="ko-KR" altLang="en-US" sz="12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DE42BFF-6502-462A-848C-8D83BCAA4FD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098076" y="792921"/>
            <a:ext cx="11986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3E89B7-030E-4BE6-84E1-A0EEE24E69DF}"/>
              </a:ext>
            </a:extLst>
          </p:cNvPr>
          <p:cNvSpPr/>
          <p:nvPr/>
        </p:nvSpPr>
        <p:spPr>
          <a:xfrm>
            <a:off x="4524754" y="84145"/>
            <a:ext cx="2274790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if </a:t>
            </a:r>
            <a:r>
              <a:rPr lang="en-US" altLang="ko-KR" sz="1200" b="1" dirty="0" err="1">
                <a:solidFill>
                  <a:srgbClr val="C00000"/>
                </a:solidFill>
              </a:rPr>
              <a:t>isInNamespaceDecl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then 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extract namespace identifier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5D18639-7D92-4E4A-837B-228B51EDDE4F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rot="5400000">
            <a:off x="2364589" y="-57845"/>
            <a:ext cx="554870" cy="2877986"/>
          </a:xfrm>
          <a:prstGeom prst="bentConnector3">
            <a:avLst>
              <a:gd name="adj1" fmla="val 17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BC6FB7-E33F-459D-81E1-95D2E1EB6A75}"/>
              </a:ext>
            </a:extLst>
          </p:cNvPr>
          <p:cNvSpPr/>
          <p:nvPr/>
        </p:nvSpPr>
        <p:spPr>
          <a:xfrm>
            <a:off x="240713" y="135106"/>
            <a:ext cx="242906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isInNamespaceDecl</a:t>
            </a:r>
            <a:r>
              <a:rPr lang="en-US" altLang="ko-KR" sz="1200" b="1" dirty="0">
                <a:solidFill>
                  <a:srgbClr val="C00000"/>
                </a:solidFill>
              </a:rPr>
              <a:t> as true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030EB29-C697-47F0-A111-4CAF3DAA1E0D}"/>
              </a:ext>
            </a:extLst>
          </p:cNvPr>
          <p:cNvCxnSpPr>
            <a:endCxn id="8" idx="0"/>
          </p:cNvCxnSpPr>
          <p:nvPr/>
        </p:nvCxnSpPr>
        <p:spPr>
          <a:xfrm>
            <a:off x="3637280" y="158962"/>
            <a:ext cx="44373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666BB4-B456-4AA8-B065-C611FA235AC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081017" y="210292"/>
            <a:ext cx="340603" cy="2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4406D-A632-4543-910C-9CD42B6B310F}"/>
              </a:ext>
            </a:extLst>
          </p:cNvPr>
          <p:cNvSpPr/>
          <p:nvPr/>
        </p:nvSpPr>
        <p:spPr>
          <a:xfrm>
            <a:off x="222618" y="1272718"/>
            <a:ext cx="246875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isInNamespaceDecl</a:t>
            </a:r>
            <a:r>
              <a:rPr lang="en-US" altLang="ko-KR" sz="1200" b="1" dirty="0">
                <a:solidFill>
                  <a:srgbClr val="C00000"/>
                </a:solidFill>
              </a:rPr>
              <a:t> as false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9E7C28-6276-4F69-BAF7-9260D9F065CE}"/>
              </a:ext>
            </a:extLst>
          </p:cNvPr>
          <p:cNvSpPr/>
          <p:nvPr/>
        </p:nvSpPr>
        <p:spPr>
          <a:xfrm>
            <a:off x="987238" y="2178117"/>
            <a:ext cx="2510559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needCheckAttribute</a:t>
            </a:r>
            <a:r>
              <a:rPr lang="en-US" altLang="ko-KR" sz="1200" b="1" dirty="0">
                <a:solidFill>
                  <a:srgbClr val="C00000"/>
                </a:solidFill>
              </a:rPr>
              <a:t> as false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8713EB4-7F96-4350-9690-2779EC17F332}"/>
              </a:ext>
            </a:extLst>
          </p:cNvPr>
          <p:cNvCxnSpPr>
            <a:stCxn id="11" idx="4"/>
            <a:endCxn id="12" idx="2"/>
          </p:cNvCxnSpPr>
          <p:nvPr/>
        </p:nvCxnSpPr>
        <p:spPr>
          <a:xfrm rot="16200000" flipH="1">
            <a:off x="1232588" y="2250611"/>
            <a:ext cx="508459" cy="567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03DC73-A75A-4E1B-9A53-4212AE13511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57915" y="2788627"/>
            <a:ext cx="912688" cy="3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F6CD43-C728-46ED-9739-6DBA5C24CA3C}"/>
              </a:ext>
            </a:extLst>
          </p:cNvPr>
          <p:cNvCxnSpPr>
            <a:cxnSpLocks/>
          </p:cNvCxnSpPr>
          <p:nvPr/>
        </p:nvCxnSpPr>
        <p:spPr>
          <a:xfrm flipV="1">
            <a:off x="987238" y="2778701"/>
            <a:ext cx="783365" cy="5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DD6E161-0F3F-429F-AC79-AD5B325113F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3044983" y="2788570"/>
            <a:ext cx="582137" cy="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AC8C36-CBE3-4B60-AE54-32DD685E0A8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96677" y="2788570"/>
            <a:ext cx="330443" cy="15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505361-1F92-4B15-ACB3-6027D582A19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355284" y="2627909"/>
            <a:ext cx="271836" cy="16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414B6B-8661-4C4A-8CE3-8E9B2C3462C3}"/>
              </a:ext>
            </a:extLst>
          </p:cNvPr>
          <p:cNvSpPr/>
          <p:nvPr/>
        </p:nvSpPr>
        <p:spPr>
          <a:xfrm>
            <a:off x="3689334" y="1439453"/>
            <a:ext cx="2510559" cy="101566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if method declaration 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then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needCheckAttribute</a:t>
            </a:r>
            <a:r>
              <a:rPr lang="en-US" altLang="ko-KR" sz="1200" b="1" dirty="0">
                <a:solidFill>
                  <a:srgbClr val="C00000"/>
                </a:solidFill>
              </a:rPr>
              <a:t> as true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Otherwise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needCheckAttribute</a:t>
            </a:r>
            <a:r>
              <a:rPr lang="en-US" altLang="ko-KR" sz="1200" b="1" dirty="0">
                <a:solidFill>
                  <a:srgbClr val="C00000"/>
                </a:solidFill>
              </a:rPr>
              <a:t> as false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F5B752B-774A-402D-A80B-D68AB4C1A86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5857251" y="2786229"/>
            <a:ext cx="1688154" cy="2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8B8B7F-7315-4A6C-A0CA-4C6A3EB7C418}"/>
              </a:ext>
            </a:extLst>
          </p:cNvPr>
          <p:cNvCxnSpPr>
            <a:cxnSpLocks/>
          </p:cNvCxnSpPr>
          <p:nvPr/>
        </p:nvCxnSpPr>
        <p:spPr>
          <a:xfrm>
            <a:off x="8136966" y="346210"/>
            <a:ext cx="94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86FEC2-0C7F-4345-8973-912CABCE98DD}"/>
              </a:ext>
            </a:extLst>
          </p:cNvPr>
          <p:cNvSpPr/>
          <p:nvPr/>
        </p:nvSpPr>
        <p:spPr>
          <a:xfrm>
            <a:off x="9157387" y="205128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g4 </a:t>
            </a:r>
            <a:r>
              <a:rPr lang="ko-KR" altLang="en-US" sz="1200" dirty="0"/>
              <a:t>문법상 부모 자식 관계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7D1E19-6D4F-4999-A67C-57E0DAAC10ED}"/>
              </a:ext>
            </a:extLst>
          </p:cNvPr>
          <p:cNvSpPr/>
          <p:nvPr/>
        </p:nvSpPr>
        <p:spPr>
          <a:xfrm>
            <a:off x="6391430" y="1449231"/>
            <a:ext cx="4230582" cy="101566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if attribute is for a method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then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if need to check attribute for identifying a test case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then 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needCheckForTCInAttribute</a:t>
            </a:r>
            <a:r>
              <a:rPr lang="en-US" altLang="ko-KR" sz="1200" b="1" dirty="0">
                <a:solidFill>
                  <a:srgbClr val="C00000"/>
                </a:solidFill>
              </a:rPr>
              <a:t> as true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44E33F5-4540-479B-8D0D-14FAAF9D7EDC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rot="5400000">
            <a:off x="4095307" y="105764"/>
            <a:ext cx="974264" cy="6956778"/>
          </a:xfrm>
          <a:prstGeom prst="bentConnector3">
            <a:avLst>
              <a:gd name="adj1" fmla="val 27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079A5B-D1BF-49F3-9AB3-69D8CF102416}"/>
              </a:ext>
            </a:extLst>
          </p:cNvPr>
          <p:cNvSpPr/>
          <p:nvPr/>
        </p:nvSpPr>
        <p:spPr>
          <a:xfrm>
            <a:off x="272697" y="3668285"/>
            <a:ext cx="2044534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inMethodDecl</a:t>
            </a:r>
            <a:r>
              <a:rPr lang="en-US" altLang="ko-KR" sz="1200" b="1" dirty="0">
                <a:solidFill>
                  <a:srgbClr val="C00000"/>
                </a:solidFill>
              </a:rPr>
              <a:t> as true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B69901E-E908-43DD-BD10-060487808AE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1829782" y="4379680"/>
            <a:ext cx="1392950" cy="2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4DC38F-D1BF-4BC1-A5E1-2E33FA05AC8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74371" y="4221969"/>
            <a:ext cx="248361" cy="15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E112FC4-1102-4D5E-8580-99A7BE2D5C2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098551" y="4379680"/>
            <a:ext cx="124181" cy="2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8C14E83-9AC9-4BF3-B56A-EAEC4A50B9CB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4830723" y="4335981"/>
            <a:ext cx="2765953" cy="43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BBC9E49-C221-4988-A64D-6529AFC9B4F2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9135782" y="4335980"/>
            <a:ext cx="213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58BA3D1-3E2F-4BC9-88B3-378CD659C55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9988810" y="4335980"/>
            <a:ext cx="444608" cy="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04A788-B7BA-411F-A536-33FB7193401F}"/>
              </a:ext>
            </a:extLst>
          </p:cNvPr>
          <p:cNvSpPr/>
          <p:nvPr/>
        </p:nvSpPr>
        <p:spPr>
          <a:xfrm>
            <a:off x="2730080" y="3594905"/>
            <a:ext cx="4403898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if need to check method name for identifying a test case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then 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needCheckForTCInMethdName</a:t>
            </a:r>
            <a:r>
              <a:rPr lang="en-US" altLang="ko-KR" sz="1200" b="1" dirty="0">
                <a:solidFill>
                  <a:srgbClr val="C00000"/>
                </a:solidFill>
              </a:rPr>
              <a:t> as true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8FAEF55-23C7-49CC-A629-5DD7F8566DA0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rot="5400000">
            <a:off x="6518713" y="800533"/>
            <a:ext cx="835322" cy="8533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E27573F-0F39-42BE-8D27-915747D7F024}"/>
              </a:ext>
            </a:extLst>
          </p:cNvPr>
          <p:cNvSpPr/>
          <p:nvPr/>
        </p:nvSpPr>
        <p:spPr>
          <a:xfrm>
            <a:off x="10080877" y="3735503"/>
            <a:ext cx="2084225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inMethodDecl</a:t>
            </a:r>
            <a:r>
              <a:rPr lang="en-US" altLang="ko-KR" sz="1200" b="1" dirty="0">
                <a:solidFill>
                  <a:srgbClr val="C00000"/>
                </a:solidFill>
              </a:rPr>
              <a:t> as false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024B994-EE17-4D0A-8D6B-DC6A2F07D34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59839" y="5299835"/>
            <a:ext cx="209937" cy="1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2F5B5F0-3F4E-41E2-B452-B0006945B7D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69776" y="5329215"/>
            <a:ext cx="361699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5DDDA55-560D-4F0B-B0C1-ADF0C82F8A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12238" y="5483718"/>
            <a:ext cx="57538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2FD1792-BB28-47F1-954C-583BDA2784D7}"/>
              </a:ext>
            </a:extLst>
          </p:cNvPr>
          <p:cNvSpPr/>
          <p:nvPr/>
        </p:nvSpPr>
        <p:spPr>
          <a:xfrm>
            <a:off x="1264109" y="4806474"/>
            <a:ext cx="1731564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set </a:t>
            </a:r>
            <a:r>
              <a:rPr lang="en-US" altLang="ko-KR" sz="1200" b="1" dirty="0" err="1">
                <a:solidFill>
                  <a:srgbClr val="C00000"/>
                </a:solidFill>
              </a:rPr>
              <a:t>inInMethodBody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as true</a:t>
            </a: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5916BD9-5631-4A03-8670-B4A737F448F8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395508" y="5795584"/>
            <a:ext cx="463640" cy="31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41CF35-F622-49A3-B2EA-5EE7C1E9D256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369221" y="5827227"/>
            <a:ext cx="1921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70E55371-E4B8-47D9-A68E-495F3A13307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7012815" y="5793722"/>
            <a:ext cx="166660" cy="33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DD9A30BC-5674-4EEA-BE38-2A6C1F0C2BC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8319780" y="5793721"/>
            <a:ext cx="1488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88513EE-6F90-490A-B0F8-00CDC8B280EE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9761054" y="5787795"/>
            <a:ext cx="534281" cy="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8E10B041-3070-4D0E-9013-2840075BB485}"/>
              </a:ext>
            </a:extLst>
          </p:cNvPr>
          <p:cNvCxnSpPr>
            <a:stCxn id="25" idx="4"/>
            <a:endCxn id="26" idx="6"/>
          </p:cNvCxnSpPr>
          <p:nvPr/>
        </p:nvCxnSpPr>
        <p:spPr>
          <a:xfrm rot="5400000">
            <a:off x="6213586" y="1714783"/>
            <a:ext cx="344152" cy="911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EE4C910-4DB3-49EB-8FB7-7DC083ACDABC}"/>
              </a:ext>
            </a:extLst>
          </p:cNvPr>
          <p:cNvSpPr/>
          <p:nvPr/>
        </p:nvSpPr>
        <p:spPr>
          <a:xfrm>
            <a:off x="6307101" y="5161335"/>
            <a:ext cx="66877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후략</a:t>
            </a:r>
            <a:r>
              <a:rPr lang="en-US" altLang="ko-KR" sz="1200" b="1" dirty="0">
                <a:solidFill>
                  <a:srgbClr val="C00000"/>
                </a:solidFill>
              </a:rPr>
              <a:t>….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B42333-040A-405A-8FB4-44A2C4277839}"/>
              </a:ext>
            </a:extLst>
          </p:cNvPr>
          <p:cNvSpPr/>
          <p:nvPr/>
        </p:nvSpPr>
        <p:spPr>
          <a:xfrm>
            <a:off x="9157387" y="588600"/>
            <a:ext cx="2933369" cy="614586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분석기 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설계</a:t>
            </a:r>
          </a:p>
        </p:txBody>
      </p:sp>
    </p:spTree>
    <p:extLst>
      <p:ext uri="{BB962C8B-B14F-4D97-AF65-F5344CB8AC3E}">
        <p14:creationId xmlns:p14="http://schemas.microsoft.com/office/powerpoint/2010/main" val="75924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696748-7169-49B8-98E3-8CA833F6B7ED}"/>
              </a:ext>
            </a:extLst>
          </p:cNvPr>
          <p:cNvSpPr/>
          <p:nvPr/>
        </p:nvSpPr>
        <p:spPr>
          <a:xfrm>
            <a:off x="27432" y="330857"/>
            <a:ext cx="2227388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enterFunctiondefinition</a:t>
            </a:r>
            <a:endParaRPr lang="ko-KR" altLang="en-US" sz="1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8F7BD5-B68C-472F-8AB6-830BB091A110}"/>
              </a:ext>
            </a:extLst>
          </p:cNvPr>
          <p:cNvSpPr/>
          <p:nvPr/>
        </p:nvSpPr>
        <p:spPr>
          <a:xfrm>
            <a:off x="1249903" y="1645646"/>
            <a:ext cx="1720938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enterDeclaratorid</a:t>
            </a:r>
            <a:endParaRPr lang="ko-KR" altLang="en-US" sz="15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228292-E648-450F-ABDF-36927D598552}"/>
              </a:ext>
            </a:extLst>
          </p:cNvPr>
          <p:cNvSpPr/>
          <p:nvPr/>
        </p:nvSpPr>
        <p:spPr>
          <a:xfrm>
            <a:off x="1270728" y="2402187"/>
            <a:ext cx="3032044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enterParameterdeclarationclause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60E63-01E3-4910-9428-0EDE0AB0093A}"/>
              </a:ext>
            </a:extLst>
          </p:cNvPr>
          <p:cNvSpPr/>
          <p:nvPr/>
        </p:nvSpPr>
        <p:spPr>
          <a:xfrm>
            <a:off x="600712" y="1222500"/>
            <a:ext cx="3921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TEST_P(</a:t>
            </a:r>
            <a:r>
              <a:rPr lang="ko-KR" altLang="en-US" sz="1200" dirty="0" err="1"/>
              <a:t>StatefulNamingTest,TestsReportCorrectNames</a:t>
            </a:r>
            <a:r>
              <a:rPr lang="ko-KR" altLang="en-US" sz="1200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52D05-0589-486C-B812-EBCF775DDD14}"/>
              </a:ext>
            </a:extLst>
          </p:cNvPr>
          <p:cNvSpPr/>
          <p:nvPr/>
        </p:nvSpPr>
        <p:spPr>
          <a:xfrm>
            <a:off x="1240401" y="2003191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TEST_P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9707314-4748-4D85-BD7B-10B3D70929B9}"/>
              </a:ext>
            </a:extLst>
          </p:cNvPr>
          <p:cNvSpPr/>
          <p:nvPr/>
        </p:nvSpPr>
        <p:spPr>
          <a:xfrm>
            <a:off x="700551" y="896956"/>
            <a:ext cx="155426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enterDeclarator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55C6E-5ACF-45E9-A4B6-49250C9DCEA4}"/>
              </a:ext>
            </a:extLst>
          </p:cNvPr>
          <p:cNvSpPr/>
          <p:nvPr/>
        </p:nvSpPr>
        <p:spPr>
          <a:xfrm>
            <a:off x="1232911" y="2754926"/>
            <a:ext cx="3347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StatefulNamingTest,TestsReportCorrectNames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94A689-673D-47E9-954A-54D664FCD2CE}"/>
              </a:ext>
            </a:extLst>
          </p:cNvPr>
          <p:cNvSpPr/>
          <p:nvPr/>
        </p:nvSpPr>
        <p:spPr>
          <a:xfrm>
            <a:off x="3371584" y="1645645"/>
            <a:ext cx="1577145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exitDeclaratorid</a:t>
            </a:r>
            <a:endParaRPr lang="ko-KR" altLang="en-US" sz="15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AFA52A-DF75-41D9-84E0-CD44268718B6}"/>
              </a:ext>
            </a:extLst>
          </p:cNvPr>
          <p:cNvSpPr/>
          <p:nvPr/>
        </p:nvSpPr>
        <p:spPr>
          <a:xfrm>
            <a:off x="4618504" y="2405773"/>
            <a:ext cx="2889616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exitParameterdeclarationclause</a:t>
            </a:r>
            <a:endParaRPr lang="ko-KR" altLang="en-US" sz="15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7AF3B9-F36A-44A8-B1B3-ABB23564326E}"/>
              </a:ext>
            </a:extLst>
          </p:cNvPr>
          <p:cNvSpPr/>
          <p:nvPr/>
        </p:nvSpPr>
        <p:spPr>
          <a:xfrm>
            <a:off x="681270" y="3109670"/>
            <a:ext cx="1410476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exitDeclarator</a:t>
            </a:r>
            <a:endParaRPr lang="ko-KR" altLang="en-US" sz="15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E2AAAAD-E0C6-4AF0-ADAD-6474CBE91F3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1205129" y="624399"/>
            <a:ext cx="208554" cy="336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E3FC6BF-BE67-4AFA-BC78-C36205862D6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1598457" y="1133730"/>
            <a:ext cx="391145" cy="632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982226-5758-44C8-A3AB-7DF96EAB7699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970841" y="1824418"/>
            <a:ext cx="400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C2E06CC-7736-42C4-9C70-A0B1EB5F61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2249063" y="1864500"/>
            <a:ext cx="398996" cy="6763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F01DC6-3B7B-4E31-9EAC-2E130061A2C6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302772" y="2580960"/>
            <a:ext cx="315732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200BE8-B417-456D-AACA-95813BDF908A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3814967" y="1040097"/>
            <a:ext cx="525125" cy="3971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A7E982-7092-46A2-B8D5-FF22CBD3DD23}"/>
              </a:ext>
            </a:extLst>
          </p:cNvPr>
          <p:cNvSpPr/>
          <p:nvPr/>
        </p:nvSpPr>
        <p:spPr>
          <a:xfrm>
            <a:off x="752804" y="3841994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B8DD59-DCA9-41DD-9656-61DE581E012A}"/>
              </a:ext>
            </a:extLst>
          </p:cNvPr>
          <p:cNvSpPr/>
          <p:nvPr/>
        </p:nvSpPr>
        <p:spPr>
          <a:xfrm>
            <a:off x="3132233" y="3551322"/>
            <a:ext cx="3737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::</a:t>
            </a:r>
            <a:r>
              <a:rPr lang="ko-KR" altLang="en-US" sz="1200" dirty="0" err="1"/>
              <a:t>testing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UnitTest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GetInstance</a:t>
            </a:r>
            <a:r>
              <a:rPr lang="ko-KR" altLang="en-US" sz="1200" dirty="0"/>
              <a:t>()-&gt;</a:t>
            </a:r>
            <a:r>
              <a:rPr lang="ko-KR" altLang="en-US" sz="1200" dirty="0" err="1"/>
              <a:t>current_test_info</a:t>
            </a:r>
            <a:r>
              <a:rPr lang="ko-KR" altLang="en-US" sz="1200" dirty="0"/>
              <a:t>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7B2330-5D15-41F5-88C2-62331CADA42A}"/>
              </a:ext>
            </a:extLst>
          </p:cNvPr>
          <p:cNvSpPr/>
          <p:nvPr/>
        </p:nvSpPr>
        <p:spPr>
          <a:xfrm>
            <a:off x="3115621" y="3819376"/>
            <a:ext cx="3737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::</a:t>
            </a:r>
            <a:r>
              <a:rPr lang="ko-KR" altLang="en-US" sz="1200" dirty="0" err="1"/>
              <a:t>testing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UnitTest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GetInstance</a:t>
            </a:r>
            <a:r>
              <a:rPr lang="ko-KR" altLang="en-US" sz="1200" dirty="0"/>
              <a:t>()-&gt;</a:t>
            </a:r>
            <a:r>
              <a:rPr lang="ko-KR" altLang="en-US" sz="1200" dirty="0" err="1"/>
              <a:t>current_test_info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D421EB-7DE5-4966-9E40-B7AA7AC100A2}"/>
              </a:ext>
            </a:extLst>
          </p:cNvPr>
          <p:cNvSpPr/>
          <p:nvPr/>
        </p:nvSpPr>
        <p:spPr>
          <a:xfrm>
            <a:off x="3110528" y="4080033"/>
            <a:ext cx="2327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::</a:t>
            </a:r>
            <a:r>
              <a:rPr lang="ko-KR" altLang="en-US" sz="1200" dirty="0" err="1"/>
              <a:t>testing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UnitTest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GetInstance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9BDDB40-5710-41F6-A5F4-8F89201C2F88}"/>
              </a:ext>
            </a:extLst>
          </p:cNvPr>
          <p:cNvCxnSpPr>
            <a:stCxn id="31" idx="3"/>
            <a:endCxn id="31" idx="0"/>
          </p:cNvCxnSpPr>
          <p:nvPr/>
        </p:nvCxnSpPr>
        <p:spPr>
          <a:xfrm flipH="1" flipV="1">
            <a:off x="1818364" y="3841994"/>
            <a:ext cx="1065559" cy="178773"/>
          </a:xfrm>
          <a:prstGeom prst="bentConnector4">
            <a:avLst>
              <a:gd name="adj1" fmla="val -21454"/>
              <a:gd name="adj2" fmla="val 22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133EF4E-5B3B-4E7E-8B06-0E77DEB31ED0}"/>
              </a:ext>
            </a:extLst>
          </p:cNvPr>
          <p:cNvCxnSpPr>
            <a:cxnSpLocks/>
            <a:stCxn id="13" idx="1"/>
            <a:endCxn id="31" idx="1"/>
          </p:cNvCxnSpPr>
          <p:nvPr/>
        </p:nvCxnSpPr>
        <p:spPr>
          <a:xfrm rot="10800000" flipH="1" flipV="1">
            <a:off x="681270" y="3288443"/>
            <a:ext cx="71534" cy="732324"/>
          </a:xfrm>
          <a:prstGeom prst="bentConnector3">
            <a:avLst>
              <a:gd name="adj1" fmla="val -31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B9FA3F-A64F-44E7-B773-6957F6AE4F4A}"/>
              </a:ext>
            </a:extLst>
          </p:cNvPr>
          <p:cNvSpPr/>
          <p:nvPr/>
        </p:nvSpPr>
        <p:spPr>
          <a:xfrm>
            <a:off x="3110528" y="4348087"/>
            <a:ext cx="2234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::</a:t>
            </a:r>
            <a:r>
              <a:rPr lang="ko-KR" altLang="en-US" sz="1200" dirty="0" err="1"/>
              <a:t>testing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UnitTest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GetInstance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91B3AA-6AAF-4C94-88AE-408A6075B3FF}"/>
              </a:ext>
            </a:extLst>
          </p:cNvPr>
          <p:cNvSpPr/>
          <p:nvPr/>
        </p:nvSpPr>
        <p:spPr>
          <a:xfrm>
            <a:off x="6940244" y="3849681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40A4B5-A033-40C7-9C7E-BC420A7456B8}"/>
              </a:ext>
            </a:extLst>
          </p:cNvPr>
          <p:cNvCxnSpPr>
            <a:cxnSpLocks/>
            <a:stCxn id="31" idx="2"/>
            <a:endCxn id="44" idx="2"/>
          </p:cNvCxnSpPr>
          <p:nvPr/>
        </p:nvCxnSpPr>
        <p:spPr>
          <a:xfrm rot="16200000" flipH="1">
            <a:off x="4908241" y="1109662"/>
            <a:ext cx="7687" cy="6187440"/>
          </a:xfrm>
          <a:prstGeom prst="bentConnector3">
            <a:avLst>
              <a:gd name="adj1" fmla="val 862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2AC0CE-A774-4AA9-8EF0-8CF90A918D98}"/>
              </a:ext>
            </a:extLst>
          </p:cNvPr>
          <p:cNvSpPr/>
          <p:nvPr/>
        </p:nvSpPr>
        <p:spPr>
          <a:xfrm>
            <a:off x="3867301" y="4831769"/>
            <a:ext cx="2062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&lt;&lt;after 4 enter finishes&gt;&gt;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FE7A88-FA9C-46F6-B02B-071CC9E8298C}"/>
              </a:ext>
            </a:extLst>
          </p:cNvPr>
          <p:cNvSpPr/>
          <p:nvPr/>
        </p:nvSpPr>
        <p:spPr>
          <a:xfrm>
            <a:off x="725753" y="5277955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31C709-F0FF-43CA-A9BC-5FA7FA1091A1}"/>
              </a:ext>
            </a:extLst>
          </p:cNvPr>
          <p:cNvSpPr/>
          <p:nvPr/>
        </p:nvSpPr>
        <p:spPr>
          <a:xfrm>
            <a:off x="700551" y="568384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EXPECT_STREQ(</a:t>
            </a:r>
            <a:r>
              <a:rPr lang="ko-KR" altLang="en-US" sz="1200" dirty="0" err="1"/>
              <a:t>test_name_stream.GetString</a:t>
            </a:r>
            <a:r>
              <a:rPr lang="ko-KR" altLang="en-US" sz="1200" dirty="0"/>
              <a:t>().</a:t>
            </a:r>
            <a:r>
              <a:rPr lang="ko-KR" altLang="en-US" sz="1200" dirty="0" err="1"/>
              <a:t>c_str</a:t>
            </a:r>
            <a:r>
              <a:rPr lang="ko-KR" altLang="en-US" sz="1200" dirty="0"/>
              <a:t>(),</a:t>
            </a:r>
            <a:r>
              <a:rPr lang="ko-KR" altLang="en-US" sz="1200" dirty="0" err="1"/>
              <a:t>test_info</a:t>
            </a:r>
            <a:r>
              <a:rPr lang="ko-KR" altLang="en-US" sz="1200" dirty="0"/>
              <a:t>-&gt;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())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9BB0EB-1184-4B56-B64A-C2ED5AC907DB}"/>
              </a:ext>
            </a:extLst>
          </p:cNvPr>
          <p:cNvSpPr/>
          <p:nvPr/>
        </p:nvSpPr>
        <p:spPr>
          <a:xfrm>
            <a:off x="957919" y="6417259"/>
            <a:ext cx="1230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EXPECT_STREQ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1BBD345-AEFF-4F82-A811-85C21E672FF5}"/>
              </a:ext>
            </a:extLst>
          </p:cNvPr>
          <p:cNvSpPr/>
          <p:nvPr/>
        </p:nvSpPr>
        <p:spPr>
          <a:xfrm>
            <a:off x="1031845" y="6033979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40652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586FC5-A96F-4D81-AF60-425ED2D40B76}"/>
              </a:ext>
            </a:extLst>
          </p:cNvPr>
          <p:cNvSpPr/>
          <p:nvPr/>
        </p:nvSpPr>
        <p:spPr>
          <a:xfrm>
            <a:off x="621250" y="644995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3FDB0-42FA-46AC-A25E-667A5C379017}"/>
              </a:ext>
            </a:extLst>
          </p:cNvPr>
          <p:cNvSpPr/>
          <p:nvPr/>
        </p:nvSpPr>
        <p:spPr>
          <a:xfrm>
            <a:off x="596048" y="105088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EXPECT_STREQ(</a:t>
            </a:r>
            <a:r>
              <a:rPr lang="ko-KR" altLang="en-US" sz="1200" dirty="0" err="1"/>
              <a:t>test_name_stream.GetString</a:t>
            </a:r>
            <a:r>
              <a:rPr lang="ko-KR" altLang="en-US" sz="1200" dirty="0"/>
              <a:t>().</a:t>
            </a:r>
            <a:r>
              <a:rPr lang="ko-KR" altLang="en-US" sz="1200" dirty="0" err="1"/>
              <a:t>c_str</a:t>
            </a:r>
            <a:r>
              <a:rPr lang="ko-KR" altLang="en-US" sz="1200" dirty="0"/>
              <a:t>(),</a:t>
            </a:r>
            <a:r>
              <a:rPr lang="ko-KR" altLang="en-US" sz="1200" dirty="0" err="1"/>
              <a:t>test_info</a:t>
            </a:r>
            <a:r>
              <a:rPr lang="ko-KR" altLang="en-US" sz="1200" dirty="0"/>
              <a:t>-&gt;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())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A04A5-070D-4439-B003-05D875696F82}"/>
              </a:ext>
            </a:extLst>
          </p:cNvPr>
          <p:cNvSpPr/>
          <p:nvPr/>
        </p:nvSpPr>
        <p:spPr>
          <a:xfrm>
            <a:off x="853416" y="1784299"/>
            <a:ext cx="1230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EXPECT_STREQ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DD6E24-296C-4795-BAED-640F54501FB2}"/>
              </a:ext>
            </a:extLst>
          </p:cNvPr>
          <p:cNvSpPr/>
          <p:nvPr/>
        </p:nvSpPr>
        <p:spPr>
          <a:xfrm>
            <a:off x="927342" y="1401019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477A4B-4040-4F81-B116-65944E79D5EF}"/>
              </a:ext>
            </a:extLst>
          </p:cNvPr>
          <p:cNvSpPr/>
          <p:nvPr/>
        </p:nvSpPr>
        <p:spPr>
          <a:xfrm>
            <a:off x="3509434" y="1396366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151B500-FFA3-4C77-BFCD-69AF64887A79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 flipV="1">
            <a:off x="621250" y="823768"/>
            <a:ext cx="306092" cy="756024"/>
          </a:xfrm>
          <a:prstGeom prst="bentConnector3">
            <a:avLst>
              <a:gd name="adj1" fmla="val -74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B06210-128C-493B-93C2-0F50921E29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58461" y="1575139"/>
            <a:ext cx="450973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EC121BC-A26B-435F-9398-039B4EDAF24D}"/>
              </a:ext>
            </a:extLst>
          </p:cNvPr>
          <p:cNvSpPr/>
          <p:nvPr/>
        </p:nvSpPr>
        <p:spPr>
          <a:xfrm>
            <a:off x="1254010" y="2147993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330CD-F738-4392-9083-21A6114A62B9}"/>
              </a:ext>
            </a:extLst>
          </p:cNvPr>
          <p:cNvSpPr/>
          <p:nvPr/>
        </p:nvSpPr>
        <p:spPr>
          <a:xfrm>
            <a:off x="1190919" y="2505538"/>
            <a:ext cx="2673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test_name_stream.GetString</a:t>
            </a:r>
            <a:r>
              <a:rPr lang="ko-KR" altLang="en-US" sz="1200" dirty="0"/>
              <a:t>().</a:t>
            </a:r>
            <a:r>
              <a:rPr lang="ko-KR" altLang="en-US" sz="1200" dirty="0" err="1"/>
              <a:t>c_str</a:t>
            </a:r>
            <a:r>
              <a:rPr lang="ko-KR" altLang="en-US" sz="1200" dirty="0"/>
              <a:t>(),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667D57-0C8B-44E1-8EDB-8307E0C913AE}"/>
              </a:ext>
            </a:extLst>
          </p:cNvPr>
          <p:cNvSpPr/>
          <p:nvPr/>
        </p:nvSpPr>
        <p:spPr>
          <a:xfrm>
            <a:off x="1733161" y="2915718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3AAC95-9043-4212-8B98-F437EF890CEB}"/>
              </a:ext>
            </a:extLst>
          </p:cNvPr>
          <p:cNvSpPr/>
          <p:nvPr/>
        </p:nvSpPr>
        <p:spPr>
          <a:xfrm>
            <a:off x="1670070" y="3273263"/>
            <a:ext cx="2567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test_name_stream.GetString</a:t>
            </a:r>
            <a:r>
              <a:rPr lang="ko-KR" altLang="en-US" sz="1200" dirty="0"/>
              <a:t>().</a:t>
            </a:r>
            <a:r>
              <a:rPr lang="ko-KR" altLang="en-US" sz="1200" dirty="0" err="1"/>
              <a:t>c_str</a:t>
            </a:r>
            <a:r>
              <a:rPr lang="ko-KR" altLang="en-US" sz="1200" dirty="0"/>
              <a:t>,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1CABD7-BF66-49C7-99D8-52A84A9270B1}"/>
              </a:ext>
            </a:extLst>
          </p:cNvPr>
          <p:cNvSpPr/>
          <p:nvPr/>
        </p:nvSpPr>
        <p:spPr>
          <a:xfrm>
            <a:off x="2319569" y="3667345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A688D-1665-4296-A2E2-F52EC7857779}"/>
              </a:ext>
            </a:extLst>
          </p:cNvPr>
          <p:cNvSpPr/>
          <p:nvPr/>
        </p:nvSpPr>
        <p:spPr>
          <a:xfrm>
            <a:off x="2256478" y="4024890"/>
            <a:ext cx="2200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test_name_stream.GetString</a:t>
            </a:r>
            <a:r>
              <a:rPr lang="ko-KR" altLang="en-US" sz="1200" dirty="0"/>
              <a:t>()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A6C9DA8-1A5C-4E78-B202-B1F6BA50BC66}"/>
              </a:ext>
            </a:extLst>
          </p:cNvPr>
          <p:cNvSpPr/>
          <p:nvPr/>
        </p:nvSpPr>
        <p:spPr>
          <a:xfrm>
            <a:off x="2859611" y="4342361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733223-7AA0-40AE-ACD9-18B0B2A9EA51}"/>
              </a:ext>
            </a:extLst>
          </p:cNvPr>
          <p:cNvSpPr/>
          <p:nvPr/>
        </p:nvSpPr>
        <p:spPr>
          <a:xfrm>
            <a:off x="2796520" y="4699906"/>
            <a:ext cx="2107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test_name_stream.GetString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0A3A7EF-93F3-4C31-ABD0-8042EAF2B1ED}"/>
              </a:ext>
            </a:extLst>
          </p:cNvPr>
          <p:cNvSpPr/>
          <p:nvPr/>
        </p:nvSpPr>
        <p:spPr>
          <a:xfrm>
            <a:off x="3361523" y="5015608"/>
            <a:ext cx="2131119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500" dirty="0" err="1"/>
              <a:t>enterPostfixexpression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B51ACD-27F4-4974-8F57-76E439AD3D3D}"/>
              </a:ext>
            </a:extLst>
          </p:cNvPr>
          <p:cNvSpPr/>
          <p:nvPr/>
        </p:nvSpPr>
        <p:spPr>
          <a:xfrm>
            <a:off x="3298432" y="5373153"/>
            <a:ext cx="1425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test_name_stream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B5B4B-F878-4451-ABB3-CA824FD8BF56}"/>
              </a:ext>
            </a:extLst>
          </p:cNvPr>
          <p:cNvSpPr/>
          <p:nvPr/>
        </p:nvSpPr>
        <p:spPr>
          <a:xfrm>
            <a:off x="7681722" y="644074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184BD6-AFC1-4E99-B8CD-C21007CE0197}"/>
              </a:ext>
            </a:extLst>
          </p:cNvPr>
          <p:cNvSpPr/>
          <p:nvPr/>
        </p:nvSpPr>
        <p:spPr>
          <a:xfrm>
            <a:off x="5705014" y="5015155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612DA6D-ABF1-4DF4-806D-AB4F6A44644F}"/>
              </a:ext>
            </a:extLst>
          </p:cNvPr>
          <p:cNvSpPr/>
          <p:nvPr/>
        </p:nvSpPr>
        <p:spPr>
          <a:xfrm>
            <a:off x="6031586" y="4342360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F278B-73CC-40C3-96BA-7DA81BAED5E3}"/>
              </a:ext>
            </a:extLst>
          </p:cNvPr>
          <p:cNvSpPr/>
          <p:nvPr/>
        </p:nvSpPr>
        <p:spPr>
          <a:xfrm>
            <a:off x="6297198" y="3667345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43AADA-6D08-4926-A4B0-41A45638ACE3}"/>
              </a:ext>
            </a:extLst>
          </p:cNvPr>
          <p:cNvSpPr/>
          <p:nvPr/>
        </p:nvSpPr>
        <p:spPr>
          <a:xfrm>
            <a:off x="6687377" y="2903938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5128854-9817-451B-87BA-58A7093AB124}"/>
              </a:ext>
            </a:extLst>
          </p:cNvPr>
          <p:cNvSpPr/>
          <p:nvPr/>
        </p:nvSpPr>
        <p:spPr>
          <a:xfrm>
            <a:off x="7025931" y="2061298"/>
            <a:ext cx="1988691" cy="357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500" dirty="0"/>
              <a:t>exit</a:t>
            </a:r>
            <a:r>
              <a:rPr lang="ko-KR" altLang="en-US" sz="1500" dirty="0" err="1"/>
              <a:t>Postfixexpression</a:t>
            </a:r>
            <a:endParaRPr lang="ko-KR" altLang="en-US" sz="15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789B8A-B5C5-4318-9499-2BD0BFC2999F}"/>
              </a:ext>
            </a:extLst>
          </p:cNvPr>
          <p:cNvCxnSpPr/>
          <p:nvPr/>
        </p:nvCxnSpPr>
        <p:spPr>
          <a:xfrm>
            <a:off x="853416" y="2418843"/>
            <a:ext cx="1674183" cy="277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3C4CBDE-698D-406B-BD3D-B1031DAFFC03}"/>
              </a:ext>
            </a:extLst>
          </p:cNvPr>
          <p:cNvCxnSpPr/>
          <p:nvPr/>
        </p:nvCxnSpPr>
        <p:spPr>
          <a:xfrm flipV="1">
            <a:off x="8091490" y="895876"/>
            <a:ext cx="2141081" cy="447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76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C922C9-2560-4178-ADCF-80E51A83446D}"/>
              </a:ext>
            </a:extLst>
          </p:cNvPr>
          <p:cNvSpPr/>
          <p:nvPr/>
        </p:nvSpPr>
        <p:spPr>
          <a:xfrm>
            <a:off x="193070" y="817406"/>
            <a:ext cx="11897330" cy="5542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3333FF"/>
                </a:solidFill>
              </a:rPr>
              <a:t>class_member_declaration</a:t>
            </a:r>
            <a:endParaRPr lang="en-US" altLang="ko-KR" sz="1600" b="1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: attributes? </a:t>
            </a:r>
            <a:r>
              <a:rPr lang="en-US" altLang="ko-KR" sz="1600" dirty="0" err="1">
                <a:solidFill>
                  <a:srgbClr val="3333FF"/>
                </a:solidFill>
              </a:rPr>
              <a:t>all_member_modifiers</a:t>
            </a:r>
            <a:r>
              <a:rPr lang="en-US" altLang="ko-KR" sz="1600" dirty="0">
                <a:solidFill>
                  <a:srgbClr val="3333FF"/>
                </a:solidFill>
              </a:rPr>
              <a:t>? (</a:t>
            </a:r>
            <a:r>
              <a:rPr lang="en-US" altLang="ko-KR" sz="1600" dirty="0" err="1">
                <a:solidFill>
                  <a:srgbClr val="3333FF"/>
                </a:solidFill>
              </a:rPr>
              <a:t>common_member_declaration</a:t>
            </a:r>
            <a:r>
              <a:rPr lang="en-US" altLang="ko-KR" sz="1600" dirty="0">
                <a:solidFill>
                  <a:srgbClr val="3333FF"/>
                </a:solidFill>
              </a:rPr>
              <a:t> | </a:t>
            </a:r>
            <a:r>
              <a:rPr lang="en-US" altLang="ko-KR" sz="1600" dirty="0" err="1">
                <a:solidFill>
                  <a:srgbClr val="3333FF"/>
                </a:solidFill>
              </a:rPr>
              <a:t>destructor_declration</a:t>
            </a:r>
            <a:r>
              <a:rPr lang="en-US" altLang="ko-KR" sz="1600" dirty="0">
                <a:solidFill>
                  <a:srgbClr val="3333FF"/>
                </a:solidFill>
              </a:rPr>
              <a:t>)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 err="1">
                <a:solidFill>
                  <a:srgbClr val="3333FF"/>
                </a:solidFill>
              </a:rPr>
              <a:t>common_member_declration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: </a:t>
            </a:r>
            <a:r>
              <a:rPr lang="en-US" altLang="ko-KR" sz="1600" dirty="0" err="1">
                <a:solidFill>
                  <a:srgbClr val="3333FF"/>
                </a:solidFill>
              </a:rPr>
              <a:t>typed_member_declration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| VOID </a:t>
            </a:r>
            <a:r>
              <a:rPr lang="en-US" altLang="ko-KR" sz="1600" b="1" dirty="0" err="1">
                <a:solidFill>
                  <a:srgbClr val="3333FF"/>
                </a:solidFill>
              </a:rPr>
              <a:t>method_declration</a:t>
            </a:r>
            <a:endParaRPr lang="en-US" altLang="ko-KR" sz="1600" b="1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 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typed member declaration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: type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( </a:t>
            </a:r>
            <a:r>
              <a:rPr lang="en-US" altLang="ko-KR" sz="1600" dirty="0" err="1">
                <a:solidFill>
                  <a:srgbClr val="3333FF"/>
                </a:solidFill>
              </a:rPr>
              <a:t>namespace_or_type_name</a:t>
            </a:r>
            <a:r>
              <a:rPr lang="en-US" altLang="ko-KR" sz="1600" dirty="0">
                <a:solidFill>
                  <a:srgbClr val="3333FF"/>
                </a:solidFill>
              </a:rPr>
              <a:t> ‘.’ </a:t>
            </a:r>
            <a:r>
              <a:rPr lang="en-US" altLang="ko-KR" sz="1600" dirty="0" err="1">
                <a:solidFill>
                  <a:srgbClr val="3333FF"/>
                </a:solidFill>
              </a:rPr>
              <a:t>indexer_declration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| </a:t>
            </a:r>
            <a:r>
              <a:rPr lang="en-US" altLang="ko-KR" sz="1600" b="1" dirty="0" err="1">
                <a:solidFill>
                  <a:srgbClr val="3333FF"/>
                </a:solidFill>
              </a:rPr>
              <a:t>method_declration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BD3F0B3-454D-446F-A95E-F2E1B45C2EC4}"/>
              </a:ext>
            </a:extLst>
          </p:cNvPr>
          <p:cNvSpPr/>
          <p:nvPr/>
        </p:nvSpPr>
        <p:spPr>
          <a:xfrm>
            <a:off x="3068320" y="1714771"/>
            <a:ext cx="2134841" cy="1063134"/>
          </a:xfrm>
          <a:custGeom>
            <a:avLst/>
            <a:gdLst>
              <a:gd name="connsiteX0" fmla="*/ 1991360 w 2134841"/>
              <a:gd name="connsiteY0" fmla="*/ 63229 h 1063134"/>
              <a:gd name="connsiteX1" fmla="*/ 2062480 w 2134841"/>
              <a:gd name="connsiteY1" fmla="*/ 93709 h 1063134"/>
              <a:gd name="connsiteX2" fmla="*/ 1097280 w 2134841"/>
              <a:gd name="connsiteY2" fmla="*/ 957309 h 1063134"/>
              <a:gd name="connsiteX3" fmla="*/ 0 w 2134841"/>
              <a:gd name="connsiteY3" fmla="*/ 1018269 h 10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841" h="1063134">
                <a:moveTo>
                  <a:pt x="1991360" y="63229"/>
                </a:moveTo>
                <a:cubicBezTo>
                  <a:pt x="2101426" y="3962"/>
                  <a:pt x="2211493" y="-55304"/>
                  <a:pt x="2062480" y="93709"/>
                </a:cubicBezTo>
                <a:cubicBezTo>
                  <a:pt x="1913467" y="242722"/>
                  <a:pt x="1441026" y="803216"/>
                  <a:pt x="1097280" y="957309"/>
                </a:cubicBezTo>
                <a:cubicBezTo>
                  <a:pt x="753534" y="1111402"/>
                  <a:pt x="376767" y="1064835"/>
                  <a:pt x="0" y="1018269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081BB93-FF04-49A8-8D1B-D96FCAABD96E}"/>
              </a:ext>
            </a:extLst>
          </p:cNvPr>
          <p:cNvSpPr/>
          <p:nvPr/>
        </p:nvSpPr>
        <p:spPr>
          <a:xfrm>
            <a:off x="2926080" y="2824480"/>
            <a:ext cx="531588" cy="457200"/>
          </a:xfrm>
          <a:custGeom>
            <a:avLst/>
            <a:gdLst>
              <a:gd name="connsiteX0" fmla="*/ 182880 w 531588"/>
              <a:gd name="connsiteY0" fmla="*/ 0 h 457200"/>
              <a:gd name="connsiteX1" fmla="*/ 528320 w 531588"/>
              <a:gd name="connsiteY1" fmla="*/ 264160 h 457200"/>
              <a:gd name="connsiteX2" fmla="*/ 0 w 531588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588" h="457200">
                <a:moveTo>
                  <a:pt x="182880" y="0"/>
                </a:moveTo>
                <a:cubicBezTo>
                  <a:pt x="370840" y="93980"/>
                  <a:pt x="558800" y="187960"/>
                  <a:pt x="528320" y="264160"/>
                </a:cubicBezTo>
                <a:cubicBezTo>
                  <a:pt x="497840" y="340360"/>
                  <a:pt x="248920" y="398780"/>
                  <a:pt x="0" y="45720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090B9E3-F9DD-4C5E-9C53-CF9FA9ECFEC8}"/>
              </a:ext>
            </a:extLst>
          </p:cNvPr>
          <p:cNvSpPr/>
          <p:nvPr/>
        </p:nvSpPr>
        <p:spPr>
          <a:xfrm>
            <a:off x="2814320" y="3291840"/>
            <a:ext cx="863855" cy="1158240"/>
          </a:xfrm>
          <a:custGeom>
            <a:avLst/>
            <a:gdLst>
              <a:gd name="connsiteX0" fmla="*/ 71120 w 863855"/>
              <a:gd name="connsiteY0" fmla="*/ 0 h 1158240"/>
              <a:gd name="connsiteX1" fmla="*/ 863600 w 863855"/>
              <a:gd name="connsiteY1" fmla="*/ 731520 h 1158240"/>
              <a:gd name="connsiteX2" fmla="*/ 0 w 863855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855" h="1158240">
                <a:moveTo>
                  <a:pt x="71120" y="0"/>
                </a:moveTo>
                <a:cubicBezTo>
                  <a:pt x="473286" y="269240"/>
                  <a:pt x="875453" y="538480"/>
                  <a:pt x="863600" y="731520"/>
                </a:cubicBezTo>
                <a:cubicBezTo>
                  <a:pt x="851747" y="924560"/>
                  <a:pt x="425873" y="1041400"/>
                  <a:pt x="0" y="115824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7A926E9-893E-4203-8862-5C3199A37326}"/>
              </a:ext>
            </a:extLst>
          </p:cNvPr>
          <p:cNvSpPr/>
          <p:nvPr/>
        </p:nvSpPr>
        <p:spPr>
          <a:xfrm>
            <a:off x="2479041" y="4450079"/>
            <a:ext cx="2933072" cy="1452881"/>
          </a:xfrm>
          <a:custGeom>
            <a:avLst/>
            <a:gdLst>
              <a:gd name="connsiteX0" fmla="*/ 680720 w 3146433"/>
              <a:gd name="connsiteY0" fmla="*/ 0 h 1493520"/>
              <a:gd name="connsiteX1" fmla="*/ 3139440 w 3146433"/>
              <a:gd name="connsiteY1" fmla="*/ 792480 h 1493520"/>
              <a:gd name="connsiteX2" fmla="*/ 0 w 3146433"/>
              <a:gd name="connsiteY2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433" h="1493520">
                <a:moveTo>
                  <a:pt x="680720" y="0"/>
                </a:moveTo>
                <a:cubicBezTo>
                  <a:pt x="1966806" y="271780"/>
                  <a:pt x="3252893" y="543560"/>
                  <a:pt x="3139440" y="792480"/>
                </a:cubicBezTo>
                <a:cubicBezTo>
                  <a:pt x="3025987" y="1041400"/>
                  <a:pt x="1512993" y="1267460"/>
                  <a:pt x="0" y="149352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42ACE6D-C3E2-40D5-89E6-0E7DE7AEC81E}"/>
              </a:ext>
            </a:extLst>
          </p:cNvPr>
          <p:cNvSpPr/>
          <p:nvPr/>
        </p:nvSpPr>
        <p:spPr>
          <a:xfrm>
            <a:off x="2971800" y="2763520"/>
            <a:ext cx="1595031" cy="985520"/>
          </a:xfrm>
          <a:custGeom>
            <a:avLst/>
            <a:gdLst>
              <a:gd name="connsiteX0" fmla="*/ 426720 w 1762671"/>
              <a:gd name="connsiteY0" fmla="*/ 0 h 955040"/>
              <a:gd name="connsiteX1" fmla="*/ 1757680 w 1762671"/>
              <a:gd name="connsiteY1" fmla="*/ 264160 h 955040"/>
              <a:gd name="connsiteX2" fmla="*/ 0 w 1762671"/>
              <a:gd name="connsiteY2" fmla="*/ 955040 h 95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671" h="955040">
                <a:moveTo>
                  <a:pt x="426720" y="0"/>
                </a:moveTo>
                <a:cubicBezTo>
                  <a:pt x="1127760" y="52493"/>
                  <a:pt x="1828800" y="104987"/>
                  <a:pt x="1757680" y="264160"/>
                </a:cubicBezTo>
                <a:cubicBezTo>
                  <a:pt x="1686560" y="423333"/>
                  <a:pt x="843280" y="689186"/>
                  <a:pt x="0" y="95504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00B317F-3DD7-4128-B1E2-AB72253B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30" y="2831367"/>
            <a:ext cx="584006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TestFixture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DatePickerTest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TestPage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testPage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TestPage.GetInstance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DatePicker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datePicker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[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)]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[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"P1"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async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Date_UILK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 TEST CODE */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contentPage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ContentPage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AE7DE0-739A-4F13-BF32-AF33B8DFCC86}"/>
              </a:ext>
            </a:extLst>
          </p:cNvPr>
          <p:cNvSpPr/>
          <p:nvPr/>
        </p:nvSpPr>
        <p:spPr>
          <a:xfrm>
            <a:off x="5872481" y="2672080"/>
            <a:ext cx="1910079" cy="49784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3C0015-0627-4899-B6DE-5446CB426851}"/>
              </a:ext>
            </a:extLst>
          </p:cNvPr>
          <p:cNvSpPr/>
          <p:nvPr/>
        </p:nvSpPr>
        <p:spPr>
          <a:xfrm>
            <a:off x="5872481" y="2185908"/>
            <a:ext cx="574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분석 필요 없음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오히려 구분 없이 분석하면 오류 유발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5795B7-2D5D-40D7-B636-20F64440FD9A}"/>
              </a:ext>
            </a:extLst>
          </p:cNvPr>
          <p:cNvSpPr/>
          <p:nvPr/>
        </p:nvSpPr>
        <p:spPr>
          <a:xfrm>
            <a:off x="6539843" y="4106447"/>
            <a:ext cx="2279037" cy="49784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8E3E42-C65A-4381-BCEB-610FE0A9802E}"/>
              </a:ext>
            </a:extLst>
          </p:cNvPr>
          <p:cNvSpPr/>
          <p:nvPr/>
        </p:nvSpPr>
        <p:spPr>
          <a:xfrm>
            <a:off x="5862321" y="5671262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분석 해야 함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빠지면 오류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CD44AFB-6A91-4469-8B4F-66395065227A}"/>
              </a:ext>
            </a:extLst>
          </p:cNvPr>
          <p:cNvSpPr/>
          <p:nvPr/>
        </p:nvSpPr>
        <p:spPr>
          <a:xfrm>
            <a:off x="5420380" y="2280738"/>
            <a:ext cx="553700" cy="640262"/>
          </a:xfrm>
          <a:custGeom>
            <a:avLst/>
            <a:gdLst>
              <a:gd name="connsiteX0" fmla="*/ 441940 w 553700"/>
              <a:gd name="connsiteY0" fmla="*/ 632360 h 640262"/>
              <a:gd name="connsiteX1" fmla="*/ 289540 w 553700"/>
              <a:gd name="connsiteY1" fmla="*/ 561240 h 640262"/>
              <a:gd name="connsiteX2" fmla="*/ 5060 w 553700"/>
              <a:gd name="connsiteY2" fmla="*/ 63400 h 640262"/>
              <a:gd name="connsiteX3" fmla="*/ 553700 w 553700"/>
              <a:gd name="connsiteY3" fmla="*/ 22760 h 64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700" h="640262">
                <a:moveTo>
                  <a:pt x="441940" y="632360"/>
                </a:moveTo>
                <a:cubicBezTo>
                  <a:pt x="402146" y="644213"/>
                  <a:pt x="362353" y="656067"/>
                  <a:pt x="289540" y="561240"/>
                </a:cubicBezTo>
                <a:cubicBezTo>
                  <a:pt x="216727" y="466413"/>
                  <a:pt x="-38967" y="153147"/>
                  <a:pt x="5060" y="63400"/>
                </a:cubicBezTo>
                <a:cubicBezTo>
                  <a:pt x="49087" y="-26347"/>
                  <a:pt x="301393" y="-1794"/>
                  <a:pt x="553700" y="2276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44A7A5-BA8F-4D1D-B681-0A26AD2597C7}"/>
              </a:ext>
            </a:extLst>
          </p:cNvPr>
          <p:cNvSpPr/>
          <p:nvPr/>
        </p:nvSpPr>
        <p:spPr>
          <a:xfrm>
            <a:off x="5998275" y="4371846"/>
            <a:ext cx="554925" cy="1203172"/>
          </a:xfrm>
          <a:custGeom>
            <a:avLst/>
            <a:gdLst>
              <a:gd name="connsiteX0" fmla="*/ 554925 w 554925"/>
              <a:gd name="connsiteY0" fmla="*/ 34772 h 1203172"/>
              <a:gd name="connsiteX1" fmla="*/ 67245 w 554925"/>
              <a:gd name="connsiteY1" fmla="*/ 146532 h 1203172"/>
              <a:gd name="connsiteX2" fmla="*/ 16445 w 554925"/>
              <a:gd name="connsiteY2" fmla="*/ 1203172 h 120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925" h="1203172">
                <a:moveTo>
                  <a:pt x="554925" y="34772"/>
                </a:moveTo>
                <a:cubicBezTo>
                  <a:pt x="355958" y="-6715"/>
                  <a:pt x="156992" y="-48201"/>
                  <a:pt x="67245" y="146532"/>
                </a:cubicBezTo>
                <a:cubicBezTo>
                  <a:pt x="-22502" y="341265"/>
                  <a:pt x="-3029" y="772218"/>
                  <a:pt x="16445" y="120317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2504DC-3F50-4526-95C7-F9299DCDBC9E}"/>
              </a:ext>
            </a:extLst>
          </p:cNvPr>
          <p:cNvSpPr/>
          <p:nvPr/>
        </p:nvSpPr>
        <p:spPr>
          <a:xfrm>
            <a:off x="3471123" y="91175"/>
            <a:ext cx="8622873" cy="1169551"/>
          </a:xfrm>
          <a:prstGeom prst="rect">
            <a:avLst/>
          </a:prstGeom>
          <a:solidFill>
            <a:srgbClr val="3333FF"/>
          </a:solidFill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우리는 </a:t>
            </a:r>
            <a:r>
              <a:rPr lang="en-US" altLang="ko-KR" sz="1400" b="1" dirty="0">
                <a:solidFill>
                  <a:schemeClr val="bg1"/>
                </a:solidFill>
              </a:rPr>
              <a:t>method </a:t>
            </a:r>
            <a:r>
              <a:rPr lang="ko-KR" altLang="en-US" sz="1400" b="1" dirty="0">
                <a:solidFill>
                  <a:schemeClr val="bg1"/>
                </a:solidFill>
              </a:rPr>
              <a:t>에 선언된 </a:t>
            </a:r>
            <a:r>
              <a:rPr lang="en-US" altLang="ko-KR" sz="1400" b="1" dirty="0">
                <a:solidFill>
                  <a:schemeClr val="bg1"/>
                </a:solidFill>
              </a:rPr>
              <a:t>attribute </a:t>
            </a:r>
            <a:r>
              <a:rPr lang="ko-KR" altLang="en-US" sz="1400" b="1" dirty="0">
                <a:solidFill>
                  <a:schemeClr val="bg1"/>
                </a:solidFill>
              </a:rPr>
              <a:t>만 분석하고 싶은 것이니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>
                <a:solidFill>
                  <a:schemeClr val="bg1"/>
                </a:solidFill>
              </a:rPr>
              <a:t>method_declaration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까지 이르는 루트 중 가장 최근접 공통 부모에서 분석하면 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단</a:t>
            </a:r>
            <a:r>
              <a:rPr lang="en-US" altLang="ko-KR" sz="1400" b="1" dirty="0">
                <a:solidFill>
                  <a:srgbClr val="FF0000"/>
                </a:solidFill>
              </a:rPr>
              <a:t>, class member </a:t>
            </a:r>
            <a:r>
              <a:rPr lang="ko-KR" altLang="en-US" sz="1400" b="1" dirty="0">
                <a:solidFill>
                  <a:srgbClr val="FF0000"/>
                </a:solidFill>
              </a:rPr>
              <a:t>가 </a:t>
            </a:r>
            <a:r>
              <a:rPr lang="en-US" altLang="ko-KR" sz="1400" b="1" dirty="0">
                <a:solidFill>
                  <a:srgbClr val="FF0000"/>
                </a:solidFill>
              </a:rPr>
              <a:t>method </a:t>
            </a:r>
            <a:r>
              <a:rPr lang="ko-KR" altLang="en-US" sz="1400" b="1" dirty="0">
                <a:solidFill>
                  <a:srgbClr val="FF0000"/>
                </a:solidFill>
              </a:rPr>
              <a:t>는 분석 대상에서 빠진다</a:t>
            </a:r>
            <a:r>
              <a:rPr lang="en-US" altLang="ko-KR" sz="1400" b="1" dirty="0">
                <a:solidFill>
                  <a:srgbClr val="FF0000"/>
                </a:solidFill>
              </a:rPr>
              <a:t>!!! C# 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</a:rPr>
              <a:t>그런게</a:t>
            </a:r>
            <a:r>
              <a:rPr lang="ko-KR" altLang="en-US" sz="1400" b="1" dirty="0">
                <a:solidFill>
                  <a:srgbClr val="FF0000"/>
                </a:solidFill>
              </a:rPr>
              <a:t> 있나</a:t>
            </a:r>
            <a:r>
              <a:rPr lang="en-US" altLang="ko-KR" sz="1400" b="1" dirty="0">
                <a:solidFill>
                  <a:srgbClr val="FF0000"/>
                </a:solidFill>
              </a:rPr>
              <a:t>?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문법 파일 보면 된다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그런게</a:t>
            </a:r>
            <a:r>
              <a:rPr lang="ko-KR" altLang="en-US" sz="1400" b="1" dirty="0">
                <a:solidFill>
                  <a:srgbClr val="FF0000"/>
                </a:solidFill>
              </a:rPr>
              <a:t> 있다</a:t>
            </a:r>
            <a:r>
              <a:rPr lang="en-US" altLang="ko-KR" sz="1400" b="1" dirty="0">
                <a:solidFill>
                  <a:srgbClr val="FF0000"/>
                </a:solidFill>
              </a:rPr>
              <a:t>. Struct </a:t>
            </a:r>
            <a:r>
              <a:rPr lang="ko-KR" altLang="en-US" sz="1400" b="1" dirty="0">
                <a:solidFill>
                  <a:srgbClr val="FF0000"/>
                </a:solidFill>
              </a:rPr>
              <a:t>등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에도 있다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근데</a:t>
            </a:r>
            <a:r>
              <a:rPr lang="en-US" altLang="ko-KR" sz="1400" b="1" dirty="0">
                <a:solidFill>
                  <a:srgbClr val="FF0000"/>
                </a:solidFill>
              </a:rPr>
              <a:t>, struct 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</a:rPr>
              <a:t>TC </a:t>
            </a:r>
            <a:r>
              <a:rPr lang="ko-KR" altLang="en-US" sz="1400" b="1" dirty="0">
                <a:solidFill>
                  <a:srgbClr val="FF0000"/>
                </a:solidFill>
              </a:rPr>
              <a:t>를 만들지 않다고 가정하는 것이다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803639-6761-4D62-A2C4-738D62FB8258}"/>
              </a:ext>
            </a:extLst>
          </p:cNvPr>
          <p:cNvSpPr/>
          <p:nvPr/>
        </p:nvSpPr>
        <p:spPr>
          <a:xfrm>
            <a:off x="2175446" y="5806160"/>
            <a:ext cx="335281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D87B57-D6A8-47D2-BBA5-46ED6F21A1AE}"/>
              </a:ext>
            </a:extLst>
          </p:cNvPr>
          <p:cNvSpPr/>
          <p:nvPr/>
        </p:nvSpPr>
        <p:spPr>
          <a:xfrm>
            <a:off x="2636519" y="3616960"/>
            <a:ext cx="335281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F706F92E-108C-433B-B411-CBECA727DC89}"/>
              </a:ext>
            </a:extLst>
          </p:cNvPr>
          <p:cNvSpPr/>
          <p:nvPr/>
        </p:nvSpPr>
        <p:spPr>
          <a:xfrm>
            <a:off x="10668000" y="203200"/>
            <a:ext cx="406400" cy="338079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E9B4F3C1-48EF-4847-8FDF-1CEFBAB9F0E7}"/>
              </a:ext>
            </a:extLst>
          </p:cNvPr>
          <p:cNvSpPr/>
          <p:nvPr/>
        </p:nvSpPr>
        <p:spPr>
          <a:xfrm>
            <a:off x="11074400" y="211079"/>
            <a:ext cx="406400" cy="338079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662ADC3C-B026-45C8-A1C7-22CA94819515}"/>
              </a:ext>
            </a:extLst>
          </p:cNvPr>
          <p:cNvSpPr/>
          <p:nvPr/>
        </p:nvSpPr>
        <p:spPr>
          <a:xfrm>
            <a:off x="11480800" y="221061"/>
            <a:ext cx="406400" cy="338079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26C32A-363A-4F52-9442-8502B178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40" y="903280"/>
            <a:ext cx="952055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attributes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attribute_section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attribute_section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'['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attribute_target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':'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attribute_list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']'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attribute_target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keyword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attribute_list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','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)*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namespace_or_type_name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OPEN_PARENS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attribute_argument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','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attribute_argument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)*)?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CLOSE_PARENS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2733878" y="2844820"/>
            <a:ext cx="672427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Use Case Scenario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en-US" altLang="ko-KR" sz="1600" dirty="0"/>
              <a:t>from the use cases in the confluence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intentionally</a:t>
            </a:r>
            <a:r>
              <a:rPr lang="ko-KR" altLang="en-US" sz="1200" dirty="0"/>
              <a:t> </a:t>
            </a:r>
            <a:r>
              <a:rPr lang="en-US" altLang="ko-KR" sz="1200" dirty="0"/>
              <a:t>this is described in low level (not the customers’ view, but the developer’s view)</a:t>
            </a:r>
          </a:p>
          <a:p>
            <a:pPr algn="ctr"/>
            <a:r>
              <a:rPr lang="en-US" altLang="ko-KR" sz="1200" dirty="0"/>
              <a:t>so that we can directly relate this into implementation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869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7B5B4D-D583-4B65-9ECF-E663158DC1C1}"/>
              </a:ext>
            </a:extLst>
          </p:cNvPr>
          <p:cNvSpPr/>
          <p:nvPr/>
        </p:nvSpPr>
        <p:spPr>
          <a:xfrm>
            <a:off x="299720" y="267333"/>
            <a:ext cx="11592560" cy="632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과제별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스키마를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특정 시간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pull</a:t>
            </a:r>
            <a:r>
              <a:rPr lang="ko-KR" altLang="en-US" sz="1600" b="1" dirty="0"/>
              <a:t> 하여 정보 추출하여 이를 저장한다</a:t>
            </a:r>
            <a:r>
              <a:rPr lang="en-US" altLang="ko-KR" sz="1600" b="1" dirty="0"/>
              <a:t>. </a:t>
            </a:r>
            <a:r>
              <a:rPr lang="en-US" altLang="ko-KR" sz="1100" dirty="0"/>
              <a:t>(</a:t>
            </a:r>
            <a:r>
              <a:rPr lang="ko-KR" altLang="en-US" sz="1100" dirty="0"/>
              <a:t>스키마 유효성은  타</a:t>
            </a:r>
            <a:r>
              <a:rPr lang="en-US" altLang="ko-KR" sz="1100" dirty="0"/>
              <a:t> </a:t>
            </a:r>
            <a:r>
              <a:rPr lang="ko-KR" altLang="en-US" sz="1100" dirty="0"/>
              <a:t>시나리오에서 보증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스키마에 기술된 과제별 </a:t>
            </a:r>
            <a:r>
              <a:rPr lang="en-US" altLang="ko-KR" sz="1600" b="1" dirty="0"/>
              <a:t>Repository 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pull, clone </a:t>
            </a:r>
            <a:r>
              <a:rPr lang="ko-KR" altLang="en-US" sz="1600" b="1" dirty="0"/>
              <a:t>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신규 </a:t>
            </a:r>
            <a:r>
              <a:rPr lang="en-US" altLang="ko-KR" sz="1600" b="1" dirty="0"/>
              <a:t>merged commit </a:t>
            </a:r>
            <a:r>
              <a:rPr lang="ko-KR" altLang="en-US" sz="1600" b="1" dirty="0"/>
              <a:t>을 대상으로 </a:t>
            </a: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 상의 </a:t>
            </a:r>
            <a:r>
              <a:rPr lang="en-US" altLang="ko-KR" sz="1600" b="1" dirty="0"/>
              <a:t>Test Case File</a:t>
            </a:r>
            <a:r>
              <a:rPr lang="ko-KR" altLang="en-US" sz="1600" b="1" dirty="0"/>
              <a:t> 식별 규칙에 맞는 파일과 이를 포함하는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을 함께 식별하고 변경내역을 분석한다</a:t>
            </a:r>
            <a:r>
              <a:rPr lang="en-US" altLang="ko-KR" sz="16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이 추가</a:t>
            </a:r>
            <a:r>
              <a:rPr lang="en-US" altLang="ko-KR" sz="1200" b="1" dirty="0"/>
              <a:t>(git diff)</a:t>
            </a:r>
            <a:r>
              <a:rPr lang="ko-KR" altLang="en-US" sz="1600" b="1" dirty="0"/>
              <a:t>된 경우</a:t>
            </a:r>
            <a:r>
              <a:rPr lang="en-US" altLang="ko-KR" sz="1600" b="1" dirty="0"/>
              <a:t>, </a:t>
            </a: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을 포함하는 </a:t>
            </a:r>
            <a:r>
              <a:rPr lang="en-US" altLang="ko-KR" sz="1600" b="1" dirty="0"/>
              <a:t>commit</a:t>
            </a:r>
            <a:r>
              <a:rPr lang="ko-KR" altLang="en-US" sz="1600" b="1" dirty="0"/>
              <a:t> 정보</a:t>
            </a:r>
            <a:r>
              <a:rPr lang="en-US" altLang="ko-KR" sz="1600" b="1" dirty="0"/>
              <a:t>(id) </a:t>
            </a:r>
            <a:r>
              <a:rPr lang="ko-KR" altLang="en-US" sz="1600" b="1" dirty="0"/>
              <a:t>와 함께 </a:t>
            </a:r>
            <a:r>
              <a:rPr lang="en-US" altLang="ko-KR" sz="1600" b="1" dirty="0"/>
              <a:t>TCM </a:t>
            </a:r>
            <a:r>
              <a:rPr lang="ko-KR" altLang="en-US" sz="1600" b="1" dirty="0"/>
              <a:t>에 등록 한다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ko-KR" altLang="en-US" sz="1600" b="1" dirty="0"/>
              <a:t>해당</a:t>
            </a:r>
            <a:r>
              <a:rPr lang="en-US" altLang="ko-KR" sz="1600" b="1" dirty="0"/>
              <a:t> commit</a:t>
            </a:r>
            <a:r>
              <a:rPr lang="ko-KR" altLang="en-US" sz="1600" b="1" dirty="0"/>
              <a:t> 대상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리뷰 중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대상 리뷰 건수를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한다</a:t>
            </a:r>
            <a:r>
              <a:rPr lang="en-US" altLang="ko-KR" sz="1600" b="1" dirty="0"/>
              <a:t>.</a:t>
            </a: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ko-KR" altLang="en-US" sz="1600" b="1" dirty="0"/>
              <a:t>파일 내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</a:t>
            </a:r>
            <a:r>
              <a:rPr lang="en-US" altLang="ko-KR" sz="1200" b="1" dirty="0"/>
              <a:t>(Neg, Pos)</a:t>
            </a:r>
            <a:r>
              <a:rPr lang="ko-KR" altLang="en-US" sz="1600" b="1" dirty="0"/>
              <a:t>하고 </a:t>
            </a:r>
            <a:r>
              <a:rPr lang="ko-KR" altLang="en-US" sz="1600" b="1" dirty="0" err="1"/>
              <a:t>카운팅</a:t>
            </a:r>
            <a:r>
              <a:rPr lang="en-US" altLang="ko-KR" sz="1200" b="1" dirty="0"/>
              <a:t>(TC 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LOC, Assert</a:t>
            </a:r>
            <a:r>
              <a:rPr lang="en-US" altLang="ko-KR" sz="1200" b="1" dirty="0"/>
              <a:t>) </a:t>
            </a:r>
            <a:r>
              <a:rPr lang="ko-KR" altLang="en-US" sz="1600" b="1" dirty="0"/>
              <a:t>을 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그리고 저장한다</a:t>
            </a:r>
            <a:r>
              <a:rPr lang="en-US" altLang="ko-KR" sz="16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의 수정</a:t>
            </a:r>
            <a:r>
              <a:rPr lang="en-US" altLang="ko-KR" sz="1100" b="1" dirty="0"/>
              <a:t>(git-diff)</a:t>
            </a:r>
            <a:r>
              <a:rPr lang="ko-KR" altLang="en-US" sz="1600" b="1" dirty="0"/>
              <a:t>이 발생된 경우</a:t>
            </a:r>
            <a:r>
              <a:rPr lang="en-US" altLang="ko-KR" sz="1600" b="1" dirty="0"/>
              <a:t>,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/>
              <a:t>수정 파일 내 모든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에 대해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</a:t>
            </a:r>
            <a:r>
              <a:rPr lang="en-US" altLang="ko-KR" sz="1200" b="1" dirty="0"/>
              <a:t>(Neg, Pos)</a:t>
            </a:r>
            <a:r>
              <a:rPr lang="ko-KR" altLang="en-US" sz="1600" b="1" dirty="0"/>
              <a:t>하고 </a:t>
            </a:r>
            <a:r>
              <a:rPr lang="ko-KR" altLang="en-US" sz="1600" b="1" dirty="0" err="1"/>
              <a:t>카운팅</a:t>
            </a:r>
            <a:r>
              <a:rPr lang="en-US" altLang="ko-KR" sz="1200" b="1" dirty="0"/>
              <a:t>(TC 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LOC, Assert</a:t>
            </a:r>
            <a:r>
              <a:rPr lang="en-US" altLang="ko-KR" sz="1200" b="1" dirty="0"/>
              <a:t>)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하고 직전 버전과 비교하여 개별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의 변경 내역을 분석한다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수정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식별자는 같으나 유형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카운팅</a:t>
            </a:r>
            <a:r>
              <a:rPr lang="ko-KR" altLang="en-US" sz="1200" b="1" dirty="0"/>
              <a:t> 정보가 변경</a:t>
            </a:r>
            <a:r>
              <a:rPr lang="en-US" altLang="ko-KR" sz="1200" b="1" dirty="0"/>
              <a:t>)</a:t>
            </a:r>
            <a:r>
              <a:rPr lang="ko-KR" altLang="en-US" sz="1600" b="1" dirty="0"/>
              <a:t>된 경우 변경 계량치와 신규 식별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정보를 </a:t>
            </a:r>
            <a:r>
              <a:rPr lang="en-US" altLang="ko-KR" sz="1600" b="1" dirty="0"/>
              <a:t>TCM</a:t>
            </a:r>
            <a:r>
              <a:rPr lang="ko-KR" altLang="en-US" sz="1600" b="1" dirty="0"/>
              <a:t> 에 저장한다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또한 해당 </a:t>
            </a:r>
            <a:r>
              <a:rPr lang="en-US" altLang="ko-KR" sz="1600" b="1" dirty="0"/>
              <a:t>Test Case File </a:t>
            </a:r>
            <a:r>
              <a:rPr lang="ko-KR" altLang="en-US" sz="1600" b="1" dirty="0"/>
              <a:t>에 대한 리뷰 건수를 </a:t>
            </a:r>
            <a:r>
              <a:rPr lang="ko-KR" altLang="en-US" sz="1600" b="1" dirty="0" err="1"/>
              <a:t>카운팅</a:t>
            </a:r>
            <a:r>
              <a:rPr lang="ko-KR" altLang="en-US" sz="1600" b="1" dirty="0"/>
              <a:t> 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그리고 저장한다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삭제된 경우 등록을 해지한다</a:t>
            </a:r>
            <a:r>
              <a:rPr lang="en-US" altLang="ko-KR" sz="1600" b="1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가 추가된  경우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유형 식별하고 </a:t>
            </a:r>
            <a:r>
              <a:rPr lang="ko-KR" altLang="en-US" sz="1600" b="1" dirty="0" err="1"/>
              <a:t>카운팅을</a:t>
            </a:r>
            <a:r>
              <a:rPr lang="ko-KR" altLang="en-US" sz="1600" b="1" dirty="0"/>
              <a:t> 수행하여 </a:t>
            </a:r>
            <a:r>
              <a:rPr lang="en-US" altLang="ko-KR" sz="1600" b="1" dirty="0"/>
              <a:t>TCM </a:t>
            </a:r>
            <a:r>
              <a:rPr lang="ko-KR" altLang="en-US" sz="1600" b="1" dirty="0"/>
              <a:t>에 신규 등록한다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Test Case File </a:t>
            </a:r>
            <a:r>
              <a:rPr lang="ko-KR" altLang="en-US" sz="1600" b="1" dirty="0"/>
              <a:t>의 삭제가</a:t>
            </a:r>
            <a:r>
              <a:rPr lang="en-US" altLang="ko-KR" sz="1100" b="1" dirty="0"/>
              <a:t>(git-diff)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발생된 경우 해당 파일에 포함되어 있는 모든 </a:t>
            </a:r>
            <a:r>
              <a:rPr lang="en-US" altLang="ko-KR" sz="1600" b="1" dirty="0"/>
              <a:t>Test Case </a:t>
            </a:r>
            <a:r>
              <a:rPr lang="ko-KR" altLang="en-US" sz="1600" b="1" dirty="0"/>
              <a:t>의 등록을 해지한다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Test Case </a:t>
            </a:r>
            <a:r>
              <a:rPr lang="ko-KR" altLang="en-US" sz="1600" b="1" dirty="0"/>
              <a:t>의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삭제가 있었던 경우 지표 계산을 수행하고 이를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TCM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및 </a:t>
            </a:r>
            <a:r>
              <a:rPr lang="en-US" altLang="ko-KR" sz="1600" b="1" dirty="0"/>
              <a:t>Data Platform </a:t>
            </a:r>
            <a:r>
              <a:rPr lang="ko-KR" altLang="en-US" sz="1600" b="1" dirty="0"/>
              <a:t>에 저장한다</a:t>
            </a:r>
            <a:endParaRPr lang="en-US" altLang="ko-KR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6C9EC6-71DD-4381-A0A7-FCBCA211F1AE}"/>
              </a:ext>
            </a:extLst>
          </p:cNvPr>
          <p:cNvSpPr/>
          <p:nvPr/>
        </p:nvSpPr>
        <p:spPr>
          <a:xfrm>
            <a:off x="9869797" y="1557953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5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F1063F-2185-43EE-862F-2C667173C9C0}"/>
              </a:ext>
            </a:extLst>
          </p:cNvPr>
          <p:cNvSpPr/>
          <p:nvPr/>
        </p:nvSpPr>
        <p:spPr>
          <a:xfrm>
            <a:off x="193040" y="586155"/>
            <a:ext cx="1180592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지표 계산 결과는 </a:t>
            </a:r>
            <a:r>
              <a:rPr lang="en-US" altLang="ko-KR" sz="1600" b="1" dirty="0"/>
              <a:t>RESTful API </a:t>
            </a:r>
            <a:r>
              <a:rPr lang="ko-KR" altLang="en-US" sz="1600" b="1" dirty="0"/>
              <a:t>를 통해 제공한다</a:t>
            </a:r>
            <a:r>
              <a:rPr lang="en-US" altLang="ko-KR" sz="1600" b="1" dirty="0"/>
              <a:t>. RESTful API</a:t>
            </a:r>
            <a:r>
              <a:rPr lang="ko-KR" altLang="en-US" sz="1600" b="1" dirty="0"/>
              <a:t> 의 </a:t>
            </a:r>
            <a:r>
              <a:rPr lang="en-US" altLang="ko-KR" sz="1600" b="1" dirty="0"/>
              <a:t>Contract 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Swagger Documentation </a:t>
            </a:r>
            <a:r>
              <a:rPr lang="ko-KR" altLang="en-US" sz="1600" b="1" dirty="0"/>
              <a:t>으로 제공한다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지표 계산 결과는 </a:t>
            </a:r>
            <a:r>
              <a:rPr lang="en-US" altLang="ko-KR" sz="1600" b="1" dirty="0"/>
              <a:t>Web UI </a:t>
            </a:r>
            <a:r>
              <a:rPr lang="ko-KR" altLang="en-US" sz="1600" b="1" dirty="0"/>
              <a:t>를 통해 제공한다</a:t>
            </a:r>
            <a:r>
              <a:rPr lang="en-US" altLang="ko-KR" sz="1600" b="1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47130CC-F6CD-4517-9CB8-9ECDD051911D}"/>
              </a:ext>
            </a:extLst>
          </p:cNvPr>
          <p:cNvSpPr/>
          <p:nvPr/>
        </p:nvSpPr>
        <p:spPr>
          <a:xfrm>
            <a:off x="9926320" y="1369511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F1063F-2185-43EE-862F-2C667173C9C0}"/>
              </a:ext>
            </a:extLst>
          </p:cNvPr>
          <p:cNvSpPr/>
          <p:nvPr/>
        </p:nvSpPr>
        <p:spPr>
          <a:xfrm>
            <a:off x="193040" y="586155"/>
            <a:ext cx="1180592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TC </a:t>
            </a:r>
            <a:r>
              <a:rPr lang="ko-KR" altLang="en-US" sz="1600" b="1" dirty="0"/>
              <a:t>메타 정보 스키마의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이벤트를 </a:t>
            </a:r>
            <a:r>
              <a:rPr lang="en-US" altLang="ko-KR" sz="1600" b="1" dirty="0"/>
              <a:t>webhook </a:t>
            </a:r>
            <a:r>
              <a:rPr lang="ko-KR" altLang="en-US" sz="1600" b="1" dirty="0"/>
              <a:t>을 통해 받는다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PR </a:t>
            </a:r>
            <a:r>
              <a:rPr lang="ko-KR" altLang="en-US" sz="1600" b="1" dirty="0"/>
              <a:t>에 올라온 스키마 파일의 유효성을 검사한다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유효한 경우 </a:t>
            </a:r>
            <a:r>
              <a:rPr lang="en-US" altLang="ko-KR" sz="1600" b="1" dirty="0"/>
              <a:t>Merge </a:t>
            </a:r>
            <a:r>
              <a:rPr lang="ko-KR" altLang="en-US" sz="1600" b="1" dirty="0"/>
              <a:t>를 진행한다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Merge Conflict</a:t>
            </a:r>
            <a:r>
              <a:rPr lang="ko-KR" altLang="en-US" sz="1600" b="1" dirty="0"/>
              <a:t> 발생하면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</a:t>
            </a:r>
            <a:r>
              <a:rPr lang="en-US" altLang="ko-KR" sz="1600" b="1" dirty="0"/>
              <a:t>SE</a:t>
            </a:r>
            <a:r>
              <a:rPr lang="ko-KR" altLang="en-US" sz="1600" b="1" dirty="0"/>
              <a:t>팀 담당자에게 </a:t>
            </a:r>
            <a:r>
              <a:rPr lang="en-US" altLang="ko-KR" sz="1600" b="1" dirty="0"/>
              <a:t>comment </a:t>
            </a:r>
            <a:r>
              <a:rPr lang="ko-KR" altLang="en-US" sz="1600" b="1" dirty="0"/>
              <a:t>로 알림을 준다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SE</a:t>
            </a:r>
            <a:r>
              <a:rPr lang="ko-KR" altLang="en-US" sz="1600" b="1" dirty="0"/>
              <a:t> 팀 담당자는 </a:t>
            </a:r>
            <a:r>
              <a:rPr lang="en-US" altLang="ko-KR" sz="1600" b="1" dirty="0"/>
              <a:t>conflict 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함께 해결한다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유효하지 않은 경우 </a:t>
            </a:r>
            <a:r>
              <a:rPr lang="en-US" altLang="ko-KR" sz="1600" b="1" dirty="0"/>
              <a:t>PR </a:t>
            </a:r>
            <a:r>
              <a:rPr lang="ko-KR" altLang="en-US" sz="1600" b="1" dirty="0"/>
              <a:t>올린 사람과 </a:t>
            </a:r>
            <a:r>
              <a:rPr lang="en-US" altLang="ko-KR" sz="1600" b="1" dirty="0"/>
              <a:t>SE </a:t>
            </a:r>
            <a:r>
              <a:rPr lang="ko-KR" altLang="en-US" sz="1600" b="1" dirty="0"/>
              <a:t>담당자에게 </a:t>
            </a:r>
            <a:r>
              <a:rPr lang="en-US" altLang="ko-KR" sz="1600" b="1" dirty="0"/>
              <a:t>comment </a:t>
            </a:r>
            <a:r>
              <a:rPr lang="ko-KR" altLang="en-US" sz="1600" b="1" dirty="0"/>
              <a:t>로 무엇이 잘못되었는지에 대한 정보와 함께 알림을 준다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PR</a:t>
            </a:r>
            <a:r>
              <a:rPr lang="ko-KR" altLang="en-US" sz="1600" b="1" dirty="0"/>
              <a:t> 올린 사람은 이를 수정하여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을 한다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/>
              <a:t>해당 </a:t>
            </a:r>
            <a:r>
              <a:rPr lang="en-US" altLang="ko-KR" sz="1600" b="1" dirty="0"/>
              <a:t>commit </a:t>
            </a:r>
            <a:r>
              <a:rPr lang="ko-KR" altLang="en-US" sz="1600" b="1" dirty="0"/>
              <a:t>이벤트를 </a:t>
            </a:r>
            <a:r>
              <a:rPr lang="en-US" altLang="ko-KR" sz="1600" b="1" dirty="0"/>
              <a:t>webhook </a:t>
            </a:r>
            <a:r>
              <a:rPr lang="ko-KR" altLang="en-US" sz="1600" b="1" dirty="0"/>
              <a:t>을 통해 받는다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/>
              <a:t>단계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 로 </a:t>
            </a:r>
            <a:r>
              <a:rPr lang="en-US" altLang="ko-KR" sz="1600" b="1" dirty="0" err="1"/>
              <a:t>goto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한다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58CF616-DB35-4384-8BD1-EB9393F09C18}"/>
              </a:ext>
            </a:extLst>
          </p:cNvPr>
          <p:cNvSpPr/>
          <p:nvPr/>
        </p:nvSpPr>
        <p:spPr>
          <a:xfrm>
            <a:off x="10049688" y="7837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4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98DCD7-2F26-45EF-B079-14D4EE9A04DD}"/>
              </a:ext>
            </a:extLst>
          </p:cNvPr>
          <p:cNvSpPr/>
          <p:nvPr/>
        </p:nvSpPr>
        <p:spPr>
          <a:xfrm>
            <a:off x="4702629" y="3091543"/>
            <a:ext cx="2943497" cy="722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Let’s</a:t>
            </a:r>
          </a:p>
          <a:p>
            <a:pPr algn="ctr"/>
            <a:r>
              <a:rPr lang="en-US" altLang="ko-KR" dirty="0"/>
              <a:t>do it with together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8B8E12-22A0-4165-A521-F79F7CEA3354}"/>
              </a:ext>
            </a:extLst>
          </p:cNvPr>
          <p:cNvSpPr/>
          <p:nvPr/>
        </p:nvSpPr>
        <p:spPr>
          <a:xfrm>
            <a:off x="10049688" y="78375"/>
            <a:ext cx="2072640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case #n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22005-F10E-40C3-9EB1-75DEA4976946}"/>
              </a:ext>
            </a:extLst>
          </p:cNvPr>
          <p:cNvSpPr/>
          <p:nvPr/>
        </p:nvSpPr>
        <p:spPr>
          <a:xfrm>
            <a:off x="4155404" y="2990418"/>
            <a:ext cx="388119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Module Identification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en-US" altLang="ko-KR" sz="1600" dirty="0"/>
              <a:t>from the use case scenario</a:t>
            </a:r>
          </a:p>
        </p:txBody>
      </p:sp>
    </p:spTree>
    <p:extLst>
      <p:ext uri="{BB962C8B-B14F-4D97-AF65-F5344CB8AC3E}">
        <p14:creationId xmlns:p14="http://schemas.microsoft.com/office/powerpoint/2010/main" val="11853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5065</Words>
  <Application>Microsoft Office PowerPoint</Application>
  <PresentationFormat>와이드스크린</PresentationFormat>
  <Paragraphs>912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71</cp:revision>
  <dcterms:created xsi:type="dcterms:W3CDTF">2019-02-08T03:33:00Z</dcterms:created>
  <dcterms:modified xsi:type="dcterms:W3CDTF">2019-02-24T13:12:46Z</dcterms:modified>
</cp:coreProperties>
</file>