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8" r:id="rId14"/>
    <p:sldId id="267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344" autoAdjust="0"/>
  </p:normalViewPr>
  <p:slideViewPr>
    <p:cSldViewPr snapToGrid="0" showGuides="1">
      <p:cViewPr varScale="1">
        <p:scale>
          <a:sx n="77" d="100"/>
          <a:sy n="77" d="100"/>
        </p:scale>
        <p:origin x="72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0E2D2-D7CA-4D16-B699-2B92CD711ED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84719-6FB8-4F4B-94A6-DDAE5CBEE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1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84719-6FB8-4F4B-94A6-DDAE5CBEEB6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91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250ED-685F-4655-A866-61A16CE2F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EB3291-D92F-4D0A-A116-0FDD889AD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EDCD9-40AE-4E09-91C2-18FED31D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F389-E1E4-4131-B791-B170D6C94C07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EEE54-0DB4-4953-9545-98E3C8D2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ABB8C-39BE-4A7E-B67C-46075531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B720-D845-463F-B3F2-EB05D032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9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7A708-02C1-4D42-A364-E15B62CD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00901-1FB5-4EF9-A029-E8E2E489F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79CF5-363A-4A68-85EB-462B32DD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F389-E1E4-4131-B791-B170D6C94C07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3FF01-08CF-4AF7-86D0-5E57BBFE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029F7-B251-4178-9C6C-4FB83B37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B720-D845-463F-B3F2-EB05D032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40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1224A7-111D-4DB2-A2DB-19891F981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4C453C-8583-4A17-B8F8-DA31447BF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ECDD8-34C3-451C-81F0-F8CFF6AE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F389-E1E4-4131-B791-B170D6C94C07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03300-5892-4D34-A269-579F013E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DD578-B778-4056-A33A-D7745935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B720-D845-463F-B3F2-EB05D032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0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A85A5-1FFE-4B42-B4DF-B64C9E26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A2FA11-ECEE-485D-85B6-1B48C592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1E021-2ABD-436C-A54C-0B28080B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F389-E1E4-4131-B791-B170D6C94C07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20A1B-36FD-4216-9F41-3B9A935E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8CB2D2-5CF0-4C53-991C-1F06E65D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B720-D845-463F-B3F2-EB05D032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2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5CC95-430D-446E-8700-014AC0FA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00341-FDCA-4A25-9BAB-FE1395449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54945-F9D3-4409-A22D-0196E9BE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F389-E1E4-4131-B791-B170D6C94C07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CB734-FC5E-475A-AB49-845CE344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ABFC1-BC4F-41A0-ACAF-73181E36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B720-D845-463F-B3F2-EB05D032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5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E0BF7-A372-4C98-A7D3-F134B01D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0F684-8B6C-4281-B4E9-F7EDE10E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F1566B-1935-4369-8B6E-1956EE14A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2D6A4-AEB7-4D57-8E29-6810E1B0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F389-E1E4-4131-B791-B170D6C94C07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9873A2-20D5-4DAB-BA5C-D483A51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1FC98-3BD6-4196-9127-8C02ACDA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B720-D845-463F-B3F2-EB05D032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2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2224D-BF16-4583-91B4-98C90A2A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A7AD5-0EB9-4E78-B29D-7C2C6381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EDF33E-4C8B-4341-BA38-1AB1631FE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1ED6A2-A60F-4C80-B7BC-42B069E6F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4DAC72-EF93-4434-82A1-580385754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A45EB3-EEFE-4A3B-8C0A-70BDE8EF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F389-E1E4-4131-B791-B170D6C94C07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8DA87D-63D7-4F80-9C36-6E6BB022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6B9614-7767-4D55-B4E7-8EFD7D5A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B720-D845-463F-B3F2-EB05D032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6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9A8F9-E43A-4C11-8F9E-89F7F73E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E1722F-E869-4631-8088-A0CB9FF2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F389-E1E4-4131-B791-B170D6C94C07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9B0999-929D-4335-B69F-BFB81E2F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63FD37-52FA-4F93-B067-933E0389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B720-D845-463F-B3F2-EB05D032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2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F401AF-C7E8-49CD-9394-9A437F27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F389-E1E4-4131-B791-B170D6C94C07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73CC98-2E1C-4D5C-A101-11AE6717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1436C-67C7-4E47-B85E-BC44E562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B720-D845-463F-B3F2-EB05D032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5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B0B54-1EAC-47E5-BD81-30BFFCC7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2F1F6-2168-466C-8757-8940094D7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3A2011-1F6F-4ED0-9450-E8C0885AE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863AE-7AD2-4259-97D1-3AD45ED2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F389-E1E4-4131-B791-B170D6C94C07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6373B-BBE3-4439-BFD1-7AE85C13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092DDF-0FDF-4C82-A210-833C82E8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B720-D845-463F-B3F2-EB05D032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B6F77-A457-41D2-A019-CF5EF35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E20B0B-95F4-40B8-ABC4-85507A2AA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90998A-EF36-489B-A805-E6A330B3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DEE601-83F0-461D-8F08-FB011167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F389-E1E4-4131-B791-B170D6C94C07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4C277-1455-46D8-BCA7-165CCBDB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97760-D6DD-46CB-B883-1CA8D8A8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B720-D845-463F-B3F2-EB05D032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21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7C383-8931-43D1-AB6E-484B3109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6A587D-BDE6-4378-A174-E835C1A84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7EB89-3B6E-41BF-B585-53C984BF3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F389-E1E4-4131-B791-B170D6C94C07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832DB-FB25-4506-A779-80EC02463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2BD8C-CDF3-4035-9438-B11765886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AB720-D845-463F-B3F2-EB05D032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9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DF48BF9-8C07-4279-B0B0-03660E8BF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8D0E784-E262-4D77-B6E1-1D89CB298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1577" y="148046"/>
            <a:ext cx="9144000" cy="2194560"/>
          </a:xfrm>
        </p:spPr>
        <p:txBody>
          <a:bodyPr anchor="t">
            <a:normAutofit/>
          </a:bodyPr>
          <a:lstStyle/>
          <a:p>
            <a:pPr algn="r"/>
            <a:r>
              <a:rPr lang="en-US" altLang="ko-KR" sz="3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Antlr4 in a nut-shell </a:t>
            </a:r>
            <a:br>
              <a:rPr lang="en-US" altLang="ko-KR" sz="3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identifying test cases</a:t>
            </a:r>
            <a:br>
              <a:rPr lang="en-US" altLang="ko-KR" sz="3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ko-KR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person says “It is a trivial thing to count or identify test cases”.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says “Just use the grep tool and I have done it at previous projects”  irresponsibly.</a:t>
            </a:r>
            <a:b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ko-KR" sz="5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it possible t do that for the below example only with the grep tool so easily?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a bet on this ! I’ll do that on ‘impossible’</a:t>
            </a:r>
            <a:endParaRPr lang="ko-KR" altLang="en-US" sz="36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1A117E-9BE5-4DB2-8228-97C1CB838206}"/>
              </a:ext>
            </a:extLst>
          </p:cNvPr>
          <p:cNvSpPr txBox="1">
            <a:spLocks/>
          </p:cNvSpPr>
          <p:nvPr/>
        </p:nvSpPr>
        <p:spPr>
          <a:xfrm>
            <a:off x="1210491" y="3164528"/>
            <a:ext cx="9771017" cy="9105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document shows how to define a set grammar rules</a:t>
            </a:r>
          </a:p>
          <a:p>
            <a:r>
              <a:rPr lang="en-US" altLang="ko-K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especially for pre-processing tasks in order to win the bet</a:t>
            </a:r>
            <a:endParaRPr lang="ko-KR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6533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703D4B-4EB7-4E42-BA6D-BE9C3C5E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339001"/>
            <a:ext cx="11501846" cy="627652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A Possibly Honest Solution : Define Required Grammar Rules </a:t>
            </a:r>
            <a:endParaRPr lang="ko-KR" altLang="en-US" sz="24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7AA4F1C-BF55-4C6C-9C4C-CD94958ABDEB}"/>
              </a:ext>
            </a:extLst>
          </p:cNvPr>
          <p:cNvSpPr txBox="1">
            <a:spLocks/>
          </p:cNvSpPr>
          <p:nvPr/>
        </p:nvSpPr>
        <p:spPr>
          <a:xfrm>
            <a:off x="341811" y="1312504"/>
            <a:ext cx="11501846" cy="13835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b="1" dirty="0"/>
              <a:t>If all the previous threes are performed successfully, 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ⓐ </a:t>
            </a:r>
            <a:r>
              <a:rPr lang="en-US" altLang="ko-KR" sz="1800" dirty="0"/>
              <a:t>it is able to generate C parser and related stuffs such as listener, lexer, etc.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ⓑ </a:t>
            </a:r>
            <a:r>
              <a:rPr lang="en-US" altLang="ko-KR" sz="1800" dirty="0"/>
              <a:t>it is able to develop test case analyzer with the generated listener</a:t>
            </a:r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1F23F6-F13C-4F7D-B111-DB1D6AF9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79" y="3032653"/>
            <a:ext cx="5637985" cy="33681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45BA1B-083D-4929-830D-240C8D1D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126" y="3032653"/>
            <a:ext cx="5832049" cy="15947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104355-4CB9-4CDD-899A-BD77135A3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875" y="4749962"/>
            <a:ext cx="5829300" cy="16287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80ACE-EA38-4778-8568-ABA5271B7948}"/>
              </a:ext>
            </a:extLst>
          </p:cNvPr>
          <p:cNvSpPr/>
          <p:nvPr/>
        </p:nvSpPr>
        <p:spPr>
          <a:xfrm>
            <a:off x="339708" y="2695700"/>
            <a:ext cx="5090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[New listener functions added by our C.g4 modification]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D28298-337E-4D54-8A7A-98EFFCC5CE7E}"/>
              </a:ext>
            </a:extLst>
          </p:cNvPr>
          <p:cNvSpPr/>
          <p:nvPr/>
        </p:nvSpPr>
        <p:spPr>
          <a:xfrm>
            <a:off x="6096000" y="2664785"/>
            <a:ext cx="32267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[Listener functions originally given]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6020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F8CBB-E884-4B23-B8C0-40B0DC2F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339001"/>
            <a:ext cx="11501846" cy="627652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A Possibly Honest Solution : Define Required Grammar Rules 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F955B6-F2A0-4FF6-BCF2-CFFE9DA7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147967"/>
            <a:ext cx="11591925" cy="5660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E2705D-892B-491B-969F-B0014C22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34" y="1336812"/>
            <a:ext cx="5645507" cy="3801718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45610FB-8F87-4FC1-8DAE-0BB7A527E66A}"/>
              </a:ext>
            </a:extLst>
          </p:cNvPr>
          <p:cNvSpPr/>
          <p:nvPr/>
        </p:nvSpPr>
        <p:spPr>
          <a:xfrm>
            <a:off x="8171743" y="840190"/>
            <a:ext cx="391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[Output from an simple analyzer example]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1789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C58CCDA-E8EC-4320-A16F-29AEC260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339001"/>
            <a:ext cx="11501846" cy="627652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A Possibly Honest Solution : Define Required Grammar Rules </a:t>
            </a:r>
            <a:endParaRPr lang="ko-KR" altLang="en-US" sz="24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ED70BD6-B793-4D6A-AF02-D6FFE1BFC77B}"/>
              </a:ext>
            </a:extLst>
          </p:cNvPr>
          <p:cNvSpPr txBox="1">
            <a:spLocks/>
          </p:cNvSpPr>
          <p:nvPr/>
        </p:nvSpPr>
        <p:spPr>
          <a:xfrm>
            <a:off x="341811" y="1312504"/>
            <a:ext cx="11501846" cy="13835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b="1" dirty="0"/>
              <a:t>If all the previous threes are performed successfully, 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ⓐ </a:t>
            </a:r>
            <a:r>
              <a:rPr lang="en-US" altLang="ko-KR" sz="1800" dirty="0"/>
              <a:t>the errors shown at the first page are gone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ⓑ </a:t>
            </a:r>
            <a:r>
              <a:rPr lang="en-US" altLang="ko-KR" sz="1800" dirty="0"/>
              <a:t>possibly able to extract our required information only if other remaining directives are not used</a:t>
            </a:r>
            <a:endParaRPr lang="ko-KR" altLang="en-US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D45BA1-09A0-49BB-8965-F2D0600BB0A2}"/>
              </a:ext>
            </a:extLst>
          </p:cNvPr>
          <p:cNvSpPr/>
          <p:nvPr/>
        </p:nvSpPr>
        <p:spPr>
          <a:xfrm>
            <a:off x="4086732" y="2942216"/>
            <a:ext cx="4018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No More Previous Parsing Error !!!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7C429F-DC09-4942-82BD-C6BEED45B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542" y="3475167"/>
            <a:ext cx="5819775" cy="22139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4A4E80-659B-4C3B-A1CB-12EEF38301EA}"/>
              </a:ext>
            </a:extLst>
          </p:cNvPr>
          <p:cNvSpPr/>
          <p:nvPr/>
        </p:nvSpPr>
        <p:spPr>
          <a:xfrm>
            <a:off x="7127139" y="3530683"/>
            <a:ext cx="2003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>
                <a:solidFill>
                  <a:srgbClr val="FFFF00"/>
                </a:solidFill>
              </a:rPr>
              <a:t>Stop parsing @18 line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53A5E2-845D-4149-B15D-679400AE1277}"/>
              </a:ext>
            </a:extLst>
          </p:cNvPr>
          <p:cNvSpPr/>
          <p:nvPr/>
        </p:nvSpPr>
        <p:spPr>
          <a:xfrm>
            <a:off x="3356337" y="4878737"/>
            <a:ext cx="5728181" cy="230820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3751C9-4981-4C8D-AB13-04B3F5D583CF}"/>
              </a:ext>
            </a:extLst>
          </p:cNvPr>
          <p:cNvSpPr/>
          <p:nvPr/>
        </p:nvSpPr>
        <p:spPr>
          <a:xfrm>
            <a:off x="5237034" y="5062798"/>
            <a:ext cx="3922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>
                <a:solidFill>
                  <a:srgbClr val="FFFF00"/>
                </a:solidFill>
              </a:rPr>
              <a:t>all the parsing unit that this parse recognizes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C84C389C-0ACB-4AA0-90E4-47A85824F7A4}"/>
              </a:ext>
            </a:extLst>
          </p:cNvPr>
          <p:cNvSpPr/>
          <p:nvPr/>
        </p:nvSpPr>
        <p:spPr>
          <a:xfrm>
            <a:off x="6859655" y="3903535"/>
            <a:ext cx="198157" cy="897613"/>
          </a:xfrm>
          <a:prstGeom prst="rightBrace">
            <a:avLst>
              <a:gd name="adj1" fmla="val 26278"/>
              <a:gd name="adj2" fmla="val 50000"/>
            </a:avLst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BCC673-F0C9-4263-8020-F084FADCA6A2}"/>
              </a:ext>
            </a:extLst>
          </p:cNvPr>
          <p:cNvSpPr/>
          <p:nvPr/>
        </p:nvSpPr>
        <p:spPr>
          <a:xfrm>
            <a:off x="7057812" y="4238474"/>
            <a:ext cx="130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>
                <a:solidFill>
                  <a:srgbClr val="FFFF00"/>
                </a:solidFill>
              </a:rPr>
              <a:t>Parsing Errors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4" name="&quot;허용 안 됨&quot; 기호 13">
            <a:extLst>
              <a:ext uri="{FF2B5EF4-FFF2-40B4-BE49-F238E27FC236}">
                <a16:creationId xmlns:a16="http://schemas.microsoft.com/office/drawing/2014/main" id="{9235E780-6CAF-43C6-ACFF-8A0C3932F827}"/>
              </a:ext>
            </a:extLst>
          </p:cNvPr>
          <p:cNvSpPr/>
          <p:nvPr/>
        </p:nvSpPr>
        <p:spPr>
          <a:xfrm>
            <a:off x="4399482" y="4141751"/>
            <a:ext cx="3641889" cy="880788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9F8A1B-F36A-40AC-B176-3F4D62BB44D9}"/>
              </a:ext>
            </a:extLst>
          </p:cNvPr>
          <p:cNvSpPr/>
          <p:nvPr/>
        </p:nvSpPr>
        <p:spPr>
          <a:xfrm>
            <a:off x="3525749" y="5992412"/>
            <a:ext cx="5132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Really No Error In The Future ?? No Way !!!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6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4BFD2A-0705-4932-903C-AD247621BFAF}"/>
              </a:ext>
            </a:extLst>
          </p:cNvPr>
          <p:cNvSpPr/>
          <p:nvPr/>
        </p:nvSpPr>
        <p:spPr>
          <a:xfrm>
            <a:off x="655898" y="4153409"/>
            <a:ext cx="2436389" cy="2563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3F1345F-326D-42F7-92E5-87F7ADE8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339001"/>
            <a:ext cx="11501846" cy="627652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A Possibly Honest Solution : Define Required Grammar Rules </a:t>
            </a:r>
            <a:endParaRPr lang="ko-KR" altLang="en-US" sz="24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F9B031B-B8FC-4BFD-83B2-98FF421182B4}"/>
              </a:ext>
            </a:extLst>
          </p:cNvPr>
          <p:cNvSpPr txBox="1">
            <a:spLocks/>
          </p:cNvSpPr>
          <p:nvPr/>
        </p:nvSpPr>
        <p:spPr>
          <a:xfrm>
            <a:off x="341811" y="1312504"/>
            <a:ext cx="11501846" cy="39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/>
              <a:t>Directives in the C languages</a:t>
            </a:r>
            <a:endParaRPr lang="ko-KR" altLang="en-US" sz="1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A4B068-BC7F-49AF-B483-AC2D785BE9C0}"/>
              </a:ext>
            </a:extLst>
          </p:cNvPr>
          <p:cNvSpPr/>
          <p:nvPr/>
        </p:nvSpPr>
        <p:spPr>
          <a:xfrm>
            <a:off x="661809" y="2077392"/>
            <a:ext cx="1599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line directive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F5FB62-F582-4778-919B-DC2E809F14EA}"/>
              </a:ext>
            </a:extLst>
          </p:cNvPr>
          <p:cNvSpPr/>
          <p:nvPr/>
        </p:nvSpPr>
        <p:spPr>
          <a:xfrm>
            <a:off x="659058" y="2605685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program directive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6321C9-0AB4-43A2-8D25-AA7734D02360}"/>
              </a:ext>
            </a:extLst>
          </p:cNvPr>
          <p:cNvSpPr/>
          <p:nvPr/>
        </p:nvSpPr>
        <p:spPr>
          <a:xfrm>
            <a:off x="666286" y="3133978"/>
            <a:ext cx="1997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include directive</a:t>
            </a:r>
            <a:endParaRPr lang="ko-KR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82FAE1-C757-453A-877A-C2EECE8AD8B8}"/>
              </a:ext>
            </a:extLst>
          </p:cNvPr>
          <p:cNvSpPr/>
          <p:nvPr/>
        </p:nvSpPr>
        <p:spPr>
          <a:xfrm>
            <a:off x="666285" y="3662271"/>
            <a:ext cx="1893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define directive</a:t>
            </a:r>
            <a:endParaRPr lang="ko-KR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A2EE903-8ECC-496A-B554-80C784C75FBB}"/>
              </a:ext>
            </a:extLst>
          </p:cNvPr>
          <p:cNvCxnSpPr>
            <a:stCxn id="5" idx="1"/>
            <a:endCxn id="7" idx="1"/>
          </p:cNvCxnSpPr>
          <p:nvPr/>
        </p:nvCxnSpPr>
        <p:spPr>
          <a:xfrm rot="10800000" flipH="1" flipV="1">
            <a:off x="341811" y="1509694"/>
            <a:ext cx="319998" cy="752364"/>
          </a:xfrm>
          <a:prstGeom prst="bentConnector3">
            <a:avLst>
              <a:gd name="adj1" fmla="val -714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0632469-F865-4AC8-B04C-22E3327B12C6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 flipV="1">
            <a:off x="341810" y="1509693"/>
            <a:ext cx="317247" cy="1280657"/>
          </a:xfrm>
          <a:prstGeom prst="bentConnector3">
            <a:avLst>
              <a:gd name="adj1" fmla="val -720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B781F97-12DC-41A5-A2EE-238D91BC11AE}"/>
              </a:ext>
            </a:extLst>
          </p:cNvPr>
          <p:cNvCxnSpPr>
            <a:stCxn id="5" idx="1"/>
            <a:endCxn id="9" idx="1"/>
          </p:cNvCxnSpPr>
          <p:nvPr/>
        </p:nvCxnSpPr>
        <p:spPr>
          <a:xfrm rot="10800000" flipH="1" flipV="1">
            <a:off x="341810" y="1509694"/>
            <a:ext cx="324475" cy="1808950"/>
          </a:xfrm>
          <a:prstGeom prst="bentConnector3">
            <a:avLst>
              <a:gd name="adj1" fmla="val -704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4495CB9-EF91-4FF1-8DF5-E5826EC20A8C}"/>
              </a:ext>
            </a:extLst>
          </p:cNvPr>
          <p:cNvCxnSpPr>
            <a:stCxn id="5" idx="1"/>
            <a:endCxn id="10" idx="1"/>
          </p:cNvCxnSpPr>
          <p:nvPr/>
        </p:nvCxnSpPr>
        <p:spPr>
          <a:xfrm rot="10800000" flipH="1" flipV="1">
            <a:off x="341811" y="1509693"/>
            <a:ext cx="324474" cy="2337243"/>
          </a:xfrm>
          <a:prstGeom prst="bentConnector3">
            <a:avLst>
              <a:gd name="adj1" fmla="val -704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9F3351-8D35-4B6D-ADFB-EF34CBEA306E}"/>
              </a:ext>
            </a:extLst>
          </p:cNvPr>
          <p:cNvSpPr/>
          <p:nvPr/>
        </p:nvSpPr>
        <p:spPr>
          <a:xfrm>
            <a:off x="3291841" y="0"/>
            <a:ext cx="89001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/>
              <a:t>https://en.wikibooks.org/wiki/C_Programming/Preprocessor_directives_and_macros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0767C1-1421-4CF1-BC86-649ED46D12A7}"/>
              </a:ext>
            </a:extLst>
          </p:cNvPr>
          <p:cNvSpPr/>
          <p:nvPr/>
        </p:nvSpPr>
        <p:spPr>
          <a:xfrm>
            <a:off x="666284" y="4190564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error directive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14A287-F9E4-4CF3-8B6A-54FF7E3C291B}"/>
              </a:ext>
            </a:extLst>
          </p:cNvPr>
          <p:cNvSpPr/>
          <p:nvPr/>
        </p:nvSpPr>
        <p:spPr>
          <a:xfrm>
            <a:off x="666284" y="4718857"/>
            <a:ext cx="209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warning directive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DD7319-1C74-4E38-8865-3802293975F4}"/>
              </a:ext>
            </a:extLst>
          </p:cNvPr>
          <p:cNvSpPr/>
          <p:nvPr/>
        </p:nvSpPr>
        <p:spPr>
          <a:xfrm>
            <a:off x="666284" y="5247150"/>
            <a:ext cx="1843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undef directive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D0EECE-7C0E-43CE-BCC9-B6FB2312D381}"/>
              </a:ext>
            </a:extLst>
          </p:cNvPr>
          <p:cNvSpPr/>
          <p:nvPr/>
        </p:nvSpPr>
        <p:spPr>
          <a:xfrm>
            <a:off x="659057" y="5775443"/>
            <a:ext cx="243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conditional directive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D371CD-7F6F-4DDE-AB13-C021FC5A69F4}"/>
              </a:ext>
            </a:extLst>
          </p:cNvPr>
          <p:cNvSpPr/>
          <p:nvPr/>
        </p:nvSpPr>
        <p:spPr>
          <a:xfrm>
            <a:off x="659057" y="6303734"/>
            <a:ext cx="2462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ifdef/</a:t>
            </a:r>
            <a:r>
              <a:rPr lang="en-US" altLang="ko-KR" b="1" dirty="0" err="1">
                <a:solidFill>
                  <a:srgbClr val="00B050"/>
                </a:solidFill>
              </a:rPr>
              <a:t>ifndef</a:t>
            </a:r>
            <a:r>
              <a:rPr lang="en-US" altLang="ko-KR" b="1" dirty="0">
                <a:solidFill>
                  <a:srgbClr val="00B050"/>
                </a:solidFill>
              </a:rPr>
              <a:t> directive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1C63DA6-0F9A-41A9-A1EA-0427840E99C9}"/>
              </a:ext>
            </a:extLst>
          </p:cNvPr>
          <p:cNvCxnSpPr>
            <a:cxnSpLocks/>
            <a:stCxn id="5" idx="1"/>
            <a:endCxn id="20" idx="1"/>
          </p:cNvCxnSpPr>
          <p:nvPr/>
        </p:nvCxnSpPr>
        <p:spPr>
          <a:xfrm rot="10800000" flipH="1" flipV="1">
            <a:off x="341810" y="1509694"/>
            <a:ext cx="324473" cy="2865536"/>
          </a:xfrm>
          <a:prstGeom prst="bentConnector3">
            <a:avLst>
              <a:gd name="adj1" fmla="val -704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A9EBA05-2297-4765-9187-017BD9C0508C}"/>
              </a:ext>
            </a:extLst>
          </p:cNvPr>
          <p:cNvCxnSpPr>
            <a:cxnSpLocks/>
            <a:stCxn id="5" idx="1"/>
            <a:endCxn id="21" idx="1"/>
          </p:cNvCxnSpPr>
          <p:nvPr/>
        </p:nvCxnSpPr>
        <p:spPr>
          <a:xfrm rot="10800000" flipH="1" flipV="1">
            <a:off x="341810" y="1509693"/>
            <a:ext cx="324473" cy="3393829"/>
          </a:xfrm>
          <a:prstGeom prst="bentConnector3">
            <a:avLst>
              <a:gd name="adj1" fmla="val -704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300FA6A-3863-4D29-9A5A-90B2FD3CB9C1}"/>
              </a:ext>
            </a:extLst>
          </p:cNvPr>
          <p:cNvCxnSpPr>
            <a:cxnSpLocks/>
            <a:stCxn id="5" idx="1"/>
            <a:endCxn id="22" idx="1"/>
          </p:cNvCxnSpPr>
          <p:nvPr/>
        </p:nvCxnSpPr>
        <p:spPr>
          <a:xfrm rot="10800000" flipH="1" flipV="1">
            <a:off x="341810" y="1509694"/>
            <a:ext cx="324473" cy="3922122"/>
          </a:xfrm>
          <a:prstGeom prst="bentConnector3">
            <a:avLst>
              <a:gd name="adj1" fmla="val -704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E83675C-3EB0-4004-B0B7-FEE7ED7724CA}"/>
              </a:ext>
            </a:extLst>
          </p:cNvPr>
          <p:cNvCxnSpPr>
            <a:cxnSpLocks/>
            <a:stCxn id="5" idx="1"/>
            <a:endCxn id="23" idx="1"/>
          </p:cNvCxnSpPr>
          <p:nvPr/>
        </p:nvCxnSpPr>
        <p:spPr>
          <a:xfrm rot="10800000" flipH="1" flipV="1">
            <a:off x="341811" y="1509693"/>
            <a:ext cx="317246" cy="4450415"/>
          </a:xfrm>
          <a:prstGeom prst="bentConnector3">
            <a:avLst>
              <a:gd name="adj1" fmla="val -720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44126E7-E431-4007-B6E6-C6C4336F2B2A}"/>
              </a:ext>
            </a:extLst>
          </p:cNvPr>
          <p:cNvCxnSpPr>
            <a:cxnSpLocks/>
            <a:stCxn id="5" idx="1"/>
            <a:endCxn id="24" idx="1"/>
          </p:cNvCxnSpPr>
          <p:nvPr/>
        </p:nvCxnSpPr>
        <p:spPr>
          <a:xfrm rot="10800000" flipH="1" flipV="1">
            <a:off x="341811" y="1509694"/>
            <a:ext cx="317246" cy="4978706"/>
          </a:xfrm>
          <a:prstGeom prst="bentConnector3">
            <a:avLst>
              <a:gd name="adj1" fmla="val -720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 중괄호 46">
            <a:extLst>
              <a:ext uri="{FF2B5EF4-FFF2-40B4-BE49-F238E27FC236}">
                <a16:creationId xmlns:a16="http://schemas.microsoft.com/office/drawing/2014/main" id="{969486DD-2545-4C0C-9C16-527845004E7A}"/>
              </a:ext>
            </a:extLst>
          </p:cNvPr>
          <p:cNvSpPr/>
          <p:nvPr/>
        </p:nvSpPr>
        <p:spPr>
          <a:xfrm>
            <a:off x="3121141" y="2264269"/>
            <a:ext cx="214736" cy="528292"/>
          </a:xfrm>
          <a:prstGeom prst="rightBrace">
            <a:avLst>
              <a:gd name="adj1" fmla="val 1370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4FCBA3F-4C12-47D5-B814-8D28BFA30826}"/>
              </a:ext>
            </a:extLst>
          </p:cNvPr>
          <p:cNvSpPr/>
          <p:nvPr/>
        </p:nvSpPr>
        <p:spPr>
          <a:xfrm>
            <a:off x="3589076" y="2338099"/>
            <a:ext cx="3359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C.g4 contains rules for these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C6B0879-7A96-46F7-9437-3791A2CFB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6000"/>
                    </a14:imgEffect>
                    <a14:imgEffect>
                      <a14:brightnessContrast bright="58000" contrast="7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54582" y="1706884"/>
            <a:ext cx="5159708" cy="1790435"/>
          </a:xfrm>
          <a:prstGeom prst="rect">
            <a:avLst/>
          </a:prstGeom>
          <a:solidFill>
            <a:schemeClr val="bg1">
              <a:alpha val="30000"/>
            </a:schemeClr>
          </a:solidFill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 prstMaterial="matte"/>
        </p:spPr>
      </p:pic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F246649C-044F-4F30-84DC-18CE1E995130}"/>
              </a:ext>
            </a:extLst>
          </p:cNvPr>
          <p:cNvSpPr/>
          <p:nvPr/>
        </p:nvSpPr>
        <p:spPr>
          <a:xfrm>
            <a:off x="3124300" y="3243736"/>
            <a:ext cx="214736" cy="3244663"/>
          </a:xfrm>
          <a:prstGeom prst="rightBrace">
            <a:avLst>
              <a:gd name="adj1" fmla="val 1370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9BE7EE1-B700-4883-AF26-D3091144CA52}"/>
              </a:ext>
            </a:extLst>
          </p:cNvPr>
          <p:cNvSpPr/>
          <p:nvPr/>
        </p:nvSpPr>
        <p:spPr>
          <a:xfrm>
            <a:off x="3589075" y="4681401"/>
            <a:ext cx="8012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We have to add rules for these, because the C.g4 does not handle this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별: 꼭짓점 5개 51">
            <a:extLst>
              <a:ext uri="{FF2B5EF4-FFF2-40B4-BE49-F238E27FC236}">
                <a16:creationId xmlns:a16="http://schemas.microsoft.com/office/drawing/2014/main" id="{D067F784-3C9F-4CC9-957F-99B8F41530AE}"/>
              </a:ext>
            </a:extLst>
          </p:cNvPr>
          <p:cNvSpPr/>
          <p:nvPr/>
        </p:nvSpPr>
        <p:spPr>
          <a:xfrm>
            <a:off x="2595709" y="3171133"/>
            <a:ext cx="324476" cy="295022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별: 꼭짓점 5개 52">
            <a:extLst>
              <a:ext uri="{FF2B5EF4-FFF2-40B4-BE49-F238E27FC236}">
                <a16:creationId xmlns:a16="http://schemas.microsoft.com/office/drawing/2014/main" id="{F511E95E-0097-445A-9BC1-B056E528F5B1}"/>
              </a:ext>
            </a:extLst>
          </p:cNvPr>
          <p:cNvSpPr/>
          <p:nvPr/>
        </p:nvSpPr>
        <p:spPr>
          <a:xfrm>
            <a:off x="2585170" y="3731629"/>
            <a:ext cx="324476" cy="295022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별: 꼭짓점 5개 53">
            <a:extLst>
              <a:ext uri="{FF2B5EF4-FFF2-40B4-BE49-F238E27FC236}">
                <a16:creationId xmlns:a16="http://schemas.microsoft.com/office/drawing/2014/main" id="{954F444D-0C1C-4047-8B13-FF6575C1750C}"/>
              </a:ext>
            </a:extLst>
          </p:cNvPr>
          <p:cNvSpPr/>
          <p:nvPr/>
        </p:nvSpPr>
        <p:spPr>
          <a:xfrm>
            <a:off x="11370705" y="6165650"/>
            <a:ext cx="324476" cy="295022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ABCE44C-8178-4143-BA7D-0FB50BF197AD}"/>
              </a:ext>
            </a:extLst>
          </p:cNvPr>
          <p:cNvSpPr/>
          <p:nvPr/>
        </p:nvSpPr>
        <p:spPr>
          <a:xfrm>
            <a:off x="9375571" y="6170490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comment blocks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5221B0-E0BC-4AD5-88D8-BED1F0A48AD2}"/>
              </a:ext>
            </a:extLst>
          </p:cNvPr>
          <p:cNvSpPr/>
          <p:nvPr/>
        </p:nvSpPr>
        <p:spPr>
          <a:xfrm>
            <a:off x="4060677" y="4431299"/>
            <a:ext cx="6783075" cy="2116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This is the reason of ‘No Way!!!’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The parser is </a:t>
            </a:r>
            <a:r>
              <a:rPr lang="en-US" altLang="ko-KR" b="1" dirty="0" err="1">
                <a:solidFill>
                  <a:srgbClr val="FF0000"/>
                </a:solidFill>
              </a:rPr>
              <a:t>gonna</a:t>
            </a:r>
            <a:r>
              <a:rPr lang="en-US" altLang="ko-KR" b="1" dirty="0">
                <a:solidFill>
                  <a:srgbClr val="FF0000"/>
                </a:solidFill>
              </a:rPr>
              <a:t> be die when meeting these statements.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We need to handle these directive statements.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Because we do not want to extract information from these,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it’s enough to skip all these five directives!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7F3B23-8875-4DA3-AD4E-6EA8E4240CA7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2793871" y="5281693"/>
            <a:ext cx="1266806" cy="207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1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41B51AD-3646-47E3-9B26-F78A665D8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0" y="1160533"/>
            <a:ext cx="7026343" cy="560054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91C651-FF1C-4F3E-BDD0-6AF509457AB3}"/>
              </a:ext>
            </a:extLst>
          </p:cNvPr>
          <p:cNvSpPr/>
          <p:nvPr/>
        </p:nvSpPr>
        <p:spPr>
          <a:xfrm>
            <a:off x="201728" y="1224987"/>
            <a:ext cx="6882545" cy="1371600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E145B5-BD57-47A1-B9A4-199D200B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339001"/>
            <a:ext cx="11501846" cy="627652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A Possibly Honest Solution : Define Required Grammar Rules </a:t>
            </a:r>
            <a:endParaRPr lang="ko-KR" altLang="en-US" sz="2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C82968-4E2D-4B1E-B7B3-247FC5320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469" y="2880611"/>
            <a:ext cx="9106935" cy="247558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AE686A0-E098-43D9-BCCA-E055CD7B5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104" y="1366999"/>
            <a:ext cx="7353300" cy="137160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F4A5D7-E7C2-4483-8EF0-D8AB1911A4FC}"/>
              </a:ext>
            </a:extLst>
          </p:cNvPr>
          <p:cNvSpPr/>
          <p:nvPr/>
        </p:nvSpPr>
        <p:spPr>
          <a:xfrm>
            <a:off x="4759901" y="2052799"/>
            <a:ext cx="6882545" cy="585322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F53372-3E59-4B07-B607-DDD4D541C2B6}"/>
              </a:ext>
            </a:extLst>
          </p:cNvPr>
          <p:cNvSpPr/>
          <p:nvPr/>
        </p:nvSpPr>
        <p:spPr>
          <a:xfrm>
            <a:off x="2941983" y="3148377"/>
            <a:ext cx="8901674" cy="1310300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D48CA5-BA5C-42DA-B67A-793C471795A2}"/>
              </a:ext>
            </a:extLst>
          </p:cNvPr>
          <p:cNvSpPr/>
          <p:nvPr/>
        </p:nvSpPr>
        <p:spPr>
          <a:xfrm>
            <a:off x="9474768" y="3618861"/>
            <a:ext cx="1887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Totally Wrong!!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9F2D5D-7684-4050-9EAD-CBEA3E1ED8D4}"/>
              </a:ext>
            </a:extLst>
          </p:cNvPr>
          <p:cNvSpPr/>
          <p:nvPr/>
        </p:nvSpPr>
        <p:spPr>
          <a:xfrm>
            <a:off x="9604580" y="1525233"/>
            <a:ext cx="162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Parse Error !!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60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C58CCDA-E8EC-4320-A16F-29AEC260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339001"/>
            <a:ext cx="11501846" cy="627652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A Possibly Honest Solution : Define Required Grammar Rules </a:t>
            </a:r>
            <a:endParaRPr lang="ko-KR" altLang="en-US" sz="24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ED70BD6-B793-4D6A-AF02-D6FFE1BFC77B}"/>
              </a:ext>
            </a:extLst>
          </p:cNvPr>
          <p:cNvSpPr txBox="1">
            <a:spLocks/>
          </p:cNvSpPr>
          <p:nvPr/>
        </p:nvSpPr>
        <p:spPr>
          <a:xfrm>
            <a:off x="341811" y="1312504"/>
            <a:ext cx="11501846" cy="13835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b="1" dirty="0"/>
              <a:t>In order to save parser, 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ⓐ </a:t>
            </a:r>
            <a:r>
              <a:rPr lang="en-US" altLang="ko-KR" sz="1800" dirty="0"/>
              <a:t>define lexer rules for all the remaining directives and ignore them</a:t>
            </a:r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E30844-AE2F-461A-B480-36E20D164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33" y="2813317"/>
            <a:ext cx="5657971" cy="35775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CF45A7-7109-48F9-A1E3-818D2E135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671" y="2813317"/>
            <a:ext cx="4819650" cy="357754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89A656-8A05-4C20-B3A0-E3736B30101C}"/>
              </a:ext>
            </a:extLst>
          </p:cNvPr>
          <p:cNvSpPr/>
          <p:nvPr/>
        </p:nvSpPr>
        <p:spPr>
          <a:xfrm>
            <a:off x="252002" y="2457161"/>
            <a:ext cx="2706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[Ignoring rules for directives]</a:t>
            </a:r>
            <a:endParaRPr lang="ko-KR" altLang="en-US" sz="1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1B457D-4979-423E-9EF2-9BD2E53848A8}"/>
              </a:ext>
            </a:extLst>
          </p:cNvPr>
          <p:cNvSpPr/>
          <p:nvPr/>
        </p:nvSpPr>
        <p:spPr>
          <a:xfrm>
            <a:off x="6606420" y="2457161"/>
            <a:ext cx="2706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[Ignoring rules for directives]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3650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F81D6D0-F51C-4E56-ACC1-BB886C2608AD}"/>
              </a:ext>
            </a:extLst>
          </p:cNvPr>
          <p:cNvSpPr txBox="1">
            <a:spLocks/>
          </p:cNvSpPr>
          <p:nvPr/>
        </p:nvSpPr>
        <p:spPr>
          <a:xfrm>
            <a:off x="341811" y="339001"/>
            <a:ext cx="11501846" cy="627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A Possibly Honest Solution : Define Required Grammar Rules 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1927AF-2CF3-4A15-AB90-E39A6DFC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2" y="936836"/>
            <a:ext cx="6896100" cy="4524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4315A4-50C8-4AE3-A1F4-ACCB28400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769" y="1016348"/>
            <a:ext cx="7214260" cy="575475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33D798F-D936-4ECC-BB3C-3B0D69B81A0F}"/>
              </a:ext>
            </a:extLst>
          </p:cNvPr>
          <p:cNvSpPr/>
          <p:nvPr/>
        </p:nvSpPr>
        <p:spPr>
          <a:xfrm>
            <a:off x="4947557" y="3548269"/>
            <a:ext cx="6896100" cy="910407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4C0363-D99C-42FD-A022-ED4C0BEAA009}"/>
              </a:ext>
            </a:extLst>
          </p:cNvPr>
          <p:cNvSpPr/>
          <p:nvPr/>
        </p:nvSpPr>
        <p:spPr>
          <a:xfrm>
            <a:off x="7431773" y="4458676"/>
            <a:ext cx="4724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The previous error was because of this!!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69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F81D6D0-F51C-4E56-ACC1-BB886C2608AD}"/>
              </a:ext>
            </a:extLst>
          </p:cNvPr>
          <p:cNvSpPr txBox="1">
            <a:spLocks/>
          </p:cNvSpPr>
          <p:nvPr/>
        </p:nvSpPr>
        <p:spPr>
          <a:xfrm>
            <a:off x="341811" y="339001"/>
            <a:ext cx="11501846" cy="627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A Possibly Honest Solution : Define Required Grammar Rules </a:t>
            </a:r>
            <a:endParaRPr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CF21F5-566C-4784-BD1A-23B00B24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201185"/>
            <a:ext cx="11801475" cy="51911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E33F13-E232-4205-BF77-E9D9E98B4877}"/>
              </a:ext>
            </a:extLst>
          </p:cNvPr>
          <p:cNvSpPr/>
          <p:nvPr/>
        </p:nvSpPr>
        <p:spPr>
          <a:xfrm>
            <a:off x="208722" y="3697356"/>
            <a:ext cx="11678478" cy="2673627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41804F-1408-4BFD-9D0D-EC283D6A0D37}"/>
              </a:ext>
            </a:extLst>
          </p:cNvPr>
          <p:cNvSpPr/>
          <p:nvPr/>
        </p:nvSpPr>
        <p:spPr>
          <a:xfrm>
            <a:off x="7752537" y="3697356"/>
            <a:ext cx="4148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Now .. perform parsing successfully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33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6E5AE-4C08-4BA1-A606-3B030776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339001"/>
            <a:ext cx="11501846" cy="627652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For The Other Languages</a:t>
            </a:r>
            <a:endParaRPr lang="ko-KR" altLang="en-US" sz="24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19C13DE-6AFF-4330-BAB0-1ACD35C3B1E1}"/>
              </a:ext>
            </a:extLst>
          </p:cNvPr>
          <p:cNvSpPr txBox="1">
            <a:spLocks/>
          </p:cNvSpPr>
          <p:nvPr/>
        </p:nvSpPr>
        <p:spPr>
          <a:xfrm>
            <a:off x="341811" y="2268606"/>
            <a:ext cx="11501846" cy="2320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srgbClr val="0000CC"/>
                </a:solidFill>
              </a:rPr>
              <a:t>If a pre processor parser is prepared by Antlr4,</a:t>
            </a:r>
          </a:p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srgbClr val="0000CC"/>
                </a:solidFill>
              </a:rPr>
              <a:t>you can do these using the preprocess parser (e.g., C#)</a:t>
            </a:r>
          </a:p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srgbClr val="0000CC"/>
                </a:solidFill>
              </a:rPr>
              <a:t>However, the preprocess parser is not given,</a:t>
            </a:r>
          </a:p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srgbClr val="0000CC"/>
                </a:solidFill>
              </a:rPr>
              <a:t>you must follow the guide in this document.</a:t>
            </a:r>
          </a:p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srgbClr val="0000CC"/>
                </a:solidFill>
              </a:rPr>
              <a:t>But there are so many possible approaches to handle these kinds of issues.</a:t>
            </a:r>
          </a:p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srgbClr val="0000CC"/>
                </a:solidFill>
              </a:rPr>
              <a:t>For example, you can define your own g4 files only for pre-processing, etc.</a:t>
            </a:r>
            <a:endParaRPr lang="ko-KR" altLang="en-US" sz="1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6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6E5AE-4C08-4BA1-A606-3B030776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339001"/>
            <a:ext cx="11501846" cy="627652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Basic Concept &amp; Usage</a:t>
            </a:r>
            <a:endParaRPr lang="ko-KR" altLang="en-US" sz="24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19C13DE-6AFF-4330-BAB0-1ACD35C3B1E1}"/>
              </a:ext>
            </a:extLst>
          </p:cNvPr>
          <p:cNvSpPr txBox="1">
            <a:spLocks/>
          </p:cNvSpPr>
          <p:nvPr/>
        </p:nvSpPr>
        <p:spPr>
          <a:xfrm>
            <a:off x="345077" y="3115174"/>
            <a:ext cx="11501846" cy="627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800" b="1" dirty="0">
                <a:solidFill>
                  <a:srgbClr val="0000CC"/>
                </a:solidFill>
              </a:rPr>
              <a:t>refer to readme.md </a:t>
            </a:r>
          </a:p>
          <a:p>
            <a:pPr algn="ctr"/>
            <a:r>
              <a:rPr lang="en-US" altLang="ko-KR" sz="1800" b="1" dirty="0">
                <a:solidFill>
                  <a:srgbClr val="0000CC"/>
                </a:solidFill>
              </a:rPr>
              <a:t>in the </a:t>
            </a:r>
            <a:r>
              <a:rPr lang="en-US" altLang="ko-KR" sz="1800" dirty="0" err="1">
                <a:solidFill>
                  <a:srgbClr val="0000CC"/>
                </a:solidFill>
              </a:rPr>
              <a:t>com.samsung.tcm.analysis</a:t>
            </a:r>
            <a:r>
              <a:rPr lang="en-US" altLang="ko-KR" sz="1800" dirty="0">
                <a:solidFill>
                  <a:srgbClr val="0000CC"/>
                </a:solidFill>
              </a:rPr>
              <a:t> </a:t>
            </a:r>
            <a:r>
              <a:rPr lang="en-US" altLang="ko-KR" sz="1800" b="1" dirty="0">
                <a:solidFill>
                  <a:srgbClr val="0000CC"/>
                </a:solidFill>
              </a:rPr>
              <a:t>or </a:t>
            </a:r>
            <a:r>
              <a:rPr lang="en-US" altLang="ko-KR" sz="1800" dirty="0" err="1">
                <a:solidFill>
                  <a:srgbClr val="0000CC"/>
                </a:solidFill>
              </a:rPr>
              <a:t>com.samsung.tcm.core.parser</a:t>
            </a:r>
            <a:r>
              <a:rPr lang="en-US" altLang="ko-KR" sz="1800" dirty="0">
                <a:solidFill>
                  <a:srgbClr val="0000CC"/>
                </a:solidFill>
              </a:rPr>
              <a:t> </a:t>
            </a:r>
            <a:r>
              <a:rPr lang="en-US" altLang="ko-KR" sz="1800" b="1" dirty="0">
                <a:solidFill>
                  <a:srgbClr val="0000CC"/>
                </a:solidFill>
              </a:rPr>
              <a:t>package</a:t>
            </a:r>
            <a:endParaRPr lang="ko-KR" altLang="en-US" sz="18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96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6E5AE-4C08-4BA1-A606-3B030776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339001"/>
            <a:ext cx="11501846" cy="627652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Current Problems @ C Language</a:t>
            </a:r>
            <a:endParaRPr lang="ko-KR" altLang="en-US" sz="2400" b="1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CA998B8-1148-49B4-A5CE-E37393AAA1CD}"/>
              </a:ext>
            </a:extLst>
          </p:cNvPr>
          <p:cNvSpPr txBox="1">
            <a:spLocks/>
          </p:cNvSpPr>
          <p:nvPr/>
        </p:nvSpPr>
        <p:spPr>
          <a:xfrm>
            <a:off x="341811" y="1077365"/>
            <a:ext cx="11501846" cy="39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① </a:t>
            </a:r>
            <a:r>
              <a:rPr lang="en-US" altLang="ko-KR" sz="1800" b="1" dirty="0"/>
              <a:t>No rule for directive statements exists in C.g4</a:t>
            </a:r>
            <a:endParaRPr lang="ko-KR" altLang="en-US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6CCB29-6E34-4E52-89A1-4C4FA6AA3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550" y="2036803"/>
            <a:ext cx="5874340" cy="46935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4B5E09-C624-46C3-B126-6073FF695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0" y="2036803"/>
            <a:ext cx="5819775" cy="1914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621296-678E-44F4-9045-ED22FD9C5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31" y="4516386"/>
            <a:ext cx="5819775" cy="221395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3239401-8F94-4E6D-B0D9-677BC8F3B0E3}"/>
              </a:ext>
            </a:extLst>
          </p:cNvPr>
          <p:cNvSpPr/>
          <p:nvPr/>
        </p:nvSpPr>
        <p:spPr>
          <a:xfrm>
            <a:off x="8742140" y="1715397"/>
            <a:ext cx="34418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[A Test Case File : Tizen EFL Unit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Test]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D99377-D1C7-4B0A-9E9B-7BF5DD92B5E7}"/>
              </a:ext>
            </a:extLst>
          </p:cNvPr>
          <p:cNvSpPr/>
          <p:nvPr/>
        </p:nvSpPr>
        <p:spPr>
          <a:xfrm>
            <a:off x="112866" y="1715397"/>
            <a:ext cx="46799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[A Simple Parser : Print out root node of parse tree]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E63CD1-2CCF-4495-9EB5-45835FB1DA57}"/>
              </a:ext>
            </a:extLst>
          </p:cNvPr>
          <p:cNvSpPr/>
          <p:nvPr/>
        </p:nvSpPr>
        <p:spPr>
          <a:xfrm>
            <a:off x="3459835" y="3121223"/>
            <a:ext cx="25151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>
                <a:solidFill>
                  <a:srgbClr val="FFFF00"/>
                </a:solidFill>
              </a:rPr>
              <a:t>You might expect</a:t>
            </a:r>
          </a:p>
          <a:p>
            <a:pPr algn="r"/>
            <a:r>
              <a:rPr lang="en-US" altLang="ko-KR" sz="1400" dirty="0">
                <a:solidFill>
                  <a:srgbClr val="FFFF00"/>
                </a:solidFill>
              </a:rPr>
              <a:t>all the source code string</a:t>
            </a:r>
          </a:p>
          <a:p>
            <a:pPr algn="r"/>
            <a:r>
              <a:rPr lang="en-US" altLang="ko-KR" sz="1400" dirty="0">
                <a:solidFill>
                  <a:srgbClr val="FFFF00"/>
                </a:solidFill>
              </a:rPr>
              <a:t>@ the root of the parse tree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1E4014-7B46-45C4-8A07-EE259B274F64}"/>
              </a:ext>
            </a:extLst>
          </p:cNvPr>
          <p:cNvSpPr/>
          <p:nvPr/>
        </p:nvSpPr>
        <p:spPr>
          <a:xfrm>
            <a:off x="80773" y="4137758"/>
            <a:ext cx="47441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[A Simple Parser Result : Parse Error </a:t>
            </a:r>
            <a:r>
              <a:rPr lang="en-US" altLang="ko-KR" sz="1400" b="1" dirty="0">
                <a:sym typeface="Wingdings" panose="05000000000000000000" pitchFamily="2" charset="2"/>
              </a:rPr>
              <a:t> Stop Parsing</a:t>
            </a:r>
            <a:r>
              <a:rPr lang="en-US" altLang="ko-KR" sz="1400" b="1" dirty="0"/>
              <a:t>]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6C599B-D949-44BB-9137-8FBE5FF54EA8}"/>
              </a:ext>
            </a:extLst>
          </p:cNvPr>
          <p:cNvSpPr/>
          <p:nvPr/>
        </p:nvSpPr>
        <p:spPr>
          <a:xfrm>
            <a:off x="4063428" y="4571902"/>
            <a:ext cx="2003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>
                <a:solidFill>
                  <a:srgbClr val="FFFF00"/>
                </a:solidFill>
              </a:rPr>
              <a:t>Stop parsing @18 line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246CAC-0586-4DE1-A80C-AADD1A740FFE}"/>
              </a:ext>
            </a:extLst>
          </p:cNvPr>
          <p:cNvSpPr/>
          <p:nvPr/>
        </p:nvSpPr>
        <p:spPr>
          <a:xfrm>
            <a:off x="292626" y="5919956"/>
            <a:ext cx="5728181" cy="230820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39B80C-4273-4EAA-B02D-45E481D81480}"/>
              </a:ext>
            </a:extLst>
          </p:cNvPr>
          <p:cNvSpPr/>
          <p:nvPr/>
        </p:nvSpPr>
        <p:spPr>
          <a:xfrm>
            <a:off x="2173323" y="6104017"/>
            <a:ext cx="3922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>
                <a:solidFill>
                  <a:srgbClr val="FFFF00"/>
                </a:solidFill>
              </a:rPr>
              <a:t>all the parsing unit that this parse recognizes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1303C3F4-E224-4635-9058-63C8ADA11BC0}"/>
              </a:ext>
            </a:extLst>
          </p:cNvPr>
          <p:cNvSpPr/>
          <p:nvPr/>
        </p:nvSpPr>
        <p:spPr>
          <a:xfrm>
            <a:off x="3795944" y="4944754"/>
            <a:ext cx="198157" cy="897613"/>
          </a:xfrm>
          <a:prstGeom prst="rightBrace">
            <a:avLst>
              <a:gd name="adj1" fmla="val 26278"/>
              <a:gd name="adj2" fmla="val 50000"/>
            </a:avLst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0D4A9F-E5FB-4442-B8C6-857C11AC84DF}"/>
              </a:ext>
            </a:extLst>
          </p:cNvPr>
          <p:cNvSpPr/>
          <p:nvPr/>
        </p:nvSpPr>
        <p:spPr>
          <a:xfrm>
            <a:off x="3994101" y="5279693"/>
            <a:ext cx="130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>
                <a:solidFill>
                  <a:srgbClr val="FFFF00"/>
                </a:solidFill>
              </a:rPr>
              <a:t>Parsing Errors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8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0E23E02-789F-4BC6-B19A-8EF44E1C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339001"/>
            <a:ext cx="11501846" cy="627652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Current Problems @ C Language</a:t>
            </a:r>
            <a:endParaRPr lang="ko-KR" altLang="en-US" sz="24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0AFD02B-2D76-483B-8AC9-F001238BE276}"/>
              </a:ext>
            </a:extLst>
          </p:cNvPr>
          <p:cNvSpPr txBox="1">
            <a:spLocks/>
          </p:cNvSpPr>
          <p:nvPr/>
        </p:nvSpPr>
        <p:spPr>
          <a:xfrm>
            <a:off x="341811" y="1077365"/>
            <a:ext cx="11501846" cy="39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① </a:t>
            </a:r>
            <a:r>
              <a:rPr lang="en-US" altLang="ko-KR" sz="1800" b="1" dirty="0">
                <a:solidFill>
                  <a:srgbClr val="FF0000"/>
                </a:solidFill>
              </a:rPr>
              <a:t>No rule</a:t>
            </a:r>
            <a:r>
              <a:rPr lang="en-US" altLang="ko-KR" sz="1800" b="1" dirty="0"/>
              <a:t> for </a:t>
            </a:r>
            <a:r>
              <a:rPr lang="en-US" altLang="ko-KR" sz="1800" b="1" dirty="0">
                <a:solidFill>
                  <a:srgbClr val="FF0000"/>
                </a:solidFill>
              </a:rPr>
              <a:t>directive statements</a:t>
            </a:r>
            <a:r>
              <a:rPr lang="en-US" altLang="ko-KR" sz="1800" b="1" dirty="0"/>
              <a:t> exists in C.g4</a:t>
            </a:r>
            <a:endParaRPr lang="ko-KR" altLang="en-US" sz="1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CD695C-6913-472E-9D41-A7698D18D8DD}"/>
              </a:ext>
            </a:extLst>
          </p:cNvPr>
          <p:cNvSpPr/>
          <p:nvPr/>
        </p:nvSpPr>
        <p:spPr>
          <a:xfrm>
            <a:off x="6947724" y="1089889"/>
            <a:ext cx="2770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Why does this happen?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567B796-AA8E-4612-8266-029A45FD8803}"/>
              </a:ext>
            </a:extLst>
          </p:cNvPr>
          <p:cNvCxnSpPr>
            <a:cxnSpLocks/>
            <a:stCxn id="6" idx="2"/>
            <a:endCxn id="9" idx="4"/>
          </p:cNvCxnSpPr>
          <p:nvPr/>
        </p:nvCxnSpPr>
        <p:spPr>
          <a:xfrm rot="5400000">
            <a:off x="5009238" y="-1807816"/>
            <a:ext cx="56605" cy="6590679"/>
          </a:xfrm>
          <a:prstGeom prst="bentConnector3">
            <a:avLst>
              <a:gd name="adj1" fmla="val 503851"/>
            </a:avLst>
          </a:prstGeom>
          <a:ln w="31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5546CCC-07FF-4809-9552-3B5249992587}"/>
              </a:ext>
            </a:extLst>
          </p:cNvPr>
          <p:cNvSpPr/>
          <p:nvPr/>
        </p:nvSpPr>
        <p:spPr>
          <a:xfrm>
            <a:off x="1672531" y="1402615"/>
            <a:ext cx="139337" cy="1132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68065C-E2A4-4D85-A142-CAE0BB7D27D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684954" y="1459220"/>
            <a:ext cx="987577" cy="1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5C222CE-728D-4410-B49D-D09359974E2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1811868" y="1459221"/>
            <a:ext cx="2464041" cy="0"/>
          </a:xfrm>
          <a:prstGeom prst="line">
            <a:avLst/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4BEBEE-A001-4CEE-A599-9A44D2E340B0}"/>
              </a:ext>
            </a:extLst>
          </p:cNvPr>
          <p:cNvSpPr/>
          <p:nvPr/>
        </p:nvSpPr>
        <p:spPr>
          <a:xfrm>
            <a:off x="360488" y="2002779"/>
            <a:ext cx="5998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It is not possible to do the below tasks without these rules</a:t>
            </a:r>
            <a:endParaRPr lang="ko-KR" altLang="en-US" sz="1600" b="1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3C3EA6C-1642-4625-9FE7-9EF5A475D4E9}"/>
              </a:ext>
            </a:extLst>
          </p:cNvPr>
          <p:cNvSpPr txBox="1">
            <a:spLocks/>
          </p:cNvSpPr>
          <p:nvPr/>
        </p:nvSpPr>
        <p:spPr>
          <a:xfrm>
            <a:off x="92498" y="4193947"/>
            <a:ext cx="5352335" cy="39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/>
              <a:t>Task-a. </a:t>
            </a:r>
          </a:p>
          <a:p>
            <a:pPr algn="r"/>
            <a:r>
              <a:rPr lang="en-US" altLang="ko-KR" sz="1600" dirty="0"/>
              <a:t>Identify test case functions written in c language </a:t>
            </a:r>
          </a:p>
          <a:p>
            <a:pPr algn="r"/>
            <a:r>
              <a:rPr lang="en-US" altLang="ko-KR" sz="1600" dirty="0"/>
              <a:t>due to parse errors</a:t>
            </a:r>
            <a:endParaRPr lang="ko-KR" altLang="en-US" sz="1600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8DB7901A-E352-4858-8931-A37A379B5AA3}"/>
              </a:ext>
            </a:extLst>
          </p:cNvPr>
          <p:cNvSpPr txBox="1">
            <a:spLocks/>
          </p:cNvSpPr>
          <p:nvPr/>
        </p:nvSpPr>
        <p:spPr>
          <a:xfrm>
            <a:off x="92498" y="3109323"/>
            <a:ext cx="5352335" cy="39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/>
              <a:t>Task-b. </a:t>
            </a:r>
          </a:p>
          <a:p>
            <a:pPr algn="r"/>
            <a:r>
              <a:rPr lang="en-US" altLang="ko-KR" sz="1600" dirty="0"/>
              <a:t>Extract meta information from comments</a:t>
            </a:r>
            <a:endParaRPr lang="ko-KR" altLang="en-US" sz="16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C17588-8E12-4F9B-8CBF-6DCCC7A07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145" y="2499041"/>
            <a:ext cx="6405357" cy="403525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C03D8-B2BA-4F99-8996-99848B3331D6}"/>
              </a:ext>
            </a:extLst>
          </p:cNvPr>
          <p:cNvSpPr/>
          <p:nvPr/>
        </p:nvSpPr>
        <p:spPr>
          <a:xfrm>
            <a:off x="5834743" y="2743200"/>
            <a:ext cx="6200503" cy="1219200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57D42D-0E9E-4474-8F6F-EE8271BB2D92}"/>
              </a:ext>
            </a:extLst>
          </p:cNvPr>
          <p:cNvSpPr/>
          <p:nvPr/>
        </p:nvSpPr>
        <p:spPr>
          <a:xfrm>
            <a:off x="6213567" y="4271234"/>
            <a:ext cx="3931920" cy="239806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C96B765-5780-478B-935F-04DB65BB50C7}"/>
              </a:ext>
            </a:extLst>
          </p:cNvPr>
          <p:cNvCxnSpPr>
            <a:stCxn id="19" idx="3"/>
          </p:cNvCxnSpPr>
          <p:nvPr/>
        </p:nvCxnSpPr>
        <p:spPr>
          <a:xfrm>
            <a:off x="5444833" y="4391137"/>
            <a:ext cx="834047" cy="11990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AF4BD34-D99D-41F3-8393-BB74F029AB8F}"/>
              </a:ext>
            </a:extLst>
          </p:cNvPr>
          <p:cNvCxnSpPr>
            <a:stCxn id="21" idx="3"/>
          </p:cNvCxnSpPr>
          <p:nvPr/>
        </p:nvCxnSpPr>
        <p:spPr>
          <a:xfrm>
            <a:off x="5444833" y="3306513"/>
            <a:ext cx="519422" cy="26081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79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0E23E02-789F-4BC6-B19A-8EF44E1C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339001"/>
            <a:ext cx="11501846" cy="627652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Current Problems @ C Language</a:t>
            </a:r>
            <a:endParaRPr lang="ko-KR" altLang="en-US" sz="24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0AFD02B-2D76-483B-8AC9-F001238BE276}"/>
              </a:ext>
            </a:extLst>
          </p:cNvPr>
          <p:cNvSpPr txBox="1">
            <a:spLocks/>
          </p:cNvSpPr>
          <p:nvPr/>
        </p:nvSpPr>
        <p:spPr>
          <a:xfrm>
            <a:off x="341811" y="1077365"/>
            <a:ext cx="11501846" cy="39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① </a:t>
            </a:r>
            <a:r>
              <a:rPr lang="en-US" altLang="ko-KR" sz="1800" b="1" dirty="0">
                <a:solidFill>
                  <a:srgbClr val="FF0000"/>
                </a:solidFill>
              </a:rPr>
              <a:t>No rule</a:t>
            </a:r>
            <a:r>
              <a:rPr lang="en-US" altLang="ko-KR" sz="1800" b="1" dirty="0"/>
              <a:t> for </a:t>
            </a:r>
            <a:r>
              <a:rPr lang="en-US" altLang="ko-KR" sz="1800" b="1" dirty="0">
                <a:solidFill>
                  <a:srgbClr val="FF0000"/>
                </a:solidFill>
              </a:rPr>
              <a:t>directive statements</a:t>
            </a:r>
            <a:r>
              <a:rPr lang="en-US" altLang="ko-KR" sz="1800" b="1" dirty="0"/>
              <a:t> exists in C.g4</a:t>
            </a:r>
            <a:endParaRPr lang="ko-KR" altLang="en-US" sz="1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CD695C-6913-472E-9D41-A7698D18D8DD}"/>
              </a:ext>
            </a:extLst>
          </p:cNvPr>
          <p:cNvSpPr/>
          <p:nvPr/>
        </p:nvSpPr>
        <p:spPr>
          <a:xfrm>
            <a:off x="6947724" y="1089889"/>
            <a:ext cx="783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Why?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567B796-AA8E-4612-8266-029A45FD8803}"/>
              </a:ext>
            </a:extLst>
          </p:cNvPr>
          <p:cNvCxnSpPr>
            <a:cxnSpLocks/>
            <a:stCxn id="6" idx="2"/>
            <a:endCxn id="9" idx="4"/>
          </p:cNvCxnSpPr>
          <p:nvPr/>
        </p:nvCxnSpPr>
        <p:spPr>
          <a:xfrm rot="5400000">
            <a:off x="4512483" y="-1311062"/>
            <a:ext cx="56605" cy="5597170"/>
          </a:xfrm>
          <a:prstGeom prst="bentConnector3">
            <a:avLst>
              <a:gd name="adj1" fmla="val 503851"/>
            </a:avLst>
          </a:prstGeom>
          <a:ln w="31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5546CCC-07FF-4809-9552-3B5249992587}"/>
              </a:ext>
            </a:extLst>
          </p:cNvPr>
          <p:cNvSpPr/>
          <p:nvPr/>
        </p:nvSpPr>
        <p:spPr>
          <a:xfrm>
            <a:off x="1672531" y="1402615"/>
            <a:ext cx="139337" cy="1132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68065C-E2A4-4D85-A142-CAE0BB7D27D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684954" y="1459220"/>
            <a:ext cx="987577" cy="1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5C222CE-728D-4410-B49D-D09359974E2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1811868" y="1459221"/>
            <a:ext cx="2464041" cy="0"/>
          </a:xfrm>
          <a:prstGeom prst="line">
            <a:avLst/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4BEBEE-A001-4CEE-A599-9A44D2E340B0}"/>
              </a:ext>
            </a:extLst>
          </p:cNvPr>
          <p:cNvSpPr/>
          <p:nvPr/>
        </p:nvSpPr>
        <p:spPr>
          <a:xfrm>
            <a:off x="360488" y="2002779"/>
            <a:ext cx="5998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It is not possible to do the below tasks without these rules</a:t>
            </a:r>
            <a:endParaRPr lang="ko-KR" altLang="en-US" sz="1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6E1BCF-4C05-474D-A62B-70743883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04" y="2670453"/>
            <a:ext cx="4848225" cy="1943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D08A19-162C-4D85-903C-B709A1670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04" y="4680674"/>
            <a:ext cx="3019425" cy="1838325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62E2193C-EC71-4D46-828C-68F8D26DC24A}"/>
              </a:ext>
            </a:extLst>
          </p:cNvPr>
          <p:cNvSpPr txBox="1">
            <a:spLocks/>
          </p:cNvSpPr>
          <p:nvPr/>
        </p:nvSpPr>
        <p:spPr>
          <a:xfrm>
            <a:off x="1414225" y="4416363"/>
            <a:ext cx="5352335" cy="39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/>
              <a:t>Task-c. </a:t>
            </a:r>
          </a:p>
          <a:p>
            <a:pPr algn="r"/>
            <a:r>
              <a:rPr lang="en-US" altLang="ko-KR" sz="1600" dirty="0"/>
              <a:t>Identify test case macros written in user-defined macro</a:t>
            </a:r>
            <a:endParaRPr lang="ko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865621-2A1C-441E-A1A3-223BF9D3F40C}"/>
              </a:ext>
            </a:extLst>
          </p:cNvPr>
          <p:cNvSpPr/>
          <p:nvPr/>
        </p:nvSpPr>
        <p:spPr>
          <a:xfrm>
            <a:off x="7193280" y="3749040"/>
            <a:ext cx="4650377" cy="689786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03A17B-C6BE-4259-B20D-A1B528A97558}"/>
              </a:ext>
            </a:extLst>
          </p:cNvPr>
          <p:cNvSpPr/>
          <p:nvPr/>
        </p:nvSpPr>
        <p:spPr>
          <a:xfrm>
            <a:off x="7193280" y="4706799"/>
            <a:ext cx="2734492" cy="700689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99EC335-3B31-471D-A1AE-C15E4BFAF918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766560" y="4145280"/>
            <a:ext cx="572811" cy="4682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B904F2F-0DD5-4118-A16C-31EECB216BA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66560" y="4613553"/>
            <a:ext cx="679269" cy="4722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1">
            <a:extLst>
              <a:ext uri="{FF2B5EF4-FFF2-40B4-BE49-F238E27FC236}">
                <a16:creationId xmlns:a16="http://schemas.microsoft.com/office/drawing/2014/main" id="{18290100-E7D5-4A11-A4BB-37FCFA26FD91}"/>
              </a:ext>
            </a:extLst>
          </p:cNvPr>
          <p:cNvSpPr txBox="1">
            <a:spLocks/>
          </p:cNvSpPr>
          <p:nvPr/>
        </p:nvSpPr>
        <p:spPr>
          <a:xfrm>
            <a:off x="8203664" y="1976539"/>
            <a:ext cx="3775165" cy="626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400" dirty="0"/>
              <a:t>Though this is a </a:t>
            </a:r>
            <a:r>
              <a:rPr lang="en-US" altLang="ko-KR" sz="1400" dirty="0" err="1"/>
              <a:t>c++</a:t>
            </a:r>
            <a:r>
              <a:rPr lang="en-US" altLang="ko-KR" sz="1400" dirty="0"/>
              <a:t> example not the c, </a:t>
            </a:r>
          </a:p>
          <a:p>
            <a:pPr algn="r"/>
            <a:r>
              <a:rPr lang="en-US" altLang="ko-KR" sz="1400" dirty="0"/>
              <a:t>it would be helpful for you to get feeling.</a:t>
            </a:r>
          </a:p>
          <a:p>
            <a:pPr algn="r"/>
            <a:r>
              <a:rPr lang="en-US" altLang="ko-KR" sz="1400" dirty="0"/>
              <a:t>I added this intentionally for this purpose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299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F1345F-326D-42F7-92E5-87F7ADE8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339001"/>
            <a:ext cx="11501846" cy="627652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A Possibly Honest Solution : Define Required Grammar Rules </a:t>
            </a:r>
            <a:endParaRPr lang="ko-KR" altLang="en-US" sz="24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F9B031B-B8FC-4BFD-83B2-98FF421182B4}"/>
              </a:ext>
            </a:extLst>
          </p:cNvPr>
          <p:cNvSpPr txBox="1">
            <a:spLocks/>
          </p:cNvSpPr>
          <p:nvPr/>
        </p:nvSpPr>
        <p:spPr>
          <a:xfrm>
            <a:off x="341811" y="1312504"/>
            <a:ext cx="11501846" cy="39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/>
              <a:t>Directives in the C languages</a:t>
            </a:r>
            <a:endParaRPr lang="ko-KR" altLang="en-US" sz="1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A4B068-BC7F-49AF-B483-AC2D785BE9C0}"/>
              </a:ext>
            </a:extLst>
          </p:cNvPr>
          <p:cNvSpPr/>
          <p:nvPr/>
        </p:nvSpPr>
        <p:spPr>
          <a:xfrm>
            <a:off x="661809" y="2077392"/>
            <a:ext cx="1599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line directive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F5FB62-F582-4778-919B-DC2E809F14EA}"/>
              </a:ext>
            </a:extLst>
          </p:cNvPr>
          <p:cNvSpPr/>
          <p:nvPr/>
        </p:nvSpPr>
        <p:spPr>
          <a:xfrm>
            <a:off x="659058" y="2605685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program directive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6321C9-0AB4-43A2-8D25-AA7734D02360}"/>
              </a:ext>
            </a:extLst>
          </p:cNvPr>
          <p:cNvSpPr/>
          <p:nvPr/>
        </p:nvSpPr>
        <p:spPr>
          <a:xfrm>
            <a:off x="666286" y="3133978"/>
            <a:ext cx="1997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include directive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82FAE1-C757-453A-877A-C2EECE8AD8B8}"/>
              </a:ext>
            </a:extLst>
          </p:cNvPr>
          <p:cNvSpPr/>
          <p:nvPr/>
        </p:nvSpPr>
        <p:spPr>
          <a:xfrm>
            <a:off x="666285" y="3662271"/>
            <a:ext cx="1893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define directive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A2EE903-8ECC-496A-B554-80C784C75FBB}"/>
              </a:ext>
            </a:extLst>
          </p:cNvPr>
          <p:cNvCxnSpPr>
            <a:stCxn id="5" idx="1"/>
            <a:endCxn id="7" idx="1"/>
          </p:cNvCxnSpPr>
          <p:nvPr/>
        </p:nvCxnSpPr>
        <p:spPr>
          <a:xfrm rot="10800000" flipH="1" flipV="1">
            <a:off x="341811" y="1509694"/>
            <a:ext cx="319998" cy="752364"/>
          </a:xfrm>
          <a:prstGeom prst="bentConnector3">
            <a:avLst>
              <a:gd name="adj1" fmla="val -714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0632469-F865-4AC8-B04C-22E3327B12C6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 flipV="1">
            <a:off x="341810" y="1509693"/>
            <a:ext cx="317247" cy="1280657"/>
          </a:xfrm>
          <a:prstGeom prst="bentConnector3">
            <a:avLst>
              <a:gd name="adj1" fmla="val -720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B781F97-12DC-41A5-A2EE-238D91BC11AE}"/>
              </a:ext>
            </a:extLst>
          </p:cNvPr>
          <p:cNvCxnSpPr>
            <a:stCxn id="5" idx="1"/>
            <a:endCxn id="9" idx="1"/>
          </p:cNvCxnSpPr>
          <p:nvPr/>
        </p:nvCxnSpPr>
        <p:spPr>
          <a:xfrm rot="10800000" flipH="1" flipV="1">
            <a:off x="341810" y="1509694"/>
            <a:ext cx="324475" cy="1808950"/>
          </a:xfrm>
          <a:prstGeom prst="bentConnector3">
            <a:avLst>
              <a:gd name="adj1" fmla="val -704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4495CB9-EF91-4FF1-8DF5-E5826EC20A8C}"/>
              </a:ext>
            </a:extLst>
          </p:cNvPr>
          <p:cNvCxnSpPr>
            <a:stCxn id="5" idx="1"/>
            <a:endCxn id="10" idx="1"/>
          </p:cNvCxnSpPr>
          <p:nvPr/>
        </p:nvCxnSpPr>
        <p:spPr>
          <a:xfrm rot="10800000" flipH="1" flipV="1">
            <a:off x="341811" y="1509693"/>
            <a:ext cx="324474" cy="2337243"/>
          </a:xfrm>
          <a:prstGeom prst="bentConnector3">
            <a:avLst>
              <a:gd name="adj1" fmla="val -704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9F3351-8D35-4B6D-ADFB-EF34CBEA306E}"/>
              </a:ext>
            </a:extLst>
          </p:cNvPr>
          <p:cNvSpPr/>
          <p:nvPr/>
        </p:nvSpPr>
        <p:spPr>
          <a:xfrm>
            <a:off x="3291841" y="0"/>
            <a:ext cx="89001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/>
              <a:t>https://en.wikibooks.org/wiki/C_Programming/Preprocessor_directives_and_macros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0767C1-1421-4CF1-BC86-649ED46D12A7}"/>
              </a:ext>
            </a:extLst>
          </p:cNvPr>
          <p:cNvSpPr/>
          <p:nvPr/>
        </p:nvSpPr>
        <p:spPr>
          <a:xfrm>
            <a:off x="666284" y="4190564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error directive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14A287-F9E4-4CF3-8B6A-54FF7E3C291B}"/>
              </a:ext>
            </a:extLst>
          </p:cNvPr>
          <p:cNvSpPr/>
          <p:nvPr/>
        </p:nvSpPr>
        <p:spPr>
          <a:xfrm>
            <a:off x="666284" y="4718857"/>
            <a:ext cx="209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warning directive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DD7319-1C74-4E38-8865-3802293975F4}"/>
              </a:ext>
            </a:extLst>
          </p:cNvPr>
          <p:cNvSpPr/>
          <p:nvPr/>
        </p:nvSpPr>
        <p:spPr>
          <a:xfrm>
            <a:off x="666284" y="5247150"/>
            <a:ext cx="1843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undef directive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D0EECE-7C0E-43CE-BCC9-B6FB2312D381}"/>
              </a:ext>
            </a:extLst>
          </p:cNvPr>
          <p:cNvSpPr/>
          <p:nvPr/>
        </p:nvSpPr>
        <p:spPr>
          <a:xfrm>
            <a:off x="659057" y="5775443"/>
            <a:ext cx="243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conditional directive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D371CD-7F6F-4DDE-AB13-C021FC5A69F4}"/>
              </a:ext>
            </a:extLst>
          </p:cNvPr>
          <p:cNvSpPr/>
          <p:nvPr/>
        </p:nvSpPr>
        <p:spPr>
          <a:xfrm>
            <a:off x="659057" y="6303734"/>
            <a:ext cx="2462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ifdef/</a:t>
            </a:r>
            <a:r>
              <a:rPr lang="en-US" altLang="ko-KR" b="1" dirty="0" err="1">
                <a:solidFill>
                  <a:srgbClr val="00B050"/>
                </a:solidFill>
              </a:rPr>
              <a:t>ifndef</a:t>
            </a:r>
            <a:r>
              <a:rPr lang="en-US" altLang="ko-KR" b="1" dirty="0">
                <a:solidFill>
                  <a:srgbClr val="00B050"/>
                </a:solidFill>
              </a:rPr>
              <a:t> directive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1C63DA6-0F9A-41A9-A1EA-0427840E99C9}"/>
              </a:ext>
            </a:extLst>
          </p:cNvPr>
          <p:cNvCxnSpPr>
            <a:cxnSpLocks/>
            <a:stCxn id="5" idx="1"/>
            <a:endCxn id="20" idx="1"/>
          </p:cNvCxnSpPr>
          <p:nvPr/>
        </p:nvCxnSpPr>
        <p:spPr>
          <a:xfrm rot="10800000" flipH="1" flipV="1">
            <a:off x="341810" y="1509694"/>
            <a:ext cx="324473" cy="2865536"/>
          </a:xfrm>
          <a:prstGeom prst="bentConnector3">
            <a:avLst>
              <a:gd name="adj1" fmla="val -704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A9EBA05-2297-4765-9187-017BD9C0508C}"/>
              </a:ext>
            </a:extLst>
          </p:cNvPr>
          <p:cNvCxnSpPr>
            <a:cxnSpLocks/>
            <a:stCxn id="5" idx="1"/>
            <a:endCxn id="21" idx="1"/>
          </p:cNvCxnSpPr>
          <p:nvPr/>
        </p:nvCxnSpPr>
        <p:spPr>
          <a:xfrm rot="10800000" flipH="1" flipV="1">
            <a:off x="341810" y="1509693"/>
            <a:ext cx="324473" cy="3393829"/>
          </a:xfrm>
          <a:prstGeom prst="bentConnector3">
            <a:avLst>
              <a:gd name="adj1" fmla="val -704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300FA6A-3863-4D29-9A5A-90B2FD3CB9C1}"/>
              </a:ext>
            </a:extLst>
          </p:cNvPr>
          <p:cNvCxnSpPr>
            <a:cxnSpLocks/>
            <a:stCxn id="5" idx="1"/>
            <a:endCxn id="22" idx="1"/>
          </p:cNvCxnSpPr>
          <p:nvPr/>
        </p:nvCxnSpPr>
        <p:spPr>
          <a:xfrm rot="10800000" flipH="1" flipV="1">
            <a:off x="341810" y="1509694"/>
            <a:ext cx="324473" cy="3922122"/>
          </a:xfrm>
          <a:prstGeom prst="bentConnector3">
            <a:avLst>
              <a:gd name="adj1" fmla="val -704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E83675C-3EB0-4004-B0B7-FEE7ED7724CA}"/>
              </a:ext>
            </a:extLst>
          </p:cNvPr>
          <p:cNvCxnSpPr>
            <a:cxnSpLocks/>
            <a:stCxn id="5" idx="1"/>
            <a:endCxn id="23" idx="1"/>
          </p:cNvCxnSpPr>
          <p:nvPr/>
        </p:nvCxnSpPr>
        <p:spPr>
          <a:xfrm rot="10800000" flipH="1" flipV="1">
            <a:off x="341811" y="1509693"/>
            <a:ext cx="317246" cy="4450415"/>
          </a:xfrm>
          <a:prstGeom prst="bentConnector3">
            <a:avLst>
              <a:gd name="adj1" fmla="val -720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44126E7-E431-4007-B6E6-C6C4336F2B2A}"/>
              </a:ext>
            </a:extLst>
          </p:cNvPr>
          <p:cNvCxnSpPr>
            <a:cxnSpLocks/>
            <a:stCxn id="5" idx="1"/>
            <a:endCxn id="24" idx="1"/>
          </p:cNvCxnSpPr>
          <p:nvPr/>
        </p:nvCxnSpPr>
        <p:spPr>
          <a:xfrm rot="10800000" flipH="1" flipV="1">
            <a:off x="341811" y="1509694"/>
            <a:ext cx="317246" cy="4978706"/>
          </a:xfrm>
          <a:prstGeom prst="bentConnector3">
            <a:avLst>
              <a:gd name="adj1" fmla="val -720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 중괄호 46">
            <a:extLst>
              <a:ext uri="{FF2B5EF4-FFF2-40B4-BE49-F238E27FC236}">
                <a16:creationId xmlns:a16="http://schemas.microsoft.com/office/drawing/2014/main" id="{969486DD-2545-4C0C-9C16-527845004E7A}"/>
              </a:ext>
            </a:extLst>
          </p:cNvPr>
          <p:cNvSpPr/>
          <p:nvPr/>
        </p:nvSpPr>
        <p:spPr>
          <a:xfrm>
            <a:off x="3121141" y="2264269"/>
            <a:ext cx="214736" cy="528292"/>
          </a:xfrm>
          <a:prstGeom prst="rightBrace">
            <a:avLst>
              <a:gd name="adj1" fmla="val 1370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4FCBA3F-4C12-47D5-B814-8D28BFA30826}"/>
              </a:ext>
            </a:extLst>
          </p:cNvPr>
          <p:cNvSpPr/>
          <p:nvPr/>
        </p:nvSpPr>
        <p:spPr>
          <a:xfrm>
            <a:off x="3589076" y="2338099"/>
            <a:ext cx="3359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C.g4 contains rules for these</a:t>
            </a:r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C6B0879-7A96-46F7-9437-3791A2CFB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582" y="1706884"/>
            <a:ext cx="5159708" cy="1790435"/>
          </a:xfrm>
          <a:prstGeom prst="rect">
            <a:avLst/>
          </a:prstGeom>
        </p:spPr>
      </p:pic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F246649C-044F-4F30-84DC-18CE1E995130}"/>
              </a:ext>
            </a:extLst>
          </p:cNvPr>
          <p:cNvSpPr/>
          <p:nvPr/>
        </p:nvSpPr>
        <p:spPr>
          <a:xfrm>
            <a:off x="3124300" y="3243736"/>
            <a:ext cx="214736" cy="3244663"/>
          </a:xfrm>
          <a:prstGeom prst="rightBrace">
            <a:avLst>
              <a:gd name="adj1" fmla="val 1370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9BE7EE1-B700-4883-AF26-D3091144CA52}"/>
              </a:ext>
            </a:extLst>
          </p:cNvPr>
          <p:cNvSpPr/>
          <p:nvPr/>
        </p:nvSpPr>
        <p:spPr>
          <a:xfrm>
            <a:off x="3589075" y="4681401"/>
            <a:ext cx="8012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We have to add rules for these, because the C.g4 does not handle this</a:t>
            </a:r>
            <a:endParaRPr lang="ko-KR" altLang="en-US" dirty="0"/>
          </a:p>
        </p:txBody>
      </p:sp>
      <p:sp>
        <p:nvSpPr>
          <p:cNvPr id="52" name="별: 꼭짓점 5개 51">
            <a:extLst>
              <a:ext uri="{FF2B5EF4-FFF2-40B4-BE49-F238E27FC236}">
                <a16:creationId xmlns:a16="http://schemas.microsoft.com/office/drawing/2014/main" id="{D067F784-3C9F-4CC9-957F-99B8F41530AE}"/>
              </a:ext>
            </a:extLst>
          </p:cNvPr>
          <p:cNvSpPr/>
          <p:nvPr/>
        </p:nvSpPr>
        <p:spPr>
          <a:xfrm>
            <a:off x="2595709" y="3171133"/>
            <a:ext cx="324476" cy="295022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별: 꼭짓점 5개 52">
            <a:extLst>
              <a:ext uri="{FF2B5EF4-FFF2-40B4-BE49-F238E27FC236}">
                <a16:creationId xmlns:a16="http://schemas.microsoft.com/office/drawing/2014/main" id="{F511E95E-0097-445A-9BC1-B056E528F5B1}"/>
              </a:ext>
            </a:extLst>
          </p:cNvPr>
          <p:cNvSpPr/>
          <p:nvPr/>
        </p:nvSpPr>
        <p:spPr>
          <a:xfrm>
            <a:off x="2585170" y="3731629"/>
            <a:ext cx="324476" cy="295022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별: 꼭짓점 5개 53">
            <a:extLst>
              <a:ext uri="{FF2B5EF4-FFF2-40B4-BE49-F238E27FC236}">
                <a16:creationId xmlns:a16="http://schemas.microsoft.com/office/drawing/2014/main" id="{954F444D-0C1C-4047-8B13-FF6575C1750C}"/>
              </a:ext>
            </a:extLst>
          </p:cNvPr>
          <p:cNvSpPr/>
          <p:nvPr/>
        </p:nvSpPr>
        <p:spPr>
          <a:xfrm>
            <a:off x="11370705" y="6165650"/>
            <a:ext cx="324476" cy="295022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ABCE44C-8178-4143-BA7D-0FB50BF197AD}"/>
              </a:ext>
            </a:extLst>
          </p:cNvPr>
          <p:cNvSpPr/>
          <p:nvPr/>
        </p:nvSpPr>
        <p:spPr>
          <a:xfrm>
            <a:off x="9375571" y="6170490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comment blocks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3A05C82-9743-4656-9207-06A5446882B2}"/>
              </a:ext>
            </a:extLst>
          </p:cNvPr>
          <p:cNvSpPr/>
          <p:nvPr/>
        </p:nvSpPr>
        <p:spPr>
          <a:xfrm>
            <a:off x="7729805" y="6166311"/>
            <a:ext cx="1688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together with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26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08323A6-67E6-4576-A19D-051C9802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339001"/>
            <a:ext cx="11501846" cy="627652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A Possibly Honest Solution : Define Required Grammar Rules </a:t>
            </a:r>
            <a:endParaRPr lang="ko-KR" altLang="en-US" sz="24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67E4FC1-1BBA-4CA2-A730-4EDB685CEC62}"/>
              </a:ext>
            </a:extLst>
          </p:cNvPr>
          <p:cNvSpPr txBox="1">
            <a:spLocks/>
          </p:cNvSpPr>
          <p:nvPr/>
        </p:nvSpPr>
        <p:spPr>
          <a:xfrm>
            <a:off x="341811" y="1312504"/>
            <a:ext cx="11501846" cy="39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/>
              <a:t>For the include directive,</a:t>
            </a:r>
            <a:endParaRPr lang="ko-KR" altLang="en-US" sz="18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EAEC8FF-729D-44D7-88D5-627349DFDFFD}"/>
              </a:ext>
            </a:extLst>
          </p:cNvPr>
          <p:cNvSpPr txBox="1">
            <a:spLocks/>
          </p:cNvSpPr>
          <p:nvPr/>
        </p:nvSpPr>
        <p:spPr>
          <a:xfrm>
            <a:off x="345077" y="1708747"/>
            <a:ext cx="11501846" cy="9386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ⓐ </a:t>
            </a:r>
            <a:r>
              <a:rPr lang="en-US" altLang="ko-KR" sz="1800" dirty="0"/>
              <a:t>for the future use, it would be good to handle this directive node at the parser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ⓑ </a:t>
            </a:r>
            <a:r>
              <a:rPr lang="en-US" altLang="ko-KR" sz="1800" dirty="0"/>
              <a:t>in order to do this, we have to two rules : a lexer rule and a parser rule</a:t>
            </a:r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6419F1-6CBD-4C69-AC6F-48289831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91" y="3051771"/>
            <a:ext cx="4638675" cy="971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A448F1-83A8-48B7-AE33-A903902C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269" y="5756080"/>
            <a:ext cx="5724525" cy="933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BA614D-B89D-4F70-B98A-724CF7DE2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269" y="4580138"/>
            <a:ext cx="5724525" cy="1000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B5F21A-AF77-4E06-96ED-CD82053DB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269" y="3051771"/>
            <a:ext cx="5724525" cy="13525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FDD411-2B3C-47A9-A933-E25E639A7BAF}"/>
              </a:ext>
            </a:extLst>
          </p:cNvPr>
          <p:cNvSpPr/>
          <p:nvPr/>
        </p:nvSpPr>
        <p:spPr>
          <a:xfrm>
            <a:off x="490538" y="2695700"/>
            <a:ext cx="23214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[Rule for lexical analysis]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9139DD-496B-4281-8499-CE5EC5298302}"/>
              </a:ext>
            </a:extLst>
          </p:cNvPr>
          <p:cNvSpPr/>
          <p:nvPr/>
        </p:nvSpPr>
        <p:spPr>
          <a:xfrm>
            <a:off x="5807121" y="2703802"/>
            <a:ext cx="2552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[Rule for semantic analysis]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F208E3-2BF2-4D94-9970-9DCEB96350EE}"/>
              </a:ext>
            </a:extLst>
          </p:cNvPr>
          <p:cNvSpPr/>
          <p:nvPr/>
        </p:nvSpPr>
        <p:spPr>
          <a:xfrm>
            <a:off x="490538" y="4056918"/>
            <a:ext cx="453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CC"/>
                </a:solidFill>
              </a:rPr>
              <a:t>when meeting this char sequence satisfying this rule,</a:t>
            </a:r>
          </a:p>
          <a:p>
            <a:r>
              <a:rPr lang="en-US" altLang="ko-KR" sz="1400" dirty="0">
                <a:solidFill>
                  <a:srgbClr val="0000CC"/>
                </a:solidFill>
              </a:rPr>
              <a:t>we call this token as ‘IncludeBlock’ </a:t>
            </a:r>
            <a:endParaRPr lang="ko-KR" altLang="en-US" sz="1400" dirty="0">
              <a:solidFill>
                <a:srgbClr val="0000CC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A6CBDC-0554-48B1-A9BF-F7A10586E5E4}"/>
              </a:ext>
            </a:extLst>
          </p:cNvPr>
          <p:cNvSpPr/>
          <p:nvPr/>
        </p:nvSpPr>
        <p:spPr>
          <a:xfrm>
            <a:off x="1723154" y="5378639"/>
            <a:ext cx="38694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CC"/>
                </a:solidFill>
              </a:rPr>
              <a:t>we consider the ‘</a:t>
            </a:r>
            <a:r>
              <a:rPr lang="en-US" altLang="ko-KR" sz="1400" dirty="0" err="1">
                <a:solidFill>
                  <a:srgbClr val="0000CC"/>
                </a:solidFill>
              </a:rPr>
              <a:t>IncudeBlock</a:t>
            </a:r>
            <a:r>
              <a:rPr lang="en-US" altLang="ko-KR" sz="1400" dirty="0">
                <a:solidFill>
                  <a:srgbClr val="0000CC"/>
                </a:solidFill>
              </a:rPr>
              <a:t>’ token itself is </a:t>
            </a:r>
          </a:p>
          <a:p>
            <a:r>
              <a:rPr lang="en-US" altLang="ko-KR" sz="1400" dirty="0">
                <a:solidFill>
                  <a:srgbClr val="0000CC"/>
                </a:solidFill>
              </a:rPr>
              <a:t>a declaration statement. And we categorize </a:t>
            </a:r>
          </a:p>
          <a:p>
            <a:r>
              <a:rPr lang="en-US" altLang="ko-KR" sz="1400" dirty="0">
                <a:solidFill>
                  <a:srgbClr val="0000CC"/>
                </a:solidFill>
              </a:rPr>
              <a:t>this declaration as ‘</a:t>
            </a:r>
            <a:r>
              <a:rPr lang="en-US" altLang="ko-KR" sz="1400" dirty="0" err="1">
                <a:solidFill>
                  <a:srgbClr val="0000CC"/>
                </a:solidFill>
              </a:rPr>
              <a:t>precprocessorDeclaration</a:t>
            </a:r>
            <a:r>
              <a:rPr lang="en-US" altLang="ko-KR" sz="1400" dirty="0">
                <a:solidFill>
                  <a:srgbClr val="0000CC"/>
                </a:solidFill>
              </a:rPr>
              <a:t>’</a:t>
            </a:r>
            <a:endParaRPr lang="ko-KR" altLang="en-US" sz="1400" dirty="0">
              <a:solidFill>
                <a:srgbClr val="0000CC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3F341F-7AC2-4388-A405-13999989894C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5592611" y="5201037"/>
            <a:ext cx="528099" cy="54693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74B3947-4D60-4BE9-8523-15E64B12B9B4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5592611" y="5747971"/>
            <a:ext cx="528099" cy="57722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9848B9-E1E8-4FB2-A920-72E64E7E6400}"/>
              </a:ext>
            </a:extLst>
          </p:cNvPr>
          <p:cNvSpPr/>
          <p:nvPr/>
        </p:nvSpPr>
        <p:spPr>
          <a:xfrm>
            <a:off x="8855203" y="2440643"/>
            <a:ext cx="2909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CC"/>
                </a:solidFill>
              </a:rPr>
              <a:t>add ‘</a:t>
            </a:r>
            <a:r>
              <a:rPr lang="en-US" altLang="ko-KR" sz="1400" dirty="0" err="1">
                <a:solidFill>
                  <a:srgbClr val="0000CC"/>
                </a:solidFill>
              </a:rPr>
              <a:t>preprocessorDeclaration</a:t>
            </a:r>
            <a:r>
              <a:rPr lang="en-US" altLang="ko-KR" sz="1400" dirty="0">
                <a:solidFill>
                  <a:srgbClr val="0000CC"/>
                </a:solidFill>
              </a:rPr>
              <a:t>’ as </a:t>
            </a:r>
          </a:p>
          <a:p>
            <a:r>
              <a:rPr lang="en-US" altLang="ko-KR" sz="1400" dirty="0">
                <a:solidFill>
                  <a:srgbClr val="0000CC"/>
                </a:solidFill>
              </a:rPr>
              <a:t>another type of declaration</a:t>
            </a:r>
            <a:endParaRPr lang="ko-KR" altLang="en-US" sz="1400" dirty="0">
              <a:solidFill>
                <a:srgbClr val="0000CC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451C8A-8188-46C7-8326-55A1A7ECE443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8769531" y="2702253"/>
            <a:ext cx="85672" cy="5668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59C820-7896-4ED8-81A4-A818F1380EFD}"/>
              </a:ext>
            </a:extLst>
          </p:cNvPr>
          <p:cNvSpPr/>
          <p:nvPr/>
        </p:nvSpPr>
        <p:spPr>
          <a:xfrm>
            <a:off x="6120710" y="4888647"/>
            <a:ext cx="4018969" cy="624779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E215CA-0C1F-444D-89EF-65787BE1057B}"/>
              </a:ext>
            </a:extLst>
          </p:cNvPr>
          <p:cNvSpPr/>
          <p:nvPr/>
        </p:nvSpPr>
        <p:spPr>
          <a:xfrm>
            <a:off x="6120710" y="6012805"/>
            <a:ext cx="4018969" cy="624779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89417A-6730-4D41-B686-51D6C7F160B3}"/>
              </a:ext>
            </a:extLst>
          </p:cNvPr>
          <p:cNvSpPr/>
          <p:nvPr/>
        </p:nvSpPr>
        <p:spPr>
          <a:xfrm>
            <a:off x="6669350" y="3955359"/>
            <a:ext cx="3470329" cy="225481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0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08323A6-67E6-4576-A19D-051C9802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339001"/>
            <a:ext cx="11501846" cy="627652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A Possibly Honest Solution : Define Required Grammar Rules </a:t>
            </a:r>
            <a:endParaRPr lang="ko-KR" altLang="en-US" sz="24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67E4FC1-1BBA-4CA2-A730-4EDB685CEC62}"/>
              </a:ext>
            </a:extLst>
          </p:cNvPr>
          <p:cNvSpPr txBox="1">
            <a:spLocks/>
          </p:cNvSpPr>
          <p:nvPr/>
        </p:nvSpPr>
        <p:spPr>
          <a:xfrm>
            <a:off x="341811" y="1312504"/>
            <a:ext cx="11501846" cy="39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/>
              <a:t>For the define directive,</a:t>
            </a:r>
            <a:endParaRPr lang="ko-KR" altLang="en-US" sz="18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EAEC8FF-729D-44D7-88D5-627349DFDFFD}"/>
              </a:ext>
            </a:extLst>
          </p:cNvPr>
          <p:cNvSpPr txBox="1">
            <a:spLocks/>
          </p:cNvSpPr>
          <p:nvPr/>
        </p:nvSpPr>
        <p:spPr>
          <a:xfrm>
            <a:off x="345077" y="1708747"/>
            <a:ext cx="11501846" cy="9386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ⓐ </a:t>
            </a:r>
            <a:r>
              <a:rPr lang="en-US" altLang="ko-KR" sz="1800" dirty="0"/>
              <a:t>for the future use, it would be good to handle this directive node at the parser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ⓑ </a:t>
            </a:r>
            <a:r>
              <a:rPr lang="en-US" altLang="ko-KR" sz="1800" dirty="0"/>
              <a:t>in order to do this, we have to two rules : a lexer rule and a parser rule</a:t>
            </a:r>
            <a:endParaRPr lang="ko-KR" altLang="en-US" sz="1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1068FC-8555-4AE9-945F-F500EFA1D02D}"/>
              </a:ext>
            </a:extLst>
          </p:cNvPr>
          <p:cNvSpPr/>
          <p:nvPr/>
        </p:nvSpPr>
        <p:spPr>
          <a:xfrm>
            <a:off x="490538" y="2695700"/>
            <a:ext cx="23214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[Rule for lexical analysis]</a:t>
            </a:r>
            <a:endParaRPr lang="ko-KR" altLang="en-US" sz="1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21F0AC-8186-4384-8328-4DEDA8D50AE7}"/>
              </a:ext>
            </a:extLst>
          </p:cNvPr>
          <p:cNvSpPr/>
          <p:nvPr/>
        </p:nvSpPr>
        <p:spPr>
          <a:xfrm>
            <a:off x="6326338" y="2703801"/>
            <a:ext cx="2552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[Rule for semantic analysis]</a:t>
            </a:r>
            <a:endParaRPr lang="ko-KR" altLang="en-US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F4DF0A-B082-4566-999B-5BC9B25A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97" y="4267745"/>
            <a:ext cx="4699498" cy="9525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CFD244-5DFB-4111-A2C5-DC3233A1DA74}"/>
              </a:ext>
            </a:extLst>
          </p:cNvPr>
          <p:cNvSpPr/>
          <p:nvPr/>
        </p:nvSpPr>
        <p:spPr>
          <a:xfrm>
            <a:off x="490538" y="5283886"/>
            <a:ext cx="5375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CC"/>
                </a:solidFill>
              </a:rPr>
              <a:t>In order to handle multi-line define statements,</a:t>
            </a:r>
          </a:p>
          <a:p>
            <a:r>
              <a:rPr lang="en-US" altLang="ko-KR" sz="1400" dirty="0">
                <a:solidFill>
                  <a:srgbClr val="0000CC"/>
                </a:solidFill>
              </a:rPr>
              <a:t>I split into two tokens : staring block and its body. For example,</a:t>
            </a:r>
            <a:endParaRPr lang="ko-KR" altLang="en-US" sz="1400" dirty="0">
              <a:solidFill>
                <a:srgbClr val="0000CC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B492CD-D438-4DCE-B449-89DB0CA9F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96" y="5964515"/>
            <a:ext cx="4760457" cy="7810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225E012-5BEA-435D-9662-5FEAA1247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96" y="3180370"/>
            <a:ext cx="4699499" cy="9334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4B2B06C-3D20-433F-B913-34ED5A4C1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881" y="3180369"/>
            <a:ext cx="4953000" cy="9715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A049B13-568D-4948-A4AC-7736E361F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881" y="4260784"/>
            <a:ext cx="4953000" cy="11525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0835F6B-A825-4CB5-9EFD-0E91764ECC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283" y="5454267"/>
            <a:ext cx="4953000" cy="129129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9DC9C4-80C8-49E0-B905-5C66D7F61C65}"/>
              </a:ext>
            </a:extLst>
          </p:cNvPr>
          <p:cNvSpPr/>
          <p:nvPr/>
        </p:nvSpPr>
        <p:spPr>
          <a:xfrm>
            <a:off x="7213705" y="6215677"/>
            <a:ext cx="2734492" cy="172519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EE7ECA-CBBD-498B-B9D5-CA07A786A346}"/>
              </a:ext>
            </a:extLst>
          </p:cNvPr>
          <p:cNvSpPr/>
          <p:nvPr/>
        </p:nvSpPr>
        <p:spPr>
          <a:xfrm>
            <a:off x="7213705" y="5010638"/>
            <a:ext cx="2734492" cy="172519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518266-6121-4B66-A00C-1C33557E4370}"/>
              </a:ext>
            </a:extLst>
          </p:cNvPr>
          <p:cNvSpPr/>
          <p:nvPr/>
        </p:nvSpPr>
        <p:spPr>
          <a:xfrm>
            <a:off x="6621387" y="3457940"/>
            <a:ext cx="3326809" cy="606060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8555192-1FCE-4D04-9981-6E81E92C21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7782" y="835583"/>
            <a:ext cx="4635249" cy="85268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6EB237-35CA-43EF-A5B2-889DD2CBDDC6}"/>
              </a:ext>
            </a:extLst>
          </p:cNvPr>
          <p:cNvSpPr/>
          <p:nvPr/>
        </p:nvSpPr>
        <p:spPr>
          <a:xfrm>
            <a:off x="8509190" y="1654730"/>
            <a:ext cx="3615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>
                <a:solidFill>
                  <a:srgbClr val="0000CC"/>
                </a:solidFill>
              </a:rPr>
              <a:t>additionally comment out an existing rule</a:t>
            </a:r>
            <a:endParaRPr lang="ko-KR" altLang="en-US" sz="1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0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4C5F1F47-6EC7-4297-8399-BABE0E15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339001"/>
            <a:ext cx="11501846" cy="627652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A Possibly Honest Solution : Define Required Grammar Rules </a:t>
            </a:r>
            <a:endParaRPr lang="ko-KR" altLang="en-US" sz="2400" b="1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B04829A1-726C-4CEB-A005-55874DDD8433}"/>
              </a:ext>
            </a:extLst>
          </p:cNvPr>
          <p:cNvSpPr txBox="1">
            <a:spLocks/>
          </p:cNvSpPr>
          <p:nvPr/>
        </p:nvSpPr>
        <p:spPr>
          <a:xfrm>
            <a:off x="341811" y="1312504"/>
            <a:ext cx="11501846" cy="39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/>
              <a:t>Additionally, for the comments,</a:t>
            </a:r>
            <a:endParaRPr lang="ko-KR" altLang="en-US" sz="1800" b="1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8B1E177-6DBB-44DB-8CAF-E76DA97C8DC4}"/>
              </a:ext>
            </a:extLst>
          </p:cNvPr>
          <p:cNvSpPr txBox="1">
            <a:spLocks/>
          </p:cNvSpPr>
          <p:nvPr/>
        </p:nvSpPr>
        <p:spPr>
          <a:xfrm>
            <a:off x="345077" y="1708747"/>
            <a:ext cx="11501846" cy="9386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ⓐ </a:t>
            </a:r>
            <a:r>
              <a:rPr lang="en-US" altLang="ko-KR" sz="1800" dirty="0"/>
              <a:t>we need to extract meta information from comments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ⓑ </a:t>
            </a:r>
            <a:r>
              <a:rPr lang="en-US" altLang="ko-KR" sz="1800" dirty="0"/>
              <a:t>in order to do this, we have to two thing : modification of lexer rule , addition of a parser rule</a:t>
            </a:r>
            <a:endParaRPr lang="ko-KR" altLang="en-US" sz="1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0CAF77-BF78-4E41-BFFE-B27C88D1D298}"/>
              </a:ext>
            </a:extLst>
          </p:cNvPr>
          <p:cNvSpPr/>
          <p:nvPr/>
        </p:nvSpPr>
        <p:spPr>
          <a:xfrm>
            <a:off x="490538" y="2695700"/>
            <a:ext cx="23214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[Rule for lexical analysis]</a:t>
            </a:r>
            <a:endParaRPr lang="ko-KR" altLang="en-US" sz="14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7D8EE8-E8BC-4B5F-AEA0-5E392995A35B}"/>
              </a:ext>
            </a:extLst>
          </p:cNvPr>
          <p:cNvSpPr/>
          <p:nvPr/>
        </p:nvSpPr>
        <p:spPr>
          <a:xfrm>
            <a:off x="6326338" y="2703801"/>
            <a:ext cx="2552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[Rule for semantic analysis]</a:t>
            </a:r>
            <a:endParaRPr lang="ko-KR" altLang="en-US" sz="1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5C60A6-E5C6-4985-8B4A-B853FF2E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3" y="3128275"/>
            <a:ext cx="4305300" cy="256222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F2F087-CE81-46C1-BF6F-85E4056890C7}"/>
              </a:ext>
            </a:extLst>
          </p:cNvPr>
          <p:cNvSpPr/>
          <p:nvPr/>
        </p:nvSpPr>
        <p:spPr>
          <a:xfrm>
            <a:off x="583943" y="5717740"/>
            <a:ext cx="4954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CC"/>
                </a:solidFill>
              </a:rPr>
              <a:t>remove skip so as to toss this token information to parser</a:t>
            </a:r>
            <a:endParaRPr lang="ko-KR" altLang="en-US" sz="1400" dirty="0">
              <a:solidFill>
                <a:srgbClr val="0000CC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E7771C-964B-4C25-8BC2-3A3A77C604DE}"/>
              </a:ext>
            </a:extLst>
          </p:cNvPr>
          <p:cNvSpPr/>
          <p:nvPr/>
        </p:nvSpPr>
        <p:spPr>
          <a:xfrm>
            <a:off x="1216687" y="3881007"/>
            <a:ext cx="2734492" cy="172519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CF21C1-C2B1-4554-B3A3-B455E3B72187}"/>
              </a:ext>
            </a:extLst>
          </p:cNvPr>
          <p:cNvSpPr/>
          <p:nvPr/>
        </p:nvSpPr>
        <p:spPr>
          <a:xfrm>
            <a:off x="1216687" y="5249465"/>
            <a:ext cx="2734492" cy="172519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576145-91D6-4E2C-9CCD-CEEC26F29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34" y="3128275"/>
            <a:ext cx="5486399" cy="923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2255C0-4692-45B6-8A5D-D970EFC89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635" y="4579454"/>
            <a:ext cx="5486400" cy="157296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EF8A3D-958C-4E6F-B55D-18C11F339367}"/>
              </a:ext>
            </a:extLst>
          </p:cNvPr>
          <p:cNvSpPr/>
          <p:nvPr/>
        </p:nvSpPr>
        <p:spPr>
          <a:xfrm>
            <a:off x="6751792" y="5739659"/>
            <a:ext cx="2734492" cy="172519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BDDDED-43F5-4CFB-B540-EC89C0678FE1}"/>
              </a:ext>
            </a:extLst>
          </p:cNvPr>
          <p:cNvSpPr/>
          <p:nvPr/>
        </p:nvSpPr>
        <p:spPr>
          <a:xfrm>
            <a:off x="6525548" y="3417718"/>
            <a:ext cx="3532852" cy="585322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B24DCF-BEEC-4329-BDE2-86911AAAC84F}"/>
              </a:ext>
            </a:extLst>
          </p:cNvPr>
          <p:cNvSpPr/>
          <p:nvPr/>
        </p:nvSpPr>
        <p:spPr>
          <a:xfrm>
            <a:off x="6266634" y="4077721"/>
            <a:ext cx="32714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CC"/>
                </a:solidFill>
              </a:rPr>
              <a:t>define comment as a parse tree node</a:t>
            </a:r>
            <a:endParaRPr lang="ko-KR" altLang="en-US" sz="1400" dirty="0">
              <a:solidFill>
                <a:srgbClr val="0000CC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1A029E-37F9-43B4-8D32-E621F17DBAE8}"/>
              </a:ext>
            </a:extLst>
          </p:cNvPr>
          <p:cNvSpPr/>
          <p:nvPr/>
        </p:nvSpPr>
        <p:spPr>
          <a:xfrm>
            <a:off x="6266633" y="6192481"/>
            <a:ext cx="4092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CC"/>
                </a:solidFill>
              </a:rPr>
              <a:t>add comment node as one of declaration types</a:t>
            </a:r>
            <a:endParaRPr lang="ko-KR" altLang="en-US" sz="1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2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1082</Words>
  <Application>Microsoft Office PowerPoint</Application>
  <PresentationFormat>와이드스크린</PresentationFormat>
  <Paragraphs>139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Antlr4 in a nut-shell  for identifying test cases  Some person says “It is a trivial thing to count or identify test cases”.  They says “Just use the grep tool and I have done it at previous projects”  irresponsibly.  Is it possible t do that for the below example only with the grep tool so easily? Make a bet on this ! I’ll do that on ‘impossible’</vt:lpstr>
      <vt:lpstr>Basic Concept &amp; Usage</vt:lpstr>
      <vt:lpstr>Current Problems @ C Language</vt:lpstr>
      <vt:lpstr>Current Problems @ C Language</vt:lpstr>
      <vt:lpstr>Current Problems @ C Language</vt:lpstr>
      <vt:lpstr>A Possibly Honest Solution : Define Required Grammar Rules </vt:lpstr>
      <vt:lpstr>A Possibly Honest Solution : Define Required Grammar Rules </vt:lpstr>
      <vt:lpstr>A Possibly Honest Solution : Define Required Grammar Rules </vt:lpstr>
      <vt:lpstr>A Possibly Honest Solution : Define Required Grammar Rules </vt:lpstr>
      <vt:lpstr>A Possibly Honest Solution : Define Required Grammar Rules </vt:lpstr>
      <vt:lpstr>A Possibly Honest Solution : Define Required Grammar Rules </vt:lpstr>
      <vt:lpstr>A Possibly Honest Solution : Define Required Grammar Rules </vt:lpstr>
      <vt:lpstr>A Possibly Honest Solution : Define Required Grammar Rules </vt:lpstr>
      <vt:lpstr>A Possibly Honest Solution : Define Required Grammar Rules </vt:lpstr>
      <vt:lpstr>A Possibly Honest Solution : Define Required Grammar Rules </vt:lpstr>
      <vt:lpstr>PowerPoint 프레젠테이션</vt:lpstr>
      <vt:lpstr>PowerPoint 프레젠테이션</vt:lpstr>
      <vt:lpstr>For The Other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창선 송</dc:creator>
  <cp:lastModifiedBy>창선 송</cp:lastModifiedBy>
  <cp:revision>244</cp:revision>
  <dcterms:created xsi:type="dcterms:W3CDTF">2019-02-23T02:59:34Z</dcterms:created>
  <dcterms:modified xsi:type="dcterms:W3CDTF">2019-02-24T04:17:20Z</dcterms:modified>
</cp:coreProperties>
</file>