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80" r:id="rId13"/>
    <p:sldId id="281" r:id="rId14"/>
    <p:sldId id="282" r:id="rId15"/>
    <p:sldId id="271" r:id="rId16"/>
    <p:sldId id="285" r:id="rId17"/>
    <p:sldId id="286" r:id="rId18"/>
    <p:sldId id="269" r:id="rId19"/>
    <p:sldId id="270" r:id="rId20"/>
    <p:sldId id="288" r:id="rId21"/>
    <p:sldId id="289" r:id="rId22"/>
    <p:sldId id="287" r:id="rId23"/>
    <p:sldId id="283" r:id="rId24"/>
    <p:sldId id="284" r:id="rId25"/>
    <p:sldId id="263" r:id="rId26"/>
    <p:sldId id="272" r:id="rId27"/>
    <p:sldId id="273" r:id="rId28"/>
    <p:sldId id="277" r:id="rId29"/>
    <p:sldId id="274" r:id="rId30"/>
    <p:sldId id="275" r:id="rId31"/>
    <p:sldId id="276" r:id="rId32"/>
    <p:sldId id="278" r:id="rId33"/>
    <p:sldId id="27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52" y="346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8DF8-FEFA-4B45-B2F5-0EF177967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ACA45A-FB84-4AAA-B80B-A5062308C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772B9-6F38-477A-9F82-48B00E7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7A27-5079-4897-B3E9-69D352DF7677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09221-FC46-4AC0-909D-74973E96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3BC20-F8AD-4C88-A17A-28B4F9FB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B8B2-1B3B-420C-9968-DBB5FBBE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0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911AA-5F8A-4FA3-8AAC-91E9106E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00515-3862-4EBB-8AB0-4A79F8380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6A9BE-2FBA-42AE-9B23-563835DF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7A27-5079-4897-B3E9-69D352DF7677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2BC5B-2DC7-4D96-A80D-654C86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95BAF-05E2-45F1-8EE0-F5A52F06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B8B2-1B3B-420C-9968-DBB5FBBE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1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C6F7F9-5489-4632-BD07-B7697B174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729A34-72BF-48E2-8238-FA0EDF9BF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DB34C-F056-4E90-9517-96E7FD92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7A27-5079-4897-B3E9-69D352DF7677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BE179-8411-411B-9043-879B6969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55B31-5046-404F-892C-4B2208A9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B8B2-1B3B-420C-9968-DBB5FBBE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C612D-A1E9-40D5-AB42-502966DD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48873-E5A0-48A3-8EB5-E3F96C67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9CA68-A476-4193-B2C6-733BB7C5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7A27-5079-4897-B3E9-69D352DF7677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C3BD4-EB3A-4E9E-AC9E-2FBE711A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1BC51-5048-4E1C-9713-F9546A44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B8B2-1B3B-420C-9968-DBB5FBBE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4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81F07-7834-4A79-AD62-A8FBE038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20E94F-263B-4BA8-9F94-33C23099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01A15-3C7C-4102-89D6-C1E07229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7A27-5079-4897-B3E9-69D352DF7677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60F5C-74A8-42EB-BE30-E3F2AECF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34727-1D0B-4268-B3EF-C6807C6D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B8B2-1B3B-420C-9968-DBB5FBBE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59318-934F-467C-B86A-B39B303E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AEC70-2090-4D99-B1CC-99221F0A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82256-4B9B-478F-8529-1D90E2BD1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5023EE-85A5-47B1-A9C6-6C2CDA34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7A27-5079-4897-B3E9-69D352DF7677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74246-38B2-4FE4-8919-5BC962EC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A57FD8-B710-4529-A2A7-ABECCD37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B8B2-1B3B-420C-9968-DBB5FBBE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2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405EA-3FC5-4658-81BB-764F0B6D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C0CED-4467-4BD9-8F61-6CC97549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379957-AD53-416F-8099-1EF4E17B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6CF64-C35F-4AA6-9B21-0242A1C45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C58CAB-338E-4F01-8E98-95AFBE6AA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D7EDAB-9C24-460F-A396-20EFF292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7A27-5079-4897-B3E9-69D352DF7677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F5E687-BFD0-40CF-BDD5-BD7DA14E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A509BC-0828-4ABC-90AB-15B55662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B8B2-1B3B-420C-9968-DBB5FBBE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4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0AF3A-0ACB-4A5A-9211-0C9315FF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023A2E-2BFE-4A76-BDC0-17EE7031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7A27-5079-4897-B3E9-69D352DF7677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2DF5A9-4E92-42CF-895D-4A402262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816F42-BF9A-4576-B421-EE12C5D4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B8B2-1B3B-420C-9968-DBB5FBBE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1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5A26E1-0099-4E98-A2D2-A6CE1C4D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7A27-5079-4897-B3E9-69D352DF7677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844E5D-DD32-4234-9135-4654515E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5A21CF-8DB6-4EC5-A178-C07DA644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B8B2-1B3B-420C-9968-DBB5FBBE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0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0FF67-6B00-4069-A89A-A0F02CF6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A3BAF-FEC6-4BFF-A4B1-F8D4FFF0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254DB-5794-44C3-B226-85F48F669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D59725-8EE4-42A5-91BF-CDFF3F9B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7A27-5079-4897-B3E9-69D352DF7677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9EC76-6111-41C5-9E23-FCFA49AF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D75D70-336A-4B13-A271-BB66190F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B8B2-1B3B-420C-9968-DBB5FBBE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9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86F88-A514-4BBB-BA64-AD560FC7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255D4C-FBBE-4D39-9C58-79D722D20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E5C7C6-9D04-4178-A7A1-9815B6530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F6697-32B6-4F1B-99B8-DD715E2C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7A27-5079-4897-B3E9-69D352DF7677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CB950-0DC7-4A88-B25C-FA3BE498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37BA0-55CB-4A7A-979F-E3CB2905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B8B2-1B3B-420C-9968-DBB5FBBE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4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354AC9-E7F9-42AD-A2AF-5E003B43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A1088-28C5-4F71-A8DE-1ABD7518F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A0760-FA30-4DAE-8209-81782CBB8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7A27-5079-4897-B3E9-69D352DF7677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14A88-979B-432B-9ABC-ACEADD53E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AE017-E75B-4F5F-80BC-29E670A72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B8B2-1B3B-420C-9968-DBB5FBBE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9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image" Target="../media/image39.png"/><Relationship Id="rId7" Type="http://schemas.openxmlformats.org/officeDocument/2006/relationships/slide" Target="slide28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slide" Target="slide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C779F5-D6FC-472A-9433-438E8D669C0E}"/>
              </a:ext>
            </a:extLst>
          </p:cNvPr>
          <p:cNvSpPr/>
          <p:nvPr/>
        </p:nvSpPr>
        <p:spPr>
          <a:xfrm>
            <a:off x="121919" y="3126376"/>
            <a:ext cx="11904617" cy="35792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373AA2-74DC-4C37-9EDF-2758A78A85CB}"/>
              </a:ext>
            </a:extLst>
          </p:cNvPr>
          <p:cNvSpPr/>
          <p:nvPr/>
        </p:nvSpPr>
        <p:spPr>
          <a:xfrm>
            <a:off x="121919" y="951101"/>
            <a:ext cx="11904617" cy="20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Spring Data JPA (Java</a:t>
            </a:r>
            <a:r>
              <a:rPr lang="ko-KR" altLang="en-US" sz="4400" b="1" dirty="0">
                <a:solidFill>
                  <a:schemeClr val="tx1"/>
                </a:solidFill>
              </a:rPr>
              <a:t> </a:t>
            </a:r>
            <a:r>
              <a:rPr lang="en-US" altLang="ko-KR" sz="4400" b="1" dirty="0">
                <a:solidFill>
                  <a:schemeClr val="tx1"/>
                </a:solidFill>
              </a:rPr>
              <a:t>Persistence API)</a:t>
            </a: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- In a nutshell -</a:t>
            </a:r>
            <a:r>
              <a:rPr lang="en-US" altLang="ko-KR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C22B11-D01D-4392-90FB-1B1FE9835A8C}"/>
              </a:ext>
            </a:extLst>
          </p:cNvPr>
          <p:cNvSpPr/>
          <p:nvPr/>
        </p:nvSpPr>
        <p:spPr>
          <a:xfrm>
            <a:off x="1132107" y="3396351"/>
            <a:ext cx="2316480" cy="9056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Batch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3DF94E-D889-4125-99C7-7654A7791304}"/>
              </a:ext>
            </a:extLst>
          </p:cNvPr>
          <p:cNvSpPr/>
          <p:nvPr/>
        </p:nvSpPr>
        <p:spPr>
          <a:xfrm>
            <a:off x="1236610" y="3796944"/>
            <a:ext cx="1001486" cy="418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Raw Data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FF0EAF-C8E3-4232-AC11-F35977E20815}"/>
              </a:ext>
            </a:extLst>
          </p:cNvPr>
          <p:cNvSpPr/>
          <p:nvPr/>
        </p:nvSpPr>
        <p:spPr>
          <a:xfrm>
            <a:off x="2342598" y="3805653"/>
            <a:ext cx="1001486" cy="418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Raw Data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DA1FE9-6B2F-40BB-8D99-2D3620F16A65}"/>
              </a:ext>
            </a:extLst>
          </p:cNvPr>
          <p:cNvSpPr/>
          <p:nvPr/>
        </p:nvSpPr>
        <p:spPr>
          <a:xfrm>
            <a:off x="4267193" y="3396351"/>
            <a:ext cx="2316480" cy="9056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Restful API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F0E5FE-98C6-4B89-8A9C-602D08FD0218}"/>
              </a:ext>
            </a:extLst>
          </p:cNvPr>
          <p:cNvSpPr/>
          <p:nvPr/>
        </p:nvSpPr>
        <p:spPr>
          <a:xfrm>
            <a:off x="4371696" y="3796944"/>
            <a:ext cx="1001486" cy="418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현황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A5B2C1-397F-4C56-82EA-A0E0773EBE8E}"/>
              </a:ext>
            </a:extLst>
          </p:cNvPr>
          <p:cNvSpPr/>
          <p:nvPr/>
        </p:nvSpPr>
        <p:spPr>
          <a:xfrm>
            <a:off x="5477684" y="3805653"/>
            <a:ext cx="1001486" cy="418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 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EC2E45-4B77-43AE-9026-57B869F07098}"/>
              </a:ext>
            </a:extLst>
          </p:cNvPr>
          <p:cNvSpPr/>
          <p:nvPr/>
        </p:nvSpPr>
        <p:spPr>
          <a:xfrm>
            <a:off x="7402279" y="3396351"/>
            <a:ext cx="2316480" cy="9056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Plugins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AE4A2-470C-465D-8852-800C82217711}"/>
              </a:ext>
            </a:extLst>
          </p:cNvPr>
          <p:cNvSpPr/>
          <p:nvPr/>
        </p:nvSpPr>
        <p:spPr>
          <a:xfrm>
            <a:off x="7471947" y="3805651"/>
            <a:ext cx="1001486" cy="418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품질 경고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D25A48-3C6A-427E-80DD-223BBAD71B3A}"/>
              </a:ext>
            </a:extLst>
          </p:cNvPr>
          <p:cNvSpPr/>
          <p:nvPr/>
        </p:nvSpPr>
        <p:spPr>
          <a:xfrm>
            <a:off x="8595353" y="3814359"/>
            <a:ext cx="1001486" cy="418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D86F25-9797-4947-9A28-8836397F2AED}"/>
              </a:ext>
            </a:extLst>
          </p:cNvPr>
          <p:cNvSpPr/>
          <p:nvPr/>
        </p:nvSpPr>
        <p:spPr>
          <a:xfrm>
            <a:off x="1132107" y="4680858"/>
            <a:ext cx="8586652" cy="3352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dk1"/>
                </a:solidFill>
              </a:rPr>
              <a:t>Domain Model </a:t>
            </a:r>
            <a:r>
              <a:rPr lang="en-US" altLang="ko-KR" sz="1400" b="1" dirty="0">
                <a:solidFill>
                  <a:srgbClr val="C00000"/>
                </a:solidFill>
              </a:rPr>
              <a:t>(As Is : POJO 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4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ToBe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 : JPA Entities, Repositories)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3732AB97-EE5C-456B-8834-35DA53DA25A8}"/>
              </a:ext>
            </a:extLst>
          </p:cNvPr>
          <p:cNvSpPr/>
          <p:nvPr/>
        </p:nvSpPr>
        <p:spPr>
          <a:xfrm>
            <a:off x="1123400" y="5337639"/>
            <a:ext cx="8604069" cy="51453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Database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DFD4A8-2995-42BD-90B8-B602DE46CE8C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2290347" y="4302042"/>
            <a:ext cx="3135086" cy="378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857791-C6D9-4F0F-8A3B-BCD7B4A73341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5425433" y="4302042"/>
            <a:ext cx="0" cy="378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F19764E-26AA-49FB-B5AB-0CE59BF50C83}"/>
              </a:ext>
            </a:extLst>
          </p:cNvPr>
          <p:cNvCxnSpPr>
            <a:stCxn id="12" idx="1"/>
            <a:endCxn id="9" idx="3"/>
          </p:cNvCxnSpPr>
          <p:nvPr/>
        </p:nvCxnSpPr>
        <p:spPr>
          <a:xfrm flipH="1">
            <a:off x="6583673" y="3849197"/>
            <a:ext cx="81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2A59569-3A31-452F-B63F-DA59C66E2F37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5425433" y="4302042"/>
            <a:ext cx="3135086" cy="378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381BED-4E0B-4192-A8A7-58629B7963F8}"/>
              </a:ext>
            </a:extLst>
          </p:cNvPr>
          <p:cNvSpPr/>
          <p:nvPr/>
        </p:nvSpPr>
        <p:spPr>
          <a:xfrm rot="436659">
            <a:off x="3417133" y="4259261"/>
            <a:ext cx="1491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&lt;&lt;depends on&gt;&gt;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278F3F-90C5-4223-BBA8-17D32ECD1F5B}"/>
              </a:ext>
            </a:extLst>
          </p:cNvPr>
          <p:cNvSpPr/>
          <p:nvPr/>
        </p:nvSpPr>
        <p:spPr>
          <a:xfrm>
            <a:off x="5206922" y="4284948"/>
            <a:ext cx="1491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&lt;&lt;depends on&gt;&gt;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950ECE-6727-4F3A-B5C5-1E88F2EB9BFB}"/>
              </a:ext>
            </a:extLst>
          </p:cNvPr>
          <p:cNvSpPr/>
          <p:nvPr/>
        </p:nvSpPr>
        <p:spPr>
          <a:xfrm rot="21210170">
            <a:off x="7087624" y="4365424"/>
            <a:ext cx="1491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&lt;&lt;depends on&gt;&gt;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5E47312A-C21E-436D-B995-ABB173FFF0F2}"/>
              </a:ext>
            </a:extLst>
          </p:cNvPr>
          <p:cNvSpPr/>
          <p:nvPr/>
        </p:nvSpPr>
        <p:spPr>
          <a:xfrm>
            <a:off x="8560519" y="4725897"/>
            <a:ext cx="217714" cy="22855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3593AD32-2D99-4D01-9BC7-7868EDE5B35C}"/>
              </a:ext>
            </a:extLst>
          </p:cNvPr>
          <p:cNvSpPr/>
          <p:nvPr/>
        </p:nvSpPr>
        <p:spPr>
          <a:xfrm>
            <a:off x="8845725" y="4734227"/>
            <a:ext cx="217714" cy="22855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1F942FFB-1469-43C7-94AA-3F01607A00AB}"/>
              </a:ext>
            </a:extLst>
          </p:cNvPr>
          <p:cNvSpPr/>
          <p:nvPr/>
        </p:nvSpPr>
        <p:spPr>
          <a:xfrm>
            <a:off x="9126578" y="4739055"/>
            <a:ext cx="217714" cy="22855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AE203B-F3AC-434A-8391-116CC721580C}"/>
              </a:ext>
            </a:extLst>
          </p:cNvPr>
          <p:cNvSpPr/>
          <p:nvPr/>
        </p:nvSpPr>
        <p:spPr>
          <a:xfrm>
            <a:off x="272690" y="4586892"/>
            <a:ext cx="785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도메인 </a:t>
            </a:r>
            <a:endParaRPr lang="en-US" altLang="ko-KR" sz="1400" dirty="0"/>
          </a:p>
          <a:p>
            <a:pPr algn="ctr"/>
            <a:r>
              <a:rPr lang="ko-KR" altLang="en-US" sz="1400" dirty="0"/>
              <a:t>모델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46A00F-8701-49A9-BAE7-5E9F5E789B47}"/>
              </a:ext>
            </a:extLst>
          </p:cNvPr>
          <p:cNvSpPr/>
          <p:nvPr/>
        </p:nvSpPr>
        <p:spPr>
          <a:xfrm>
            <a:off x="211879" y="3451757"/>
            <a:ext cx="9028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응용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컨트롤러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00301-DF15-46FC-A765-7DD41A8C25D2}"/>
              </a:ext>
            </a:extLst>
          </p:cNvPr>
          <p:cNvSpPr/>
          <p:nvPr/>
        </p:nvSpPr>
        <p:spPr>
          <a:xfrm>
            <a:off x="3185238" y="3281278"/>
            <a:ext cx="415498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ko-KR" altLang="en-US" sz="900" b="1" dirty="0"/>
              <a:t>응용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873C4B-890C-4537-8F9F-8A77B73396DF}"/>
              </a:ext>
            </a:extLst>
          </p:cNvPr>
          <p:cNvSpPr/>
          <p:nvPr/>
        </p:nvSpPr>
        <p:spPr>
          <a:xfrm>
            <a:off x="9519790" y="3280935"/>
            <a:ext cx="415498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ko-KR" altLang="en-US" sz="900" b="1" dirty="0"/>
              <a:t>응용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2176BB-0346-4A2F-BF81-3F6F5CAD1489}"/>
              </a:ext>
            </a:extLst>
          </p:cNvPr>
          <p:cNvSpPr/>
          <p:nvPr/>
        </p:nvSpPr>
        <p:spPr>
          <a:xfrm>
            <a:off x="6015605" y="3319341"/>
            <a:ext cx="928459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ko-KR" altLang="en-US" sz="900" b="1"/>
              <a:t>컨트롤러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응용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CE4D70-9C53-445B-BC23-B8878CDD3F81}"/>
              </a:ext>
            </a:extLst>
          </p:cNvPr>
          <p:cNvSpPr/>
          <p:nvPr/>
        </p:nvSpPr>
        <p:spPr>
          <a:xfrm>
            <a:off x="9529959" y="4561947"/>
            <a:ext cx="415498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ko-KR" altLang="en-US" sz="900" b="1" dirty="0"/>
              <a:t>모델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878563-B57B-4ACC-9620-CE10BDE21463}"/>
              </a:ext>
            </a:extLst>
          </p:cNvPr>
          <p:cNvSpPr/>
          <p:nvPr/>
        </p:nvSpPr>
        <p:spPr>
          <a:xfrm>
            <a:off x="4778894" y="6012540"/>
            <a:ext cx="71727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/>
              <a:t>Highly dependent layer from the all components. Everyone has to know this!</a:t>
            </a:r>
          </a:p>
          <a:p>
            <a:pPr algn="r"/>
            <a:r>
              <a:rPr lang="en-US" altLang="ko-KR" sz="1200" b="1" dirty="0"/>
              <a:t>Next step </a:t>
            </a:r>
            <a:r>
              <a:rPr lang="en-US" altLang="ko-KR" sz="1200" dirty="0"/>
              <a:t>is to </a:t>
            </a:r>
            <a:r>
              <a:rPr lang="en-US" altLang="ko-KR" sz="1200" b="1" dirty="0"/>
              <a:t>place ‘entities’ </a:t>
            </a:r>
            <a:r>
              <a:rPr lang="en-US" altLang="ko-KR" sz="1200" dirty="0"/>
              <a:t>to the point, Restful API + UI </a:t>
            </a:r>
            <a:r>
              <a:rPr lang="en-US" altLang="ko-KR" sz="1200" dirty="0">
                <a:sym typeface="Wingdings" panose="05000000000000000000" pitchFamily="2" charset="2"/>
              </a:rPr>
              <a:t>  {Here}  Batch System</a:t>
            </a:r>
          </a:p>
          <a:p>
            <a:pPr algn="r"/>
            <a:r>
              <a:rPr lang="en-US" altLang="ko-KR" sz="1200" dirty="0">
                <a:sym typeface="Wingdings" panose="05000000000000000000" pitchFamily="2" charset="2"/>
              </a:rPr>
              <a:t>Additionally, </a:t>
            </a:r>
            <a:r>
              <a:rPr lang="en-US" altLang="ko-KR" sz="1200" b="1" dirty="0">
                <a:sym typeface="Wingdings" panose="05000000000000000000" pitchFamily="2" charset="2"/>
              </a:rPr>
              <a:t>replace the current TC counting logic </a:t>
            </a:r>
            <a:r>
              <a:rPr lang="en-US" altLang="ko-KR" sz="1200" dirty="0">
                <a:sym typeface="Wingdings" panose="05000000000000000000" pitchFamily="2" charset="2"/>
              </a:rPr>
              <a:t>with the clang or others  </a:t>
            </a:r>
            <a:r>
              <a:rPr lang="en-US" altLang="ko-KR" sz="1200" b="1" dirty="0">
                <a:sym typeface="Wingdings" panose="05000000000000000000" pitchFamily="2" charset="2"/>
              </a:rPr>
              <a:t>next seminar item</a:t>
            </a:r>
            <a:endParaRPr lang="ko-KR" altLang="en-US" sz="1200" b="1" dirty="0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13E9CB99-8F50-402C-BABA-4FAE5C43E609}"/>
              </a:ext>
            </a:extLst>
          </p:cNvPr>
          <p:cNvSpPr/>
          <p:nvPr/>
        </p:nvSpPr>
        <p:spPr>
          <a:xfrm>
            <a:off x="9798232" y="4774253"/>
            <a:ext cx="415498" cy="952003"/>
          </a:xfrm>
          <a:prstGeom prst="leftBrace">
            <a:avLst>
              <a:gd name="adj1" fmla="val 14954"/>
              <a:gd name="adj2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CE3016-F7E8-4232-A6FE-FF5CA734CED7}"/>
              </a:ext>
            </a:extLst>
          </p:cNvPr>
          <p:cNvSpPr/>
          <p:nvPr/>
        </p:nvSpPr>
        <p:spPr>
          <a:xfrm>
            <a:off x="10014686" y="4860050"/>
            <a:ext cx="1937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View </a:t>
            </a:r>
            <a:r>
              <a:rPr lang="ko-KR" altLang="en-US" sz="1200" dirty="0"/>
              <a:t>구성은 </a:t>
            </a:r>
            <a:r>
              <a:rPr lang="en-US" altLang="ko-KR" sz="120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Index</a:t>
            </a:r>
            <a:r>
              <a:rPr lang="ko-KR" altLang="en-US" sz="1200" dirty="0"/>
              <a:t> 는 어디에 </a:t>
            </a:r>
            <a:r>
              <a:rPr lang="en-US" altLang="ko-KR" sz="120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Portioning</a:t>
            </a:r>
            <a:r>
              <a:rPr lang="ko-KR" altLang="en-US" sz="1200" dirty="0"/>
              <a:t> 은 어떻게 </a:t>
            </a:r>
            <a:r>
              <a:rPr lang="en-US" altLang="ko-KR" sz="120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어떻게 </a:t>
            </a:r>
            <a:r>
              <a:rPr lang="en-US" altLang="ko-KR" sz="1200" dirty="0"/>
              <a:t>JPA</a:t>
            </a:r>
            <a:r>
              <a:rPr lang="ko-KR" altLang="en-US" sz="1200" dirty="0"/>
              <a:t> 와 함께 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70F56B-A0A2-441A-A7FF-99B1F16A44EC}"/>
              </a:ext>
            </a:extLst>
          </p:cNvPr>
          <p:cNvSpPr/>
          <p:nvPr/>
        </p:nvSpPr>
        <p:spPr>
          <a:xfrm>
            <a:off x="9935288" y="4023364"/>
            <a:ext cx="1873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이건 또 다른 문제</a:t>
            </a:r>
            <a:endParaRPr lang="en-US" altLang="ko-KR" sz="1200" dirty="0"/>
          </a:p>
          <a:p>
            <a:pPr algn="ctr"/>
            <a:r>
              <a:rPr lang="ko-KR" altLang="en-US" sz="1200" dirty="0"/>
              <a:t>왜냐면 물리 모델이므로 지금은 논리 모델만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8E2B24-8AF6-4155-ACFF-489B753E6811}"/>
              </a:ext>
            </a:extLst>
          </p:cNvPr>
          <p:cNvSpPr/>
          <p:nvPr/>
        </p:nvSpPr>
        <p:spPr>
          <a:xfrm>
            <a:off x="118887" y="111667"/>
            <a:ext cx="11904617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/>
              <a:t>http://arahansa.github.io/docs_spring/jpa.html</a:t>
            </a:r>
          </a:p>
          <a:p>
            <a:pPr algn="r"/>
            <a:r>
              <a:rPr lang="ko-KR" altLang="en-US" sz="1100" dirty="0"/>
              <a:t>https://www.slideshare.net/zipkyh/ksug2015-jpa3-jpa</a:t>
            </a:r>
          </a:p>
          <a:p>
            <a:pPr algn="r"/>
            <a:r>
              <a:rPr lang="ko-KR" altLang="en-US" sz="1100" dirty="0"/>
              <a:t>https://supawer0728.github.io/2018/04/18/spring-cache-fallback</a:t>
            </a:r>
          </a:p>
          <a:p>
            <a:pPr algn="r"/>
            <a:r>
              <a:rPr lang="ko-KR" altLang="en-US" sz="1100" dirty="0"/>
              <a:t>https://docs.spring.io/spring-data/jpa/docs/2.1.3.RELEASE/reference/html/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A6B4E2-E410-4748-8C10-345A54B33A68}"/>
              </a:ext>
            </a:extLst>
          </p:cNvPr>
          <p:cNvSpPr/>
          <p:nvPr/>
        </p:nvSpPr>
        <p:spPr>
          <a:xfrm>
            <a:off x="1114689" y="5091974"/>
            <a:ext cx="8604069" cy="2153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Physical Model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89E58E-9D1C-4781-B815-EA0C28B95767}"/>
              </a:ext>
            </a:extLst>
          </p:cNvPr>
          <p:cNvSpPr/>
          <p:nvPr/>
        </p:nvSpPr>
        <p:spPr>
          <a:xfrm>
            <a:off x="7016075" y="125568"/>
            <a:ext cx="893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u="sng" dirty="0"/>
              <a:t>references</a:t>
            </a:r>
            <a:endParaRPr lang="ko-KR" altLang="en-US" sz="1200" u="sng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AA267AE-9B44-4A19-A80E-13C79A705645}"/>
              </a:ext>
            </a:extLst>
          </p:cNvPr>
          <p:cNvSpPr/>
          <p:nvPr/>
        </p:nvSpPr>
        <p:spPr>
          <a:xfrm>
            <a:off x="2540222" y="6015090"/>
            <a:ext cx="3051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from the perspective of planning….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023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B4C21AD6-3D3D-493A-9412-2A515D56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9" y="3986343"/>
            <a:ext cx="8648700" cy="18764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27D05B-8458-487D-B6AE-DE22EDC57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4" y="1814514"/>
            <a:ext cx="8391525" cy="1257300"/>
          </a:xfrm>
          <a:prstGeom prst="rect">
            <a:avLst/>
          </a:prstGeom>
        </p:spPr>
      </p:pic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4B10AA6F-EF50-44FF-AC82-421A62840698}"/>
              </a:ext>
            </a:extLst>
          </p:cNvPr>
          <p:cNvSpPr/>
          <p:nvPr/>
        </p:nvSpPr>
        <p:spPr>
          <a:xfrm>
            <a:off x="8120743" y="1184366"/>
            <a:ext cx="3735977" cy="3021874"/>
          </a:xfrm>
          <a:custGeom>
            <a:avLst/>
            <a:gdLst>
              <a:gd name="connsiteX0" fmla="*/ 69668 w 3735977"/>
              <a:gd name="connsiteY0" fmla="*/ 2490651 h 3021874"/>
              <a:gd name="connsiteX1" fmla="*/ 69668 w 3735977"/>
              <a:gd name="connsiteY1" fmla="*/ 2490651 h 3021874"/>
              <a:gd name="connsiteX2" fmla="*/ 17417 w 3735977"/>
              <a:gd name="connsiteY2" fmla="*/ 2342605 h 3021874"/>
              <a:gd name="connsiteX3" fmla="*/ 0 w 3735977"/>
              <a:gd name="connsiteY3" fmla="*/ 2307771 h 3021874"/>
              <a:gd name="connsiteX4" fmla="*/ 52251 w 3735977"/>
              <a:gd name="connsiteY4" fmla="*/ 1132114 h 3021874"/>
              <a:gd name="connsiteX5" fmla="*/ 1924594 w 3735977"/>
              <a:gd name="connsiteY5" fmla="*/ 0 h 3021874"/>
              <a:gd name="connsiteX6" fmla="*/ 3466011 w 3735977"/>
              <a:gd name="connsiteY6" fmla="*/ 409302 h 3021874"/>
              <a:gd name="connsiteX7" fmla="*/ 3735977 w 3735977"/>
              <a:gd name="connsiteY7" fmla="*/ 2412274 h 3021874"/>
              <a:gd name="connsiteX8" fmla="*/ 1558834 w 3735977"/>
              <a:gd name="connsiteY8" fmla="*/ 3021874 h 3021874"/>
              <a:gd name="connsiteX9" fmla="*/ 69668 w 3735977"/>
              <a:gd name="connsiteY9" fmla="*/ 2490651 h 302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35977" h="3021874">
                <a:moveTo>
                  <a:pt x="69668" y="2490651"/>
                </a:moveTo>
                <a:lnTo>
                  <a:pt x="69668" y="2490651"/>
                </a:lnTo>
                <a:cubicBezTo>
                  <a:pt x="52251" y="2441302"/>
                  <a:pt x="40821" y="2389412"/>
                  <a:pt x="17417" y="2342605"/>
                </a:cubicBezTo>
                <a:lnTo>
                  <a:pt x="0" y="2307771"/>
                </a:lnTo>
                <a:lnTo>
                  <a:pt x="52251" y="1132114"/>
                </a:lnTo>
                <a:lnTo>
                  <a:pt x="1924594" y="0"/>
                </a:lnTo>
                <a:lnTo>
                  <a:pt x="3466011" y="409302"/>
                </a:lnTo>
                <a:lnTo>
                  <a:pt x="3735977" y="2412274"/>
                </a:lnTo>
                <a:lnTo>
                  <a:pt x="1558834" y="3021874"/>
                </a:lnTo>
                <a:lnTo>
                  <a:pt x="69668" y="249065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8702BC-A9CF-44DE-8D10-E07D30A2439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②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fundamental concepts in this JPA ? – Custom Repository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EC5BF1-E88B-4E66-A0F9-834DA1DED127}"/>
              </a:ext>
            </a:extLst>
          </p:cNvPr>
          <p:cNvSpPr/>
          <p:nvPr/>
        </p:nvSpPr>
        <p:spPr>
          <a:xfrm>
            <a:off x="335280" y="1137472"/>
            <a:ext cx="11023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 </a:t>
            </a:r>
            <a:r>
              <a:rPr lang="en-US" altLang="ko-KR" dirty="0" err="1"/>
              <a:t>JpaRepository</a:t>
            </a:r>
            <a:r>
              <a:rPr lang="en-US" altLang="ko-KR" dirty="0"/>
              <a:t>, </a:t>
            </a:r>
            <a:r>
              <a:rPr lang="en-US" altLang="ko-KR" dirty="0" err="1"/>
              <a:t>CrudRepository</a:t>
            </a:r>
            <a:r>
              <a:rPr lang="en-US" altLang="ko-KR" dirty="0"/>
              <a:t> </a:t>
            </a:r>
            <a:r>
              <a:rPr lang="ko-KR" altLang="en-US" dirty="0"/>
              <a:t>등 기본 제공 </a:t>
            </a:r>
            <a:r>
              <a:rPr lang="en-US" altLang="ko-KR" dirty="0"/>
              <a:t>Repository </a:t>
            </a:r>
            <a:r>
              <a:rPr lang="ko-KR" altLang="en-US" dirty="0"/>
              <a:t>가 맘에 들지 않아 직접 구현하고자 한다면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2D1EA8-9A8E-49D6-9005-CA719AC1F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54" y="3097531"/>
            <a:ext cx="5257800" cy="8191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1C37ADC-590A-4B71-956C-9723A7071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54" y="6109970"/>
            <a:ext cx="5648325" cy="590550"/>
          </a:xfrm>
          <a:prstGeom prst="rect">
            <a:avLst/>
          </a:prstGeom>
        </p:spPr>
      </p:pic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97B3B62E-53AF-4C5E-AFEC-D4D6BDD054DE}"/>
              </a:ext>
            </a:extLst>
          </p:cNvPr>
          <p:cNvSpPr/>
          <p:nvPr/>
        </p:nvSpPr>
        <p:spPr>
          <a:xfrm>
            <a:off x="281574" y="1814514"/>
            <a:ext cx="162560" cy="4004309"/>
          </a:xfrm>
          <a:prstGeom prst="leftBrace">
            <a:avLst>
              <a:gd name="adj1" fmla="val 41666"/>
              <a:gd name="adj2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2AC7F064-7CF7-4755-8EC0-D17DC0A5C236}"/>
              </a:ext>
            </a:extLst>
          </p:cNvPr>
          <p:cNvSpPr/>
          <p:nvPr/>
        </p:nvSpPr>
        <p:spPr>
          <a:xfrm>
            <a:off x="281574" y="6109970"/>
            <a:ext cx="162560" cy="590550"/>
          </a:xfrm>
          <a:prstGeom prst="leftBrace">
            <a:avLst>
              <a:gd name="adj1" fmla="val 19444"/>
              <a:gd name="adj2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ED119-7B51-43CD-939C-733BD18EAFDB}"/>
              </a:ext>
            </a:extLst>
          </p:cNvPr>
          <p:cNvSpPr/>
          <p:nvPr/>
        </p:nvSpPr>
        <p:spPr>
          <a:xfrm>
            <a:off x="-4" y="3507106"/>
            <a:ext cx="281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구</a:t>
            </a:r>
            <a:endParaRPr lang="en-US" altLang="ko-KR" sz="1200" dirty="0"/>
          </a:p>
          <a:p>
            <a:r>
              <a:rPr lang="ko-KR" altLang="en-US" sz="1200" dirty="0"/>
              <a:t>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BE4D64-8BAA-4948-9BE8-AD16BFBD2237}"/>
              </a:ext>
            </a:extLst>
          </p:cNvPr>
          <p:cNvSpPr/>
          <p:nvPr/>
        </p:nvSpPr>
        <p:spPr>
          <a:xfrm>
            <a:off x="20847" y="6082079"/>
            <a:ext cx="281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사</a:t>
            </a:r>
            <a:endParaRPr lang="en-US" altLang="ko-KR" sz="1200" dirty="0"/>
          </a:p>
          <a:p>
            <a:r>
              <a:rPr lang="ko-KR" altLang="en-US" sz="1200" dirty="0"/>
              <a:t>용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8563CBD-FF52-4B2A-8C50-C6AFDD99DA63}"/>
              </a:ext>
            </a:extLst>
          </p:cNvPr>
          <p:cNvCxnSpPr/>
          <p:nvPr/>
        </p:nvCxnSpPr>
        <p:spPr>
          <a:xfrm>
            <a:off x="1429654" y="2550160"/>
            <a:ext cx="3129280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6DD9B4B-5F1F-45E8-919C-0A4E3D1F129A}"/>
              </a:ext>
            </a:extLst>
          </p:cNvPr>
          <p:cNvCxnSpPr>
            <a:cxnSpLocks/>
          </p:cNvCxnSpPr>
          <p:nvPr/>
        </p:nvCxnSpPr>
        <p:spPr>
          <a:xfrm>
            <a:off x="738774" y="4243974"/>
            <a:ext cx="863600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B898BF-942B-4CA1-8F01-2232F972580E}"/>
              </a:ext>
            </a:extLst>
          </p:cNvPr>
          <p:cNvCxnSpPr>
            <a:cxnSpLocks/>
          </p:cNvCxnSpPr>
          <p:nvPr/>
        </p:nvCxnSpPr>
        <p:spPr>
          <a:xfrm>
            <a:off x="4007391" y="5025752"/>
            <a:ext cx="30770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5A2285-2E84-489B-890B-5ACCAF48445F}"/>
              </a:ext>
            </a:extLst>
          </p:cNvPr>
          <p:cNvSpPr/>
          <p:nvPr/>
        </p:nvSpPr>
        <p:spPr>
          <a:xfrm>
            <a:off x="4494558" y="2460582"/>
            <a:ext cx="2643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ⓐ </a:t>
            </a:r>
            <a:r>
              <a:rPr lang="en-US" altLang="ko-KR" sz="1600" dirty="0">
                <a:solidFill>
                  <a:schemeClr val="bg1"/>
                </a:solidFill>
              </a:rPr>
              <a:t>Naming Rule </a:t>
            </a:r>
            <a:r>
              <a:rPr lang="ko-KR" altLang="en-US" sz="1600" dirty="0">
                <a:solidFill>
                  <a:schemeClr val="bg1"/>
                </a:solidFill>
              </a:rPr>
              <a:t>준수 필요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9F0DF7-4D84-4FA8-9AE3-D7EC4A16F62F}"/>
              </a:ext>
            </a:extLst>
          </p:cNvPr>
          <p:cNvSpPr/>
          <p:nvPr/>
        </p:nvSpPr>
        <p:spPr>
          <a:xfrm>
            <a:off x="1648625" y="4119720"/>
            <a:ext cx="269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ⓑ </a:t>
            </a:r>
            <a:r>
              <a:rPr lang="en-US" altLang="ko-KR" sz="1600" dirty="0">
                <a:solidFill>
                  <a:schemeClr val="bg1"/>
                </a:solidFill>
              </a:rPr>
              <a:t>Repository </a:t>
            </a:r>
            <a:r>
              <a:rPr lang="ko-KR" altLang="en-US" sz="1600" dirty="0">
                <a:solidFill>
                  <a:schemeClr val="bg1"/>
                </a:solidFill>
              </a:rPr>
              <a:t>로 등록 필요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A7CFF5-00FF-4E05-9EBF-4AC8C1BEB480}"/>
              </a:ext>
            </a:extLst>
          </p:cNvPr>
          <p:cNvSpPr/>
          <p:nvPr/>
        </p:nvSpPr>
        <p:spPr>
          <a:xfrm>
            <a:off x="4007391" y="4505063"/>
            <a:ext cx="2643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ⓐ </a:t>
            </a:r>
            <a:r>
              <a:rPr lang="en-US" altLang="ko-KR" sz="1600" dirty="0">
                <a:solidFill>
                  <a:schemeClr val="bg1"/>
                </a:solidFill>
              </a:rPr>
              <a:t>Naming Rule </a:t>
            </a:r>
            <a:r>
              <a:rPr lang="ko-KR" altLang="en-US" sz="1600" dirty="0">
                <a:solidFill>
                  <a:schemeClr val="bg1"/>
                </a:solidFill>
              </a:rPr>
              <a:t>준수 필요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03C30F9-9095-4A11-BBFD-5BDDE17F4274}"/>
              </a:ext>
            </a:extLst>
          </p:cNvPr>
          <p:cNvCxnSpPr>
            <a:cxnSpLocks/>
          </p:cNvCxnSpPr>
          <p:nvPr/>
        </p:nvCxnSpPr>
        <p:spPr>
          <a:xfrm>
            <a:off x="775060" y="6392181"/>
            <a:ext cx="863600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01FEB9-E66C-40DA-BAE4-B4F495E13B06}"/>
              </a:ext>
            </a:extLst>
          </p:cNvPr>
          <p:cNvSpPr/>
          <p:nvPr/>
        </p:nvSpPr>
        <p:spPr>
          <a:xfrm>
            <a:off x="1619791" y="6092264"/>
            <a:ext cx="2848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ⓒ 여타 다른 </a:t>
            </a:r>
            <a:r>
              <a:rPr lang="en-US" altLang="ko-KR" sz="1600" dirty="0">
                <a:solidFill>
                  <a:schemeClr val="bg1"/>
                </a:solidFill>
              </a:rPr>
              <a:t>Bean</a:t>
            </a:r>
            <a:r>
              <a:rPr lang="ko-KR" altLang="en-US" sz="1600" dirty="0">
                <a:solidFill>
                  <a:schemeClr val="bg1"/>
                </a:solidFill>
              </a:rPr>
              <a:t> 들과 동일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1632AF-0C4E-4EAB-99E6-4AEEC515DE74}"/>
              </a:ext>
            </a:extLst>
          </p:cNvPr>
          <p:cNvSpPr/>
          <p:nvPr/>
        </p:nvSpPr>
        <p:spPr>
          <a:xfrm>
            <a:off x="9187179" y="2053925"/>
            <a:ext cx="1525815" cy="36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CustomRepository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F0FEA47-FD33-455C-A174-DAB42E3C2214}"/>
              </a:ext>
            </a:extLst>
          </p:cNvPr>
          <p:cNvSpPr/>
          <p:nvPr/>
        </p:nvSpPr>
        <p:spPr>
          <a:xfrm>
            <a:off x="8294550" y="2947230"/>
            <a:ext cx="15258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JpaRepository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13ECFF-9951-4A25-A18B-138A90C233E2}"/>
              </a:ext>
            </a:extLst>
          </p:cNvPr>
          <p:cNvSpPr/>
          <p:nvPr/>
        </p:nvSpPr>
        <p:spPr>
          <a:xfrm>
            <a:off x="9950086" y="2948241"/>
            <a:ext cx="1525815" cy="36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CustomRepository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Impl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F384471-F6D5-4D0C-9084-D30ECFA74A0F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9057458" y="2421234"/>
            <a:ext cx="892629" cy="52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C4B26BB-EEE3-4427-9AF6-A45F81716E98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H="1" flipV="1">
            <a:off x="9950087" y="2421234"/>
            <a:ext cx="762907" cy="52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94A041-7C8A-4E87-A4D9-786A35F52608}"/>
              </a:ext>
            </a:extLst>
          </p:cNvPr>
          <p:cNvSpPr/>
          <p:nvPr/>
        </p:nvSpPr>
        <p:spPr>
          <a:xfrm>
            <a:off x="8481658" y="2493480"/>
            <a:ext cx="115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&lt;&lt;extends&gt;&gt;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7103CD-6AED-4B60-A5D0-0D4C45CAE3BD}"/>
              </a:ext>
            </a:extLst>
          </p:cNvPr>
          <p:cNvSpPr/>
          <p:nvPr/>
        </p:nvSpPr>
        <p:spPr>
          <a:xfrm>
            <a:off x="10310366" y="2511544"/>
            <a:ext cx="1426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&lt;&lt;implements&gt;&gt;</a:t>
            </a:r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1E3632-ECA9-4A8F-9F5F-B6B9CCAE56B0}"/>
              </a:ext>
            </a:extLst>
          </p:cNvPr>
          <p:cNvSpPr/>
          <p:nvPr/>
        </p:nvSpPr>
        <p:spPr>
          <a:xfrm>
            <a:off x="9702539" y="1803913"/>
            <a:ext cx="1215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&lt;&lt;interface&gt;&gt;</a:t>
            </a:r>
            <a:endParaRPr lang="ko-KR" altLang="en-US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20289EE-2986-4814-A4C4-F1AAA792B969}"/>
              </a:ext>
            </a:extLst>
          </p:cNvPr>
          <p:cNvSpPr/>
          <p:nvPr/>
        </p:nvSpPr>
        <p:spPr>
          <a:xfrm>
            <a:off x="8734431" y="3287552"/>
            <a:ext cx="1215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&lt;&lt;interface&gt;&gt;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177E16-5F74-40E2-84D4-01BC36914981}"/>
              </a:ext>
            </a:extLst>
          </p:cNvPr>
          <p:cNvSpPr/>
          <p:nvPr/>
        </p:nvSpPr>
        <p:spPr>
          <a:xfrm>
            <a:off x="10297743" y="3301551"/>
            <a:ext cx="939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&lt;&lt;class&gt;&gt;</a:t>
            </a:r>
            <a:endParaRPr lang="ko-KR" altLang="en-US" sz="1200" dirty="0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C9234980-4A4A-47C0-BCAA-504A62D5E083}"/>
              </a:ext>
            </a:extLst>
          </p:cNvPr>
          <p:cNvSpPr/>
          <p:nvPr/>
        </p:nvSpPr>
        <p:spPr>
          <a:xfrm>
            <a:off x="8233954" y="1680754"/>
            <a:ext cx="2830286" cy="2055223"/>
          </a:xfrm>
          <a:custGeom>
            <a:avLst/>
            <a:gdLst>
              <a:gd name="connsiteX0" fmla="*/ 60960 w 2830286"/>
              <a:gd name="connsiteY0" fmla="*/ 1045029 h 2055223"/>
              <a:gd name="connsiteX1" fmla="*/ 60960 w 2830286"/>
              <a:gd name="connsiteY1" fmla="*/ 1045029 h 2055223"/>
              <a:gd name="connsiteX2" fmla="*/ 95794 w 2830286"/>
              <a:gd name="connsiteY2" fmla="*/ 949234 h 2055223"/>
              <a:gd name="connsiteX3" fmla="*/ 931817 w 2830286"/>
              <a:gd name="connsiteY3" fmla="*/ 121920 h 2055223"/>
              <a:gd name="connsiteX4" fmla="*/ 2830286 w 2830286"/>
              <a:gd name="connsiteY4" fmla="*/ 0 h 2055223"/>
              <a:gd name="connsiteX5" fmla="*/ 2612571 w 2830286"/>
              <a:gd name="connsiteY5" fmla="*/ 748937 h 2055223"/>
              <a:gd name="connsiteX6" fmla="*/ 1706880 w 2830286"/>
              <a:gd name="connsiteY6" fmla="*/ 1166949 h 2055223"/>
              <a:gd name="connsiteX7" fmla="*/ 1593669 w 2830286"/>
              <a:gd name="connsiteY7" fmla="*/ 2055223 h 2055223"/>
              <a:gd name="connsiteX8" fmla="*/ 87086 w 2830286"/>
              <a:gd name="connsiteY8" fmla="*/ 1942012 h 2055223"/>
              <a:gd name="connsiteX9" fmla="*/ 0 w 2830286"/>
              <a:gd name="connsiteY9" fmla="*/ 1175657 h 2055223"/>
              <a:gd name="connsiteX10" fmla="*/ 60960 w 2830286"/>
              <a:gd name="connsiteY10" fmla="*/ 1045029 h 205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30286" h="2055223">
                <a:moveTo>
                  <a:pt x="60960" y="1045029"/>
                </a:moveTo>
                <a:lnTo>
                  <a:pt x="60960" y="1045029"/>
                </a:lnTo>
                <a:lnTo>
                  <a:pt x="95794" y="949234"/>
                </a:lnTo>
                <a:lnTo>
                  <a:pt x="931817" y="121920"/>
                </a:lnTo>
                <a:lnTo>
                  <a:pt x="2830286" y="0"/>
                </a:lnTo>
                <a:lnTo>
                  <a:pt x="2612571" y="748937"/>
                </a:lnTo>
                <a:lnTo>
                  <a:pt x="1706880" y="1166949"/>
                </a:lnTo>
                <a:lnTo>
                  <a:pt x="1593669" y="2055223"/>
                </a:lnTo>
                <a:lnTo>
                  <a:pt x="87086" y="1942012"/>
                </a:lnTo>
                <a:lnTo>
                  <a:pt x="0" y="1175657"/>
                </a:lnTo>
                <a:lnTo>
                  <a:pt x="60960" y="1045029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DD6FB46-EB32-44FC-B204-EDAAD62A8BC1}"/>
              </a:ext>
            </a:extLst>
          </p:cNvPr>
          <p:cNvSpPr/>
          <p:nvPr/>
        </p:nvSpPr>
        <p:spPr>
          <a:xfrm>
            <a:off x="9218833" y="4419058"/>
            <a:ext cx="297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ⓐ 동일 메서드에 대한 우선 순위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     (</a:t>
            </a:r>
            <a:r>
              <a:rPr lang="ko-KR" altLang="en-US" sz="1100" dirty="0">
                <a:solidFill>
                  <a:srgbClr val="C00000"/>
                </a:solidFill>
              </a:rPr>
              <a:t>즉</a:t>
            </a:r>
            <a:r>
              <a:rPr lang="en-US" altLang="ko-KR" sz="1100" dirty="0">
                <a:solidFill>
                  <a:srgbClr val="C00000"/>
                </a:solidFill>
              </a:rPr>
              <a:t>, Custom </a:t>
            </a:r>
            <a:r>
              <a:rPr lang="ko-KR" altLang="en-US" sz="1100" dirty="0">
                <a:solidFill>
                  <a:srgbClr val="C00000"/>
                </a:solidFill>
              </a:rPr>
              <a:t>에도 있고</a:t>
            </a:r>
            <a:r>
              <a:rPr lang="en-US" altLang="ko-KR" sz="1100" dirty="0">
                <a:solidFill>
                  <a:srgbClr val="C00000"/>
                </a:solidFill>
              </a:rPr>
              <a:t>, </a:t>
            </a:r>
            <a:r>
              <a:rPr lang="en-US" altLang="ko-KR" sz="1100" dirty="0" err="1">
                <a:solidFill>
                  <a:srgbClr val="C00000"/>
                </a:solidFill>
              </a:rPr>
              <a:t>Jpa</a:t>
            </a:r>
            <a:r>
              <a:rPr lang="en-US" altLang="ko-KR" sz="1100" dirty="0">
                <a:solidFill>
                  <a:srgbClr val="C00000"/>
                </a:solidFill>
              </a:rPr>
              <a:t> </a:t>
            </a:r>
            <a:r>
              <a:rPr lang="ko-KR" altLang="en-US" sz="1100" dirty="0">
                <a:solidFill>
                  <a:srgbClr val="C00000"/>
                </a:solidFill>
              </a:rPr>
              <a:t>에도 있으면</a:t>
            </a:r>
            <a:r>
              <a:rPr lang="en-US" altLang="ko-KR" sz="11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100" dirty="0">
                <a:solidFill>
                  <a:srgbClr val="C00000"/>
                </a:solidFill>
              </a:rPr>
              <a:t>     </a:t>
            </a:r>
            <a:r>
              <a:rPr lang="en-US" altLang="ko-KR" sz="11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100" dirty="0" err="1">
                <a:solidFill>
                  <a:srgbClr val="C00000"/>
                </a:solidFill>
                <a:sym typeface="Wingdings" panose="05000000000000000000" pitchFamily="2" charset="2"/>
              </a:rPr>
              <a:t>UserCustom</a:t>
            </a:r>
            <a:r>
              <a:rPr lang="en-US" altLang="ko-KR" sz="11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solidFill>
                  <a:srgbClr val="C00000"/>
                </a:solidFill>
                <a:sym typeface="Wingdings" panose="05000000000000000000" pitchFamily="2" charset="2"/>
              </a:rPr>
              <a:t>이 높음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8E9CED6-854D-4428-97D2-C36EACD4BAD3}"/>
              </a:ext>
            </a:extLst>
          </p:cNvPr>
          <p:cNvSpPr/>
          <p:nvPr/>
        </p:nvSpPr>
        <p:spPr>
          <a:xfrm>
            <a:off x="8736895" y="21116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ⓐ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742D51-3828-434D-947A-FAD71F59371F}"/>
              </a:ext>
            </a:extLst>
          </p:cNvPr>
          <p:cNvSpPr/>
          <p:nvPr/>
        </p:nvSpPr>
        <p:spPr>
          <a:xfrm>
            <a:off x="10242813" y="35433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ⓑ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6F3949-9709-42F6-840E-9CC599AA8EB6}"/>
              </a:ext>
            </a:extLst>
          </p:cNvPr>
          <p:cNvSpPr/>
          <p:nvPr/>
        </p:nvSpPr>
        <p:spPr>
          <a:xfrm>
            <a:off x="9231144" y="5194121"/>
            <a:ext cx="297316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</a:rPr>
              <a:t>ⓐ 위의 구조에서 </a:t>
            </a:r>
            <a:r>
              <a:rPr lang="en-US" altLang="ko-KR" sz="1400" dirty="0">
                <a:solidFill>
                  <a:srgbClr val="00B050"/>
                </a:solidFill>
              </a:rPr>
              <a:t>Custom </a:t>
            </a:r>
            <a:r>
              <a:rPr lang="ko-KR" altLang="en-US" sz="1400" dirty="0">
                <a:solidFill>
                  <a:srgbClr val="00B050"/>
                </a:solidFill>
              </a:rPr>
              <a:t>빈 주입</a:t>
            </a:r>
            <a:endParaRPr lang="en-US" altLang="ko-KR" sz="1100" dirty="0">
              <a:solidFill>
                <a:srgbClr val="00B050"/>
              </a:solidFill>
            </a:endParaRPr>
          </a:p>
          <a:p>
            <a:r>
              <a:rPr lang="en-US" altLang="ko-KR" sz="1100" dirty="0">
                <a:solidFill>
                  <a:srgbClr val="00B050"/>
                </a:solidFill>
              </a:rPr>
              <a:t>     (* Interface </a:t>
            </a:r>
            <a:r>
              <a:rPr lang="ko-KR" altLang="en-US" sz="1100" dirty="0">
                <a:solidFill>
                  <a:srgbClr val="00B050"/>
                </a:solidFill>
              </a:rPr>
              <a:t>주입하면 충돌함</a:t>
            </a:r>
            <a:r>
              <a:rPr lang="en-US" altLang="ko-KR" sz="1100" dirty="0">
                <a:solidFill>
                  <a:srgbClr val="00B050"/>
                </a:solidFill>
              </a:rPr>
              <a:t>)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90834C54-453E-4B9F-A284-F2481B52C10C}"/>
              </a:ext>
            </a:extLst>
          </p:cNvPr>
          <p:cNvCxnSpPr>
            <a:stCxn id="60" idx="2"/>
            <a:endCxn id="22" idx="3"/>
          </p:cNvCxnSpPr>
          <p:nvPr/>
        </p:nvCxnSpPr>
        <p:spPr>
          <a:xfrm rot="5400000">
            <a:off x="8073619" y="3761136"/>
            <a:ext cx="734070" cy="455414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F1669D7-56C7-43C0-B6A5-BC5EBB09E03D}"/>
              </a:ext>
            </a:extLst>
          </p:cNvPr>
          <p:cNvCxnSpPr>
            <a:cxnSpLocks/>
          </p:cNvCxnSpPr>
          <p:nvPr/>
        </p:nvCxnSpPr>
        <p:spPr>
          <a:xfrm>
            <a:off x="3174271" y="6622869"/>
            <a:ext cx="863600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C8702BC-A9CF-44DE-8D10-E07D30A2439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②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fundamental concepts in this JPA ? – Query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77AEA8-9CD6-41DA-8270-A5BB10384066}"/>
              </a:ext>
            </a:extLst>
          </p:cNvPr>
          <p:cNvSpPr/>
          <p:nvPr/>
        </p:nvSpPr>
        <p:spPr>
          <a:xfrm>
            <a:off x="223520" y="1077960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⒜ 메서드 이름 기반 쿼리 자동 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ECF47E-9FAF-48AD-9C61-A1D7F6E2A624}"/>
              </a:ext>
            </a:extLst>
          </p:cNvPr>
          <p:cNvSpPr/>
          <p:nvPr/>
        </p:nvSpPr>
        <p:spPr>
          <a:xfrm>
            <a:off x="611664" y="1557455"/>
            <a:ext cx="11331416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ko-KR" altLang="ko-KR" sz="1400" b="1" dirty="0" err="1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</a:rPr>
              <a:t>리턴타입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</a:rPr>
              <a:t>	          = E, Optional&lt;E&gt;, List&lt;E&gt;, Page&lt;E&gt;, etc.</a:t>
            </a:r>
          </a:p>
          <a:p>
            <a:endParaRPr lang="en-US" altLang="ko-KR" sz="1400" dirty="0">
              <a:latin typeface="+mn-ea"/>
              <a:cs typeface="Arial Unicode MS"/>
            </a:endParaRPr>
          </a:p>
          <a:p>
            <a:r>
              <a:rPr lang="ko-KR" altLang="ko-KR" sz="1400" b="1" dirty="0">
                <a:latin typeface="+mn-ea"/>
                <a:cs typeface="Arial Unicode MS"/>
              </a:rPr>
              <a:t>{접두어}</a:t>
            </a:r>
            <a:r>
              <a:rPr lang="en-US" altLang="ko-KR" sz="1400" b="1" dirty="0">
                <a:latin typeface="+mn-ea"/>
                <a:cs typeface="Arial Unicode MS"/>
              </a:rPr>
              <a:t> </a:t>
            </a:r>
            <a:r>
              <a:rPr lang="en-US" altLang="ko-KR" sz="1400" dirty="0">
                <a:latin typeface="+mn-ea"/>
                <a:cs typeface="Arial Unicode MS"/>
              </a:rPr>
              <a:t>	          = F</a:t>
            </a:r>
            <a:r>
              <a:rPr lang="ko-KR" altLang="ko-KR" sz="1400" dirty="0" err="1">
                <a:latin typeface="+mn-ea"/>
              </a:rPr>
              <a:t>ind</a:t>
            </a:r>
            <a:r>
              <a:rPr lang="ko-KR" altLang="ko-KR" sz="1400" dirty="0">
                <a:latin typeface="+mn-ea"/>
              </a:rPr>
              <a:t>, </a:t>
            </a:r>
            <a:r>
              <a:rPr lang="ko-KR" altLang="ko-KR" sz="1400" dirty="0" err="1">
                <a:latin typeface="+mn-ea"/>
              </a:rPr>
              <a:t>Get</a:t>
            </a:r>
            <a:r>
              <a:rPr lang="ko-KR" altLang="ko-KR" sz="1400" dirty="0">
                <a:latin typeface="+mn-ea"/>
              </a:rPr>
              <a:t>, </a:t>
            </a:r>
            <a:r>
              <a:rPr lang="ko-KR" altLang="ko-KR" sz="1400" dirty="0" err="1">
                <a:latin typeface="+mn-ea"/>
              </a:rPr>
              <a:t>Query</a:t>
            </a:r>
            <a:r>
              <a:rPr lang="ko-KR" altLang="ko-KR" sz="1400" dirty="0">
                <a:latin typeface="+mn-ea"/>
              </a:rPr>
              <a:t>, </a:t>
            </a:r>
            <a:r>
              <a:rPr lang="ko-KR" altLang="ko-KR" sz="1400" dirty="0" err="1">
                <a:latin typeface="+mn-ea"/>
              </a:rPr>
              <a:t>Count</a:t>
            </a:r>
            <a:r>
              <a:rPr lang="ko-KR" altLang="ko-KR" sz="1400" dirty="0">
                <a:latin typeface="+mn-ea"/>
              </a:rPr>
              <a:t>,</a:t>
            </a:r>
            <a:r>
              <a:rPr lang="en-US" altLang="ko-KR" sz="1400" dirty="0">
                <a:latin typeface="+mn-ea"/>
              </a:rPr>
              <a:t> Delete, etc.</a:t>
            </a:r>
            <a:endParaRPr lang="en-US" altLang="ko-KR" sz="1400" dirty="0">
              <a:latin typeface="+mn-ea"/>
              <a:cs typeface="Arial Unicode MS"/>
            </a:endParaRPr>
          </a:p>
          <a:p>
            <a:r>
              <a:rPr lang="ko-KR" altLang="ko-KR" sz="1400" b="1" dirty="0">
                <a:latin typeface="+mn-ea"/>
                <a:cs typeface="Arial Unicode MS"/>
              </a:rPr>
              <a:t>{도입부}</a:t>
            </a:r>
            <a:r>
              <a:rPr lang="en-US" altLang="ko-KR" sz="1400" b="1" dirty="0">
                <a:latin typeface="+mn-ea"/>
                <a:cs typeface="Arial Unicode MS"/>
              </a:rPr>
              <a:t> </a:t>
            </a:r>
            <a:r>
              <a:rPr lang="en-US" altLang="ko-KR" sz="1400" dirty="0">
                <a:latin typeface="+mn-ea"/>
                <a:cs typeface="Arial Unicode MS"/>
              </a:rPr>
              <a:t>	          = </a:t>
            </a:r>
            <a:r>
              <a:rPr lang="ko-KR" altLang="ko-KR" sz="1400" dirty="0" err="1">
                <a:latin typeface="+mn-ea"/>
              </a:rPr>
              <a:t>Distinct</a:t>
            </a:r>
            <a:r>
              <a:rPr lang="ko-KR" altLang="ko-KR" sz="1400" dirty="0">
                <a:latin typeface="+mn-ea"/>
              </a:rPr>
              <a:t>, First(</a:t>
            </a:r>
            <a:r>
              <a:rPr lang="ko-KR" altLang="ko-KR" sz="1400" dirty="0" err="1">
                <a:latin typeface="+mn-ea"/>
              </a:rPr>
              <a:t>N</a:t>
            </a:r>
            <a:r>
              <a:rPr lang="ko-KR" altLang="ko-KR" sz="1400" dirty="0">
                <a:latin typeface="+mn-ea"/>
              </a:rPr>
              <a:t>), </a:t>
            </a:r>
            <a:r>
              <a:rPr lang="ko-KR" altLang="ko-KR" sz="1400" dirty="0" err="1">
                <a:latin typeface="+mn-ea"/>
              </a:rPr>
              <a:t>Top</a:t>
            </a:r>
            <a:r>
              <a:rPr lang="ko-KR" altLang="ko-KR" sz="1400" dirty="0">
                <a:latin typeface="+mn-ea"/>
              </a:rPr>
              <a:t>(</a:t>
            </a:r>
            <a:r>
              <a:rPr lang="ko-KR" altLang="ko-KR" sz="1400" dirty="0" err="1">
                <a:latin typeface="+mn-ea"/>
              </a:rPr>
              <a:t>N</a:t>
            </a:r>
            <a:r>
              <a:rPr lang="ko-KR" altLang="ko-KR" sz="1400" dirty="0">
                <a:latin typeface="+mn-ea"/>
              </a:rPr>
              <a:t>)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e.,g</a:t>
            </a:r>
            <a:r>
              <a:rPr lang="en-US" altLang="ko-KR" sz="1400" dirty="0">
                <a:latin typeface="+mn-ea"/>
              </a:rPr>
              <a:t>) findFirst10..</a:t>
            </a:r>
            <a:endParaRPr lang="en-US" altLang="ko-KR" sz="1400" dirty="0">
              <a:latin typeface="+mn-ea"/>
              <a:cs typeface="Arial Unicode MS"/>
            </a:endParaRPr>
          </a:p>
          <a:p>
            <a:r>
              <a:rPr lang="ko-KR" altLang="ko-KR" sz="1400" b="1" dirty="0" err="1">
                <a:latin typeface="+mn-ea"/>
                <a:cs typeface="Arial Unicode MS"/>
              </a:rPr>
              <a:t>By</a:t>
            </a:r>
            <a:endParaRPr lang="en-US" altLang="ko-KR" sz="1400" b="1" dirty="0">
              <a:latin typeface="+mn-ea"/>
              <a:cs typeface="Arial Unicode MS"/>
            </a:endParaRPr>
          </a:p>
          <a:p>
            <a:r>
              <a:rPr lang="ko-KR" altLang="ko-KR" sz="1400" b="1" dirty="0">
                <a:latin typeface="+mn-ea"/>
                <a:cs typeface="Arial Unicode MS"/>
              </a:rPr>
              <a:t>{프로퍼티}</a:t>
            </a:r>
            <a:r>
              <a:rPr lang="en-US" altLang="ko-KR" sz="1400" dirty="0">
                <a:latin typeface="+mn-ea"/>
                <a:cs typeface="Arial Unicode MS"/>
              </a:rPr>
              <a:t>           = e.g., </a:t>
            </a:r>
            <a:r>
              <a:rPr lang="en-US" altLang="ko-KR" sz="1400" dirty="0" err="1">
                <a:latin typeface="+mn-ea"/>
                <a:cs typeface="Arial Unicode MS"/>
              </a:rPr>
              <a:t>findPersonByAddress_ZipCode</a:t>
            </a:r>
            <a:r>
              <a:rPr lang="en-US" altLang="ko-KR" sz="1400" dirty="0">
                <a:latin typeface="+mn-ea"/>
                <a:cs typeface="Arial Unicode MS"/>
              </a:rPr>
              <a:t> </a:t>
            </a:r>
            <a:r>
              <a:rPr lang="en-US" altLang="ko-KR" sz="1400" dirty="0">
                <a:latin typeface="+mn-ea"/>
                <a:cs typeface="Arial Unicode MS"/>
                <a:sym typeface="Wingdings" panose="05000000000000000000" pitchFamily="2" charset="2"/>
              </a:rPr>
              <a:t> </a:t>
            </a:r>
            <a:r>
              <a:rPr lang="en-US" altLang="ko-KR" sz="1400" dirty="0" err="1">
                <a:latin typeface="+mn-ea"/>
                <a:cs typeface="Arial Unicode MS"/>
                <a:sym typeface="Wingdings" panose="05000000000000000000" pitchFamily="2" charset="2"/>
              </a:rPr>
              <a:t>Person.Address.ZipCode</a:t>
            </a:r>
            <a:endParaRPr lang="en-US" altLang="ko-KR" sz="1400" dirty="0">
              <a:latin typeface="+mn-ea"/>
              <a:cs typeface="Arial Unicode MS"/>
            </a:endParaRPr>
          </a:p>
          <a:p>
            <a:r>
              <a:rPr lang="ko-KR" altLang="ko-KR" sz="1400" b="1" dirty="0">
                <a:latin typeface="+mn-ea"/>
                <a:cs typeface="Arial Unicode MS"/>
              </a:rPr>
              <a:t>(조건식)</a:t>
            </a:r>
            <a:r>
              <a:rPr lang="en-US" altLang="ko-KR" sz="1400" dirty="0">
                <a:latin typeface="+mn-ea"/>
                <a:cs typeface="Arial Unicode MS"/>
              </a:rPr>
              <a:t>	          = </a:t>
            </a:r>
            <a:r>
              <a:rPr lang="en-US" altLang="ko-KR" sz="1400" dirty="0" err="1">
                <a:latin typeface="+mn-ea"/>
                <a:cs typeface="Arial Unicode MS"/>
              </a:rPr>
              <a:t>IgnoreCase</a:t>
            </a:r>
            <a:r>
              <a:rPr lang="en-US" altLang="ko-KR" sz="1400" dirty="0">
                <a:latin typeface="+mn-ea"/>
                <a:cs typeface="Arial Unicode MS"/>
              </a:rPr>
              <a:t>, Between, </a:t>
            </a:r>
            <a:r>
              <a:rPr lang="en-US" altLang="ko-KR" sz="1400" dirty="0" err="1">
                <a:latin typeface="+mn-ea"/>
                <a:cs typeface="Arial Unicode MS"/>
              </a:rPr>
              <a:t>LessThan</a:t>
            </a:r>
            <a:r>
              <a:rPr lang="en-US" altLang="ko-KR" sz="1400" dirty="0">
                <a:latin typeface="+mn-ea"/>
                <a:cs typeface="Arial Unicode MS"/>
              </a:rPr>
              <a:t>, </a:t>
            </a:r>
            <a:r>
              <a:rPr lang="en-US" altLang="ko-KR" sz="1400" dirty="0" err="1">
                <a:latin typeface="+mn-ea"/>
                <a:cs typeface="Arial Unicode MS"/>
              </a:rPr>
              <a:t>GreaterThan</a:t>
            </a:r>
            <a:r>
              <a:rPr lang="en-US" altLang="ko-KR" sz="1400" dirty="0">
                <a:latin typeface="+mn-ea"/>
                <a:cs typeface="Arial Unicode MS"/>
              </a:rPr>
              <a:t>, Like, Contains, etc.</a:t>
            </a:r>
          </a:p>
          <a:p>
            <a:r>
              <a:rPr lang="ko-KR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</a:rPr>
              <a:t>[(</a:t>
            </a:r>
            <a:r>
              <a:rPr lang="ko-KR" altLang="ko-KR" sz="1400" b="1" dirty="0" err="1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</a:rPr>
              <a:t>And|Or</a:t>
            </a:r>
            <a:r>
              <a:rPr lang="ko-KR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</a:rPr>
              <a:t>)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</a:rPr>
              <a:t>            = </a:t>
            </a:r>
            <a:r>
              <a:rPr lang="ko-KR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</a:rPr>
              <a:t>{프로퍼티 표현식}(조건식)</a:t>
            </a:r>
            <a:r>
              <a:rPr lang="ko-KR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</a:rPr>
              <a:t>]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  <a:sym typeface="Wingdings" panose="05000000000000000000" pitchFamily="2" charset="2"/>
              </a:rPr>
              <a:t>연이어 올 수 있음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  <a:cs typeface="Arial Unicode MS"/>
            </a:endParaRPr>
          </a:p>
          <a:p>
            <a:r>
              <a:rPr lang="ko-KR" altLang="ko-KR" sz="1400" b="1" dirty="0">
                <a:latin typeface="+mn-ea"/>
                <a:cs typeface="Arial Unicode MS"/>
              </a:rPr>
              <a:t>{정렬 조건}</a:t>
            </a:r>
            <a:r>
              <a:rPr lang="ko-KR" altLang="ko-KR" sz="1400" dirty="0">
                <a:latin typeface="+mn-ea"/>
                <a:cs typeface="Arial Unicode MS"/>
              </a:rPr>
              <a:t> </a:t>
            </a:r>
            <a:r>
              <a:rPr lang="en-US" altLang="ko-KR" sz="1400" dirty="0">
                <a:latin typeface="+mn-ea"/>
                <a:cs typeface="Arial Unicode MS"/>
              </a:rPr>
              <a:t>         = </a:t>
            </a:r>
            <a:r>
              <a:rPr lang="en-US" altLang="ko-KR" sz="1400" dirty="0" err="1">
                <a:latin typeface="+mn-ea"/>
                <a:cs typeface="Arial Unicode MS"/>
              </a:rPr>
              <a:t>OrderBy</a:t>
            </a:r>
            <a:r>
              <a:rPr lang="en-US" altLang="ko-KR" sz="1400" dirty="0">
                <a:latin typeface="+mn-ea"/>
                <a:cs typeface="Arial Unicode MS"/>
              </a:rPr>
              <a:t>{</a:t>
            </a:r>
            <a:r>
              <a:rPr lang="ko-KR" altLang="en-US" sz="1400" dirty="0">
                <a:latin typeface="+mn-ea"/>
                <a:cs typeface="Arial Unicode MS"/>
              </a:rPr>
              <a:t>프로퍼티</a:t>
            </a:r>
            <a:r>
              <a:rPr lang="en-US" altLang="ko-KR" sz="1400" dirty="0">
                <a:latin typeface="+mn-ea"/>
                <a:cs typeface="Arial Unicode MS"/>
              </a:rPr>
              <a:t>}</a:t>
            </a:r>
            <a:r>
              <a:rPr lang="en-US" altLang="ko-KR" sz="1400" dirty="0" err="1">
                <a:latin typeface="+mn-ea"/>
                <a:cs typeface="Arial Unicode MS"/>
              </a:rPr>
              <a:t>Asc|Desc</a:t>
            </a:r>
            <a:endParaRPr lang="en-US" altLang="ko-KR" sz="1400" dirty="0">
              <a:latin typeface="+mn-ea"/>
              <a:cs typeface="Arial Unicode MS"/>
            </a:endParaRPr>
          </a:p>
          <a:p>
            <a:endParaRPr lang="en-US" altLang="ko-KR" sz="1400" dirty="0">
              <a:latin typeface="+mn-ea"/>
              <a:cs typeface="Arial Unicode MS"/>
            </a:endParaRPr>
          </a:p>
          <a:p>
            <a:r>
              <a:rPr lang="ko-KR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</a:rPr>
              <a:t>(매개변수)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</a:rPr>
              <a:t>           =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</a:rPr>
              <a:t>프로퍼티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cs typeface="Arial Unicode MS"/>
              </a:rPr>
              <a:t>, Pageable, Sort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E243B-DF82-4718-AE23-290818C3328F}"/>
              </a:ext>
            </a:extLst>
          </p:cNvPr>
          <p:cNvSpPr/>
          <p:nvPr/>
        </p:nvSpPr>
        <p:spPr>
          <a:xfrm>
            <a:off x="611662" y="4353459"/>
            <a:ext cx="11331417" cy="17732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List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&lt;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Person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&gt;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findByEmailAddress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And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EmailAddress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emailAddress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String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//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distinct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List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&lt;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Person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&gt;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find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Distinct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PeopleByLastname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Or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Firstname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String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String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firstname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List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&lt;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Person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&gt;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findPeople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Distinct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ByLastname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Or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Firstname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String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String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firstname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//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ignoring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case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List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&lt;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Person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&gt;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findByLastname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IgnoreCase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String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//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ignoring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case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List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&lt;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Person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&gt;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findByLastnameAndFirstname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AllIgnoreCase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String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String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firstname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0B42B-5D6F-4E09-8E22-984DC900BEAF}"/>
              </a:ext>
            </a:extLst>
          </p:cNvPr>
          <p:cNvSpPr/>
          <p:nvPr/>
        </p:nvSpPr>
        <p:spPr>
          <a:xfrm>
            <a:off x="7036733" y="5481400"/>
            <a:ext cx="5092859" cy="4990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List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&lt;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Person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&gt;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findByLastname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OrderBy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Firstname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Asc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String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List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&lt;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Person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&gt;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findByLastname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OrderBy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Firstname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Desc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String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7BD463-D142-45AF-B3D2-F19B31E78537}"/>
              </a:ext>
            </a:extLst>
          </p:cNvPr>
          <p:cNvSpPr/>
          <p:nvPr/>
        </p:nvSpPr>
        <p:spPr>
          <a:xfrm>
            <a:off x="7036733" y="4517130"/>
            <a:ext cx="5092859" cy="9237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Page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&lt;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User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&gt;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findByLastname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String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Pageable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pageable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Slice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&lt;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User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&gt;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findByLastname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String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Pageable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pageable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List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&lt;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User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&gt;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findByLastname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String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Sort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sort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List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&lt;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User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&gt;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findByLastname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String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lastname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ko-KR" altLang="ko-KR" sz="1200" b="1" dirty="0" err="1">
                <a:latin typeface="Arial" panose="020B0604020202020204" pitchFamily="34" charset="0"/>
                <a:cs typeface="Consolas" panose="020B0609020204030204" pitchFamily="49" charset="0"/>
              </a:rPr>
              <a:t>Pageable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err="1">
                <a:latin typeface="Arial" panose="020B0604020202020204" pitchFamily="34" charset="0"/>
                <a:cs typeface="Consolas" panose="020B0609020204030204" pitchFamily="49" charset="0"/>
              </a:rPr>
              <a:t>pageable</a:t>
            </a:r>
            <a:r>
              <a:rPr lang="ko-KR" altLang="ko-KR" sz="1200" dirty="0">
                <a:latin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249492-7F29-4529-95E1-BB3D2D25CB31}"/>
              </a:ext>
            </a:extLst>
          </p:cNvPr>
          <p:cNvSpPr/>
          <p:nvPr/>
        </p:nvSpPr>
        <p:spPr>
          <a:xfrm>
            <a:off x="223520" y="6331188"/>
            <a:ext cx="6293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⒝ </a:t>
            </a:r>
            <a:r>
              <a:rPr lang="en-US" altLang="ko-KR" b="1" dirty="0"/>
              <a:t>JPQL : </a:t>
            </a:r>
            <a:r>
              <a:rPr lang="ko-KR" altLang="en-US" b="1" dirty="0"/>
              <a:t>객체를 대상으로 </a:t>
            </a:r>
            <a:r>
              <a:rPr lang="ko-KR" altLang="en-US" b="1" dirty="0" err="1"/>
              <a:t>쿼리문</a:t>
            </a:r>
            <a:r>
              <a:rPr lang="ko-KR" altLang="en-US" b="1" dirty="0"/>
              <a:t> </a:t>
            </a:r>
            <a:r>
              <a:rPr lang="en-US" altLang="ko-KR" b="1" dirty="0"/>
              <a:t>(like </a:t>
            </a:r>
            <a:r>
              <a:rPr lang="en-US" altLang="ko-KR" b="1" dirty="0" err="1"/>
              <a:t>sql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 Next Time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2E593E-4D02-4F78-955F-70F36A48CC25}"/>
              </a:ext>
            </a:extLst>
          </p:cNvPr>
          <p:cNvSpPr/>
          <p:nvPr/>
        </p:nvSpPr>
        <p:spPr>
          <a:xfrm>
            <a:off x="539931" y="1516964"/>
            <a:ext cx="1149532" cy="2567356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7F6EA6-65D4-42E6-9B0A-734E0AC4AFE0}"/>
              </a:ext>
            </a:extLst>
          </p:cNvPr>
          <p:cNvSpPr/>
          <p:nvPr/>
        </p:nvSpPr>
        <p:spPr>
          <a:xfrm>
            <a:off x="170599" y="2310008"/>
            <a:ext cx="369332" cy="107337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함수명명규칙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7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C8702BC-A9CF-44DE-8D10-E07D30A2439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②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fundamental concepts in this JPA ? – Query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C9E137D-DD72-4C37-905D-7F3159D6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3" y="1118098"/>
            <a:ext cx="8743950" cy="1800225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D722E7-32CF-4B26-B83B-5BA59FA72A60}"/>
              </a:ext>
            </a:extLst>
          </p:cNvPr>
          <p:cNvCxnSpPr/>
          <p:nvPr/>
        </p:nvCxnSpPr>
        <p:spPr>
          <a:xfrm>
            <a:off x="2560320" y="1802674"/>
            <a:ext cx="5111931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5CAE8DA-8960-4627-B014-29831199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13" y="3024188"/>
            <a:ext cx="950595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35FE0C3-6EBF-402F-BBC4-F868A092C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13" y="4082553"/>
            <a:ext cx="11534775" cy="24479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CE683-7CC7-4694-A006-3050BA33C0AB}"/>
              </a:ext>
            </a:extLst>
          </p:cNvPr>
          <p:cNvSpPr/>
          <p:nvPr/>
        </p:nvSpPr>
        <p:spPr>
          <a:xfrm>
            <a:off x="8112033" y="6252754"/>
            <a:ext cx="3688353" cy="277724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0A1BB0-C2D4-49A4-A50F-2BA95FEB9212}"/>
              </a:ext>
            </a:extLst>
          </p:cNvPr>
          <p:cNvSpPr/>
          <p:nvPr/>
        </p:nvSpPr>
        <p:spPr>
          <a:xfrm>
            <a:off x="642121" y="5857650"/>
            <a:ext cx="2911848" cy="457805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7989CA0-BDA9-485F-A346-0497FB79E833}"/>
              </a:ext>
            </a:extLst>
          </p:cNvPr>
          <p:cNvCxnSpPr>
            <a:cxnSpLocks/>
            <a:stCxn id="23" idx="0"/>
            <a:endCxn id="24" idx="3"/>
          </p:cNvCxnSpPr>
          <p:nvPr/>
        </p:nvCxnSpPr>
        <p:spPr>
          <a:xfrm rot="16200000" flipV="1">
            <a:off x="6671990" y="2968533"/>
            <a:ext cx="166201" cy="640224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79555D-5096-4B6D-B319-1CC154684BAF}"/>
              </a:ext>
            </a:extLst>
          </p:cNvPr>
          <p:cNvSpPr/>
          <p:nvPr/>
        </p:nvSpPr>
        <p:spPr>
          <a:xfrm>
            <a:off x="5841793" y="56642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바인딩되는 값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08D2156-3F12-4A11-A4BE-597B9D6E148C}"/>
              </a:ext>
            </a:extLst>
          </p:cNvPr>
          <p:cNvCxnSpPr/>
          <p:nvPr/>
        </p:nvCxnSpPr>
        <p:spPr>
          <a:xfrm>
            <a:off x="3102864" y="3320578"/>
            <a:ext cx="5111931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9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C8702BC-A9CF-44DE-8D10-E07D30A2439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②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fundamental concepts in this JPA ? – Query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D722E7-32CF-4B26-B83B-5BA59FA72A60}"/>
              </a:ext>
            </a:extLst>
          </p:cNvPr>
          <p:cNvCxnSpPr/>
          <p:nvPr/>
        </p:nvCxnSpPr>
        <p:spPr>
          <a:xfrm>
            <a:off x="2560320" y="1802674"/>
            <a:ext cx="5111931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6C65C6-AFFD-448D-BA14-16B74F4061DB}"/>
              </a:ext>
            </a:extLst>
          </p:cNvPr>
          <p:cNvCxnSpPr>
            <a:cxnSpLocks/>
          </p:cNvCxnSpPr>
          <p:nvPr/>
        </p:nvCxnSpPr>
        <p:spPr>
          <a:xfrm>
            <a:off x="2486297" y="2730137"/>
            <a:ext cx="649224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F694C15-4E37-434E-983F-B772782B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70" y="2047716"/>
            <a:ext cx="8629650" cy="923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EA67EA-C8C9-46A1-AB5A-9C51CE4F7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70" y="3013349"/>
            <a:ext cx="11096625" cy="3771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B1A539-370A-4D65-A144-A269E8562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12" y="1263377"/>
            <a:ext cx="8620125" cy="6953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8444B2-337D-4ADA-A45F-2F28E257E900}"/>
              </a:ext>
            </a:extLst>
          </p:cNvPr>
          <p:cNvSpPr/>
          <p:nvPr/>
        </p:nvSpPr>
        <p:spPr>
          <a:xfrm>
            <a:off x="679269" y="4728754"/>
            <a:ext cx="2769325" cy="975360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E5E6D-46B2-445E-8DE8-ABA448F3067F}"/>
              </a:ext>
            </a:extLst>
          </p:cNvPr>
          <p:cNvSpPr/>
          <p:nvPr/>
        </p:nvSpPr>
        <p:spPr>
          <a:xfrm>
            <a:off x="7937863" y="5594622"/>
            <a:ext cx="3296194" cy="293099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9B24A86-A337-4E26-907B-0732ABF61849}"/>
              </a:ext>
            </a:extLst>
          </p:cNvPr>
          <p:cNvCxnSpPr>
            <a:cxnSpLocks/>
            <a:stCxn id="12" idx="0"/>
            <a:endCxn id="6" idx="3"/>
          </p:cNvCxnSpPr>
          <p:nvPr/>
        </p:nvCxnSpPr>
        <p:spPr>
          <a:xfrm rot="16200000" flipV="1">
            <a:off x="6328183" y="2336845"/>
            <a:ext cx="378188" cy="613736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9EF2B4-71A2-4BA3-A6A9-287B44BAC92A}"/>
              </a:ext>
            </a:extLst>
          </p:cNvPr>
          <p:cNvSpPr/>
          <p:nvPr/>
        </p:nvSpPr>
        <p:spPr>
          <a:xfrm>
            <a:off x="5316013" y="478792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바인딩되는 값</a:t>
            </a:r>
          </a:p>
        </p:txBody>
      </p:sp>
    </p:spTree>
    <p:extLst>
      <p:ext uri="{BB962C8B-B14F-4D97-AF65-F5344CB8AC3E}">
        <p14:creationId xmlns:p14="http://schemas.microsoft.com/office/powerpoint/2010/main" val="220123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C8702BC-A9CF-44DE-8D10-E07D30A2439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②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fundamental concepts in this JPA ? – Query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D722E7-32CF-4B26-B83B-5BA59FA72A60}"/>
              </a:ext>
            </a:extLst>
          </p:cNvPr>
          <p:cNvCxnSpPr/>
          <p:nvPr/>
        </p:nvCxnSpPr>
        <p:spPr>
          <a:xfrm>
            <a:off x="2560320" y="1802674"/>
            <a:ext cx="5111931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6C65C6-AFFD-448D-BA14-16B74F4061DB}"/>
              </a:ext>
            </a:extLst>
          </p:cNvPr>
          <p:cNvCxnSpPr>
            <a:cxnSpLocks/>
          </p:cNvCxnSpPr>
          <p:nvPr/>
        </p:nvCxnSpPr>
        <p:spPr>
          <a:xfrm>
            <a:off x="2486297" y="2730137"/>
            <a:ext cx="649224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8444B2-337D-4ADA-A45F-2F28E257E900}"/>
              </a:ext>
            </a:extLst>
          </p:cNvPr>
          <p:cNvSpPr/>
          <p:nvPr/>
        </p:nvSpPr>
        <p:spPr>
          <a:xfrm>
            <a:off x="679269" y="4728754"/>
            <a:ext cx="2769325" cy="975360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E5E6D-46B2-445E-8DE8-ABA448F3067F}"/>
              </a:ext>
            </a:extLst>
          </p:cNvPr>
          <p:cNvSpPr/>
          <p:nvPr/>
        </p:nvSpPr>
        <p:spPr>
          <a:xfrm>
            <a:off x="7937863" y="5594622"/>
            <a:ext cx="3296194" cy="293099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9B24A86-A337-4E26-907B-0732ABF61849}"/>
              </a:ext>
            </a:extLst>
          </p:cNvPr>
          <p:cNvCxnSpPr>
            <a:cxnSpLocks/>
            <a:stCxn id="12" idx="0"/>
            <a:endCxn id="6" idx="3"/>
          </p:cNvCxnSpPr>
          <p:nvPr/>
        </p:nvCxnSpPr>
        <p:spPr>
          <a:xfrm rot="16200000" flipV="1">
            <a:off x="6328183" y="2336845"/>
            <a:ext cx="378188" cy="613736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9EF2B4-71A2-4BA3-A6A9-287B44BAC92A}"/>
              </a:ext>
            </a:extLst>
          </p:cNvPr>
          <p:cNvSpPr/>
          <p:nvPr/>
        </p:nvSpPr>
        <p:spPr>
          <a:xfrm>
            <a:off x="5316013" y="478792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바인딩되는 값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25B852-0C36-4FB5-B550-9DC0C6D4D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2" y="1101965"/>
            <a:ext cx="7648575" cy="94297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1B3A59-C753-453C-82FA-5235DC5A6096}"/>
              </a:ext>
            </a:extLst>
          </p:cNvPr>
          <p:cNvGrpSpPr/>
          <p:nvPr/>
        </p:nvGrpSpPr>
        <p:grpSpPr>
          <a:xfrm>
            <a:off x="8347892" y="783329"/>
            <a:ext cx="3556725" cy="1261611"/>
            <a:chOff x="8347892" y="783329"/>
            <a:chExt cx="3556725" cy="156299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3EC52FC-97FA-4CA2-82E8-1E3CB47D4CB8}"/>
                </a:ext>
              </a:extLst>
            </p:cNvPr>
            <p:cNvSpPr/>
            <p:nvPr/>
          </p:nvSpPr>
          <p:spPr>
            <a:xfrm>
              <a:off x="8347892" y="1263378"/>
              <a:ext cx="1341120" cy="593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Account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A2C8A74-F263-4EBE-B0AE-673EEFE79C71}"/>
                </a:ext>
              </a:extLst>
            </p:cNvPr>
            <p:cNvSpPr/>
            <p:nvPr/>
          </p:nvSpPr>
          <p:spPr>
            <a:xfrm>
              <a:off x="10563497" y="1263378"/>
              <a:ext cx="1341120" cy="593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Seminar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B8A9763-8143-492C-8FBC-59DEB6FF0464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9689012" y="1560195"/>
              <a:ext cx="8744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F4927AA0-EB5F-4130-8A2B-FC2BD5109621}"/>
                </a:ext>
              </a:extLst>
            </p:cNvPr>
            <p:cNvCxnSpPr>
              <a:stCxn id="13" idx="0"/>
              <a:endCxn id="14" idx="0"/>
            </p:cNvCxnSpPr>
            <p:nvPr/>
          </p:nvCxnSpPr>
          <p:spPr>
            <a:xfrm rot="5400000" flipH="1" flipV="1">
              <a:off x="10126254" y="155576"/>
              <a:ext cx="12700" cy="2215605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A18B30F-14B1-44FA-BA91-227C5BD3074B}"/>
                </a:ext>
              </a:extLst>
            </p:cNvPr>
            <p:cNvCxnSpPr>
              <a:cxnSpLocks/>
              <a:stCxn id="13" idx="2"/>
              <a:endCxn id="14" idx="2"/>
            </p:cNvCxnSpPr>
            <p:nvPr/>
          </p:nvCxnSpPr>
          <p:spPr>
            <a:xfrm rot="16200000" flipH="1">
              <a:off x="10126254" y="749209"/>
              <a:ext cx="12700" cy="2215605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050585D-D66A-4009-B29B-9D20609A9927}"/>
                </a:ext>
              </a:extLst>
            </p:cNvPr>
            <p:cNvSpPr/>
            <p:nvPr/>
          </p:nvSpPr>
          <p:spPr>
            <a:xfrm>
              <a:off x="9604517" y="783329"/>
              <a:ext cx="99738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&lt;</a:t>
              </a:r>
              <a:r>
                <a:rPr lang="ko-KR" altLang="en-US" sz="1100" dirty="0"/>
                <a:t>개설 관계</a:t>
              </a:r>
              <a:r>
                <a:rPr lang="en-US" altLang="ko-KR" sz="1100" dirty="0"/>
                <a:t>&gt;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3975647-AC3C-4CFF-9970-44AEC8371A74}"/>
                </a:ext>
              </a:extLst>
            </p:cNvPr>
            <p:cNvSpPr/>
            <p:nvPr/>
          </p:nvSpPr>
          <p:spPr>
            <a:xfrm>
              <a:off x="9633909" y="2084711"/>
              <a:ext cx="99738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/>
                <a:t>&lt;</a:t>
              </a:r>
              <a:r>
                <a:rPr lang="ko-KR" altLang="en-US" sz="1100" dirty="0"/>
                <a:t>후원 관계</a:t>
              </a:r>
              <a:r>
                <a:rPr lang="en-US" altLang="ko-KR" sz="1100" dirty="0"/>
                <a:t>&gt;</a:t>
              </a:r>
              <a:endParaRPr lang="ko-KR" altLang="en-US" sz="11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275E98-C73A-47D6-8DFB-43CFFDF18B5B}"/>
                </a:ext>
              </a:extLst>
            </p:cNvPr>
            <p:cNvSpPr/>
            <p:nvPr/>
          </p:nvSpPr>
          <p:spPr>
            <a:xfrm>
              <a:off x="9633909" y="1566546"/>
              <a:ext cx="99738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&lt;</a:t>
              </a:r>
              <a:r>
                <a:rPr lang="ko-KR" altLang="en-US" sz="1100" dirty="0"/>
                <a:t>참여 관계</a:t>
              </a:r>
              <a:r>
                <a:rPr lang="en-US" altLang="ko-KR" sz="1100" dirty="0"/>
                <a:t>&gt;</a:t>
              </a:r>
              <a:endParaRPr lang="ko-KR" altLang="en-US" sz="1100" dirty="0"/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8C1539-326F-47C9-8472-35D8E5AB9BDB}"/>
              </a:ext>
            </a:extLst>
          </p:cNvPr>
          <p:cNvCxnSpPr/>
          <p:nvPr/>
        </p:nvCxnSpPr>
        <p:spPr>
          <a:xfrm>
            <a:off x="3962400" y="1802674"/>
            <a:ext cx="2885440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E15DC7B1-A3A9-49B4-A9C3-00871B39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2" y="2044940"/>
            <a:ext cx="11372850" cy="47815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9603A4-D0D7-4D28-BB9D-20D2B9400193}"/>
              </a:ext>
            </a:extLst>
          </p:cNvPr>
          <p:cNvSpPr/>
          <p:nvPr/>
        </p:nvSpPr>
        <p:spPr>
          <a:xfrm>
            <a:off x="975360" y="4787928"/>
            <a:ext cx="4033520" cy="1592550"/>
          </a:xfrm>
          <a:prstGeom prst="rect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1455511-B7ED-4CF3-A824-67432DF13E6F}"/>
              </a:ext>
            </a:extLst>
          </p:cNvPr>
          <p:cNvCxnSpPr>
            <a:endCxn id="26" idx="3"/>
          </p:cNvCxnSpPr>
          <p:nvPr/>
        </p:nvCxnSpPr>
        <p:spPr>
          <a:xfrm rot="5400000">
            <a:off x="3271683" y="3539872"/>
            <a:ext cx="3781529" cy="30713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59740A-A235-499B-8045-BBD89CA3088C}"/>
              </a:ext>
            </a:extLst>
          </p:cNvPr>
          <p:cNvSpPr/>
          <p:nvPr/>
        </p:nvSpPr>
        <p:spPr>
          <a:xfrm>
            <a:off x="5486070" y="3119972"/>
            <a:ext cx="6301876" cy="240449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모두 다 가지고 옴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개수만 세면 되는데</a:t>
            </a: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보통 </a:t>
            </a:r>
            <a:r>
              <a:rPr lang="ko-KR" altLang="en-US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집계성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 테이블은 별도로 만드는 것이 일반적이라 함</a:t>
            </a: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이건 논리 모델 최적화 필요 의미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DB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 의 역정규화와 같이 자바 객체 모델도 도메인을 그대로 가는 것이 아니라 약간의 트릭이 필요해 보임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92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6E5CAA-65ED-4E48-9BE1-471950091213}"/>
              </a:ext>
            </a:extLst>
          </p:cNvPr>
          <p:cNvSpPr/>
          <p:nvPr/>
        </p:nvSpPr>
        <p:spPr>
          <a:xfrm>
            <a:off x="83509" y="4929536"/>
            <a:ext cx="5791970" cy="19466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rgbClr val="C00000"/>
                </a:solidFill>
              </a:rPr>
              <a:t>Persistent State</a:t>
            </a:r>
            <a:r>
              <a:rPr lang="en-US" altLang="ko-KR" sz="1050" dirty="0">
                <a:solidFill>
                  <a:srgbClr val="C00000"/>
                </a:solidFill>
              </a:rPr>
              <a:t> </a:t>
            </a:r>
            <a:r>
              <a:rPr lang="en-US" altLang="ko-KR" sz="1050" dirty="0"/>
              <a:t>: </a:t>
            </a:r>
            <a:r>
              <a:rPr lang="ko-KR" altLang="en-US" sz="1050" dirty="0"/>
              <a:t>이 때부터 </a:t>
            </a:r>
            <a:r>
              <a:rPr lang="en-US" altLang="ko-KR" sz="1050" dirty="0"/>
              <a:t>Hibernate</a:t>
            </a:r>
            <a:r>
              <a:rPr lang="ko-KR" altLang="en-US" sz="1050" dirty="0"/>
              <a:t> 가 </a:t>
            </a:r>
            <a:r>
              <a:rPr lang="en-US" altLang="ko-KR" sz="1050" dirty="0"/>
              <a:t>Account </a:t>
            </a:r>
            <a:r>
              <a:rPr lang="ko-KR" altLang="en-US" sz="1050" dirty="0"/>
              <a:t>존재를 안다</a:t>
            </a:r>
            <a:r>
              <a:rPr lang="en-US" altLang="ko-KR" sz="1050" dirty="0"/>
              <a:t>. DB </a:t>
            </a:r>
            <a:r>
              <a:rPr lang="ko-KR" altLang="en-US" sz="1050" dirty="0"/>
              <a:t>에 바로 들어가는 것 </a:t>
            </a:r>
            <a:endParaRPr lang="en-US" altLang="ko-KR" sz="1050" dirty="0"/>
          </a:p>
          <a:p>
            <a:r>
              <a:rPr lang="en-US" altLang="ko-KR" sz="1050" dirty="0"/>
              <a:t>    </a:t>
            </a:r>
            <a:r>
              <a:rPr lang="ko-KR" altLang="en-US" sz="1050" dirty="0"/>
              <a:t>아님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r>
              <a:rPr lang="en-US" altLang="ko-KR" sz="1050" dirty="0"/>
              <a:t>DB </a:t>
            </a:r>
            <a:r>
              <a:rPr lang="ko-KR" altLang="en-US" sz="1050" dirty="0"/>
              <a:t>저장은 </a:t>
            </a:r>
            <a:r>
              <a:rPr lang="en-US" altLang="ko-KR" sz="1050" dirty="0"/>
              <a:t>Hibernate </a:t>
            </a:r>
            <a:r>
              <a:rPr lang="ko-KR" altLang="en-US" sz="1050" dirty="0"/>
              <a:t>가 필요한 시점에 한다</a:t>
            </a:r>
            <a:r>
              <a:rPr lang="en-US" altLang="ko-KR" sz="1050" dirty="0"/>
              <a:t>. </a:t>
            </a:r>
            <a:r>
              <a:rPr lang="ko-KR" altLang="en-US" sz="1050" dirty="0"/>
              <a:t>이러한 </a:t>
            </a:r>
            <a:r>
              <a:rPr lang="ko-KR" altLang="en-US" sz="1050" dirty="0" err="1"/>
              <a:t>백단</a:t>
            </a:r>
            <a:r>
              <a:rPr lang="ko-KR" altLang="en-US" sz="1050" dirty="0"/>
              <a:t> 역할은</a:t>
            </a:r>
            <a:r>
              <a:rPr lang="en-US" altLang="ko-KR" sz="1050" dirty="0"/>
              <a:t>?</a:t>
            </a:r>
          </a:p>
          <a:p>
            <a:r>
              <a:rPr lang="en-US" altLang="ko-KR" sz="1050" dirty="0"/>
              <a:t>    </a:t>
            </a:r>
          </a:p>
          <a:p>
            <a:r>
              <a:rPr lang="en-US" altLang="ko-KR" sz="1050" dirty="0"/>
              <a:t>    </a:t>
            </a:r>
          </a:p>
          <a:p>
            <a:r>
              <a:rPr lang="en-US" altLang="ko-KR" sz="1050" dirty="0"/>
              <a:t>    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500" dirty="0"/>
          </a:p>
          <a:p>
            <a:r>
              <a:rPr lang="en-US" altLang="ko-KR" sz="1050" dirty="0"/>
              <a:t>    - 1</a:t>
            </a:r>
            <a:r>
              <a:rPr lang="ko-KR" altLang="en-US" sz="1050" dirty="0"/>
              <a:t>차 캐쉬 </a:t>
            </a:r>
            <a:r>
              <a:rPr lang="en-US" altLang="ko-KR" sz="1050" dirty="0"/>
              <a:t>:  </a:t>
            </a:r>
            <a:r>
              <a:rPr lang="ko-KR" altLang="en-US" sz="1050" dirty="0"/>
              <a:t>現 세션 있는 </a:t>
            </a:r>
            <a:r>
              <a:rPr lang="en-US" altLang="ko-KR" sz="1050" dirty="0"/>
              <a:t>Entity </a:t>
            </a:r>
            <a:r>
              <a:rPr lang="ko-KR" altLang="en-US" sz="1050" dirty="0"/>
              <a:t>로만 </a:t>
            </a:r>
            <a:r>
              <a:rPr lang="en-US" altLang="ko-KR" sz="1050" dirty="0"/>
              <a:t>DML </a:t>
            </a:r>
            <a:r>
              <a:rPr lang="ko-KR" altLang="en-US" sz="1050" dirty="0"/>
              <a:t>수행이 가능하면 </a:t>
            </a:r>
            <a:r>
              <a:rPr lang="en-US" altLang="ko-KR" sz="1050" dirty="0"/>
              <a:t>DB </a:t>
            </a:r>
            <a:r>
              <a:rPr lang="ko-KR" altLang="en-US" sz="1050" dirty="0"/>
              <a:t>로 가지 않음 </a:t>
            </a:r>
            <a:endParaRPr lang="en-US" altLang="ko-KR" sz="1050" dirty="0"/>
          </a:p>
          <a:p>
            <a:r>
              <a:rPr lang="en-US" altLang="ko-KR" sz="1050" dirty="0"/>
              <a:t>    - </a:t>
            </a:r>
            <a:r>
              <a:rPr lang="ko-KR" altLang="en-US" sz="1050" dirty="0"/>
              <a:t>유일성 보장 </a:t>
            </a:r>
            <a:r>
              <a:rPr lang="en-US" altLang="ko-KR" sz="1050" dirty="0"/>
              <a:t>: Relation </a:t>
            </a:r>
            <a:r>
              <a:rPr lang="ko-KR" altLang="en-US" sz="1050" dirty="0"/>
              <a:t>內 </a:t>
            </a:r>
            <a:r>
              <a:rPr lang="en-US" altLang="ko-KR" sz="1050" dirty="0"/>
              <a:t>Tuple </a:t>
            </a:r>
            <a:r>
              <a:rPr lang="ko-KR" altLang="en-US" sz="1050" dirty="0"/>
              <a:t>과 </a:t>
            </a:r>
            <a:r>
              <a:rPr lang="en-US" altLang="ko-KR" sz="1050" dirty="0"/>
              <a:t>Java </a:t>
            </a:r>
            <a:r>
              <a:rPr lang="ko-KR" altLang="en-US" sz="1050" dirty="0"/>
              <a:t>객체 관계의 유일성 보장</a:t>
            </a:r>
            <a:endParaRPr lang="en-US" altLang="ko-KR" sz="1050" dirty="0"/>
          </a:p>
          <a:p>
            <a:r>
              <a:rPr lang="en-US" altLang="ko-KR" sz="1050" dirty="0"/>
              <a:t>    - Dirty Checking : Entity</a:t>
            </a:r>
            <a:r>
              <a:rPr lang="ko-KR" altLang="en-US" sz="1050" dirty="0"/>
              <a:t> 개체 변경 時 자동 취합 반영</a:t>
            </a:r>
            <a:endParaRPr lang="en-US" altLang="ko-KR" sz="1050" dirty="0"/>
          </a:p>
          <a:p>
            <a:r>
              <a:rPr lang="en-US" altLang="ko-KR" sz="1050" dirty="0"/>
              <a:t>    - Write Behind : </a:t>
            </a:r>
            <a:r>
              <a:rPr lang="ko-KR" altLang="en-US" sz="1050" dirty="0"/>
              <a:t>여러 번의 </a:t>
            </a:r>
            <a:r>
              <a:rPr lang="en-US" altLang="ko-KR" sz="1050" dirty="0"/>
              <a:t>Query </a:t>
            </a:r>
            <a:r>
              <a:rPr lang="ko-KR" altLang="en-US" sz="1050" dirty="0"/>
              <a:t>가 아니라 모아서 한방에 처리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8702BC-A9CF-44DE-8D10-E07D30A2439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②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fundamental concepts in this JPA ? – Entity State Transition</a:t>
            </a:r>
          </a:p>
        </p:txBody>
      </p:sp>
      <p:pic>
        <p:nvPicPr>
          <p:cNvPr id="9" name="image7.png">
            <a:extLst>
              <a:ext uri="{FF2B5EF4-FFF2-40B4-BE49-F238E27FC236}">
                <a16:creationId xmlns:a16="http://schemas.microsoft.com/office/drawing/2014/main" id="{FCFBD9F4-3B86-4FCE-B1C9-DDFC65B1183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22319" y="1011646"/>
            <a:ext cx="4737100" cy="221764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E339525-2235-425C-A344-AAE069472834}"/>
              </a:ext>
            </a:extLst>
          </p:cNvPr>
          <p:cNvSpPr/>
          <p:nvPr/>
        </p:nvSpPr>
        <p:spPr>
          <a:xfrm>
            <a:off x="6269084" y="996406"/>
            <a:ext cx="4737100" cy="2245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로 구부러짐 9">
            <a:extLst>
              <a:ext uri="{FF2B5EF4-FFF2-40B4-BE49-F238E27FC236}">
                <a16:creationId xmlns:a16="http://schemas.microsoft.com/office/drawing/2014/main" id="{991F42B4-A709-46F4-9BE6-D4239CFF4037}"/>
              </a:ext>
            </a:extLst>
          </p:cNvPr>
          <p:cNvSpPr/>
          <p:nvPr/>
        </p:nvSpPr>
        <p:spPr>
          <a:xfrm>
            <a:off x="5879740" y="2042160"/>
            <a:ext cx="435429" cy="26996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87ACA29A-86FC-46EC-BC10-0D76AC0AF331}"/>
              </a:ext>
            </a:extLst>
          </p:cNvPr>
          <p:cNvSpPr/>
          <p:nvPr/>
        </p:nvSpPr>
        <p:spPr>
          <a:xfrm rot="10800000">
            <a:off x="5841639" y="1718491"/>
            <a:ext cx="435429" cy="26996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953D5B-BE00-4D66-8484-16E6FF6739D2}"/>
              </a:ext>
            </a:extLst>
          </p:cNvPr>
          <p:cNvSpPr/>
          <p:nvPr/>
        </p:nvSpPr>
        <p:spPr>
          <a:xfrm>
            <a:off x="3921068" y="2786726"/>
            <a:ext cx="193835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Entity </a:t>
            </a:r>
            <a:r>
              <a:rPr lang="ko-KR" altLang="en-US" sz="1200" b="1" dirty="0"/>
              <a:t>상태 전이도</a:t>
            </a:r>
            <a:endParaRPr lang="en-US" altLang="ko-KR" sz="1200" b="1" dirty="0"/>
          </a:p>
          <a:p>
            <a:pPr algn="ctr"/>
            <a:r>
              <a:rPr lang="en-US" altLang="ko-KR" sz="1050" dirty="0"/>
              <a:t>&lt;Application Context Level&gt;</a:t>
            </a:r>
            <a:endParaRPr lang="ko-KR" altLang="en-US" sz="10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33051C-D3C5-43AC-B321-ECC41CF5627B}"/>
              </a:ext>
            </a:extLst>
          </p:cNvPr>
          <p:cNvSpPr/>
          <p:nvPr/>
        </p:nvSpPr>
        <p:spPr>
          <a:xfrm>
            <a:off x="9417237" y="2770103"/>
            <a:ext cx="152477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도메인 모델 관계도</a:t>
            </a:r>
            <a:endParaRPr lang="en-US" altLang="ko-KR" sz="1200" b="1" dirty="0"/>
          </a:p>
          <a:p>
            <a:pPr algn="ctr"/>
            <a:r>
              <a:rPr lang="en-US" altLang="ko-KR" sz="1050" dirty="0"/>
              <a:t>&lt;Entity Level&gt;</a:t>
            </a:r>
            <a:endParaRPr lang="ko-KR" altLang="en-US" sz="105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3718566-C522-40A2-BB4A-F8118280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3" y="3661383"/>
            <a:ext cx="3638550" cy="71437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6F79F9-577F-4911-A729-D18281677851}"/>
              </a:ext>
            </a:extLst>
          </p:cNvPr>
          <p:cNvSpPr/>
          <p:nvPr/>
        </p:nvSpPr>
        <p:spPr>
          <a:xfrm>
            <a:off x="39219" y="3400752"/>
            <a:ext cx="5168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rgbClr val="C00000"/>
                </a:solidFill>
              </a:rPr>
              <a:t>Transient State</a:t>
            </a:r>
            <a:r>
              <a:rPr lang="en-US" altLang="ko-KR" sz="1050" dirty="0">
                <a:solidFill>
                  <a:srgbClr val="C00000"/>
                </a:solidFill>
              </a:rPr>
              <a:t>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이시점엔</a:t>
            </a:r>
            <a:r>
              <a:rPr lang="ko-KR" altLang="en-US" sz="1050" dirty="0"/>
              <a:t> </a:t>
            </a:r>
            <a:r>
              <a:rPr lang="en-US" altLang="ko-KR" sz="1050" dirty="0"/>
              <a:t>Hibernate</a:t>
            </a:r>
            <a:r>
              <a:rPr lang="ko-KR" altLang="en-US" sz="1050" dirty="0"/>
              <a:t> 는 모른다</a:t>
            </a:r>
            <a:r>
              <a:rPr lang="en-US" altLang="ko-KR" sz="1050" dirty="0"/>
              <a:t>. </a:t>
            </a:r>
            <a:r>
              <a:rPr lang="ko-KR" altLang="en-US" sz="1050" dirty="0"/>
              <a:t>이게 </a:t>
            </a:r>
            <a:r>
              <a:rPr lang="en-US" altLang="ko-KR" sz="1050" dirty="0"/>
              <a:t>DB </a:t>
            </a:r>
            <a:r>
              <a:rPr lang="ko-KR" altLang="en-US" sz="1050" dirty="0"/>
              <a:t>에 들어갈지 아닐지</a:t>
            </a:r>
            <a:r>
              <a:rPr lang="en-US" altLang="ko-KR" sz="1050" dirty="0"/>
              <a:t>.. </a:t>
            </a:r>
            <a:endParaRPr lang="ko-KR" altLang="en-US" sz="105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C7FEE34-3932-4A09-96EF-61B5039BB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48" y="5320578"/>
            <a:ext cx="4181475" cy="2857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2117D68-D02D-4AF1-B18D-2C8737286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49" y="5627379"/>
            <a:ext cx="4181475" cy="495300"/>
          </a:xfrm>
          <a:prstGeom prst="rect">
            <a:avLst/>
          </a:prstGeom>
        </p:spPr>
      </p:pic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3B2D4EC-1850-451D-83CF-5AA44D6FE471}"/>
              </a:ext>
            </a:extLst>
          </p:cNvPr>
          <p:cNvCxnSpPr>
            <a:cxnSpLocks/>
          </p:cNvCxnSpPr>
          <p:nvPr/>
        </p:nvCxnSpPr>
        <p:spPr>
          <a:xfrm>
            <a:off x="4535623" y="5480871"/>
            <a:ext cx="1" cy="411576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6B5D14-FB49-4C4F-812D-46D18399EAB3}"/>
              </a:ext>
            </a:extLst>
          </p:cNvPr>
          <p:cNvSpPr/>
          <p:nvPr/>
        </p:nvSpPr>
        <p:spPr>
          <a:xfrm>
            <a:off x="4778396" y="553074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/>
              <a:t>동치</a:t>
            </a:r>
            <a:endParaRPr lang="ko-KR" altLang="en-US" sz="1200" dirty="0"/>
          </a:p>
        </p:txBody>
      </p:sp>
      <p:sp>
        <p:nvSpPr>
          <p:cNvPr id="35" name="실행 단추: 앞으로 또는 다음으로 이동 3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80C8659-3A56-4DD3-900B-E5C1F857311D}"/>
              </a:ext>
            </a:extLst>
          </p:cNvPr>
          <p:cNvSpPr/>
          <p:nvPr/>
        </p:nvSpPr>
        <p:spPr>
          <a:xfrm>
            <a:off x="5013580" y="6184367"/>
            <a:ext cx="241295" cy="142576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실행 단추: 앞으로 또는 다음으로 이동 3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59C878AB-042D-45B7-9F00-BCC9BE899504}"/>
              </a:ext>
            </a:extLst>
          </p:cNvPr>
          <p:cNvSpPr/>
          <p:nvPr/>
        </p:nvSpPr>
        <p:spPr>
          <a:xfrm>
            <a:off x="4367693" y="6346927"/>
            <a:ext cx="241295" cy="142576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별: 꼭짓점 5개 36">
            <a:extLst>
              <a:ext uri="{FF2B5EF4-FFF2-40B4-BE49-F238E27FC236}">
                <a16:creationId xmlns:a16="http://schemas.microsoft.com/office/drawing/2014/main" id="{31521EE1-E2CA-499A-A451-3A1A4E0AB2A5}"/>
              </a:ext>
            </a:extLst>
          </p:cNvPr>
          <p:cNvSpPr/>
          <p:nvPr/>
        </p:nvSpPr>
        <p:spPr>
          <a:xfrm>
            <a:off x="11370820" y="93254"/>
            <a:ext cx="229700" cy="26611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별: 꼭짓점 5개 37">
            <a:extLst>
              <a:ext uri="{FF2B5EF4-FFF2-40B4-BE49-F238E27FC236}">
                <a16:creationId xmlns:a16="http://schemas.microsoft.com/office/drawing/2014/main" id="{30A700EF-66D5-48F0-9D2E-CE8E7D1BD7C7}"/>
              </a:ext>
            </a:extLst>
          </p:cNvPr>
          <p:cNvSpPr/>
          <p:nvPr/>
        </p:nvSpPr>
        <p:spPr>
          <a:xfrm>
            <a:off x="11600520" y="93254"/>
            <a:ext cx="229700" cy="26611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F3C73AF9-D8D6-4094-897F-59AA4892EC02}"/>
              </a:ext>
            </a:extLst>
          </p:cNvPr>
          <p:cNvSpPr/>
          <p:nvPr/>
        </p:nvSpPr>
        <p:spPr>
          <a:xfrm>
            <a:off x="11830220" y="93254"/>
            <a:ext cx="229700" cy="26611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실행 단추: 앞으로 또는 다음으로 이동 39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12E83922-E4AA-4219-A11A-C3CA2A4EE61A}"/>
              </a:ext>
            </a:extLst>
          </p:cNvPr>
          <p:cNvSpPr/>
          <p:nvPr/>
        </p:nvSpPr>
        <p:spPr>
          <a:xfrm>
            <a:off x="4226725" y="6657433"/>
            <a:ext cx="241295" cy="142576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실행 단추: 앞으로 또는 다음으로 이동 40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73B78F19-A0C7-4838-8783-E9BB6A7AE967}"/>
              </a:ext>
            </a:extLst>
          </p:cNvPr>
          <p:cNvSpPr/>
          <p:nvPr/>
        </p:nvSpPr>
        <p:spPr>
          <a:xfrm>
            <a:off x="3635413" y="6492841"/>
            <a:ext cx="241295" cy="142576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F92ADDE-BE48-43FF-B8E5-DFF395E2899E}"/>
              </a:ext>
            </a:extLst>
          </p:cNvPr>
          <p:cNvGrpSpPr/>
          <p:nvPr/>
        </p:nvGrpSpPr>
        <p:grpSpPr>
          <a:xfrm>
            <a:off x="6863263" y="1383540"/>
            <a:ext cx="3556725" cy="1330604"/>
            <a:chOff x="6914098" y="1086902"/>
            <a:chExt cx="3556725" cy="159747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1FDC4A6-69D1-4C9F-9E7D-EC6FA9AC59C3}"/>
                </a:ext>
              </a:extLst>
            </p:cNvPr>
            <p:cNvSpPr/>
            <p:nvPr/>
          </p:nvSpPr>
          <p:spPr>
            <a:xfrm>
              <a:off x="6914098" y="1578908"/>
              <a:ext cx="1341120" cy="593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Account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E8C0206-4671-4D48-949E-9389DBF568A0}"/>
                </a:ext>
              </a:extLst>
            </p:cNvPr>
            <p:cNvSpPr/>
            <p:nvPr/>
          </p:nvSpPr>
          <p:spPr>
            <a:xfrm>
              <a:off x="9129703" y="1578908"/>
              <a:ext cx="1341120" cy="593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Seminar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603505C-5FEB-4F0C-A21B-B006A8599301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8255218" y="1875725"/>
              <a:ext cx="8744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B545D771-E2A1-4376-82BE-DC69BF09E0E6}"/>
                </a:ext>
              </a:extLst>
            </p:cNvPr>
            <p:cNvCxnSpPr>
              <a:stCxn id="14" idx="0"/>
              <a:endCxn id="15" idx="0"/>
            </p:cNvCxnSpPr>
            <p:nvPr/>
          </p:nvCxnSpPr>
          <p:spPr>
            <a:xfrm rot="5400000" flipH="1" flipV="1">
              <a:off x="8692460" y="471106"/>
              <a:ext cx="12700" cy="2215605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695CF3C2-DA63-4942-BDFF-70F756DABA76}"/>
                </a:ext>
              </a:extLst>
            </p:cNvPr>
            <p:cNvCxnSpPr>
              <a:cxnSpLocks/>
              <a:stCxn id="14" idx="2"/>
              <a:endCxn id="15" idx="2"/>
            </p:cNvCxnSpPr>
            <p:nvPr/>
          </p:nvCxnSpPr>
          <p:spPr>
            <a:xfrm rot="16200000" flipH="1">
              <a:off x="8692460" y="1064739"/>
              <a:ext cx="12700" cy="2215605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80B6991-EB22-481A-998B-8F4B79A9310A}"/>
                </a:ext>
              </a:extLst>
            </p:cNvPr>
            <p:cNvSpPr/>
            <p:nvPr/>
          </p:nvSpPr>
          <p:spPr>
            <a:xfrm>
              <a:off x="8170723" y="1098859"/>
              <a:ext cx="99738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&lt;</a:t>
              </a:r>
              <a:r>
                <a:rPr lang="ko-KR" altLang="en-US" sz="1100" dirty="0"/>
                <a:t>개설 관계</a:t>
              </a:r>
              <a:r>
                <a:rPr lang="en-US" altLang="ko-KR" sz="1100" dirty="0"/>
                <a:t>&gt;</a:t>
              </a:r>
              <a:endParaRPr lang="ko-KR" altLang="en-US" sz="11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D33F27-331C-4D37-98C0-7B77B0D60C2C}"/>
                </a:ext>
              </a:extLst>
            </p:cNvPr>
            <p:cNvSpPr/>
            <p:nvPr/>
          </p:nvSpPr>
          <p:spPr>
            <a:xfrm>
              <a:off x="8200115" y="2400241"/>
              <a:ext cx="99738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/>
                <a:t>&lt;</a:t>
              </a:r>
              <a:r>
                <a:rPr lang="ko-KR" altLang="en-US" sz="1100" dirty="0"/>
                <a:t>후원 관계</a:t>
              </a:r>
              <a:r>
                <a:rPr lang="en-US" altLang="ko-KR" sz="1100" dirty="0"/>
                <a:t>&gt;</a:t>
              </a:r>
              <a:endParaRPr lang="ko-KR" altLang="en-US" sz="11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9D5F081-4464-4650-B711-DE6ACED30597}"/>
                </a:ext>
              </a:extLst>
            </p:cNvPr>
            <p:cNvSpPr/>
            <p:nvPr/>
          </p:nvSpPr>
          <p:spPr>
            <a:xfrm>
              <a:off x="8200115" y="1882076"/>
              <a:ext cx="99738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&lt;</a:t>
              </a:r>
              <a:r>
                <a:rPr lang="ko-KR" altLang="en-US" sz="1100" dirty="0"/>
                <a:t>참여 관계</a:t>
              </a:r>
              <a:r>
                <a:rPr lang="en-US" altLang="ko-KR" sz="1100" dirty="0"/>
                <a:t>&gt;</a:t>
              </a:r>
              <a:endParaRPr lang="ko-KR" altLang="en-US" sz="1100" dirty="0"/>
            </a:p>
          </p:txBody>
        </p:sp>
        <p:sp>
          <p:nvSpPr>
            <p:cNvPr id="42" name="화살표: 위로 구부러짐 41">
              <a:extLst>
                <a:ext uri="{FF2B5EF4-FFF2-40B4-BE49-F238E27FC236}">
                  <a16:creationId xmlns:a16="http://schemas.microsoft.com/office/drawing/2014/main" id="{C4B5B23F-E6B8-4675-ADD7-14D2224EDCA1}"/>
                </a:ext>
              </a:extLst>
            </p:cNvPr>
            <p:cNvSpPr/>
            <p:nvPr/>
          </p:nvSpPr>
          <p:spPr>
            <a:xfrm rot="10800000">
              <a:off x="7316187" y="1086902"/>
              <a:ext cx="2765245" cy="26996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화살표: 위로 구부러짐 42">
              <a:extLst>
                <a:ext uri="{FF2B5EF4-FFF2-40B4-BE49-F238E27FC236}">
                  <a16:creationId xmlns:a16="http://schemas.microsoft.com/office/drawing/2014/main" id="{CD41F1FF-FB6C-4CAC-AC43-024DB3F69FA7}"/>
                </a:ext>
              </a:extLst>
            </p:cNvPr>
            <p:cNvSpPr/>
            <p:nvPr/>
          </p:nvSpPr>
          <p:spPr>
            <a:xfrm>
              <a:off x="7316187" y="2414408"/>
              <a:ext cx="2765245" cy="26996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79632D-5054-4696-AD42-5BD79CD0442E}"/>
              </a:ext>
            </a:extLst>
          </p:cNvPr>
          <p:cNvSpPr/>
          <p:nvPr/>
        </p:nvSpPr>
        <p:spPr>
          <a:xfrm>
            <a:off x="6829416" y="2767629"/>
            <a:ext cx="246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Entity </a:t>
            </a:r>
            <a:r>
              <a:rPr lang="ko-KR" altLang="en-US" sz="1200" b="1" dirty="0">
                <a:solidFill>
                  <a:srgbClr val="0070C0"/>
                </a:solidFill>
              </a:rPr>
              <a:t>間 관계 內 상호 상태 공유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r>
              <a:rPr lang="en-US" altLang="ko-KR" sz="1200" b="1" dirty="0">
                <a:solidFill>
                  <a:srgbClr val="0070C0"/>
                </a:solidFill>
              </a:rPr>
              <a:t>with “cascade”</a:t>
            </a:r>
            <a:r>
              <a:rPr lang="ko-KR" altLang="en-US" sz="1200" b="1" dirty="0">
                <a:solidFill>
                  <a:srgbClr val="0070C0"/>
                </a:solidFill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option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8706C6-E74D-4B15-A690-0982E27439B4}"/>
              </a:ext>
            </a:extLst>
          </p:cNvPr>
          <p:cNvSpPr/>
          <p:nvPr/>
        </p:nvSpPr>
        <p:spPr>
          <a:xfrm>
            <a:off x="6240343" y="3852701"/>
            <a:ext cx="44807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rgbClr val="C00000"/>
                </a:solidFill>
              </a:rPr>
              <a:t>Detached State</a:t>
            </a:r>
            <a:r>
              <a:rPr lang="en-US" altLang="ko-KR" sz="1050" dirty="0">
                <a:solidFill>
                  <a:srgbClr val="C00000"/>
                </a:solidFill>
              </a:rPr>
              <a:t> </a:t>
            </a:r>
            <a:r>
              <a:rPr lang="en-US" altLang="ko-KR" sz="1050" dirty="0"/>
              <a:t>: transaction </a:t>
            </a:r>
            <a:r>
              <a:rPr lang="ko-KR" altLang="en-US" sz="1050" dirty="0"/>
              <a:t>이 끝나고 </a:t>
            </a:r>
            <a:r>
              <a:rPr lang="en-US" altLang="ko-KR" sz="1050" dirty="0"/>
              <a:t>session </a:t>
            </a:r>
            <a:r>
              <a:rPr lang="ko-KR" altLang="en-US" sz="1050" dirty="0"/>
              <a:t>밖으로 나왔을 시점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53C966-90DA-481F-A9D5-A26FEA4CCB92}"/>
              </a:ext>
            </a:extLst>
          </p:cNvPr>
          <p:cNvSpPr/>
          <p:nvPr/>
        </p:nvSpPr>
        <p:spPr>
          <a:xfrm>
            <a:off x="6470469" y="4182562"/>
            <a:ext cx="1375954" cy="393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ABC38C-D918-4725-9644-BA4C92178CE7}"/>
              </a:ext>
            </a:extLst>
          </p:cNvPr>
          <p:cNvSpPr/>
          <p:nvPr/>
        </p:nvSpPr>
        <p:spPr>
          <a:xfrm>
            <a:off x="7941481" y="4182562"/>
            <a:ext cx="1375954" cy="393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Repository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3D5FFD-B479-41D3-A7FF-C91A38BBA758}"/>
              </a:ext>
            </a:extLst>
          </p:cNvPr>
          <p:cNvCxnSpPr>
            <a:stCxn id="2" idx="2"/>
          </p:cNvCxnSpPr>
          <p:nvPr/>
        </p:nvCxnSpPr>
        <p:spPr>
          <a:xfrm>
            <a:off x="7158446" y="4576074"/>
            <a:ext cx="0" cy="1110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FD01FC9-5DCE-4948-889A-681D396FF69F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8629458" y="4576074"/>
            <a:ext cx="0" cy="1110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19E36CB-8195-4145-A7DF-15C7DC64DB6B}"/>
              </a:ext>
            </a:extLst>
          </p:cNvPr>
          <p:cNvCxnSpPr>
            <a:cxnSpLocks/>
          </p:cNvCxnSpPr>
          <p:nvPr/>
        </p:nvCxnSpPr>
        <p:spPr>
          <a:xfrm>
            <a:off x="7284403" y="4832596"/>
            <a:ext cx="118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C02DC1E-61DD-4F15-A72D-9AA5ACCCDE98}"/>
              </a:ext>
            </a:extLst>
          </p:cNvPr>
          <p:cNvSpPr/>
          <p:nvPr/>
        </p:nvSpPr>
        <p:spPr>
          <a:xfrm>
            <a:off x="9412492" y="4186922"/>
            <a:ext cx="1375954" cy="393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Session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순서도: 자기 디스크 20">
            <a:extLst>
              <a:ext uri="{FF2B5EF4-FFF2-40B4-BE49-F238E27FC236}">
                <a16:creationId xmlns:a16="http://schemas.microsoft.com/office/drawing/2014/main" id="{DA282345-6C03-42FE-A7AB-0774623FEF46}"/>
              </a:ext>
            </a:extLst>
          </p:cNvPr>
          <p:cNvSpPr/>
          <p:nvPr/>
        </p:nvSpPr>
        <p:spPr>
          <a:xfrm>
            <a:off x="11311227" y="5074863"/>
            <a:ext cx="679264" cy="5834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C096B1E-358C-4CEA-A105-3780C6483B57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100469" y="4580434"/>
            <a:ext cx="0" cy="110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406B46-E27B-414A-BDF6-52AEB9374D63}"/>
              </a:ext>
            </a:extLst>
          </p:cNvPr>
          <p:cNvSpPr/>
          <p:nvPr/>
        </p:nvSpPr>
        <p:spPr>
          <a:xfrm>
            <a:off x="7648237" y="4617066"/>
            <a:ext cx="5116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query</a:t>
            </a:r>
            <a:endParaRPr lang="ko-KR" altLang="en-US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06F43AB-1D23-4883-A4A2-5C48522EDC60}"/>
              </a:ext>
            </a:extLst>
          </p:cNvPr>
          <p:cNvCxnSpPr>
            <a:cxnSpLocks/>
          </p:cNvCxnSpPr>
          <p:nvPr/>
        </p:nvCxnSpPr>
        <p:spPr>
          <a:xfrm>
            <a:off x="7309559" y="5498535"/>
            <a:ext cx="1189037" cy="0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F388E9-4691-4410-95C1-D18FCEFB77BF}"/>
              </a:ext>
            </a:extLst>
          </p:cNvPr>
          <p:cNvSpPr/>
          <p:nvPr/>
        </p:nvSpPr>
        <p:spPr>
          <a:xfrm>
            <a:off x="7547227" y="5289575"/>
            <a:ext cx="872355" cy="24622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ko-KR" sz="1000" dirty="0" err="1"/>
              <a:t>enity</a:t>
            </a:r>
            <a:r>
              <a:rPr lang="en-US" altLang="ko-KR" sz="1000" dirty="0"/>
              <a:t> object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EB368EE-69B7-4787-BC2D-1F489C704D64}"/>
              </a:ext>
            </a:extLst>
          </p:cNvPr>
          <p:cNvSpPr/>
          <p:nvPr/>
        </p:nvSpPr>
        <p:spPr>
          <a:xfrm>
            <a:off x="8558784" y="4859042"/>
            <a:ext cx="158312" cy="62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043CB2D-B192-4C8C-A089-931256582601}"/>
              </a:ext>
            </a:extLst>
          </p:cNvPr>
          <p:cNvSpPr/>
          <p:nvPr/>
        </p:nvSpPr>
        <p:spPr>
          <a:xfrm>
            <a:off x="8579035" y="4623356"/>
            <a:ext cx="12458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@transactional #1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319CF8E-40AA-409C-B193-C9F0739D8AA2}"/>
              </a:ext>
            </a:extLst>
          </p:cNvPr>
          <p:cNvCxnSpPr>
            <a:cxnSpLocks/>
          </p:cNvCxnSpPr>
          <p:nvPr/>
        </p:nvCxnSpPr>
        <p:spPr>
          <a:xfrm>
            <a:off x="8817973" y="5301060"/>
            <a:ext cx="118903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96918A-8896-446C-B87B-D41FE7313591}"/>
              </a:ext>
            </a:extLst>
          </p:cNvPr>
          <p:cNvSpPr/>
          <p:nvPr/>
        </p:nvSpPr>
        <p:spPr>
          <a:xfrm>
            <a:off x="8717096" y="5056398"/>
            <a:ext cx="1346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entityManager.save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42B884-4594-4F32-B690-7A2ED5079CE6}"/>
              </a:ext>
            </a:extLst>
          </p:cNvPr>
          <p:cNvSpPr/>
          <p:nvPr/>
        </p:nvSpPr>
        <p:spPr>
          <a:xfrm>
            <a:off x="10021313" y="4832596"/>
            <a:ext cx="158312" cy="77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F750A1D-249F-4BBB-9CC9-C8433BC2F16F}"/>
              </a:ext>
            </a:extLst>
          </p:cNvPr>
          <p:cNvCxnSpPr>
            <a:cxnSpLocks/>
          </p:cNvCxnSpPr>
          <p:nvPr/>
        </p:nvCxnSpPr>
        <p:spPr>
          <a:xfrm>
            <a:off x="10265411" y="5431760"/>
            <a:ext cx="1022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5A7F33-92AE-4E0F-B28B-669A65EE587D}"/>
              </a:ext>
            </a:extLst>
          </p:cNvPr>
          <p:cNvSpPr/>
          <p:nvPr/>
        </p:nvSpPr>
        <p:spPr>
          <a:xfrm>
            <a:off x="10229875" y="5197467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execute query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C26E46A-4B99-4055-BAC4-FB5BA8A8BBD5}"/>
              </a:ext>
            </a:extLst>
          </p:cNvPr>
          <p:cNvSpPr/>
          <p:nvPr/>
        </p:nvSpPr>
        <p:spPr>
          <a:xfrm>
            <a:off x="9097919" y="5253208"/>
            <a:ext cx="59663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/>
              <a:t>&lt;&lt;async&gt;&gt;</a:t>
            </a:r>
            <a:endParaRPr lang="ko-KR" altLang="en-US" sz="600" dirty="0"/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0805CF06-7B9B-4CA0-9FCE-EF1020D285FF}"/>
              </a:ext>
            </a:extLst>
          </p:cNvPr>
          <p:cNvSpPr/>
          <p:nvPr/>
        </p:nvSpPr>
        <p:spPr>
          <a:xfrm>
            <a:off x="10130432" y="5335665"/>
            <a:ext cx="158308" cy="1921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8369626-CC73-4E88-A5D2-0161B7A40951}"/>
              </a:ext>
            </a:extLst>
          </p:cNvPr>
          <p:cNvSpPr/>
          <p:nvPr/>
        </p:nvSpPr>
        <p:spPr>
          <a:xfrm>
            <a:off x="10216154" y="5504171"/>
            <a:ext cx="10198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#1 </a:t>
            </a:r>
            <a:r>
              <a:rPr lang="ko-KR" altLang="en-US" sz="1000" dirty="0"/>
              <a:t>종료시점에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0BF29D9-4B33-48D3-8DCD-753ADE17D139}"/>
              </a:ext>
            </a:extLst>
          </p:cNvPr>
          <p:cNvSpPr/>
          <p:nvPr/>
        </p:nvSpPr>
        <p:spPr>
          <a:xfrm>
            <a:off x="7470901" y="5539527"/>
            <a:ext cx="10246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detached</a:t>
            </a:r>
            <a:r>
              <a:rPr lang="ko-KR" altLang="en-US" sz="1000" dirty="0">
                <a:solidFill>
                  <a:srgbClr val="C00000"/>
                </a:solidFill>
              </a:rPr>
              <a:t> 상태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1DA775B3-41D3-497A-9A28-7154379793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0343" y="5798577"/>
            <a:ext cx="5572125" cy="1014975"/>
          </a:xfrm>
          <a:prstGeom prst="rect">
            <a:avLst/>
          </a:prstGeom>
        </p:spPr>
      </p:pic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9E3C0769-6419-4697-A3B8-184B60490DE4}"/>
              </a:ext>
            </a:extLst>
          </p:cNvPr>
          <p:cNvSpPr/>
          <p:nvPr/>
        </p:nvSpPr>
        <p:spPr>
          <a:xfrm>
            <a:off x="6360764" y="6661621"/>
            <a:ext cx="180425" cy="196379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D34FC66-EBE8-4EA5-8B73-5FAB4299AE04}"/>
              </a:ext>
            </a:extLst>
          </p:cNvPr>
          <p:cNvSpPr/>
          <p:nvPr/>
        </p:nvSpPr>
        <p:spPr>
          <a:xfrm>
            <a:off x="6725628" y="6537638"/>
            <a:ext cx="5227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함수 밖으로 나오면 </a:t>
            </a:r>
            <a:r>
              <a:rPr lang="en-US" altLang="ko-KR" sz="1000" b="1" dirty="0">
                <a:solidFill>
                  <a:schemeClr val="bg1"/>
                </a:solidFill>
              </a:rPr>
              <a:t>account </a:t>
            </a:r>
            <a:r>
              <a:rPr lang="ko-KR" altLang="en-US" sz="1000" b="1" dirty="0">
                <a:solidFill>
                  <a:schemeClr val="bg1"/>
                </a:solidFill>
              </a:rPr>
              <a:t>객체는 더 이상 </a:t>
            </a:r>
            <a:r>
              <a:rPr lang="en-US" altLang="ko-KR" sz="1000" b="1" dirty="0">
                <a:solidFill>
                  <a:schemeClr val="bg1"/>
                </a:solidFill>
              </a:rPr>
              <a:t>persistence </a:t>
            </a:r>
            <a:r>
              <a:rPr lang="ko-KR" altLang="en-US" sz="1000" b="1" dirty="0">
                <a:solidFill>
                  <a:schemeClr val="bg1"/>
                </a:solidFill>
              </a:rPr>
              <a:t>상태가 아니고 </a:t>
            </a:r>
            <a:r>
              <a:rPr lang="en-US" altLang="ko-KR" sz="1000" b="1" dirty="0">
                <a:solidFill>
                  <a:schemeClr val="bg1"/>
                </a:solidFill>
              </a:rPr>
              <a:t>detached </a:t>
            </a:r>
            <a:r>
              <a:rPr lang="ko-KR" altLang="en-US" sz="1000" b="1" dirty="0">
                <a:solidFill>
                  <a:schemeClr val="bg1"/>
                </a:solidFill>
              </a:rPr>
              <a:t>상태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0F1B3BE3-0E90-4059-A0C0-7CD58E29AF11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6541189" y="6660749"/>
            <a:ext cx="184439" cy="9906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60ED8DBC-00EB-4BDF-A1F3-4CBC54A596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0343" y="3321018"/>
            <a:ext cx="5572125" cy="523875"/>
          </a:xfrm>
          <a:prstGeom prst="rect">
            <a:avLst/>
          </a:prstGeom>
        </p:spPr>
      </p:pic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3B31FB1-ACF9-4F9D-B81B-08542CEDB43E}"/>
              </a:ext>
            </a:extLst>
          </p:cNvPr>
          <p:cNvCxnSpPr/>
          <p:nvPr/>
        </p:nvCxnSpPr>
        <p:spPr>
          <a:xfrm>
            <a:off x="6360764" y="3590977"/>
            <a:ext cx="1230243" cy="76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CBD5611-EBEC-4AF7-9E57-253F232025DC}"/>
              </a:ext>
            </a:extLst>
          </p:cNvPr>
          <p:cNvSpPr/>
          <p:nvPr/>
        </p:nvSpPr>
        <p:spPr>
          <a:xfrm>
            <a:off x="7641570" y="3376918"/>
            <a:ext cx="35253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함수가 한 트랜잭션의 범위라고 선언</a:t>
            </a:r>
            <a:r>
              <a:rPr lang="en-US" altLang="ko-KR" sz="1000" b="1" dirty="0">
                <a:solidFill>
                  <a:schemeClr val="bg1"/>
                </a:solidFill>
              </a:rPr>
              <a:t> (</a:t>
            </a:r>
            <a:r>
              <a:rPr lang="ko-KR" altLang="en-US" sz="1000" b="1" dirty="0">
                <a:solidFill>
                  <a:schemeClr val="bg1"/>
                </a:solidFill>
              </a:rPr>
              <a:t>클래스 범위도 가능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id="{C58A7985-70B5-4B68-BAD7-32639ECA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499870"/>
            <a:ext cx="7277100" cy="3390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C8702BC-A9CF-44DE-8D10-E07D30A2439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②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fundamental concepts in this JPA ? – Entity State Transition</a:t>
            </a:r>
          </a:p>
        </p:txBody>
      </p:sp>
      <p:sp>
        <p:nvSpPr>
          <p:cNvPr id="37" name="별: 꼭짓점 5개 36">
            <a:extLst>
              <a:ext uri="{FF2B5EF4-FFF2-40B4-BE49-F238E27FC236}">
                <a16:creationId xmlns:a16="http://schemas.microsoft.com/office/drawing/2014/main" id="{31521EE1-E2CA-499A-A451-3A1A4E0AB2A5}"/>
              </a:ext>
            </a:extLst>
          </p:cNvPr>
          <p:cNvSpPr/>
          <p:nvPr/>
        </p:nvSpPr>
        <p:spPr>
          <a:xfrm>
            <a:off x="11370820" y="93254"/>
            <a:ext cx="229700" cy="26611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별: 꼭짓점 5개 37">
            <a:extLst>
              <a:ext uri="{FF2B5EF4-FFF2-40B4-BE49-F238E27FC236}">
                <a16:creationId xmlns:a16="http://schemas.microsoft.com/office/drawing/2014/main" id="{30A700EF-66D5-48F0-9D2E-CE8E7D1BD7C7}"/>
              </a:ext>
            </a:extLst>
          </p:cNvPr>
          <p:cNvSpPr/>
          <p:nvPr/>
        </p:nvSpPr>
        <p:spPr>
          <a:xfrm>
            <a:off x="11600520" y="93254"/>
            <a:ext cx="229700" cy="26611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F3C73AF9-D8D6-4094-897F-59AA4892EC02}"/>
              </a:ext>
            </a:extLst>
          </p:cNvPr>
          <p:cNvSpPr/>
          <p:nvPr/>
        </p:nvSpPr>
        <p:spPr>
          <a:xfrm>
            <a:off x="11830220" y="93254"/>
            <a:ext cx="229700" cy="26611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802590-78F1-407E-9AE4-54A4D7279251}"/>
              </a:ext>
            </a:extLst>
          </p:cNvPr>
          <p:cNvSpPr/>
          <p:nvPr/>
        </p:nvSpPr>
        <p:spPr>
          <a:xfrm>
            <a:off x="223520" y="1077960"/>
            <a:ext cx="1165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일반적으로 부모 자식 관계 </a:t>
            </a:r>
            <a:r>
              <a:rPr lang="en-US" altLang="ko-KR" b="1" dirty="0"/>
              <a:t>(lifecycle </a:t>
            </a:r>
            <a:r>
              <a:rPr lang="ko-KR" altLang="en-US" b="1" dirty="0"/>
              <a:t>을 함께 하는 관계</a:t>
            </a:r>
            <a:r>
              <a:rPr lang="en-US" altLang="ko-KR" b="1" dirty="0"/>
              <a:t>)</a:t>
            </a:r>
            <a:r>
              <a:rPr lang="ko-KR" altLang="en-US" b="1" dirty="0"/>
              <a:t>의 도메인 모델 間 </a:t>
            </a:r>
            <a:r>
              <a:rPr lang="en-US" altLang="ko-KR" b="1" dirty="0"/>
              <a:t>Cascade </a:t>
            </a:r>
            <a:r>
              <a:rPr lang="ko-KR" altLang="en-US" b="1" dirty="0"/>
              <a:t>설정 통해 상태를 공유한다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E34465-15C2-4A74-BFCE-398DFAEB9495}"/>
              </a:ext>
            </a:extLst>
          </p:cNvPr>
          <p:cNvSpPr/>
          <p:nvPr/>
        </p:nvSpPr>
        <p:spPr>
          <a:xfrm>
            <a:off x="7368540" y="1570212"/>
            <a:ext cx="3144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[Post 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Comment </a:t>
            </a:r>
            <a:r>
              <a:rPr lang="ko-KR" altLang="en-US" sz="1400" b="1" dirty="0"/>
              <a:t>間 관계 정의 時 </a:t>
            </a:r>
            <a:endParaRPr lang="en-US" altLang="ko-KR" sz="1400" b="1" dirty="0"/>
          </a:p>
          <a:p>
            <a:r>
              <a:rPr lang="en-US" altLang="ko-KR" sz="1400" b="1" dirty="0"/>
              <a:t> Cascade </a:t>
            </a:r>
            <a:r>
              <a:rPr lang="ko-KR" altLang="en-US" sz="1400" b="1" dirty="0"/>
              <a:t>설정 없을 경우</a:t>
            </a:r>
            <a:r>
              <a:rPr lang="en-US" altLang="ko-KR" sz="1400" b="1" dirty="0"/>
              <a:t>]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140CE7-FADF-49D8-8181-EFD96EB2FE64}"/>
              </a:ext>
            </a:extLst>
          </p:cNvPr>
          <p:cNvCxnSpPr/>
          <p:nvPr/>
        </p:nvCxnSpPr>
        <p:spPr>
          <a:xfrm>
            <a:off x="507999" y="4251135"/>
            <a:ext cx="210312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AA98E76-7633-456A-BBF2-ECCBB7395D0E}"/>
              </a:ext>
            </a:extLst>
          </p:cNvPr>
          <p:cNvSpPr/>
          <p:nvPr/>
        </p:nvSpPr>
        <p:spPr>
          <a:xfrm>
            <a:off x="2805944" y="3413450"/>
            <a:ext cx="4804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① </a:t>
            </a:r>
            <a:r>
              <a:rPr lang="en-US" altLang="ko-KR" sz="1400" b="1" dirty="0">
                <a:solidFill>
                  <a:schemeClr val="bg1"/>
                </a:solidFill>
              </a:rPr>
              <a:t>Post </a:t>
            </a:r>
            <a:r>
              <a:rPr lang="ko-KR" altLang="en-US" sz="1400" b="1" dirty="0">
                <a:solidFill>
                  <a:schemeClr val="bg1"/>
                </a:solidFill>
              </a:rPr>
              <a:t>가 저장되면 </a:t>
            </a:r>
            <a:r>
              <a:rPr lang="en-US" altLang="ko-KR" sz="1400" b="1" dirty="0">
                <a:solidFill>
                  <a:schemeClr val="bg1"/>
                </a:solidFill>
              </a:rPr>
              <a:t>Comment </a:t>
            </a:r>
            <a:r>
              <a:rPr lang="ko-KR" altLang="en-US" sz="1400" b="1" dirty="0">
                <a:solidFill>
                  <a:schemeClr val="bg1"/>
                </a:solidFill>
              </a:rPr>
              <a:t>도 저장 될까</a:t>
            </a:r>
            <a:r>
              <a:rPr lang="en-US" altLang="ko-KR" sz="1400" b="1" dirty="0">
                <a:solidFill>
                  <a:schemeClr val="bg1"/>
                </a:solidFill>
              </a:rPr>
              <a:t> ? Never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!!!!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DB </a:t>
            </a:r>
            <a:r>
              <a:rPr lang="ko-KR" altLang="en-US" sz="1400" b="1" dirty="0">
                <a:solidFill>
                  <a:schemeClr val="bg1"/>
                </a:solidFill>
              </a:rPr>
              <a:t>의 </a:t>
            </a:r>
            <a:r>
              <a:rPr lang="en-US" altLang="ko-KR" sz="1400" b="1" dirty="0">
                <a:solidFill>
                  <a:schemeClr val="bg1"/>
                </a:solidFill>
              </a:rPr>
              <a:t>cascading </a:t>
            </a:r>
            <a:r>
              <a:rPr lang="ko-KR" altLang="en-US" sz="1400" b="1" dirty="0">
                <a:solidFill>
                  <a:schemeClr val="bg1"/>
                </a:solidFill>
              </a:rPr>
              <a:t>옵션과 동일하다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11AE410-8BC0-44B0-9980-0EA137B7F78D}"/>
              </a:ext>
            </a:extLst>
          </p:cNvPr>
          <p:cNvCxnSpPr/>
          <p:nvPr/>
        </p:nvCxnSpPr>
        <p:spPr>
          <a:xfrm rot="10800000" flipV="1">
            <a:off x="2672080" y="3986975"/>
            <a:ext cx="2479040" cy="182880"/>
          </a:xfrm>
          <a:prstGeom prst="bentConnector3">
            <a:avLst>
              <a:gd name="adj1" fmla="val 41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5304BA19-4295-410F-9626-9477C3F1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3027"/>
            <a:ext cx="5581650" cy="238125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D3AA772-849D-405A-87CA-9457C7198C6A}"/>
              </a:ext>
            </a:extLst>
          </p:cNvPr>
          <p:cNvCxnSpPr>
            <a:cxnSpLocks/>
          </p:cNvCxnSpPr>
          <p:nvPr/>
        </p:nvCxnSpPr>
        <p:spPr>
          <a:xfrm>
            <a:off x="2134869" y="4962335"/>
            <a:ext cx="4133851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E64C76EF-4A5B-464C-84F3-F5A42F81E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4928631"/>
            <a:ext cx="12192000" cy="1924588"/>
          </a:xfrm>
          <a:prstGeom prst="rect">
            <a:avLst/>
          </a:prstGeom>
        </p:spPr>
      </p:pic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79E33C0-A19A-4FF6-A5AD-B3FA985585EC}"/>
              </a:ext>
            </a:extLst>
          </p:cNvPr>
          <p:cNvCxnSpPr>
            <a:cxnSpLocks/>
          </p:cNvCxnSpPr>
          <p:nvPr/>
        </p:nvCxnSpPr>
        <p:spPr>
          <a:xfrm>
            <a:off x="507999" y="4708335"/>
            <a:ext cx="5933441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642DB6E-A836-4FFB-BB40-E996A2B60C7C}"/>
              </a:ext>
            </a:extLst>
          </p:cNvPr>
          <p:cNvCxnSpPr>
            <a:cxnSpLocks/>
          </p:cNvCxnSpPr>
          <p:nvPr/>
        </p:nvCxnSpPr>
        <p:spPr>
          <a:xfrm>
            <a:off x="1960880" y="5226495"/>
            <a:ext cx="89408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5B8A831-ECBC-4E10-A556-A9A3C0E68EAE}"/>
              </a:ext>
            </a:extLst>
          </p:cNvPr>
          <p:cNvSpPr/>
          <p:nvPr/>
        </p:nvSpPr>
        <p:spPr>
          <a:xfrm>
            <a:off x="7401666" y="5313161"/>
            <a:ext cx="4753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② </a:t>
            </a:r>
            <a:r>
              <a:rPr lang="en-US" altLang="ko-KR" sz="1400" b="1" dirty="0">
                <a:solidFill>
                  <a:schemeClr val="bg1"/>
                </a:solidFill>
              </a:rPr>
              <a:t>Query </a:t>
            </a:r>
            <a:r>
              <a:rPr lang="ko-KR" altLang="en-US" sz="1400" b="1" dirty="0">
                <a:solidFill>
                  <a:schemeClr val="bg1"/>
                </a:solidFill>
              </a:rPr>
              <a:t>가 </a:t>
            </a:r>
            <a:r>
              <a:rPr lang="en-US" altLang="ko-KR" sz="1400" b="1" dirty="0">
                <a:solidFill>
                  <a:schemeClr val="bg1"/>
                </a:solidFill>
              </a:rPr>
              <a:t>DB </a:t>
            </a:r>
            <a:r>
              <a:rPr lang="ko-KR" altLang="en-US" sz="1400" b="1" dirty="0">
                <a:solidFill>
                  <a:schemeClr val="bg1"/>
                </a:solidFill>
              </a:rPr>
              <a:t>로 보내진 시점도 체크</a:t>
            </a:r>
            <a:r>
              <a:rPr lang="en-US" altLang="ko-KR" sz="1400" b="1" dirty="0">
                <a:solidFill>
                  <a:schemeClr val="bg1"/>
                </a:solidFill>
              </a:rPr>
              <a:t>!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run() </a:t>
            </a:r>
            <a:r>
              <a:rPr lang="ko-KR" altLang="en-US" sz="1400" b="1" dirty="0">
                <a:solidFill>
                  <a:schemeClr val="bg1"/>
                </a:solidFill>
              </a:rPr>
              <a:t>메서드 나와서 호출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 transaction </a:t>
            </a:r>
            <a:r>
              <a:rPr lang="ko-KR" alt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범위 끝나고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B268F97-A485-4CCD-9090-02F8DDB2CAE3}"/>
              </a:ext>
            </a:extLst>
          </p:cNvPr>
          <p:cNvSpPr/>
          <p:nvPr/>
        </p:nvSpPr>
        <p:spPr>
          <a:xfrm>
            <a:off x="314960" y="5364480"/>
            <a:ext cx="1270000" cy="1310640"/>
          </a:xfrm>
          <a:prstGeom prst="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645B1E6-879B-4EC4-9028-F85A5C80C54A}"/>
              </a:ext>
            </a:extLst>
          </p:cNvPr>
          <p:cNvSpPr/>
          <p:nvPr/>
        </p:nvSpPr>
        <p:spPr>
          <a:xfrm>
            <a:off x="1630301" y="5800877"/>
            <a:ext cx="6233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① </a:t>
            </a:r>
            <a:r>
              <a:rPr lang="en-US" altLang="ko-KR" sz="1400" b="1" dirty="0">
                <a:solidFill>
                  <a:schemeClr val="bg1"/>
                </a:solidFill>
              </a:rPr>
              <a:t>Post </a:t>
            </a:r>
            <a:r>
              <a:rPr lang="ko-KR" altLang="en-US" sz="1400" b="1" dirty="0">
                <a:solidFill>
                  <a:schemeClr val="bg1"/>
                </a:solidFill>
              </a:rPr>
              <a:t>관련된 쿼리만 호출됨</a:t>
            </a:r>
            <a:r>
              <a:rPr lang="en-US" altLang="ko-KR" sz="1400" b="1" dirty="0">
                <a:solidFill>
                  <a:schemeClr val="bg1"/>
                </a:solidFill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</a:rPr>
              <a:t>관계 정보</a:t>
            </a:r>
            <a:r>
              <a:rPr lang="en-US" altLang="ko-KR" sz="1400" b="1" dirty="0">
                <a:solidFill>
                  <a:schemeClr val="bg1"/>
                </a:solidFill>
              </a:rPr>
              <a:t>, Comment </a:t>
            </a:r>
            <a:r>
              <a:rPr lang="ko-KR" altLang="en-US" sz="1400" b="1" dirty="0">
                <a:solidFill>
                  <a:schemeClr val="bg1"/>
                </a:solidFill>
              </a:rPr>
              <a:t>정보는 저장되지 않음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1D8B19A-62C8-4EDA-A9CA-69A312EAC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7270" y="1984204"/>
            <a:ext cx="2152650" cy="60007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59A5A89E-23B3-4D35-9BDF-19E27B6B4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2245" y="2604769"/>
            <a:ext cx="4257675" cy="53340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DB463227-2B82-49C3-88A9-59F8A8EB58AC}"/>
              </a:ext>
            </a:extLst>
          </p:cNvPr>
          <p:cNvSpPr/>
          <p:nvPr/>
        </p:nvSpPr>
        <p:spPr>
          <a:xfrm>
            <a:off x="10799639" y="1963714"/>
            <a:ext cx="1260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Comment </a:t>
            </a:r>
            <a:r>
              <a:rPr lang="ko-KR" altLang="en-US" sz="1400" b="1" dirty="0">
                <a:solidFill>
                  <a:schemeClr val="bg1"/>
                </a:solidFill>
              </a:rPr>
              <a:t>內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7CE738B-1EEE-43B9-AB11-A643061DCB65}"/>
              </a:ext>
            </a:extLst>
          </p:cNvPr>
          <p:cNvSpPr/>
          <p:nvPr/>
        </p:nvSpPr>
        <p:spPr>
          <a:xfrm>
            <a:off x="11001715" y="2604769"/>
            <a:ext cx="794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Post </a:t>
            </a:r>
            <a:r>
              <a:rPr lang="ko-KR" altLang="en-US" sz="1400" b="1" dirty="0">
                <a:solidFill>
                  <a:schemeClr val="bg1"/>
                </a:solidFill>
              </a:rPr>
              <a:t>內</a:t>
            </a:r>
          </a:p>
        </p:txBody>
      </p:sp>
    </p:spTree>
    <p:extLst>
      <p:ext uri="{BB962C8B-B14F-4D97-AF65-F5344CB8AC3E}">
        <p14:creationId xmlns:p14="http://schemas.microsoft.com/office/powerpoint/2010/main" val="335784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C8702BC-A9CF-44DE-8D10-E07D30A2439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②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fundamental concepts in this JPA ? – Entity State Transition</a:t>
            </a:r>
          </a:p>
        </p:txBody>
      </p:sp>
      <p:sp>
        <p:nvSpPr>
          <p:cNvPr id="37" name="별: 꼭짓점 5개 36">
            <a:extLst>
              <a:ext uri="{FF2B5EF4-FFF2-40B4-BE49-F238E27FC236}">
                <a16:creationId xmlns:a16="http://schemas.microsoft.com/office/drawing/2014/main" id="{31521EE1-E2CA-499A-A451-3A1A4E0AB2A5}"/>
              </a:ext>
            </a:extLst>
          </p:cNvPr>
          <p:cNvSpPr/>
          <p:nvPr/>
        </p:nvSpPr>
        <p:spPr>
          <a:xfrm>
            <a:off x="11370820" y="93254"/>
            <a:ext cx="229700" cy="26611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별: 꼭짓점 5개 37">
            <a:extLst>
              <a:ext uri="{FF2B5EF4-FFF2-40B4-BE49-F238E27FC236}">
                <a16:creationId xmlns:a16="http://schemas.microsoft.com/office/drawing/2014/main" id="{30A700EF-66D5-48F0-9D2E-CE8E7D1BD7C7}"/>
              </a:ext>
            </a:extLst>
          </p:cNvPr>
          <p:cNvSpPr/>
          <p:nvPr/>
        </p:nvSpPr>
        <p:spPr>
          <a:xfrm>
            <a:off x="11600520" y="93254"/>
            <a:ext cx="229700" cy="26611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F3C73AF9-D8D6-4094-897F-59AA4892EC02}"/>
              </a:ext>
            </a:extLst>
          </p:cNvPr>
          <p:cNvSpPr/>
          <p:nvPr/>
        </p:nvSpPr>
        <p:spPr>
          <a:xfrm>
            <a:off x="11830220" y="93254"/>
            <a:ext cx="229700" cy="26611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802590-78F1-407E-9AE4-54A4D7279251}"/>
              </a:ext>
            </a:extLst>
          </p:cNvPr>
          <p:cNvSpPr/>
          <p:nvPr/>
        </p:nvSpPr>
        <p:spPr>
          <a:xfrm>
            <a:off x="223520" y="1077960"/>
            <a:ext cx="1165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일반적으로 부모 자식 관계 </a:t>
            </a:r>
            <a:r>
              <a:rPr lang="en-US" altLang="ko-KR" b="1" dirty="0"/>
              <a:t>(lifecycle </a:t>
            </a:r>
            <a:r>
              <a:rPr lang="ko-KR" altLang="en-US" b="1" dirty="0"/>
              <a:t>을 함께 하는 관계</a:t>
            </a:r>
            <a:r>
              <a:rPr lang="en-US" altLang="ko-KR" b="1" dirty="0"/>
              <a:t>)</a:t>
            </a:r>
            <a:r>
              <a:rPr lang="ko-KR" altLang="en-US" b="1" dirty="0"/>
              <a:t>의 도메인 모델 間 </a:t>
            </a:r>
            <a:r>
              <a:rPr lang="en-US" altLang="ko-KR" b="1" dirty="0"/>
              <a:t>Cascade </a:t>
            </a:r>
            <a:r>
              <a:rPr lang="ko-KR" altLang="en-US" b="1" dirty="0"/>
              <a:t>설정 통해 상태를 공유한다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E34465-15C2-4A74-BFCE-398DFAEB9495}"/>
              </a:ext>
            </a:extLst>
          </p:cNvPr>
          <p:cNvSpPr/>
          <p:nvPr/>
        </p:nvSpPr>
        <p:spPr>
          <a:xfrm>
            <a:off x="7182680" y="1570212"/>
            <a:ext cx="4838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[Post 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Comment </a:t>
            </a:r>
            <a:r>
              <a:rPr lang="ko-KR" altLang="en-US" sz="1400" b="1" dirty="0"/>
              <a:t>間 관계 정의 時 </a:t>
            </a:r>
            <a:r>
              <a:rPr lang="en-US" altLang="ko-KR" sz="1400" b="1" dirty="0"/>
              <a:t>Cascade </a:t>
            </a:r>
            <a:r>
              <a:rPr lang="ko-KR" altLang="en-US" sz="1400" b="1" dirty="0"/>
              <a:t>설정</a:t>
            </a:r>
            <a:r>
              <a:rPr lang="en-US" altLang="ko-KR" sz="1400" b="1" dirty="0"/>
              <a:t>]</a:t>
            </a:r>
            <a:endParaRPr lang="ko-KR" altLang="en-US" sz="1400" dirty="0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1D8B19A-62C8-4EDA-A9CA-69A312EA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270" y="1984204"/>
            <a:ext cx="2152650" cy="600075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DB463227-2B82-49C3-88A9-59F8A8EB58AC}"/>
              </a:ext>
            </a:extLst>
          </p:cNvPr>
          <p:cNvSpPr/>
          <p:nvPr/>
        </p:nvSpPr>
        <p:spPr>
          <a:xfrm>
            <a:off x="10799639" y="1963714"/>
            <a:ext cx="1260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Comment </a:t>
            </a:r>
            <a:r>
              <a:rPr lang="ko-KR" altLang="en-US" sz="1400" b="1" dirty="0">
                <a:solidFill>
                  <a:schemeClr val="bg1"/>
                </a:solidFill>
              </a:rPr>
              <a:t>內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E34788-DD6A-4739-B2FA-B195C86A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60" y="2631638"/>
            <a:ext cx="4838700" cy="49530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4A13563-9FB3-49BD-8FB7-0207D0588911}"/>
              </a:ext>
            </a:extLst>
          </p:cNvPr>
          <p:cNvCxnSpPr>
            <a:cxnSpLocks/>
          </p:cNvCxnSpPr>
          <p:nvPr/>
        </p:nvCxnSpPr>
        <p:spPr>
          <a:xfrm>
            <a:off x="9631680" y="2920175"/>
            <a:ext cx="2240386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892DE8-C9F7-4DD6-B299-752D88438BD4}"/>
              </a:ext>
            </a:extLst>
          </p:cNvPr>
          <p:cNvSpPr/>
          <p:nvPr/>
        </p:nvSpPr>
        <p:spPr>
          <a:xfrm>
            <a:off x="7182679" y="2311826"/>
            <a:ext cx="794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Post </a:t>
            </a:r>
            <a:r>
              <a:rPr lang="ko-KR" altLang="en-US" sz="1400" b="1" dirty="0"/>
              <a:t>內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E4F89BB-CC37-4F9E-A1BC-604D0695CD5D}"/>
              </a:ext>
            </a:extLst>
          </p:cNvPr>
          <p:cNvSpPr/>
          <p:nvPr/>
        </p:nvSpPr>
        <p:spPr>
          <a:xfrm>
            <a:off x="533583" y="2178209"/>
            <a:ext cx="1341120" cy="4944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7844D0-0C73-4490-8F26-76A9C6718C39}"/>
              </a:ext>
            </a:extLst>
          </p:cNvPr>
          <p:cNvSpPr/>
          <p:nvPr/>
        </p:nvSpPr>
        <p:spPr>
          <a:xfrm>
            <a:off x="3022783" y="2178209"/>
            <a:ext cx="1341120" cy="4944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0912DD2-8CC7-45ED-831E-F35BF48F09B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1874703" y="2425441"/>
            <a:ext cx="1148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5CA810-3842-459F-A417-C2CA641DB7DD}"/>
              </a:ext>
            </a:extLst>
          </p:cNvPr>
          <p:cNvSpPr/>
          <p:nvPr/>
        </p:nvSpPr>
        <p:spPr>
          <a:xfrm>
            <a:off x="1996623" y="2061659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소유 관계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D34AE5A-B013-4140-9BD2-CDD0F62DDBAD}"/>
              </a:ext>
            </a:extLst>
          </p:cNvPr>
          <p:cNvSpPr/>
          <p:nvPr/>
        </p:nvSpPr>
        <p:spPr>
          <a:xfrm>
            <a:off x="533583" y="2861489"/>
            <a:ext cx="1341120" cy="4944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535A6CA-070F-4192-8470-06749853255F}"/>
              </a:ext>
            </a:extLst>
          </p:cNvPr>
          <p:cNvSpPr/>
          <p:nvPr/>
        </p:nvSpPr>
        <p:spPr>
          <a:xfrm>
            <a:off x="533583" y="3586449"/>
            <a:ext cx="1341120" cy="4944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Persistent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E3C19B4-365D-4CF1-B2A4-8CDFEDBDEF20}"/>
              </a:ext>
            </a:extLst>
          </p:cNvPr>
          <p:cNvSpPr/>
          <p:nvPr/>
        </p:nvSpPr>
        <p:spPr>
          <a:xfrm>
            <a:off x="3017886" y="2856798"/>
            <a:ext cx="1341120" cy="4944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48605F6-9EA3-4E39-B14A-E031BACF31B7}"/>
              </a:ext>
            </a:extLst>
          </p:cNvPr>
          <p:cNvSpPr/>
          <p:nvPr/>
        </p:nvSpPr>
        <p:spPr>
          <a:xfrm>
            <a:off x="3017886" y="3581758"/>
            <a:ext cx="1341120" cy="4944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Persistent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70A5093-3B17-47C1-A6BA-0B2442053CAE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204143" y="3355953"/>
            <a:ext cx="0" cy="230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D6E91B-2B34-4487-B4BF-724D42E31232}"/>
              </a:ext>
            </a:extLst>
          </p:cNvPr>
          <p:cNvCxnSpPr>
            <a:stCxn id="36" idx="2"/>
            <a:endCxn id="40" idx="0"/>
          </p:cNvCxnSpPr>
          <p:nvPr/>
        </p:nvCxnSpPr>
        <p:spPr>
          <a:xfrm>
            <a:off x="3688446" y="3351262"/>
            <a:ext cx="0" cy="230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A89734-3B13-405D-BFF1-33B637F71548}"/>
              </a:ext>
            </a:extLst>
          </p:cNvPr>
          <p:cNvSpPr/>
          <p:nvPr/>
        </p:nvSpPr>
        <p:spPr>
          <a:xfrm>
            <a:off x="223520" y="3217155"/>
            <a:ext cx="4706621" cy="4319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CA02D-441E-4822-BAFE-2FDDA21D9F4C}"/>
              </a:ext>
            </a:extLst>
          </p:cNvPr>
          <p:cNvSpPr/>
          <p:nvPr/>
        </p:nvSpPr>
        <p:spPr>
          <a:xfrm>
            <a:off x="4988328" y="3133190"/>
            <a:ext cx="264598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관계 설정된 모든 </a:t>
            </a:r>
            <a:r>
              <a:rPr lang="en-US" altLang="ko-KR" sz="1400" b="1" dirty="0"/>
              <a:t>Entity </a:t>
            </a:r>
            <a:r>
              <a:rPr lang="ko-KR" altLang="en-US" sz="1400" b="1" dirty="0"/>
              <a:t>間</a:t>
            </a:r>
            <a:endParaRPr lang="en-US" altLang="ko-KR" sz="1400" b="1" dirty="0"/>
          </a:p>
          <a:p>
            <a:r>
              <a:rPr lang="ko-KR" altLang="en-US" sz="500" b="1" dirty="0"/>
              <a:t> </a:t>
            </a:r>
            <a:endParaRPr lang="en-US" altLang="ko-KR" sz="500" b="1" dirty="0"/>
          </a:p>
          <a:p>
            <a:r>
              <a:rPr lang="en-US" altLang="ko-KR" sz="1400" b="1" dirty="0"/>
              <a:t>Persistent </a:t>
            </a:r>
            <a:r>
              <a:rPr lang="ko-KR" altLang="en-US" sz="1400" b="1" dirty="0"/>
              <a:t>상태로의 전이 공유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337C49F-8EFA-48B6-94B2-823FA70CC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135" y="4779327"/>
            <a:ext cx="2686050" cy="16478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B1610DC-449C-4116-A608-9FB163D2B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895" y="6464597"/>
            <a:ext cx="5086350" cy="23812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9E6D6A3-474E-42AF-85AC-934FBF31B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055" y="4779326"/>
            <a:ext cx="2686050" cy="16478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21E3610-1B31-47D7-98C8-2A025215F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055" y="6466999"/>
            <a:ext cx="5429250" cy="2571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FE77F3-9895-46DE-8C53-C2A0367F58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52" y="4779326"/>
            <a:ext cx="1781175" cy="1581150"/>
          </a:xfrm>
          <a:prstGeom prst="rect">
            <a:avLst/>
          </a:prstGeom>
        </p:spPr>
      </p:pic>
      <p:sp>
        <p:nvSpPr>
          <p:cNvPr id="20" name="더하기 기호 19">
            <a:extLst>
              <a:ext uri="{FF2B5EF4-FFF2-40B4-BE49-F238E27FC236}">
                <a16:creationId xmlns:a16="http://schemas.microsoft.com/office/drawing/2014/main" id="{3D8DE3F5-9F1D-4CDF-9525-376A2E08EE85}"/>
              </a:ext>
            </a:extLst>
          </p:cNvPr>
          <p:cNvSpPr/>
          <p:nvPr/>
        </p:nvSpPr>
        <p:spPr>
          <a:xfrm>
            <a:off x="2479287" y="5389376"/>
            <a:ext cx="441056" cy="36105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더하기 기호 49">
            <a:extLst>
              <a:ext uri="{FF2B5EF4-FFF2-40B4-BE49-F238E27FC236}">
                <a16:creationId xmlns:a16="http://schemas.microsoft.com/office/drawing/2014/main" id="{7BDF394A-EA6E-4F49-8B2B-5E0131DDF2A9}"/>
              </a:ext>
            </a:extLst>
          </p:cNvPr>
          <p:cNvSpPr/>
          <p:nvPr/>
        </p:nvSpPr>
        <p:spPr>
          <a:xfrm>
            <a:off x="6962592" y="5334788"/>
            <a:ext cx="441056" cy="36105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C53B0ED-AEE3-412A-8D06-167E28537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5656" y="3160801"/>
            <a:ext cx="58864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3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C8702BC-A9CF-44DE-8D10-E07D30A2439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②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fundamental concepts in this JPA ? – Event Mechanism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EC5BF1-E88B-4E66-A0F9-834DA1DED127}"/>
              </a:ext>
            </a:extLst>
          </p:cNvPr>
          <p:cNvSpPr/>
          <p:nvPr/>
        </p:nvSpPr>
        <p:spPr>
          <a:xfrm>
            <a:off x="335280" y="1137472"/>
            <a:ext cx="117246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Entity </a:t>
            </a:r>
            <a:r>
              <a:rPr lang="ko-KR" altLang="en-US" b="1" dirty="0"/>
              <a:t>가 저장되는 시점에 누군가에게 통지를 해야 한다면 </a:t>
            </a:r>
            <a:r>
              <a:rPr lang="en-US" altLang="ko-KR" b="1" dirty="0"/>
              <a:t>? </a:t>
            </a:r>
          </a:p>
          <a:p>
            <a:r>
              <a:rPr lang="en-US" altLang="ko-KR" sz="1400" dirty="0"/>
              <a:t>     Batch 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RawData</a:t>
            </a:r>
            <a:r>
              <a:rPr lang="en-US" altLang="ko-KR" sz="1400" dirty="0"/>
              <a:t> </a:t>
            </a:r>
            <a:r>
              <a:rPr lang="ko-KR" altLang="en-US" sz="1400" dirty="0"/>
              <a:t>를 모두 읽어 들여 </a:t>
            </a:r>
            <a:r>
              <a:rPr lang="en-US" altLang="ko-KR" sz="1400" dirty="0"/>
              <a:t>DB </a:t>
            </a:r>
            <a:r>
              <a:rPr lang="ko-KR" altLang="en-US" sz="1400" dirty="0"/>
              <a:t>에 저장하고 </a:t>
            </a:r>
            <a:r>
              <a:rPr lang="en-US" altLang="ko-KR" sz="1400" dirty="0"/>
              <a:t>Raw Data </a:t>
            </a:r>
            <a:r>
              <a:rPr lang="ko-KR" altLang="en-US" sz="1400" dirty="0"/>
              <a:t>를 분석 </a:t>
            </a:r>
            <a:r>
              <a:rPr lang="en-US" altLang="ko-KR" sz="1400" dirty="0"/>
              <a:t>Derived </a:t>
            </a:r>
            <a:r>
              <a:rPr lang="ko-KR" altLang="en-US" sz="1400" dirty="0"/>
              <a:t>지표를 계산한다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이 계산을 마치고 </a:t>
            </a:r>
            <a:r>
              <a:rPr lang="en-US" altLang="ko-KR" sz="1400" dirty="0"/>
              <a:t>DB </a:t>
            </a:r>
            <a:r>
              <a:rPr lang="ko-KR" altLang="en-US" sz="1400" dirty="0"/>
              <a:t>에 저장하면 </a:t>
            </a:r>
            <a:r>
              <a:rPr lang="en-US" altLang="ko-KR" sz="1400" dirty="0"/>
              <a:t>UI </a:t>
            </a:r>
            <a:r>
              <a:rPr lang="ko-KR" altLang="en-US" sz="1400" dirty="0"/>
              <a:t>에 비동기로 갱신 필요 사항을 </a:t>
            </a:r>
            <a:r>
              <a:rPr lang="en-US" altLang="ko-KR" sz="1400" dirty="0"/>
              <a:t>UI </a:t>
            </a:r>
            <a:r>
              <a:rPr lang="ko-KR" altLang="en-US" sz="1400" dirty="0"/>
              <a:t>는 다시 </a:t>
            </a:r>
            <a:r>
              <a:rPr lang="en-US" altLang="ko-KR" sz="1400" dirty="0"/>
              <a:t>DB </a:t>
            </a:r>
            <a:r>
              <a:rPr lang="ko-KR" altLang="en-US" sz="1400" dirty="0"/>
              <a:t>를 읽던지 아니면 </a:t>
            </a:r>
            <a:r>
              <a:rPr lang="en-US" altLang="ko-KR" sz="1400" dirty="0"/>
              <a:t>Entity 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읽던지해서</a:t>
            </a:r>
            <a:r>
              <a:rPr lang="ko-KR" altLang="en-US" sz="1400" dirty="0"/>
              <a:t> 화면 갱신한다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11C88D-162E-4426-B794-C2A4549F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2005284"/>
            <a:ext cx="5715000" cy="3248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337AE35-273E-4CD4-AEB9-FC8C92DF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70" y="4048125"/>
            <a:ext cx="8362950" cy="2809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539BBA-0CA5-4CC6-98E3-878E0F5FE933}"/>
              </a:ext>
            </a:extLst>
          </p:cNvPr>
          <p:cNvSpPr/>
          <p:nvPr/>
        </p:nvSpPr>
        <p:spPr>
          <a:xfrm>
            <a:off x="9955934" y="5919932"/>
            <a:ext cx="198804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</a:rPr>
              <a:t>EventListener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또 다른 </a:t>
            </a:r>
            <a:r>
              <a:rPr lang="en-US" altLang="ko-KR" sz="1400" dirty="0">
                <a:solidFill>
                  <a:schemeClr val="bg1"/>
                </a:solidFill>
              </a:rPr>
              <a:t>Application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이 </a:t>
            </a:r>
            <a:r>
              <a:rPr lang="ko-KR" altLang="en-US" sz="1400" dirty="0" err="1">
                <a:solidFill>
                  <a:schemeClr val="bg1"/>
                </a:solidFill>
              </a:rPr>
              <a:t>리스너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가질수</a:t>
            </a:r>
            <a:r>
              <a:rPr lang="ko-KR" altLang="en-US" sz="1400" dirty="0">
                <a:solidFill>
                  <a:schemeClr val="bg1"/>
                </a:solidFill>
              </a:rPr>
              <a:t> 있음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51E32B-6C93-4C47-9CC5-8CB31AF7B5C8}"/>
              </a:ext>
            </a:extLst>
          </p:cNvPr>
          <p:cNvSpPr/>
          <p:nvPr/>
        </p:nvSpPr>
        <p:spPr>
          <a:xfrm>
            <a:off x="5022618" y="3033208"/>
            <a:ext cx="1049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Event </a:t>
            </a:r>
            <a:r>
              <a:rPr lang="ko-KR" altLang="en-US" sz="1400" dirty="0">
                <a:solidFill>
                  <a:schemeClr val="bg1"/>
                </a:solidFill>
              </a:rPr>
              <a:t>객체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530108C-57FF-4D0E-8AB6-10A28C235C2A}"/>
              </a:ext>
            </a:extLst>
          </p:cNvPr>
          <p:cNvCxnSpPr>
            <a:cxnSpLocks/>
          </p:cNvCxnSpPr>
          <p:nvPr/>
        </p:nvCxnSpPr>
        <p:spPr>
          <a:xfrm>
            <a:off x="4050934" y="2767874"/>
            <a:ext cx="1252586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2E6C2EB-42FC-4F09-9DB4-14627F2C83F7}"/>
              </a:ext>
            </a:extLst>
          </p:cNvPr>
          <p:cNvCxnSpPr>
            <a:cxnSpLocks/>
          </p:cNvCxnSpPr>
          <p:nvPr/>
        </p:nvCxnSpPr>
        <p:spPr>
          <a:xfrm>
            <a:off x="8087357" y="4557484"/>
            <a:ext cx="3225077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60A0379-69BD-4E57-B5EC-758C877AA5F3}"/>
              </a:ext>
            </a:extLst>
          </p:cNvPr>
          <p:cNvCxnSpPr>
            <a:cxnSpLocks/>
          </p:cNvCxnSpPr>
          <p:nvPr/>
        </p:nvCxnSpPr>
        <p:spPr>
          <a:xfrm>
            <a:off x="4207688" y="5720528"/>
            <a:ext cx="5815878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E2E381-7385-435F-BA62-3F6C7098CA49}"/>
              </a:ext>
            </a:extLst>
          </p:cNvPr>
          <p:cNvSpPr/>
          <p:nvPr/>
        </p:nvSpPr>
        <p:spPr>
          <a:xfrm>
            <a:off x="9517015" y="4325946"/>
            <a:ext cx="1841865" cy="193802"/>
          </a:xfrm>
          <a:prstGeom prst="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7AAE3F1-6789-49BC-A8FE-4E638AC739DE}"/>
              </a:ext>
            </a:extLst>
          </p:cNvPr>
          <p:cNvSpPr/>
          <p:nvPr/>
        </p:nvSpPr>
        <p:spPr>
          <a:xfrm>
            <a:off x="6545215" y="5469738"/>
            <a:ext cx="1719945" cy="193802"/>
          </a:xfrm>
          <a:prstGeom prst="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62A807-2170-4BCB-922D-69080DC5E39F}"/>
              </a:ext>
            </a:extLst>
          </p:cNvPr>
          <p:cNvSpPr/>
          <p:nvPr/>
        </p:nvSpPr>
        <p:spPr>
          <a:xfrm>
            <a:off x="1668415" y="2553854"/>
            <a:ext cx="1719945" cy="193802"/>
          </a:xfrm>
          <a:prstGeom prst="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E28C77A-57D3-45E8-B58B-D62B16DD79CA}"/>
              </a:ext>
            </a:extLst>
          </p:cNvPr>
          <p:cNvCxnSpPr>
            <a:cxnSpLocks/>
          </p:cNvCxnSpPr>
          <p:nvPr/>
        </p:nvCxnSpPr>
        <p:spPr>
          <a:xfrm>
            <a:off x="3942077" y="4325946"/>
            <a:ext cx="72136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6B74CA0-8DC5-4E3A-85BA-25F25819E580}"/>
              </a:ext>
            </a:extLst>
          </p:cNvPr>
          <p:cNvCxnSpPr>
            <a:cxnSpLocks/>
          </p:cNvCxnSpPr>
          <p:nvPr/>
        </p:nvCxnSpPr>
        <p:spPr>
          <a:xfrm>
            <a:off x="946328" y="2319382"/>
            <a:ext cx="4966792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166455-E3FA-48A4-B51D-5218CE765BE3}"/>
              </a:ext>
            </a:extLst>
          </p:cNvPr>
          <p:cNvCxnSpPr>
            <a:cxnSpLocks/>
          </p:cNvCxnSpPr>
          <p:nvPr/>
        </p:nvCxnSpPr>
        <p:spPr>
          <a:xfrm>
            <a:off x="946328" y="2545145"/>
            <a:ext cx="4540072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6D2BC6-AE74-4804-897A-DB34BE326B56}"/>
              </a:ext>
            </a:extLst>
          </p:cNvPr>
          <p:cNvSpPr/>
          <p:nvPr/>
        </p:nvSpPr>
        <p:spPr>
          <a:xfrm>
            <a:off x="6330608" y="2537363"/>
            <a:ext cx="5540423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dirty="0"/>
              <a:t>이벤트 통지 메커니즘 구현 순서</a:t>
            </a:r>
            <a:endParaRPr lang="en-US" altLang="ko-KR" sz="1600" b="1" dirty="0"/>
          </a:p>
          <a:p>
            <a:endParaRPr lang="en-US" altLang="ko-KR" sz="400" b="1" dirty="0"/>
          </a:p>
          <a:p>
            <a:r>
              <a:rPr lang="ko-KR" altLang="en-US" sz="1600" dirty="0"/>
              <a:t>ⓐ </a:t>
            </a:r>
            <a:r>
              <a:rPr lang="en-US" altLang="ko-KR" sz="1600" dirty="0" err="1"/>
              <a:t>ApplicationEvent</a:t>
            </a:r>
            <a:r>
              <a:rPr lang="en-US" altLang="ko-KR" sz="1600" dirty="0"/>
              <a:t> </a:t>
            </a:r>
            <a:r>
              <a:rPr lang="ko-KR" altLang="en-US" sz="1600" dirty="0"/>
              <a:t>상속</a:t>
            </a:r>
            <a:r>
              <a:rPr lang="en-US" altLang="ko-KR" sz="1600" dirty="0"/>
              <a:t>, Event Message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r>
              <a:rPr lang="ko-KR" altLang="en-US" sz="1600" dirty="0"/>
              <a:t>ⓑ </a:t>
            </a:r>
            <a:r>
              <a:rPr lang="en-US" altLang="ko-KR" sz="1600" dirty="0" err="1"/>
              <a:t>ApplicationEventListener</a:t>
            </a:r>
            <a:r>
              <a:rPr lang="en-US" altLang="ko-KR" sz="1600" dirty="0"/>
              <a:t> </a:t>
            </a:r>
            <a:r>
              <a:rPr lang="ko-KR" altLang="en-US" sz="1600" dirty="0"/>
              <a:t>구현</a:t>
            </a:r>
            <a:r>
              <a:rPr lang="en-US" altLang="ko-KR" sz="1600" dirty="0"/>
              <a:t>, Listener </a:t>
            </a:r>
            <a:r>
              <a:rPr lang="ko-KR" altLang="en-US" sz="1600" dirty="0"/>
              <a:t>행위 정의</a:t>
            </a:r>
            <a:endParaRPr lang="en-US" altLang="ko-KR" sz="1600" dirty="0"/>
          </a:p>
          <a:p>
            <a:r>
              <a:rPr lang="ko-KR" altLang="en-US" sz="1600" dirty="0"/>
              <a:t>ⓒ </a:t>
            </a:r>
            <a:r>
              <a:rPr lang="en-US" altLang="ko-KR" sz="1600" dirty="0" err="1"/>
              <a:t>AppcliationEventListener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@Component </a:t>
            </a:r>
            <a:r>
              <a:rPr lang="ko-KR" altLang="en-US" sz="1600" dirty="0"/>
              <a:t>로 등록</a:t>
            </a:r>
            <a:endParaRPr lang="en-US" altLang="ko-KR" sz="1600" dirty="0"/>
          </a:p>
          <a:p>
            <a:endParaRPr lang="ko-KR" altLang="en-US" sz="1600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FE92AF2-EBED-45EA-9FB2-4765C7396829}"/>
              </a:ext>
            </a:extLst>
          </p:cNvPr>
          <p:cNvGrpSpPr/>
          <p:nvPr/>
        </p:nvGrpSpPr>
        <p:grpSpPr>
          <a:xfrm>
            <a:off x="426720" y="4572000"/>
            <a:ext cx="3448566" cy="2286000"/>
            <a:chOff x="0" y="4572000"/>
            <a:chExt cx="3448566" cy="228600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AD8A346-9D73-48A8-8EEB-123E9F28A15B}"/>
                </a:ext>
              </a:extLst>
            </p:cNvPr>
            <p:cNvSpPr/>
            <p:nvPr/>
          </p:nvSpPr>
          <p:spPr>
            <a:xfrm>
              <a:off x="0" y="4572000"/>
              <a:ext cx="3448566" cy="228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C7BCF1D-F35C-4539-B378-3A0AC5EC533C}"/>
                </a:ext>
              </a:extLst>
            </p:cNvPr>
            <p:cNvSpPr/>
            <p:nvPr/>
          </p:nvSpPr>
          <p:spPr>
            <a:xfrm>
              <a:off x="331195" y="5286376"/>
              <a:ext cx="121021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Entity #1</a:t>
              </a:r>
              <a:endParaRPr lang="ko-KR" altLang="en-US" sz="1200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CBBAC5C-B2DF-44C5-94BE-316793B90BD0}"/>
                </a:ext>
              </a:extLst>
            </p:cNvPr>
            <p:cNvSpPr/>
            <p:nvPr/>
          </p:nvSpPr>
          <p:spPr>
            <a:xfrm>
              <a:off x="331192" y="5754302"/>
              <a:ext cx="121021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Repository</a:t>
              </a:r>
              <a:endParaRPr lang="ko-KR" altLang="en-US" sz="1200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BB47B72-A88A-4FB2-9199-B35B0584FF20}"/>
                </a:ext>
              </a:extLst>
            </p:cNvPr>
            <p:cNvSpPr/>
            <p:nvPr/>
          </p:nvSpPr>
          <p:spPr>
            <a:xfrm>
              <a:off x="334190" y="6416645"/>
              <a:ext cx="121021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Application-A</a:t>
              </a:r>
              <a:endParaRPr lang="ko-KR" altLang="en-US" sz="1200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7368696-FFF9-4DBB-9221-44AE225FFED3}"/>
                </a:ext>
              </a:extLst>
            </p:cNvPr>
            <p:cNvSpPr/>
            <p:nvPr/>
          </p:nvSpPr>
          <p:spPr>
            <a:xfrm>
              <a:off x="331196" y="4686410"/>
              <a:ext cx="121021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Application</a:t>
              </a:r>
            </a:p>
            <a:p>
              <a:pPr algn="ctr"/>
              <a:r>
                <a:rPr lang="en-US" altLang="ko-KR" sz="1200" dirty="0"/>
                <a:t>Context</a:t>
              </a:r>
              <a:endParaRPr lang="ko-KR" altLang="en-US" sz="12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CE17B59-5FBB-47FD-A39A-E02FA67EAD1B}"/>
                </a:ext>
              </a:extLst>
            </p:cNvPr>
            <p:cNvSpPr/>
            <p:nvPr/>
          </p:nvSpPr>
          <p:spPr>
            <a:xfrm>
              <a:off x="2061158" y="4686410"/>
              <a:ext cx="121021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Application-B</a:t>
              </a:r>
              <a:endParaRPr lang="ko-KR" altLang="en-US" sz="1200" dirty="0"/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DD7F608D-2669-4DBB-8090-AB1AF0402DB1}"/>
                </a:ext>
              </a:extLst>
            </p:cNvPr>
            <p:cNvCxnSpPr>
              <a:stCxn id="90" idx="0"/>
              <a:endCxn id="89" idx="2"/>
            </p:cNvCxnSpPr>
            <p:nvPr/>
          </p:nvCxnSpPr>
          <p:spPr>
            <a:xfrm flipH="1" flipV="1">
              <a:off x="936302" y="6123634"/>
              <a:ext cx="2998" cy="29301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10AA5C3-BDCD-4E36-94CC-7AD8FF271A02}"/>
                </a:ext>
              </a:extLst>
            </p:cNvPr>
            <p:cNvSpPr/>
            <p:nvPr/>
          </p:nvSpPr>
          <p:spPr>
            <a:xfrm>
              <a:off x="1122117" y="6131640"/>
              <a:ext cx="20266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① </a:t>
              </a:r>
              <a:r>
                <a:rPr lang="en-US" altLang="ko-KR" sz="1200" dirty="0"/>
                <a:t>modify &amp; save (</a:t>
              </a:r>
              <a:r>
                <a:rPr lang="ko-KR" altLang="en-US" sz="1200" dirty="0"/>
                <a:t>영속화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35545B6-3792-4D04-A46F-6CB50A7A69F5}"/>
                </a:ext>
              </a:extLst>
            </p:cNvPr>
            <p:cNvCxnSpPr>
              <a:cxnSpLocks/>
              <a:stCxn id="91" idx="3"/>
              <a:endCxn id="92" idx="1"/>
            </p:cNvCxnSpPr>
            <p:nvPr/>
          </p:nvCxnSpPr>
          <p:spPr>
            <a:xfrm>
              <a:off x="1541415" y="4871076"/>
              <a:ext cx="519743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DF65CDC-5D11-4D2D-B220-BE709753F716}"/>
                </a:ext>
              </a:extLst>
            </p:cNvPr>
            <p:cNvSpPr/>
            <p:nvPr/>
          </p:nvSpPr>
          <p:spPr>
            <a:xfrm>
              <a:off x="1708987" y="5124892"/>
              <a:ext cx="17395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② </a:t>
              </a:r>
              <a:r>
                <a:rPr lang="en-US" altLang="ko-KR" sz="1200" dirty="0"/>
                <a:t>Entity #1 </a:t>
              </a:r>
              <a:r>
                <a:rPr lang="ko-KR" altLang="en-US" sz="1200" dirty="0"/>
                <a:t>변경 통지</a:t>
              </a:r>
            </a:p>
          </p:txBody>
        </p: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57F46F45-337C-412C-9280-875EDD74B2B7}"/>
                </a:ext>
              </a:extLst>
            </p:cNvPr>
            <p:cNvCxnSpPr>
              <a:cxnSpLocks/>
              <a:stCxn id="90" idx="1"/>
              <a:endCxn id="88" idx="1"/>
            </p:cNvCxnSpPr>
            <p:nvPr/>
          </p:nvCxnSpPr>
          <p:spPr>
            <a:xfrm rot="10800000">
              <a:off x="331196" y="5471043"/>
              <a:ext cx="2995" cy="1130269"/>
            </a:xfrm>
            <a:prstGeom prst="bentConnector3">
              <a:avLst>
                <a:gd name="adj1" fmla="val 7732721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44902671-12D5-499D-8A38-105F8F446010}"/>
                </a:ext>
              </a:extLst>
            </p:cNvPr>
            <p:cNvCxnSpPr>
              <a:cxnSpLocks/>
              <a:stCxn id="94" idx="1"/>
            </p:cNvCxnSpPr>
            <p:nvPr/>
          </p:nvCxnSpPr>
          <p:spPr>
            <a:xfrm flipH="1" flipV="1">
              <a:off x="945013" y="6222228"/>
              <a:ext cx="177104" cy="4791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164453F2-E87F-4633-9FAC-9ABC4FF9FE22}"/>
                </a:ext>
              </a:extLst>
            </p:cNvPr>
            <p:cNvCxnSpPr>
              <a:cxnSpLocks/>
              <a:stCxn id="94" idx="1"/>
            </p:cNvCxnSpPr>
            <p:nvPr/>
          </p:nvCxnSpPr>
          <p:spPr>
            <a:xfrm flipH="1">
              <a:off x="114300" y="6270140"/>
              <a:ext cx="1007817" cy="23063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E5F48923-DE83-49C8-B62A-2054A6A2CD5B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936302" y="5655708"/>
              <a:ext cx="3" cy="98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0097321F-FD3B-4E36-A895-99710BFF63CB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936301" y="5055742"/>
              <a:ext cx="5" cy="127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422626D0-E4A9-43EF-A05D-5B0EE7B2AF00}"/>
                </a:ext>
              </a:extLst>
            </p:cNvPr>
            <p:cNvSpPr/>
            <p:nvPr/>
          </p:nvSpPr>
          <p:spPr>
            <a:xfrm>
              <a:off x="528072" y="5126554"/>
              <a:ext cx="833883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err="1"/>
                <a:t>EntityManger</a:t>
              </a:r>
              <a:r>
                <a:rPr lang="en-US" altLang="ko-KR" sz="600" dirty="0"/>
                <a:t> </a:t>
              </a:r>
              <a:r>
                <a:rPr lang="ko-KR" altLang="en-US" sz="600" dirty="0"/>
                <a:t>참여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791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C8702BC-A9CF-44DE-8D10-E07D30A2439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②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fundamental concepts in this JPA ? – Event Mechanism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702D64F-C571-4D49-8FB9-F4C75C8D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1" y="1318934"/>
            <a:ext cx="5991225" cy="704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0DF1A7-87DE-4668-813E-7DC506CB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" y="2044785"/>
            <a:ext cx="5991225" cy="1924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F200F9-4ADE-4912-B90F-1961BFC7A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952" y="3709670"/>
            <a:ext cx="8324850" cy="29908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99475F-BEDC-417B-9BFC-3491E571DF2E}"/>
              </a:ext>
            </a:extLst>
          </p:cNvPr>
          <p:cNvSpPr/>
          <p:nvPr/>
        </p:nvSpPr>
        <p:spPr>
          <a:xfrm>
            <a:off x="4482687" y="2805752"/>
            <a:ext cx="1049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Event </a:t>
            </a:r>
            <a:r>
              <a:rPr lang="ko-KR" altLang="en-US" sz="14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82502D-6980-4C98-A814-C5EC0AA43238}"/>
              </a:ext>
            </a:extLst>
          </p:cNvPr>
          <p:cNvSpPr/>
          <p:nvPr/>
        </p:nvSpPr>
        <p:spPr>
          <a:xfrm>
            <a:off x="8014013" y="6293534"/>
            <a:ext cx="2146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사건 발생 및 </a:t>
            </a:r>
            <a:r>
              <a:rPr lang="en-US" altLang="ko-KR" sz="1400" dirty="0">
                <a:solidFill>
                  <a:schemeClr val="bg1"/>
                </a:solidFill>
              </a:rPr>
              <a:t>Entity </a:t>
            </a:r>
            <a:r>
              <a:rPr lang="ko-KR" altLang="en-US" sz="1400" dirty="0">
                <a:solidFill>
                  <a:schemeClr val="bg1"/>
                </a:solidFill>
              </a:rPr>
              <a:t>저장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5062168-2816-45F7-9733-FC1DC869C6A1}"/>
              </a:ext>
            </a:extLst>
          </p:cNvPr>
          <p:cNvCxnSpPr>
            <a:cxnSpLocks/>
          </p:cNvCxnSpPr>
          <p:nvPr/>
        </p:nvCxnSpPr>
        <p:spPr>
          <a:xfrm>
            <a:off x="565028" y="3449319"/>
            <a:ext cx="4966792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0F33C5-3F25-4288-8BCD-C5158C4E93CF}"/>
              </a:ext>
            </a:extLst>
          </p:cNvPr>
          <p:cNvCxnSpPr>
            <a:cxnSpLocks/>
          </p:cNvCxnSpPr>
          <p:nvPr/>
        </p:nvCxnSpPr>
        <p:spPr>
          <a:xfrm>
            <a:off x="4401154" y="6667136"/>
            <a:ext cx="3497520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3BCB89-7894-4659-8BCC-32B6768CBCCD}"/>
              </a:ext>
            </a:extLst>
          </p:cNvPr>
          <p:cNvSpPr/>
          <p:nvPr/>
        </p:nvSpPr>
        <p:spPr>
          <a:xfrm>
            <a:off x="6298462" y="963749"/>
            <a:ext cx="57977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Event </a:t>
            </a:r>
            <a:r>
              <a:rPr lang="ko-KR" altLang="en-US" b="1" dirty="0"/>
              <a:t>활용</a:t>
            </a:r>
            <a:endParaRPr lang="en-US" altLang="ko-KR" b="1" dirty="0"/>
          </a:p>
          <a:p>
            <a:endParaRPr lang="en-US" altLang="ko-KR" sz="800" b="1" dirty="0"/>
          </a:p>
          <a:p>
            <a:r>
              <a:rPr lang="en-US" altLang="ko-KR" sz="1400" b="1" dirty="0"/>
              <a:t>     </a:t>
            </a:r>
            <a:r>
              <a:rPr lang="en-US" altLang="ko-KR" sz="1400" dirty="0" err="1"/>
              <a:t>ApplicationRunner</a:t>
            </a:r>
            <a:r>
              <a:rPr lang="en-US" altLang="ko-KR" sz="1400" dirty="0"/>
              <a:t> </a:t>
            </a:r>
            <a:r>
              <a:rPr lang="ko-KR" altLang="en-US" sz="1400" dirty="0"/>
              <a:t>가 </a:t>
            </a:r>
            <a:r>
              <a:rPr lang="en-US" altLang="ko-KR" sz="1400" dirty="0"/>
              <a:t>Batch </a:t>
            </a:r>
            <a:r>
              <a:rPr lang="ko-KR" altLang="en-US" sz="1400" dirty="0"/>
              <a:t>라고 가정하면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Batch 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RawData</a:t>
            </a:r>
            <a:r>
              <a:rPr lang="en-US" altLang="ko-KR" sz="1400" dirty="0"/>
              <a:t> </a:t>
            </a:r>
            <a:r>
              <a:rPr lang="ko-KR" altLang="en-US" sz="1400" dirty="0"/>
              <a:t>를 읽어 오면서</a:t>
            </a:r>
            <a:endParaRPr lang="en-US" altLang="ko-KR" sz="1400" dirty="0"/>
          </a:p>
          <a:p>
            <a:r>
              <a:rPr lang="en-US" altLang="ko-KR" sz="1400" dirty="0"/>
              <a:t>     Account </a:t>
            </a:r>
            <a:r>
              <a:rPr lang="ko-KR" altLang="en-US" sz="1400" dirty="0"/>
              <a:t>하나를 생성해내고 이를 </a:t>
            </a:r>
            <a:r>
              <a:rPr lang="en-US" altLang="ko-KR" sz="1400" dirty="0"/>
              <a:t>DB </a:t>
            </a:r>
            <a:r>
              <a:rPr lang="ko-KR" altLang="en-US" sz="1400" dirty="0"/>
              <a:t>에 저장한다</a:t>
            </a:r>
            <a:r>
              <a:rPr lang="en-US" altLang="ko-KR" sz="1400" dirty="0"/>
              <a:t>.</a:t>
            </a:r>
          </a:p>
          <a:p>
            <a:endParaRPr lang="en-US" altLang="ko-KR" sz="8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그러는 도중 </a:t>
            </a:r>
            <a:r>
              <a:rPr lang="en-US" altLang="ko-KR" sz="1400" dirty="0"/>
              <a:t>Account </a:t>
            </a:r>
            <a:r>
              <a:rPr lang="ko-KR" altLang="en-US" sz="1400" dirty="0"/>
              <a:t>의 지표 분석을 위해 </a:t>
            </a:r>
            <a:r>
              <a:rPr lang="en-US" altLang="ko-KR" sz="1400" dirty="0" err="1"/>
              <a:t>doSomething</a:t>
            </a:r>
            <a:r>
              <a:rPr lang="en-US" altLang="ko-KR" sz="1400" dirty="0"/>
              <a:t> </a:t>
            </a:r>
            <a:r>
              <a:rPr lang="ko-KR" altLang="en-US" sz="1400" dirty="0"/>
              <a:t>을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호출하고 </a:t>
            </a:r>
            <a:r>
              <a:rPr lang="en-US" altLang="ko-KR" sz="1400" dirty="0" err="1"/>
              <a:t>doSomething</a:t>
            </a:r>
            <a:r>
              <a:rPr lang="en-US" altLang="ko-KR" sz="1400" dirty="0"/>
              <a:t> </a:t>
            </a:r>
            <a:r>
              <a:rPr lang="ko-KR" altLang="en-US" sz="1400" dirty="0"/>
              <a:t>은 </a:t>
            </a:r>
            <a:r>
              <a:rPr lang="en-US" altLang="ko-KR" sz="1400" dirty="0"/>
              <a:t>raw </a:t>
            </a:r>
            <a:r>
              <a:rPr lang="ko-KR" altLang="en-US" sz="1400" dirty="0"/>
              <a:t>데이터를 분석해 유도 지표를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 계산을 한다</a:t>
            </a:r>
            <a:r>
              <a:rPr lang="en-US" altLang="ko-KR" sz="1400" dirty="0"/>
              <a:t>.</a:t>
            </a:r>
          </a:p>
          <a:p>
            <a:r>
              <a:rPr lang="en-US" altLang="ko-KR" sz="800" dirty="0"/>
              <a:t>    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유도 지표 계산을 마치면 </a:t>
            </a:r>
            <a:r>
              <a:rPr lang="en-US" altLang="ko-KR" sz="1400" dirty="0"/>
              <a:t>DB </a:t>
            </a:r>
            <a:r>
              <a:rPr lang="ko-KR" altLang="en-US" sz="1400" dirty="0"/>
              <a:t>저장 위해 </a:t>
            </a:r>
            <a:r>
              <a:rPr lang="en-US" altLang="ko-KR" sz="1400" dirty="0"/>
              <a:t>repository save</a:t>
            </a:r>
            <a:r>
              <a:rPr lang="ko-KR" altLang="en-US" sz="1400" dirty="0"/>
              <a:t> 를 한다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이때 이벤트가 발생된다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en-US" altLang="ko-KR" sz="1400" dirty="0"/>
              <a:t>UI Layer </a:t>
            </a:r>
            <a:r>
              <a:rPr lang="ko-KR" altLang="en-US" sz="1400" dirty="0"/>
              <a:t>의 갱신 </a:t>
            </a:r>
            <a:r>
              <a:rPr lang="en-US" altLang="ko-KR" sz="1400" dirty="0"/>
              <a:t>trigger </a:t>
            </a:r>
            <a:r>
              <a:rPr lang="ko-KR" altLang="en-US" sz="1400" dirty="0"/>
              <a:t>한다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9069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373AA2-74DC-4C37-9EDF-2758A78A85CB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Table of Contents : Spring Data JPA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80DB18-BC2B-4F20-B9C4-9367D8714717}"/>
              </a:ext>
            </a:extLst>
          </p:cNvPr>
          <p:cNvSpPr/>
          <p:nvPr/>
        </p:nvSpPr>
        <p:spPr>
          <a:xfrm>
            <a:off x="223520" y="1127760"/>
            <a:ext cx="11836400" cy="5572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① </a:t>
            </a:r>
            <a:r>
              <a:rPr lang="en-US" altLang="ko-KR" b="1" dirty="0">
                <a:solidFill>
                  <a:schemeClr val="tx1"/>
                </a:solidFill>
              </a:rPr>
              <a:t>Why we are going to use JPA ? Big differences between the old JDBC techniques and this !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: a comparison example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② </a:t>
            </a:r>
            <a:r>
              <a:rPr lang="en-US" altLang="ko-KR" b="1" dirty="0">
                <a:solidFill>
                  <a:schemeClr val="tx1"/>
                </a:solidFill>
              </a:rPr>
              <a:t>What is the fundamental concepts in this JPA ?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: mapping (entity / value / one to many), fetching &amp; caching, </a:t>
            </a:r>
            <a:r>
              <a:rPr lang="en-US" altLang="ko-KR" b="1" dirty="0">
                <a:solidFill>
                  <a:srgbClr val="C00000"/>
                </a:solidFill>
              </a:rPr>
              <a:t>state transition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③ </a:t>
            </a:r>
            <a:r>
              <a:rPr lang="en-US" altLang="ko-KR" b="1" dirty="0">
                <a:solidFill>
                  <a:schemeClr val="tx1"/>
                </a:solidFill>
              </a:rPr>
              <a:t>What is the basic structure when using this JPA 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: entity-manager, repository (old &amp; new), usage by controller and service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④ </a:t>
            </a:r>
            <a:r>
              <a:rPr lang="en-US" altLang="ko-KR" b="1" dirty="0">
                <a:solidFill>
                  <a:schemeClr val="tx1"/>
                </a:solidFill>
              </a:rPr>
              <a:t>What is the basic setting in the </a:t>
            </a:r>
            <a:r>
              <a:rPr lang="en-US" altLang="ko-KR" b="1" dirty="0" err="1">
                <a:solidFill>
                  <a:schemeClr val="tx1"/>
                </a:solidFill>
              </a:rPr>
              <a:t>application.properties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: </a:t>
            </a:r>
            <a:r>
              <a:rPr lang="en-US" altLang="ko-KR" dirty="0" err="1">
                <a:solidFill>
                  <a:schemeClr val="tx1"/>
                </a:solidFill>
              </a:rPr>
              <a:t>sql</a:t>
            </a:r>
            <a:r>
              <a:rPr lang="en-US" altLang="ko-KR" dirty="0">
                <a:solidFill>
                  <a:schemeClr val="tx1"/>
                </a:solidFill>
              </a:rPr>
              <a:t> debugging, basic feature enable, etc.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⑤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detail features this JPA provides to us ?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A3A843-EE28-48D3-81BB-67ED5088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15413"/>
              </p:ext>
            </p:extLst>
          </p:nvPr>
        </p:nvGraphicFramePr>
        <p:xfrm>
          <a:off x="599439" y="4966545"/>
          <a:ext cx="11279051" cy="1439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2847">
                  <a:extLst>
                    <a:ext uri="{9D8B030D-6E8A-4147-A177-3AD203B41FA5}">
                      <a16:colId xmlns:a16="http://schemas.microsoft.com/office/drawing/2014/main" val="3353504680"/>
                    </a:ext>
                  </a:extLst>
                </a:gridCol>
                <a:gridCol w="9086204">
                  <a:extLst>
                    <a:ext uri="{9D8B030D-6E8A-4147-A177-3AD203B41FA5}">
                      <a16:colId xmlns:a16="http://schemas.microsoft.com/office/drawing/2014/main" val="355272144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Major Component</a:t>
                      </a:r>
                      <a:endParaRPr lang="ko-KR" alt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Features</a:t>
                      </a:r>
                      <a:endParaRPr lang="ko-KR" alt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870504"/>
                  </a:ext>
                </a:extLst>
              </a:tr>
              <a:tr h="52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Common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㉠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Repository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㉡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Query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㉢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Repository Customizing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㉣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Event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㉤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Directly Interfacing Web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272839"/>
                  </a:ext>
                </a:extLst>
              </a:tr>
              <a:tr h="52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JPA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㉠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Repository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㉡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Saving Entity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㉢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Query Methods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㉣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Auditing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㉤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Transaction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666160"/>
                  </a:ext>
                </a:extLst>
              </a:tr>
            </a:tbl>
          </a:graphicData>
        </a:graphic>
      </p:graphicFrame>
      <p:pic>
        <p:nvPicPr>
          <p:cNvPr id="7" name="image4.png">
            <a:extLst>
              <a:ext uri="{FF2B5EF4-FFF2-40B4-BE49-F238E27FC236}">
                <a16:creationId xmlns:a16="http://schemas.microsoft.com/office/drawing/2014/main" id="{BF386692-D060-4D89-BCB3-218F9C6D2D1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255760" y="3440739"/>
            <a:ext cx="2712720" cy="1439446"/>
          </a:xfrm>
          <a:prstGeom prst="rect">
            <a:avLst/>
          </a:prstGeom>
          <a:ln/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0FC8404-8AE6-48EA-8C5C-06EB00AA71D8}"/>
              </a:ext>
            </a:extLst>
          </p:cNvPr>
          <p:cNvCxnSpPr>
            <a:cxnSpLocks/>
          </p:cNvCxnSpPr>
          <p:nvPr/>
        </p:nvCxnSpPr>
        <p:spPr>
          <a:xfrm flipH="1">
            <a:off x="6319520" y="3108960"/>
            <a:ext cx="3952240" cy="138176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6743FF-F1DD-4D8C-B66B-4065FB293B92}"/>
              </a:ext>
            </a:extLst>
          </p:cNvPr>
          <p:cNvCxnSpPr/>
          <p:nvPr/>
        </p:nvCxnSpPr>
        <p:spPr>
          <a:xfrm flipV="1">
            <a:off x="10292080" y="1452880"/>
            <a:ext cx="741680" cy="16256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862388-93B2-4EE1-B36E-8272BBAC696D}"/>
              </a:ext>
            </a:extLst>
          </p:cNvPr>
          <p:cNvCxnSpPr/>
          <p:nvPr/>
        </p:nvCxnSpPr>
        <p:spPr>
          <a:xfrm flipH="1">
            <a:off x="701040" y="4490720"/>
            <a:ext cx="56388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E7E6D0-813E-410E-909A-80361A70369F}"/>
              </a:ext>
            </a:extLst>
          </p:cNvPr>
          <p:cNvSpPr/>
          <p:nvPr/>
        </p:nvSpPr>
        <p:spPr>
          <a:xfrm>
            <a:off x="8273143" y="1707303"/>
            <a:ext cx="2232297" cy="53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I . Intro</a:t>
            </a:r>
          </a:p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 1</a:t>
            </a:r>
            <a:r>
              <a:rPr lang="en-US" altLang="ko-KR" sz="1400" b="1" baseline="300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st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 Seminar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21EAA3-2816-4BE5-A06E-261A553383D1}"/>
              </a:ext>
            </a:extLst>
          </p:cNvPr>
          <p:cNvSpPr/>
          <p:nvPr/>
        </p:nvSpPr>
        <p:spPr>
          <a:xfrm>
            <a:off x="10779760" y="1707303"/>
            <a:ext cx="1391920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II. Main</a:t>
            </a:r>
          </a:p>
          <a:p>
            <a:pPr algn="ctr"/>
            <a:r>
              <a:rPr lang="en-US" altLang="ko-KR" sz="1200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 2</a:t>
            </a:r>
            <a:r>
              <a:rPr lang="en-US" altLang="ko-KR" sz="1200" b="1" baseline="300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nd</a:t>
            </a:r>
            <a:r>
              <a:rPr lang="en-US" altLang="ko-KR" sz="1200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 Seminar</a:t>
            </a:r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69ADEF-1F4B-4DCF-B431-42C70A7C8FEF}"/>
              </a:ext>
            </a:extLst>
          </p:cNvPr>
          <p:cNvSpPr/>
          <p:nvPr/>
        </p:nvSpPr>
        <p:spPr>
          <a:xfrm>
            <a:off x="10850880" y="1980806"/>
            <a:ext cx="1391921" cy="53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if required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2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4449F7-FEA7-4931-BEF5-226A3B1B2675}"/>
              </a:ext>
            </a:extLst>
          </p:cNvPr>
          <p:cNvSpPr/>
          <p:nvPr/>
        </p:nvSpPr>
        <p:spPr>
          <a:xfrm>
            <a:off x="3749040" y="1026160"/>
            <a:ext cx="5161280" cy="29591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8702BC-A9CF-44DE-8D10-E07D30A2439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③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basic structure when using this JPA ?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5B83B0-AF1D-41A1-98A5-72C0D86AD35B}"/>
              </a:ext>
            </a:extLst>
          </p:cNvPr>
          <p:cNvSpPr/>
          <p:nvPr/>
        </p:nvSpPr>
        <p:spPr>
          <a:xfrm>
            <a:off x="426720" y="3030220"/>
            <a:ext cx="2011680" cy="6781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7E206-CC00-42C1-A606-040B9BE39687}"/>
              </a:ext>
            </a:extLst>
          </p:cNvPr>
          <p:cNvSpPr/>
          <p:nvPr/>
        </p:nvSpPr>
        <p:spPr>
          <a:xfrm>
            <a:off x="3942080" y="3202940"/>
            <a:ext cx="2011680" cy="678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E7E80D-A335-4890-8B20-AA37E41C6E85}"/>
              </a:ext>
            </a:extLst>
          </p:cNvPr>
          <p:cNvSpPr/>
          <p:nvPr/>
        </p:nvSpPr>
        <p:spPr>
          <a:xfrm>
            <a:off x="426720" y="1871980"/>
            <a:ext cx="2011680" cy="6781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Abstract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AggregateRoot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C6A63E-5C01-4CB2-9BEA-ECD1C2FE42AD}"/>
              </a:ext>
            </a:extLst>
          </p:cNvPr>
          <p:cNvSpPr/>
          <p:nvPr/>
        </p:nvSpPr>
        <p:spPr>
          <a:xfrm>
            <a:off x="3942080" y="1198880"/>
            <a:ext cx="2011680" cy="678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Custom Interface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(for repository)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C7919D-C639-4762-8389-01E9956F2C9C}"/>
              </a:ext>
            </a:extLst>
          </p:cNvPr>
          <p:cNvSpPr/>
          <p:nvPr/>
        </p:nvSpPr>
        <p:spPr>
          <a:xfrm>
            <a:off x="3942080" y="2114549"/>
            <a:ext cx="2011680" cy="678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&lt;Interface&gt;</a:t>
            </a:r>
            <a:r>
              <a:rPr lang="en-US" altLang="ko-KR" dirty="0" err="1">
                <a:solidFill>
                  <a:schemeClr val="tx1"/>
                </a:solidFill>
              </a:rPr>
              <a:t>impl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B19213-D2F1-4D15-B809-AE6AA39F6B5E}"/>
              </a:ext>
            </a:extLst>
          </p:cNvPr>
          <p:cNvSpPr/>
          <p:nvPr/>
        </p:nvSpPr>
        <p:spPr>
          <a:xfrm>
            <a:off x="6766560" y="2114549"/>
            <a:ext cx="2011680" cy="678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EntityManager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7BFE1C9-9A27-4936-850F-1F2BD679712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953760" y="2453639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D57AFF-F886-427D-8578-AD69F0D018C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4947920" y="1877060"/>
            <a:ext cx="0" cy="237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D72B4BE-5FE9-4F16-89B2-54F170F0205F}"/>
              </a:ext>
            </a:extLst>
          </p:cNvPr>
          <p:cNvCxnSpPr>
            <a:stCxn id="2" idx="3"/>
            <a:endCxn id="15" idx="1"/>
          </p:cNvCxnSpPr>
          <p:nvPr/>
        </p:nvCxnSpPr>
        <p:spPr>
          <a:xfrm flipV="1">
            <a:off x="2438400" y="2453639"/>
            <a:ext cx="1503680" cy="915671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A47017B-265F-4340-84E7-26C69F835C43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2438400" y="3369310"/>
            <a:ext cx="1503680" cy="172720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98F270B-C201-413C-A9AB-E01FF82C7AD5}"/>
              </a:ext>
            </a:extLst>
          </p:cNvPr>
          <p:cNvCxnSpPr>
            <a:stCxn id="13" idx="2"/>
            <a:endCxn id="2" idx="0"/>
          </p:cNvCxnSpPr>
          <p:nvPr/>
        </p:nvCxnSpPr>
        <p:spPr>
          <a:xfrm>
            <a:off x="1432560" y="2550160"/>
            <a:ext cx="0" cy="48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FB3E40-8260-41B1-9411-54B527DA15AB}"/>
              </a:ext>
            </a:extLst>
          </p:cNvPr>
          <p:cNvSpPr/>
          <p:nvPr/>
        </p:nvSpPr>
        <p:spPr>
          <a:xfrm>
            <a:off x="7051039" y="4262120"/>
            <a:ext cx="2011680" cy="6781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7AA753-2F10-4A3B-A014-5A059799ACFA}"/>
              </a:ext>
            </a:extLst>
          </p:cNvPr>
          <p:cNvSpPr/>
          <p:nvPr/>
        </p:nvSpPr>
        <p:spPr>
          <a:xfrm>
            <a:off x="7051039" y="5019040"/>
            <a:ext cx="2011680" cy="6781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BB307-7FD8-4596-857A-C9E3B378777F}"/>
              </a:ext>
            </a:extLst>
          </p:cNvPr>
          <p:cNvSpPr/>
          <p:nvPr/>
        </p:nvSpPr>
        <p:spPr>
          <a:xfrm>
            <a:off x="7051039" y="5775960"/>
            <a:ext cx="2011680" cy="6781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59A5517-5CB1-47BE-92CB-4AC282E770DA}"/>
              </a:ext>
            </a:extLst>
          </p:cNvPr>
          <p:cNvSpPr/>
          <p:nvPr/>
        </p:nvSpPr>
        <p:spPr>
          <a:xfrm>
            <a:off x="9611359" y="5031740"/>
            <a:ext cx="2011680" cy="6781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EventListener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D1A61CE-C7A5-44FC-9560-9D145CC7042A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>
            <a:off x="9062719" y="4601210"/>
            <a:ext cx="54864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1665899-4067-456B-8EAF-00254A4B8088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9062719" y="5358130"/>
            <a:ext cx="54864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BFB8639-0F19-4586-A988-E99C8E2048A0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9062719" y="5370830"/>
            <a:ext cx="548640" cy="74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3D5E13-9B57-4E2C-8507-CA089ADDC3D9}"/>
              </a:ext>
            </a:extLst>
          </p:cNvPr>
          <p:cNvSpPr/>
          <p:nvPr/>
        </p:nvSpPr>
        <p:spPr>
          <a:xfrm>
            <a:off x="7153426" y="1068073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/>
              <a:t>&lt;&lt;repository package&gt;&gt;</a:t>
            </a:r>
            <a:endParaRPr lang="ko-KR" altLang="en-US" sz="11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0C823F0-5AA4-4067-ADD0-D6B75592D9F7}"/>
              </a:ext>
            </a:extLst>
          </p:cNvPr>
          <p:cNvSpPr/>
          <p:nvPr/>
        </p:nvSpPr>
        <p:spPr>
          <a:xfrm>
            <a:off x="671775" y="3030220"/>
            <a:ext cx="15215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&lt;&lt;entity package&gt;&gt;</a:t>
            </a:r>
            <a:endParaRPr lang="ko-KR" altLang="en-US" sz="11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FFC2FC-1434-463A-8C94-78508F1783E7}"/>
              </a:ext>
            </a:extLst>
          </p:cNvPr>
          <p:cNvSpPr/>
          <p:nvPr/>
        </p:nvSpPr>
        <p:spPr>
          <a:xfrm>
            <a:off x="7090908" y="4246888"/>
            <a:ext cx="19367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/>
              <a:t>&lt;&lt;application package&gt;&gt;</a:t>
            </a:r>
            <a:endParaRPr lang="ko-KR" altLang="en-US" sz="11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239B8EF-A348-413C-9963-519319E3D01E}"/>
              </a:ext>
            </a:extLst>
          </p:cNvPr>
          <p:cNvSpPr/>
          <p:nvPr/>
        </p:nvSpPr>
        <p:spPr>
          <a:xfrm>
            <a:off x="7227163" y="5026047"/>
            <a:ext cx="16514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/>
              <a:t>&lt;&lt;service package&gt;&gt;</a:t>
            </a:r>
            <a:endParaRPr lang="ko-KR" altLang="en-US" sz="11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6F3BE4F-F469-4E56-87EA-4A06BE040788}"/>
              </a:ext>
            </a:extLst>
          </p:cNvPr>
          <p:cNvSpPr/>
          <p:nvPr/>
        </p:nvSpPr>
        <p:spPr>
          <a:xfrm>
            <a:off x="7286649" y="5773429"/>
            <a:ext cx="18453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/>
              <a:t>&lt;&lt;controller package&gt;&gt;</a:t>
            </a:r>
            <a:endParaRPr lang="ko-KR" altLang="en-US" sz="11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C961283-2473-49F8-8F30-FC54BC5BD71E}"/>
              </a:ext>
            </a:extLst>
          </p:cNvPr>
          <p:cNvSpPr/>
          <p:nvPr/>
        </p:nvSpPr>
        <p:spPr>
          <a:xfrm rot="19818230">
            <a:off x="2886651" y="2611125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&lt;&lt;use&gt;&gt;</a:t>
            </a:r>
            <a:endParaRPr lang="ko-KR" altLang="en-US" sz="11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FB109F-5489-4507-B29B-35CF82791596}"/>
              </a:ext>
            </a:extLst>
          </p:cNvPr>
          <p:cNvSpPr/>
          <p:nvPr/>
        </p:nvSpPr>
        <p:spPr>
          <a:xfrm>
            <a:off x="1429180" y="2637805"/>
            <a:ext cx="10134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&lt;&lt;extend&gt;&gt;</a:t>
            </a:r>
            <a:endParaRPr lang="ko-KR" altLang="en-US" sz="11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CBF0D1-588B-4989-AC1E-ADF5AC6502D6}"/>
              </a:ext>
            </a:extLst>
          </p:cNvPr>
          <p:cNvSpPr/>
          <p:nvPr/>
        </p:nvSpPr>
        <p:spPr>
          <a:xfrm>
            <a:off x="9072626" y="4693934"/>
            <a:ext cx="12650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&lt;&lt;implement&gt;&gt;</a:t>
            </a:r>
            <a:endParaRPr lang="ko-KR" altLang="en-US" sz="11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5A378D-5006-44E2-9D67-691C63DA784C}"/>
              </a:ext>
            </a:extLst>
          </p:cNvPr>
          <p:cNvSpPr/>
          <p:nvPr/>
        </p:nvSpPr>
        <p:spPr>
          <a:xfrm rot="528380">
            <a:off x="2908554" y="3220738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&lt;&lt;use&gt;&gt;</a:t>
            </a:r>
            <a:endParaRPr lang="ko-KR" altLang="en-US" sz="11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7F4F535-4615-46E7-86F6-128A6E376328}"/>
              </a:ext>
            </a:extLst>
          </p:cNvPr>
          <p:cNvSpPr/>
          <p:nvPr/>
        </p:nvSpPr>
        <p:spPr>
          <a:xfrm>
            <a:off x="5125279" y="2032004"/>
            <a:ext cx="12650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&lt;&lt;implement&gt;&gt;</a:t>
            </a:r>
            <a:endParaRPr lang="ko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0948E7C-319A-472E-9CC3-9F89C6F55BD4}"/>
              </a:ext>
            </a:extLst>
          </p:cNvPr>
          <p:cNvSpPr/>
          <p:nvPr/>
        </p:nvSpPr>
        <p:spPr>
          <a:xfrm>
            <a:off x="568961" y="5156852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&lt;&lt;use&gt;&gt;</a:t>
            </a:r>
            <a:endParaRPr lang="ko-KR" altLang="en-US" sz="1100" dirty="0"/>
          </a:p>
        </p:txBody>
      </p:sp>
      <p:sp>
        <p:nvSpPr>
          <p:cNvPr id="81" name="순서도: 판단 80">
            <a:extLst>
              <a:ext uri="{FF2B5EF4-FFF2-40B4-BE49-F238E27FC236}">
                <a16:creationId xmlns:a16="http://schemas.microsoft.com/office/drawing/2014/main" id="{22646171-E26B-48A5-8DD2-33571DFA405E}"/>
              </a:ext>
            </a:extLst>
          </p:cNvPr>
          <p:cNvSpPr/>
          <p:nvPr/>
        </p:nvSpPr>
        <p:spPr>
          <a:xfrm>
            <a:off x="1297100" y="5181613"/>
            <a:ext cx="264160" cy="2292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E3C0773-A471-41CE-8D10-5E84CEEE9801}"/>
              </a:ext>
            </a:extLst>
          </p:cNvPr>
          <p:cNvCxnSpPr>
            <a:stCxn id="31" idx="1"/>
            <a:endCxn id="81" idx="3"/>
          </p:cNvCxnSpPr>
          <p:nvPr/>
        </p:nvCxnSpPr>
        <p:spPr>
          <a:xfrm flipH="1" flipV="1">
            <a:off x="1561260" y="5296226"/>
            <a:ext cx="5489779" cy="6190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F907A88-D43A-43BE-A0D8-A76C84FC3CFF}"/>
              </a:ext>
            </a:extLst>
          </p:cNvPr>
          <p:cNvCxnSpPr>
            <a:stCxn id="30" idx="1"/>
            <a:endCxn id="81" idx="3"/>
          </p:cNvCxnSpPr>
          <p:nvPr/>
        </p:nvCxnSpPr>
        <p:spPr>
          <a:xfrm flipH="1">
            <a:off x="1561260" y="4601210"/>
            <a:ext cx="5489779" cy="695016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9E9DD31-9E74-4338-844C-907EB6543197}"/>
              </a:ext>
            </a:extLst>
          </p:cNvPr>
          <p:cNvCxnSpPr>
            <a:stCxn id="32" idx="1"/>
            <a:endCxn id="81" idx="3"/>
          </p:cNvCxnSpPr>
          <p:nvPr/>
        </p:nvCxnSpPr>
        <p:spPr>
          <a:xfrm flipH="1" flipV="1">
            <a:off x="1561260" y="5296226"/>
            <a:ext cx="5489779" cy="81882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5EF72DC-3441-4B4F-A940-B692C2945F5E}"/>
              </a:ext>
            </a:extLst>
          </p:cNvPr>
          <p:cNvCxnSpPr>
            <a:stCxn id="81" idx="0"/>
            <a:endCxn id="2" idx="2"/>
          </p:cNvCxnSpPr>
          <p:nvPr/>
        </p:nvCxnSpPr>
        <p:spPr>
          <a:xfrm flipV="1">
            <a:off x="1429180" y="3708400"/>
            <a:ext cx="3380" cy="14732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id="{23FC5D79-14B3-4C21-8363-148819A92AFD}"/>
              </a:ext>
            </a:extLst>
          </p:cNvPr>
          <p:cNvSpPr/>
          <p:nvPr/>
        </p:nvSpPr>
        <p:spPr>
          <a:xfrm>
            <a:off x="3942080" y="4438651"/>
            <a:ext cx="264160" cy="229225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45F4ABA-946C-4A80-9923-FF3D5D8BB764}"/>
              </a:ext>
            </a:extLst>
          </p:cNvPr>
          <p:cNvCxnSpPr>
            <a:stCxn id="30" idx="1"/>
            <a:endCxn id="98" idx="2"/>
          </p:cNvCxnSpPr>
          <p:nvPr/>
        </p:nvCxnSpPr>
        <p:spPr>
          <a:xfrm flipH="1">
            <a:off x="4074160" y="4601210"/>
            <a:ext cx="2976879" cy="666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35F9747-42D5-4566-BBBF-E51429739875}"/>
              </a:ext>
            </a:extLst>
          </p:cNvPr>
          <p:cNvCxnSpPr>
            <a:stCxn id="31" idx="1"/>
            <a:endCxn id="98" idx="2"/>
          </p:cNvCxnSpPr>
          <p:nvPr/>
        </p:nvCxnSpPr>
        <p:spPr>
          <a:xfrm flipH="1" flipV="1">
            <a:off x="4074160" y="4667876"/>
            <a:ext cx="2976879" cy="69025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23B1BC0-3426-4AAD-B0AB-D9028D6E978C}"/>
              </a:ext>
            </a:extLst>
          </p:cNvPr>
          <p:cNvCxnSpPr>
            <a:stCxn id="32" idx="1"/>
            <a:endCxn id="98" idx="2"/>
          </p:cNvCxnSpPr>
          <p:nvPr/>
        </p:nvCxnSpPr>
        <p:spPr>
          <a:xfrm flipH="1" flipV="1">
            <a:off x="4074160" y="4667876"/>
            <a:ext cx="2976879" cy="14471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4D87304-23EC-426C-AF17-9281D0A53E2C}"/>
              </a:ext>
            </a:extLst>
          </p:cNvPr>
          <p:cNvSpPr/>
          <p:nvPr/>
        </p:nvSpPr>
        <p:spPr>
          <a:xfrm>
            <a:off x="3158013" y="4395471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&lt;&lt;use&gt;&gt;</a:t>
            </a:r>
            <a:endParaRPr lang="ko-KR" altLang="en-US" sz="1100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C39A6032-6B5B-4D99-8F24-3F24E0E438D9}"/>
              </a:ext>
            </a:extLst>
          </p:cNvPr>
          <p:cNvCxnSpPr>
            <a:stCxn id="98" idx="0"/>
            <a:endCxn id="51" idx="2"/>
          </p:cNvCxnSpPr>
          <p:nvPr/>
        </p:nvCxnSpPr>
        <p:spPr>
          <a:xfrm rot="5400000" flipH="1" flipV="1">
            <a:off x="4975225" y="3084196"/>
            <a:ext cx="453391" cy="2255520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CB2F86C-8559-4C58-9982-CADF8A77F613}"/>
              </a:ext>
            </a:extLst>
          </p:cNvPr>
          <p:cNvSpPr/>
          <p:nvPr/>
        </p:nvSpPr>
        <p:spPr>
          <a:xfrm>
            <a:off x="9035548" y="957371"/>
            <a:ext cx="31633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all-ready configured</a:t>
            </a:r>
          </a:p>
          <a:p>
            <a:r>
              <a:rPr lang="en-US" altLang="ko-KR" sz="2400" b="1" dirty="0"/>
              <a:t>@ package level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479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C8702BC-A9CF-44DE-8D10-E07D30A2439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④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basic setting in the application.properties?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C27A212-5F95-4DF6-9743-63AD826E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" y="1116990"/>
            <a:ext cx="11836400" cy="54014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DB CONNECTION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spring.datasource.url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jdbc:mysql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localhost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tlm?characterEncoding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=UTF-8&amp;serverTimezone=UTC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spring.datasource.username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root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spring.datasource.password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tlmadmin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SQL GENERATION POLICY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spring.jpa.hibernate.ddl-auto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create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spring.jpa.properties.hibernate.dialect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org.hibernate.dialect.MySQL5Dialect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########################################################################################################################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                                                      LOG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########################################################################################################################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spring.jpa.properties.hibernate.jdbc.lob.non_contextual_creation=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JPA 생성 문장 출력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spring.jpa.properties.hibernate.show_sql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JPA 문장내 값도 출력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logging.level.org.hibernate.type.descriptor.sql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trace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JPA 이쁘게 출력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spring.jpa.properties.hibernate.format_sql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SPRING BOOT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컬러링해서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출력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spring.output.ansi.enabled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ALWAYS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JPA LOG LEVL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logging.level.org.hibernate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D6E3C-ED50-4DF5-80A2-FC3E08B82FCE}"/>
              </a:ext>
            </a:extLst>
          </p:cNvPr>
          <p:cNvSpPr/>
          <p:nvPr/>
        </p:nvSpPr>
        <p:spPr>
          <a:xfrm>
            <a:off x="8305746" y="5741010"/>
            <a:ext cx="3662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already configured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06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C8702BC-A9CF-44DE-8D10-E07D30A2439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Next Items @ Performance , Maintainability Aspects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3E2095-3C98-462B-ADC7-3B882227DCA3}"/>
              </a:ext>
            </a:extLst>
          </p:cNvPr>
          <p:cNvSpPr/>
          <p:nvPr/>
        </p:nvSpPr>
        <p:spPr>
          <a:xfrm>
            <a:off x="223520" y="1488440"/>
            <a:ext cx="11836400" cy="24612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① 관계 설정을 어떻게 해야 성능에 이로운가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en-US" altLang="ko-KR" dirty="0" err="1">
                <a:solidFill>
                  <a:schemeClr val="tx1"/>
                </a:solidFill>
              </a:rPr>
              <a:t>OneToMany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로 가도 될까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en-US" altLang="ko-KR" dirty="0" err="1">
                <a:solidFill>
                  <a:schemeClr val="tx1"/>
                </a:solidFill>
              </a:rPr>
              <a:t>ManyToOne</a:t>
            </a:r>
            <a:r>
              <a:rPr lang="ko-KR" altLang="en-US" dirty="0">
                <a:solidFill>
                  <a:schemeClr val="tx1"/>
                </a:solidFill>
              </a:rPr>
              <a:t> 으로 갈까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ko-KR" altLang="en-US" dirty="0">
                <a:solidFill>
                  <a:schemeClr val="tx1"/>
                </a:solidFill>
              </a:rPr>
              <a:t>등등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>
                <a:solidFill>
                  <a:schemeClr val="tx1"/>
                </a:solidFill>
              </a:rPr>
              <a:t>Join </a:t>
            </a:r>
            <a:r>
              <a:rPr lang="ko-KR" altLang="en-US" dirty="0">
                <a:solidFill>
                  <a:schemeClr val="tx1"/>
                </a:solidFill>
              </a:rPr>
              <a:t>전략은 어떻게 가지고 가야 할까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③ </a:t>
            </a:r>
            <a:r>
              <a:rPr lang="en-US" altLang="ko-KR" dirty="0">
                <a:solidFill>
                  <a:schemeClr val="tx1"/>
                </a:solidFill>
              </a:rPr>
              <a:t>Composite PK </a:t>
            </a:r>
            <a:r>
              <a:rPr lang="ko-KR" altLang="en-US" dirty="0">
                <a:solidFill>
                  <a:schemeClr val="tx1"/>
                </a:solidFill>
              </a:rPr>
              <a:t>는 어떻게 설정하나 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④ </a:t>
            </a:r>
            <a:r>
              <a:rPr lang="en-US" altLang="ko-KR" dirty="0">
                <a:solidFill>
                  <a:schemeClr val="tx1"/>
                </a:solidFill>
              </a:rPr>
              <a:t>Fetching </a:t>
            </a:r>
            <a:r>
              <a:rPr lang="ko-KR" altLang="en-US" dirty="0">
                <a:solidFill>
                  <a:schemeClr val="tx1"/>
                </a:solidFill>
              </a:rPr>
              <a:t>전략은 모두 </a:t>
            </a:r>
            <a:r>
              <a:rPr lang="en-US" altLang="ko-KR" dirty="0">
                <a:solidFill>
                  <a:schemeClr val="tx1"/>
                </a:solidFill>
              </a:rPr>
              <a:t>LAZY </a:t>
            </a:r>
            <a:r>
              <a:rPr lang="ko-KR" altLang="en-US" dirty="0">
                <a:solidFill>
                  <a:schemeClr val="tx1"/>
                </a:solidFill>
              </a:rPr>
              <a:t>로 해서 필요 時 만 호출되게 할까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ko-KR" altLang="en-US" dirty="0">
                <a:solidFill>
                  <a:schemeClr val="tx1"/>
                </a:solidFill>
              </a:rPr>
              <a:t>근데 이러면 </a:t>
            </a:r>
            <a:r>
              <a:rPr lang="en-US" altLang="ko-KR" dirty="0">
                <a:solidFill>
                  <a:schemeClr val="tx1"/>
                </a:solidFill>
              </a:rPr>
              <a:t>Query </a:t>
            </a:r>
            <a:r>
              <a:rPr lang="ko-KR" altLang="en-US" dirty="0">
                <a:solidFill>
                  <a:schemeClr val="tx1"/>
                </a:solidFill>
              </a:rPr>
              <a:t>가 많아지지 않을까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⑤ 기타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221C13-4AE2-4F12-842A-AD47C94410B8}"/>
              </a:ext>
            </a:extLst>
          </p:cNvPr>
          <p:cNvSpPr/>
          <p:nvPr/>
        </p:nvSpPr>
        <p:spPr>
          <a:xfrm>
            <a:off x="223520" y="4104640"/>
            <a:ext cx="11836400" cy="24612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① 제대로 </a:t>
            </a:r>
            <a:r>
              <a:rPr lang="en-US" altLang="ko-KR" dirty="0">
                <a:solidFill>
                  <a:schemeClr val="tx1"/>
                </a:solidFill>
              </a:rPr>
              <a:t>Query </a:t>
            </a:r>
            <a:r>
              <a:rPr lang="ko-KR" altLang="en-US" dirty="0">
                <a:solidFill>
                  <a:schemeClr val="tx1"/>
                </a:solidFill>
              </a:rPr>
              <a:t>가 잘 만들어지고 있는 것일까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>
                <a:solidFill>
                  <a:schemeClr val="tx1"/>
                </a:solidFill>
              </a:rPr>
              <a:t>Transaction </a:t>
            </a:r>
            <a:r>
              <a:rPr lang="ko-KR" altLang="en-US" dirty="0">
                <a:solidFill>
                  <a:schemeClr val="tx1"/>
                </a:solidFill>
              </a:rPr>
              <a:t>은 정말 우리가 신경 쓸 필요는 없을까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③ </a:t>
            </a:r>
            <a:r>
              <a:rPr lang="en-US" altLang="ko-KR" dirty="0">
                <a:solidFill>
                  <a:schemeClr val="tx1"/>
                </a:solidFill>
              </a:rPr>
              <a:t>Entity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Model</a:t>
            </a:r>
            <a:r>
              <a:rPr lang="ko-KR" altLang="en-US" dirty="0">
                <a:solidFill>
                  <a:schemeClr val="tx1"/>
                </a:solidFill>
              </a:rPr>
              <a:t> 은 계속해서 변하고 그것에 따라 </a:t>
            </a:r>
            <a:r>
              <a:rPr lang="en-US" altLang="ko-KR" dirty="0">
                <a:solidFill>
                  <a:schemeClr val="tx1"/>
                </a:solidFill>
              </a:rPr>
              <a:t>Table </a:t>
            </a:r>
            <a:r>
              <a:rPr lang="ko-KR" altLang="en-US" dirty="0">
                <a:solidFill>
                  <a:schemeClr val="tx1"/>
                </a:solidFill>
              </a:rPr>
              <a:t>정의가 바뀌는데 개발 中 에 버전 관리가 필요하지 않나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④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데이터가 들어가기 시작하면 </a:t>
            </a:r>
            <a:r>
              <a:rPr lang="en-US" altLang="ko-KR" dirty="0">
                <a:solidFill>
                  <a:schemeClr val="tx1"/>
                </a:solidFill>
              </a:rPr>
              <a:t>Table </a:t>
            </a:r>
            <a:r>
              <a:rPr lang="ko-KR" altLang="en-US" dirty="0">
                <a:solidFill>
                  <a:schemeClr val="tx1"/>
                </a:solidFill>
              </a:rPr>
              <a:t>변경이 어려운데 </a:t>
            </a:r>
            <a:r>
              <a:rPr lang="en-US" altLang="ko-KR" dirty="0">
                <a:solidFill>
                  <a:schemeClr val="tx1"/>
                </a:solidFill>
              </a:rPr>
              <a:t>Migration </a:t>
            </a:r>
            <a:r>
              <a:rPr lang="ko-KR" altLang="en-US" dirty="0">
                <a:solidFill>
                  <a:schemeClr val="tx1"/>
                </a:solidFill>
              </a:rPr>
              <a:t>은 어떻게 해야 할까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⑤ 기타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B87FD9-3E84-4787-8B8B-4EF2D33AD890}"/>
              </a:ext>
            </a:extLst>
          </p:cNvPr>
          <p:cNvSpPr/>
          <p:nvPr/>
        </p:nvSpPr>
        <p:spPr>
          <a:xfrm>
            <a:off x="10190480" y="3500438"/>
            <a:ext cx="1727200" cy="329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461B99-602F-48DD-9CB0-41C8C75B9BB7}"/>
              </a:ext>
            </a:extLst>
          </p:cNvPr>
          <p:cNvSpPr/>
          <p:nvPr/>
        </p:nvSpPr>
        <p:spPr>
          <a:xfrm>
            <a:off x="10190480" y="6142038"/>
            <a:ext cx="1727200" cy="329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Maintainability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680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5A1764-C738-44A4-A02C-B265F36B88AF}"/>
              </a:ext>
            </a:extLst>
          </p:cNvPr>
          <p:cNvSpPr/>
          <p:nvPr/>
        </p:nvSpPr>
        <p:spPr>
          <a:xfrm>
            <a:off x="177800" y="303022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별첨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44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4B14B9-74AB-4776-AADC-A5FC2945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88" y="1418824"/>
            <a:ext cx="5560015" cy="21926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06E837-F555-4456-B4C1-B284BE83147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별첨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구 관련 </a:t>
            </a:r>
            <a:r>
              <a:rPr lang="en-US" altLang="ko-KR" sz="2400" b="1" dirty="0">
                <a:solidFill>
                  <a:schemeClr val="tx1"/>
                </a:solidFill>
              </a:rPr>
              <a:t>Java </a:t>
            </a:r>
            <a:r>
              <a:rPr lang="ko-KR" altLang="en-US" sz="2400" b="1" dirty="0">
                <a:solidFill>
                  <a:schemeClr val="tx1"/>
                </a:solidFill>
              </a:rPr>
              <a:t>기술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936717-EE7E-4212-BDE3-D157A17D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383" y="139561"/>
            <a:ext cx="4248150" cy="23241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9BBF26F-A1DB-4B77-A83F-7D40FC93E410}"/>
              </a:ext>
            </a:extLst>
          </p:cNvPr>
          <p:cNvSpPr/>
          <p:nvPr/>
        </p:nvSpPr>
        <p:spPr>
          <a:xfrm>
            <a:off x="10273391" y="2185082"/>
            <a:ext cx="1544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333333"/>
                </a:solidFill>
                <a:latin typeface="맑은 고딕" panose="020B0503020000020004" pitchFamily="50" charset="-127"/>
              </a:rPr>
              <a:t>PersonMapper.xml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4EE7D1-7FDF-441E-B0F5-555E653F9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860" y="139561"/>
            <a:ext cx="2571750" cy="18002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7838E-50E4-4C12-A4DC-A97DD6A56C7F}"/>
              </a:ext>
            </a:extLst>
          </p:cNvPr>
          <p:cNvSpPr/>
          <p:nvPr/>
        </p:nvSpPr>
        <p:spPr>
          <a:xfrm>
            <a:off x="6454135" y="1662787"/>
            <a:ext cx="1030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Person.Java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151C5F-8925-4A35-81E5-95F142CDD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381" y="2559447"/>
            <a:ext cx="4248151" cy="979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7D91AF-9A13-4931-BC45-5C1FF94833C9}"/>
              </a:ext>
            </a:extLst>
          </p:cNvPr>
          <p:cNvSpPr/>
          <p:nvPr/>
        </p:nvSpPr>
        <p:spPr>
          <a:xfrm>
            <a:off x="10453955" y="2641713"/>
            <a:ext cx="1363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PersonDAO.Java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CFA448-2EE3-40E2-B4AB-565E412D2355}"/>
              </a:ext>
            </a:extLst>
          </p:cNvPr>
          <p:cNvSpPr/>
          <p:nvPr/>
        </p:nvSpPr>
        <p:spPr>
          <a:xfrm>
            <a:off x="10959819" y="3611506"/>
            <a:ext cx="882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333333"/>
                </a:solidFill>
                <a:latin typeface="맑은 고딕" panose="020B0503020000020004" pitchFamily="50" charset="-127"/>
              </a:rPr>
              <a:t>Main.java</a:t>
            </a:r>
            <a:endParaRPr lang="ko-KR" altLang="en-US" sz="12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C2636-C5F4-455F-A50C-2BD65416ADDA}"/>
              </a:ext>
            </a:extLst>
          </p:cNvPr>
          <p:cNvCxnSpPr/>
          <p:nvPr/>
        </p:nvCxnSpPr>
        <p:spPr>
          <a:xfrm>
            <a:off x="7759337" y="418011"/>
            <a:ext cx="289124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293294-0D30-4A50-B1E6-6CE3564F7649}"/>
              </a:ext>
            </a:extLst>
          </p:cNvPr>
          <p:cNvSpPr/>
          <p:nvPr/>
        </p:nvSpPr>
        <p:spPr>
          <a:xfrm>
            <a:off x="8760365" y="435931"/>
            <a:ext cx="20521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solidFill>
                  <a:srgbClr val="333333"/>
                </a:solidFill>
                <a:latin typeface="맑은 고딕" panose="020B0503020000020004" pitchFamily="50" charset="-127"/>
              </a:rPr>
              <a:t>여기서 </a:t>
            </a:r>
            <a:r>
              <a:rPr lang="en-US" altLang="ko-KR" sz="1050" b="1" dirty="0">
                <a:solidFill>
                  <a:srgbClr val="333333"/>
                </a:solidFill>
                <a:latin typeface="맑은 고딕" panose="020B0503020000020004" pitchFamily="50" charset="-127"/>
              </a:rPr>
              <a:t>DAO </a:t>
            </a:r>
            <a:r>
              <a:rPr lang="ko-KR" altLang="en-US" sz="1050" b="1" dirty="0">
                <a:solidFill>
                  <a:srgbClr val="333333"/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1050" b="1" dirty="0">
                <a:solidFill>
                  <a:srgbClr val="333333"/>
                </a:solidFill>
                <a:latin typeface="맑은 고딕" panose="020B0503020000020004" pitchFamily="50" charset="-127"/>
              </a:rPr>
              <a:t>Query </a:t>
            </a:r>
            <a:r>
              <a:rPr lang="ko-KR" altLang="en-US" sz="1050" b="1" dirty="0">
                <a:solidFill>
                  <a:srgbClr val="333333"/>
                </a:solidFill>
                <a:latin typeface="맑은 고딕" panose="020B0503020000020004" pitchFamily="50" charset="-127"/>
              </a:rPr>
              <a:t>를 매핑</a:t>
            </a:r>
            <a:endParaRPr lang="ko-KR" altLang="en-US" sz="105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ECD3C0F-3E5E-4CF0-BA5C-E00C21993EFF}"/>
              </a:ext>
            </a:extLst>
          </p:cNvPr>
          <p:cNvCxnSpPr>
            <a:stCxn id="12" idx="1"/>
            <a:endCxn id="10" idx="2"/>
          </p:cNvCxnSpPr>
          <p:nvPr/>
        </p:nvCxnSpPr>
        <p:spPr>
          <a:xfrm rot="10800000">
            <a:off x="6198735" y="1939786"/>
            <a:ext cx="1370646" cy="1109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729AAF-226D-440F-88EC-A7A90BA0FD32}"/>
              </a:ext>
            </a:extLst>
          </p:cNvPr>
          <p:cNvSpPr/>
          <p:nvPr/>
        </p:nvSpPr>
        <p:spPr>
          <a:xfrm>
            <a:off x="6407602" y="2717703"/>
            <a:ext cx="875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333333"/>
                </a:solidFill>
                <a:latin typeface="맑은 고딕" panose="020B0503020000020004" pitchFamily="50" charset="-127"/>
              </a:rPr>
              <a:t>&lt;&lt;use&gt;&gt;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7E1CAF-E896-4BC9-B0D2-ADB887729090}"/>
              </a:ext>
            </a:extLst>
          </p:cNvPr>
          <p:cNvSpPr/>
          <p:nvPr/>
        </p:nvSpPr>
        <p:spPr>
          <a:xfrm>
            <a:off x="288155" y="1076099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</a:rPr>
              <a:t>JDBC Template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42D41-01E0-44E6-9D70-33A4CEE827F2}"/>
              </a:ext>
            </a:extLst>
          </p:cNvPr>
          <p:cNvSpPr/>
          <p:nvPr/>
        </p:nvSpPr>
        <p:spPr>
          <a:xfrm>
            <a:off x="8629052" y="6471947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MyBatis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4" name="실행 단추: 앞으로 또는 다음으로 이동 2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D3D3E07-62F4-40D9-B2FB-A97F57047F95}"/>
              </a:ext>
            </a:extLst>
          </p:cNvPr>
          <p:cNvSpPr/>
          <p:nvPr/>
        </p:nvSpPr>
        <p:spPr>
          <a:xfrm rot="10800000">
            <a:off x="11582401" y="124100"/>
            <a:ext cx="399586" cy="273298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48F5B8-AB35-4153-9829-274BB9B13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688" y="3677232"/>
            <a:ext cx="5950685" cy="30082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2D8C3E5-BF4A-442D-900A-515BE6C583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090" y="3617258"/>
            <a:ext cx="5788343" cy="277666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AEF3A96-060E-4BCA-B000-8914323E7AE2}"/>
              </a:ext>
            </a:extLst>
          </p:cNvPr>
          <p:cNvSpPr/>
          <p:nvPr/>
        </p:nvSpPr>
        <p:spPr>
          <a:xfrm>
            <a:off x="4116373" y="6102615"/>
            <a:ext cx="18165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</a:rPr>
              <a:t>J2EE Container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</a:rPr>
              <a:t>(my experiences)</a:t>
            </a:r>
            <a:endParaRPr lang="en-US" altLang="ko-KR" sz="1600" dirty="0">
              <a:solidFill>
                <a:srgbClr val="C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DDA62A-C913-49EF-A0E8-DD539A18E876}"/>
              </a:ext>
            </a:extLst>
          </p:cNvPr>
          <p:cNvSpPr/>
          <p:nvPr/>
        </p:nvSpPr>
        <p:spPr>
          <a:xfrm>
            <a:off x="374467" y="4859725"/>
            <a:ext cx="1596573" cy="28123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9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F7A27C-782F-4A21-9ED5-728952489826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별첨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기본 </a:t>
            </a:r>
            <a:r>
              <a:rPr lang="en-US" altLang="ko-KR" sz="2400" b="1" dirty="0">
                <a:solidFill>
                  <a:schemeClr val="tx1"/>
                </a:solidFill>
              </a:rPr>
              <a:t>MySQL</a:t>
            </a:r>
            <a:r>
              <a:rPr lang="ko-KR" altLang="en-US" sz="2400" b="1" dirty="0">
                <a:solidFill>
                  <a:schemeClr val="tx1"/>
                </a:solidFill>
              </a:rPr>
              <a:t> 명령어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2E0CD2-E803-455A-8ECB-93D91093F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8" y="1421945"/>
            <a:ext cx="7315200" cy="1533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082827-1CCD-46B5-9CF9-045A08B05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58" y="3076935"/>
            <a:ext cx="7296150" cy="60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984367-0F90-470E-BAAF-08BD21849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58" y="3808000"/>
            <a:ext cx="7334250" cy="676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05A361-96B5-4779-90EB-2AACF6900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58" y="4523502"/>
            <a:ext cx="7296150" cy="600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976503-C6F2-4A26-8162-DC0B00781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83" y="5147241"/>
            <a:ext cx="7286625" cy="647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C067A0-89D1-4515-B001-B097EB11C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283" y="5788797"/>
            <a:ext cx="7286625" cy="67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72A2B8-2539-4C21-A970-71B5357251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670" y="797442"/>
            <a:ext cx="7334250" cy="666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A51927-2726-44B6-8855-9F9742AD4E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5195" y="1486584"/>
            <a:ext cx="7324725" cy="1228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4406194-01DA-41D1-A1E3-612A0CE602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4245" y="2745127"/>
            <a:ext cx="7277100" cy="2686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194072-AD2E-456D-B955-29A9DAB181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4245" y="5490326"/>
            <a:ext cx="7277100" cy="590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E338FF-2A66-474B-94EE-2187825253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4245" y="6142292"/>
            <a:ext cx="73056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59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34785-5181-46CE-A073-DB50F6E8A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2331BF-8CDC-43AA-8D5F-2711850C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36258"/>
            <a:ext cx="11049000" cy="47733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6FAD60-B9C1-4B1D-A358-72B9E1B1D388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별첨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스프링에서의 </a:t>
            </a:r>
            <a:r>
              <a:rPr lang="en-US" altLang="ko-KR" sz="2400" b="1" dirty="0">
                <a:solidFill>
                  <a:schemeClr val="tx1"/>
                </a:solidFill>
              </a:rPr>
              <a:t>“1</a:t>
            </a:r>
            <a:r>
              <a:rPr lang="ko-KR" altLang="en-US" sz="2400" b="1" dirty="0">
                <a:solidFill>
                  <a:schemeClr val="tx1"/>
                </a:solidFill>
              </a:rPr>
              <a:t>차 캐쉬</a:t>
            </a:r>
            <a:r>
              <a:rPr lang="en-US" altLang="ko-KR" sz="2400" b="1" dirty="0">
                <a:solidFill>
                  <a:schemeClr val="tx1"/>
                </a:solidFill>
              </a:rPr>
              <a:t>”</a:t>
            </a:r>
            <a:r>
              <a:rPr lang="ko-KR" altLang="en-US" sz="2400" b="1" dirty="0">
                <a:solidFill>
                  <a:schemeClr val="tx1"/>
                </a:solidFill>
              </a:rPr>
              <a:t> 개념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7FDA2-BD56-4015-B52A-940ACE4236EE}"/>
              </a:ext>
            </a:extLst>
          </p:cNvPr>
          <p:cNvSpPr/>
          <p:nvPr/>
        </p:nvSpPr>
        <p:spPr>
          <a:xfrm>
            <a:off x="7706157" y="94116"/>
            <a:ext cx="44858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400" dirty="0"/>
              <a:t>https://www.slideshare.net/zipkyh/ksug2015-jpa3-jpa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7915FC-D18E-4754-B933-31B3F8929CEE}"/>
              </a:ext>
            </a:extLst>
          </p:cNvPr>
          <p:cNvSpPr/>
          <p:nvPr/>
        </p:nvSpPr>
        <p:spPr>
          <a:xfrm>
            <a:off x="223520" y="981062"/>
            <a:ext cx="8822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 캐쉬 필요할까</a:t>
            </a:r>
            <a:r>
              <a:rPr lang="en-US" altLang="ko-KR" dirty="0"/>
              <a:t>? Redis </a:t>
            </a:r>
            <a:r>
              <a:rPr lang="ko-KR" altLang="en-US" dirty="0" err="1"/>
              <a:t>같은거</a:t>
            </a:r>
            <a:r>
              <a:rPr lang="ko-KR" altLang="en-US" dirty="0"/>
              <a:t> </a:t>
            </a:r>
            <a:r>
              <a:rPr lang="en-US" altLang="ko-KR" dirty="0"/>
              <a:t>... </a:t>
            </a:r>
            <a:r>
              <a:rPr lang="ko-KR" altLang="en-US" dirty="0" err="1"/>
              <a:t>도데체</a:t>
            </a:r>
            <a:r>
              <a:rPr lang="ko-KR" altLang="en-US" dirty="0"/>
              <a:t> 얼마나</a:t>
            </a:r>
            <a:r>
              <a:rPr lang="en-US" altLang="ko-KR" dirty="0"/>
              <a:t> </a:t>
            </a:r>
            <a:r>
              <a:rPr lang="ko-KR" altLang="en-US" dirty="0"/>
              <a:t>사용자가 붙을까</a:t>
            </a:r>
            <a:r>
              <a:rPr lang="en-US" altLang="ko-KR" dirty="0"/>
              <a:t>? </a:t>
            </a:r>
            <a:r>
              <a:rPr lang="ko-KR" altLang="en-US" dirty="0"/>
              <a:t>거기에 따라서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A3BA11-26A5-4667-BDE3-785AD7051B40}"/>
              </a:ext>
            </a:extLst>
          </p:cNvPr>
          <p:cNvSpPr/>
          <p:nvPr/>
        </p:nvSpPr>
        <p:spPr>
          <a:xfrm>
            <a:off x="5045529" y="430299"/>
            <a:ext cx="71464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/>
              <a:t>https://supawer0728.github.io/2018/04/18/spring-cache-fallback/</a:t>
            </a:r>
          </a:p>
        </p:txBody>
      </p:sp>
      <p:sp>
        <p:nvSpPr>
          <p:cNvPr id="9" name="실행 단추: 앞으로 또는 다음으로 이동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EE415E8-0310-4B7D-866E-3860A17D8D07}"/>
              </a:ext>
            </a:extLst>
          </p:cNvPr>
          <p:cNvSpPr/>
          <p:nvPr/>
        </p:nvSpPr>
        <p:spPr>
          <a:xfrm rot="10800000">
            <a:off x="11620499" y="1123990"/>
            <a:ext cx="439420" cy="312267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38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6D69EF5-1CC1-4069-A474-C6356836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45" y="2001864"/>
            <a:ext cx="10067109" cy="39988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05FEF1-1648-4C7F-BEE3-B404D5EFE184}"/>
              </a:ext>
            </a:extLst>
          </p:cNvPr>
          <p:cNvSpPr/>
          <p:nvPr/>
        </p:nvSpPr>
        <p:spPr>
          <a:xfrm>
            <a:off x="6495954" y="94116"/>
            <a:ext cx="569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https://www.slideshare.net/zipkyh/ksug2015-jpa3-jpa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B6D2F8-263B-4036-AC95-C76AB526C0FA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별첨</a:t>
            </a:r>
            <a:r>
              <a:rPr lang="en-US" altLang="ko-KR" sz="2400" b="1" dirty="0">
                <a:solidFill>
                  <a:schemeClr val="tx1"/>
                </a:solidFill>
              </a:rPr>
              <a:t>. Application </a:t>
            </a:r>
            <a:r>
              <a:rPr lang="ko-KR" altLang="en-US" sz="2400" b="1" dirty="0">
                <a:solidFill>
                  <a:schemeClr val="tx1"/>
                </a:solidFill>
              </a:rPr>
              <a:t>수준에서의 </a:t>
            </a:r>
            <a:r>
              <a:rPr lang="en-US" altLang="ko-KR" sz="2400" b="1" dirty="0">
                <a:solidFill>
                  <a:schemeClr val="tx1"/>
                </a:solidFill>
              </a:rPr>
              <a:t>Entity </a:t>
            </a:r>
            <a:r>
              <a:rPr lang="ko-KR" altLang="en-US" sz="2400" b="1" dirty="0">
                <a:solidFill>
                  <a:schemeClr val="tx1"/>
                </a:solidFill>
              </a:rPr>
              <a:t>유일성 보장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7" name="설명선: 선(강조선) 6">
            <a:extLst>
              <a:ext uri="{FF2B5EF4-FFF2-40B4-BE49-F238E27FC236}">
                <a16:creationId xmlns:a16="http://schemas.microsoft.com/office/drawing/2014/main" id="{A3B95C40-650D-419C-A644-AA7B24532DFE}"/>
              </a:ext>
            </a:extLst>
          </p:cNvPr>
          <p:cNvSpPr/>
          <p:nvPr/>
        </p:nvSpPr>
        <p:spPr>
          <a:xfrm>
            <a:off x="6888479" y="1227909"/>
            <a:ext cx="4563291" cy="635725"/>
          </a:xfrm>
          <a:prstGeom prst="accentCallout1">
            <a:avLst>
              <a:gd name="adj1" fmla="val 18750"/>
              <a:gd name="adj2" fmla="val -8333"/>
              <a:gd name="adj3" fmla="val 346747"/>
              <a:gd name="adj4" fmla="val -298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Java </a:t>
            </a:r>
            <a:r>
              <a:rPr lang="ko-KR" altLang="en-US" sz="1400" dirty="0">
                <a:solidFill>
                  <a:schemeClr val="tx1"/>
                </a:solidFill>
              </a:rPr>
              <a:t>에서는 이를 보장하기 위해서 같은 객체를 가리키고 있다는 것을 보장해야 한다는 이야기임</a:t>
            </a:r>
          </a:p>
        </p:txBody>
      </p:sp>
      <p:sp>
        <p:nvSpPr>
          <p:cNvPr id="8" name="실행 단추: 앞으로 또는 다음으로 이동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A2A4AFF-DD38-4F82-9227-E94B9E6AC37E}"/>
              </a:ext>
            </a:extLst>
          </p:cNvPr>
          <p:cNvSpPr/>
          <p:nvPr/>
        </p:nvSpPr>
        <p:spPr>
          <a:xfrm rot="10800000">
            <a:off x="11451770" y="623074"/>
            <a:ext cx="439420" cy="312267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BA969-02EE-4166-BB91-3F945A3562A6}"/>
              </a:ext>
            </a:extLst>
          </p:cNvPr>
          <p:cNvSpPr/>
          <p:nvPr/>
        </p:nvSpPr>
        <p:spPr>
          <a:xfrm>
            <a:off x="10816051" y="6394552"/>
            <a:ext cx="1271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Next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36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B6D2F8-263B-4036-AC95-C76AB526C0FA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별첨</a:t>
            </a:r>
            <a:r>
              <a:rPr lang="en-US" altLang="ko-KR" sz="2400" b="1" dirty="0">
                <a:solidFill>
                  <a:schemeClr val="tx1"/>
                </a:solidFill>
              </a:rPr>
              <a:t>. Application </a:t>
            </a:r>
            <a:r>
              <a:rPr lang="ko-KR" altLang="en-US" sz="2400" b="1" dirty="0">
                <a:solidFill>
                  <a:schemeClr val="tx1"/>
                </a:solidFill>
              </a:rPr>
              <a:t>수준에서의 </a:t>
            </a:r>
            <a:r>
              <a:rPr lang="en-US" altLang="ko-KR" sz="2400" b="1" dirty="0">
                <a:solidFill>
                  <a:schemeClr val="tx1"/>
                </a:solidFill>
              </a:rPr>
              <a:t>Entity </a:t>
            </a:r>
            <a:r>
              <a:rPr lang="ko-KR" altLang="en-US" sz="2400" b="1" dirty="0">
                <a:solidFill>
                  <a:schemeClr val="tx1"/>
                </a:solidFill>
              </a:rPr>
              <a:t>유일성 보장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8D4B7D-80D9-4A98-AC6A-F7C93843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892482"/>
            <a:ext cx="7667625" cy="4543425"/>
          </a:xfrm>
          <a:prstGeom prst="rect">
            <a:avLst/>
          </a:prstGeom>
        </p:spPr>
      </p:pic>
      <p:sp>
        <p:nvSpPr>
          <p:cNvPr id="3" name="사각형: 둥근 한쪽 모서리 2">
            <a:extLst>
              <a:ext uri="{FF2B5EF4-FFF2-40B4-BE49-F238E27FC236}">
                <a16:creationId xmlns:a16="http://schemas.microsoft.com/office/drawing/2014/main" id="{FBD1781A-D77C-474D-A91B-1983AB7E76E6}"/>
              </a:ext>
            </a:extLst>
          </p:cNvPr>
          <p:cNvSpPr/>
          <p:nvPr/>
        </p:nvSpPr>
        <p:spPr>
          <a:xfrm>
            <a:off x="330065" y="5246235"/>
            <a:ext cx="6244045" cy="452846"/>
          </a:xfrm>
          <a:prstGeom prst="round1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44AF2D-401B-4D99-AAD3-F0485C203076}"/>
              </a:ext>
            </a:extLst>
          </p:cNvPr>
          <p:cNvCxnSpPr/>
          <p:nvPr/>
        </p:nvCxnSpPr>
        <p:spPr>
          <a:xfrm>
            <a:off x="5415870" y="6169343"/>
            <a:ext cx="592183" cy="0"/>
          </a:xfrm>
          <a:prstGeom prst="line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D958784-19DF-47B3-89C1-10B61ECB1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82" y="1309688"/>
            <a:ext cx="7324725" cy="2190750"/>
          </a:xfrm>
          <a:prstGeom prst="rect">
            <a:avLst/>
          </a:prstGeom>
        </p:spPr>
      </p:pic>
      <p:sp>
        <p:nvSpPr>
          <p:cNvPr id="11" name="사각형: 둥근 한쪽 모서리 10">
            <a:extLst>
              <a:ext uri="{FF2B5EF4-FFF2-40B4-BE49-F238E27FC236}">
                <a16:creationId xmlns:a16="http://schemas.microsoft.com/office/drawing/2014/main" id="{23613792-5F7B-45BA-AC44-58F61F765459}"/>
              </a:ext>
            </a:extLst>
          </p:cNvPr>
          <p:cNvSpPr/>
          <p:nvPr/>
        </p:nvSpPr>
        <p:spPr>
          <a:xfrm>
            <a:off x="4314237" y="2315800"/>
            <a:ext cx="3505200" cy="452846"/>
          </a:xfrm>
          <a:prstGeom prst="round1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55F91B6-5026-403C-B68D-9E83BBADABBC}"/>
              </a:ext>
            </a:extLst>
          </p:cNvPr>
          <p:cNvCxnSpPr/>
          <p:nvPr/>
        </p:nvCxnSpPr>
        <p:spPr>
          <a:xfrm>
            <a:off x="9574213" y="3439205"/>
            <a:ext cx="592183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74733D-C1C2-47BA-8CD6-0C10D14DAD83}"/>
              </a:ext>
            </a:extLst>
          </p:cNvPr>
          <p:cNvSpPr/>
          <p:nvPr/>
        </p:nvSpPr>
        <p:spPr>
          <a:xfrm>
            <a:off x="7904892" y="2388334"/>
            <a:ext cx="3291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같은 객체에 </a:t>
            </a:r>
            <a:r>
              <a:rPr lang="en-US" altLang="ko-KR" sz="1400" dirty="0">
                <a:solidFill>
                  <a:schemeClr val="bg1"/>
                </a:solidFill>
              </a:rPr>
              <a:t>write </a:t>
            </a:r>
            <a:r>
              <a:rPr lang="ko-KR" altLang="en-US" sz="1400" dirty="0">
                <a:solidFill>
                  <a:schemeClr val="bg1"/>
                </a:solidFill>
              </a:rPr>
              <a:t>를 하고 있는 것이다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B5E0A-BE48-4276-BCAD-E0D7FDE28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207" y="3774757"/>
            <a:ext cx="3162300" cy="1895475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E864757-5178-4A92-8346-7FCD5D0B24AE}"/>
              </a:ext>
            </a:extLst>
          </p:cNvPr>
          <p:cNvCxnSpPr>
            <a:stCxn id="11" idx="2"/>
            <a:endCxn id="14" idx="1"/>
          </p:cNvCxnSpPr>
          <p:nvPr/>
        </p:nvCxnSpPr>
        <p:spPr>
          <a:xfrm rot="16200000" flipH="1">
            <a:off x="6252098" y="2583385"/>
            <a:ext cx="1953849" cy="2324370"/>
          </a:xfrm>
          <a:prstGeom prst="bentConnector2">
            <a:avLst/>
          </a:prstGeom>
          <a:ln w="127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실행 단추: 앞으로 또는 다음으로 이동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4700BE8-E6DA-4B2D-9086-631490689170}"/>
              </a:ext>
            </a:extLst>
          </p:cNvPr>
          <p:cNvSpPr/>
          <p:nvPr/>
        </p:nvSpPr>
        <p:spPr>
          <a:xfrm rot="10800000">
            <a:off x="11620499" y="1123990"/>
            <a:ext cx="439420" cy="312267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81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3474C-F0AE-4457-8EA2-76013F5C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0A208-45B0-454A-B9E4-1E0EAE9D7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55DC49-95E0-4A1B-BCE5-FEE3DA06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9" y="447401"/>
            <a:ext cx="8782050" cy="2390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F67923E-2939-48FA-9817-7C5EC6287685}"/>
              </a:ext>
            </a:extLst>
          </p:cNvPr>
          <p:cNvSpPr/>
          <p:nvPr/>
        </p:nvSpPr>
        <p:spPr>
          <a:xfrm>
            <a:off x="8757250" y="45522"/>
            <a:ext cx="335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http://cocomo.tistory.com/334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FEC97E-D15D-4922-8322-899F7EF8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" y="3003913"/>
            <a:ext cx="8286750" cy="3619500"/>
          </a:xfrm>
          <a:prstGeom prst="rect">
            <a:avLst/>
          </a:prstGeom>
        </p:spPr>
      </p:pic>
      <p:sp>
        <p:nvSpPr>
          <p:cNvPr id="7" name="실행 단추: 앞으로 또는 다음으로 이동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A455ECA-89BA-443E-8227-E91EAECFBD3D}"/>
              </a:ext>
            </a:extLst>
          </p:cNvPr>
          <p:cNvSpPr/>
          <p:nvPr/>
        </p:nvSpPr>
        <p:spPr>
          <a:xfrm rot="10800000">
            <a:off x="11620499" y="1123990"/>
            <a:ext cx="439420" cy="312267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685D2F-837C-4D78-A050-D9C9CC898B5D}"/>
              </a:ext>
            </a:extLst>
          </p:cNvPr>
          <p:cNvSpPr/>
          <p:nvPr/>
        </p:nvSpPr>
        <p:spPr>
          <a:xfrm>
            <a:off x="8757251" y="3125826"/>
            <a:ext cx="3351238" cy="169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별첨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쓰기 지연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2AE9B3-4C39-4030-B964-7C065D4A3F85}"/>
              </a:ext>
            </a:extLst>
          </p:cNvPr>
          <p:cNvSpPr/>
          <p:nvPr/>
        </p:nvSpPr>
        <p:spPr>
          <a:xfrm>
            <a:off x="10816051" y="6404712"/>
            <a:ext cx="1271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Next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15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2C03FF-8800-4B66-A0FE-4F07397AE577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① </a:t>
            </a:r>
            <a:r>
              <a:rPr lang="en-US" altLang="ko-KR" sz="2400" b="1" dirty="0">
                <a:solidFill>
                  <a:schemeClr val="tx1"/>
                </a:solidFill>
              </a:rPr>
              <a:t>Why we are going to use JPA ? When using JDBC…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88F68B-C086-4FDF-AA94-E522B0E0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584577"/>
            <a:ext cx="5872480" cy="49545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671E5E-1344-4605-BB26-490F52E8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440" y="1584577"/>
            <a:ext cx="5568300" cy="26521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9294C2-3430-4F1A-93FE-0E764664D84E}"/>
              </a:ext>
            </a:extLst>
          </p:cNvPr>
          <p:cNvSpPr/>
          <p:nvPr/>
        </p:nvSpPr>
        <p:spPr>
          <a:xfrm>
            <a:off x="223520" y="955040"/>
            <a:ext cx="7906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Need handling for the database connection and its transaction</a:t>
            </a:r>
            <a:endParaRPr lang="ko-KR" altLang="en-US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5A5B4F-8C76-4493-A31A-C7CD6203D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737" y="4962291"/>
            <a:ext cx="4905784" cy="1203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1797DE-7C0F-4B43-A8FB-061FA63D0A07}"/>
              </a:ext>
            </a:extLst>
          </p:cNvPr>
          <p:cNvSpPr/>
          <p:nvPr/>
        </p:nvSpPr>
        <p:spPr>
          <a:xfrm>
            <a:off x="6882610" y="4496925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데이터 무결성을 위해 이걸 구현해야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41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07ABD7-34CE-4217-B198-639F66D7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0"/>
            <a:ext cx="9144000" cy="6800850"/>
          </a:xfrm>
          <a:prstGeom prst="rect">
            <a:avLst/>
          </a:prstGeom>
        </p:spPr>
      </p:pic>
      <p:sp>
        <p:nvSpPr>
          <p:cNvPr id="5" name="실행 단추: 앞으로 또는 다음으로 이동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DFB983A-75F6-44D8-A9D6-4E6AC79E4FEB}"/>
              </a:ext>
            </a:extLst>
          </p:cNvPr>
          <p:cNvSpPr/>
          <p:nvPr/>
        </p:nvSpPr>
        <p:spPr>
          <a:xfrm rot="10800000">
            <a:off x="11620499" y="1123990"/>
            <a:ext cx="439420" cy="312267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EECFD5-D3AC-4FC4-9988-B5C46D6F81F5}"/>
              </a:ext>
            </a:extLst>
          </p:cNvPr>
          <p:cNvSpPr/>
          <p:nvPr/>
        </p:nvSpPr>
        <p:spPr>
          <a:xfrm>
            <a:off x="481931" y="1825625"/>
            <a:ext cx="3351238" cy="169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별첨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쓰기 지연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78C956-5328-45EA-9BDB-6D177F8EA636}"/>
              </a:ext>
            </a:extLst>
          </p:cNvPr>
          <p:cNvSpPr/>
          <p:nvPr/>
        </p:nvSpPr>
        <p:spPr>
          <a:xfrm>
            <a:off x="10816051" y="6394552"/>
            <a:ext cx="1271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Next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836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D7AFA5-9719-4E96-9CCC-F2050725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423862"/>
            <a:ext cx="8820150" cy="6010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CAB40D-58BA-48D7-9940-8CF7166078DE}"/>
              </a:ext>
            </a:extLst>
          </p:cNvPr>
          <p:cNvSpPr/>
          <p:nvPr/>
        </p:nvSpPr>
        <p:spPr>
          <a:xfrm>
            <a:off x="390491" y="214986"/>
            <a:ext cx="3351238" cy="169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별첨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쓰기 지연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DDD4A8-2F8D-4BAC-ADC1-3B9D2259DDB7}"/>
              </a:ext>
            </a:extLst>
          </p:cNvPr>
          <p:cNvSpPr/>
          <p:nvPr/>
        </p:nvSpPr>
        <p:spPr>
          <a:xfrm>
            <a:off x="10816051" y="6394552"/>
            <a:ext cx="1271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Next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9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D2BD9-2BAD-4754-B5F3-40FC24F0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30AAB-FA2E-414E-AE1B-B41A5F8F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C2CE8A-F215-4A6F-AADE-93A8681C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242" y="0"/>
            <a:ext cx="6600825" cy="2524125"/>
          </a:xfrm>
          <a:prstGeom prst="rect">
            <a:avLst/>
          </a:prstGeom>
        </p:spPr>
      </p:pic>
      <p:sp>
        <p:nvSpPr>
          <p:cNvPr id="7" name="실행 단추: 앞으로 또는 다음으로 이동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FBCF143-7FA0-4C23-9F8E-EB96F3EBCFC6}"/>
              </a:ext>
            </a:extLst>
          </p:cNvPr>
          <p:cNvSpPr/>
          <p:nvPr/>
        </p:nvSpPr>
        <p:spPr>
          <a:xfrm rot="10800000">
            <a:off x="11630660" y="110530"/>
            <a:ext cx="439420" cy="312267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2B7600-075D-4330-9DC4-7967C23E288F}"/>
              </a:ext>
            </a:extLst>
          </p:cNvPr>
          <p:cNvCxnSpPr/>
          <p:nvPr/>
        </p:nvCxnSpPr>
        <p:spPr>
          <a:xfrm>
            <a:off x="121920" y="243840"/>
            <a:ext cx="1027611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158B81-A825-49C3-9C03-93CD44A59F95}"/>
              </a:ext>
            </a:extLst>
          </p:cNvPr>
          <p:cNvCxnSpPr>
            <a:cxnSpLocks/>
          </p:cNvCxnSpPr>
          <p:nvPr/>
        </p:nvCxnSpPr>
        <p:spPr>
          <a:xfrm>
            <a:off x="439782" y="1624148"/>
            <a:ext cx="1432561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996334C-33E9-4813-AE57-0D063BB2D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713" y="243840"/>
            <a:ext cx="6629400" cy="4343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2347A3-A813-4F27-8E93-981844696D7C}"/>
              </a:ext>
            </a:extLst>
          </p:cNvPr>
          <p:cNvSpPr/>
          <p:nvPr/>
        </p:nvSpPr>
        <p:spPr>
          <a:xfrm>
            <a:off x="8255971" y="4103914"/>
            <a:ext cx="2449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“</a:t>
            </a:r>
            <a:r>
              <a:rPr lang="ko-KR" altLang="en-US" sz="1400" b="1" dirty="0">
                <a:solidFill>
                  <a:schemeClr val="bg1"/>
                </a:solidFill>
              </a:rPr>
              <a:t>같은 객체에 </a:t>
            </a:r>
            <a:r>
              <a:rPr lang="en-US" altLang="ko-KR" sz="1400" b="1" dirty="0">
                <a:solidFill>
                  <a:schemeClr val="bg1"/>
                </a:solidFill>
              </a:rPr>
              <a:t>write </a:t>
            </a:r>
            <a:r>
              <a:rPr lang="ko-KR" altLang="en-US" sz="1400" b="1" dirty="0">
                <a:solidFill>
                  <a:schemeClr val="bg1"/>
                </a:solidFill>
              </a:rPr>
              <a:t>를 하고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ko-KR" altLang="en-US" sz="1400" b="1" dirty="0">
                <a:solidFill>
                  <a:schemeClr val="bg1"/>
                </a:solidFill>
              </a:rPr>
              <a:t>있는 것이다</a:t>
            </a:r>
            <a:r>
              <a:rPr lang="en-US" altLang="ko-KR" sz="1400" b="1" dirty="0">
                <a:solidFill>
                  <a:schemeClr val="bg1"/>
                </a:solidFill>
              </a:rPr>
              <a:t>” </a:t>
            </a:r>
            <a:r>
              <a:rPr lang="ko-KR" altLang="en-US" sz="1400" b="1" dirty="0">
                <a:solidFill>
                  <a:schemeClr val="bg1"/>
                </a:solidFill>
              </a:rPr>
              <a:t>를 안다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FB0E38-39DA-4DD8-995A-5E56AD65ABD6}"/>
              </a:ext>
            </a:extLst>
          </p:cNvPr>
          <p:cNvSpPr/>
          <p:nvPr/>
        </p:nvSpPr>
        <p:spPr>
          <a:xfrm>
            <a:off x="4710299" y="4155440"/>
            <a:ext cx="3466011" cy="406400"/>
          </a:xfrm>
          <a:prstGeom prst="rect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8157CE8-4EBA-4104-A504-1A798D3A5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" y="4880570"/>
            <a:ext cx="12030075" cy="18669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B8DDE1-FB5D-47F5-A8C2-4701FFF02EC7}"/>
              </a:ext>
            </a:extLst>
          </p:cNvPr>
          <p:cNvSpPr/>
          <p:nvPr/>
        </p:nvSpPr>
        <p:spPr>
          <a:xfrm>
            <a:off x="3121226" y="5621933"/>
            <a:ext cx="3672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콘솔 로그 </a:t>
            </a:r>
            <a:r>
              <a:rPr lang="en-US" altLang="ko-KR" sz="1400" b="1" dirty="0">
                <a:solidFill>
                  <a:schemeClr val="bg1"/>
                </a:solidFill>
              </a:rPr>
              <a:t>: DB </a:t>
            </a:r>
            <a:r>
              <a:rPr lang="ko-KR" altLang="en-US" sz="1400" b="1" dirty="0">
                <a:solidFill>
                  <a:schemeClr val="bg1"/>
                </a:solidFill>
              </a:rPr>
              <a:t>로는 한 개의 쿼리만 나간다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2FD7FB-EDF3-41EC-8067-3ABB86477846}"/>
              </a:ext>
            </a:extLst>
          </p:cNvPr>
          <p:cNvSpPr/>
          <p:nvPr/>
        </p:nvSpPr>
        <p:spPr>
          <a:xfrm>
            <a:off x="300195" y="2767965"/>
            <a:ext cx="3351238" cy="169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별첨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쓰기 지연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9E5C04-4FEA-4091-984B-D90131FECD89}"/>
              </a:ext>
            </a:extLst>
          </p:cNvPr>
          <p:cNvSpPr/>
          <p:nvPr/>
        </p:nvSpPr>
        <p:spPr>
          <a:xfrm>
            <a:off x="4710299" y="2524124"/>
            <a:ext cx="6192832" cy="741363"/>
          </a:xfrm>
          <a:prstGeom prst="rect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0B555-1519-461C-BA29-D1F89689B99E}"/>
              </a:ext>
            </a:extLst>
          </p:cNvPr>
          <p:cNvSpPr/>
          <p:nvPr/>
        </p:nvSpPr>
        <p:spPr>
          <a:xfrm>
            <a:off x="7755135" y="2000903"/>
            <a:ext cx="3241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서로 다른 </a:t>
            </a:r>
            <a:r>
              <a:rPr lang="en-US" altLang="ko-KR" sz="1400" b="1" dirty="0">
                <a:solidFill>
                  <a:schemeClr val="bg1"/>
                </a:solidFill>
              </a:rPr>
              <a:t>repo</a:t>
            </a:r>
            <a:r>
              <a:rPr lang="ko-KR" altLang="en-US" sz="1400" b="1" dirty="0">
                <a:solidFill>
                  <a:schemeClr val="bg1"/>
                </a:solidFill>
              </a:rPr>
              <a:t> 를 가지고 </a:t>
            </a:r>
            <a:r>
              <a:rPr lang="en-US" altLang="ko-KR" sz="1400" b="1" dirty="0">
                <a:solidFill>
                  <a:schemeClr val="bg1"/>
                </a:solidFill>
              </a:rPr>
              <a:t>query </a:t>
            </a:r>
            <a:r>
              <a:rPr lang="ko-KR" altLang="en-US" sz="1400" b="1" dirty="0">
                <a:solidFill>
                  <a:schemeClr val="bg1"/>
                </a:solidFill>
              </a:rPr>
              <a:t>해도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ko-KR" altLang="en-US" sz="1400" b="1" dirty="0">
                <a:solidFill>
                  <a:schemeClr val="bg1"/>
                </a:solidFill>
              </a:rPr>
              <a:t>마찬가지다</a:t>
            </a:r>
          </a:p>
        </p:txBody>
      </p:sp>
    </p:spTree>
    <p:extLst>
      <p:ext uri="{BB962C8B-B14F-4D97-AF65-F5344CB8AC3E}">
        <p14:creationId xmlns:p14="http://schemas.microsoft.com/office/powerpoint/2010/main" val="122025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D1127C-3410-414C-B434-6D00417C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081087"/>
            <a:ext cx="8601075" cy="46958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0E6846-BD84-4D78-B7F2-D2E5AB0703D8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별첨</a:t>
            </a:r>
            <a:r>
              <a:rPr lang="en-US" altLang="ko-KR" sz="2400" b="1" dirty="0">
                <a:solidFill>
                  <a:schemeClr val="tx1"/>
                </a:solidFill>
              </a:rPr>
              <a:t>. Dirty Checking – </a:t>
            </a:r>
            <a:r>
              <a:rPr lang="ko-KR" altLang="en-US" sz="2400" b="1" dirty="0">
                <a:solidFill>
                  <a:schemeClr val="tx1"/>
                </a:solidFill>
              </a:rPr>
              <a:t>변경 감지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7" name="실행 단추: 앞으로 또는 다음으로 이동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79728AC-8742-4685-9366-4A50DB3F74F1}"/>
              </a:ext>
            </a:extLst>
          </p:cNvPr>
          <p:cNvSpPr/>
          <p:nvPr/>
        </p:nvSpPr>
        <p:spPr>
          <a:xfrm rot="10800000">
            <a:off x="11630660" y="110530"/>
            <a:ext cx="439420" cy="312267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8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08A637-03F9-4DC7-BE24-A886CFE0CCD6}"/>
              </a:ext>
            </a:extLst>
          </p:cNvPr>
          <p:cNvSpPr/>
          <p:nvPr/>
        </p:nvSpPr>
        <p:spPr>
          <a:xfrm>
            <a:off x="6960772" y="2424309"/>
            <a:ext cx="5021215" cy="3361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2C03FF-8800-4B66-A0FE-4F07397AE577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① </a:t>
            </a:r>
            <a:r>
              <a:rPr lang="en-US" altLang="ko-KR" sz="2400" b="1" dirty="0">
                <a:solidFill>
                  <a:schemeClr val="tx1"/>
                </a:solidFill>
              </a:rPr>
              <a:t>Why we are going to use JPA ? When using JDBC…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9294C2-3430-4F1A-93FE-0E764664D84E}"/>
              </a:ext>
            </a:extLst>
          </p:cNvPr>
          <p:cNvSpPr/>
          <p:nvPr/>
        </p:nvSpPr>
        <p:spPr>
          <a:xfrm>
            <a:off x="223520" y="955040"/>
            <a:ext cx="1202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Need handling for the query statement dependency. If schema </a:t>
            </a:r>
            <a:r>
              <a:rPr lang="en-US" altLang="ko-KR" sz="2000" b="1" dirty="0"/>
              <a:t>changes, code must be modified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EECE27-FCA8-4BCE-9748-743EF15CF21D}"/>
              </a:ext>
            </a:extLst>
          </p:cNvPr>
          <p:cNvSpPr/>
          <p:nvPr/>
        </p:nvSpPr>
        <p:spPr>
          <a:xfrm>
            <a:off x="6923314" y="1529630"/>
            <a:ext cx="5058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This </a:t>
            </a:r>
            <a:r>
              <a:rPr lang="en-US" altLang="ko-KR" sz="2000" dirty="0"/>
              <a:t>bothering</a:t>
            </a:r>
            <a:r>
              <a:rPr lang="en-US" altLang="ko-KR" sz="2000" dirty="0">
                <a:solidFill>
                  <a:schemeClr val="tx1"/>
                </a:solidFill>
              </a:rPr>
              <a:t> is the origin of the below techniques : 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501E6E-06CB-42CE-88D5-08595390AEB1}"/>
              </a:ext>
            </a:extLst>
          </p:cNvPr>
          <p:cNvSpPr/>
          <p:nvPr/>
        </p:nvSpPr>
        <p:spPr>
          <a:xfrm>
            <a:off x="7055393" y="2569816"/>
            <a:ext cx="1503680" cy="523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JDBC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BE2B86-16AE-443D-8376-193D1D7D8285}"/>
              </a:ext>
            </a:extLst>
          </p:cNvPr>
          <p:cNvSpPr/>
          <p:nvPr/>
        </p:nvSpPr>
        <p:spPr>
          <a:xfrm>
            <a:off x="7687489" y="3158455"/>
            <a:ext cx="1503680" cy="5168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JDBC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Template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7946B4-CFE6-467A-989A-9BC3626D59A8}"/>
              </a:ext>
            </a:extLst>
          </p:cNvPr>
          <p:cNvSpPr/>
          <p:nvPr/>
        </p:nvSpPr>
        <p:spPr>
          <a:xfrm>
            <a:off x="7055393" y="4000068"/>
            <a:ext cx="1503680" cy="5168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>
                    <a:lumMod val="95000"/>
                  </a:schemeClr>
                </a:solidFill>
              </a:rPr>
              <a:t>MyBatis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3C5DF5-2982-4DD5-BD53-1418C217AAC3}"/>
              </a:ext>
            </a:extLst>
          </p:cNvPr>
          <p:cNvSpPr/>
          <p:nvPr/>
        </p:nvSpPr>
        <p:spPr>
          <a:xfrm>
            <a:off x="9274194" y="3205112"/>
            <a:ext cx="2770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easier </a:t>
            </a:r>
            <a:r>
              <a:rPr lang="en-US" altLang="ko-KR" sz="1600" b="1" dirty="0"/>
              <a:t>transaction</a:t>
            </a:r>
            <a:r>
              <a:rPr lang="en-US" altLang="ko-KR" sz="1600" dirty="0"/>
              <a:t> handling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AB8DD2-9C01-4AB5-AC53-6E9E5DF30045}"/>
              </a:ext>
            </a:extLst>
          </p:cNvPr>
          <p:cNvSpPr/>
          <p:nvPr/>
        </p:nvSpPr>
        <p:spPr>
          <a:xfrm>
            <a:off x="9274193" y="4017624"/>
            <a:ext cx="2452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easier </a:t>
            </a:r>
            <a:r>
              <a:rPr lang="en-US" altLang="ko-KR" sz="1600" b="1" dirty="0" err="1"/>
              <a:t>dml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ddl</a:t>
            </a:r>
            <a:r>
              <a:rPr lang="en-US" altLang="ko-KR" sz="1600" dirty="0"/>
              <a:t> handling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697A7B-F1FA-4AAA-98C6-F9BD1C864C37}"/>
              </a:ext>
            </a:extLst>
          </p:cNvPr>
          <p:cNvSpPr/>
          <p:nvPr/>
        </p:nvSpPr>
        <p:spPr>
          <a:xfrm>
            <a:off x="9274193" y="2639550"/>
            <a:ext cx="2387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database transparency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727D07-5722-4391-8399-1854EA7F9BCC}"/>
              </a:ext>
            </a:extLst>
          </p:cNvPr>
          <p:cNvSpPr/>
          <p:nvPr/>
        </p:nvSpPr>
        <p:spPr>
          <a:xfrm>
            <a:off x="7055393" y="5162354"/>
            <a:ext cx="1503680" cy="523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ODB/ORDB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7443B6-3784-4C59-81BC-ACB5B10840EF}"/>
              </a:ext>
            </a:extLst>
          </p:cNvPr>
          <p:cNvSpPr/>
          <p:nvPr/>
        </p:nvSpPr>
        <p:spPr>
          <a:xfrm>
            <a:off x="9281006" y="5217954"/>
            <a:ext cx="2685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easier </a:t>
            </a:r>
            <a:r>
              <a:rPr lang="en-US" altLang="ko-KR" sz="1600" b="1" dirty="0"/>
              <a:t>object world </a:t>
            </a:r>
            <a:r>
              <a:rPr lang="en-US" altLang="ko-KR" sz="1600" dirty="0"/>
              <a:t>saving</a:t>
            </a:r>
            <a:endParaRPr lang="ko-KR" altLang="en-US" sz="1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924DE6-8787-4AED-860C-6B038902BD36}"/>
              </a:ext>
            </a:extLst>
          </p:cNvPr>
          <p:cNvCxnSpPr/>
          <p:nvPr/>
        </p:nvCxnSpPr>
        <p:spPr>
          <a:xfrm>
            <a:off x="8730787" y="2808827"/>
            <a:ext cx="355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C566D3-01CC-495C-BBD5-23F896073B37}"/>
              </a:ext>
            </a:extLst>
          </p:cNvPr>
          <p:cNvCxnSpPr/>
          <p:nvPr/>
        </p:nvCxnSpPr>
        <p:spPr>
          <a:xfrm>
            <a:off x="8746027" y="4186901"/>
            <a:ext cx="355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CEE6FA-9990-4D85-AD90-074F23D4B56D}"/>
              </a:ext>
            </a:extLst>
          </p:cNvPr>
          <p:cNvCxnSpPr/>
          <p:nvPr/>
        </p:nvCxnSpPr>
        <p:spPr>
          <a:xfrm>
            <a:off x="8752840" y="5387231"/>
            <a:ext cx="355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더하기 기호 21">
            <a:extLst>
              <a:ext uri="{FF2B5EF4-FFF2-40B4-BE49-F238E27FC236}">
                <a16:creationId xmlns:a16="http://schemas.microsoft.com/office/drawing/2014/main" id="{44A90BA9-62AE-4F55-B6DA-4CFB5A692372}"/>
              </a:ext>
            </a:extLst>
          </p:cNvPr>
          <p:cNvSpPr/>
          <p:nvPr/>
        </p:nvSpPr>
        <p:spPr>
          <a:xfrm>
            <a:off x="9191169" y="4582360"/>
            <a:ext cx="454018" cy="449361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7DD8AF9-45FE-4BC9-B8C5-038D4CE9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3" y="1493280"/>
            <a:ext cx="5972175" cy="52959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3A98EE-DA4C-4B24-B9D1-3094F8B5414B}"/>
              </a:ext>
            </a:extLst>
          </p:cNvPr>
          <p:cNvSpPr/>
          <p:nvPr/>
        </p:nvSpPr>
        <p:spPr>
          <a:xfrm>
            <a:off x="6960771" y="6177280"/>
            <a:ext cx="5021215" cy="523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J2EE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 ….   JPA (+@)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BD538B84-F417-48B7-8392-C2BF5E6439CA}"/>
              </a:ext>
            </a:extLst>
          </p:cNvPr>
          <p:cNvSpPr/>
          <p:nvPr/>
        </p:nvSpPr>
        <p:spPr>
          <a:xfrm>
            <a:off x="9205549" y="5913860"/>
            <a:ext cx="531658" cy="166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실행 단추: 앞으로 또는 다음으로 이동 2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FB6BD3C-E403-4A71-ABBE-AFD8EAE0894F}"/>
              </a:ext>
            </a:extLst>
          </p:cNvPr>
          <p:cNvSpPr/>
          <p:nvPr/>
        </p:nvSpPr>
        <p:spPr>
          <a:xfrm>
            <a:off x="11582401" y="124100"/>
            <a:ext cx="399586" cy="273298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4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2C03FF-8800-4B66-A0FE-4F07397AE577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① </a:t>
            </a:r>
            <a:r>
              <a:rPr lang="en-US" altLang="ko-KR" sz="2400" b="1" dirty="0">
                <a:solidFill>
                  <a:schemeClr val="tx1"/>
                </a:solidFill>
              </a:rPr>
              <a:t>Why we are going to use JPA ? When using JPA …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9294C2-3430-4F1A-93FE-0E764664D84E}"/>
              </a:ext>
            </a:extLst>
          </p:cNvPr>
          <p:cNvSpPr/>
          <p:nvPr/>
        </p:nvSpPr>
        <p:spPr>
          <a:xfrm>
            <a:off x="223520" y="955040"/>
            <a:ext cx="11569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No need to worry about the previous. However, all the hidden! How to tune schema, query ?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795F35-3D09-4111-B76B-404DF7EE0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608023"/>
            <a:ext cx="3120294" cy="1990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0723AB-86C3-4DE2-8CAF-498CF3FD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643" y="1608023"/>
            <a:ext cx="5346065" cy="509249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A5E33C-52C3-44EE-96DC-E82A54DE4E94}"/>
              </a:ext>
            </a:extLst>
          </p:cNvPr>
          <p:cNvSpPr/>
          <p:nvPr/>
        </p:nvSpPr>
        <p:spPr>
          <a:xfrm>
            <a:off x="223520" y="3818816"/>
            <a:ext cx="2949582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We have to know the inside of the JPA!!</a:t>
            </a:r>
          </a:p>
          <a:p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2000" dirty="0">
                <a:solidFill>
                  <a:srgbClr val="C00000"/>
                </a:solidFill>
              </a:rPr>
              <a:t>It doesn’t need to say “we have to learn how to use”</a:t>
            </a:r>
          </a:p>
          <a:p>
            <a:endParaRPr lang="en-US" altLang="ko-KR" sz="1050" dirty="0">
              <a:solidFill>
                <a:srgbClr val="C00000"/>
              </a:solidFill>
            </a:endParaRPr>
          </a:p>
          <a:p>
            <a:r>
              <a:rPr lang="en-US" altLang="ko-KR" sz="2000" dirty="0">
                <a:solidFill>
                  <a:srgbClr val="C00000"/>
                </a:solidFill>
              </a:rPr>
              <a:t>But for just now, we don’t know even how to use.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A9B0A7B-C5CB-4EFF-AB25-FB8EA3178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49" y="1752600"/>
            <a:ext cx="3543300" cy="17621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70B8941-C237-436E-862B-5759F65E2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249" y="4134559"/>
            <a:ext cx="3531300" cy="17621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5C63556-9F34-4A60-933C-05058C9CE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1902" y="6014388"/>
            <a:ext cx="42576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5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2C03FF-8800-4B66-A0FE-4F07397AE577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②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fundamental concepts in this JPA ? - Mapping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9294C2-3430-4F1A-93FE-0E764664D84E}"/>
              </a:ext>
            </a:extLst>
          </p:cNvPr>
          <p:cNvSpPr/>
          <p:nvPr/>
        </p:nvSpPr>
        <p:spPr>
          <a:xfrm>
            <a:off x="223520" y="955040"/>
            <a:ext cx="7323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Between “Domain Object” and “Relation </a:t>
            </a:r>
            <a:r>
              <a:rPr lang="en-US" altLang="ko-KR" sz="1600" b="1" dirty="0"/>
              <a:t>(in the case of RDB)</a:t>
            </a:r>
            <a:r>
              <a:rPr lang="en-US" altLang="ko-KR" sz="2000" b="1" dirty="0"/>
              <a:t>”</a:t>
            </a:r>
            <a:endParaRPr lang="ko-KR" altLang="en-US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A72F9F-1201-4445-A4A8-D47811D87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9002"/>
              </p:ext>
            </p:extLst>
          </p:nvPr>
        </p:nvGraphicFramePr>
        <p:xfrm>
          <a:off x="350842" y="1450545"/>
          <a:ext cx="11165968" cy="5165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650">
                  <a:extLst>
                    <a:ext uri="{9D8B030D-6E8A-4147-A177-3AD203B41FA5}">
                      <a16:colId xmlns:a16="http://schemas.microsoft.com/office/drawing/2014/main" val="845388032"/>
                    </a:ext>
                  </a:extLst>
                </a:gridCol>
                <a:gridCol w="3069382">
                  <a:extLst>
                    <a:ext uri="{9D8B030D-6E8A-4147-A177-3AD203B41FA5}">
                      <a16:colId xmlns:a16="http://schemas.microsoft.com/office/drawing/2014/main" val="2393217975"/>
                    </a:ext>
                  </a:extLst>
                </a:gridCol>
                <a:gridCol w="2625896">
                  <a:extLst>
                    <a:ext uri="{9D8B030D-6E8A-4147-A177-3AD203B41FA5}">
                      <a16:colId xmlns:a16="http://schemas.microsoft.com/office/drawing/2014/main" val="3110983617"/>
                    </a:ext>
                  </a:extLst>
                </a:gridCol>
                <a:gridCol w="3677040">
                  <a:extLst>
                    <a:ext uri="{9D8B030D-6E8A-4147-A177-3AD203B41FA5}">
                      <a16:colId xmlns:a16="http://schemas.microsoft.com/office/drawing/2014/main" val="1624325597"/>
                    </a:ext>
                  </a:extLst>
                </a:gridCol>
              </a:tblGrid>
              <a:tr h="308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Annotation</a:t>
                      </a:r>
                      <a:endParaRPr lang="ko-KR" altLang="en-US" sz="15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Description</a:t>
                      </a:r>
                      <a:endParaRPr lang="ko-KR" altLang="en-US" sz="15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Default</a:t>
                      </a:r>
                      <a:endParaRPr lang="ko-KR" altLang="en-US" sz="15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Remark</a:t>
                      </a:r>
                      <a:endParaRPr lang="ko-KR" altLang="en-US" sz="15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98819"/>
                  </a:ext>
                </a:extLst>
              </a:tr>
              <a:tr h="113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@Entity</a:t>
                      </a:r>
                    </a:p>
                    <a:p>
                      <a:pPr latinLnBrk="1"/>
                      <a:r>
                        <a:rPr lang="en-US" altLang="ko-KR" sz="1400" dirty="0"/>
                        <a:t> (name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“hello”)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세상에서 부르는 이름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대개 </a:t>
                      </a:r>
                      <a:r>
                        <a:rPr lang="ko-KR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이름을 사용</a:t>
                      </a:r>
                      <a:endParaRPr lang="en-US" altLang="ko-K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ko-KR" altLang="ko-KR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JQL에서</a:t>
                      </a:r>
                      <a:r>
                        <a:rPr lang="ko-KR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쓰임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ko-K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ⓐ 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없는 것을 원칙</a:t>
                      </a:r>
                      <a:endParaRPr lang="ko-KR" altLang="ko-K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317720"/>
                  </a:ext>
                </a:extLst>
              </a:tr>
              <a:tr h="142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@Table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릴리이션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세상에서 부르는 이름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@Entity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이름이 기본값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이름은 JQL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쓰임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ko-K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ⓐ 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 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Constraint 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時 사용</a:t>
                      </a:r>
                      <a:endParaRPr lang="ko-KR" altLang="ko-K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260316"/>
                  </a:ext>
                </a:extLst>
              </a:tr>
              <a:tr h="113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@Id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엔티티의 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맵핑</a:t>
                      </a:r>
                      <a:endParaRPr lang="en-US" altLang="ko-K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자바 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primitive /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래퍼 타입</a:t>
                      </a:r>
                    </a:p>
                    <a:p>
                      <a:pPr marL="285750" lvl="0" indent="-28575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Date, 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BigDecimal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BigInteger</a:t>
                      </a:r>
                      <a:endParaRPr lang="en-US" altLang="ko-K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ⓐ 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primitive 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wrapper </a:t>
                      </a:r>
                      <a:r>
                        <a:rPr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 사용</a:t>
                      </a:r>
                      <a:endParaRPr lang="en-US" altLang="ko-K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88079"/>
                  </a:ext>
                </a:extLst>
              </a:tr>
              <a:tr h="583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@</a:t>
                      </a:r>
                      <a:r>
                        <a:rPr lang="en-US" altLang="ko-KR" sz="1400" dirty="0" err="1"/>
                        <a:t>GeneratedValue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PK</a:t>
                      </a:r>
                      <a:r>
                        <a:rPr lang="ko-KR" altLang="en-US" sz="1400" dirty="0"/>
                        <a:t> 생성 방법 설정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AUTO (</a:t>
                      </a:r>
                      <a:r>
                        <a:rPr lang="ko-KR" altLang="en-US" sz="1400" dirty="0"/>
                        <a:t>기본</a:t>
                      </a:r>
                      <a:r>
                        <a:rPr lang="en-US" altLang="ko-KR" sz="1400" dirty="0"/>
                        <a:t>), TABLE, SEQUENCE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33179"/>
                  </a:ext>
                </a:extLst>
              </a:tr>
              <a:tr h="417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@</a:t>
                      </a:r>
                      <a:r>
                        <a:rPr lang="en-US" altLang="ko-KR" sz="1400" dirty="0" err="1"/>
                        <a:t>Colmum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unique, nullable, length </a:t>
                      </a:r>
                      <a:r>
                        <a:rPr lang="ko-KR" altLang="en-US" sz="1400" dirty="0"/>
                        <a:t>속성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ⓐ </a:t>
                      </a:r>
                      <a:r>
                        <a:rPr lang="en-US" altLang="ko-KR" sz="1400" dirty="0"/>
                        <a:t>length</a:t>
                      </a:r>
                      <a:r>
                        <a:rPr lang="ko-KR" altLang="en-US" sz="1400" dirty="0"/>
                        <a:t> 기본 </a:t>
                      </a:r>
                      <a:r>
                        <a:rPr lang="en-US" altLang="ko-KR" sz="1400" dirty="0"/>
                        <a:t>255 </a:t>
                      </a:r>
                      <a:r>
                        <a:rPr lang="ko-KR" altLang="en-US" sz="1400" dirty="0"/>
                        <a:t>유의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4544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CC034A1-4737-425E-819E-BBB91B90F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038" y="5655310"/>
            <a:ext cx="4552950" cy="495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13DD88-622C-4261-87DD-5931A94C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008" y="2992354"/>
            <a:ext cx="2466975" cy="126682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E643030-CE98-44DB-94F7-2A4402855999}"/>
              </a:ext>
            </a:extLst>
          </p:cNvPr>
          <p:cNvSpPr/>
          <p:nvPr/>
        </p:nvSpPr>
        <p:spPr>
          <a:xfrm>
            <a:off x="7769983" y="875982"/>
            <a:ext cx="1341120" cy="4791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Object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9EED2D-F9B0-4F87-A1B3-86645BE69C81}"/>
              </a:ext>
            </a:extLst>
          </p:cNvPr>
          <p:cNvSpPr/>
          <p:nvPr/>
        </p:nvSpPr>
        <p:spPr>
          <a:xfrm>
            <a:off x="10159475" y="875982"/>
            <a:ext cx="1341120" cy="4791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Relation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&lt;Table&gt;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6CF03E4-13EB-4B39-8211-3BDD3B6B5A8B}"/>
              </a:ext>
            </a:extLst>
          </p:cNvPr>
          <p:cNvCxnSpPr/>
          <p:nvPr/>
        </p:nvCxnSpPr>
        <p:spPr>
          <a:xfrm>
            <a:off x="9333573" y="1115566"/>
            <a:ext cx="5813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579EB8-E72F-4E04-8ECE-64B7E71C0BEC}"/>
              </a:ext>
            </a:extLst>
          </p:cNvPr>
          <p:cNvSpPr/>
          <p:nvPr/>
        </p:nvSpPr>
        <p:spPr>
          <a:xfrm>
            <a:off x="7769983" y="1450545"/>
            <a:ext cx="1341120" cy="2395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멤버변수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C21123F-7725-46E8-84DA-940B668C8D74}"/>
              </a:ext>
            </a:extLst>
          </p:cNvPr>
          <p:cNvSpPr/>
          <p:nvPr/>
        </p:nvSpPr>
        <p:spPr>
          <a:xfrm>
            <a:off x="10175690" y="1433959"/>
            <a:ext cx="1341120" cy="2395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컬럼</a:t>
            </a:r>
          </a:p>
        </p:txBody>
      </p:sp>
    </p:spTree>
    <p:extLst>
      <p:ext uri="{BB962C8B-B14F-4D97-AF65-F5344CB8AC3E}">
        <p14:creationId xmlns:p14="http://schemas.microsoft.com/office/powerpoint/2010/main" val="258597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2C03FF-8800-4B66-A0FE-4F07397AE577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②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fundamental concepts in this JPA ? - Mapping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2E1F1A-633B-402C-8BE3-EA75CD805D18}"/>
              </a:ext>
            </a:extLst>
          </p:cNvPr>
          <p:cNvSpPr/>
          <p:nvPr/>
        </p:nvSpPr>
        <p:spPr>
          <a:xfrm>
            <a:off x="605115" y="927531"/>
            <a:ext cx="159730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Value Type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2F8EC4-7475-4936-85AA-80ED76CC32A4}"/>
              </a:ext>
            </a:extLst>
          </p:cNvPr>
          <p:cNvSpPr/>
          <p:nvPr/>
        </p:nvSpPr>
        <p:spPr>
          <a:xfrm>
            <a:off x="605114" y="1603416"/>
            <a:ext cx="159730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기본 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47B7F5-29B1-4E6E-A163-57CD5F7ED011}"/>
              </a:ext>
            </a:extLst>
          </p:cNvPr>
          <p:cNvSpPr/>
          <p:nvPr/>
        </p:nvSpPr>
        <p:spPr>
          <a:xfrm>
            <a:off x="605114" y="2045891"/>
            <a:ext cx="159730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컬렉션 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E11C78-FE74-4D59-B3F7-04773B3A240D}"/>
              </a:ext>
            </a:extLst>
          </p:cNvPr>
          <p:cNvSpPr/>
          <p:nvPr/>
        </p:nvSpPr>
        <p:spPr>
          <a:xfrm>
            <a:off x="605113" y="2511516"/>
            <a:ext cx="15973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복합 타입</a:t>
            </a:r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F8EE069D-A8B1-47A9-847D-D35B6EB36458}"/>
              </a:ext>
            </a:extLst>
          </p:cNvPr>
          <p:cNvSpPr/>
          <p:nvPr/>
        </p:nvSpPr>
        <p:spPr>
          <a:xfrm>
            <a:off x="1892476" y="2592259"/>
            <a:ext cx="195998" cy="20616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1D66FF-9ABB-4516-A7AE-E5AF8902AD00}"/>
              </a:ext>
            </a:extLst>
          </p:cNvPr>
          <p:cNvSpPr/>
          <p:nvPr/>
        </p:nvSpPr>
        <p:spPr>
          <a:xfrm>
            <a:off x="179486" y="3318732"/>
            <a:ext cx="2448560" cy="940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ko-KR" sz="1400" b="1" dirty="0">
                <a:solidFill>
                  <a:schemeClr val="tx1"/>
                </a:solidFill>
              </a:rPr>
              <a:t>@</a:t>
            </a:r>
            <a:r>
              <a:rPr lang="ko-KR" altLang="ko-KR" sz="1400" b="1" dirty="0" err="1">
                <a:solidFill>
                  <a:schemeClr val="tx1"/>
                </a:solidFill>
              </a:rPr>
              <a:t>Embadable</a:t>
            </a:r>
            <a:endParaRPr lang="ko-KR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1400" b="1" dirty="0">
                <a:solidFill>
                  <a:schemeClr val="tx1"/>
                </a:solidFill>
              </a:rPr>
              <a:t>@</a:t>
            </a:r>
            <a:r>
              <a:rPr lang="ko-KR" altLang="ko-KR" sz="1400" b="1" dirty="0" err="1">
                <a:solidFill>
                  <a:schemeClr val="tx1"/>
                </a:solidFill>
              </a:rPr>
              <a:t>Embadded</a:t>
            </a:r>
            <a:endParaRPr lang="ko-KR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1400" b="1" dirty="0">
                <a:solidFill>
                  <a:schemeClr val="tx1"/>
                </a:solidFill>
              </a:rPr>
              <a:t>@</a:t>
            </a:r>
            <a:r>
              <a:rPr lang="ko-KR" altLang="ko-KR" sz="1400" b="1" dirty="0" err="1">
                <a:solidFill>
                  <a:schemeClr val="tx1"/>
                </a:solidFill>
              </a:rPr>
              <a:t>AttributeOverrides</a:t>
            </a:r>
            <a:endParaRPr lang="ko-KR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1400" b="1" dirty="0">
                <a:solidFill>
                  <a:schemeClr val="tx1"/>
                </a:solidFill>
              </a:rPr>
              <a:t>@</a:t>
            </a:r>
            <a:r>
              <a:rPr lang="ko-KR" altLang="ko-KR" sz="1400" b="1" dirty="0" err="1">
                <a:solidFill>
                  <a:schemeClr val="tx1"/>
                </a:solidFill>
              </a:rPr>
              <a:t>AttributeOverride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42AC074-1496-419C-AAAB-66D74D592132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1403766" y="2911626"/>
            <a:ext cx="1" cy="407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68053DF2-3AEC-45DB-9F37-BF3F5282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038" y="1005911"/>
            <a:ext cx="2552700" cy="21050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AECD1DD-FF79-4D32-8A27-C23AFAC1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62" y="5297442"/>
            <a:ext cx="12192000" cy="154894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DA62D3-0671-4E46-882E-B4C9291B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004" y="1005911"/>
            <a:ext cx="6838950" cy="42481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294754C-CBF3-4AA1-9A99-3A8259C11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460" y="2711571"/>
            <a:ext cx="3143250" cy="8953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A87353-4CF5-4C45-885E-DCA418C11597}"/>
              </a:ext>
            </a:extLst>
          </p:cNvPr>
          <p:cNvSpPr/>
          <p:nvPr/>
        </p:nvSpPr>
        <p:spPr>
          <a:xfrm>
            <a:off x="2947462" y="2703100"/>
            <a:ext cx="2926080" cy="536489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CD4738-0138-48BC-8E90-47368D955CC1}"/>
              </a:ext>
            </a:extLst>
          </p:cNvPr>
          <p:cNvSpPr/>
          <p:nvPr/>
        </p:nvSpPr>
        <p:spPr>
          <a:xfrm>
            <a:off x="426720" y="1497874"/>
            <a:ext cx="1959429" cy="15152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7B267B5-D694-49C4-AFF0-08F78D015E3A}"/>
              </a:ext>
            </a:extLst>
          </p:cNvPr>
          <p:cNvCxnSpPr>
            <a:stCxn id="3" idx="2"/>
            <a:endCxn id="32" idx="0"/>
          </p:cNvCxnSpPr>
          <p:nvPr/>
        </p:nvCxnSpPr>
        <p:spPr>
          <a:xfrm>
            <a:off x="1403769" y="1327641"/>
            <a:ext cx="2666" cy="1702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5D988894-604B-4473-9171-7A997E05D977}"/>
              </a:ext>
            </a:extLst>
          </p:cNvPr>
          <p:cNvSpPr/>
          <p:nvPr/>
        </p:nvSpPr>
        <p:spPr>
          <a:xfrm>
            <a:off x="1321035" y="1221960"/>
            <a:ext cx="165462" cy="1480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11FCCD08-D4D1-4583-B8A2-DD9BFA02A51A}"/>
              </a:ext>
            </a:extLst>
          </p:cNvPr>
          <p:cNvSpPr/>
          <p:nvPr/>
        </p:nvSpPr>
        <p:spPr>
          <a:xfrm>
            <a:off x="1328328" y="2825411"/>
            <a:ext cx="165462" cy="148046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2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2C03FF-8800-4B66-A0FE-4F07397AE577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②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fundamental concepts in this JPA ? - Mapping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51F879-8D8C-4DB3-A83F-736A4A84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2392775"/>
            <a:ext cx="6019800" cy="1276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108969-FB28-4317-A5A1-D0C7AE79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" y="1875281"/>
            <a:ext cx="227647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9F1309-B17B-455E-B0D1-C6E5EED8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160" y="868282"/>
            <a:ext cx="4648200" cy="2095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833A79-0C58-4B5B-8DEE-44DCA6396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160" y="2919576"/>
            <a:ext cx="4648200" cy="2114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C22C9A-99F2-468A-AFBD-DCCAC88DC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0160" y="5034126"/>
            <a:ext cx="4639760" cy="1752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B892619-3B3D-4990-91BF-0A280BC1BD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520" y="3702686"/>
            <a:ext cx="6924675" cy="300037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67B61E-A404-4FF3-832B-65974209345D}"/>
              </a:ext>
            </a:extLst>
          </p:cNvPr>
          <p:cNvSpPr/>
          <p:nvPr/>
        </p:nvSpPr>
        <p:spPr>
          <a:xfrm>
            <a:off x="7559040" y="4602480"/>
            <a:ext cx="792480" cy="254000"/>
          </a:xfrm>
          <a:prstGeom prst="rect">
            <a:avLst/>
          </a:prstGeom>
          <a:noFill/>
          <a:ln w="28575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99F05B-1A5B-4590-8701-5FF3D580B459}"/>
              </a:ext>
            </a:extLst>
          </p:cNvPr>
          <p:cNvSpPr/>
          <p:nvPr/>
        </p:nvSpPr>
        <p:spPr>
          <a:xfrm>
            <a:off x="7534656" y="6053328"/>
            <a:ext cx="1292352" cy="254000"/>
          </a:xfrm>
          <a:prstGeom prst="rect">
            <a:avLst/>
          </a:prstGeom>
          <a:noFill/>
          <a:ln w="28575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C3A6F5-1315-4AB6-8D21-96D45657EAEF}"/>
              </a:ext>
            </a:extLst>
          </p:cNvPr>
          <p:cNvSpPr/>
          <p:nvPr/>
        </p:nvSpPr>
        <p:spPr>
          <a:xfrm>
            <a:off x="7534656" y="6368178"/>
            <a:ext cx="1292352" cy="254000"/>
          </a:xfrm>
          <a:prstGeom prst="rect">
            <a:avLst/>
          </a:prstGeom>
          <a:noFill/>
          <a:ln w="28575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9BE92ED-5D1A-41BD-AFA9-4794854BF91C}"/>
              </a:ext>
            </a:extLst>
          </p:cNvPr>
          <p:cNvSpPr/>
          <p:nvPr/>
        </p:nvSpPr>
        <p:spPr>
          <a:xfrm>
            <a:off x="7351579" y="1974242"/>
            <a:ext cx="628466" cy="18221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28E1021-8CED-4A0B-BE2F-5C36BC1D5EFB}"/>
              </a:ext>
            </a:extLst>
          </p:cNvPr>
          <p:cNvSpPr/>
          <p:nvPr/>
        </p:nvSpPr>
        <p:spPr>
          <a:xfrm>
            <a:off x="7351579" y="4082415"/>
            <a:ext cx="643705" cy="17906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AF7E605-263C-41CF-906C-808D3CB4EC72}"/>
              </a:ext>
            </a:extLst>
          </p:cNvPr>
          <p:cNvCxnSpPr>
            <a:cxnSpLocks/>
            <a:stCxn id="37" idx="1"/>
            <a:endCxn id="40" idx="2"/>
          </p:cNvCxnSpPr>
          <p:nvPr/>
        </p:nvCxnSpPr>
        <p:spPr>
          <a:xfrm rot="10800000">
            <a:off x="7351580" y="2065352"/>
            <a:ext cx="207461" cy="2664129"/>
          </a:xfrm>
          <a:prstGeom prst="bentConnector3">
            <a:avLst>
              <a:gd name="adj1" fmla="val 254265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1D55920-FC13-446F-BECE-8C6CDBFA755E}"/>
              </a:ext>
            </a:extLst>
          </p:cNvPr>
          <p:cNvCxnSpPr>
            <a:cxnSpLocks/>
            <a:stCxn id="39" idx="1"/>
            <a:endCxn id="40" idx="1"/>
          </p:cNvCxnSpPr>
          <p:nvPr/>
        </p:nvCxnSpPr>
        <p:spPr>
          <a:xfrm rot="10800000">
            <a:off x="7443616" y="2000928"/>
            <a:ext cx="91040" cy="4494251"/>
          </a:xfrm>
          <a:prstGeom prst="bentConnector4">
            <a:avLst>
              <a:gd name="adj1" fmla="val 725612"/>
              <a:gd name="adj2" fmla="val 1056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5A06383-B375-4013-AAB2-A1AF9D915DBF}"/>
              </a:ext>
            </a:extLst>
          </p:cNvPr>
          <p:cNvCxnSpPr>
            <a:cxnSpLocks/>
            <a:stCxn id="38" idx="1"/>
            <a:endCxn id="41" idx="2"/>
          </p:cNvCxnSpPr>
          <p:nvPr/>
        </p:nvCxnSpPr>
        <p:spPr>
          <a:xfrm rot="10800000">
            <a:off x="7351580" y="4171950"/>
            <a:ext cx="183077" cy="2008378"/>
          </a:xfrm>
          <a:prstGeom prst="bentConnector3">
            <a:avLst>
              <a:gd name="adj1" fmla="val 224865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02F9C4C-51BB-44C2-90B4-C3BB2F025B34}"/>
              </a:ext>
            </a:extLst>
          </p:cNvPr>
          <p:cNvSpPr/>
          <p:nvPr/>
        </p:nvSpPr>
        <p:spPr>
          <a:xfrm>
            <a:off x="2934226" y="5978353"/>
            <a:ext cx="348044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b="1" dirty="0">
                <a:solidFill>
                  <a:srgbClr val="FFFF00"/>
                </a:solidFill>
              </a:rPr>
              <a:t>KEY : </a:t>
            </a:r>
            <a:r>
              <a:rPr lang="ko-KR" altLang="en-US" b="1" dirty="0">
                <a:solidFill>
                  <a:srgbClr val="FFFF00"/>
                </a:solidFill>
              </a:rPr>
              <a:t>관계 정보가 어디에 있나</a:t>
            </a:r>
            <a:r>
              <a:rPr lang="en-US" altLang="ko-KR" b="1" dirty="0">
                <a:solidFill>
                  <a:srgbClr val="FFFF00"/>
                </a:solidFill>
              </a:rPr>
              <a:t>?</a:t>
            </a:r>
            <a:endParaRPr lang="ko-KR" altLang="ko-KR" b="1" dirty="0">
              <a:solidFill>
                <a:srgbClr val="FFFF00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8D4B9B1-A185-49BD-B03D-0D3803458543}"/>
              </a:ext>
            </a:extLst>
          </p:cNvPr>
          <p:cNvGrpSpPr/>
          <p:nvPr/>
        </p:nvGrpSpPr>
        <p:grpSpPr>
          <a:xfrm>
            <a:off x="2896083" y="955040"/>
            <a:ext cx="3556725" cy="1261611"/>
            <a:chOff x="8347892" y="783329"/>
            <a:chExt cx="3556725" cy="1562992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BD2BC91A-8E3F-4150-8847-C9B85688692F}"/>
                </a:ext>
              </a:extLst>
            </p:cNvPr>
            <p:cNvSpPr/>
            <p:nvPr/>
          </p:nvSpPr>
          <p:spPr>
            <a:xfrm>
              <a:off x="8347892" y="1263378"/>
              <a:ext cx="1341120" cy="593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Account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F69BDE07-6FA2-46ED-A274-7972354EAFE1}"/>
                </a:ext>
              </a:extLst>
            </p:cNvPr>
            <p:cNvSpPr/>
            <p:nvPr/>
          </p:nvSpPr>
          <p:spPr>
            <a:xfrm>
              <a:off x="10563497" y="1263378"/>
              <a:ext cx="1341120" cy="593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Seminar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247A6C6-A169-43CE-B28F-C1A0334BAF3A}"/>
                </a:ext>
              </a:extLst>
            </p:cNvPr>
            <p:cNvCxnSpPr>
              <a:stCxn id="81" idx="3"/>
              <a:endCxn id="82" idx="1"/>
            </p:cNvCxnSpPr>
            <p:nvPr/>
          </p:nvCxnSpPr>
          <p:spPr>
            <a:xfrm>
              <a:off x="9689012" y="1560195"/>
              <a:ext cx="8744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864E2F6C-8EC6-4BDE-BA71-B5FC120E51A4}"/>
                </a:ext>
              </a:extLst>
            </p:cNvPr>
            <p:cNvCxnSpPr>
              <a:stCxn id="81" idx="0"/>
              <a:endCxn id="82" idx="0"/>
            </p:cNvCxnSpPr>
            <p:nvPr/>
          </p:nvCxnSpPr>
          <p:spPr>
            <a:xfrm rot="5400000" flipH="1" flipV="1">
              <a:off x="10126254" y="155576"/>
              <a:ext cx="12700" cy="2215605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AA07341F-3B19-49A6-A1C1-9B980F9F2DA7}"/>
                </a:ext>
              </a:extLst>
            </p:cNvPr>
            <p:cNvCxnSpPr>
              <a:cxnSpLocks/>
              <a:stCxn id="81" idx="2"/>
              <a:endCxn id="82" idx="2"/>
            </p:cNvCxnSpPr>
            <p:nvPr/>
          </p:nvCxnSpPr>
          <p:spPr>
            <a:xfrm rot="16200000" flipH="1">
              <a:off x="10126254" y="749209"/>
              <a:ext cx="12700" cy="2215605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6F346F6-3C8E-44D7-B64A-779A86969D02}"/>
                </a:ext>
              </a:extLst>
            </p:cNvPr>
            <p:cNvSpPr/>
            <p:nvPr/>
          </p:nvSpPr>
          <p:spPr>
            <a:xfrm>
              <a:off x="9604517" y="783329"/>
              <a:ext cx="99738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&lt;</a:t>
              </a:r>
              <a:r>
                <a:rPr lang="ko-KR" altLang="en-US" sz="1100" dirty="0"/>
                <a:t>개설 관계</a:t>
              </a:r>
              <a:r>
                <a:rPr lang="en-US" altLang="ko-KR" sz="1100" dirty="0"/>
                <a:t>&gt;</a:t>
              </a:r>
              <a:endParaRPr lang="ko-KR" altLang="en-US" sz="1100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FD6E9D9-6636-4A17-9ABF-E25A9A0F5694}"/>
                </a:ext>
              </a:extLst>
            </p:cNvPr>
            <p:cNvSpPr/>
            <p:nvPr/>
          </p:nvSpPr>
          <p:spPr>
            <a:xfrm>
              <a:off x="9633909" y="2084711"/>
              <a:ext cx="99738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/>
                <a:t>&lt;</a:t>
              </a:r>
              <a:r>
                <a:rPr lang="ko-KR" altLang="en-US" sz="1100" dirty="0"/>
                <a:t>후원 관계</a:t>
              </a:r>
              <a:r>
                <a:rPr lang="en-US" altLang="ko-KR" sz="1100" dirty="0"/>
                <a:t>&gt;</a:t>
              </a:r>
              <a:endParaRPr lang="ko-KR" altLang="en-US" sz="1100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318482E-48F8-42A3-8EE7-1EFC22F7D45F}"/>
                </a:ext>
              </a:extLst>
            </p:cNvPr>
            <p:cNvSpPr/>
            <p:nvPr/>
          </p:nvSpPr>
          <p:spPr>
            <a:xfrm>
              <a:off x="9633909" y="1566546"/>
              <a:ext cx="99738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&lt;</a:t>
              </a:r>
              <a:r>
                <a:rPr lang="ko-KR" altLang="en-US" sz="1100" dirty="0"/>
                <a:t>참여 관계</a:t>
              </a:r>
              <a:r>
                <a:rPr lang="en-US" altLang="ko-KR" sz="1100" dirty="0"/>
                <a:t>&gt;</a:t>
              </a:r>
              <a:endParaRPr lang="ko-KR" altLang="en-US" sz="1100" dirty="0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331E668-E27F-4507-A80F-0654E2B86CD3}"/>
              </a:ext>
            </a:extLst>
          </p:cNvPr>
          <p:cNvSpPr/>
          <p:nvPr/>
        </p:nvSpPr>
        <p:spPr>
          <a:xfrm>
            <a:off x="3071979" y="4139830"/>
            <a:ext cx="250100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400" b="1" dirty="0">
                <a:solidFill>
                  <a:srgbClr val="FFFF00"/>
                </a:solidFill>
              </a:rPr>
              <a:t>개설관계를 </a:t>
            </a:r>
            <a:r>
              <a:rPr lang="en-US" altLang="ko-KR" sz="1400" b="1" dirty="0">
                <a:solidFill>
                  <a:srgbClr val="FFFF00"/>
                </a:solidFill>
              </a:rPr>
              <a:t>Seminar </a:t>
            </a:r>
            <a:r>
              <a:rPr lang="ko-KR" altLang="en-US" sz="1400" b="1" dirty="0">
                <a:solidFill>
                  <a:srgbClr val="FFFF00"/>
                </a:solidFill>
              </a:rPr>
              <a:t>에 설정</a:t>
            </a:r>
            <a:endParaRPr lang="ko-KR" altLang="ko-KR" sz="1400" b="1" dirty="0">
              <a:solidFill>
                <a:srgbClr val="FFFF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FB9000-33D8-45E5-8016-597A7388042A}"/>
              </a:ext>
            </a:extLst>
          </p:cNvPr>
          <p:cNvSpPr/>
          <p:nvPr/>
        </p:nvSpPr>
        <p:spPr>
          <a:xfrm>
            <a:off x="3532669" y="5363176"/>
            <a:ext cx="250100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400" b="1">
                <a:solidFill>
                  <a:srgbClr val="FFFF00"/>
                </a:solidFill>
              </a:rPr>
              <a:t>참여관계를 </a:t>
            </a:r>
            <a:r>
              <a:rPr lang="en-US" altLang="ko-KR" sz="1400" b="1" dirty="0">
                <a:solidFill>
                  <a:srgbClr val="FFFF00"/>
                </a:solidFill>
              </a:rPr>
              <a:t>Seminar </a:t>
            </a:r>
            <a:r>
              <a:rPr lang="ko-KR" altLang="en-US" sz="1400" b="1" dirty="0">
                <a:solidFill>
                  <a:srgbClr val="FFFF00"/>
                </a:solidFill>
              </a:rPr>
              <a:t>에 설정</a:t>
            </a:r>
            <a:endParaRPr lang="ko-KR" altLang="ko-KR" sz="1400" b="1" dirty="0">
              <a:solidFill>
                <a:srgbClr val="FFFF00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81E2F19-4979-40FF-AC9F-CA932F4EBAC3}"/>
              </a:ext>
            </a:extLst>
          </p:cNvPr>
          <p:cNvCxnSpPr>
            <a:stCxn id="89" idx="1"/>
          </p:cNvCxnSpPr>
          <p:nvPr/>
        </p:nvCxnSpPr>
        <p:spPr>
          <a:xfrm flipH="1" flipV="1">
            <a:off x="2499995" y="4326772"/>
            <a:ext cx="571984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32B579A-0F17-438A-A438-10789A724666}"/>
              </a:ext>
            </a:extLst>
          </p:cNvPr>
          <p:cNvCxnSpPr/>
          <p:nvPr/>
        </p:nvCxnSpPr>
        <p:spPr>
          <a:xfrm flipH="1" flipV="1">
            <a:off x="2947428" y="5560118"/>
            <a:ext cx="571984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5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>
            <a:extLst>
              <a:ext uri="{FF2B5EF4-FFF2-40B4-BE49-F238E27FC236}">
                <a16:creationId xmlns:a16="http://schemas.microsoft.com/office/drawing/2014/main" id="{1E886124-5782-42D2-88C5-DC6E57FC4A5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17501" y="981044"/>
            <a:ext cx="4669908" cy="250455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C8702BC-A9CF-44DE-8D10-E07D30A24394}"/>
              </a:ext>
            </a:extLst>
          </p:cNvPr>
          <p:cNvSpPr/>
          <p:nvPr/>
        </p:nvSpPr>
        <p:spPr>
          <a:xfrm>
            <a:off x="223520" y="157480"/>
            <a:ext cx="11836400" cy="79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② </a:t>
            </a:r>
            <a:r>
              <a:rPr lang="en-US" altLang="ko-KR" sz="2400" b="1" dirty="0">
                <a:solidFill>
                  <a:schemeClr val="tx1"/>
                </a:solidFill>
              </a:rPr>
              <a:t>What is the fundamental concepts in this JPA ? - Repository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77AEA8-9CD6-41DA-8270-A5BB10384066}"/>
              </a:ext>
            </a:extLst>
          </p:cNvPr>
          <p:cNvSpPr/>
          <p:nvPr/>
        </p:nvSpPr>
        <p:spPr>
          <a:xfrm>
            <a:off x="7046168" y="5619844"/>
            <a:ext cx="45175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기본으로 제공하는 </a:t>
            </a:r>
            <a:r>
              <a:rPr lang="en-US" altLang="ko-KR" b="1" dirty="0"/>
              <a:t>operations :</a:t>
            </a:r>
          </a:p>
          <a:p>
            <a:endParaRPr lang="en-US" altLang="ko-KR" b="1" dirty="0"/>
          </a:p>
          <a:p>
            <a:r>
              <a:rPr lang="en-US" altLang="ko-KR" b="1" dirty="0"/>
              <a:t>CRUD </a:t>
            </a:r>
            <a:r>
              <a:rPr lang="ko-KR" altLang="en-US" b="1" dirty="0"/>
              <a:t>작업</a:t>
            </a:r>
            <a:r>
              <a:rPr lang="en-US" altLang="ko-KR" b="1" dirty="0"/>
              <a:t>, </a:t>
            </a:r>
            <a:r>
              <a:rPr lang="ko-KR" altLang="en-US" b="1" dirty="0"/>
              <a:t>페이지로 나누어 읽기 </a:t>
            </a:r>
            <a:r>
              <a:rPr lang="en-US" altLang="ko-KR" b="1" dirty="0"/>
              <a:t>, </a:t>
            </a:r>
            <a:r>
              <a:rPr lang="ko-KR" altLang="en-US" b="1" dirty="0"/>
              <a:t>기타</a:t>
            </a:r>
            <a:r>
              <a:rPr lang="en-US" altLang="ko-KR" b="1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9FCD2A-A3E8-4D4E-8A69-2E8334A67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2090420"/>
            <a:ext cx="6657975" cy="4610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16B706-5C74-46DF-A241-ADF2C545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370" y="3643085"/>
            <a:ext cx="6686550" cy="1819275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9E96783-8234-4DAF-8447-78FB4F765959}"/>
              </a:ext>
            </a:extLst>
          </p:cNvPr>
          <p:cNvSpPr/>
          <p:nvPr/>
        </p:nvSpPr>
        <p:spPr>
          <a:xfrm>
            <a:off x="356870" y="1048410"/>
            <a:ext cx="1341120" cy="3693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85C5474F-DB7B-4FAE-9441-0D1318DD505E}"/>
              </a:ext>
            </a:extLst>
          </p:cNvPr>
          <p:cNvSpPr/>
          <p:nvPr/>
        </p:nvSpPr>
        <p:spPr>
          <a:xfrm>
            <a:off x="362857" y="1546869"/>
            <a:ext cx="1332412" cy="36933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A28B60-2701-4DE7-BAC4-6399A7253959}"/>
              </a:ext>
            </a:extLst>
          </p:cNvPr>
          <p:cNvSpPr/>
          <p:nvPr/>
        </p:nvSpPr>
        <p:spPr>
          <a:xfrm>
            <a:off x="223520" y="943110"/>
            <a:ext cx="1558834" cy="1088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AE9D64A-EBDE-4EEF-A129-5584EA11EBCE}"/>
              </a:ext>
            </a:extLst>
          </p:cNvPr>
          <p:cNvCxnSpPr>
            <a:stCxn id="16" idx="3"/>
          </p:cNvCxnSpPr>
          <p:nvPr/>
        </p:nvCxnSpPr>
        <p:spPr>
          <a:xfrm flipV="1">
            <a:off x="1782354" y="1487231"/>
            <a:ext cx="32221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D2F8383-CB92-4F77-BB4B-5280F1B8043E}"/>
              </a:ext>
            </a:extLst>
          </p:cNvPr>
          <p:cNvSpPr/>
          <p:nvPr/>
        </p:nvSpPr>
        <p:spPr>
          <a:xfrm>
            <a:off x="2000069" y="1367540"/>
            <a:ext cx="209006" cy="2488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25C471-C24B-4BCF-8571-AC4682E402B1}"/>
              </a:ext>
            </a:extLst>
          </p:cNvPr>
          <p:cNvSpPr/>
          <p:nvPr/>
        </p:nvSpPr>
        <p:spPr>
          <a:xfrm>
            <a:off x="2120011" y="1641910"/>
            <a:ext cx="971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Repository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02B9F1-1CAC-4643-A88E-DF6C45AAEE47}"/>
              </a:ext>
            </a:extLst>
          </p:cNvPr>
          <p:cNvSpPr/>
          <p:nvPr/>
        </p:nvSpPr>
        <p:spPr>
          <a:xfrm>
            <a:off x="2738665" y="1302564"/>
            <a:ext cx="1341120" cy="3693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 &amp; controller, service)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6FA1CC6-974E-4150-9BCC-1070AB627A2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357120" y="1487230"/>
            <a:ext cx="381545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8580C50-8D4E-4FEE-82CA-D2927CEC903E}"/>
              </a:ext>
            </a:extLst>
          </p:cNvPr>
          <p:cNvSpPr/>
          <p:nvPr/>
        </p:nvSpPr>
        <p:spPr>
          <a:xfrm>
            <a:off x="2209800" y="1339253"/>
            <a:ext cx="157588" cy="289560"/>
          </a:xfrm>
          <a:custGeom>
            <a:avLst/>
            <a:gdLst>
              <a:gd name="connsiteX0" fmla="*/ 0 w 157588"/>
              <a:gd name="connsiteY0" fmla="*/ 0 h 289560"/>
              <a:gd name="connsiteX1" fmla="*/ 157480 w 157588"/>
              <a:gd name="connsiteY1" fmla="*/ 157480 h 289560"/>
              <a:gd name="connsiteX2" fmla="*/ 25400 w 157588"/>
              <a:gd name="connsiteY2" fmla="*/ 289560 h 28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88" h="289560">
                <a:moveTo>
                  <a:pt x="0" y="0"/>
                </a:moveTo>
                <a:cubicBezTo>
                  <a:pt x="76623" y="54610"/>
                  <a:pt x="153247" y="109220"/>
                  <a:pt x="157480" y="157480"/>
                </a:cubicBezTo>
                <a:cubicBezTo>
                  <a:pt x="161713" y="205740"/>
                  <a:pt x="40640" y="262467"/>
                  <a:pt x="25400" y="28956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9BE49F7-1D2B-4F6D-9D0F-7F4389BE5135}"/>
              </a:ext>
            </a:extLst>
          </p:cNvPr>
          <p:cNvCxnSpPr/>
          <p:nvPr/>
        </p:nvCxnSpPr>
        <p:spPr>
          <a:xfrm flipH="1" flipV="1">
            <a:off x="2367388" y="1616383"/>
            <a:ext cx="121812" cy="555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068142-EBF8-4FBA-A54A-215F8D513AA9}"/>
              </a:ext>
            </a:extLst>
          </p:cNvPr>
          <p:cNvCxnSpPr>
            <a:stCxn id="21" idx="3"/>
          </p:cNvCxnSpPr>
          <p:nvPr/>
        </p:nvCxnSpPr>
        <p:spPr>
          <a:xfrm flipV="1">
            <a:off x="3091817" y="1780409"/>
            <a:ext cx="3855826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0B9615-C365-43AF-ADA5-1D44A3A42D6E}"/>
              </a:ext>
            </a:extLst>
          </p:cNvPr>
          <p:cNvSpPr/>
          <p:nvPr/>
        </p:nvSpPr>
        <p:spPr>
          <a:xfrm>
            <a:off x="1915704" y="944722"/>
            <a:ext cx="2327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easily lookup</a:t>
            </a:r>
            <a:r>
              <a:rPr lang="ko-KR" altLang="en-US" sz="1200" dirty="0"/>
              <a:t> </a:t>
            </a:r>
            <a:r>
              <a:rPr lang="en-US" altLang="ko-KR" sz="1200" dirty="0"/>
              <a:t>, update, etc.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577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2179</Words>
  <Application>Microsoft Office PowerPoint</Application>
  <PresentationFormat>와이드스크린</PresentationFormat>
  <Paragraphs>412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창선 송</dc:creator>
  <cp:lastModifiedBy>창선 송</cp:lastModifiedBy>
  <cp:revision>24</cp:revision>
  <dcterms:created xsi:type="dcterms:W3CDTF">2019-01-12T01:55:52Z</dcterms:created>
  <dcterms:modified xsi:type="dcterms:W3CDTF">2019-01-13T14:08:48Z</dcterms:modified>
</cp:coreProperties>
</file>