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8" r:id="rId3"/>
    <p:sldId id="265" r:id="rId4"/>
    <p:sldId id="277" r:id="rId5"/>
    <p:sldId id="280" r:id="rId6"/>
    <p:sldId id="279" r:id="rId7"/>
    <p:sldId id="281" r:id="rId8"/>
    <p:sldId id="268" r:id="rId9"/>
    <p:sldId id="269" r:id="rId10"/>
    <p:sldId id="284" r:id="rId11"/>
    <p:sldId id="285" r:id="rId12"/>
    <p:sldId id="289" r:id="rId13"/>
    <p:sldId id="286" r:id="rId14"/>
    <p:sldId id="287" r:id="rId15"/>
    <p:sldId id="288" r:id="rId16"/>
    <p:sldId id="290" r:id="rId17"/>
    <p:sldId id="282" r:id="rId18"/>
    <p:sldId id="291" r:id="rId19"/>
    <p:sldId id="292" r:id="rId20"/>
    <p:sldId id="270" r:id="rId21"/>
    <p:sldId id="293" r:id="rId22"/>
    <p:sldId id="275" r:id="rId23"/>
    <p:sldId id="276" r:id="rId24"/>
    <p:sldId id="271" r:id="rId25"/>
    <p:sldId id="294" r:id="rId26"/>
    <p:sldId id="272" r:id="rId27"/>
    <p:sldId id="273" r:id="rId28"/>
    <p:sldId id="274" r:id="rId29"/>
    <p:sldId id="257" r:id="rId30"/>
    <p:sldId id="25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>
        <p:scale>
          <a:sx n="88" d="100"/>
          <a:sy n="88" d="100"/>
        </p:scale>
        <p:origin x="283" y="72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9327E-3E2A-4B19-BF69-0A79F143B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468BE-B306-4974-8031-6A5D47A2C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1CA32-D2E6-41D2-BF04-6B659080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4B7D-429E-4AEA-8196-E8CA5BB5A4EA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091C3-A8F3-44B5-8B50-69702774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736B3-7A60-42F4-946A-5A572036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8CA8-18F2-431C-A4F0-62EB5E030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34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D53CB-0ACB-4919-9AFA-4CB86D9A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D4325B-494C-4658-8F56-F37A6E92C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37269-015F-403A-9FFE-E880D6A8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4B7D-429E-4AEA-8196-E8CA5BB5A4EA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2FDB7-80D8-4F39-8E7C-82415115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3823F-4783-4313-9796-3EF36BA5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8CA8-18F2-431C-A4F0-62EB5E030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25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B10FD7-C7C1-4698-8744-B9FBDD8B0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B1A9C8-4669-4613-8518-AEFE0F271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EC080-3013-4353-8B15-C4B25B9D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4B7D-429E-4AEA-8196-E8CA5BB5A4EA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C233D-6208-4989-854C-0E54E3FC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614FF-6D1F-43AA-81A7-633B044D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8CA8-18F2-431C-A4F0-62EB5E030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0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8E2BF-1E22-4B53-82C4-BEC56FFE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D047B-7AF9-4584-88AF-E9FFA4B1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99235-9FEB-4BC1-89F8-DFEBE8D3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4B7D-429E-4AEA-8196-E8CA5BB5A4EA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652BF-AF6F-48C9-82FD-601CC5E9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337F4-1D3F-49D1-BCB1-3B75BD16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8CA8-18F2-431C-A4F0-62EB5E030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7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9A09C-0C52-4CDB-8650-A1A27FC3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A83AA-9ADC-4EEC-9EF3-525DD450D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55A7A-DB01-43E5-8ECA-27FA9E52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4B7D-429E-4AEA-8196-E8CA5BB5A4EA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DC013-07B5-48D8-BAD2-4D93351A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2AD3A-0664-448B-9CE1-7C3243C0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8CA8-18F2-431C-A4F0-62EB5E030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52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73093-14EB-47E2-BE48-B47FE2DF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848EA-2931-4F66-AD5B-2AA0868FC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E50BFF-1070-40FC-B899-9F7D55900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278E05-227F-4434-B70F-CEF6223C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4B7D-429E-4AEA-8196-E8CA5BB5A4EA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8E744-68F0-4F6C-95B5-F4EF444E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968EFC-447A-4C7E-A260-71B91778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8CA8-18F2-431C-A4F0-62EB5E030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6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ABD0C-18B4-480E-98BB-F51C7454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14A900-0C94-4F39-BACC-BBC2D3377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69BF57-BC1D-48AE-A8E8-65C2F670E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922685-4E33-4836-ACEB-EE16A2CEB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9C0679-02CD-4265-9E5E-C0F831D36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0F1CD5-A006-4D54-8CC2-088372E2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4B7D-429E-4AEA-8196-E8CA5BB5A4EA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FB87F8-0399-4883-B140-9D8D23AC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D94AB0-45DA-47EA-8E2F-050913E6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8CA8-18F2-431C-A4F0-62EB5E030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9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89B9D-510F-42DE-B281-B89DE626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7A21AB-EF47-49D5-87E7-C68C1FF3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4B7D-429E-4AEA-8196-E8CA5BB5A4EA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77990F-6496-486A-9460-0EA3677C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DD28CB-F87F-453D-8A43-73EFF9EF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8CA8-18F2-431C-A4F0-62EB5E030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5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0E7EF2-390E-472B-BBDB-197F9457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4B7D-429E-4AEA-8196-E8CA5BB5A4EA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969E9-231C-44C7-A711-E4ED875F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DB8AF6-5C4B-48E2-A32D-E3496324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8CA8-18F2-431C-A4F0-62EB5E030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06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7E951-BA0F-490E-88CB-693A33B2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65DAF-8BC3-40B9-B491-4E9ACBE3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8089B-067C-443A-8122-774C44788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61ACD-789E-490C-B9EA-028EE51E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4B7D-429E-4AEA-8196-E8CA5BB5A4EA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8F940D-E676-436F-8C71-95D69694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685C88-B483-4F97-9583-FA2FCBDE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8CA8-18F2-431C-A4F0-62EB5E030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8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3122D-FAC2-4D0C-BA9A-BD7D5434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667C84-9C8F-4E5C-B8F2-6501B087A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869D26-DBAA-4B74-B9B4-8DDE6CB10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BA4181-D4F1-45B4-BDBD-50BF392A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4B7D-429E-4AEA-8196-E8CA5BB5A4EA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C7A3CC-DF2D-4325-8B2F-23829FE2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DC455-B075-4630-8CB7-5CDADB7E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8CA8-18F2-431C-A4F0-62EB5E030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9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CEFB3D-FBE0-4451-AF5A-A8AE5210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EF161-2510-485B-AE2E-35C793EF7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C587B-5387-49E8-A99D-19CDC09DB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94B7D-429E-4AEA-8196-E8CA5BB5A4EA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C43E6-27C4-4A53-9692-679A33A7E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C2F08-5872-40F0-B90A-09107181D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8CA8-18F2-431C-A4F0-62EB5E030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Our collaboration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126703-A38E-414F-BE24-D49C34EDD392}"/>
              </a:ext>
            </a:extLst>
          </p:cNvPr>
          <p:cNvSpPr/>
          <p:nvPr/>
        </p:nvSpPr>
        <p:spPr>
          <a:xfrm>
            <a:off x="319741" y="932132"/>
            <a:ext cx="7313797" cy="41493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b="1" dirty="0">
                <a:latin typeface="맑은 고딕" panose="020B0503020000020004" pitchFamily="50" charset="-127"/>
              </a:rPr>
              <a:t>①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SR uses the CRUISE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at SRA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2000" b="1" dirty="0">
                <a:latin typeface="맑은 고딕" panose="020B0503020000020004" pitchFamily="50" charset="-127"/>
              </a:rPr>
              <a:t>② </a:t>
            </a:r>
            <a:r>
              <a:rPr lang="en-US" altLang="ko-KR" sz="2000" b="1" dirty="0">
                <a:latin typeface="맑은 고딕" panose="020B0503020000020004" pitchFamily="50" charset="-127"/>
              </a:rPr>
              <a:t>by RESTful API set with json format payload</a:t>
            </a:r>
          </a:p>
          <a:p>
            <a:pPr>
              <a:lnSpc>
                <a:spcPct val="25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③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 a kind of API token </a:t>
            </a:r>
          </a:p>
          <a:p>
            <a:pPr>
              <a:lnSpc>
                <a:spcPct val="25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via HTTPS protocol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in order to use </a:t>
            </a:r>
            <a:r>
              <a:rPr lang="en-US" altLang="ko-KR" sz="2000" b="1" dirty="0">
                <a:latin typeface="맑은 고딕" panose="020B0503020000020004" pitchFamily="50" charset="-127"/>
              </a:rPr>
              <a:t>CRUISE’s paraphrase generation feature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for the auto evaluation of Bixby 2.0 capsule</a:t>
            </a:r>
            <a:endParaRPr lang="ko-KR" altLang="en-US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390F10-2E86-454D-B8CB-A7AB08977D5A}"/>
              </a:ext>
            </a:extLst>
          </p:cNvPr>
          <p:cNvSpPr/>
          <p:nvPr/>
        </p:nvSpPr>
        <p:spPr>
          <a:xfrm>
            <a:off x="214763" y="1962325"/>
            <a:ext cx="7313797" cy="208280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D6A303-438D-4937-AEBE-FAB7DCB59FD0}"/>
              </a:ext>
            </a:extLst>
          </p:cNvPr>
          <p:cNvSpPr/>
          <p:nvPr/>
        </p:nvSpPr>
        <p:spPr>
          <a:xfrm>
            <a:off x="8073703" y="2057059"/>
            <a:ext cx="2113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main focus today</a:t>
            </a:r>
            <a:endParaRPr lang="ko-KR" altLang="en-US" dirty="0">
              <a:solidFill>
                <a:srgbClr val="0000FF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A8B60B-FF74-470F-8EAA-83B837403BA8}"/>
              </a:ext>
            </a:extLst>
          </p:cNvPr>
          <p:cNvCxnSpPr>
            <a:stCxn id="3" idx="1"/>
          </p:cNvCxnSpPr>
          <p:nvPr/>
        </p:nvCxnSpPr>
        <p:spPr>
          <a:xfrm flipH="1">
            <a:off x="6339840" y="2241725"/>
            <a:ext cx="17338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09BF78-9C46-43FC-A2B0-098A9F560435}"/>
              </a:ext>
            </a:extLst>
          </p:cNvPr>
          <p:cNvSpPr/>
          <p:nvPr/>
        </p:nvSpPr>
        <p:spPr>
          <a:xfrm>
            <a:off x="8073703" y="3033733"/>
            <a:ext cx="3539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assuming that these will be shared later to SR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38058A0-E1E2-4EF2-8296-9932C1047A25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3871661" y="2963086"/>
            <a:ext cx="4202042" cy="39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957DCB9-4AEA-49DE-A1C1-8205C4D32EB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261361" y="3356899"/>
            <a:ext cx="4812342" cy="37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95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[Discussion]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Setup mode &amp; its required input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774EF9-D299-4B37-89FA-5AEBF753E7BC}"/>
              </a:ext>
            </a:extLst>
          </p:cNvPr>
          <p:cNvSpPr/>
          <p:nvPr/>
        </p:nvSpPr>
        <p:spPr>
          <a:xfrm>
            <a:off x="277260" y="1033424"/>
            <a:ext cx="11620100" cy="359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</a:rPr>
              <a:t>POST https://{server address}/paraphrases/settings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30A607-AA14-4E30-894B-29333A5E10E2}"/>
              </a:ext>
            </a:extLst>
          </p:cNvPr>
          <p:cNvSpPr/>
          <p:nvPr/>
        </p:nvSpPr>
        <p:spPr>
          <a:xfrm>
            <a:off x="277260" y="1724621"/>
            <a:ext cx="11620100" cy="610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1400" dirty="0"/>
              <a:t>Content-Type : application/json</a:t>
            </a:r>
          </a:p>
          <a:p>
            <a:r>
              <a:rPr lang="en-US" altLang="ko-KR" sz="1400" dirty="0"/>
              <a:t>Authorization : </a:t>
            </a:r>
            <a:r>
              <a:rPr lang="en-US" altLang="ko-KR" sz="1400" i="1" dirty="0">
                <a:solidFill>
                  <a:srgbClr val="0000FF"/>
                </a:solidFill>
              </a:rPr>
              <a:t>{API Access Token}</a:t>
            </a:r>
            <a:endParaRPr lang="ko-KR" altLang="en-US" sz="1400" i="1" dirty="0">
              <a:solidFill>
                <a:srgbClr val="0000FF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FDF5F4-FC3D-4EE3-84E1-F511D1697BEF}"/>
              </a:ext>
            </a:extLst>
          </p:cNvPr>
          <p:cNvSpPr/>
          <p:nvPr/>
        </p:nvSpPr>
        <p:spPr>
          <a:xfrm>
            <a:off x="190171" y="1406684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Header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6CB1C3-1EBE-406C-B7CA-8D9AE40DE801}"/>
              </a:ext>
            </a:extLst>
          </p:cNvPr>
          <p:cNvSpPr/>
          <p:nvPr/>
        </p:nvSpPr>
        <p:spPr>
          <a:xfrm>
            <a:off x="190171" y="745568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Method &amp; URL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852281-0252-41BA-B9AC-337522DC2CD7}"/>
              </a:ext>
            </a:extLst>
          </p:cNvPr>
          <p:cNvSpPr/>
          <p:nvPr/>
        </p:nvSpPr>
        <p:spPr>
          <a:xfrm>
            <a:off x="245310" y="2655177"/>
            <a:ext cx="11620100" cy="42028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“</a:t>
            </a:r>
            <a:r>
              <a:rPr lang="en-US" altLang="ko-KR" sz="1400" dirty="0" err="1"/>
              <a:t>input_utterance</a:t>
            </a:r>
            <a:r>
              <a:rPr lang="en-US" altLang="ko-KR" sz="1400" dirty="0"/>
              <a:t>” : { </a:t>
            </a:r>
          </a:p>
          <a:p>
            <a:r>
              <a:rPr lang="en-US" altLang="ko-KR" sz="1400" dirty="0"/>
              <a:t>         “utterance” :  </a:t>
            </a:r>
            <a:r>
              <a:rPr lang="en-US" altLang="ko-KR" sz="1400" i="1" dirty="0">
                <a:solidFill>
                  <a:srgbClr val="0000FF"/>
                </a:solidFill>
              </a:rPr>
              <a:t>{a string value denoting an utterance text} </a:t>
            </a:r>
            <a:r>
              <a:rPr lang="en-US" altLang="ko-KR" sz="1400" i="1" dirty="0"/>
              <a:t>,</a:t>
            </a:r>
          </a:p>
          <a:p>
            <a:r>
              <a:rPr lang="en-US" altLang="ko-KR" sz="1400" dirty="0"/>
              <a:t>         “intent” : “</a:t>
            </a:r>
            <a:r>
              <a:rPr lang="en-US" altLang="ko-KR" sz="1400" i="1" dirty="0">
                <a:solidFill>
                  <a:srgbClr val="0000FF"/>
                </a:solidFill>
              </a:rPr>
              <a:t>{a string value denoting an intent of  this utterance (a goal for Bixby 2.0)}</a:t>
            </a:r>
            <a:r>
              <a:rPr lang="en-US" altLang="ko-KR" sz="1400" dirty="0"/>
              <a:t>”,</a:t>
            </a:r>
            <a:endParaRPr lang="en-US" altLang="ko-KR" sz="1400" i="1" dirty="0"/>
          </a:p>
          <a:p>
            <a:pPr lvl="1"/>
            <a:r>
              <a:rPr lang="en-US" altLang="ko-KR" sz="1400" dirty="0"/>
              <a:t>  “annotation” :  [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lvl="1"/>
            <a:r>
              <a:rPr lang="en-US" altLang="ko-KR" sz="1400" dirty="0"/>
              <a:t>             { </a:t>
            </a:r>
          </a:p>
          <a:p>
            <a:pPr lvl="1"/>
            <a:r>
              <a:rPr lang="en-US" altLang="ko-KR" sz="1400" dirty="0"/>
              <a:t>                 “slot” :  </a:t>
            </a:r>
            <a:r>
              <a:rPr lang="en-US" altLang="ko-KR" sz="1400" i="1" dirty="0">
                <a:solidFill>
                  <a:srgbClr val="0000FF"/>
                </a:solidFill>
              </a:rPr>
              <a:t>{an integer value denoting the order-index on which this annotation is placed. This index starts with zero.} </a:t>
            </a:r>
            <a:r>
              <a:rPr lang="en-US" altLang="ko-KR" sz="1400" i="1" dirty="0"/>
              <a:t>,</a:t>
            </a:r>
            <a:endParaRPr lang="en-US" altLang="ko-KR" sz="1400" dirty="0"/>
          </a:p>
          <a:p>
            <a:pPr lvl="1"/>
            <a:r>
              <a:rPr lang="en-US" altLang="ko-KR" sz="1400" dirty="0"/>
              <a:t>                 “parameter” : “</a:t>
            </a:r>
            <a:r>
              <a:rPr lang="en-US" altLang="ko-KR" sz="1400" i="1" dirty="0">
                <a:solidFill>
                  <a:srgbClr val="0000FF"/>
                </a:solidFill>
              </a:rPr>
              <a:t>{a string value denoting an attribute ( a concept for Bixby 2.0)}</a:t>
            </a:r>
            <a:r>
              <a:rPr lang="en-US" altLang="ko-KR" sz="1400" dirty="0"/>
              <a:t>” ,</a:t>
            </a:r>
          </a:p>
          <a:p>
            <a:pPr lvl="1"/>
            <a:r>
              <a:rPr lang="en-US" altLang="ko-KR" sz="1400" i="1" dirty="0">
                <a:solidFill>
                  <a:srgbClr val="0000FF"/>
                </a:solidFill>
              </a:rPr>
              <a:t>                 </a:t>
            </a:r>
            <a:r>
              <a:rPr lang="en-US" altLang="ko-KR" sz="1400" i="1" dirty="0"/>
              <a:t>“value” :</a:t>
            </a:r>
            <a:r>
              <a:rPr lang="en-US" altLang="ko-KR" sz="1400" i="1" dirty="0">
                <a:solidFill>
                  <a:srgbClr val="0000FF"/>
                </a:solidFill>
              </a:rPr>
              <a:t>”{a string value expressing an instance for the parameter}”</a:t>
            </a:r>
          </a:p>
          <a:p>
            <a:pPr lvl="1"/>
            <a:r>
              <a:rPr lang="en-US" altLang="ko-KR" sz="1400" dirty="0"/>
              <a:t>             } , </a:t>
            </a:r>
            <a:r>
              <a:rPr lang="en-US" altLang="ko-KR" sz="1400" dirty="0">
                <a:solidFill>
                  <a:srgbClr val="00B050"/>
                </a:solidFill>
              </a:rPr>
              <a:t>// … array</a:t>
            </a:r>
          </a:p>
          <a:p>
            <a:pPr lvl="1"/>
            <a:r>
              <a:rPr lang="en-US" altLang="ko-KR" sz="1400" dirty="0"/>
              <a:t>  ] </a:t>
            </a:r>
            <a:r>
              <a:rPr lang="en-US" altLang="ko-KR" sz="1400" dirty="0">
                <a:solidFill>
                  <a:srgbClr val="00B050"/>
                </a:solidFill>
              </a:rPr>
              <a:t>// end of array</a:t>
            </a:r>
          </a:p>
          <a:p>
            <a:r>
              <a:rPr lang="en-US" altLang="ko-KR" sz="1400" dirty="0"/>
              <a:t>     }, </a:t>
            </a:r>
          </a:p>
          <a:p>
            <a:r>
              <a:rPr lang="en-US" altLang="ko-KR" sz="1400" dirty="0"/>
              <a:t>     “</a:t>
            </a:r>
            <a:r>
              <a:rPr lang="en-US" altLang="ko-KR" sz="1400" dirty="0" err="1"/>
              <a:t>generation_mode</a:t>
            </a:r>
            <a:r>
              <a:rPr lang="en-US" altLang="ko-KR" sz="1400" dirty="0"/>
              <a:t>” : “</a:t>
            </a:r>
            <a:r>
              <a:rPr lang="en-US" altLang="ko-KR" sz="1400" dirty="0" err="1"/>
              <a:t>without_expansion</a:t>
            </a:r>
            <a:r>
              <a:rPr lang="en-US" altLang="ko-KR" sz="1400" dirty="0"/>
              <a:t>’” , </a:t>
            </a:r>
          </a:p>
          <a:p>
            <a:r>
              <a:rPr lang="en-US" altLang="ko-KR" sz="1400" dirty="0"/>
              <a:t>     “</a:t>
            </a:r>
            <a:r>
              <a:rPr lang="en-US" altLang="ko-KR" sz="1400" dirty="0" err="1"/>
              <a:t>variation_type</a:t>
            </a:r>
            <a:r>
              <a:rPr lang="en-US" altLang="ko-KR" sz="1400" dirty="0"/>
              <a:t>” : “</a:t>
            </a:r>
            <a:r>
              <a:rPr lang="en-US" altLang="ko-KR" sz="1400" i="1" dirty="0">
                <a:solidFill>
                  <a:srgbClr val="0000FF"/>
                </a:solidFill>
              </a:rPr>
              <a:t>{a string value denoting a paraphrasing predicate}”</a:t>
            </a:r>
            <a:r>
              <a:rPr lang="en-US" altLang="ko-KR" sz="1400" dirty="0"/>
              <a:t> ,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5A2FAA-4E2C-49A2-956A-7D727B411309}"/>
              </a:ext>
            </a:extLst>
          </p:cNvPr>
          <p:cNvSpPr/>
          <p:nvPr/>
        </p:nvSpPr>
        <p:spPr>
          <a:xfrm>
            <a:off x="190171" y="2390945"/>
            <a:ext cx="617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Body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6C6324-1503-43DA-A73A-201D2935C50A}"/>
              </a:ext>
            </a:extLst>
          </p:cNvPr>
          <p:cNvSpPr/>
          <p:nvPr/>
        </p:nvSpPr>
        <p:spPr>
          <a:xfrm>
            <a:off x="11190900" y="211871"/>
            <a:ext cx="869020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Request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5EE8AF-29E5-4742-8E23-57480928E796}"/>
              </a:ext>
            </a:extLst>
          </p:cNvPr>
          <p:cNvSpPr/>
          <p:nvPr/>
        </p:nvSpPr>
        <p:spPr>
          <a:xfrm>
            <a:off x="2380343" y="5984965"/>
            <a:ext cx="8549300" cy="65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VERB_REPLACEMENT,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TO_STATEMENT,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③ TO_AUX_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QUESTION ,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④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 WH_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QUESTION,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⑤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 NORMAL_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QUESTION,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⑥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POSSIBLY_ALL</a:t>
            </a:r>
          </a:p>
        </p:txBody>
      </p:sp>
    </p:spTree>
    <p:extLst>
      <p:ext uri="{BB962C8B-B14F-4D97-AF65-F5344CB8AC3E}">
        <p14:creationId xmlns:p14="http://schemas.microsoft.com/office/powerpoint/2010/main" val="31835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[Discussion]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Setup mode &amp; its required input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852281-0252-41BA-B9AC-337522DC2CD7}"/>
              </a:ext>
            </a:extLst>
          </p:cNvPr>
          <p:cNvSpPr/>
          <p:nvPr/>
        </p:nvSpPr>
        <p:spPr>
          <a:xfrm>
            <a:off x="245310" y="1061499"/>
            <a:ext cx="11620100" cy="36062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/>
          <a:p>
            <a:r>
              <a:rPr lang="en-US" altLang="ko-KR" sz="1400" dirty="0"/>
              <a:t>    “</a:t>
            </a:r>
            <a:r>
              <a:rPr lang="en-US" altLang="ko-KR" sz="1400" dirty="0" err="1"/>
              <a:t>auxiliary_utterances</a:t>
            </a:r>
            <a:r>
              <a:rPr lang="en-US" altLang="ko-KR" sz="1400" dirty="0"/>
              <a:t>” : [</a:t>
            </a:r>
          </a:p>
          <a:p>
            <a:r>
              <a:rPr lang="en-US" altLang="ko-KR" sz="1400" dirty="0"/>
              <a:t>        { </a:t>
            </a:r>
          </a:p>
          <a:p>
            <a:pPr lvl="1"/>
            <a:r>
              <a:rPr lang="en-US" altLang="ko-KR" sz="1400" dirty="0"/>
              <a:t>         “utterance” :  </a:t>
            </a:r>
            <a:r>
              <a:rPr lang="en-US" altLang="ko-KR" sz="1400" i="1" dirty="0">
                <a:solidFill>
                  <a:srgbClr val="0000FF"/>
                </a:solidFill>
              </a:rPr>
              <a:t>{a string value denoting an utterance text} </a:t>
            </a:r>
            <a:r>
              <a:rPr lang="en-US" altLang="ko-KR" sz="1400" i="1" dirty="0"/>
              <a:t>,</a:t>
            </a:r>
          </a:p>
          <a:p>
            <a:pPr lvl="1"/>
            <a:r>
              <a:rPr lang="en-US" altLang="ko-KR" sz="1400" i="1" dirty="0"/>
              <a:t>         </a:t>
            </a:r>
            <a:r>
              <a:rPr lang="en-US" altLang="ko-KR" sz="1400" dirty="0"/>
              <a:t>“intent” : “</a:t>
            </a:r>
            <a:r>
              <a:rPr lang="en-US" altLang="ko-KR" sz="1400" i="1" dirty="0">
                <a:solidFill>
                  <a:srgbClr val="0000FF"/>
                </a:solidFill>
              </a:rPr>
              <a:t>{a string value denoting an intent of  this utterance (a goal for Bixby 2.0)}</a:t>
            </a:r>
            <a:r>
              <a:rPr lang="en-US" altLang="ko-KR" sz="1400" dirty="0"/>
              <a:t>” ,</a:t>
            </a:r>
            <a:endParaRPr lang="en-US" altLang="ko-KR" sz="1400" i="1" dirty="0"/>
          </a:p>
          <a:p>
            <a:pPr lvl="1"/>
            <a:r>
              <a:rPr lang="en-US" altLang="ko-KR" sz="1400" dirty="0"/>
              <a:t>         “annotation” :  [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lvl="1"/>
            <a:r>
              <a:rPr lang="en-US" altLang="ko-KR" sz="1400" dirty="0"/>
              <a:t>             { </a:t>
            </a:r>
          </a:p>
          <a:p>
            <a:pPr lvl="1"/>
            <a:r>
              <a:rPr lang="en-US" altLang="ko-KR" sz="1400" dirty="0"/>
              <a:t>                 “slot” :  </a:t>
            </a:r>
            <a:r>
              <a:rPr lang="en-US" altLang="ko-KR" sz="1400" i="1" dirty="0">
                <a:solidFill>
                  <a:srgbClr val="0000FF"/>
                </a:solidFill>
              </a:rPr>
              <a:t>{an integer value denoting the order-index on which this annotation is placed. This index starts with zero.} </a:t>
            </a:r>
            <a:r>
              <a:rPr lang="en-US" altLang="ko-KR" sz="1400" i="1" dirty="0"/>
              <a:t>,</a:t>
            </a:r>
            <a:endParaRPr lang="en-US" altLang="ko-KR" sz="1400" dirty="0"/>
          </a:p>
          <a:p>
            <a:pPr lvl="1"/>
            <a:r>
              <a:rPr lang="en-US" altLang="ko-KR" sz="1400" dirty="0"/>
              <a:t>                 “parameter” : “</a:t>
            </a:r>
            <a:r>
              <a:rPr lang="en-US" altLang="ko-KR" sz="1400" i="1" dirty="0">
                <a:solidFill>
                  <a:srgbClr val="0000FF"/>
                </a:solidFill>
              </a:rPr>
              <a:t>{a string value denoting an attribute ( a concept for Bixby 2.0)}</a:t>
            </a:r>
            <a:r>
              <a:rPr lang="en-US" altLang="ko-KR" sz="1400" dirty="0"/>
              <a:t>” ,</a:t>
            </a:r>
          </a:p>
          <a:p>
            <a:pPr lvl="1"/>
            <a:r>
              <a:rPr lang="en-US" altLang="ko-KR" sz="1400" i="1" dirty="0">
                <a:solidFill>
                  <a:srgbClr val="0000FF"/>
                </a:solidFill>
              </a:rPr>
              <a:t>                 </a:t>
            </a:r>
            <a:r>
              <a:rPr lang="en-US" altLang="ko-KR" sz="1400" i="1" dirty="0"/>
              <a:t>“value” :</a:t>
            </a:r>
            <a:r>
              <a:rPr lang="en-US" altLang="ko-KR" sz="1400" i="1" dirty="0">
                <a:solidFill>
                  <a:srgbClr val="0000FF"/>
                </a:solidFill>
              </a:rPr>
              <a:t>”{a string value expressing an instance for the parameter}”</a:t>
            </a:r>
          </a:p>
          <a:p>
            <a:pPr lvl="1"/>
            <a:r>
              <a:rPr lang="en-US" altLang="ko-KR" sz="1400" dirty="0"/>
              <a:t>             } , </a:t>
            </a:r>
            <a:r>
              <a:rPr lang="en-US" altLang="ko-KR" sz="1400" dirty="0">
                <a:solidFill>
                  <a:srgbClr val="00B050"/>
                </a:solidFill>
              </a:rPr>
              <a:t>// … array</a:t>
            </a:r>
          </a:p>
          <a:p>
            <a:pPr lvl="1"/>
            <a:r>
              <a:rPr lang="en-US" altLang="ko-KR" sz="1400" dirty="0"/>
              <a:t>          ]</a:t>
            </a:r>
          </a:p>
          <a:p>
            <a:r>
              <a:rPr lang="en-US" altLang="ko-KR" sz="1400" dirty="0"/>
              <a:t>         } , </a:t>
            </a:r>
            <a:r>
              <a:rPr lang="en-US" altLang="ko-KR" sz="1400" dirty="0">
                <a:solidFill>
                  <a:srgbClr val="00B050"/>
                </a:solidFill>
              </a:rPr>
              <a:t>// … array</a:t>
            </a:r>
          </a:p>
          <a:p>
            <a:r>
              <a:rPr lang="en-US" altLang="ko-KR" sz="1400" dirty="0"/>
              <a:t>     ] </a:t>
            </a:r>
            <a:r>
              <a:rPr lang="en-US" altLang="ko-KR" sz="1400" dirty="0">
                <a:solidFill>
                  <a:srgbClr val="00B050"/>
                </a:solidFill>
              </a:rPr>
              <a:t>// end of array</a:t>
            </a:r>
          </a:p>
          <a:p>
            <a:r>
              <a:rPr lang="en-US" altLang="ko-KR" sz="1400" dirty="0"/>
              <a:t>} </a:t>
            </a:r>
            <a:r>
              <a:rPr lang="en-US" altLang="ko-KR" sz="1400" dirty="0">
                <a:solidFill>
                  <a:srgbClr val="00B050"/>
                </a:solidFill>
              </a:rPr>
              <a:t>//end of body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5A2FAA-4E2C-49A2-956A-7D727B411309}"/>
              </a:ext>
            </a:extLst>
          </p:cNvPr>
          <p:cNvSpPr/>
          <p:nvPr/>
        </p:nvSpPr>
        <p:spPr>
          <a:xfrm>
            <a:off x="277260" y="753722"/>
            <a:ext cx="1664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Body (continued)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6C6324-1503-43DA-A73A-201D2935C50A}"/>
              </a:ext>
            </a:extLst>
          </p:cNvPr>
          <p:cNvSpPr/>
          <p:nvPr/>
        </p:nvSpPr>
        <p:spPr>
          <a:xfrm>
            <a:off x="11190900" y="211871"/>
            <a:ext cx="869020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138918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[Discussion]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①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 pre-generated/existing paraphrases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852281-0252-41BA-B9AC-337522DC2CD7}"/>
              </a:ext>
            </a:extLst>
          </p:cNvPr>
          <p:cNvSpPr/>
          <p:nvPr/>
        </p:nvSpPr>
        <p:spPr>
          <a:xfrm>
            <a:off x="214513" y="1143873"/>
            <a:ext cx="11620100" cy="54906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error_code</a:t>
            </a:r>
            <a:r>
              <a:rPr lang="en-US" altLang="ko-KR" sz="1400" dirty="0"/>
              <a:t> : “</a:t>
            </a:r>
            <a:r>
              <a:rPr lang="en-US" altLang="ko-KR" sz="1400" dirty="0">
                <a:solidFill>
                  <a:srgbClr val="0000FF"/>
                </a:solidFill>
              </a:rPr>
              <a:t>{proper error code for each context}</a:t>
            </a:r>
            <a:r>
              <a:rPr lang="en-US" altLang="ko-KR" sz="1400" dirty="0"/>
              <a:t>”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5A2FAA-4E2C-49A2-956A-7D727B411309}"/>
              </a:ext>
            </a:extLst>
          </p:cNvPr>
          <p:cNvSpPr/>
          <p:nvPr/>
        </p:nvSpPr>
        <p:spPr>
          <a:xfrm>
            <a:off x="214513" y="836097"/>
            <a:ext cx="617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Body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A3FE4A-9392-478D-8D1E-E0C3438A6A5A}"/>
              </a:ext>
            </a:extLst>
          </p:cNvPr>
          <p:cNvSpPr/>
          <p:nvPr/>
        </p:nvSpPr>
        <p:spPr>
          <a:xfrm>
            <a:off x="11008020" y="211871"/>
            <a:ext cx="110228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Error Code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6E43F9-A29C-433F-AF98-C4B2C0DD6721}"/>
              </a:ext>
            </a:extLst>
          </p:cNvPr>
          <p:cNvSpPr/>
          <p:nvPr/>
        </p:nvSpPr>
        <p:spPr>
          <a:xfrm>
            <a:off x="1749913" y="1874520"/>
            <a:ext cx="8549300" cy="65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Invalid Input Argument,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② Not Found Paraphrase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④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 Supported Yet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6A1439-6118-4B02-9E12-70B7601BB196}"/>
              </a:ext>
            </a:extLst>
          </p:cNvPr>
          <p:cNvSpPr/>
          <p:nvPr/>
        </p:nvSpPr>
        <p:spPr>
          <a:xfrm>
            <a:off x="8764024" y="836097"/>
            <a:ext cx="3213463" cy="119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 be defined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98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[Use Case]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Setup mode &amp; its required input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F6DBA8-5192-458E-93AA-4FCEA13C1A37}"/>
              </a:ext>
            </a:extLst>
          </p:cNvPr>
          <p:cNvSpPr/>
          <p:nvPr/>
        </p:nvSpPr>
        <p:spPr>
          <a:xfrm>
            <a:off x="0" y="717660"/>
            <a:ext cx="12192000" cy="3455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Test engineers use the ‘with-expansion’ to paraphrase a utterance with context not in the input utterance :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only an input utterance is given (no auxiliary utterances is given)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generates paraphrases through the iterations together with knowledge construction and filling the placeholders </a:t>
            </a:r>
            <a:r>
              <a:rPr lang="en-US" altLang="ko-KR" sz="1600" dirty="0"/>
              <a:t> </a:t>
            </a:r>
            <a:r>
              <a:rPr lang="en-US" altLang="ko-KR" dirty="0"/>
              <a:t>: knowledge construction </a:t>
            </a:r>
            <a:r>
              <a:rPr lang="en-US" altLang="ko-KR" dirty="0">
                <a:sym typeface="Wingdings" panose="05000000000000000000" pitchFamily="2" charset="2"/>
              </a:rPr>
              <a:t> utterance expansion  utterance combination  utterance paraphrasing  filling blanks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a variation type is given to denote a paraphrasing predicate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918F31-71CB-4615-8AFE-7E6EB336B836}"/>
              </a:ext>
            </a:extLst>
          </p:cNvPr>
          <p:cNvSpPr/>
          <p:nvPr/>
        </p:nvSpPr>
        <p:spPr>
          <a:xfrm>
            <a:off x="7954128" y="2980471"/>
            <a:ext cx="3213463" cy="897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Need all the steps</a:t>
            </a:r>
          </a:p>
          <a:p>
            <a:pPr algn="ctr"/>
            <a:r>
              <a:rPr lang="en-US" altLang="ko-KR" dirty="0"/>
              <a:t>from the KB construction 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8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[Discussion]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Setup mode &amp; its required input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774EF9-D299-4B37-89FA-5AEBF753E7BC}"/>
              </a:ext>
            </a:extLst>
          </p:cNvPr>
          <p:cNvSpPr/>
          <p:nvPr/>
        </p:nvSpPr>
        <p:spPr>
          <a:xfrm>
            <a:off x="277260" y="1033424"/>
            <a:ext cx="11620100" cy="359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</a:rPr>
              <a:t>POST https://{server address}/paraphrases/settings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30A607-AA14-4E30-894B-29333A5E10E2}"/>
              </a:ext>
            </a:extLst>
          </p:cNvPr>
          <p:cNvSpPr/>
          <p:nvPr/>
        </p:nvSpPr>
        <p:spPr>
          <a:xfrm>
            <a:off x="277260" y="1724621"/>
            <a:ext cx="11620100" cy="610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1400" dirty="0"/>
              <a:t>Content-Type : application/json</a:t>
            </a:r>
          </a:p>
          <a:p>
            <a:r>
              <a:rPr lang="en-US" altLang="ko-KR" sz="1400" dirty="0"/>
              <a:t>Authorization : </a:t>
            </a:r>
            <a:r>
              <a:rPr lang="en-US" altLang="ko-KR" sz="1400" i="1" dirty="0">
                <a:solidFill>
                  <a:srgbClr val="0000FF"/>
                </a:solidFill>
              </a:rPr>
              <a:t>{API Access Token}</a:t>
            </a:r>
            <a:endParaRPr lang="ko-KR" altLang="en-US" sz="1400" i="1" dirty="0">
              <a:solidFill>
                <a:srgbClr val="0000FF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FDF5F4-FC3D-4EE3-84E1-F511D1697BEF}"/>
              </a:ext>
            </a:extLst>
          </p:cNvPr>
          <p:cNvSpPr/>
          <p:nvPr/>
        </p:nvSpPr>
        <p:spPr>
          <a:xfrm>
            <a:off x="190171" y="1406684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Header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6CB1C3-1EBE-406C-B7CA-8D9AE40DE801}"/>
              </a:ext>
            </a:extLst>
          </p:cNvPr>
          <p:cNvSpPr/>
          <p:nvPr/>
        </p:nvSpPr>
        <p:spPr>
          <a:xfrm>
            <a:off x="190171" y="745568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Method &amp; URL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852281-0252-41BA-B9AC-337522DC2CD7}"/>
              </a:ext>
            </a:extLst>
          </p:cNvPr>
          <p:cNvSpPr/>
          <p:nvPr/>
        </p:nvSpPr>
        <p:spPr>
          <a:xfrm>
            <a:off x="245310" y="2655177"/>
            <a:ext cx="11620100" cy="42028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“</a:t>
            </a:r>
            <a:r>
              <a:rPr lang="en-US" altLang="ko-KR" sz="1400" dirty="0" err="1"/>
              <a:t>input_utterance</a:t>
            </a:r>
            <a:r>
              <a:rPr lang="en-US" altLang="ko-KR" sz="1400" dirty="0"/>
              <a:t>” : { </a:t>
            </a:r>
          </a:p>
          <a:p>
            <a:r>
              <a:rPr lang="en-US" altLang="ko-KR" sz="1400" dirty="0"/>
              <a:t>         “utterance” :  </a:t>
            </a:r>
            <a:r>
              <a:rPr lang="en-US" altLang="ko-KR" sz="1400" i="1" dirty="0">
                <a:solidFill>
                  <a:srgbClr val="0000FF"/>
                </a:solidFill>
              </a:rPr>
              <a:t>{a string value denoting an input utterance to be paraphrased} </a:t>
            </a:r>
            <a:r>
              <a:rPr lang="en-US" altLang="ko-KR" sz="1400" i="1" dirty="0"/>
              <a:t>,</a:t>
            </a:r>
          </a:p>
          <a:p>
            <a:r>
              <a:rPr lang="en-US" altLang="ko-KR" sz="1400" i="1" dirty="0"/>
              <a:t>         </a:t>
            </a:r>
            <a:r>
              <a:rPr lang="en-US" altLang="ko-KR" sz="1400" dirty="0"/>
              <a:t>“intent” : </a:t>
            </a:r>
            <a:r>
              <a:rPr lang="en-US" altLang="ko-KR" sz="1400" i="1" dirty="0">
                <a:solidFill>
                  <a:srgbClr val="0000FF"/>
                </a:solidFill>
              </a:rPr>
              <a:t>{a string value denoting a Bixby 2.0 goal for this utterance}</a:t>
            </a:r>
            <a:r>
              <a:rPr lang="en-US" altLang="ko-KR" sz="1400" dirty="0"/>
              <a:t> ,</a:t>
            </a:r>
            <a:endParaRPr lang="en-US" altLang="ko-KR" sz="1400" i="1" dirty="0"/>
          </a:p>
          <a:p>
            <a:r>
              <a:rPr lang="en-US" altLang="ko-KR" sz="1400" dirty="0"/>
              <a:t>         “annotation” :  [</a:t>
            </a:r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en-US" altLang="ko-KR" sz="1400" dirty="0"/>
              <a:t>             { </a:t>
            </a:r>
          </a:p>
          <a:p>
            <a:r>
              <a:rPr lang="en-US" altLang="ko-KR" sz="1400" dirty="0"/>
              <a:t>                   “slot” : </a:t>
            </a:r>
            <a:r>
              <a:rPr lang="en-US" altLang="ko-KR" sz="1400" i="1" dirty="0">
                <a:solidFill>
                  <a:srgbClr val="0000FF"/>
                </a:solidFill>
              </a:rPr>
              <a:t>{an integer value denoting the order-index on which this annotation is placed. This index starts with zero} , </a:t>
            </a:r>
          </a:p>
          <a:p>
            <a:r>
              <a:rPr lang="en-US" altLang="ko-KR" sz="1400" dirty="0"/>
              <a:t>                   “parameter” : </a:t>
            </a:r>
            <a:r>
              <a:rPr lang="en-US" altLang="ko-KR" sz="1400" i="1" dirty="0">
                <a:solidFill>
                  <a:srgbClr val="0000FF"/>
                </a:solidFill>
              </a:rPr>
              <a:t>{a string value denoting an attribute for this slot (a concept for Bixby 2.0)} , </a:t>
            </a:r>
            <a:endParaRPr lang="en-US" altLang="ko-KR" sz="1400" dirty="0"/>
          </a:p>
          <a:p>
            <a:r>
              <a:rPr lang="en-US" altLang="ko-KR" sz="1400" i="1" dirty="0">
                <a:solidFill>
                  <a:srgbClr val="0000FF"/>
                </a:solidFill>
              </a:rPr>
              <a:t>                   </a:t>
            </a:r>
            <a:r>
              <a:rPr lang="en-US" altLang="ko-KR" sz="1400" i="1" dirty="0"/>
              <a:t>“value” :</a:t>
            </a:r>
            <a:r>
              <a:rPr lang="en-US" altLang="ko-KR" sz="1400" i="1" dirty="0">
                <a:solidFill>
                  <a:srgbClr val="0000FF"/>
                </a:solidFill>
              </a:rPr>
              <a:t> {a string value denoting an instance for this attribute (a value for Bixby 2.0)}”</a:t>
            </a:r>
          </a:p>
          <a:p>
            <a:r>
              <a:rPr lang="en-US" altLang="ko-KR" sz="1400" dirty="0"/>
              <a:t>             }, </a:t>
            </a:r>
            <a:r>
              <a:rPr lang="en-US" altLang="ko-KR" sz="1400" dirty="0">
                <a:solidFill>
                  <a:srgbClr val="00B050"/>
                </a:solidFill>
              </a:rPr>
              <a:t>// …. array</a:t>
            </a:r>
          </a:p>
          <a:p>
            <a:r>
              <a:rPr lang="en-US" altLang="ko-KR" sz="1400" dirty="0"/>
              <a:t>          ]</a:t>
            </a:r>
          </a:p>
          <a:p>
            <a:r>
              <a:rPr lang="en-US" altLang="ko-KR" sz="1400" dirty="0"/>
              <a:t>     }, </a:t>
            </a:r>
          </a:p>
          <a:p>
            <a:r>
              <a:rPr lang="en-US" altLang="ko-KR" sz="1400" dirty="0"/>
              <a:t>     “</a:t>
            </a:r>
            <a:r>
              <a:rPr lang="en-US" altLang="ko-KR" sz="1400" dirty="0" err="1"/>
              <a:t>generation_mode</a:t>
            </a:r>
            <a:r>
              <a:rPr lang="en-US" altLang="ko-KR" sz="1400" dirty="0"/>
              <a:t>” : “</a:t>
            </a:r>
            <a:r>
              <a:rPr lang="en-US" altLang="ko-KR" sz="1400" dirty="0" err="1"/>
              <a:t>with_expansion</a:t>
            </a:r>
            <a:r>
              <a:rPr lang="en-US" altLang="ko-KR" sz="1400" dirty="0"/>
              <a:t>” , </a:t>
            </a:r>
          </a:p>
          <a:p>
            <a:r>
              <a:rPr lang="en-US" altLang="ko-KR" sz="1400" dirty="0"/>
              <a:t>     “</a:t>
            </a:r>
            <a:r>
              <a:rPr lang="en-US" altLang="ko-KR" sz="1400" dirty="0" err="1"/>
              <a:t>variation_type</a:t>
            </a:r>
            <a:r>
              <a:rPr lang="en-US" altLang="ko-KR" sz="1400" dirty="0"/>
              <a:t>” : “</a:t>
            </a:r>
            <a:r>
              <a:rPr lang="en-US" altLang="ko-KR" sz="1400" i="1" dirty="0">
                <a:solidFill>
                  <a:srgbClr val="0000FF"/>
                </a:solidFill>
              </a:rPr>
              <a:t>{a string value denoting a paraphrasing predicate}”</a:t>
            </a:r>
          </a:p>
          <a:p>
            <a:r>
              <a:rPr lang="en-US" altLang="ko-KR" sz="1400" dirty="0"/>
              <a:t>} // end of body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5A2FAA-4E2C-49A2-956A-7D727B411309}"/>
              </a:ext>
            </a:extLst>
          </p:cNvPr>
          <p:cNvSpPr/>
          <p:nvPr/>
        </p:nvSpPr>
        <p:spPr>
          <a:xfrm>
            <a:off x="190171" y="2390945"/>
            <a:ext cx="617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Body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6C6324-1503-43DA-A73A-201D2935C50A}"/>
              </a:ext>
            </a:extLst>
          </p:cNvPr>
          <p:cNvSpPr/>
          <p:nvPr/>
        </p:nvSpPr>
        <p:spPr>
          <a:xfrm>
            <a:off x="11190900" y="211871"/>
            <a:ext cx="869020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Request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5EE8AF-29E5-4742-8E23-57480928E796}"/>
              </a:ext>
            </a:extLst>
          </p:cNvPr>
          <p:cNvSpPr/>
          <p:nvPr/>
        </p:nvSpPr>
        <p:spPr>
          <a:xfrm>
            <a:off x="2380343" y="5984965"/>
            <a:ext cx="8549300" cy="65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VERB_REPLACEMENT,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TO_STATEMENT,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③ TO_AUX_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QUESTION ,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④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 WH_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QUESTION,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⑤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 NORMAL_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QUESTION,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⑥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POSSIBLY_ALL</a:t>
            </a:r>
          </a:p>
        </p:txBody>
      </p:sp>
    </p:spTree>
    <p:extLst>
      <p:ext uri="{BB962C8B-B14F-4D97-AF65-F5344CB8AC3E}">
        <p14:creationId xmlns:p14="http://schemas.microsoft.com/office/powerpoint/2010/main" val="3376198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[Discussion]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Setup mode &amp; its required input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30A607-AA14-4E30-894B-29333A5E10E2}"/>
              </a:ext>
            </a:extLst>
          </p:cNvPr>
          <p:cNvSpPr/>
          <p:nvPr/>
        </p:nvSpPr>
        <p:spPr>
          <a:xfrm>
            <a:off x="277260" y="1132425"/>
            <a:ext cx="11620100" cy="610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1400" dirty="0"/>
              <a:t>Content-Type : application/json</a:t>
            </a:r>
          </a:p>
          <a:p>
            <a:r>
              <a:rPr lang="en-US" altLang="ko-KR" sz="1400" dirty="0"/>
              <a:t>Authorization : </a:t>
            </a:r>
            <a:r>
              <a:rPr lang="en-US" altLang="ko-KR" sz="1400" i="1" dirty="0">
                <a:solidFill>
                  <a:srgbClr val="0000FF"/>
                </a:solidFill>
              </a:rPr>
              <a:t>{API Access Token}</a:t>
            </a:r>
            <a:endParaRPr lang="ko-KR" altLang="en-US" sz="1400" i="1" dirty="0">
              <a:solidFill>
                <a:srgbClr val="0000FF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FDF5F4-FC3D-4EE3-84E1-F511D1697BEF}"/>
              </a:ext>
            </a:extLst>
          </p:cNvPr>
          <p:cNvSpPr/>
          <p:nvPr/>
        </p:nvSpPr>
        <p:spPr>
          <a:xfrm>
            <a:off x="190171" y="814488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Header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852281-0252-41BA-B9AC-337522DC2CD7}"/>
              </a:ext>
            </a:extLst>
          </p:cNvPr>
          <p:cNvSpPr/>
          <p:nvPr/>
        </p:nvSpPr>
        <p:spPr>
          <a:xfrm>
            <a:off x="245310" y="2017727"/>
            <a:ext cx="11620100" cy="1065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5A2FAA-4E2C-49A2-956A-7D727B411309}"/>
              </a:ext>
            </a:extLst>
          </p:cNvPr>
          <p:cNvSpPr/>
          <p:nvPr/>
        </p:nvSpPr>
        <p:spPr>
          <a:xfrm>
            <a:off x="190171" y="1753495"/>
            <a:ext cx="617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Body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6C6324-1503-43DA-A73A-201D2935C50A}"/>
              </a:ext>
            </a:extLst>
          </p:cNvPr>
          <p:cNvSpPr/>
          <p:nvPr/>
        </p:nvSpPr>
        <p:spPr>
          <a:xfrm>
            <a:off x="11138646" y="211871"/>
            <a:ext cx="99405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Response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EDDF3B-B0D0-49BA-8054-1C766D8880A1}"/>
              </a:ext>
            </a:extLst>
          </p:cNvPr>
          <p:cNvSpPr/>
          <p:nvPr/>
        </p:nvSpPr>
        <p:spPr>
          <a:xfrm>
            <a:off x="8764024" y="827388"/>
            <a:ext cx="3213463" cy="119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 be defined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24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[Discussion]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Setup mode &amp; its required input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852281-0252-41BA-B9AC-337522DC2CD7}"/>
              </a:ext>
            </a:extLst>
          </p:cNvPr>
          <p:cNvSpPr/>
          <p:nvPr/>
        </p:nvSpPr>
        <p:spPr>
          <a:xfrm>
            <a:off x="214513" y="1143873"/>
            <a:ext cx="11620100" cy="54906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error_code</a:t>
            </a:r>
            <a:r>
              <a:rPr lang="en-US" altLang="ko-KR" sz="1400" dirty="0"/>
              <a:t> : “</a:t>
            </a:r>
            <a:r>
              <a:rPr lang="en-US" altLang="ko-KR" sz="1400" dirty="0">
                <a:solidFill>
                  <a:srgbClr val="0000FF"/>
                </a:solidFill>
              </a:rPr>
              <a:t>{proper error code for each context}</a:t>
            </a:r>
            <a:r>
              <a:rPr lang="en-US" altLang="ko-KR" sz="1400" dirty="0"/>
              <a:t>”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5A2FAA-4E2C-49A2-956A-7D727B411309}"/>
              </a:ext>
            </a:extLst>
          </p:cNvPr>
          <p:cNvSpPr/>
          <p:nvPr/>
        </p:nvSpPr>
        <p:spPr>
          <a:xfrm>
            <a:off x="214513" y="836097"/>
            <a:ext cx="617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Body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A3FE4A-9392-478D-8D1E-E0C3438A6A5A}"/>
              </a:ext>
            </a:extLst>
          </p:cNvPr>
          <p:cNvSpPr/>
          <p:nvPr/>
        </p:nvSpPr>
        <p:spPr>
          <a:xfrm>
            <a:off x="11008020" y="211871"/>
            <a:ext cx="110228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Error Code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6E43F9-A29C-433F-AF98-C4B2C0DD6721}"/>
              </a:ext>
            </a:extLst>
          </p:cNvPr>
          <p:cNvSpPr/>
          <p:nvPr/>
        </p:nvSpPr>
        <p:spPr>
          <a:xfrm>
            <a:off x="1749913" y="1874520"/>
            <a:ext cx="8549300" cy="65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Invalid Input Argument,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② Not Found Paraphrase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④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 Supported Yet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6A1439-6118-4B02-9E12-70B7601BB196}"/>
              </a:ext>
            </a:extLst>
          </p:cNvPr>
          <p:cNvSpPr/>
          <p:nvPr/>
        </p:nvSpPr>
        <p:spPr>
          <a:xfrm>
            <a:off x="8764024" y="836097"/>
            <a:ext cx="3213463" cy="119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 be defined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064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[Use Case] ③ Iterations for paraphrasing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A453E3-23D4-43EF-BE0B-7914EE0A4BA3}"/>
              </a:ext>
            </a:extLst>
          </p:cNvPr>
          <p:cNvSpPr/>
          <p:nvPr/>
        </p:nvSpPr>
        <p:spPr>
          <a:xfrm>
            <a:off x="0" y="647988"/>
            <a:ext cx="12192000" cy="391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Test engineers do iterations using a set of APIs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They begin its iteration by invoking a creating iteration API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During the created iteration, they repeat the below steps for pruning: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dirty="0"/>
              <a:t>they get suggestions from the CRUISE server by invoking request suggestion API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dirty="0"/>
              <a:t>they choose some of the suggestions and denote their choice by invoking choose suggestion API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They denote a completion of generating paraphrase set by invoking a deleting iteration API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Invocation of the deleting iteration API does not mean deleting the iteration results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0378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[Discussion] ③ Iterations for paraphrasing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A453E3-23D4-43EF-BE0B-7914EE0A4BA3}"/>
              </a:ext>
            </a:extLst>
          </p:cNvPr>
          <p:cNvSpPr/>
          <p:nvPr/>
        </p:nvSpPr>
        <p:spPr>
          <a:xfrm>
            <a:off x="0" y="647988"/>
            <a:ext cx="12192000" cy="1008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Create Iteration API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E4DCB4-1E79-41C2-93E4-20D971562B6E}"/>
              </a:ext>
            </a:extLst>
          </p:cNvPr>
          <p:cNvSpPr/>
          <p:nvPr/>
        </p:nvSpPr>
        <p:spPr>
          <a:xfrm>
            <a:off x="277260" y="1512395"/>
            <a:ext cx="11620100" cy="359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</a:rPr>
              <a:t>CREATE https://{server address}/paraphrases/iteration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0E24C0-5C66-4097-8D29-408EDEC43A9C}"/>
              </a:ext>
            </a:extLst>
          </p:cNvPr>
          <p:cNvSpPr/>
          <p:nvPr/>
        </p:nvSpPr>
        <p:spPr>
          <a:xfrm>
            <a:off x="277260" y="2203592"/>
            <a:ext cx="116201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1400" dirty="0"/>
              <a:t>Authorization : </a:t>
            </a:r>
            <a:r>
              <a:rPr lang="en-US" altLang="ko-KR" sz="1400" i="1" dirty="0">
                <a:solidFill>
                  <a:srgbClr val="0000FF"/>
                </a:solidFill>
              </a:rPr>
              <a:t>{API Access Token}</a:t>
            </a:r>
            <a:endParaRPr lang="ko-KR" altLang="en-US" sz="1400" i="1" dirty="0">
              <a:solidFill>
                <a:srgbClr val="0000FF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142DE4-8842-40FC-B407-76111B980AD1}"/>
              </a:ext>
            </a:extLst>
          </p:cNvPr>
          <p:cNvSpPr/>
          <p:nvPr/>
        </p:nvSpPr>
        <p:spPr>
          <a:xfrm>
            <a:off x="190171" y="1885655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Header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2D8F89-4527-45BE-8354-279BF40DEE3B}"/>
              </a:ext>
            </a:extLst>
          </p:cNvPr>
          <p:cNvSpPr/>
          <p:nvPr/>
        </p:nvSpPr>
        <p:spPr>
          <a:xfrm>
            <a:off x="190171" y="1224539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Method &amp; URL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844D06-A248-4AE3-B954-7EE5D5FC41F5}"/>
              </a:ext>
            </a:extLst>
          </p:cNvPr>
          <p:cNvSpPr/>
          <p:nvPr/>
        </p:nvSpPr>
        <p:spPr>
          <a:xfrm>
            <a:off x="95794" y="1224539"/>
            <a:ext cx="11965577" cy="1370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836723-C6AE-40A0-900E-E7F20D8D8906}"/>
              </a:ext>
            </a:extLst>
          </p:cNvPr>
          <p:cNvSpPr/>
          <p:nvPr/>
        </p:nvSpPr>
        <p:spPr>
          <a:xfrm>
            <a:off x="11120989" y="1287785"/>
            <a:ext cx="869020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Request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CE1B49-8865-4EAB-8903-2AA60A2AAF50}"/>
              </a:ext>
            </a:extLst>
          </p:cNvPr>
          <p:cNvSpPr/>
          <p:nvPr/>
        </p:nvSpPr>
        <p:spPr>
          <a:xfrm>
            <a:off x="108850" y="2658401"/>
            <a:ext cx="11965577" cy="4090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2E4C41-2C29-442F-9BE7-5CDC88BE7007}"/>
              </a:ext>
            </a:extLst>
          </p:cNvPr>
          <p:cNvSpPr/>
          <p:nvPr/>
        </p:nvSpPr>
        <p:spPr>
          <a:xfrm>
            <a:off x="11058471" y="2689189"/>
            <a:ext cx="99405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Response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6E788F-A759-4B71-8B29-13853F86D08E}"/>
              </a:ext>
            </a:extLst>
          </p:cNvPr>
          <p:cNvSpPr/>
          <p:nvPr/>
        </p:nvSpPr>
        <p:spPr>
          <a:xfrm>
            <a:off x="4417831" y="4461819"/>
            <a:ext cx="3213463" cy="119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 be defined</a:t>
            </a:r>
          </a:p>
          <a:p>
            <a:pPr algn="ctr"/>
            <a:r>
              <a:rPr lang="en-US" altLang="ko-KR" dirty="0"/>
              <a:t>200 OK</a:t>
            </a:r>
          </a:p>
          <a:p>
            <a:pPr algn="ctr"/>
            <a:r>
              <a:rPr lang="en-US" altLang="ko-KR" dirty="0"/>
              <a:t>400 Bad Request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283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[Discussion] ③ Iterations for paraphrasing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A453E3-23D4-43EF-BE0B-7914EE0A4BA3}"/>
              </a:ext>
            </a:extLst>
          </p:cNvPr>
          <p:cNvSpPr/>
          <p:nvPr/>
        </p:nvSpPr>
        <p:spPr>
          <a:xfrm>
            <a:off x="0" y="647988"/>
            <a:ext cx="12192000" cy="1008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Delete Iteration API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E4DCB4-1E79-41C2-93E4-20D971562B6E}"/>
              </a:ext>
            </a:extLst>
          </p:cNvPr>
          <p:cNvSpPr/>
          <p:nvPr/>
        </p:nvSpPr>
        <p:spPr>
          <a:xfrm>
            <a:off x="277260" y="1512395"/>
            <a:ext cx="11620100" cy="359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</a:rPr>
              <a:t>DELETE https://{server address}/paraphrases/iteration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0E24C0-5C66-4097-8D29-408EDEC43A9C}"/>
              </a:ext>
            </a:extLst>
          </p:cNvPr>
          <p:cNvSpPr/>
          <p:nvPr/>
        </p:nvSpPr>
        <p:spPr>
          <a:xfrm>
            <a:off x="277260" y="2203592"/>
            <a:ext cx="116201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1400" dirty="0"/>
              <a:t>Authorization : </a:t>
            </a:r>
            <a:r>
              <a:rPr lang="en-US" altLang="ko-KR" sz="1400" i="1" dirty="0">
                <a:solidFill>
                  <a:srgbClr val="0000FF"/>
                </a:solidFill>
              </a:rPr>
              <a:t>{API Access Token}</a:t>
            </a:r>
            <a:endParaRPr lang="ko-KR" altLang="en-US" sz="1400" i="1" dirty="0">
              <a:solidFill>
                <a:srgbClr val="0000FF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142DE4-8842-40FC-B407-76111B980AD1}"/>
              </a:ext>
            </a:extLst>
          </p:cNvPr>
          <p:cNvSpPr/>
          <p:nvPr/>
        </p:nvSpPr>
        <p:spPr>
          <a:xfrm>
            <a:off x="190171" y="1885655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Header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2D8F89-4527-45BE-8354-279BF40DEE3B}"/>
              </a:ext>
            </a:extLst>
          </p:cNvPr>
          <p:cNvSpPr/>
          <p:nvPr/>
        </p:nvSpPr>
        <p:spPr>
          <a:xfrm>
            <a:off x="190171" y="1224539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Method &amp; URL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844D06-A248-4AE3-B954-7EE5D5FC41F5}"/>
              </a:ext>
            </a:extLst>
          </p:cNvPr>
          <p:cNvSpPr/>
          <p:nvPr/>
        </p:nvSpPr>
        <p:spPr>
          <a:xfrm>
            <a:off x="95794" y="1224539"/>
            <a:ext cx="11965577" cy="1379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836723-C6AE-40A0-900E-E7F20D8D8906}"/>
              </a:ext>
            </a:extLst>
          </p:cNvPr>
          <p:cNvSpPr/>
          <p:nvPr/>
        </p:nvSpPr>
        <p:spPr>
          <a:xfrm>
            <a:off x="11120989" y="1287785"/>
            <a:ext cx="869020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Request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CE1B49-8865-4EAB-8903-2AA60A2AAF50}"/>
              </a:ext>
            </a:extLst>
          </p:cNvPr>
          <p:cNvSpPr/>
          <p:nvPr/>
        </p:nvSpPr>
        <p:spPr>
          <a:xfrm>
            <a:off x="108850" y="2667109"/>
            <a:ext cx="11965577" cy="4082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2E4C41-2C29-442F-9BE7-5CDC88BE7007}"/>
              </a:ext>
            </a:extLst>
          </p:cNvPr>
          <p:cNvSpPr/>
          <p:nvPr/>
        </p:nvSpPr>
        <p:spPr>
          <a:xfrm>
            <a:off x="10995954" y="3406797"/>
            <a:ext cx="99405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Response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F2C09A-903C-43F9-AEBC-8C8C2015D1CB}"/>
              </a:ext>
            </a:extLst>
          </p:cNvPr>
          <p:cNvSpPr/>
          <p:nvPr/>
        </p:nvSpPr>
        <p:spPr>
          <a:xfrm>
            <a:off x="4417831" y="4461819"/>
            <a:ext cx="3213463" cy="119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 be defined</a:t>
            </a:r>
          </a:p>
          <a:p>
            <a:pPr algn="ctr"/>
            <a:r>
              <a:rPr lang="en-US" altLang="ko-KR" dirty="0"/>
              <a:t>200 OK</a:t>
            </a:r>
          </a:p>
          <a:p>
            <a:pPr algn="ctr"/>
            <a:r>
              <a:rPr lang="en-US" altLang="ko-KR" dirty="0"/>
              <a:t>400 Bad Request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89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23624C-24C8-4403-904B-20CB79A4F358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Objectives of discussion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AF661B-3B40-4C59-B774-E79E02E9B6A6}"/>
              </a:ext>
            </a:extLst>
          </p:cNvPr>
          <p:cNvSpPr/>
          <p:nvPr/>
        </p:nvSpPr>
        <p:spPr>
          <a:xfrm>
            <a:off x="267100" y="731520"/>
            <a:ext cx="10996344" cy="6620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Until now, most of all the requirements are reflected, though some of them are still being refined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3B5D29-E9B9-4AFB-83FA-6054C6CA6FC1}"/>
              </a:ext>
            </a:extLst>
          </p:cNvPr>
          <p:cNvSpPr/>
          <p:nvPr/>
        </p:nvSpPr>
        <p:spPr>
          <a:xfrm>
            <a:off x="289365" y="1620520"/>
            <a:ext cx="3464560" cy="1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529C00-C350-40D9-A04A-4EB9FEA748B8}"/>
              </a:ext>
            </a:extLst>
          </p:cNvPr>
          <p:cNvSpPr/>
          <p:nvPr/>
        </p:nvSpPr>
        <p:spPr>
          <a:xfrm>
            <a:off x="4109525" y="1620520"/>
            <a:ext cx="3464560" cy="1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반영 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A59D12-C0BB-4432-8AC1-25E12BD3AD2B}"/>
              </a:ext>
            </a:extLst>
          </p:cNvPr>
          <p:cNvSpPr/>
          <p:nvPr/>
        </p:nvSpPr>
        <p:spPr>
          <a:xfrm>
            <a:off x="8000805" y="1620520"/>
            <a:ext cx="3464560" cy="1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상세화 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570EF0-26D3-440A-96E2-8961BA63BF6C}"/>
              </a:ext>
            </a:extLst>
          </p:cNvPr>
          <p:cNvSpPr/>
          <p:nvPr/>
        </p:nvSpPr>
        <p:spPr>
          <a:xfrm>
            <a:off x="267100" y="3236746"/>
            <a:ext cx="9214125" cy="346665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During</a:t>
            </a:r>
            <a:r>
              <a:rPr lang="ko-KR" altLang="en-US" b="1" dirty="0"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</a:rPr>
              <a:t>this</a:t>
            </a:r>
            <a:r>
              <a:rPr lang="ko-KR" altLang="en-US" b="1" dirty="0"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</a:rPr>
              <a:t>discussion, 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b="1" dirty="0">
                <a:latin typeface="맑은 고딕" panose="020B0503020000020004" pitchFamily="50" charset="-127"/>
              </a:rPr>
              <a:t>The current requirements will be refined into a kind of detail design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b="1" dirty="0">
                <a:latin typeface="맑은 고딕" panose="020B0503020000020004" pitchFamily="50" charset="-127"/>
              </a:rPr>
              <a:t>Additional detail requirements will be elicited and refined into a rough design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b="1" dirty="0">
                <a:latin typeface="맑은 고딕" panose="020B0503020000020004" pitchFamily="50" charset="-127"/>
              </a:rPr>
              <a:t>Deliverables will be defined 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b="1" dirty="0">
                <a:latin typeface="맑은 고딕" panose="020B0503020000020004" pitchFamily="50" charset="-127"/>
              </a:rPr>
              <a:t>Delivery schedule will be defined 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b="1" dirty="0">
                <a:latin typeface="맑은 고딕" panose="020B0503020000020004" pitchFamily="50" charset="-127"/>
              </a:rPr>
              <a:t>Long term collaboration plan (2~3 years) will be roughly defined</a:t>
            </a:r>
          </a:p>
        </p:txBody>
      </p:sp>
    </p:spTree>
    <p:extLst>
      <p:ext uri="{BB962C8B-B14F-4D97-AF65-F5344CB8AC3E}">
        <p14:creationId xmlns:p14="http://schemas.microsoft.com/office/powerpoint/2010/main" val="1130468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[Discussion]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③ Iterations for paraphrasing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69EB23-363F-45D7-92B4-981009485999}"/>
              </a:ext>
            </a:extLst>
          </p:cNvPr>
          <p:cNvSpPr/>
          <p:nvPr/>
        </p:nvSpPr>
        <p:spPr>
          <a:xfrm>
            <a:off x="0" y="647988"/>
            <a:ext cx="12192000" cy="1008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Request Suggestion API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04F0D4-6478-4009-BECF-C8693C1EE060}"/>
              </a:ext>
            </a:extLst>
          </p:cNvPr>
          <p:cNvSpPr/>
          <p:nvPr/>
        </p:nvSpPr>
        <p:spPr>
          <a:xfrm>
            <a:off x="277260" y="1512395"/>
            <a:ext cx="11620100" cy="359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</a:rPr>
              <a:t>GET https://{server address}/paraphrases/iteration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4767AA-9AB5-4E69-9419-C37CF6F7824C}"/>
              </a:ext>
            </a:extLst>
          </p:cNvPr>
          <p:cNvSpPr/>
          <p:nvPr/>
        </p:nvSpPr>
        <p:spPr>
          <a:xfrm>
            <a:off x="277260" y="2203592"/>
            <a:ext cx="116201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1400" dirty="0"/>
              <a:t>Authorization : </a:t>
            </a:r>
            <a:r>
              <a:rPr lang="en-US" altLang="ko-KR" sz="1400" i="1" dirty="0">
                <a:solidFill>
                  <a:srgbClr val="0000FF"/>
                </a:solidFill>
              </a:rPr>
              <a:t>{API Access Token}</a:t>
            </a:r>
            <a:endParaRPr lang="ko-KR" altLang="en-US" sz="1400" i="1" dirty="0">
              <a:solidFill>
                <a:srgbClr val="0000FF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4C8429-FE20-460D-9B2E-BB781D465489}"/>
              </a:ext>
            </a:extLst>
          </p:cNvPr>
          <p:cNvSpPr/>
          <p:nvPr/>
        </p:nvSpPr>
        <p:spPr>
          <a:xfrm>
            <a:off x="190171" y="1885655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Header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25051-9368-439F-8303-1FED032B5E1F}"/>
              </a:ext>
            </a:extLst>
          </p:cNvPr>
          <p:cNvSpPr/>
          <p:nvPr/>
        </p:nvSpPr>
        <p:spPr>
          <a:xfrm>
            <a:off x="190171" y="1224539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Method &amp; URL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387F85-CBC6-4513-823D-86403A4550AD}"/>
              </a:ext>
            </a:extLst>
          </p:cNvPr>
          <p:cNvSpPr/>
          <p:nvPr/>
        </p:nvSpPr>
        <p:spPr>
          <a:xfrm>
            <a:off x="95794" y="1224539"/>
            <a:ext cx="11965577" cy="144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C79C4B-5D20-4D0F-B695-D1D390FC61AC}"/>
              </a:ext>
            </a:extLst>
          </p:cNvPr>
          <p:cNvSpPr/>
          <p:nvPr/>
        </p:nvSpPr>
        <p:spPr>
          <a:xfrm>
            <a:off x="95794" y="2704503"/>
            <a:ext cx="11965577" cy="4070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1A5CF6-EEBC-4098-9795-745B39ED032F}"/>
              </a:ext>
            </a:extLst>
          </p:cNvPr>
          <p:cNvSpPr/>
          <p:nvPr/>
        </p:nvSpPr>
        <p:spPr>
          <a:xfrm>
            <a:off x="285950" y="3060574"/>
            <a:ext cx="11620100" cy="364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“interims” : [</a:t>
            </a:r>
          </a:p>
          <a:p>
            <a:r>
              <a:rPr lang="en-US" altLang="ko-KR" sz="1400" dirty="0"/>
              <a:t>         “utterance” : </a:t>
            </a:r>
            <a:r>
              <a:rPr lang="en-US" altLang="ko-KR" sz="1400" i="1" dirty="0">
                <a:solidFill>
                  <a:srgbClr val="0000FF"/>
                </a:solidFill>
              </a:rPr>
              <a:t>{a string denoting paraphrased utterance text} </a:t>
            </a:r>
            <a:r>
              <a:rPr lang="en-US" altLang="ko-KR" sz="1400" i="1" dirty="0"/>
              <a:t>,</a:t>
            </a:r>
          </a:p>
          <a:p>
            <a:r>
              <a:rPr lang="en-US" altLang="ko-KR" sz="1400" i="1" dirty="0"/>
              <a:t>         </a:t>
            </a:r>
            <a:r>
              <a:rPr lang="en-US" altLang="ko-KR" sz="1400" dirty="0"/>
              <a:t>“</a:t>
            </a:r>
            <a:r>
              <a:rPr lang="en-US" altLang="ko-KR" sz="1400" dirty="0" err="1"/>
              <a:t>utterance_id</a:t>
            </a:r>
            <a:r>
              <a:rPr lang="en-US" altLang="ko-KR" sz="1400" dirty="0"/>
              <a:t>” :</a:t>
            </a:r>
            <a:r>
              <a:rPr lang="en-US" altLang="ko-KR" sz="1400" i="1" dirty="0"/>
              <a:t> </a:t>
            </a:r>
            <a:r>
              <a:rPr lang="en-US" altLang="ko-KR" sz="1400" i="1" dirty="0">
                <a:solidFill>
                  <a:srgbClr val="0000FF"/>
                </a:solidFill>
              </a:rPr>
              <a:t>{an integer value , unique in this response, denoting key to this utterance}</a:t>
            </a:r>
          </a:p>
          <a:p>
            <a:r>
              <a:rPr lang="en-US" altLang="ko-KR" sz="1400" i="1" dirty="0"/>
              <a:t>         </a:t>
            </a:r>
            <a:r>
              <a:rPr lang="en-US" altLang="ko-KR" sz="1400" dirty="0"/>
              <a:t>“intent” : “</a:t>
            </a:r>
            <a:r>
              <a:rPr lang="en-US" altLang="ko-KR" sz="1400" i="1" dirty="0">
                <a:solidFill>
                  <a:srgbClr val="0000FF"/>
                </a:solidFill>
              </a:rPr>
              <a:t>{Bixby 2.0 goal string same with the input utterance’s one. this is auxiliary information}</a:t>
            </a:r>
            <a:r>
              <a:rPr lang="en-US" altLang="ko-KR" sz="1400" dirty="0"/>
              <a:t>” ,</a:t>
            </a:r>
            <a:endParaRPr lang="en-US" altLang="ko-KR" sz="1400" i="1" dirty="0"/>
          </a:p>
          <a:p>
            <a:r>
              <a:rPr lang="en-US" altLang="ko-KR" sz="1400" dirty="0"/>
              <a:t>         “value-set” :  [</a:t>
            </a:r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en-US" altLang="ko-KR" sz="1400" dirty="0"/>
              <a:t>             { </a:t>
            </a:r>
          </a:p>
          <a:p>
            <a:r>
              <a:rPr lang="en-US" altLang="ko-KR" sz="1400" dirty="0"/>
              <a:t>                   “slot” : </a:t>
            </a:r>
            <a:r>
              <a:rPr lang="en-US" altLang="ko-KR" sz="1400" i="1" dirty="0">
                <a:solidFill>
                  <a:srgbClr val="0000FF"/>
                </a:solidFill>
              </a:rPr>
              <a:t>{an integer value denoting the order-index on which this annotation is placed. This index starts with zero} , </a:t>
            </a:r>
          </a:p>
          <a:p>
            <a:r>
              <a:rPr lang="en-US" altLang="ko-KR" sz="1400" dirty="0"/>
              <a:t>                   “parameter” : </a:t>
            </a:r>
            <a:r>
              <a:rPr lang="en-US" altLang="ko-KR" sz="1400" i="1" dirty="0">
                <a:solidFill>
                  <a:srgbClr val="0000FF"/>
                </a:solidFill>
              </a:rPr>
              <a:t>{a string value denoting an attribute for this slot (a concept for Bixby 2.0)} , </a:t>
            </a:r>
            <a:endParaRPr lang="en-US" altLang="ko-KR" sz="1400" dirty="0"/>
          </a:p>
          <a:p>
            <a:r>
              <a:rPr lang="en-US" altLang="ko-KR" sz="1400" i="1" dirty="0">
                <a:solidFill>
                  <a:srgbClr val="0000FF"/>
                </a:solidFill>
              </a:rPr>
              <a:t>                   </a:t>
            </a:r>
            <a:r>
              <a:rPr lang="en-US" altLang="ko-KR" sz="1400" i="1" dirty="0"/>
              <a:t>“value” :</a:t>
            </a:r>
            <a:r>
              <a:rPr lang="en-US" altLang="ko-KR" sz="1400" i="1" dirty="0">
                <a:solidFill>
                  <a:srgbClr val="0000FF"/>
                </a:solidFill>
              </a:rPr>
              <a:t> {a string value denoting an instance for this attribute (a value for Bixby 2.0)}”</a:t>
            </a:r>
            <a:r>
              <a:rPr lang="en-US" altLang="ko-KR" sz="1400" dirty="0"/>
              <a:t>             </a:t>
            </a:r>
          </a:p>
          <a:p>
            <a:r>
              <a:rPr lang="en-US" altLang="ko-KR" sz="1400" dirty="0"/>
              <a:t>             }, </a:t>
            </a:r>
            <a:r>
              <a:rPr lang="en-US" altLang="ko-KR" sz="1400" dirty="0">
                <a:solidFill>
                  <a:srgbClr val="00B050"/>
                </a:solidFill>
              </a:rPr>
              <a:t>// …  array</a:t>
            </a:r>
          </a:p>
          <a:p>
            <a:r>
              <a:rPr lang="en-US" altLang="ko-KR" sz="1400" dirty="0"/>
              <a:t>          ] </a:t>
            </a:r>
            <a:r>
              <a:rPr lang="en-US" altLang="ko-KR" sz="1400" dirty="0">
                <a:solidFill>
                  <a:srgbClr val="00B050"/>
                </a:solidFill>
              </a:rPr>
              <a:t>// end of array</a:t>
            </a:r>
            <a:endParaRPr lang="en-US" altLang="ko-KR" sz="1400" dirty="0"/>
          </a:p>
          <a:p>
            <a:r>
              <a:rPr lang="en-US" altLang="ko-KR" sz="1400" dirty="0"/>
              <a:t>     ]</a:t>
            </a:r>
            <a:r>
              <a:rPr lang="en-US" altLang="ko-KR" sz="1400" dirty="0">
                <a:solidFill>
                  <a:srgbClr val="00B050"/>
                </a:solidFill>
              </a:rPr>
              <a:t> // end of array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B6D1A3-DA00-41FB-B475-9FA974379AB4}"/>
              </a:ext>
            </a:extLst>
          </p:cNvPr>
          <p:cNvSpPr/>
          <p:nvPr/>
        </p:nvSpPr>
        <p:spPr>
          <a:xfrm>
            <a:off x="198861" y="2742638"/>
            <a:ext cx="617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Body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62193C-56B9-4A8D-8175-B068D7808DD1}"/>
              </a:ext>
            </a:extLst>
          </p:cNvPr>
          <p:cNvSpPr/>
          <p:nvPr/>
        </p:nvSpPr>
        <p:spPr>
          <a:xfrm>
            <a:off x="11120989" y="1287785"/>
            <a:ext cx="869020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Request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DC8A46-5958-4DCE-B072-BF776C1D74D7}"/>
              </a:ext>
            </a:extLst>
          </p:cNvPr>
          <p:cNvSpPr/>
          <p:nvPr/>
        </p:nvSpPr>
        <p:spPr>
          <a:xfrm>
            <a:off x="10995954" y="2752798"/>
            <a:ext cx="99405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011400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[Discussion]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③ Iterations for paraphrasing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2852BB-9C71-494D-B01A-E7AEC26949EF}"/>
              </a:ext>
            </a:extLst>
          </p:cNvPr>
          <p:cNvSpPr/>
          <p:nvPr/>
        </p:nvSpPr>
        <p:spPr>
          <a:xfrm>
            <a:off x="0" y="647988"/>
            <a:ext cx="12192000" cy="1008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Choose Suggestion API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4DF510-D51E-408C-9312-66275CB9E2F0}"/>
              </a:ext>
            </a:extLst>
          </p:cNvPr>
          <p:cNvSpPr/>
          <p:nvPr/>
        </p:nvSpPr>
        <p:spPr>
          <a:xfrm>
            <a:off x="277260" y="1512395"/>
            <a:ext cx="11620100" cy="359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</a:rPr>
              <a:t>POST https://{server address}/paraphrases/iteration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35954F-2E08-40AA-8B8F-BA38D8130127}"/>
              </a:ext>
            </a:extLst>
          </p:cNvPr>
          <p:cNvSpPr/>
          <p:nvPr/>
        </p:nvSpPr>
        <p:spPr>
          <a:xfrm>
            <a:off x="277260" y="2203592"/>
            <a:ext cx="116201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1400" dirty="0"/>
              <a:t>Authorization : </a:t>
            </a:r>
            <a:r>
              <a:rPr lang="en-US" altLang="ko-KR" sz="1400" i="1" dirty="0">
                <a:solidFill>
                  <a:srgbClr val="0000FF"/>
                </a:solidFill>
              </a:rPr>
              <a:t>{API Access Token}</a:t>
            </a:r>
            <a:endParaRPr lang="ko-KR" altLang="en-US" sz="1400" i="1" dirty="0">
              <a:solidFill>
                <a:srgbClr val="0000FF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30E415-A470-4F7A-A165-278755128173}"/>
              </a:ext>
            </a:extLst>
          </p:cNvPr>
          <p:cNvSpPr/>
          <p:nvPr/>
        </p:nvSpPr>
        <p:spPr>
          <a:xfrm>
            <a:off x="190171" y="1885655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Header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35F61E-1C0F-4595-811A-ABE226A56503}"/>
              </a:ext>
            </a:extLst>
          </p:cNvPr>
          <p:cNvSpPr/>
          <p:nvPr/>
        </p:nvSpPr>
        <p:spPr>
          <a:xfrm>
            <a:off x="190171" y="1224539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Method &amp; URL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DFBA40-24F3-4881-847C-FCC6BFD7277B}"/>
              </a:ext>
            </a:extLst>
          </p:cNvPr>
          <p:cNvSpPr/>
          <p:nvPr/>
        </p:nvSpPr>
        <p:spPr>
          <a:xfrm>
            <a:off x="95794" y="1224539"/>
            <a:ext cx="11965577" cy="1379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871B40-9D5D-4546-948E-6E648F32DD9B}"/>
              </a:ext>
            </a:extLst>
          </p:cNvPr>
          <p:cNvSpPr/>
          <p:nvPr/>
        </p:nvSpPr>
        <p:spPr>
          <a:xfrm>
            <a:off x="95794" y="2704503"/>
            <a:ext cx="11965577" cy="4070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784719-4940-4A97-838C-BCF5286491B8}"/>
              </a:ext>
            </a:extLst>
          </p:cNvPr>
          <p:cNvSpPr/>
          <p:nvPr/>
        </p:nvSpPr>
        <p:spPr>
          <a:xfrm>
            <a:off x="285950" y="3060574"/>
            <a:ext cx="11620100" cy="364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i="1" dirty="0"/>
              <a:t>   “</a:t>
            </a:r>
            <a:r>
              <a:rPr lang="en-US" altLang="ko-KR" sz="1400" i="1" dirty="0" err="1"/>
              <a:t>utterance_ids</a:t>
            </a:r>
            <a:r>
              <a:rPr lang="en-US" altLang="ko-KR" sz="1400" i="1" dirty="0"/>
              <a:t>” : </a:t>
            </a:r>
            <a:r>
              <a:rPr lang="en-US" altLang="ko-KR" sz="1400" i="1" dirty="0">
                <a:solidFill>
                  <a:srgbClr val="0000FF"/>
                </a:solidFill>
              </a:rPr>
              <a:t>{an set of integer values denoting utterances that is chosen by test engineers}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FE901B-7E47-4B16-8147-67F84ABACB64}"/>
              </a:ext>
            </a:extLst>
          </p:cNvPr>
          <p:cNvSpPr/>
          <p:nvPr/>
        </p:nvSpPr>
        <p:spPr>
          <a:xfrm>
            <a:off x="10995954" y="2752798"/>
            <a:ext cx="99405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375001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[Discussion] ④ variation types – quality and quantity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62EFA7-4494-42BE-AD20-C11C0C2D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4560"/>
            <a:ext cx="12192000" cy="466344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83109F8-6178-4240-8C78-60903023EEEF}"/>
              </a:ext>
            </a:extLst>
          </p:cNvPr>
          <p:cNvSpPr/>
          <p:nvPr/>
        </p:nvSpPr>
        <p:spPr>
          <a:xfrm>
            <a:off x="2159726" y="3484239"/>
            <a:ext cx="583474" cy="29601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499612-61F2-4787-B3E3-0E765E1D6B44}"/>
              </a:ext>
            </a:extLst>
          </p:cNvPr>
          <p:cNvSpPr/>
          <p:nvPr/>
        </p:nvSpPr>
        <p:spPr>
          <a:xfrm>
            <a:off x="2159726" y="3041957"/>
            <a:ext cx="2116183" cy="35137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8DF665-DFB4-4DCA-AC70-24ED95A4972C}"/>
              </a:ext>
            </a:extLst>
          </p:cNvPr>
          <p:cNvSpPr/>
          <p:nvPr/>
        </p:nvSpPr>
        <p:spPr>
          <a:xfrm>
            <a:off x="9276080" y="3129280"/>
            <a:ext cx="2841939" cy="266192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709F95A-199F-439E-B233-E8A488EC0FF9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 flipV="1">
            <a:off x="4275909" y="3217643"/>
            <a:ext cx="5000171" cy="124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71B257-3C03-47B2-BC8B-2D15B59692CA}"/>
              </a:ext>
            </a:extLst>
          </p:cNvPr>
          <p:cNvSpPr/>
          <p:nvPr/>
        </p:nvSpPr>
        <p:spPr>
          <a:xfrm>
            <a:off x="4792887" y="3624397"/>
            <a:ext cx="39662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/>
              <a:t>paraphrased into 6,125 utterances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947FCB-FEBD-4F4A-9F43-247964FE8EC0}"/>
              </a:ext>
            </a:extLst>
          </p:cNvPr>
          <p:cNvSpPr/>
          <p:nvPr/>
        </p:nvSpPr>
        <p:spPr>
          <a:xfrm>
            <a:off x="0" y="820708"/>
            <a:ext cx="12192000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Provide high-usability with utterance prioritization for large volume of generated utterances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the below example implies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“users have to ch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oose 2,000 from 6,125 x 2,000” at maximum</a:t>
            </a:r>
          </a:p>
          <a:p>
            <a:pPr lvl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(* capsule is able to have 2,000 utterances at maximum)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34065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[Discussion] ④ variation types – quality and quantity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947FCB-FEBD-4F4A-9F43-247964FE8EC0}"/>
              </a:ext>
            </a:extLst>
          </p:cNvPr>
          <p:cNvSpPr/>
          <p:nvPr/>
        </p:nvSpPr>
        <p:spPr>
          <a:xfrm>
            <a:off x="0" y="820708"/>
            <a:ext cx="1219200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A prioritization can be a possible approach to resolve this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From the testing view point, the prioritization need to consider coverage and effectiveness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02E845-A4B2-4EE7-B38D-0E1497E902D8}"/>
              </a:ext>
            </a:extLst>
          </p:cNvPr>
          <p:cNvSpPr/>
          <p:nvPr/>
        </p:nvSpPr>
        <p:spPr>
          <a:xfrm>
            <a:off x="335280" y="3079782"/>
            <a:ext cx="2875280" cy="721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Test Coverage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7092FB-50C3-4B1E-B9EB-DCB655FEB8B6}"/>
              </a:ext>
            </a:extLst>
          </p:cNvPr>
          <p:cNvSpPr/>
          <p:nvPr/>
        </p:nvSpPr>
        <p:spPr>
          <a:xfrm>
            <a:off x="335280" y="5195222"/>
            <a:ext cx="2875280" cy="721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Test Effectiveness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568A34-3E6B-4C77-89B4-243FA57F5DD4}"/>
              </a:ext>
            </a:extLst>
          </p:cNvPr>
          <p:cNvSpPr/>
          <p:nvPr/>
        </p:nvSpPr>
        <p:spPr>
          <a:xfrm>
            <a:off x="4013200" y="4686930"/>
            <a:ext cx="2875280" cy="721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Semantic Similarity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44E82A-006B-46A3-890B-449BE7C39F54}"/>
              </a:ext>
            </a:extLst>
          </p:cNvPr>
          <p:cNvSpPr/>
          <p:nvPr/>
        </p:nvSpPr>
        <p:spPr>
          <a:xfrm>
            <a:off x="4013200" y="5787065"/>
            <a:ext cx="2875280" cy="721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Usage Statistics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@ Market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31A471-A474-4129-BFCB-3107F1EAE1D0}"/>
              </a:ext>
            </a:extLst>
          </p:cNvPr>
          <p:cNvSpPr/>
          <p:nvPr/>
        </p:nvSpPr>
        <p:spPr>
          <a:xfrm>
            <a:off x="4013200" y="2534920"/>
            <a:ext cx="2875280" cy="721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Follows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Variation Guide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ED8FC7B-5A27-43F0-95F0-2FFA893BDE71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3210560" y="2895600"/>
            <a:ext cx="802640" cy="544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1A9CA19-3C60-4855-BD81-809AB0A09069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3210560" y="5047610"/>
            <a:ext cx="802640" cy="508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D30FB78-1DF1-4CD9-B69F-ABC7EDDCCA1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210560" y="5555902"/>
            <a:ext cx="802640" cy="59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B02523-C10C-468F-8489-EF4525B48ECB}"/>
              </a:ext>
            </a:extLst>
          </p:cNvPr>
          <p:cNvSpPr/>
          <p:nvPr/>
        </p:nvSpPr>
        <p:spPr>
          <a:xfrm>
            <a:off x="4013200" y="3586795"/>
            <a:ext cx="2875280" cy="721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Lexical Diversity 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In One Variation Type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0BCBBB4-8DAC-4485-BDC9-D338AA806707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3210560" y="3440462"/>
            <a:ext cx="802640" cy="507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AE57EC-D250-41EB-83BC-A986C104B20A}"/>
              </a:ext>
            </a:extLst>
          </p:cNvPr>
          <p:cNvSpPr/>
          <p:nvPr/>
        </p:nvSpPr>
        <p:spPr>
          <a:xfrm>
            <a:off x="4615655" y="2050007"/>
            <a:ext cx="1927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Good Test Suite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F21763-4271-4132-9B9B-29028132F99B}"/>
              </a:ext>
            </a:extLst>
          </p:cNvPr>
          <p:cNvSpPr/>
          <p:nvPr/>
        </p:nvSpPr>
        <p:spPr>
          <a:xfrm>
            <a:off x="8493760" y="3586795"/>
            <a:ext cx="2875280" cy="1821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Prioritization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Algorithm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0FDDAF3-9A39-489A-978E-C38E71DDC706}"/>
              </a:ext>
            </a:extLst>
          </p:cNvPr>
          <p:cNvCxnSpPr>
            <a:stCxn id="16" idx="3"/>
            <a:endCxn id="53" idx="1"/>
          </p:cNvCxnSpPr>
          <p:nvPr/>
        </p:nvCxnSpPr>
        <p:spPr>
          <a:xfrm>
            <a:off x="6888480" y="2895600"/>
            <a:ext cx="1605280" cy="1601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C9283CE-2E35-473B-ADC2-750B87D04656}"/>
              </a:ext>
            </a:extLst>
          </p:cNvPr>
          <p:cNvCxnSpPr>
            <a:stCxn id="30" idx="3"/>
            <a:endCxn id="53" idx="1"/>
          </p:cNvCxnSpPr>
          <p:nvPr/>
        </p:nvCxnSpPr>
        <p:spPr>
          <a:xfrm>
            <a:off x="6888480" y="3947475"/>
            <a:ext cx="1605280" cy="550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BD90C2F-20F5-4C97-A0E7-659085586192}"/>
              </a:ext>
            </a:extLst>
          </p:cNvPr>
          <p:cNvCxnSpPr>
            <a:stCxn id="14" idx="3"/>
            <a:endCxn id="53" idx="1"/>
          </p:cNvCxnSpPr>
          <p:nvPr/>
        </p:nvCxnSpPr>
        <p:spPr>
          <a:xfrm flipV="1">
            <a:off x="6888480" y="4497542"/>
            <a:ext cx="1605280" cy="550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61816E5-548E-411F-BFE0-0EF6685636F2}"/>
              </a:ext>
            </a:extLst>
          </p:cNvPr>
          <p:cNvCxnSpPr>
            <a:stCxn id="15" idx="3"/>
            <a:endCxn id="53" idx="1"/>
          </p:cNvCxnSpPr>
          <p:nvPr/>
        </p:nvCxnSpPr>
        <p:spPr>
          <a:xfrm flipV="1">
            <a:off x="6888480" y="4497542"/>
            <a:ext cx="1605280" cy="1650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A72783-415B-48EE-B545-A941510F0B9A}"/>
              </a:ext>
            </a:extLst>
          </p:cNvPr>
          <p:cNvSpPr/>
          <p:nvPr/>
        </p:nvSpPr>
        <p:spPr>
          <a:xfrm>
            <a:off x="4013200" y="6508425"/>
            <a:ext cx="54596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※ if possible to use usage log and failure review result from </a:t>
            </a:r>
            <a:r>
              <a:rPr lang="en-US" altLang="ko-KR" sz="1400" dirty="0" err="1"/>
              <a:t>ViV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7690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[Use Case] ⑤ getting generations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5EB53F-4E75-4CBD-AEA0-D8A79125ED73}"/>
              </a:ext>
            </a:extLst>
          </p:cNvPr>
          <p:cNvSpPr/>
          <p:nvPr/>
        </p:nvSpPr>
        <p:spPr>
          <a:xfrm>
            <a:off x="0" y="820708"/>
            <a:ext cx="1219200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Test engineers can get paraphrasing result only after finishing iteration steps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They get the result by invoking a get result API</a:t>
            </a:r>
          </a:p>
        </p:txBody>
      </p:sp>
    </p:spTree>
    <p:extLst>
      <p:ext uri="{BB962C8B-B14F-4D97-AF65-F5344CB8AC3E}">
        <p14:creationId xmlns:p14="http://schemas.microsoft.com/office/powerpoint/2010/main" val="1341828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[Discussion] ⑤ getting generations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5EB53F-4E75-4CBD-AEA0-D8A79125ED73}"/>
              </a:ext>
            </a:extLst>
          </p:cNvPr>
          <p:cNvSpPr/>
          <p:nvPr/>
        </p:nvSpPr>
        <p:spPr>
          <a:xfrm>
            <a:off x="0" y="820708"/>
            <a:ext cx="121920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Get Result API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98336E-975A-4A08-BF47-5B9CBC9ABF9D}"/>
              </a:ext>
            </a:extLst>
          </p:cNvPr>
          <p:cNvSpPr/>
          <p:nvPr/>
        </p:nvSpPr>
        <p:spPr>
          <a:xfrm>
            <a:off x="277260" y="1512395"/>
            <a:ext cx="11620100" cy="359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</a:rPr>
              <a:t>GET https://{server address}/paraphrases/iteration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F90627-90BB-4CF6-8D15-DDCAC1F6E3FE}"/>
              </a:ext>
            </a:extLst>
          </p:cNvPr>
          <p:cNvSpPr/>
          <p:nvPr/>
        </p:nvSpPr>
        <p:spPr>
          <a:xfrm>
            <a:off x="277260" y="2203592"/>
            <a:ext cx="116201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1400" dirty="0"/>
              <a:t>Authorization : </a:t>
            </a:r>
            <a:r>
              <a:rPr lang="en-US" altLang="ko-KR" sz="1400" i="1" dirty="0">
                <a:solidFill>
                  <a:srgbClr val="0000FF"/>
                </a:solidFill>
              </a:rPr>
              <a:t>{API Access Token}</a:t>
            </a:r>
            <a:endParaRPr lang="ko-KR" altLang="en-US" sz="1400" i="1" dirty="0">
              <a:solidFill>
                <a:srgbClr val="0000FF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5B009B-D735-4D67-96A6-0BCDE2F40852}"/>
              </a:ext>
            </a:extLst>
          </p:cNvPr>
          <p:cNvSpPr/>
          <p:nvPr/>
        </p:nvSpPr>
        <p:spPr>
          <a:xfrm>
            <a:off x="190171" y="1885655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Header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96E44-4DB9-4B07-BCA5-CF6DFF8786E4}"/>
              </a:ext>
            </a:extLst>
          </p:cNvPr>
          <p:cNvSpPr/>
          <p:nvPr/>
        </p:nvSpPr>
        <p:spPr>
          <a:xfrm>
            <a:off x="190171" y="1224539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Method &amp; URL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2992DE-F8B1-43C9-B9AE-0EA78795B463}"/>
              </a:ext>
            </a:extLst>
          </p:cNvPr>
          <p:cNvSpPr/>
          <p:nvPr/>
        </p:nvSpPr>
        <p:spPr>
          <a:xfrm>
            <a:off x="95794" y="1224539"/>
            <a:ext cx="11965577" cy="144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3F4C61-ADE2-4910-904B-104639787280}"/>
              </a:ext>
            </a:extLst>
          </p:cNvPr>
          <p:cNvSpPr/>
          <p:nvPr/>
        </p:nvSpPr>
        <p:spPr>
          <a:xfrm>
            <a:off x="95794" y="2704503"/>
            <a:ext cx="11965577" cy="4070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EFDB96-09A8-4715-AE3D-5A8392E93A75}"/>
              </a:ext>
            </a:extLst>
          </p:cNvPr>
          <p:cNvSpPr/>
          <p:nvPr/>
        </p:nvSpPr>
        <p:spPr>
          <a:xfrm>
            <a:off x="285950" y="3060574"/>
            <a:ext cx="11620100" cy="364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“finals” : [</a:t>
            </a:r>
          </a:p>
          <a:p>
            <a:r>
              <a:rPr lang="en-US" altLang="ko-KR" sz="1400" dirty="0"/>
              <a:t>         “utterance” : </a:t>
            </a:r>
            <a:r>
              <a:rPr lang="en-US" altLang="ko-KR" sz="1400" i="1" dirty="0">
                <a:solidFill>
                  <a:srgbClr val="0000FF"/>
                </a:solidFill>
              </a:rPr>
              <a:t>{a string denoting paraphrased utterance text} </a:t>
            </a:r>
            <a:r>
              <a:rPr lang="en-US" altLang="ko-KR" sz="1400" i="1" dirty="0"/>
              <a:t>,</a:t>
            </a:r>
          </a:p>
          <a:p>
            <a:r>
              <a:rPr lang="en-US" altLang="ko-KR" sz="1400" i="1" dirty="0"/>
              <a:t>         </a:t>
            </a:r>
            <a:r>
              <a:rPr lang="en-US" altLang="ko-KR" sz="1400" dirty="0"/>
              <a:t>“</a:t>
            </a:r>
            <a:r>
              <a:rPr lang="en-US" altLang="ko-KR" sz="1400" dirty="0" err="1"/>
              <a:t>utterance_id</a:t>
            </a:r>
            <a:r>
              <a:rPr lang="en-US" altLang="ko-KR" sz="1400" dirty="0"/>
              <a:t>” :</a:t>
            </a:r>
            <a:r>
              <a:rPr lang="en-US" altLang="ko-KR" sz="1400" i="1" dirty="0"/>
              <a:t> </a:t>
            </a:r>
            <a:r>
              <a:rPr lang="en-US" altLang="ko-KR" sz="1400" i="1" dirty="0">
                <a:solidFill>
                  <a:srgbClr val="0000FF"/>
                </a:solidFill>
              </a:rPr>
              <a:t>{an integer value , unique in this response, denoting key to this utterance}</a:t>
            </a:r>
          </a:p>
          <a:p>
            <a:r>
              <a:rPr lang="en-US" altLang="ko-KR" sz="1400" i="1" dirty="0"/>
              <a:t>         </a:t>
            </a:r>
            <a:r>
              <a:rPr lang="en-US" altLang="ko-KR" sz="1400" dirty="0"/>
              <a:t>“intent” : “</a:t>
            </a:r>
            <a:r>
              <a:rPr lang="en-US" altLang="ko-KR" sz="1400" i="1" dirty="0">
                <a:solidFill>
                  <a:srgbClr val="0000FF"/>
                </a:solidFill>
              </a:rPr>
              <a:t>{Bixby 2.0 goal string same with the input utterance’s one. this is auxiliary information}</a:t>
            </a:r>
            <a:r>
              <a:rPr lang="en-US" altLang="ko-KR" sz="1400" dirty="0"/>
              <a:t>” ,</a:t>
            </a:r>
            <a:endParaRPr lang="en-US" altLang="ko-KR" sz="1400" i="1" dirty="0"/>
          </a:p>
          <a:p>
            <a:r>
              <a:rPr lang="en-US" altLang="ko-KR" sz="1400" dirty="0"/>
              <a:t>         “value-set” :  [</a:t>
            </a:r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en-US" altLang="ko-KR" sz="1400" dirty="0"/>
              <a:t>             { </a:t>
            </a:r>
          </a:p>
          <a:p>
            <a:r>
              <a:rPr lang="en-US" altLang="ko-KR" sz="1400" dirty="0"/>
              <a:t>                   “slot” : </a:t>
            </a:r>
            <a:r>
              <a:rPr lang="en-US" altLang="ko-KR" sz="1400" i="1" dirty="0">
                <a:solidFill>
                  <a:srgbClr val="0000FF"/>
                </a:solidFill>
              </a:rPr>
              <a:t>{an integer value denoting the order-index on which this annotation is placed. This index starts with zero} , </a:t>
            </a:r>
          </a:p>
          <a:p>
            <a:r>
              <a:rPr lang="en-US" altLang="ko-KR" sz="1400" dirty="0"/>
              <a:t>                   “parameter” : </a:t>
            </a:r>
            <a:r>
              <a:rPr lang="en-US" altLang="ko-KR" sz="1400" i="1" dirty="0">
                <a:solidFill>
                  <a:srgbClr val="0000FF"/>
                </a:solidFill>
              </a:rPr>
              <a:t>{a string value denoting an attribute for this slot (a concept for Bixby 2.0)} , </a:t>
            </a:r>
            <a:endParaRPr lang="en-US" altLang="ko-KR" sz="1400" dirty="0"/>
          </a:p>
          <a:p>
            <a:r>
              <a:rPr lang="en-US" altLang="ko-KR" sz="1400" i="1" dirty="0">
                <a:solidFill>
                  <a:srgbClr val="0000FF"/>
                </a:solidFill>
              </a:rPr>
              <a:t>                   </a:t>
            </a:r>
            <a:r>
              <a:rPr lang="en-US" altLang="ko-KR" sz="1400" i="1" dirty="0"/>
              <a:t>“value” :</a:t>
            </a:r>
            <a:r>
              <a:rPr lang="en-US" altLang="ko-KR" sz="1400" i="1" dirty="0">
                <a:solidFill>
                  <a:srgbClr val="0000FF"/>
                </a:solidFill>
              </a:rPr>
              <a:t> {a string value denoting an instance for this attribute (a value for Bixby 2.0)}”</a:t>
            </a:r>
            <a:r>
              <a:rPr lang="en-US" altLang="ko-KR" sz="1400" dirty="0"/>
              <a:t>             </a:t>
            </a:r>
          </a:p>
          <a:p>
            <a:r>
              <a:rPr lang="en-US" altLang="ko-KR" sz="1400" dirty="0"/>
              <a:t>             }, </a:t>
            </a:r>
            <a:r>
              <a:rPr lang="en-US" altLang="ko-KR" sz="1400" dirty="0">
                <a:solidFill>
                  <a:srgbClr val="00B050"/>
                </a:solidFill>
              </a:rPr>
              <a:t>// …  array</a:t>
            </a:r>
          </a:p>
          <a:p>
            <a:r>
              <a:rPr lang="en-US" altLang="ko-KR" sz="1400" dirty="0"/>
              <a:t>          ] </a:t>
            </a:r>
            <a:r>
              <a:rPr lang="en-US" altLang="ko-KR" sz="1400" dirty="0">
                <a:solidFill>
                  <a:srgbClr val="00B050"/>
                </a:solidFill>
              </a:rPr>
              <a:t>// end of array</a:t>
            </a:r>
            <a:endParaRPr lang="en-US" altLang="ko-KR" sz="1400" dirty="0"/>
          </a:p>
          <a:p>
            <a:r>
              <a:rPr lang="en-US" altLang="ko-KR" sz="1400" dirty="0"/>
              <a:t>     ]</a:t>
            </a:r>
            <a:r>
              <a:rPr lang="en-US" altLang="ko-KR" sz="1400" dirty="0">
                <a:solidFill>
                  <a:srgbClr val="00B050"/>
                </a:solidFill>
              </a:rPr>
              <a:t> // end of array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54676-51F9-4612-AEB0-659432F5FC5B}"/>
              </a:ext>
            </a:extLst>
          </p:cNvPr>
          <p:cNvSpPr/>
          <p:nvPr/>
        </p:nvSpPr>
        <p:spPr>
          <a:xfrm>
            <a:off x="198861" y="2742638"/>
            <a:ext cx="617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Body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D11CC5-85BA-4963-9A7E-3E9629437E19}"/>
              </a:ext>
            </a:extLst>
          </p:cNvPr>
          <p:cNvSpPr/>
          <p:nvPr/>
        </p:nvSpPr>
        <p:spPr>
          <a:xfrm>
            <a:off x="11120989" y="1287785"/>
            <a:ext cx="869020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Request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BD1247-4530-41BB-B71B-FB4477B07046}"/>
              </a:ext>
            </a:extLst>
          </p:cNvPr>
          <p:cNvSpPr/>
          <p:nvPr/>
        </p:nvSpPr>
        <p:spPr>
          <a:xfrm>
            <a:off x="10995954" y="2752798"/>
            <a:ext cx="99405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14397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[Plan] Deliverables &amp; Schedule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503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[Additional] For The Next …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57AFC7-6A22-4CC9-8B48-6D16453CC491}"/>
              </a:ext>
            </a:extLst>
          </p:cNvPr>
          <p:cNvSpPr/>
          <p:nvPr/>
        </p:nvSpPr>
        <p:spPr>
          <a:xfrm>
            <a:off x="152719" y="882946"/>
            <a:ext cx="1216089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Is it possible to provide the below features ?</a:t>
            </a:r>
          </a:p>
          <a:p>
            <a:r>
              <a:rPr lang="en-US" altLang="ko-KR" b="1" dirty="0"/>
              <a:t>Automatic annotation into a unannotated utterance with existing training utterances for a goal in a capsule</a:t>
            </a:r>
          </a:p>
          <a:p>
            <a:endParaRPr lang="en-US" altLang="ko-KR" b="1" dirty="0"/>
          </a:p>
          <a:p>
            <a:r>
              <a:rPr lang="en-US" altLang="ko-KR" b="1" dirty="0"/>
              <a:t>Is there any chance to try to use current version of CRUISE?</a:t>
            </a:r>
          </a:p>
          <a:p>
            <a:r>
              <a:rPr lang="en-US" altLang="ko-KR" b="1" dirty="0"/>
              <a:t>It is hard to infer whole detail features of CRUISE only with papers.</a:t>
            </a:r>
          </a:p>
          <a:p>
            <a:endParaRPr lang="en-US" altLang="ko-KR" b="1" dirty="0"/>
          </a:p>
          <a:p>
            <a:r>
              <a:rPr lang="en-US" altLang="ko-KR" b="1" dirty="0"/>
              <a:t>Language expansion plan is needed if this approach is successful</a:t>
            </a:r>
          </a:p>
          <a:p>
            <a:r>
              <a:rPr lang="en-US" altLang="ko-KR" b="1" dirty="0"/>
              <a:t>Does your internal plan have this ?</a:t>
            </a:r>
          </a:p>
          <a:p>
            <a:endParaRPr lang="en-US" altLang="ko-KR" b="1" dirty="0"/>
          </a:p>
          <a:p>
            <a:r>
              <a:rPr lang="en-US" altLang="ko-KR" b="1" dirty="0"/>
              <a:t>Can you share stuffs at code level ?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06066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552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0512EA-D1C5-4D4D-8A04-5631524DBC43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Cold Start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6CE806-9FB8-4C8C-9C7F-F72CFFB8C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040" y="853717"/>
            <a:ext cx="9204960" cy="36540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128462-8BFF-42C8-A6B8-78AC798B1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60" y="4737515"/>
            <a:ext cx="7863840" cy="2065155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1B3F208-EA55-4061-97F3-E8DC8E29A055}"/>
              </a:ext>
            </a:extLst>
          </p:cNvPr>
          <p:cNvSpPr/>
          <p:nvPr/>
        </p:nvSpPr>
        <p:spPr>
          <a:xfrm>
            <a:off x="173039" y="1252974"/>
            <a:ext cx="2791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Need this mode in SR 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390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DB2B368-2C74-4BDA-9A0B-A5315F5E9D8E}"/>
              </a:ext>
            </a:extLst>
          </p:cNvPr>
          <p:cNvSpPr/>
          <p:nvPr/>
        </p:nvSpPr>
        <p:spPr>
          <a:xfrm>
            <a:off x="237940" y="1137920"/>
            <a:ext cx="1838960" cy="5212080"/>
          </a:xfrm>
          <a:prstGeom prst="roundRect">
            <a:avLst>
              <a:gd name="adj" fmla="val 7525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Bixby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EA34FB9-CEBB-44C1-99C9-E118C71E27F4}"/>
              </a:ext>
            </a:extLst>
          </p:cNvPr>
          <p:cNvSpPr/>
          <p:nvPr/>
        </p:nvSpPr>
        <p:spPr>
          <a:xfrm>
            <a:off x="2239460" y="1137920"/>
            <a:ext cx="1838960" cy="5212080"/>
          </a:xfrm>
          <a:prstGeom prst="roundRect">
            <a:avLst>
              <a:gd name="adj" fmla="val 6499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CRUISE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Server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663FFC0-5E41-4160-A498-993CF413BCE4}"/>
              </a:ext>
            </a:extLst>
          </p:cNvPr>
          <p:cNvSpPr/>
          <p:nvPr/>
        </p:nvSpPr>
        <p:spPr>
          <a:xfrm>
            <a:off x="8737112" y="1137920"/>
            <a:ext cx="3185160" cy="5212080"/>
          </a:xfrm>
          <a:prstGeom prst="roundRect">
            <a:avLst>
              <a:gd name="adj" fmla="val 4609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Auto Evaluation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System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A787C3-43F2-4D32-BB48-54272E064F86}"/>
              </a:ext>
            </a:extLst>
          </p:cNvPr>
          <p:cNvSpPr/>
          <p:nvPr/>
        </p:nvSpPr>
        <p:spPr>
          <a:xfrm>
            <a:off x="9146052" y="1857359"/>
            <a:ext cx="2367280" cy="321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Utterance Extraction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C28728-96BA-4915-8529-0FA71D4C3117}"/>
              </a:ext>
            </a:extLst>
          </p:cNvPr>
          <p:cNvSpPr/>
          <p:nvPr/>
        </p:nvSpPr>
        <p:spPr>
          <a:xfrm>
            <a:off x="9146052" y="5695485"/>
            <a:ext cx="2367280" cy="49530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Testing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DDF115B-3759-407F-B0A7-D01B8C6306D0}"/>
              </a:ext>
            </a:extLst>
          </p:cNvPr>
          <p:cNvCxnSpPr>
            <a:cxnSpLocks/>
            <a:stCxn id="10" idx="2"/>
            <a:endCxn id="4" idx="2"/>
          </p:cNvCxnSpPr>
          <p:nvPr/>
        </p:nvCxnSpPr>
        <p:spPr>
          <a:xfrm rot="5400000">
            <a:off x="5663949" y="1684257"/>
            <a:ext cx="159214" cy="9172272"/>
          </a:xfrm>
          <a:prstGeom prst="bentConnector3">
            <a:avLst>
              <a:gd name="adj1" fmla="val 24358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Discussion points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CD48AE-609F-4EA3-A828-51B08066C42E}"/>
              </a:ext>
            </a:extLst>
          </p:cNvPr>
          <p:cNvSpPr/>
          <p:nvPr/>
        </p:nvSpPr>
        <p:spPr>
          <a:xfrm>
            <a:off x="9146052" y="2367283"/>
            <a:ext cx="2367280" cy="3177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Paraphrase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Generation I/F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29C1E9-148F-4F50-88D5-7D2BDEB51A2B}"/>
              </a:ext>
            </a:extLst>
          </p:cNvPr>
          <p:cNvSpPr/>
          <p:nvPr/>
        </p:nvSpPr>
        <p:spPr>
          <a:xfrm>
            <a:off x="9358776" y="3080744"/>
            <a:ext cx="1987552" cy="623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Search Exists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12EF49-80D1-47EE-B8EB-82653AF74841}"/>
              </a:ext>
            </a:extLst>
          </p:cNvPr>
          <p:cNvSpPr/>
          <p:nvPr/>
        </p:nvSpPr>
        <p:spPr>
          <a:xfrm>
            <a:off x="9358776" y="3834764"/>
            <a:ext cx="1987552" cy="1614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Generate News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순서도: 자기 디스크 1">
            <a:extLst>
              <a:ext uri="{FF2B5EF4-FFF2-40B4-BE49-F238E27FC236}">
                <a16:creationId xmlns:a16="http://schemas.microsoft.com/office/drawing/2014/main" id="{9E4CDC1F-4DD5-4E32-BA2F-8B66EE6AE8CC}"/>
              </a:ext>
            </a:extLst>
          </p:cNvPr>
          <p:cNvSpPr/>
          <p:nvPr/>
        </p:nvSpPr>
        <p:spPr>
          <a:xfrm>
            <a:off x="2338808" y="3027131"/>
            <a:ext cx="1640264" cy="73107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Utterance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Relation DB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732AB3-B1EF-4C63-9193-D4E5CC8E80C9}"/>
              </a:ext>
            </a:extLst>
          </p:cNvPr>
          <p:cNvSpPr/>
          <p:nvPr/>
        </p:nvSpPr>
        <p:spPr>
          <a:xfrm>
            <a:off x="319397" y="5591443"/>
            <a:ext cx="1676046" cy="6705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CES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(capsule execution service)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7609C7-6D79-4A35-9153-CBD8861968A8}"/>
              </a:ext>
            </a:extLst>
          </p:cNvPr>
          <p:cNvSpPr/>
          <p:nvPr/>
        </p:nvSpPr>
        <p:spPr>
          <a:xfrm>
            <a:off x="4881141" y="6580365"/>
            <a:ext cx="2286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CES Test Client &amp; Stack Driver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064042-7CFE-41B2-8D6A-9A10829CB2CE}"/>
              </a:ext>
            </a:extLst>
          </p:cNvPr>
          <p:cNvSpPr/>
          <p:nvPr/>
        </p:nvSpPr>
        <p:spPr>
          <a:xfrm>
            <a:off x="84841" y="1857359"/>
            <a:ext cx="4609707" cy="1040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A pair (utterances vs its generated paraphrases) set is stored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A subset(unused paraphrases) of the pair is kept unused for the capsule training augmentation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The unused paraphrases is retrieved by a query from the auto evaluation system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8A1D194-BB28-41EC-98D5-2619F2B2C23D}"/>
              </a:ext>
            </a:extLst>
          </p:cNvPr>
          <p:cNvCxnSpPr>
            <a:cxnSpLocks/>
            <a:stCxn id="29" idx="2"/>
            <a:endCxn id="2" idx="1"/>
          </p:cNvCxnSpPr>
          <p:nvPr/>
        </p:nvCxnSpPr>
        <p:spPr>
          <a:xfrm>
            <a:off x="2389695" y="2897565"/>
            <a:ext cx="769245" cy="1295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3FA00CE-3E1B-4A8A-B3B3-DB87790E76D5}"/>
              </a:ext>
            </a:extLst>
          </p:cNvPr>
          <p:cNvCxnSpPr>
            <a:cxnSpLocks/>
            <a:stCxn id="15" idx="1"/>
            <a:endCxn id="44" idx="6"/>
          </p:cNvCxnSpPr>
          <p:nvPr/>
        </p:nvCxnSpPr>
        <p:spPr>
          <a:xfrm flipH="1">
            <a:off x="4465946" y="3392667"/>
            <a:ext cx="4892830" cy="26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54BE4A0-DD0E-41DE-8789-989BD9C9C50D}"/>
              </a:ext>
            </a:extLst>
          </p:cNvPr>
          <p:cNvSpPr/>
          <p:nvPr/>
        </p:nvSpPr>
        <p:spPr>
          <a:xfrm>
            <a:off x="2338808" y="4098694"/>
            <a:ext cx="1640264" cy="2163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Paraphrase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Generation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5BA448F-8A67-4B9C-86F9-B0E892D14660}"/>
              </a:ext>
            </a:extLst>
          </p:cNvPr>
          <p:cNvSpPr/>
          <p:nvPr/>
        </p:nvSpPr>
        <p:spPr>
          <a:xfrm>
            <a:off x="4310078" y="3317937"/>
            <a:ext cx="155868" cy="15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314F1DE-C640-42BB-BDC8-8CCF691AC0DE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4082286" y="3395337"/>
            <a:ext cx="227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92A67D0B-28A7-4FB3-BAE5-0EB940627579}"/>
              </a:ext>
            </a:extLst>
          </p:cNvPr>
          <p:cNvSpPr/>
          <p:nvPr/>
        </p:nvSpPr>
        <p:spPr>
          <a:xfrm>
            <a:off x="4291144" y="4343321"/>
            <a:ext cx="155868" cy="15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C7EC3C0-A66B-4509-AD51-48DCB9E0E3A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4063352" y="4420721"/>
            <a:ext cx="227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2E537795-4453-471E-9E3B-2763D9357E92}"/>
              </a:ext>
            </a:extLst>
          </p:cNvPr>
          <p:cNvSpPr/>
          <p:nvPr/>
        </p:nvSpPr>
        <p:spPr>
          <a:xfrm>
            <a:off x="4291144" y="5130645"/>
            <a:ext cx="155868" cy="15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F6BDFE8-3E19-490D-BE86-70E1166D37D2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4063352" y="5208045"/>
            <a:ext cx="227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CA2A1E22-2067-4479-83F2-764508685E14}"/>
              </a:ext>
            </a:extLst>
          </p:cNvPr>
          <p:cNvSpPr/>
          <p:nvPr/>
        </p:nvSpPr>
        <p:spPr>
          <a:xfrm>
            <a:off x="4310078" y="5917969"/>
            <a:ext cx="155868" cy="15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ACDC758-957F-44E9-A4B9-9ED9082670F6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4082286" y="5995369"/>
            <a:ext cx="227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27A8243-ABA2-4CAE-B333-248102F01D9C}"/>
              </a:ext>
            </a:extLst>
          </p:cNvPr>
          <p:cNvCxnSpPr>
            <a:cxnSpLocks/>
            <a:stCxn id="17" idx="1"/>
            <a:endCxn id="59" idx="6"/>
          </p:cNvCxnSpPr>
          <p:nvPr/>
        </p:nvCxnSpPr>
        <p:spPr>
          <a:xfrm flipH="1">
            <a:off x="4447012" y="4641987"/>
            <a:ext cx="4911764" cy="5660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5CCBDC9-EC08-438E-970B-F21762937360}"/>
              </a:ext>
            </a:extLst>
          </p:cNvPr>
          <p:cNvCxnSpPr>
            <a:cxnSpLocks/>
            <a:stCxn id="17" idx="1"/>
            <a:endCxn id="57" idx="6"/>
          </p:cNvCxnSpPr>
          <p:nvPr/>
        </p:nvCxnSpPr>
        <p:spPr>
          <a:xfrm flipH="1" flipV="1">
            <a:off x="4447012" y="4420721"/>
            <a:ext cx="4911764" cy="2212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17F4CF2-63F3-4C16-BA45-531D66BD601F}"/>
              </a:ext>
            </a:extLst>
          </p:cNvPr>
          <p:cNvCxnSpPr>
            <a:cxnSpLocks/>
            <a:stCxn id="17" idx="1"/>
            <a:endCxn id="61" idx="6"/>
          </p:cNvCxnSpPr>
          <p:nvPr/>
        </p:nvCxnSpPr>
        <p:spPr>
          <a:xfrm flipH="1">
            <a:off x="4465946" y="4641987"/>
            <a:ext cx="4892830" cy="13533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87DD7C1-0FC3-4809-931B-CC9A3E7D2C97}"/>
              </a:ext>
            </a:extLst>
          </p:cNvPr>
          <p:cNvSpPr/>
          <p:nvPr/>
        </p:nvSpPr>
        <p:spPr>
          <a:xfrm>
            <a:off x="5364833" y="2464341"/>
            <a:ext cx="2111873" cy="36933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</a:rPr>
              <a:t>5 - Talking Points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E1D48FD-7511-455E-A153-7E5A09ACBAF9}"/>
              </a:ext>
            </a:extLst>
          </p:cNvPr>
          <p:cNvSpPr/>
          <p:nvPr/>
        </p:nvSpPr>
        <p:spPr>
          <a:xfrm>
            <a:off x="4200861" y="2932207"/>
            <a:ext cx="356956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① 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Search existing paraphrases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ABF1DF2-DB8A-4A96-8AF6-6766895E175C}"/>
              </a:ext>
            </a:extLst>
          </p:cNvPr>
          <p:cNvSpPr/>
          <p:nvPr/>
        </p:nvSpPr>
        <p:spPr>
          <a:xfrm>
            <a:off x="4205998" y="3943077"/>
            <a:ext cx="42105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Set-up mode &amp; its required input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BA83CC7-95C6-4459-B65B-D1F9618E1ABB}"/>
              </a:ext>
            </a:extLst>
          </p:cNvPr>
          <p:cNvSpPr/>
          <p:nvPr/>
        </p:nvSpPr>
        <p:spPr>
          <a:xfrm>
            <a:off x="4200861" y="4733954"/>
            <a:ext cx="201805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③ 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Pruning steps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5D8C993-0809-437F-99E4-6A7136B113CC}"/>
              </a:ext>
            </a:extLst>
          </p:cNvPr>
          <p:cNvSpPr/>
          <p:nvPr/>
        </p:nvSpPr>
        <p:spPr>
          <a:xfrm>
            <a:off x="4214410" y="5521570"/>
            <a:ext cx="347992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⑤ 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Get generated paraphrases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5876BC9-3955-4D04-B289-C21C1BF6675E}"/>
              </a:ext>
            </a:extLst>
          </p:cNvPr>
          <p:cNvSpPr/>
          <p:nvPr/>
        </p:nvSpPr>
        <p:spPr>
          <a:xfrm>
            <a:off x="1689005" y="5170257"/>
            <a:ext cx="223321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④</a:t>
            </a:r>
            <a:r>
              <a:rPr lang="ko-KR" altLang="en-US" b="1" dirty="0"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Variation Types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430B113-8190-4036-8F47-A8E4FE1236B5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0329692" y="2179086"/>
            <a:ext cx="0" cy="188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545B8E9-9598-43C1-9435-3FE891850D16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10329692" y="5544819"/>
            <a:ext cx="0" cy="15066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순서도: 자기 디스크 94">
            <a:extLst>
              <a:ext uri="{FF2B5EF4-FFF2-40B4-BE49-F238E27FC236}">
                <a16:creationId xmlns:a16="http://schemas.microsoft.com/office/drawing/2014/main" id="{F1D883A9-305A-44CD-A94F-DA7377E3FE5D}"/>
              </a:ext>
            </a:extLst>
          </p:cNvPr>
          <p:cNvSpPr/>
          <p:nvPr/>
        </p:nvSpPr>
        <p:spPr>
          <a:xfrm>
            <a:off x="367538" y="4098694"/>
            <a:ext cx="1640264" cy="73107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Stack Driver</a:t>
            </a:r>
          </a:p>
          <a:p>
            <a:pPr algn="ctr"/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Log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B597586-B955-4C8E-8B41-5D9D243234F2}"/>
              </a:ext>
            </a:extLst>
          </p:cNvPr>
          <p:cNvCxnSpPr>
            <a:cxnSpLocks/>
            <a:stCxn id="43" idx="0"/>
            <a:endCxn id="2" idx="3"/>
          </p:cNvCxnSpPr>
          <p:nvPr/>
        </p:nvCxnSpPr>
        <p:spPr>
          <a:xfrm flipV="1">
            <a:off x="3158940" y="3758202"/>
            <a:ext cx="0" cy="340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237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88BBD9-43E9-4026-8838-CAFE3421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2391727"/>
            <a:ext cx="7285997" cy="10819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55EADD-236F-4B48-9168-576CCC6A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" y="651193"/>
            <a:ext cx="2251467" cy="10194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DA37B8-B349-4400-8601-AE266B2B1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7" y="3709145"/>
            <a:ext cx="2939415" cy="17511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C6028C-41B5-4774-8EC3-9C3E90317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102" y="3709145"/>
            <a:ext cx="3533777" cy="17511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36F502-ECD9-49D5-8840-534140CC02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3439" y="3709145"/>
            <a:ext cx="2969884" cy="17511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500458-2829-41AD-BC9D-74921E0B6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8800" y="231982"/>
            <a:ext cx="7579360" cy="193014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763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[Use Case] Searching existing paraphrases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2DA95D-8CD3-47C5-8968-D21E9481F9F6}"/>
              </a:ext>
            </a:extLst>
          </p:cNvPr>
          <p:cNvSpPr/>
          <p:nvPr/>
        </p:nvSpPr>
        <p:spPr>
          <a:xfrm>
            <a:off x="0" y="647988"/>
            <a:ext cx="12192000" cy="2281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Test engineers use previously generated paraphrases if any for a given utterance</a:t>
            </a: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dirty="0"/>
              <a:t>During generating utterances for the ‘In Capsule NLU’ ,</a:t>
            </a: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dirty="0"/>
              <a:t>Some of the generated utterances are kept unused for training for the evaluation. </a:t>
            </a: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dirty="0"/>
              <a:t>The keep-ratio can be configured outer-side of system and defined by discussion and experiments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730559-8D90-4923-B3D9-A5D76F919A0C}"/>
              </a:ext>
            </a:extLst>
          </p:cNvPr>
          <p:cNvSpPr/>
          <p:nvPr/>
        </p:nvSpPr>
        <p:spPr>
          <a:xfrm>
            <a:off x="4211003" y="3429000"/>
            <a:ext cx="3464560" cy="1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SRA </a:t>
            </a:r>
            <a:r>
              <a:rPr lang="ko-KR" altLang="en-US" dirty="0"/>
              <a:t>문서에</a:t>
            </a:r>
            <a:endParaRPr lang="en-US" altLang="ko-KR" dirty="0"/>
          </a:p>
          <a:p>
            <a:pPr algn="ctr"/>
            <a:r>
              <a:rPr lang="ko-KR" altLang="en-US" dirty="0"/>
              <a:t>발췌</a:t>
            </a:r>
            <a:endParaRPr lang="en-US" altLang="ko-KR" dirty="0"/>
          </a:p>
          <a:p>
            <a:pPr algn="ctr"/>
            <a:endParaRPr lang="en-US" altLang="ko-KR" sz="500" dirty="0"/>
          </a:p>
          <a:p>
            <a:pPr algn="ctr"/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Capsule</a:t>
            </a:r>
            <a:r>
              <a:rPr lang="ko-KR" altLang="en-US" dirty="0"/>
              <a:t> </a:t>
            </a:r>
            <a:r>
              <a:rPr lang="en-US" altLang="ko-KR" dirty="0"/>
              <a:t>NLU</a:t>
            </a:r>
          </a:p>
        </p:txBody>
      </p:sp>
    </p:spTree>
    <p:extLst>
      <p:ext uri="{BB962C8B-B14F-4D97-AF65-F5344CB8AC3E}">
        <p14:creationId xmlns:p14="http://schemas.microsoft.com/office/powerpoint/2010/main" val="223708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[Discussion]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①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 existing paraphrases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774EF9-D299-4B37-89FA-5AEBF753E7BC}"/>
              </a:ext>
            </a:extLst>
          </p:cNvPr>
          <p:cNvSpPr/>
          <p:nvPr/>
        </p:nvSpPr>
        <p:spPr>
          <a:xfrm>
            <a:off x="277260" y="1033424"/>
            <a:ext cx="11620100" cy="359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</a:rPr>
              <a:t>GET https://{server address}/paraphrases/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30A607-AA14-4E30-894B-29333A5E10E2}"/>
              </a:ext>
            </a:extLst>
          </p:cNvPr>
          <p:cNvSpPr/>
          <p:nvPr/>
        </p:nvSpPr>
        <p:spPr>
          <a:xfrm>
            <a:off x="277260" y="1724621"/>
            <a:ext cx="11620100" cy="610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1400" dirty="0"/>
              <a:t>Content-Type : application/json</a:t>
            </a:r>
          </a:p>
          <a:p>
            <a:r>
              <a:rPr lang="en-US" altLang="ko-KR" sz="1400" dirty="0"/>
              <a:t>Authorization : </a:t>
            </a:r>
            <a:r>
              <a:rPr lang="en-US" altLang="ko-KR" sz="1400" i="1" dirty="0">
                <a:solidFill>
                  <a:srgbClr val="0000FF"/>
                </a:solidFill>
              </a:rPr>
              <a:t>{API Access Token}</a:t>
            </a:r>
            <a:endParaRPr lang="ko-KR" altLang="en-US" sz="1400" i="1" dirty="0">
              <a:solidFill>
                <a:srgbClr val="0000FF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FDF5F4-FC3D-4EE3-84E1-F511D1697BEF}"/>
              </a:ext>
            </a:extLst>
          </p:cNvPr>
          <p:cNvSpPr/>
          <p:nvPr/>
        </p:nvSpPr>
        <p:spPr>
          <a:xfrm>
            <a:off x="277260" y="1406684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Header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6CB1C3-1EBE-406C-B7CA-8D9AE40DE801}"/>
              </a:ext>
            </a:extLst>
          </p:cNvPr>
          <p:cNvSpPr/>
          <p:nvPr/>
        </p:nvSpPr>
        <p:spPr>
          <a:xfrm>
            <a:off x="277260" y="745568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Method &amp; URL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852281-0252-41BA-B9AC-337522DC2CD7}"/>
              </a:ext>
            </a:extLst>
          </p:cNvPr>
          <p:cNvSpPr/>
          <p:nvPr/>
        </p:nvSpPr>
        <p:spPr>
          <a:xfrm>
            <a:off x="245310" y="2655177"/>
            <a:ext cx="11620100" cy="42028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1400" dirty="0"/>
              <a:t>{  </a:t>
            </a:r>
            <a:r>
              <a:rPr lang="en-US" altLang="ko-KR" sz="1400" dirty="0">
                <a:solidFill>
                  <a:srgbClr val="00B050"/>
                </a:solidFill>
              </a:rPr>
              <a:t>// each search criteria item is combined with ‘OR’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 “</a:t>
            </a:r>
            <a:r>
              <a:rPr lang="en-US" altLang="ko-KR" sz="1400" dirty="0" err="1"/>
              <a:t>search_criteria</a:t>
            </a:r>
            <a:r>
              <a:rPr lang="en-US" altLang="ko-KR" sz="1400" dirty="0"/>
              <a:t>” : [</a:t>
            </a:r>
          </a:p>
          <a:p>
            <a:r>
              <a:rPr lang="en-US" altLang="ko-KR" sz="1400" dirty="0"/>
              <a:t>        { </a:t>
            </a:r>
            <a:r>
              <a:rPr lang="en-US" altLang="ko-KR" sz="1400" dirty="0">
                <a:solidFill>
                  <a:srgbClr val="00B050"/>
                </a:solidFill>
              </a:rPr>
              <a:t>// each criteria attribute is logically combined with ‘AND’</a:t>
            </a:r>
          </a:p>
          <a:p>
            <a:r>
              <a:rPr lang="en-US" altLang="ko-KR" sz="1400" dirty="0"/>
              <a:t>            “</a:t>
            </a:r>
            <a:r>
              <a:rPr lang="en-US" altLang="ko-KR" sz="1400" dirty="0" err="1"/>
              <a:t>input_utterance</a:t>
            </a:r>
            <a:r>
              <a:rPr lang="en-US" altLang="ko-KR" sz="1400" dirty="0"/>
              <a:t>” :  </a:t>
            </a:r>
            <a:r>
              <a:rPr lang="en-US" altLang="ko-KR" sz="1400" i="1" dirty="0">
                <a:solidFill>
                  <a:srgbClr val="0000FF"/>
                </a:solidFill>
              </a:rPr>
              <a:t>{a string value denoting  a utterance text to be paraphrased} </a:t>
            </a:r>
            <a:r>
              <a:rPr lang="en-US" altLang="ko-KR" sz="1400" i="1" dirty="0"/>
              <a:t>,</a:t>
            </a:r>
          </a:p>
          <a:p>
            <a:r>
              <a:rPr lang="en-US" altLang="ko-KR" sz="1400" i="1" dirty="0"/>
              <a:t>            </a:t>
            </a:r>
            <a:r>
              <a:rPr lang="en-US" altLang="ko-KR" sz="1400" dirty="0"/>
              <a:t>“intent” : </a:t>
            </a:r>
            <a:r>
              <a:rPr lang="en-US" altLang="ko-KR" sz="1400" i="1" dirty="0">
                <a:solidFill>
                  <a:srgbClr val="0000FF"/>
                </a:solidFill>
              </a:rPr>
              <a:t>{a string value denoting an intent of  this utterance (a goal for Bixby 2.0) }</a:t>
            </a:r>
            <a:r>
              <a:rPr lang="en-US" altLang="ko-KR" sz="1400" dirty="0"/>
              <a:t>,</a:t>
            </a:r>
            <a:endParaRPr lang="en-US" altLang="ko-KR" sz="1400" i="1" dirty="0"/>
          </a:p>
          <a:p>
            <a:r>
              <a:rPr lang="en-US" altLang="ko-KR" sz="1400" dirty="0"/>
              <a:t>            “annotation” :  [</a:t>
            </a:r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en-US" altLang="ko-KR" sz="1400" dirty="0"/>
              <a:t>                 { </a:t>
            </a:r>
          </a:p>
          <a:p>
            <a:pPr lvl="1"/>
            <a:r>
              <a:rPr lang="en-US" altLang="ko-KR" sz="1400" dirty="0"/>
              <a:t>                 “slot” :  </a:t>
            </a:r>
            <a:r>
              <a:rPr lang="en-US" altLang="ko-KR" sz="1400" i="1" dirty="0">
                <a:solidFill>
                  <a:srgbClr val="0000FF"/>
                </a:solidFill>
              </a:rPr>
              <a:t>{an integer value denoting the order-index on which this annotation is placed. This index starts with zero.} </a:t>
            </a:r>
            <a:r>
              <a:rPr lang="en-US" altLang="ko-KR" sz="1400" i="1" dirty="0"/>
              <a:t>,</a:t>
            </a:r>
            <a:endParaRPr lang="en-US" altLang="ko-KR" sz="1400" dirty="0"/>
          </a:p>
          <a:p>
            <a:pPr lvl="1"/>
            <a:r>
              <a:rPr lang="en-US" altLang="ko-KR" sz="1400" dirty="0"/>
              <a:t>                 “parameter” : </a:t>
            </a:r>
            <a:r>
              <a:rPr lang="en-US" altLang="ko-KR" sz="1400" i="1" dirty="0">
                <a:solidFill>
                  <a:srgbClr val="0000FF"/>
                </a:solidFill>
              </a:rPr>
              <a:t>{a string value denoting an attribute ( a concept for Bixby 2.0)}</a:t>
            </a:r>
            <a:r>
              <a:rPr lang="en-US" altLang="ko-KR" sz="1400" dirty="0"/>
              <a:t> ,</a:t>
            </a:r>
          </a:p>
          <a:p>
            <a:pPr lvl="1"/>
            <a:r>
              <a:rPr lang="en-US" altLang="ko-KR" sz="1400" i="1" dirty="0">
                <a:solidFill>
                  <a:srgbClr val="0000FF"/>
                </a:solidFill>
              </a:rPr>
              <a:t>                 </a:t>
            </a:r>
            <a:r>
              <a:rPr lang="en-US" altLang="ko-KR" sz="1400" i="1" dirty="0"/>
              <a:t>“value” : </a:t>
            </a:r>
            <a:r>
              <a:rPr lang="en-US" altLang="ko-KR" sz="1400" i="1" dirty="0">
                <a:solidFill>
                  <a:srgbClr val="0000FF"/>
                </a:solidFill>
              </a:rPr>
              <a:t>{a string value expressing an instance for the parameter}</a:t>
            </a:r>
          </a:p>
          <a:p>
            <a:pPr lvl="1"/>
            <a:r>
              <a:rPr lang="en-US" altLang="ko-KR" sz="1400" i="1" dirty="0">
                <a:solidFill>
                  <a:srgbClr val="0000FF"/>
                </a:solidFill>
              </a:rPr>
              <a:t>          </a:t>
            </a:r>
            <a:r>
              <a:rPr lang="en-US" altLang="ko-KR" sz="1400" dirty="0"/>
              <a:t>}, </a:t>
            </a:r>
            <a:r>
              <a:rPr lang="en-US" altLang="ko-KR" sz="1400" dirty="0">
                <a:solidFill>
                  <a:srgbClr val="00B050"/>
                </a:solidFill>
              </a:rPr>
              <a:t>// ….  array</a:t>
            </a:r>
          </a:p>
          <a:p>
            <a:r>
              <a:rPr lang="en-US" altLang="ko-KR" sz="1400" dirty="0"/>
              <a:t>             ] </a:t>
            </a:r>
            <a:r>
              <a:rPr lang="en-US" altLang="ko-KR" sz="1400" i="1" dirty="0"/>
              <a:t>,</a:t>
            </a:r>
            <a:endParaRPr lang="en-US" altLang="ko-KR" sz="1400" dirty="0"/>
          </a:p>
          <a:p>
            <a:r>
              <a:rPr lang="en-US" altLang="ko-KR" sz="1400" dirty="0"/>
              <a:t>            “</a:t>
            </a:r>
            <a:r>
              <a:rPr lang="en-US" altLang="ko-KR" sz="1400" dirty="0" err="1"/>
              <a:t>variation_type</a:t>
            </a:r>
            <a:r>
              <a:rPr lang="en-US" altLang="ko-KR" sz="1400" dirty="0"/>
              <a:t>” : </a:t>
            </a:r>
            <a:r>
              <a:rPr lang="en-US" altLang="ko-KR" sz="1400" i="1" dirty="0">
                <a:solidFill>
                  <a:srgbClr val="0000FF"/>
                </a:solidFill>
              </a:rPr>
              <a:t>{a string value denoting a variation type}</a:t>
            </a:r>
          </a:p>
          <a:p>
            <a:r>
              <a:rPr lang="en-US" altLang="ko-KR" sz="1400" dirty="0"/>
              <a:t>        }</a:t>
            </a:r>
          </a:p>
          <a:p>
            <a:r>
              <a:rPr lang="en-US" altLang="ko-KR" sz="1400" dirty="0"/>
              <a:t>        , </a:t>
            </a:r>
            <a:r>
              <a:rPr lang="en-US" altLang="ko-KR" sz="1400" dirty="0">
                <a:solidFill>
                  <a:srgbClr val="00B050"/>
                </a:solidFill>
              </a:rPr>
              <a:t>// …. array</a:t>
            </a:r>
          </a:p>
          <a:p>
            <a:r>
              <a:rPr lang="en-US" altLang="ko-KR" sz="1400" dirty="0"/>
              <a:t>   ] </a:t>
            </a:r>
            <a:r>
              <a:rPr lang="en-US" altLang="ko-KR" sz="1400" dirty="0">
                <a:solidFill>
                  <a:srgbClr val="00B050"/>
                </a:solidFill>
              </a:rPr>
              <a:t>// end of array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5A2FAA-4E2C-49A2-956A-7D727B411309}"/>
              </a:ext>
            </a:extLst>
          </p:cNvPr>
          <p:cNvSpPr/>
          <p:nvPr/>
        </p:nvSpPr>
        <p:spPr>
          <a:xfrm>
            <a:off x="277260" y="2347400"/>
            <a:ext cx="617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Body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6C6324-1503-43DA-A73A-201D2935C50A}"/>
              </a:ext>
            </a:extLst>
          </p:cNvPr>
          <p:cNvSpPr/>
          <p:nvPr/>
        </p:nvSpPr>
        <p:spPr>
          <a:xfrm>
            <a:off x="11190900" y="211871"/>
            <a:ext cx="869020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Request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665B7A-260E-4DF1-9DB5-339DFE3F280E}"/>
              </a:ext>
            </a:extLst>
          </p:cNvPr>
          <p:cNvSpPr/>
          <p:nvPr/>
        </p:nvSpPr>
        <p:spPr>
          <a:xfrm>
            <a:off x="2773680" y="5867400"/>
            <a:ext cx="8549300" cy="65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VERB_REPLACEMENT,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TO_STATEMENT,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③ TO_AUX_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QUESTION ,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④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 WH_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QUESTION,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⑤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 NORMAL_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QUESTION,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⑥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POSSIBLY_ALL</a:t>
            </a:r>
          </a:p>
        </p:txBody>
      </p:sp>
    </p:spTree>
    <p:extLst>
      <p:ext uri="{BB962C8B-B14F-4D97-AF65-F5344CB8AC3E}">
        <p14:creationId xmlns:p14="http://schemas.microsoft.com/office/powerpoint/2010/main" val="285008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[Discussion]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①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 existing paraphrases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852281-0252-41BA-B9AC-337522DC2CD7}"/>
              </a:ext>
            </a:extLst>
          </p:cNvPr>
          <p:cNvSpPr/>
          <p:nvPr/>
        </p:nvSpPr>
        <p:spPr>
          <a:xfrm>
            <a:off x="214513" y="1184366"/>
            <a:ext cx="11620100" cy="54501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“paraphrases” : [</a:t>
            </a:r>
          </a:p>
          <a:p>
            <a:r>
              <a:rPr lang="en-US" altLang="ko-KR" sz="1400" dirty="0"/>
              <a:t>        { </a:t>
            </a:r>
          </a:p>
          <a:p>
            <a:r>
              <a:rPr lang="en-US" altLang="ko-KR" sz="1400" dirty="0"/>
              <a:t>            “</a:t>
            </a:r>
            <a:r>
              <a:rPr lang="en-US" altLang="ko-KR" sz="1400" dirty="0" err="1"/>
              <a:t>input_utterance</a:t>
            </a:r>
            <a:r>
              <a:rPr lang="en-US" altLang="ko-KR" sz="1400" dirty="0"/>
              <a:t>” : </a:t>
            </a:r>
            <a:r>
              <a:rPr lang="en-US" altLang="ko-KR" sz="1400" dirty="0">
                <a:solidFill>
                  <a:srgbClr val="0000FF"/>
                </a:solidFill>
              </a:rPr>
              <a:t>{original utterance for this paraphrase} , </a:t>
            </a:r>
          </a:p>
          <a:p>
            <a:r>
              <a:rPr lang="en-US" altLang="ko-KR" sz="1400" dirty="0"/>
              <a:t>            “paraphrase” :  </a:t>
            </a:r>
            <a:r>
              <a:rPr lang="en-US" altLang="ko-KR" sz="1400" i="1" dirty="0">
                <a:solidFill>
                  <a:srgbClr val="0000FF"/>
                </a:solidFill>
              </a:rPr>
              <a:t>{paraphrased utterance text} , </a:t>
            </a:r>
          </a:p>
          <a:p>
            <a:r>
              <a:rPr lang="en-US" altLang="ko-KR" sz="1400" dirty="0"/>
              <a:t>            “</a:t>
            </a:r>
            <a:r>
              <a:rPr lang="en-US" altLang="ko-KR" sz="1400" dirty="0" err="1"/>
              <a:t>variation_type</a:t>
            </a:r>
            <a:r>
              <a:rPr lang="en-US" altLang="ko-KR" sz="1400" dirty="0"/>
              <a:t>” : </a:t>
            </a:r>
            <a:r>
              <a:rPr lang="en-US" altLang="ko-KR" sz="1400" dirty="0">
                <a:solidFill>
                  <a:srgbClr val="0000FF"/>
                </a:solidFill>
              </a:rPr>
              <a:t>{variation type that is applied to generate this paraphrase} ,</a:t>
            </a:r>
            <a:endParaRPr lang="en-US" altLang="ko-KR" sz="1400" i="1" dirty="0">
              <a:solidFill>
                <a:srgbClr val="0000FF"/>
              </a:solidFill>
            </a:endParaRPr>
          </a:p>
          <a:p>
            <a:r>
              <a:rPr lang="en-US" altLang="ko-KR" sz="1400" dirty="0"/>
              <a:t>            “goal” :  </a:t>
            </a:r>
            <a:r>
              <a:rPr lang="en-US" altLang="ko-KR" sz="1400" i="1" dirty="0">
                <a:solidFill>
                  <a:srgbClr val="0000FF"/>
                </a:solidFill>
              </a:rPr>
              <a:t>{Bixby 2.0 format goal for this paraphrased utterance} , </a:t>
            </a:r>
          </a:p>
          <a:p>
            <a:r>
              <a:rPr lang="en-US" altLang="ko-KR" sz="1400" dirty="0"/>
              <a:t>            “value-set” : </a:t>
            </a:r>
          </a:p>
          <a:p>
            <a:r>
              <a:rPr lang="en-US" altLang="ko-KR" sz="1400" dirty="0"/>
              <a:t>            [ </a:t>
            </a:r>
          </a:p>
          <a:p>
            <a:r>
              <a:rPr lang="en-US" altLang="ko-KR" sz="1400" dirty="0"/>
              <a:t>                 {</a:t>
            </a:r>
          </a:p>
          <a:p>
            <a:r>
              <a:rPr lang="en-US" altLang="ko-KR" sz="1400" dirty="0"/>
              <a:t>                      “</a:t>
            </a:r>
            <a:r>
              <a:rPr lang="en-US" altLang="ko-KR" sz="1400" dirty="0" err="1"/>
              <a:t>slot_index</a:t>
            </a:r>
            <a:r>
              <a:rPr lang="en-US" altLang="ko-KR" sz="1400" dirty="0"/>
              <a:t>” : </a:t>
            </a:r>
            <a:r>
              <a:rPr lang="en-US" altLang="ko-KR" sz="1400" i="1" dirty="0">
                <a:solidFill>
                  <a:srgbClr val="0000FF"/>
                </a:solidFill>
              </a:rPr>
              <a:t>{the order index on which this annotation is tagged on the utterance sentence, This index starts with zero.} </a:t>
            </a:r>
            <a:r>
              <a:rPr lang="en-US" altLang="ko-KR" sz="1400" i="1" dirty="0"/>
              <a:t>,</a:t>
            </a:r>
            <a:endParaRPr lang="en-US" altLang="ko-KR" sz="1400" dirty="0"/>
          </a:p>
          <a:p>
            <a:r>
              <a:rPr lang="en-US" altLang="ko-KR" sz="1400" dirty="0"/>
              <a:t>                      “parameter” : “</a:t>
            </a:r>
            <a:r>
              <a:rPr lang="en-US" altLang="ko-KR" sz="1400" dirty="0">
                <a:solidFill>
                  <a:srgbClr val="0000FF"/>
                </a:solidFill>
              </a:rPr>
              <a:t>{Bixby 2.0 parameter string for the paraphrase}</a:t>
            </a:r>
            <a:r>
              <a:rPr lang="en-US" altLang="ko-KR" sz="1400" dirty="0"/>
              <a:t>” ,</a:t>
            </a:r>
          </a:p>
          <a:p>
            <a:r>
              <a:rPr lang="en-US" altLang="ko-KR" sz="1400" dirty="0"/>
              <a:t>                      “value” : “</a:t>
            </a:r>
            <a:r>
              <a:rPr lang="en-US" altLang="ko-KR" sz="1400" dirty="0">
                <a:solidFill>
                  <a:srgbClr val="0000FF"/>
                </a:solidFill>
              </a:rPr>
              <a:t>{value string for the parameter}</a:t>
            </a:r>
            <a:r>
              <a:rPr lang="en-US" altLang="ko-KR" sz="1400" dirty="0"/>
              <a:t>”</a:t>
            </a:r>
          </a:p>
          <a:p>
            <a:r>
              <a:rPr lang="en-US" altLang="ko-KR" sz="1400" dirty="0"/>
              <a:t>                 }</a:t>
            </a:r>
          </a:p>
          <a:p>
            <a:r>
              <a:rPr lang="en-US" altLang="ko-KR" sz="1400" dirty="0"/>
              <a:t>                 , …</a:t>
            </a:r>
          </a:p>
          <a:p>
            <a:r>
              <a:rPr lang="en-US" altLang="ko-KR" sz="1400" dirty="0"/>
              <a:t>            ]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// an array of value-set </a:t>
            </a:r>
          </a:p>
          <a:p>
            <a:r>
              <a:rPr lang="en-US" altLang="ko-KR" sz="1400" dirty="0"/>
              <a:t>       }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// a paraphrase object</a:t>
            </a:r>
          </a:p>
          <a:p>
            <a:r>
              <a:rPr lang="en-US" altLang="ko-KR" sz="1400" dirty="0"/>
              <a:t>       , … </a:t>
            </a:r>
          </a:p>
          <a:p>
            <a:r>
              <a:rPr lang="en-US" altLang="ko-KR" sz="1400" dirty="0"/>
              <a:t>  ]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// an array of paraphrase set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5A2FAA-4E2C-49A2-956A-7D727B411309}"/>
              </a:ext>
            </a:extLst>
          </p:cNvPr>
          <p:cNvSpPr/>
          <p:nvPr/>
        </p:nvSpPr>
        <p:spPr>
          <a:xfrm>
            <a:off x="214513" y="836097"/>
            <a:ext cx="617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Body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A3FE4A-9392-478D-8D1E-E0C3438A6A5A}"/>
              </a:ext>
            </a:extLst>
          </p:cNvPr>
          <p:cNvSpPr/>
          <p:nvPr/>
        </p:nvSpPr>
        <p:spPr>
          <a:xfrm>
            <a:off x="11140100" y="211871"/>
            <a:ext cx="99405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Response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3C6C01-5199-4216-8549-242B481EFA68}"/>
              </a:ext>
            </a:extLst>
          </p:cNvPr>
          <p:cNvSpPr/>
          <p:nvPr/>
        </p:nvSpPr>
        <p:spPr>
          <a:xfrm>
            <a:off x="8764024" y="836097"/>
            <a:ext cx="3213463" cy="119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 be defined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28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[Discussion]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①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 pre-generated/existing paraphrases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852281-0252-41BA-B9AC-337522DC2CD7}"/>
              </a:ext>
            </a:extLst>
          </p:cNvPr>
          <p:cNvSpPr/>
          <p:nvPr/>
        </p:nvSpPr>
        <p:spPr>
          <a:xfrm>
            <a:off x="214513" y="1143873"/>
            <a:ext cx="11620100" cy="54906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error_code</a:t>
            </a:r>
            <a:r>
              <a:rPr lang="en-US" altLang="ko-KR" sz="1400" dirty="0"/>
              <a:t> : “</a:t>
            </a:r>
            <a:r>
              <a:rPr lang="en-US" altLang="ko-KR" sz="1400" dirty="0">
                <a:solidFill>
                  <a:srgbClr val="0000FF"/>
                </a:solidFill>
              </a:rPr>
              <a:t>{proper error code for each context}</a:t>
            </a:r>
            <a:r>
              <a:rPr lang="en-US" altLang="ko-KR" sz="1400" dirty="0"/>
              <a:t>”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5A2FAA-4E2C-49A2-956A-7D727B411309}"/>
              </a:ext>
            </a:extLst>
          </p:cNvPr>
          <p:cNvSpPr/>
          <p:nvPr/>
        </p:nvSpPr>
        <p:spPr>
          <a:xfrm>
            <a:off x="214513" y="836097"/>
            <a:ext cx="617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Body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A3FE4A-9392-478D-8D1E-E0C3438A6A5A}"/>
              </a:ext>
            </a:extLst>
          </p:cNvPr>
          <p:cNvSpPr/>
          <p:nvPr/>
        </p:nvSpPr>
        <p:spPr>
          <a:xfrm>
            <a:off x="11008020" y="211871"/>
            <a:ext cx="110228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Error Code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6E43F9-A29C-433F-AF98-C4B2C0DD6721}"/>
              </a:ext>
            </a:extLst>
          </p:cNvPr>
          <p:cNvSpPr/>
          <p:nvPr/>
        </p:nvSpPr>
        <p:spPr>
          <a:xfrm>
            <a:off x="1749913" y="1874520"/>
            <a:ext cx="8549300" cy="65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Invalid Input Argument,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② Not Found Paraphrase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④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 Supported Yet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6A1439-6118-4B02-9E12-70B7601BB196}"/>
              </a:ext>
            </a:extLst>
          </p:cNvPr>
          <p:cNvSpPr/>
          <p:nvPr/>
        </p:nvSpPr>
        <p:spPr>
          <a:xfrm>
            <a:off x="8764024" y="836097"/>
            <a:ext cx="3213463" cy="119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 be defined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19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59F691-9EE9-4405-8427-55D0F616228C}"/>
              </a:ext>
            </a:extLst>
          </p:cNvPr>
          <p:cNvSpPr/>
          <p:nvPr/>
        </p:nvSpPr>
        <p:spPr>
          <a:xfrm>
            <a:off x="753848" y="4558975"/>
            <a:ext cx="10875702" cy="1250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[Use Case]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Creating paraphrases by test engineer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C08128-7B28-444F-85F8-9F9804F18DB2}"/>
              </a:ext>
            </a:extLst>
          </p:cNvPr>
          <p:cNvSpPr/>
          <p:nvPr/>
        </p:nvSpPr>
        <p:spPr>
          <a:xfrm>
            <a:off x="0" y="647988"/>
            <a:ext cx="12192000" cy="1900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Test engineers create paraphrases following three steps :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They set a generation mode, variation type, and utterances for an paraphrase iteration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During an paraphrasing iteration, they filter out unwanted suggestions given by the CRUISE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After an iteration, they get fully annotated and filled paraphrases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493350-47EB-468F-8A4A-2C4A630B0900}"/>
              </a:ext>
            </a:extLst>
          </p:cNvPr>
          <p:cNvSpPr/>
          <p:nvPr/>
        </p:nvSpPr>
        <p:spPr>
          <a:xfrm>
            <a:off x="753848" y="2707640"/>
            <a:ext cx="1640264" cy="63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Auto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Evaluation Sys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F052C0-F61B-4960-95D6-83CF04A7C3B0}"/>
              </a:ext>
            </a:extLst>
          </p:cNvPr>
          <p:cNvSpPr/>
          <p:nvPr/>
        </p:nvSpPr>
        <p:spPr>
          <a:xfrm>
            <a:off x="9989288" y="2707640"/>
            <a:ext cx="1640264" cy="63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CRUISE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Server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A3A3397-885C-4225-B0D0-D0B9237EE590}"/>
              </a:ext>
            </a:extLst>
          </p:cNvPr>
          <p:cNvCxnSpPr>
            <a:stCxn id="5" idx="2"/>
          </p:cNvCxnSpPr>
          <p:nvPr/>
        </p:nvCxnSpPr>
        <p:spPr>
          <a:xfrm>
            <a:off x="1573980" y="3342640"/>
            <a:ext cx="0" cy="345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F936C4-D709-4DE3-A693-33F941D3277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809420" y="3342640"/>
            <a:ext cx="0" cy="345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62E8B09-2580-430F-A308-AA5627A91263}"/>
              </a:ext>
            </a:extLst>
          </p:cNvPr>
          <p:cNvCxnSpPr/>
          <p:nvPr/>
        </p:nvCxnSpPr>
        <p:spPr>
          <a:xfrm>
            <a:off x="2032000" y="3911600"/>
            <a:ext cx="835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75605B-434E-4438-B65F-E771BD8CC9F6}"/>
              </a:ext>
            </a:extLst>
          </p:cNvPr>
          <p:cNvCxnSpPr>
            <a:cxnSpLocks/>
          </p:cNvCxnSpPr>
          <p:nvPr/>
        </p:nvCxnSpPr>
        <p:spPr>
          <a:xfrm>
            <a:off x="2060841" y="4476631"/>
            <a:ext cx="8280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580739-6711-4BE6-9DC0-5099EE13E8EB}"/>
              </a:ext>
            </a:extLst>
          </p:cNvPr>
          <p:cNvCxnSpPr>
            <a:cxnSpLocks/>
          </p:cNvCxnSpPr>
          <p:nvPr/>
        </p:nvCxnSpPr>
        <p:spPr>
          <a:xfrm flipH="1">
            <a:off x="2024380" y="5282554"/>
            <a:ext cx="835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18491EC-075B-4084-915E-ABFE4E81C75B}"/>
              </a:ext>
            </a:extLst>
          </p:cNvPr>
          <p:cNvCxnSpPr/>
          <p:nvPr/>
        </p:nvCxnSpPr>
        <p:spPr>
          <a:xfrm>
            <a:off x="2021840" y="6766560"/>
            <a:ext cx="835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1D2ED2-CF44-40CB-9A42-70E0BB661D40}"/>
              </a:ext>
            </a:extLst>
          </p:cNvPr>
          <p:cNvSpPr/>
          <p:nvPr/>
        </p:nvSpPr>
        <p:spPr>
          <a:xfrm>
            <a:off x="753848" y="4558975"/>
            <a:ext cx="1126449" cy="246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Pruning loop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65B16C-3E88-478C-8A9F-3BBA150C3B3E}"/>
              </a:ext>
            </a:extLst>
          </p:cNvPr>
          <p:cNvCxnSpPr>
            <a:cxnSpLocks/>
          </p:cNvCxnSpPr>
          <p:nvPr/>
        </p:nvCxnSpPr>
        <p:spPr>
          <a:xfrm>
            <a:off x="2042160" y="5676538"/>
            <a:ext cx="8280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8F1F02-EF34-462C-A825-00FE0570BFE1}"/>
              </a:ext>
            </a:extLst>
          </p:cNvPr>
          <p:cNvSpPr/>
          <p:nvPr/>
        </p:nvSpPr>
        <p:spPr>
          <a:xfrm>
            <a:off x="2477973" y="2492739"/>
            <a:ext cx="7427452" cy="1399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Setup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>
                <a:solidFill>
                  <a:schemeClr val="tx1"/>
                </a:solidFill>
              </a:rPr>
              <a:t>Generation mode : without-expansion or with-expansion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>
                <a:solidFill>
                  <a:schemeClr val="tx1"/>
                </a:solidFill>
              </a:rPr>
              <a:t>A variation type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>
                <a:solidFill>
                  <a:schemeClr val="tx1"/>
                </a:solidFill>
              </a:rPr>
              <a:t>An input utterance : utterance-text, goal, tagging-parameter and its value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>
                <a:solidFill>
                  <a:schemeClr val="tx1"/>
                </a:solidFill>
              </a:rPr>
              <a:t>Auxiliary utterances grouped as the same goal with the input utterance (only for without-exp. mode)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330A267-913A-465B-A3A1-0A655086DD75}"/>
              </a:ext>
            </a:extLst>
          </p:cNvPr>
          <p:cNvCxnSpPr>
            <a:cxnSpLocks/>
          </p:cNvCxnSpPr>
          <p:nvPr/>
        </p:nvCxnSpPr>
        <p:spPr>
          <a:xfrm>
            <a:off x="2042160" y="6087796"/>
            <a:ext cx="8280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46D7A3-01C7-4F59-9653-67BD35173572}"/>
              </a:ext>
            </a:extLst>
          </p:cNvPr>
          <p:cNvSpPr/>
          <p:nvPr/>
        </p:nvSpPr>
        <p:spPr>
          <a:xfrm>
            <a:off x="1952327" y="4171533"/>
            <a:ext cx="1670614" cy="276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Iteration Begin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F3695E9-D8C4-4C43-8074-98069B87387E}"/>
              </a:ext>
            </a:extLst>
          </p:cNvPr>
          <p:cNvSpPr/>
          <p:nvPr/>
        </p:nvSpPr>
        <p:spPr>
          <a:xfrm>
            <a:off x="1943806" y="5792858"/>
            <a:ext cx="1238906" cy="276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Iteration End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95CE9A-6105-4C89-9BB8-8032F993E5B6}"/>
              </a:ext>
            </a:extLst>
          </p:cNvPr>
          <p:cNvSpPr/>
          <p:nvPr/>
        </p:nvSpPr>
        <p:spPr>
          <a:xfrm>
            <a:off x="1933645" y="6458359"/>
            <a:ext cx="2501193" cy="276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Get Result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FE63E0C-3BBB-49BE-8E43-DB421E1FC74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63819" y="5229860"/>
            <a:ext cx="12700" cy="234942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35CE88-4936-4465-A4A8-2DF8B903C716}"/>
              </a:ext>
            </a:extLst>
          </p:cNvPr>
          <p:cNvSpPr/>
          <p:nvPr/>
        </p:nvSpPr>
        <p:spPr>
          <a:xfrm>
            <a:off x="775093" y="4937573"/>
            <a:ext cx="777641" cy="276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Pruning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C76B25-C70C-42F6-A444-443A3CB7D6E2}"/>
              </a:ext>
            </a:extLst>
          </p:cNvPr>
          <p:cNvSpPr/>
          <p:nvPr/>
        </p:nvSpPr>
        <p:spPr>
          <a:xfrm>
            <a:off x="7871460" y="4950666"/>
            <a:ext cx="2609401" cy="276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Suggest interim list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3AE5E11-3E63-4EC2-A534-EB2748C98279}"/>
              </a:ext>
            </a:extLst>
          </p:cNvPr>
          <p:cNvSpPr/>
          <p:nvPr/>
        </p:nvSpPr>
        <p:spPr>
          <a:xfrm>
            <a:off x="1933645" y="5367761"/>
            <a:ext cx="1900736" cy="276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Choose &amp; filter-out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A92B57F8-00D6-4977-A9E3-3646514C82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06881" y="6313798"/>
            <a:ext cx="12700" cy="234942"/>
          </a:xfrm>
          <a:prstGeom prst="bentConnector3">
            <a:avLst>
              <a:gd name="adj1" fmla="val -188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C97C97-77EB-435A-910A-764520D253A8}"/>
              </a:ext>
            </a:extLst>
          </p:cNvPr>
          <p:cNvSpPr/>
          <p:nvPr/>
        </p:nvSpPr>
        <p:spPr>
          <a:xfrm>
            <a:off x="11051536" y="6283098"/>
            <a:ext cx="984610" cy="276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filling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needed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E3D2C65-260F-4511-9411-6AFA1AC78759}"/>
              </a:ext>
            </a:extLst>
          </p:cNvPr>
          <p:cNvCxnSpPr>
            <a:cxnSpLocks/>
          </p:cNvCxnSpPr>
          <p:nvPr/>
        </p:nvCxnSpPr>
        <p:spPr>
          <a:xfrm>
            <a:off x="2042160" y="4918888"/>
            <a:ext cx="8280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4BB854-63D4-4D19-8921-AC53A5A23961}"/>
              </a:ext>
            </a:extLst>
          </p:cNvPr>
          <p:cNvSpPr/>
          <p:nvPr/>
        </p:nvSpPr>
        <p:spPr>
          <a:xfrm>
            <a:off x="1933645" y="4610111"/>
            <a:ext cx="1900736" cy="276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Request suggestions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1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7CEDA-EAF4-497D-A847-D6A872E29FB4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[Use Case]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Setup mode &amp; its required input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F6DBA8-5192-458E-93AA-4FCEA13C1A37}"/>
              </a:ext>
            </a:extLst>
          </p:cNvPr>
          <p:cNvSpPr/>
          <p:nvPr/>
        </p:nvSpPr>
        <p:spPr>
          <a:xfrm>
            <a:off x="0" y="726369"/>
            <a:ext cx="12192000" cy="2624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Test engineers use the ‘without-expansion’ to paraphrase a input utterance only with the context in their giving utterances :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auxiliary utterances </a:t>
            </a:r>
            <a:r>
              <a:rPr lang="en-US" altLang="ko-KR" sz="1400" dirty="0"/>
              <a:t>(whose goal is same with the input utterance)</a:t>
            </a:r>
            <a:r>
              <a:rPr lang="en-US" altLang="ko-KR" sz="1600" dirty="0"/>
              <a:t> </a:t>
            </a:r>
            <a:r>
              <a:rPr lang="en-US" altLang="ko-KR" dirty="0"/>
              <a:t>are given together with an input utterance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generates paraphrases using attributes and their instances </a:t>
            </a:r>
            <a:r>
              <a:rPr lang="en-US" altLang="ko-KR" sz="1400" dirty="0"/>
              <a:t>(i.e., Bixby concepts and values)</a:t>
            </a:r>
            <a:r>
              <a:rPr lang="en-US" altLang="ko-KR" dirty="0"/>
              <a:t> in the given utterances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generates paraphrases only through the utterance combination step together with filling blanks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a variation type is given to denote a paraphrasing predicate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7F4BEF-8477-4B16-8D1F-FDE168F4EA6C}"/>
              </a:ext>
            </a:extLst>
          </p:cNvPr>
          <p:cNvSpPr/>
          <p:nvPr/>
        </p:nvSpPr>
        <p:spPr>
          <a:xfrm>
            <a:off x="580574" y="3719130"/>
            <a:ext cx="4844868" cy="66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utterance example in a real capsule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120300-7AD5-4A6B-8810-6901E3BA2028}"/>
              </a:ext>
            </a:extLst>
          </p:cNvPr>
          <p:cNvSpPr/>
          <p:nvPr/>
        </p:nvSpPr>
        <p:spPr>
          <a:xfrm>
            <a:off x="580574" y="4579267"/>
            <a:ext cx="4844868" cy="66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Auxiliary utterance example in a real capsule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EC95BC-828E-4FD4-B140-DDEC5FC416EB}"/>
              </a:ext>
            </a:extLst>
          </p:cNvPr>
          <p:cNvSpPr/>
          <p:nvPr/>
        </p:nvSpPr>
        <p:spPr>
          <a:xfrm>
            <a:off x="580574" y="5439404"/>
            <a:ext cx="4844868" cy="66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 variation type example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1CD218-F725-4C73-82F6-9D9FB0833CCC}"/>
              </a:ext>
            </a:extLst>
          </p:cNvPr>
          <p:cNvSpPr/>
          <p:nvPr/>
        </p:nvSpPr>
        <p:spPr>
          <a:xfrm>
            <a:off x="6785428" y="4525570"/>
            <a:ext cx="4844868" cy="66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Paraphrase example in a real variation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68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2730</Words>
  <Application>Microsoft Office PowerPoint</Application>
  <PresentationFormat>와이드스크린</PresentationFormat>
  <Paragraphs>376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창선 송</dc:creator>
  <cp:lastModifiedBy>창선 송</cp:lastModifiedBy>
  <cp:revision>937</cp:revision>
  <dcterms:created xsi:type="dcterms:W3CDTF">2019-06-23T02:58:12Z</dcterms:created>
  <dcterms:modified xsi:type="dcterms:W3CDTF">2019-06-23T16:22:29Z</dcterms:modified>
</cp:coreProperties>
</file>