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854" y="341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77492-AF36-40AF-877C-D0578C4A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0C5DF-1032-4F0B-B38C-70D654842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F7967-FCED-4B06-BAE9-3E52483C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00A5F-601F-4579-88E3-F92C37AF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E0ED7-6AEA-4F0A-A077-5BCFB51F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C23F6-30A8-4181-9E1C-65DE816D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B5125A-C633-42A9-9386-491265DF9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2E012-E9E7-4431-9A3B-92DA3EB7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89A53-9215-43FE-B177-983F3D14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A4EB0-46F4-44F3-8480-A0CF2171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0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CE37D-A4E5-434C-B54F-D36B397A1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0E87A-CF32-4041-BC1A-3EA0C3FC2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BDD36-F9FE-4A96-9D7F-DABAEF4C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9080D-E64C-4A41-82CA-583CEC76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1002F-ED3A-4CAE-9A85-85A6A10B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4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69806-1941-47D4-A015-24F774B6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D0E8B-4D4D-407F-B5F6-79AD025EF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00A17-EB88-42A8-B1DF-F0923C75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BDC2C-8F41-4702-81D7-CA38A603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8CF76-8143-48DA-98F9-57C01FB8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B736D-F813-4A9C-9E88-F94604AD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C4C4EB-517F-4C30-B0F5-069E1008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1A540-3B6D-440B-9489-AD93E101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92EB0-F303-4243-B8B3-C9029034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0C272-0E3B-4BC0-9ABC-71DB3076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9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FD02F-AA1A-420B-8CE8-D9E43FC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C6F90-3D26-4B43-8198-64DACF1F2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0BF2E-41FD-4DC6-B488-C5ACF65B4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B80B31-6F3A-49D5-B3FD-59A392F3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7581E-9B21-402A-8A3A-EFD2FFAE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09F35-6BF7-41FC-9909-A126E887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1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A254B-6981-4E20-BC4B-896942E3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CFA2D-09F2-470E-8745-09A07480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AB05D-ADBC-4AA8-A2FB-14FB4FEDE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1E8705-8F7E-483E-8C05-F7996F66D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C6DA0D-88C3-4278-8BE2-79FBE17F2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5BB37E-2502-473F-B7DA-5BE4774E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E8C47A-C105-434E-AB52-CA0D5763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F10FF1-34BA-4BCA-9D14-428339A4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5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EBED-43B7-41BF-BA0E-81BA7FD6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9C4239-7491-4FE4-959E-7D732B28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A5D2FC-CDC9-479E-9003-B8CD03FD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10A07E-C8FD-4051-A17E-206C89EE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5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C53267-3D72-46A5-BBF0-D505C5B7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2F8F3-1876-4CAC-89F8-2A488D65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8EE52-E81A-4ECA-969D-002D6841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0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4080F-BFE2-4EF3-B015-17F6EC8E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A95FE-0F1D-4B39-8096-C13FD0E5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F52ABA-3F33-459D-A130-1A5AA16D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29564-13FB-4D2E-B763-320DA5C9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34287-8441-4160-A8F9-C973A6D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75DFCB-4E5B-49F2-BEA4-28D62833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1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6C987-CC28-4166-9460-533D5F7D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D1705A-34D2-4510-8C0E-25AB4748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C22CD-4010-49A6-AFD1-3625A8CDC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EEA805-24E2-44AE-A882-26A88E5B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CC236-9A33-44C0-A7B5-95BB135F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CF54-F2ED-4EC7-B6FF-1788F041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3A339-5C62-4062-8EB8-53880C67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BCB47-5BC9-4B95-96B0-10CCBDA6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079C7-241C-48E2-BFA6-014EB6BEB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3003A-6E4D-4A4F-871F-0A6824C34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23C73-A47A-44D3-A40A-B299E6FF4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9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97164E3-65B8-42EE-971B-0BEFE05EEF41}"/>
              </a:ext>
            </a:extLst>
          </p:cNvPr>
          <p:cNvSpPr/>
          <p:nvPr/>
        </p:nvSpPr>
        <p:spPr>
          <a:xfrm>
            <a:off x="346213" y="268356"/>
            <a:ext cx="11499573" cy="1297885"/>
          </a:xfrm>
          <a:prstGeom prst="roundRect">
            <a:avLst>
              <a:gd name="adj" fmla="val 1207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판독문 전사 과정 中 발생하는 오류를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삼성 병원 스스로 모델을 학습하여 수정할 수 있도록 하는 유지보수 시스템 구축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42D02A-511F-4FAE-AC23-C546A3491292}"/>
              </a:ext>
            </a:extLst>
          </p:cNvPr>
          <p:cNvSpPr/>
          <p:nvPr/>
        </p:nvSpPr>
        <p:spPr>
          <a:xfrm>
            <a:off x="344556" y="1685511"/>
            <a:ext cx="11499573" cy="1297885"/>
          </a:xfrm>
          <a:prstGeom prst="roundRect">
            <a:avLst>
              <a:gd name="adj" fmla="val 1207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 과정 中 발생하는 오류 수집을 통해 모델 재학습 위한 추가 학습 데이터 수집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</a:rPr>
              <a:t>② </a:t>
            </a:r>
            <a:r>
              <a:rPr lang="ko-KR" altLang="en-US" dirty="0">
                <a:solidFill>
                  <a:schemeClr val="tx1"/>
                </a:solidFill>
              </a:rPr>
              <a:t>재학습 </a:t>
            </a:r>
            <a:r>
              <a:rPr lang="en-US" altLang="ko-KR" dirty="0">
                <a:solidFill>
                  <a:schemeClr val="tx1"/>
                </a:solidFill>
              </a:rPr>
              <a:t>triggering I/F </a:t>
            </a:r>
            <a:r>
              <a:rPr lang="ko-KR" altLang="en-US" dirty="0">
                <a:solidFill>
                  <a:schemeClr val="tx1"/>
                </a:solidFill>
              </a:rPr>
              <a:t>와 학습 결과 제공 통해 개선 가능 여부 의사 결정 지원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1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071E1BEF-1BBD-4B4C-9143-8A83A79A4312}"/>
              </a:ext>
            </a:extLst>
          </p:cNvPr>
          <p:cNvGrpSpPr/>
          <p:nvPr/>
        </p:nvGrpSpPr>
        <p:grpSpPr>
          <a:xfrm>
            <a:off x="1326560" y="5074489"/>
            <a:ext cx="9538880" cy="1368353"/>
            <a:chOff x="1192070" y="4349835"/>
            <a:chExt cx="9538880" cy="1830391"/>
          </a:xfrm>
        </p:grpSpPr>
        <p:sp>
          <p:nvSpPr>
            <p:cNvPr id="56" name="순서도: 자기 디스크 55">
              <a:extLst>
                <a:ext uri="{FF2B5EF4-FFF2-40B4-BE49-F238E27FC236}">
                  <a16:creationId xmlns:a16="http://schemas.microsoft.com/office/drawing/2014/main" id="{3C345413-E2B6-400F-9BA2-8B20F13DB6CF}"/>
                </a:ext>
              </a:extLst>
            </p:cNvPr>
            <p:cNvSpPr/>
            <p:nvPr/>
          </p:nvSpPr>
          <p:spPr>
            <a:xfrm>
              <a:off x="1685554" y="4856523"/>
              <a:ext cx="1924595" cy="132370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대각선 방향 모서리 56">
              <a:extLst>
                <a:ext uri="{FF2B5EF4-FFF2-40B4-BE49-F238E27FC236}">
                  <a16:creationId xmlns:a16="http://schemas.microsoft.com/office/drawing/2014/main" id="{28C8843E-3ACB-49A1-98B3-A53F94497C1A}"/>
                </a:ext>
              </a:extLst>
            </p:cNvPr>
            <p:cNvSpPr/>
            <p:nvPr/>
          </p:nvSpPr>
          <p:spPr>
            <a:xfrm>
              <a:off x="2242902" y="5518374"/>
              <a:ext cx="809898" cy="367940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bin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04B13AC0-29F6-4A3D-8DA8-9D740095DDA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851" y="4510357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5FE4463-2E1E-4C66-BC72-EA6E25D96F8C}"/>
                </a:ext>
              </a:extLst>
            </p:cNvPr>
            <p:cNvSpPr/>
            <p:nvPr/>
          </p:nvSpPr>
          <p:spPr>
            <a:xfrm>
              <a:off x="1192070" y="4349835"/>
              <a:ext cx="18607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판독 음성 입력</a:t>
              </a:r>
              <a:endParaRPr lang="ko-KR" altLang="en-US" sz="1200" b="1" dirty="0"/>
            </a:p>
          </p:txBody>
        </p:sp>
        <p:sp>
          <p:nvSpPr>
            <p:cNvPr id="60" name="순서도: 자기 디스크 59">
              <a:extLst>
                <a:ext uri="{FF2B5EF4-FFF2-40B4-BE49-F238E27FC236}">
                  <a16:creationId xmlns:a16="http://schemas.microsoft.com/office/drawing/2014/main" id="{5260B034-CB45-478D-B8AE-0AB34913DEC6}"/>
                </a:ext>
              </a:extLst>
            </p:cNvPr>
            <p:cNvSpPr/>
            <p:nvPr/>
          </p:nvSpPr>
          <p:spPr>
            <a:xfrm>
              <a:off x="5155381" y="4856523"/>
              <a:ext cx="1924595" cy="132370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1" name="사각형: 둥근 대각선 방향 모서리 60">
              <a:extLst>
                <a:ext uri="{FF2B5EF4-FFF2-40B4-BE49-F238E27FC236}">
                  <a16:creationId xmlns:a16="http://schemas.microsoft.com/office/drawing/2014/main" id="{6980C40A-A2A9-4599-A43A-EDA0FD063966}"/>
                </a:ext>
              </a:extLst>
            </p:cNvPr>
            <p:cNvSpPr/>
            <p:nvPr/>
          </p:nvSpPr>
          <p:spPr>
            <a:xfrm>
              <a:off x="5284874" y="5507488"/>
              <a:ext cx="529774" cy="367940"/>
            </a:xfrm>
            <a:prstGeom prst="round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wav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대각선 방향 모서리 61">
              <a:extLst>
                <a:ext uri="{FF2B5EF4-FFF2-40B4-BE49-F238E27FC236}">
                  <a16:creationId xmlns:a16="http://schemas.microsoft.com/office/drawing/2014/main" id="{616E2941-91E0-49F4-8C59-ED6B92EAC1C0}"/>
                </a:ext>
              </a:extLst>
            </p:cNvPr>
            <p:cNvSpPr/>
            <p:nvPr/>
          </p:nvSpPr>
          <p:spPr>
            <a:xfrm>
              <a:off x="5854404" y="5507488"/>
              <a:ext cx="1140823" cy="367940"/>
            </a:xfrm>
            <a:prstGeom prst="round2Diag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transcription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34652EE-C82A-4FAA-B981-A7246A805764}"/>
                </a:ext>
              </a:extLst>
            </p:cNvPr>
            <p:cNvCxnSpPr>
              <a:cxnSpLocks/>
              <a:stCxn id="56" idx="4"/>
              <a:endCxn id="60" idx="2"/>
            </p:cNvCxnSpPr>
            <p:nvPr/>
          </p:nvCxnSpPr>
          <p:spPr>
            <a:xfrm>
              <a:off x="3610149" y="5518375"/>
              <a:ext cx="154523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8C3B65A-527A-493D-8D99-A4A565869367}"/>
                </a:ext>
              </a:extLst>
            </p:cNvPr>
            <p:cNvSpPr/>
            <p:nvPr/>
          </p:nvSpPr>
          <p:spPr>
            <a:xfrm>
              <a:off x="3591832" y="5573820"/>
              <a:ext cx="18607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 음성 텍스트 변환</a:t>
              </a:r>
              <a:endParaRPr lang="ko-KR" altLang="en-US" sz="1200" b="1" dirty="0"/>
            </a:p>
          </p:txBody>
        </p:sp>
        <p:sp>
          <p:nvSpPr>
            <p:cNvPr id="65" name="순서도: 자기 디스크 64">
              <a:extLst>
                <a:ext uri="{FF2B5EF4-FFF2-40B4-BE49-F238E27FC236}">
                  <a16:creationId xmlns:a16="http://schemas.microsoft.com/office/drawing/2014/main" id="{8CAAAD7F-AE8D-4976-8E44-6FFF25D32EB7}"/>
                </a:ext>
              </a:extLst>
            </p:cNvPr>
            <p:cNvSpPr/>
            <p:nvPr/>
          </p:nvSpPr>
          <p:spPr>
            <a:xfrm>
              <a:off x="8806355" y="4855575"/>
              <a:ext cx="1924595" cy="132370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사각형: 둥근 대각선 방향 모서리 65">
              <a:extLst>
                <a:ext uri="{FF2B5EF4-FFF2-40B4-BE49-F238E27FC236}">
                  <a16:creationId xmlns:a16="http://schemas.microsoft.com/office/drawing/2014/main" id="{8D4C72D2-4249-4C38-BF15-C78AEF42F9FA}"/>
                </a:ext>
              </a:extLst>
            </p:cNvPr>
            <p:cNvSpPr/>
            <p:nvPr/>
          </p:nvSpPr>
          <p:spPr>
            <a:xfrm>
              <a:off x="8906675" y="5492818"/>
              <a:ext cx="529774" cy="367940"/>
            </a:xfrm>
            <a:prstGeom prst="round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wav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사각형: 둥근 대각선 방향 모서리 66">
              <a:extLst>
                <a:ext uri="{FF2B5EF4-FFF2-40B4-BE49-F238E27FC236}">
                  <a16:creationId xmlns:a16="http://schemas.microsoft.com/office/drawing/2014/main" id="{5BA16984-9986-4874-9EA4-968DEF741D51}"/>
                </a:ext>
              </a:extLst>
            </p:cNvPr>
            <p:cNvSpPr/>
            <p:nvPr/>
          </p:nvSpPr>
          <p:spPr>
            <a:xfrm>
              <a:off x="9476205" y="5492818"/>
              <a:ext cx="1140823" cy="367940"/>
            </a:xfrm>
            <a:prstGeom prst="round2Diag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transcription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B0C7E3F0-B8E5-4B41-A8C2-24A95FDF4C98}"/>
                </a:ext>
              </a:extLst>
            </p:cNvPr>
            <p:cNvCxnSpPr>
              <a:cxnSpLocks/>
              <a:stCxn id="60" idx="4"/>
              <a:endCxn id="65" idx="2"/>
            </p:cNvCxnSpPr>
            <p:nvPr/>
          </p:nvCxnSpPr>
          <p:spPr>
            <a:xfrm flipV="1">
              <a:off x="7079976" y="5517427"/>
              <a:ext cx="1726379" cy="94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DECBEF0-AAE7-4DB1-960A-8C8B49E43C13}"/>
                </a:ext>
              </a:extLst>
            </p:cNvPr>
            <p:cNvSpPr/>
            <p:nvPr/>
          </p:nvSpPr>
          <p:spPr>
            <a:xfrm>
              <a:off x="6986311" y="5552958"/>
              <a:ext cx="18607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판독문 전사 및 수정</a:t>
              </a:r>
              <a:endParaRPr lang="ko-KR" altLang="en-US" sz="1200" b="1" dirty="0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4885853-2238-4203-B1F9-994D1E8BCA0F}"/>
              </a:ext>
            </a:extLst>
          </p:cNvPr>
          <p:cNvSpPr/>
          <p:nvPr/>
        </p:nvSpPr>
        <p:spPr>
          <a:xfrm>
            <a:off x="2939352" y="642752"/>
            <a:ext cx="2003381" cy="789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ASR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(AIC)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26C876-06E2-4181-B2DE-E61744B334D0}"/>
              </a:ext>
            </a:extLst>
          </p:cNvPr>
          <p:cNvSpPr/>
          <p:nvPr/>
        </p:nvSpPr>
        <p:spPr>
          <a:xfrm>
            <a:off x="2939352" y="1996316"/>
            <a:ext cx="2003381" cy="789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PACS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995778-5633-4E40-B5F6-91EEEF9C38C9}"/>
              </a:ext>
            </a:extLst>
          </p:cNvPr>
          <p:cNvSpPr/>
          <p:nvPr/>
        </p:nvSpPr>
        <p:spPr>
          <a:xfrm>
            <a:off x="6863433" y="1996316"/>
            <a:ext cx="2003381" cy="789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DARWIN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8E8A869-F663-40FF-BB90-2C33AA9CCE7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41042" y="1432748"/>
            <a:ext cx="0" cy="5635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F48283-C94B-43FB-8D7C-95983D1D61E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942732" y="2391314"/>
            <a:ext cx="192070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44B39E3-A4B2-451F-8B65-6D66488625B8}"/>
              </a:ext>
            </a:extLst>
          </p:cNvPr>
          <p:cNvGrpSpPr/>
          <p:nvPr/>
        </p:nvGrpSpPr>
        <p:grpSpPr>
          <a:xfrm>
            <a:off x="3755014" y="3548652"/>
            <a:ext cx="372056" cy="417440"/>
            <a:chOff x="8020878" y="2092188"/>
            <a:chExt cx="387626" cy="462169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8B6A39D3-B342-4C66-BD89-E6F3F0B33654}"/>
                </a:ext>
              </a:extLst>
            </p:cNvPr>
            <p:cNvSpPr/>
            <p:nvPr/>
          </p:nvSpPr>
          <p:spPr>
            <a:xfrm>
              <a:off x="8020878" y="2107096"/>
              <a:ext cx="387626" cy="44726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90F357-DCC3-4446-A4AC-2B96CB46C89B}"/>
                </a:ext>
              </a:extLst>
            </p:cNvPr>
            <p:cNvSpPr/>
            <p:nvPr/>
          </p:nvSpPr>
          <p:spPr>
            <a:xfrm>
              <a:off x="8065604" y="2092188"/>
              <a:ext cx="298173" cy="2385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751CFB-18B6-443E-8EAE-F6B59E2660C2}"/>
              </a:ext>
            </a:extLst>
          </p:cNvPr>
          <p:cNvGrpSpPr/>
          <p:nvPr/>
        </p:nvGrpSpPr>
        <p:grpSpPr>
          <a:xfrm>
            <a:off x="7712609" y="3548652"/>
            <a:ext cx="372056" cy="417440"/>
            <a:chOff x="8020878" y="2092188"/>
            <a:chExt cx="387626" cy="462169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D9DD7C41-1EF2-4749-9249-B9866A70EF30}"/>
                </a:ext>
              </a:extLst>
            </p:cNvPr>
            <p:cNvSpPr/>
            <p:nvPr/>
          </p:nvSpPr>
          <p:spPr>
            <a:xfrm>
              <a:off x="8020878" y="2107096"/>
              <a:ext cx="387626" cy="44726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A77437-0EF5-42BF-9D8F-75BD55E879C2}"/>
                </a:ext>
              </a:extLst>
            </p:cNvPr>
            <p:cNvSpPr/>
            <p:nvPr/>
          </p:nvSpPr>
          <p:spPr>
            <a:xfrm>
              <a:off x="8065604" y="2092188"/>
              <a:ext cx="298173" cy="2385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0B51A5-4744-4522-BB9D-07F393306D18}"/>
              </a:ext>
            </a:extLst>
          </p:cNvPr>
          <p:cNvGrpSpPr/>
          <p:nvPr/>
        </p:nvGrpSpPr>
        <p:grpSpPr>
          <a:xfrm>
            <a:off x="7691950" y="748108"/>
            <a:ext cx="372056" cy="417440"/>
            <a:chOff x="8020878" y="2092188"/>
            <a:chExt cx="387626" cy="462169"/>
          </a:xfrm>
        </p:grpSpPr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7DB666B2-BC7D-48F4-B1E3-B8384967DF64}"/>
                </a:ext>
              </a:extLst>
            </p:cNvPr>
            <p:cNvSpPr/>
            <p:nvPr/>
          </p:nvSpPr>
          <p:spPr>
            <a:xfrm>
              <a:off x="8020878" y="2107096"/>
              <a:ext cx="387626" cy="44726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EC0C952-10D4-472B-A575-34AFB6B5E349}"/>
                </a:ext>
              </a:extLst>
            </p:cNvPr>
            <p:cNvSpPr/>
            <p:nvPr/>
          </p:nvSpPr>
          <p:spPr>
            <a:xfrm>
              <a:off x="8065604" y="2092188"/>
              <a:ext cx="298173" cy="2385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B846C7-C580-4EF1-A634-2DD0A89CD714}"/>
              </a:ext>
            </a:extLst>
          </p:cNvPr>
          <p:cNvCxnSpPr>
            <a:cxnSpLocks/>
          </p:cNvCxnSpPr>
          <p:nvPr/>
        </p:nvCxnSpPr>
        <p:spPr>
          <a:xfrm>
            <a:off x="3457688" y="2786313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05E8762-C9FA-4D21-BCB9-8022C5D0CAB9}"/>
              </a:ext>
            </a:extLst>
          </p:cNvPr>
          <p:cNvCxnSpPr>
            <a:cxnSpLocks/>
          </p:cNvCxnSpPr>
          <p:nvPr/>
        </p:nvCxnSpPr>
        <p:spPr>
          <a:xfrm flipV="1">
            <a:off x="4344902" y="2786312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1D62D72-8ABE-4589-AD66-73C459A352AE}"/>
              </a:ext>
            </a:extLst>
          </p:cNvPr>
          <p:cNvCxnSpPr>
            <a:cxnSpLocks/>
          </p:cNvCxnSpPr>
          <p:nvPr/>
        </p:nvCxnSpPr>
        <p:spPr>
          <a:xfrm>
            <a:off x="7419928" y="1248450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DF84A47-BDBF-42DD-A832-D83250589A61}"/>
              </a:ext>
            </a:extLst>
          </p:cNvPr>
          <p:cNvCxnSpPr>
            <a:cxnSpLocks/>
          </p:cNvCxnSpPr>
          <p:nvPr/>
        </p:nvCxnSpPr>
        <p:spPr>
          <a:xfrm flipV="1">
            <a:off x="8307142" y="1248449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10E5769-B8FF-452B-A1E8-A157D0DBABAE}"/>
              </a:ext>
            </a:extLst>
          </p:cNvPr>
          <p:cNvCxnSpPr>
            <a:cxnSpLocks/>
          </p:cNvCxnSpPr>
          <p:nvPr/>
        </p:nvCxnSpPr>
        <p:spPr>
          <a:xfrm>
            <a:off x="7439011" y="2786313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3E3B71E-26F6-47DE-9064-BF1249219F1A}"/>
              </a:ext>
            </a:extLst>
          </p:cNvPr>
          <p:cNvCxnSpPr>
            <a:cxnSpLocks/>
          </p:cNvCxnSpPr>
          <p:nvPr/>
        </p:nvCxnSpPr>
        <p:spPr>
          <a:xfrm flipV="1">
            <a:off x="8326225" y="2786312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5DEF80-CF15-47FD-8035-A884A26E827E}"/>
              </a:ext>
            </a:extLst>
          </p:cNvPr>
          <p:cNvSpPr/>
          <p:nvPr/>
        </p:nvSpPr>
        <p:spPr>
          <a:xfrm>
            <a:off x="3755014" y="4013002"/>
            <a:ext cx="472664" cy="250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의사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2CBFEA-24F4-48C3-8CDF-FED670FAE7DD}"/>
              </a:ext>
            </a:extLst>
          </p:cNvPr>
          <p:cNvSpPr/>
          <p:nvPr/>
        </p:nvSpPr>
        <p:spPr>
          <a:xfrm>
            <a:off x="7414587" y="4008782"/>
            <a:ext cx="968097" cy="250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판독 담당자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2E556C-F203-4813-BDD7-03AFC2C97E01}"/>
              </a:ext>
            </a:extLst>
          </p:cNvPr>
          <p:cNvSpPr/>
          <p:nvPr/>
        </p:nvSpPr>
        <p:spPr>
          <a:xfrm>
            <a:off x="7641645" y="495423"/>
            <a:ext cx="472664" cy="250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의사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8BA107-0115-49D8-882A-68BF918159C9}"/>
              </a:ext>
            </a:extLst>
          </p:cNvPr>
          <p:cNvSpPr/>
          <p:nvPr/>
        </p:nvSpPr>
        <p:spPr>
          <a:xfrm>
            <a:off x="2046357" y="3025707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① 영상 조회</a:t>
            </a:r>
            <a:endParaRPr lang="ko-KR" altLang="en-US" sz="12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8C2221-94D0-4BA7-940F-5C52346C0817}"/>
              </a:ext>
            </a:extLst>
          </p:cNvPr>
          <p:cNvSpPr/>
          <p:nvPr/>
        </p:nvSpPr>
        <p:spPr>
          <a:xfrm>
            <a:off x="4472238" y="3025707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판독 음성 입력</a:t>
            </a:r>
            <a:endParaRPr lang="ko-KR" altLang="en-US" sz="12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F2E9FD-C1D9-4BB0-81EF-AD19E1CB9479}"/>
              </a:ext>
            </a:extLst>
          </p:cNvPr>
          <p:cNvSpPr/>
          <p:nvPr/>
        </p:nvSpPr>
        <p:spPr>
          <a:xfrm>
            <a:off x="3948119" y="1546172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음성 텍스트 변환</a:t>
            </a:r>
            <a:endParaRPr lang="ko-KR" altLang="en-US" sz="12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F16E64-B04C-4389-A78C-59F2A7FB571B}"/>
              </a:ext>
            </a:extLst>
          </p:cNvPr>
          <p:cNvSpPr/>
          <p:nvPr/>
        </p:nvSpPr>
        <p:spPr>
          <a:xfrm>
            <a:off x="5018038" y="2053159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④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 결과 전송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수동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199635E-D88A-4E1A-8FC8-4A57FC0B4E1B}"/>
              </a:ext>
            </a:extLst>
          </p:cNvPr>
          <p:cNvSpPr/>
          <p:nvPr/>
        </p:nvSpPr>
        <p:spPr>
          <a:xfrm>
            <a:off x="6181331" y="3001605"/>
            <a:ext cx="17859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⑤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판독문 조회</a:t>
            </a:r>
            <a:endParaRPr lang="ko-KR" altLang="en-US" sz="12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687E9A-5BF7-4EE5-8299-B85B3551BF22}"/>
              </a:ext>
            </a:extLst>
          </p:cNvPr>
          <p:cNvSpPr/>
          <p:nvPr/>
        </p:nvSpPr>
        <p:spPr>
          <a:xfrm>
            <a:off x="8385177" y="2988720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⑥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판독문 전사 및 수정</a:t>
            </a:r>
            <a:endParaRPr lang="ko-KR" altLang="en-US" sz="12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C2E5BE-EEB1-4948-A056-C25868FA3FAF}"/>
              </a:ext>
            </a:extLst>
          </p:cNvPr>
          <p:cNvSpPr/>
          <p:nvPr/>
        </p:nvSpPr>
        <p:spPr>
          <a:xfrm>
            <a:off x="8326225" y="1530831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⑦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판독문 조회</a:t>
            </a:r>
            <a:endParaRPr lang="ko-KR" altLang="en-US" sz="12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20FE219-06EB-4DC0-B79F-5A687023BB6D}"/>
              </a:ext>
            </a:extLst>
          </p:cNvPr>
          <p:cNvSpPr/>
          <p:nvPr/>
        </p:nvSpPr>
        <p:spPr>
          <a:xfrm>
            <a:off x="6175549" y="1543135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⑧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판독문 확정</a:t>
            </a:r>
            <a:endParaRPr lang="ko-KR" altLang="en-US" sz="12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09677AC-5D24-48B7-ABA9-8C633F6129EB}"/>
              </a:ext>
            </a:extLst>
          </p:cNvPr>
          <p:cNvSpPr/>
          <p:nvPr/>
        </p:nvSpPr>
        <p:spPr>
          <a:xfrm>
            <a:off x="8522549" y="3475441"/>
            <a:ext cx="1494696" cy="57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Editing Tool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(AIC)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A08C496-D609-491E-9B43-2DBF83087FA5}"/>
              </a:ext>
            </a:extLst>
          </p:cNvPr>
          <p:cNvCxnSpPr>
            <a:stCxn id="22" idx="5"/>
            <a:endCxn id="73" idx="1"/>
          </p:cNvCxnSpPr>
          <p:nvPr/>
        </p:nvCxnSpPr>
        <p:spPr>
          <a:xfrm flipV="1">
            <a:off x="7991651" y="3764104"/>
            <a:ext cx="53089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82252FD-3F43-4C96-828C-AD0FC775A68A}"/>
              </a:ext>
            </a:extLst>
          </p:cNvPr>
          <p:cNvSpPr/>
          <p:nvPr/>
        </p:nvSpPr>
        <p:spPr>
          <a:xfrm>
            <a:off x="74999" y="150192"/>
            <a:ext cx="1130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Workflow</a:t>
            </a:r>
            <a:endParaRPr lang="ko-KR" altLang="en-US" sz="1600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AAFE80-5855-4584-B077-C553C0335A93}"/>
              </a:ext>
            </a:extLst>
          </p:cNvPr>
          <p:cNvSpPr/>
          <p:nvPr/>
        </p:nvSpPr>
        <p:spPr>
          <a:xfrm>
            <a:off x="74999" y="4494440"/>
            <a:ext cx="1064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Dataflow</a:t>
            </a:r>
            <a:endParaRPr lang="ko-KR" altLang="en-US" sz="16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427B0D3-138E-4B7A-B6DC-274767C2DC44}"/>
              </a:ext>
            </a:extLst>
          </p:cNvPr>
          <p:cNvSpPr/>
          <p:nvPr/>
        </p:nvSpPr>
        <p:spPr>
          <a:xfrm>
            <a:off x="8051166" y="6541903"/>
            <a:ext cx="2945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물리적 </a:t>
            </a:r>
            <a:r>
              <a:rPr lang="en-US" altLang="ko-KR" sz="1200" dirty="0">
                <a:solidFill>
                  <a:srgbClr val="FF0000"/>
                </a:solidFill>
              </a:rPr>
              <a:t>DB </a:t>
            </a:r>
            <a:r>
              <a:rPr lang="ko-KR" altLang="en-US" sz="1200" dirty="0">
                <a:solidFill>
                  <a:srgbClr val="FF0000"/>
                </a:solidFill>
              </a:rPr>
              <a:t>의 구성 확인 할 필요 있음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04E3DC-8A46-4486-822E-1AFAE185082B}"/>
              </a:ext>
            </a:extLst>
          </p:cNvPr>
          <p:cNvSpPr/>
          <p:nvPr/>
        </p:nvSpPr>
        <p:spPr>
          <a:xfrm>
            <a:off x="7600453" y="4337350"/>
            <a:ext cx="25983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실제 </a:t>
            </a:r>
            <a:r>
              <a:rPr lang="en-US" altLang="ko-KR" sz="1200" dirty="0">
                <a:solidFill>
                  <a:srgbClr val="FF0000"/>
                </a:solidFill>
              </a:rPr>
              <a:t>workflow </a:t>
            </a:r>
            <a:r>
              <a:rPr lang="ko-KR" altLang="en-US" sz="1200" dirty="0">
                <a:solidFill>
                  <a:srgbClr val="FF0000"/>
                </a:solidFill>
              </a:rPr>
              <a:t>확인할 필요 있음</a:t>
            </a:r>
          </a:p>
        </p:txBody>
      </p:sp>
    </p:spTree>
    <p:extLst>
      <p:ext uri="{BB962C8B-B14F-4D97-AF65-F5344CB8AC3E}">
        <p14:creationId xmlns:p14="http://schemas.microsoft.com/office/powerpoint/2010/main" val="43475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C9879C-DD2B-4309-9FBC-2CB6E3B92264}"/>
              </a:ext>
            </a:extLst>
          </p:cNvPr>
          <p:cNvSpPr/>
          <p:nvPr/>
        </p:nvSpPr>
        <p:spPr>
          <a:xfrm>
            <a:off x="-1" y="0"/>
            <a:ext cx="12192001" cy="111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</a:rPr>
              <a:t>① </a:t>
            </a:r>
            <a:r>
              <a:rPr lang="ko-KR" altLang="en-US" dirty="0">
                <a:latin typeface="맑은 고딕" panose="020B0503020000020004" pitchFamily="50" charset="-127"/>
              </a:rPr>
              <a:t>전사 과정 中 발생하는 오류 수집을 통해 모델 재학습 위한 추가 학습 데이터 수집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</a:rPr>
              <a:t>    - </a:t>
            </a:r>
            <a:r>
              <a:rPr lang="ko-KR" altLang="en-US" dirty="0">
                <a:latin typeface="맑은 고딕" panose="020B0503020000020004" pitchFamily="50" charset="-127"/>
              </a:rPr>
              <a:t>기존 </a:t>
            </a:r>
            <a:r>
              <a:rPr lang="en-US" altLang="ko-KR" dirty="0">
                <a:latin typeface="맑은 고딕" panose="020B0503020000020004" pitchFamily="50" charset="-127"/>
              </a:rPr>
              <a:t>workflow </a:t>
            </a:r>
            <a:r>
              <a:rPr lang="ko-KR" altLang="en-US" dirty="0">
                <a:latin typeface="맑은 고딕" panose="020B0503020000020004" pitchFamily="50" charset="-127"/>
              </a:rPr>
              <a:t>中 판독문 수정 단계를 보강하여 재학습 用 </a:t>
            </a:r>
            <a:r>
              <a:rPr lang="en-US" altLang="ko-KR" dirty="0">
                <a:latin typeface="맑은 고딕" panose="020B0503020000020004" pitchFamily="50" charset="-127"/>
              </a:rPr>
              <a:t>Transcription </a:t>
            </a:r>
            <a:r>
              <a:rPr lang="ko-KR" altLang="en-US" dirty="0">
                <a:latin typeface="맑은 고딕" panose="020B0503020000020004" pitchFamily="50" charset="-127"/>
              </a:rPr>
              <a:t>오류 데이터 수집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F950B66-A56D-4F4A-8B34-54F8AE839BE4}"/>
              </a:ext>
            </a:extLst>
          </p:cNvPr>
          <p:cNvSpPr/>
          <p:nvPr/>
        </p:nvSpPr>
        <p:spPr>
          <a:xfrm>
            <a:off x="971406" y="2292520"/>
            <a:ext cx="2003381" cy="789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ASR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(AIC)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DE26830-2D77-4979-8EBA-654A4FD3F3FF}"/>
              </a:ext>
            </a:extLst>
          </p:cNvPr>
          <p:cNvSpPr/>
          <p:nvPr/>
        </p:nvSpPr>
        <p:spPr>
          <a:xfrm>
            <a:off x="971406" y="3646084"/>
            <a:ext cx="2003381" cy="789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PACS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5E8B047-F3C4-4352-BA43-D1FF5C2B4FBC}"/>
              </a:ext>
            </a:extLst>
          </p:cNvPr>
          <p:cNvSpPr/>
          <p:nvPr/>
        </p:nvSpPr>
        <p:spPr>
          <a:xfrm>
            <a:off x="4895487" y="3646084"/>
            <a:ext cx="2003381" cy="789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DARWIN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716CB5C-2285-4BBF-9558-48A7834F2EEC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1973096" y="3082516"/>
            <a:ext cx="0" cy="5635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EB6DA43-AE14-4558-AC39-1E8B66091DB6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2974786" y="4041082"/>
            <a:ext cx="192070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814FA48-44D9-4A3A-B74E-1A664E6AE644}"/>
              </a:ext>
            </a:extLst>
          </p:cNvPr>
          <p:cNvGrpSpPr/>
          <p:nvPr/>
        </p:nvGrpSpPr>
        <p:grpSpPr>
          <a:xfrm>
            <a:off x="1787068" y="5198420"/>
            <a:ext cx="372056" cy="417440"/>
            <a:chOff x="8020878" y="2092188"/>
            <a:chExt cx="387626" cy="462169"/>
          </a:xfrm>
        </p:grpSpPr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B6E6FF4C-9CC0-44DC-B9BA-F152398F84DF}"/>
                </a:ext>
              </a:extLst>
            </p:cNvPr>
            <p:cNvSpPr/>
            <p:nvPr/>
          </p:nvSpPr>
          <p:spPr>
            <a:xfrm>
              <a:off x="8020878" y="2107096"/>
              <a:ext cx="387626" cy="44726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0BA2F53-7651-4A9C-AEC8-6CD3FFC672F4}"/>
                </a:ext>
              </a:extLst>
            </p:cNvPr>
            <p:cNvSpPr/>
            <p:nvPr/>
          </p:nvSpPr>
          <p:spPr>
            <a:xfrm>
              <a:off x="8065604" y="2092188"/>
              <a:ext cx="298173" cy="2385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F54006-27D6-4A41-91B8-9A1E7A33019B}"/>
              </a:ext>
            </a:extLst>
          </p:cNvPr>
          <p:cNvGrpSpPr/>
          <p:nvPr/>
        </p:nvGrpSpPr>
        <p:grpSpPr>
          <a:xfrm>
            <a:off x="5744663" y="5198420"/>
            <a:ext cx="372056" cy="417440"/>
            <a:chOff x="8020878" y="2092188"/>
            <a:chExt cx="387626" cy="462169"/>
          </a:xfrm>
          <a:solidFill>
            <a:srgbClr val="0000FF"/>
          </a:solidFill>
        </p:grpSpPr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0A241A6-3F99-4415-B433-7C6141334E8B}"/>
                </a:ext>
              </a:extLst>
            </p:cNvPr>
            <p:cNvSpPr/>
            <p:nvPr/>
          </p:nvSpPr>
          <p:spPr>
            <a:xfrm>
              <a:off x="8020878" y="2107096"/>
              <a:ext cx="387626" cy="44726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C57479D-AAC6-475F-827A-94E8111BAC29}"/>
                </a:ext>
              </a:extLst>
            </p:cNvPr>
            <p:cNvSpPr/>
            <p:nvPr/>
          </p:nvSpPr>
          <p:spPr>
            <a:xfrm>
              <a:off x="8065604" y="2092188"/>
              <a:ext cx="298173" cy="23853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1041CFA-FDC5-4808-9C1C-535B19025FFA}"/>
              </a:ext>
            </a:extLst>
          </p:cNvPr>
          <p:cNvGrpSpPr/>
          <p:nvPr/>
        </p:nvGrpSpPr>
        <p:grpSpPr>
          <a:xfrm>
            <a:off x="5724004" y="2397876"/>
            <a:ext cx="372056" cy="417440"/>
            <a:chOff x="8020878" y="2092188"/>
            <a:chExt cx="387626" cy="462169"/>
          </a:xfrm>
        </p:grpSpPr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F2216967-021C-41F9-9C52-B28DDF4EF390}"/>
                </a:ext>
              </a:extLst>
            </p:cNvPr>
            <p:cNvSpPr/>
            <p:nvPr/>
          </p:nvSpPr>
          <p:spPr>
            <a:xfrm>
              <a:off x="8020878" y="2107096"/>
              <a:ext cx="387626" cy="44726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31E38B3-620D-4A3C-879C-4DAAB186A039}"/>
                </a:ext>
              </a:extLst>
            </p:cNvPr>
            <p:cNvSpPr/>
            <p:nvPr/>
          </p:nvSpPr>
          <p:spPr>
            <a:xfrm>
              <a:off x="8065604" y="2092188"/>
              <a:ext cx="298173" cy="2385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9FED756-FC04-436F-9CB5-0DFC39DB1B16}"/>
              </a:ext>
            </a:extLst>
          </p:cNvPr>
          <p:cNvCxnSpPr>
            <a:cxnSpLocks/>
          </p:cNvCxnSpPr>
          <p:nvPr/>
        </p:nvCxnSpPr>
        <p:spPr>
          <a:xfrm>
            <a:off x="1489742" y="4436081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1448F0D-C527-41B4-AB87-1DFA2FCA056B}"/>
              </a:ext>
            </a:extLst>
          </p:cNvPr>
          <p:cNvCxnSpPr>
            <a:cxnSpLocks/>
          </p:cNvCxnSpPr>
          <p:nvPr/>
        </p:nvCxnSpPr>
        <p:spPr>
          <a:xfrm flipV="1">
            <a:off x="2376956" y="4436080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78E2AAF-DABD-4375-8EE6-296A7F4661BE}"/>
              </a:ext>
            </a:extLst>
          </p:cNvPr>
          <p:cNvCxnSpPr>
            <a:cxnSpLocks/>
          </p:cNvCxnSpPr>
          <p:nvPr/>
        </p:nvCxnSpPr>
        <p:spPr>
          <a:xfrm>
            <a:off x="5451982" y="2898218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295E2DF-50C5-40AF-AB2F-6AEBDA64F88D}"/>
              </a:ext>
            </a:extLst>
          </p:cNvPr>
          <p:cNvCxnSpPr>
            <a:cxnSpLocks/>
          </p:cNvCxnSpPr>
          <p:nvPr/>
        </p:nvCxnSpPr>
        <p:spPr>
          <a:xfrm flipV="1">
            <a:off x="6339196" y="2898217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AC93A17-41E6-4791-B2C5-CD0EBE596A06}"/>
              </a:ext>
            </a:extLst>
          </p:cNvPr>
          <p:cNvCxnSpPr>
            <a:cxnSpLocks/>
          </p:cNvCxnSpPr>
          <p:nvPr/>
        </p:nvCxnSpPr>
        <p:spPr>
          <a:xfrm>
            <a:off x="5471065" y="4436081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B0FFC12-CE78-4A25-85FF-48C504EED298}"/>
              </a:ext>
            </a:extLst>
          </p:cNvPr>
          <p:cNvCxnSpPr>
            <a:cxnSpLocks/>
          </p:cNvCxnSpPr>
          <p:nvPr/>
        </p:nvCxnSpPr>
        <p:spPr>
          <a:xfrm flipV="1">
            <a:off x="6358279" y="4436080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42718FE-D6FF-44FA-8F05-BD0074E0BEE6}"/>
              </a:ext>
            </a:extLst>
          </p:cNvPr>
          <p:cNvSpPr/>
          <p:nvPr/>
        </p:nvSpPr>
        <p:spPr>
          <a:xfrm>
            <a:off x="1736763" y="5642392"/>
            <a:ext cx="472664" cy="250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의사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2297795-B7A5-46CB-88B6-84E58FC9952D}"/>
              </a:ext>
            </a:extLst>
          </p:cNvPr>
          <p:cNvSpPr/>
          <p:nvPr/>
        </p:nvSpPr>
        <p:spPr>
          <a:xfrm>
            <a:off x="5426385" y="5659142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00FF"/>
                </a:solidFill>
              </a:rPr>
              <a:t>판독 담당자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EEF4579-E234-4433-8D7B-20F70B9DFBC2}"/>
              </a:ext>
            </a:extLst>
          </p:cNvPr>
          <p:cNvSpPr/>
          <p:nvPr/>
        </p:nvSpPr>
        <p:spPr>
          <a:xfrm>
            <a:off x="5673699" y="2145191"/>
            <a:ext cx="472664" cy="250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의사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30882A7-36D6-4875-BF0B-4D5FA4434098}"/>
              </a:ext>
            </a:extLst>
          </p:cNvPr>
          <p:cNvSpPr/>
          <p:nvPr/>
        </p:nvSpPr>
        <p:spPr>
          <a:xfrm>
            <a:off x="78411" y="4675475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① 영상 조회</a:t>
            </a:r>
            <a:endParaRPr lang="ko-KR" altLang="en-US" sz="1200" b="1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0922A26-FC57-464F-859F-2A85218971E1}"/>
              </a:ext>
            </a:extLst>
          </p:cNvPr>
          <p:cNvSpPr/>
          <p:nvPr/>
        </p:nvSpPr>
        <p:spPr>
          <a:xfrm>
            <a:off x="2504292" y="4675475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판독 음성 입력</a:t>
            </a:r>
            <a:endParaRPr lang="ko-KR" altLang="en-US" sz="12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E47E7A-0D19-471D-8ABA-D1D0191F830F}"/>
              </a:ext>
            </a:extLst>
          </p:cNvPr>
          <p:cNvSpPr/>
          <p:nvPr/>
        </p:nvSpPr>
        <p:spPr>
          <a:xfrm>
            <a:off x="1980173" y="3195940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음성 텍스트 변환</a:t>
            </a:r>
            <a:endParaRPr lang="ko-KR" altLang="en-US" sz="12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8EAE2E-1238-4422-97E6-675B378FFB76}"/>
              </a:ext>
            </a:extLst>
          </p:cNvPr>
          <p:cNvSpPr/>
          <p:nvPr/>
        </p:nvSpPr>
        <p:spPr>
          <a:xfrm>
            <a:off x="3050092" y="3702927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④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 결과 전송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수동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9B6961-3850-47FF-9880-6865B0E50F89}"/>
              </a:ext>
            </a:extLst>
          </p:cNvPr>
          <p:cNvSpPr/>
          <p:nvPr/>
        </p:nvSpPr>
        <p:spPr>
          <a:xfrm>
            <a:off x="4213385" y="4651373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⑤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판독문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조희</a:t>
            </a:r>
            <a:endParaRPr lang="ko-KR" altLang="en-US" sz="12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0C13549-7907-402F-96D4-764963E80CD8}"/>
              </a:ext>
            </a:extLst>
          </p:cNvPr>
          <p:cNvSpPr/>
          <p:nvPr/>
        </p:nvSpPr>
        <p:spPr>
          <a:xfrm>
            <a:off x="6417231" y="4638488"/>
            <a:ext cx="17859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⑥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판독문 전사 및 수정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7F12E17-CA80-4F58-8AF5-1E08C6E6C96C}"/>
              </a:ext>
            </a:extLst>
          </p:cNvPr>
          <p:cNvSpPr/>
          <p:nvPr/>
        </p:nvSpPr>
        <p:spPr>
          <a:xfrm>
            <a:off x="6358279" y="3180599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⑦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판독문 조회</a:t>
            </a:r>
            <a:endParaRPr lang="ko-KR" altLang="en-US" sz="12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A224115-C472-44A2-8DA7-83D192594A55}"/>
              </a:ext>
            </a:extLst>
          </p:cNvPr>
          <p:cNvSpPr/>
          <p:nvPr/>
        </p:nvSpPr>
        <p:spPr>
          <a:xfrm>
            <a:off x="4207603" y="3192903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⑧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판독문 확정</a:t>
            </a:r>
            <a:endParaRPr lang="ko-KR" altLang="en-US" sz="1200" b="1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E494F0B-087E-4075-9E16-BA9376D93CC4}"/>
              </a:ext>
            </a:extLst>
          </p:cNvPr>
          <p:cNvSpPr/>
          <p:nvPr/>
        </p:nvSpPr>
        <p:spPr>
          <a:xfrm>
            <a:off x="6554603" y="5125209"/>
            <a:ext cx="1494696" cy="57732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</a:rPr>
              <a:t>Editing Tool</a:t>
            </a:r>
          </a:p>
          <a:p>
            <a:pPr algn="ctr"/>
            <a:r>
              <a:rPr lang="en-US" altLang="ko-KR" sz="1100" dirty="0">
                <a:solidFill>
                  <a:srgbClr val="0000FF"/>
                </a:solidFill>
              </a:rPr>
              <a:t>(SE)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2151CE0-8455-46F6-8779-D6C15A190EA3}"/>
              </a:ext>
            </a:extLst>
          </p:cNvPr>
          <p:cNvCxnSpPr>
            <a:stCxn id="67" idx="5"/>
            <a:endCxn id="89" idx="1"/>
          </p:cNvCxnSpPr>
          <p:nvPr/>
        </p:nvCxnSpPr>
        <p:spPr>
          <a:xfrm flipV="1">
            <a:off x="6023705" y="5413872"/>
            <a:ext cx="53089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자기 디스크 91">
            <a:extLst>
              <a:ext uri="{FF2B5EF4-FFF2-40B4-BE49-F238E27FC236}">
                <a16:creationId xmlns:a16="http://schemas.microsoft.com/office/drawing/2014/main" id="{68CE6CCA-3FA6-4B1A-A349-26576CDFA78E}"/>
              </a:ext>
            </a:extLst>
          </p:cNvPr>
          <p:cNvSpPr/>
          <p:nvPr/>
        </p:nvSpPr>
        <p:spPr>
          <a:xfrm>
            <a:off x="8861005" y="2191033"/>
            <a:ext cx="3020848" cy="98956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3" name="사각형: 둥근 대각선 방향 모서리 92">
            <a:extLst>
              <a:ext uri="{FF2B5EF4-FFF2-40B4-BE49-F238E27FC236}">
                <a16:creationId xmlns:a16="http://schemas.microsoft.com/office/drawing/2014/main" id="{AEA8B7BB-9849-4FE8-8632-FDAA0C3C363B}"/>
              </a:ext>
            </a:extLst>
          </p:cNvPr>
          <p:cNvSpPr/>
          <p:nvPr/>
        </p:nvSpPr>
        <p:spPr>
          <a:xfrm>
            <a:off x="8961325" y="2667420"/>
            <a:ext cx="529774" cy="275062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wav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4" name="사각형: 둥근 대각선 방향 모서리 93">
            <a:extLst>
              <a:ext uri="{FF2B5EF4-FFF2-40B4-BE49-F238E27FC236}">
                <a16:creationId xmlns:a16="http://schemas.microsoft.com/office/drawing/2014/main" id="{71DBC2DA-1EAA-485E-99BA-525A4D4A1084}"/>
              </a:ext>
            </a:extLst>
          </p:cNvPr>
          <p:cNvSpPr/>
          <p:nvPr/>
        </p:nvSpPr>
        <p:spPr>
          <a:xfrm>
            <a:off x="9530855" y="2667420"/>
            <a:ext cx="1140823" cy="27506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transcription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사각형: 둥근 대각선 방향 모서리 94">
            <a:extLst>
              <a:ext uri="{FF2B5EF4-FFF2-40B4-BE49-F238E27FC236}">
                <a16:creationId xmlns:a16="http://schemas.microsoft.com/office/drawing/2014/main" id="{CA616A36-7218-425B-94D8-528FC747BE45}"/>
              </a:ext>
            </a:extLst>
          </p:cNvPr>
          <p:cNvSpPr/>
          <p:nvPr/>
        </p:nvSpPr>
        <p:spPr>
          <a:xfrm>
            <a:off x="10705582" y="2672119"/>
            <a:ext cx="1088781" cy="27506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need to train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6" name="왼쪽 중괄호 95">
            <a:extLst>
              <a:ext uri="{FF2B5EF4-FFF2-40B4-BE49-F238E27FC236}">
                <a16:creationId xmlns:a16="http://schemas.microsoft.com/office/drawing/2014/main" id="{3F708493-CA38-43D8-817E-40FAD2B3686F}"/>
              </a:ext>
            </a:extLst>
          </p:cNvPr>
          <p:cNvSpPr/>
          <p:nvPr/>
        </p:nvSpPr>
        <p:spPr>
          <a:xfrm>
            <a:off x="8203221" y="1570383"/>
            <a:ext cx="455251" cy="4919869"/>
          </a:xfrm>
          <a:prstGeom prst="leftBrace">
            <a:avLst>
              <a:gd name="adj1" fmla="val 30165"/>
              <a:gd name="adj2" fmla="val 72626"/>
            </a:avLst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406A5A1-AAE2-4FED-B233-055B0C3056FE}"/>
              </a:ext>
            </a:extLst>
          </p:cNvPr>
          <p:cNvCxnSpPr>
            <a:cxnSpLocks/>
            <a:stCxn id="89" idx="0"/>
            <a:endCxn id="95" idx="1"/>
          </p:cNvCxnSpPr>
          <p:nvPr/>
        </p:nvCxnSpPr>
        <p:spPr>
          <a:xfrm rot="5400000" flipH="1" flipV="1">
            <a:off x="8186948" y="2062184"/>
            <a:ext cx="2178028" cy="3948022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B1E98D3-FC81-4743-B865-A1844B16A5D1}"/>
              </a:ext>
            </a:extLst>
          </p:cNvPr>
          <p:cNvSpPr/>
          <p:nvPr/>
        </p:nvSpPr>
        <p:spPr>
          <a:xfrm>
            <a:off x="8498875" y="4099892"/>
            <a:ext cx="36287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FF"/>
                </a:solidFill>
              </a:rPr>
              <a:t>Editing Tool </a:t>
            </a:r>
            <a:r>
              <a:rPr lang="ko-KR" altLang="en-US" sz="1400" dirty="0">
                <a:solidFill>
                  <a:srgbClr val="0000FF"/>
                </a:solidFill>
              </a:rPr>
              <a:t>을 활용하여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</a:rPr>
              <a:t>전사 작업 中</a:t>
            </a: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</a:rPr>
              <a:t>오류 발생 時 심각도에 따라 재학습 필요성 판단하여 마킹 할 수 있도록 지원</a:t>
            </a: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</a:rPr>
              <a:t>재학습 用 데이터의 효과성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</a:rPr>
              <a:t>즉 재학습 필요성 판단 지원을 위해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</a:rPr>
              <a:t>AIC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</a:rPr>
              <a:t>가 가이드 제공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7DD625-470A-4E5C-B430-22DFEAF570F4}"/>
              </a:ext>
            </a:extLst>
          </p:cNvPr>
          <p:cNvSpPr/>
          <p:nvPr/>
        </p:nvSpPr>
        <p:spPr>
          <a:xfrm>
            <a:off x="-1" y="0"/>
            <a:ext cx="12192001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</a:rPr>
              <a:t>② </a:t>
            </a:r>
            <a:r>
              <a:rPr lang="ko-KR" altLang="en-US" dirty="0">
                <a:solidFill>
                  <a:schemeClr val="tx1"/>
                </a:solidFill>
              </a:rPr>
              <a:t>재학습 </a:t>
            </a:r>
            <a:r>
              <a:rPr lang="en-US" altLang="ko-KR" dirty="0">
                <a:solidFill>
                  <a:schemeClr val="tx1"/>
                </a:solidFill>
              </a:rPr>
              <a:t>triggering </a:t>
            </a:r>
            <a:r>
              <a:rPr lang="ko-KR" altLang="en-US" dirty="0">
                <a:solidFill>
                  <a:schemeClr val="tx1"/>
                </a:solidFill>
              </a:rPr>
              <a:t>과 학습 결과 제공 통해 개선 가능 여부 의사 결정 지원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</a:rPr>
              <a:t>    - </a:t>
            </a:r>
            <a:r>
              <a:rPr lang="ko-KR" altLang="en-US" dirty="0">
                <a:latin typeface="맑은 고딕" panose="020B0503020000020004" pitchFamily="50" charset="-127"/>
              </a:rPr>
              <a:t>수집된 재학습 用 데이터를 학습 엔진에 제공하여 학습 </a:t>
            </a:r>
            <a:r>
              <a:rPr lang="en-US" altLang="ko-KR" dirty="0">
                <a:latin typeface="맑은 고딕" panose="020B0503020000020004" pitchFamily="50" charset="-127"/>
              </a:rPr>
              <a:t>triggering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</a:rPr>
              <a:t>    - </a:t>
            </a:r>
            <a:r>
              <a:rPr lang="ko-KR" altLang="en-US" dirty="0">
                <a:latin typeface="맑은 고딕" panose="020B0503020000020004" pitchFamily="50" charset="-127"/>
              </a:rPr>
              <a:t>학습 경과 및 결과 정보를 제공하여 모델 대체 의사 결정 지원 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64BDAC-C7AF-48C5-856B-06F15BF76AE0}"/>
              </a:ext>
            </a:extLst>
          </p:cNvPr>
          <p:cNvSpPr/>
          <p:nvPr/>
        </p:nvSpPr>
        <p:spPr>
          <a:xfrm>
            <a:off x="1283501" y="1023647"/>
            <a:ext cx="45432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※ </a:t>
            </a:r>
            <a:r>
              <a:rPr lang="ko-KR" altLang="en-US" sz="1050" dirty="0"/>
              <a:t>재학습 用 데이터는 현재까지 누적된 오류 데이터와 기존 데이터의 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BCD8B6-3E0C-4F00-AA1A-97387C5F74C5}"/>
              </a:ext>
            </a:extLst>
          </p:cNvPr>
          <p:cNvSpPr/>
          <p:nvPr/>
        </p:nvSpPr>
        <p:spPr>
          <a:xfrm>
            <a:off x="4582221" y="3098912"/>
            <a:ext cx="1814334" cy="76658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</a:rPr>
              <a:t>CML</a:t>
            </a:r>
          </a:p>
          <a:p>
            <a:pPr algn="ctr"/>
            <a:r>
              <a:rPr lang="en-US" altLang="ko-KR" sz="1400" b="1" dirty="0">
                <a:solidFill>
                  <a:srgbClr val="0000FF"/>
                </a:solidFill>
              </a:rPr>
              <a:t>System</a:t>
            </a:r>
          </a:p>
          <a:p>
            <a:pPr algn="ctr"/>
            <a:r>
              <a:rPr lang="en-US" altLang="ko-KR" sz="1400" b="1" dirty="0">
                <a:solidFill>
                  <a:srgbClr val="0000FF"/>
                </a:solidFill>
              </a:rPr>
              <a:t>(SE)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F59C104-FB8D-4FB5-AA5E-B8E2394E534A}"/>
              </a:ext>
            </a:extLst>
          </p:cNvPr>
          <p:cNvSpPr/>
          <p:nvPr/>
        </p:nvSpPr>
        <p:spPr>
          <a:xfrm>
            <a:off x="4582222" y="4995925"/>
            <a:ext cx="1814334" cy="789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ASR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Training Server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(AIC)</a:t>
            </a:r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36DB2F2F-9FD0-48ED-BF26-575E56D76EC9}"/>
              </a:ext>
            </a:extLst>
          </p:cNvPr>
          <p:cNvSpPr/>
          <p:nvPr/>
        </p:nvSpPr>
        <p:spPr>
          <a:xfrm>
            <a:off x="2795594" y="4995925"/>
            <a:ext cx="1209445" cy="78999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793719-72CC-4E93-AA15-2564C3D22F39}"/>
              </a:ext>
            </a:extLst>
          </p:cNvPr>
          <p:cNvSpPr/>
          <p:nvPr/>
        </p:nvSpPr>
        <p:spPr>
          <a:xfrm>
            <a:off x="2830044" y="5272002"/>
            <a:ext cx="1167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Original</a:t>
            </a:r>
          </a:p>
          <a:p>
            <a:pPr algn="ctr"/>
            <a:r>
              <a:rPr lang="en-US" altLang="ko-KR" sz="1200" b="1" dirty="0"/>
              <a:t>Training Data</a:t>
            </a:r>
            <a:endParaRPr lang="ko-KR" altLang="en-US" sz="1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8B4241-1BF3-45B6-919F-943F05624120}"/>
              </a:ext>
            </a:extLst>
          </p:cNvPr>
          <p:cNvCxnSpPr>
            <a:stCxn id="10" idx="4"/>
            <a:endCxn id="9" idx="1"/>
          </p:cNvCxnSpPr>
          <p:nvPr/>
        </p:nvCxnSpPr>
        <p:spPr>
          <a:xfrm>
            <a:off x="4005039" y="5390923"/>
            <a:ext cx="577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747C0896-CCAB-4FD0-A89B-9E1B39CC52CD}"/>
              </a:ext>
            </a:extLst>
          </p:cNvPr>
          <p:cNvSpPr/>
          <p:nvPr/>
        </p:nvSpPr>
        <p:spPr>
          <a:xfrm>
            <a:off x="7520989" y="2432441"/>
            <a:ext cx="3020848" cy="98956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C084A870-B30A-47D6-8152-1D6EDA54054D}"/>
              </a:ext>
            </a:extLst>
          </p:cNvPr>
          <p:cNvSpPr/>
          <p:nvPr/>
        </p:nvSpPr>
        <p:spPr>
          <a:xfrm>
            <a:off x="7621309" y="2915821"/>
            <a:ext cx="529774" cy="275062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wav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CD71A4C3-2CC7-4DEE-9F4C-6BDBBCA2F765}"/>
              </a:ext>
            </a:extLst>
          </p:cNvPr>
          <p:cNvSpPr/>
          <p:nvPr/>
        </p:nvSpPr>
        <p:spPr>
          <a:xfrm>
            <a:off x="8190839" y="2915821"/>
            <a:ext cx="1140823" cy="27506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transcription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대각선 방향 모서리 16">
            <a:extLst>
              <a:ext uri="{FF2B5EF4-FFF2-40B4-BE49-F238E27FC236}">
                <a16:creationId xmlns:a16="http://schemas.microsoft.com/office/drawing/2014/main" id="{884B995E-1E0A-4A2F-B019-16C6F1429807}"/>
              </a:ext>
            </a:extLst>
          </p:cNvPr>
          <p:cNvSpPr/>
          <p:nvPr/>
        </p:nvSpPr>
        <p:spPr>
          <a:xfrm>
            <a:off x="9365566" y="2920520"/>
            <a:ext cx="1088781" cy="27506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need to train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DA89604-F6BB-4444-AAB1-9AA35F4A58D1}"/>
              </a:ext>
            </a:extLst>
          </p:cNvPr>
          <p:cNvCxnSpPr/>
          <p:nvPr/>
        </p:nvCxnSpPr>
        <p:spPr>
          <a:xfrm>
            <a:off x="5194773" y="3894938"/>
            <a:ext cx="0" cy="11304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54395C2-D25A-48C7-8768-0DFE121412FE}"/>
              </a:ext>
            </a:extLst>
          </p:cNvPr>
          <p:cNvCxnSpPr>
            <a:cxnSpLocks/>
          </p:cNvCxnSpPr>
          <p:nvPr/>
        </p:nvCxnSpPr>
        <p:spPr>
          <a:xfrm flipH="1" flipV="1">
            <a:off x="5795663" y="3865493"/>
            <a:ext cx="1" cy="11009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E313FC8-8108-4DDA-BD0F-E09AC2B1ACBC}"/>
              </a:ext>
            </a:extLst>
          </p:cNvPr>
          <p:cNvGrpSpPr/>
          <p:nvPr/>
        </p:nvGrpSpPr>
        <p:grpSpPr>
          <a:xfrm>
            <a:off x="5303360" y="2518724"/>
            <a:ext cx="372056" cy="417440"/>
            <a:chOff x="8020878" y="2092188"/>
            <a:chExt cx="387626" cy="462169"/>
          </a:xfrm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E7526480-E65B-40C7-BAC6-D77AA3A95406}"/>
                </a:ext>
              </a:extLst>
            </p:cNvPr>
            <p:cNvSpPr/>
            <p:nvPr/>
          </p:nvSpPr>
          <p:spPr>
            <a:xfrm>
              <a:off x="8020878" y="2107096"/>
              <a:ext cx="387626" cy="447261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BD53E2B-6A69-447C-931B-591FDC98ACDD}"/>
                </a:ext>
              </a:extLst>
            </p:cNvPr>
            <p:cNvSpPr/>
            <p:nvPr/>
          </p:nvSpPr>
          <p:spPr>
            <a:xfrm>
              <a:off x="8065604" y="2092188"/>
              <a:ext cx="298173" cy="2385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ECD139-237F-4F6C-A3E6-933D8581773F}"/>
              </a:ext>
            </a:extLst>
          </p:cNvPr>
          <p:cNvSpPr/>
          <p:nvPr/>
        </p:nvSpPr>
        <p:spPr>
          <a:xfrm>
            <a:off x="5033174" y="2266039"/>
            <a:ext cx="9124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00FF"/>
                </a:solidFill>
              </a:rPr>
              <a:t>Maintainer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934A8BC-C348-497E-B535-7B7E6F7BA334}"/>
              </a:ext>
            </a:extLst>
          </p:cNvPr>
          <p:cNvCxnSpPr>
            <a:stCxn id="8" idx="3"/>
            <a:endCxn id="14" idx="2"/>
          </p:cNvCxnSpPr>
          <p:nvPr/>
        </p:nvCxnSpPr>
        <p:spPr>
          <a:xfrm flipV="1">
            <a:off x="6396555" y="2927224"/>
            <a:ext cx="1124434" cy="554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06DC17-CFE6-4730-8014-3B2284F0BE48}"/>
              </a:ext>
            </a:extLst>
          </p:cNvPr>
          <p:cNvSpPr/>
          <p:nvPr/>
        </p:nvSpPr>
        <p:spPr>
          <a:xfrm>
            <a:off x="7435570" y="3463903"/>
            <a:ext cx="475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[SE</a:t>
            </a:r>
            <a:r>
              <a:rPr lang="ko-KR" altLang="en-US" sz="1200" dirty="0">
                <a:solidFill>
                  <a:srgbClr val="FF0000"/>
                </a:solidFill>
              </a:rPr>
              <a:t>팀 내부 限</a:t>
            </a:r>
            <a:r>
              <a:rPr lang="en-US" altLang="ko-KR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별도 데이터 베이스 구축 필요 없이 삼성 병원 측 </a:t>
            </a:r>
            <a:r>
              <a:rPr lang="en-US" altLang="ko-KR" sz="1200" dirty="0">
                <a:solidFill>
                  <a:srgbClr val="FF0000"/>
                </a:solidFill>
              </a:rPr>
              <a:t>DB </a:t>
            </a:r>
            <a:r>
              <a:rPr lang="ko-KR" altLang="en-US" sz="1200" dirty="0">
                <a:solidFill>
                  <a:srgbClr val="FF0000"/>
                </a:solidFill>
              </a:rPr>
              <a:t>를 그대로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</a:t>
            </a:r>
            <a:r>
              <a:rPr lang="ko-KR" altLang="en-US" sz="1200" dirty="0">
                <a:solidFill>
                  <a:srgbClr val="FF0000"/>
                </a:solidFill>
              </a:rPr>
              <a:t>활용 할 수 있어야 </a:t>
            </a:r>
            <a:r>
              <a:rPr lang="en-US" altLang="ko-KR" sz="1200" dirty="0">
                <a:solidFill>
                  <a:srgbClr val="FF0000"/>
                </a:solidFill>
              </a:rPr>
              <a:t>light weight </a:t>
            </a:r>
            <a:r>
              <a:rPr lang="ko-KR" altLang="en-US" sz="1200" dirty="0">
                <a:solidFill>
                  <a:srgbClr val="FF0000"/>
                </a:solidFill>
              </a:rPr>
              <a:t>해짐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B38715C-C141-484D-8BA2-D9A525E8AF4B}"/>
              </a:ext>
            </a:extLst>
          </p:cNvPr>
          <p:cNvSpPr/>
          <p:nvPr/>
        </p:nvSpPr>
        <p:spPr>
          <a:xfrm>
            <a:off x="3057986" y="4184718"/>
            <a:ext cx="2195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수집된 오류 데이터  </a:t>
            </a:r>
            <a:endParaRPr lang="en-US" altLang="ko-KR" sz="1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retrieval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 쿼리 제공</a:t>
            </a:r>
            <a:endParaRPr lang="en-US" altLang="ko-KR" sz="1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458568-3ABF-4D6E-9892-4EBE0A4B96DF}"/>
              </a:ext>
            </a:extLst>
          </p:cNvPr>
          <p:cNvSpPr/>
          <p:nvPr/>
        </p:nvSpPr>
        <p:spPr>
          <a:xfrm>
            <a:off x="5866078" y="4215035"/>
            <a:ext cx="2729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학습 현황 정보 </a:t>
            </a:r>
            <a:endParaRPr lang="en-US" altLang="ko-KR" sz="1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en-US" altLang="ko-KR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 상태</a:t>
            </a:r>
            <a:r>
              <a:rPr lang="en-US" altLang="ko-KR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時 </a:t>
            </a:r>
            <a:r>
              <a:rPr lang="en-US" altLang="ko-KR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WER)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F5F285-4CD0-40C3-9F66-868689896570}"/>
              </a:ext>
            </a:extLst>
          </p:cNvPr>
          <p:cNvSpPr/>
          <p:nvPr/>
        </p:nvSpPr>
        <p:spPr>
          <a:xfrm>
            <a:off x="7507264" y="631232"/>
            <a:ext cx="4372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[SE </a:t>
            </a:r>
            <a:r>
              <a:rPr lang="ko-KR" altLang="en-US" sz="1200" dirty="0">
                <a:solidFill>
                  <a:srgbClr val="FF0000"/>
                </a:solidFill>
              </a:rPr>
              <a:t>팀 내부 限</a:t>
            </a:r>
            <a:r>
              <a:rPr lang="en-US" altLang="ko-KR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재학습 데이터 선별 작업이 가급적 필요 없도록 </a:t>
            </a:r>
            <a:r>
              <a:rPr lang="en-US" altLang="ko-KR" sz="1200" dirty="0">
                <a:solidFill>
                  <a:srgbClr val="FF0000"/>
                </a:solidFill>
              </a:rPr>
              <a:t>drive </a:t>
            </a:r>
            <a:r>
              <a:rPr lang="ko-KR" altLang="en-US" sz="1200" dirty="0">
                <a:solidFill>
                  <a:srgbClr val="FF0000"/>
                </a:solidFill>
              </a:rPr>
              <a:t>필요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</a:t>
            </a:r>
            <a:r>
              <a:rPr lang="ko-KR" altLang="en-US" sz="1200" dirty="0">
                <a:solidFill>
                  <a:srgbClr val="FF0000"/>
                </a:solidFill>
              </a:rPr>
              <a:t>선별 작업 필요 時 기능 개발 공수 多 소요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0A4E54-B484-4AFF-89A2-7A3F56CE74E6}"/>
              </a:ext>
            </a:extLst>
          </p:cNvPr>
          <p:cNvSpPr/>
          <p:nvPr/>
        </p:nvSpPr>
        <p:spPr>
          <a:xfrm>
            <a:off x="4625153" y="5866079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[SE</a:t>
            </a:r>
            <a:r>
              <a:rPr lang="ko-KR" altLang="en-US" sz="1200" dirty="0">
                <a:solidFill>
                  <a:srgbClr val="FF0000"/>
                </a:solidFill>
              </a:rPr>
              <a:t>팀 내부 限</a:t>
            </a:r>
            <a:r>
              <a:rPr lang="en-US" altLang="ko-KR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데이터에 대한 </a:t>
            </a:r>
            <a:r>
              <a:rPr lang="en-US" altLang="ko-KR" sz="1200" dirty="0">
                <a:solidFill>
                  <a:srgbClr val="FF0000"/>
                </a:solidFill>
              </a:rPr>
              <a:t>preprocessing 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</a:rPr>
              <a:t>Training Server </a:t>
            </a:r>
            <a:r>
              <a:rPr lang="ko-KR" altLang="en-US" sz="1200" dirty="0">
                <a:solidFill>
                  <a:srgbClr val="FF0000"/>
                </a:solidFill>
              </a:rPr>
              <a:t>에서 진행하도록 </a:t>
            </a:r>
            <a:r>
              <a:rPr lang="en-US" altLang="ko-KR" sz="1200" dirty="0">
                <a:solidFill>
                  <a:srgbClr val="FF0000"/>
                </a:solidFill>
              </a:rPr>
              <a:t>drive </a:t>
            </a:r>
            <a:r>
              <a:rPr lang="ko-KR" altLang="en-US" sz="1200" dirty="0">
                <a:solidFill>
                  <a:srgbClr val="FF0000"/>
                </a:solidFill>
              </a:rPr>
              <a:t>필요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A5F8AF9-74A9-4ACB-B0F3-98864E1EF272}"/>
              </a:ext>
            </a:extLst>
          </p:cNvPr>
          <p:cNvSpPr/>
          <p:nvPr/>
        </p:nvSpPr>
        <p:spPr>
          <a:xfrm>
            <a:off x="410770" y="1887365"/>
            <a:ext cx="4600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[SE</a:t>
            </a:r>
            <a:r>
              <a:rPr lang="ko-KR" altLang="en-US" sz="1200" dirty="0">
                <a:solidFill>
                  <a:srgbClr val="FF0000"/>
                </a:solidFill>
              </a:rPr>
              <a:t>팀 내부 限</a:t>
            </a:r>
            <a:r>
              <a:rPr lang="en-US" altLang="ko-KR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삼성 병원 內 전산 시스템에 대한 보안 검수 등이 필요한 경우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</a:t>
            </a:r>
            <a:r>
              <a:rPr lang="ko-KR" altLang="en-US" sz="1200" dirty="0">
                <a:solidFill>
                  <a:srgbClr val="FF0000"/>
                </a:solidFill>
              </a:rPr>
              <a:t>웹 </a:t>
            </a:r>
            <a:r>
              <a:rPr lang="en-US" altLang="ko-KR" sz="1200" dirty="0">
                <a:solidFill>
                  <a:srgbClr val="FF0000"/>
                </a:solidFill>
              </a:rPr>
              <a:t>I/F</a:t>
            </a:r>
            <a:r>
              <a:rPr lang="ko-KR" altLang="en-US" sz="1200" dirty="0">
                <a:solidFill>
                  <a:srgbClr val="FF0000"/>
                </a:solidFill>
              </a:rPr>
              <a:t> 아닌 </a:t>
            </a:r>
            <a:r>
              <a:rPr lang="en-US" altLang="ko-KR" sz="1200" dirty="0">
                <a:solidFill>
                  <a:srgbClr val="FF0000"/>
                </a:solidFill>
              </a:rPr>
              <a:t>CLI </a:t>
            </a:r>
            <a:r>
              <a:rPr lang="ko-KR" altLang="en-US" sz="1200" dirty="0">
                <a:solidFill>
                  <a:srgbClr val="FF0000"/>
                </a:solidFill>
              </a:rPr>
              <a:t>고려도 필요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웹 </a:t>
            </a:r>
            <a:r>
              <a:rPr lang="en-US" altLang="ko-KR" sz="1200" dirty="0">
                <a:solidFill>
                  <a:srgbClr val="FF0000"/>
                </a:solidFill>
              </a:rPr>
              <a:t>I/F </a:t>
            </a:r>
            <a:r>
              <a:rPr lang="ko-KR" altLang="en-US" sz="1200" dirty="0">
                <a:solidFill>
                  <a:srgbClr val="FF0000"/>
                </a:solidFill>
              </a:rPr>
              <a:t>필요 여부 확인 필요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또한 </a:t>
            </a:r>
            <a:r>
              <a:rPr lang="en-US" altLang="ko-KR" sz="1200" dirty="0">
                <a:solidFill>
                  <a:srgbClr val="FF0000"/>
                </a:solidFill>
              </a:rPr>
              <a:t>ASR Training Server </a:t>
            </a:r>
            <a:r>
              <a:rPr lang="ko-KR" altLang="en-US" sz="1200" dirty="0">
                <a:solidFill>
                  <a:srgbClr val="FF0000"/>
                </a:solidFill>
              </a:rPr>
              <a:t>內 시스템 구축하는 방향으로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95E7BD-F57B-4772-8AE8-EAEEB7F343F5}"/>
              </a:ext>
            </a:extLst>
          </p:cNvPr>
          <p:cNvSpPr/>
          <p:nvPr/>
        </p:nvSpPr>
        <p:spPr>
          <a:xfrm>
            <a:off x="8595357" y="2479375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삼성 병원</a:t>
            </a:r>
          </a:p>
        </p:txBody>
      </p:sp>
    </p:spTree>
    <p:extLst>
      <p:ext uri="{BB962C8B-B14F-4D97-AF65-F5344CB8AC3E}">
        <p14:creationId xmlns:p14="http://schemas.microsoft.com/office/powerpoint/2010/main" val="88555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9FB3FA-6154-44F4-8846-25AB11D10DB9}"/>
              </a:ext>
            </a:extLst>
          </p:cNvPr>
          <p:cNvSpPr/>
          <p:nvPr/>
        </p:nvSpPr>
        <p:spPr>
          <a:xfrm>
            <a:off x="348344" y="531222"/>
            <a:ext cx="8470536" cy="6204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B21DCA-63B4-40C5-B3A5-817F6A3A93FF}"/>
              </a:ext>
            </a:extLst>
          </p:cNvPr>
          <p:cNvSpPr/>
          <p:nvPr/>
        </p:nvSpPr>
        <p:spPr>
          <a:xfrm>
            <a:off x="630444" y="820687"/>
            <a:ext cx="3140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재학습 데이터 현황</a:t>
            </a:r>
            <a:r>
              <a:rPr lang="en-US" altLang="ko-KR" sz="1400" b="1" dirty="0"/>
              <a:t>= </a:t>
            </a:r>
            <a:r>
              <a:rPr lang="ko-KR" altLang="en-US" sz="1400" b="1" dirty="0"/>
              <a:t>누적 오류 이력</a:t>
            </a:r>
            <a:endParaRPr lang="en-US" altLang="ko-KR" sz="1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37C95A-1DE9-447A-A95C-E1A2441F19C5}"/>
              </a:ext>
            </a:extLst>
          </p:cNvPr>
          <p:cNvSpPr/>
          <p:nvPr/>
        </p:nvSpPr>
        <p:spPr>
          <a:xfrm>
            <a:off x="348344" y="122658"/>
            <a:ext cx="2305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Retraining</a:t>
            </a:r>
            <a:r>
              <a:rPr lang="ko-KR" altLang="en-US" b="1" dirty="0"/>
              <a:t> </a:t>
            </a:r>
            <a:r>
              <a:rPr lang="en-US" altLang="ko-KR" b="1" dirty="0"/>
              <a:t>Window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10D919-2FAA-42C1-8595-7D7D90B6BDDC}"/>
              </a:ext>
            </a:extLst>
          </p:cNvPr>
          <p:cNvSpPr/>
          <p:nvPr/>
        </p:nvSpPr>
        <p:spPr>
          <a:xfrm>
            <a:off x="634292" y="3958711"/>
            <a:ext cx="7910268" cy="2604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A5743A-F559-4420-996A-BA94A4F628A0}"/>
              </a:ext>
            </a:extLst>
          </p:cNvPr>
          <p:cNvSpPr/>
          <p:nvPr/>
        </p:nvSpPr>
        <p:spPr>
          <a:xfrm>
            <a:off x="862017" y="4195720"/>
            <a:ext cx="2075725" cy="96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진행 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753B5D-02C2-402E-9E00-7A7053FDFE41}"/>
              </a:ext>
            </a:extLst>
          </p:cNvPr>
          <p:cNvSpPr/>
          <p:nvPr/>
        </p:nvSpPr>
        <p:spPr>
          <a:xfrm>
            <a:off x="3076731" y="4195720"/>
            <a:ext cx="1932149" cy="96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現 </a:t>
            </a:r>
            <a:r>
              <a:rPr lang="en-US" altLang="ko-KR" sz="1400" dirty="0"/>
              <a:t>Loss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9CDBBC-9E15-467C-A8BC-0C8CB7F73666}"/>
              </a:ext>
            </a:extLst>
          </p:cNvPr>
          <p:cNvSpPr/>
          <p:nvPr/>
        </p:nvSpPr>
        <p:spPr>
          <a:xfrm>
            <a:off x="634292" y="1148080"/>
            <a:ext cx="7910268" cy="218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25443F-B85A-4F45-8E1F-0C7E5141D81F}"/>
              </a:ext>
            </a:extLst>
          </p:cNvPr>
          <p:cNvSpPr/>
          <p:nvPr/>
        </p:nvSpPr>
        <p:spPr>
          <a:xfrm>
            <a:off x="634292" y="3637375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재학습 진행 현황</a:t>
            </a:r>
            <a:endParaRPr lang="en-US" altLang="ko-KR" sz="1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BD39A3-E363-485F-B186-31F1C1CA82F8}"/>
              </a:ext>
            </a:extLst>
          </p:cNvPr>
          <p:cNvSpPr/>
          <p:nvPr/>
        </p:nvSpPr>
        <p:spPr>
          <a:xfrm>
            <a:off x="5129925" y="4195720"/>
            <a:ext cx="1932149" cy="96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現 </a:t>
            </a:r>
            <a:r>
              <a:rPr lang="en-US" altLang="ko-KR" sz="1400" dirty="0"/>
              <a:t>WER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6167B9-8FBD-4718-B4E8-5A89A02C4975}"/>
              </a:ext>
            </a:extLst>
          </p:cNvPr>
          <p:cNvSpPr/>
          <p:nvPr/>
        </p:nvSpPr>
        <p:spPr>
          <a:xfrm>
            <a:off x="8392160" y="4050363"/>
            <a:ext cx="48910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[SE</a:t>
            </a:r>
            <a:r>
              <a:rPr lang="ko-KR" altLang="en-US" sz="1200" dirty="0">
                <a:solidFill>
                  <a:srgbClr val="FF0000"/>
                </a:solidFill>
              </a:rPr>
              <a:t>팀 내부 限</a:t>
            </a:r>
            <a:r>
              <a:rPr lang="en-US" altLang="ko-KR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※ Training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Server</a:t>
            </a:r>
            <a:r>
              <a:rPr lang="ko-KR" altLang="en-US" sz="1200" dirty="0">
                <a:solidFill>
                  <a:srgbClr val="FF0000"/>
                </a:solidFill>
              </a:rPr>
              <a:t> 와 동일 </a:t>
            </a:r>
            <a:r>
              <a:rPr lang="ko-KR" altLang="en-US" sz="1200" dirty="0" err="1">
                <a:solidFill>
                  <a:srgbClr val="FF0000"/>
                </a:solidFill>
              </a:rPr>
              <a:t>머신에서</a:t>
            </a:r>
            <a:r>
              <a:rPr lang="ko-KR" altLang="en-US" sz="1200" dirty="0">
                <a:solidFill>
                  <a:srgbClr val="FF0000"/>
                </a:solidFill>
              </a:rPr>
              <a:t> 동작하고 가정하면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</a:t>
            </a:r>
            <a:r>
              <a:rPr lang="ko-KR" altLang="en-US" sz="1200" dirty="0">
                <a:solidFill>
                  <a:srgbClr val="FF0000"/>
                </a:solidFill>
              </a:rPr>
              <a:t>現 </a:t>
            </a:r>
            <a:r>
              <a:rPr lang="en-US" altLang="ko-KR" sz="1200" dirty="0">
                <a:solidFill>
                  <a:srgbClr val="FF0000"/>
                </a:solidFill>
              </a:rPr>
              <a:t>Loss, WER</a:t>
            </a:r>
            <a:r>
              <a:rPr lang="ko-KR" altLang="en-US" sz="1200" dirty="0">
                <a:solidFill>
                  <a:srgbClr val="FF0000"/>
                </a:solidFill>
              </a:rPr>
              <a:t> 은 콘솔 로그의 주기적 수집 통해 얻어올 수 있을 듯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7FBA2D8-4E27-4169-A9D2-A048FAAEF586}"/>
              </a:ext>
            </a:extLst>
          </p:cNvPr>
          <p:cNvSpPr/>
          <p:nvPr/>
        </p:nvSpPr>
        <p:spPr>
          <a:xfrm>
            <a:off x="862017" y="5323840"/>
            <a:ext cx="7530143" cy="1148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console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5E4A5E-FD32-4E00-B8AF-EA26FCF09C0C}"/>
              </a:ext>
            </a:extLst>
          </p:cNvPr>
          <p:cNvSpPr/>
          <p:nvPr/>
        </p:nvSpPr>
        <p:spPr>
          <a:xfrm>
            <a:off x="7194726" y="4195720"/>
            <a:ext cx="1123118" cy="96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정지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2D64F78-C201-44EF-89A3-205CC2786723}"/>
              </a:ext>
            </a:extLst>
          </p:cNvPr>
          <p:cNvCxnSpPr/>
          <p:nvPr/>
        </p:nvCxnSpPr>
        <p:spPr>
          <a:xfrm flipV="1">
            <a:off x="1056640" y="1412240"/>
            <a:ext cx="0" cy="168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28B77DE-EDDC-43AC-9737-DEC1681FCCF0}"/>
              </a:ext>
            </a:extLst>
          </p:cNvPr>
          <p:cNvCxnSpPr>
            <a:cxnSpLocks/>
          </p:cNvCxnSpPr>
          <p:nvPr/>
        </p:nvCxnSpPr>
        <p:spPr>
          <a:xfrm>
            <a:off x="1056640" y="3098800"/>
            <a:ext cx="2600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FCAEF028-189A-42CD-877D-264778919AD9}"/>
              </a:ext>
            </a:extLst>
          </p:cNvPr>
          <p:cNvSpPr/>
          <p:nvPr/>
        </p:nvSpPr>
        <p:spPr>
          <a:xfrm>
            <a:off x="1168400" y="2042160"/>
            <a:ext cx="2326640" cy="934720"/>
          </a:xfrm>
          <a:custGeom>
            <a:avLst/>
            <a:gdLst>
              <a:gd name="connsiteX0" fmla="*/ 0 w 2326640"/>
              <a:gd name="connsiteY0" fmla="*/ 934720 h 934720"/>
              <a:gd name="connsiteX1" fmla="*/ 60960 w 2326640"/>
              <a:gd name="connsiteY1" fmla="*/ 924560 h 934720"/>
              <a:gd name="connsiteX2" fmla="*/ 91440 w 2326640"/>
              <a:gd name="connsiteY2" fmla="*/ 894080 h 934720"/>
              <a:gd name="connsiteX3" fmla="*/ 152400 w 2326640"/>
              <a:gd name="connsiteY3" fmla="*/ 853440 h 934720"/>
              <a:gd name="connsiteX4" fmla="*/ 213360 w 2326640"/>
              <a:gd name="connsiteY4" fmla="*/ 792480 h 934720"/>
              <a:gd name="connsiteX5" fmla="*/ 233680 w 2326640"/>
              <a:gd name="connsiteY5" fmla="*/ 762000 h 934720"/>
              <a:gd name="connsiteX6" fmla="*/ 294640 w 2326640"/>
              <a:gd name="connsiteY6" fmla="*/ 721360 h 934720"/>
              <a:gd name="connsiteX7" fmla="*/ 355600 w 2326640"/>
              <a:gd name="connsiteY7" fmla="*/ 660400 h 934720"/>
              <a:gd name="connsiteX8" fmla="*/ 487680 w 2326640"/>
              <a:gd name="connsiteY8" fmla="*/ 629920 h 934720"/>
              <a:gd name="connsiteX9" fmla="*/ 538480 w 2326640"/>
              <a:gd name="connsiteY9" fmla="*/ 619760 h 934720"/>
              <a:gd name="connsiteX10" fmla="*/ 579120 w 2326640"/>
              <a:gd name="connsiteY10" fmla="*/ 609600 h 934720"/>
              <a:gd name="connsiteX11" fmla="*/ 751840 w 2326640"/>
              <a:gd name="connsiteY11" fmla="*/ 599440 h 934720"/>
              <a:gd name="connsiteX12" fmla="*/ 792480 w 2326640"/>
              <a:gd name="connsiteY12" fmla="*/ 589280 h 934720"/>
              <a:gd name="connsiteX13" fmla="*/ 863600 w 2326640"/>
              <a:gd name="connsiteY13" fmla="*/ 568960 h 934720"/>
              <a:gd name="connsiteX14" fmla="*/ 1056640 w 2326640"/>
              <a:gd name="connsiteY14" fmla="*/ 558800 h 934720"/>
              <a:gd name="connsiteX15" fmla="*/ 1148080 w 2326640"/>
              <a:gd name="connsiteY15" fmla="*/ 497840 h 934720"/>
              <a:gd name="connsiteX16" fmla="*/ 1178560 w 2326640"/>
              <a:gd name="connsiteY16" fmla="*/ 477520 h 934720"/>
              <a:gd name="connsiteX17" fmla="*/ 1198880 w 2326640"/>
              <a:gd name="connsiteY17" fmla="*/ 447040 h 934720"/>
              <a:gd name="connsiteX18" fmla="*/ 1412240 w 2326640"/>
              <a:gd name="connsiteY18" fmla="*/ 416560 h 934720"/>
              <a:gd name="connsiteX19" fmla="*/ 1493520 w 2326640"/>
              <a:gd name="connsiteY19" fmla="*/ 386080 h 934720"/>
              <a:gd name="connsiteX20" fmla="*/ 1524000 w 2326640"/>
              <a:gd name="connsiteY20" fmla="*/ 365760 h 934720"/>
              <a:gd name="connsiteX21" fmla="*/ 1564640 w 2326640"/>
              <a:gd name="connsiteY21" fmla="*/ 355600 h 934720"/>
              <a:gd name="connsiteX22" fmla="*/ 1584960 w 2326640"/>
              <a:gd name="connsiteY22" fmla="*/ 325120 h 934720"/>
              <a:gd name="connsiteX23" fmla="*/ 1615440 w 2326640"/>
              <a:gd name="connsiteY23" fmla="*/ 304800 h 934720"/>
              <a:gd name="connsiteX24" fmla="*/ 1686560 w 2326640"/>
              <a:gd name="connsiteY24" fmla="*/ 223520 h 934720"/>
              <a:gd name="connsiteX25" fmla="*/ 1696720 w 2326640"/>
              <a:gd name="connsiteY25" fmla="*/ 193040 h 934720"/>
              <a:gd name="connsiteX26" fmla="*/ 1727200 w 2326640"/>
              <a:gd name="connsiteY26" fmla="*/ 172720 h 934720"/>
              <a:gd name="connsiteX27" fmla="*/ 1838960 w 2326640"/>
              <a:gd name="connsiteY27" fmla="*/ 142240 h 934720"/>
              <a:gd name="connsiteX28" fmla="*/ 1899920 w 2326640"/>
              <a:gd name="connsiteY28" fmla="*/ 132080 h 934720"/>
              <a:gd name="connsiteX29" fmla="*/ 1991360 w 2326640"/>
              <a:gd name="connsiteY29" fmla="*/ 121920 h 934720"/>
              <a:gd name="connsiteX30" fmla="*/ 2052320 w 2326640"/>
              <a:gd name="connsiteY30" fmla="*/ 101600 h 934720"/>
              <a:gd name="connsiteX31" fmla="*/ 2082800 w 2326640"/>
              <a:gd name="connsiteY31" fmla="*/ 91440 h 934720"/>
              <a:gd name="connsiteX32" fmla="*/ 2123440 w 2326640"/>
              <a:gd name="connsiteY32" fmla="*/ 81280 h 934720"/>
              <a:gd name="connsiteX33" fmla="*/ 2174240 w 2326640"/>
              <a:gd name="connsiteY33" fmla="*/ 91440 h 934720"/>
              <a:gd name="connsiteX34" fmla="*/ 2204720 w 2326640"/>
              <a:gd name="connsiteY34" fmla="*/ 101600 h 934720"/>
              <a:gd name="connsiteX35" fmla="*/ 2286000 w 2326640"/>
              <a:gd name="connsiteY35" fmla="*/ 91440 h 934720"/>
              <a:gd name="connsiteX36" fmla="*/ 2316480 w 2326640"/>
              <a:gd name="connsiteY36" fmla="*/ 30480 h 934720"/>
              <a:gd name="connsiteX37" fmla="*/ 2326640 w 2326640"/>
              <a:gd name="connsiteY37" fmla="*/ 0 h 93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326640" h="934720">
                <a:moveTo>
                  <a:pt x="0" y="934720"/>
                </a:moveTo>
                <a:cubicBezTo>
                  <a:pt x="20320" y="931333"/>
                  <a:pt x="42135" y="932927"/>
                  <a:pt x="60960" y="924560"/>
                </a:cubicBezTo>
                <a:cubicBezTo>
                  <a:pt x="74090" y="918724"/>
                  <a:pt x="80098" y="902901"/>
                  <a:pt x="91440" y="894080"/>
                </a:cubicBezTo>
                <a:cubicBezTo>
                  <a:pt x="110717" y="879087"/>
                  <a:pt x="135131" y="870709"/>
                  <a:pt x="152400" y="853440"/>
                </a:cubicBezTo>
                <a:cubicBezTo>
                  <a:pt x="172720" y="833120"/>
                  <a:pt x="197420" y="816390"/>
                  <a:pt x="213360" y="792480"/>
                </a:cubicBezTo>
                <a:cubicBezTo>
                  <a:pt x="220133" y="782320"/>
                  <a:pt x="224490" y="770041"/>
                  <a:pt x="233680" y="762000"/>
                </a:cubicBezTo>
                <a:cubicBezTo>
                  <a:pt x="252059" y="745918"/>
                  <a:pt x="277371" y="738629"/>
                  <a:pt x="294640" y="721360"/>
                </a:cubicBezTo>
                <a:cubicBezTo>
                  <a:pt x="314960" y="701040"/>
                  <a:pt x="329897" y="673251"/>
                  <a:pt x="355600" y="660400"/>
                </a:cubicBezTo>
                <a:cubicBezTo>
                  <a:pt x="428345" y="624028"/>
                  <a:pt x="371721" y="646486"/>
                  <a:pt x="487680" y="629920"/>
                </a:cubicBezTo>
                <a:cubicBezTo>
                  <a:pt x="504775" y="627478"/>
                  <a:pt x="521623" y="623506"/>
                  <a:pt x="538480" y="619760"/>
                </a:cubicBezTo>
                <a:cubicBezTo>
                  <a:pt x="552111" y="616731"/>
                  <a:pt x="565219" y="610924"/>
                  <a:pt x="579120" y="609600"/>
                </a:cubicBezTo>
                <a:cubicBezTo>
                  <a:pt x="636533" y="604132"/>
                  <a:pt x="694267" y="602827"/>
                  <a:pt x="751840" y="599440"/>
                </a:cubicBezTo>
                <a:cubicBezTo>
                  <a:pt x="765387" y="596053"/>
                  <a:pt x="779054" y="593116"/>
                  <a:pt x="792480" y="589280"/>
                </a:cubicBezTo>
                <a:cubicBezTo>
                  <a:pt x="814578" y="582966"/>
                  <a:pt x="840771" y="570945"/>
                  <a:pt x="863600" y="568960"/>
                </a:cubicBezTo>
                <a:cubicBezTo>
                  <a:pt x="927793" y="563378"/>
                  <a:pt x="992293" y="562187"/>
                  <a:pt x="1056640" y="558800"/>
                </a:cubicBezTo>
                <a:lnTo>
                  <a:pt x="1148080" y="497840"/>
                </a:lnTo>
                <a:lnTo>
                  <a:pt x="1178560" y="477520"/>
                </a:lnTo>
                <a:cubicBezTo>
                  <a:pt x="1185333" y="467360"/>
                  <a:pt x="1188525" y="453512"/>
                  <a:pt x="1198880" y="447040"/>
                </a:cubicBezTo>
                <a:cubicBezTo>
                  <a:pt x="1251064" y="414425"/>
                  <a:pt x="1374137" y="419100"/>
                  <a:pt x="1412240" y="416560"/>
                </a:cubicBezTo>
                <a:cubicBezTo>
                  <a:pt x="1456688" y="405448"/>
                  <a:pt x="1452197" y="409693"/>
                  <a:pt x="1493520" y="386080"/>
                </a:cubicBezTo>
                <a:cubicBezTo>
                  <a:pt x="1504122" y="380022"/>
                  <a:pt x="1512777" y="370570"/>
                  <a:pt x="1524000" y="365760"/>
                </a:cubicBezTo>
                <a:cubicBezTo>
                  <a:pt x="1536835" y="360259"/>
                  <a:pt x="1551093" y="358987"/>
                  <a:pt x="1564640" y="355600"/>
                </a:cubicBezTo>
                <a:cubicBezTo>
                  <a:pt x="1571413" y="345440"/>
                  <a:pt x="1576326" y="333754"/>
                  <a:pt x="1584960" y="325120"/>
                </a:cubicBezTo>
                <a:cubicBezTo>
                  <a:pt x="1593594" y="316486"/>
                  <a:pt x="1607399" y="313990"/>
                  <a:pt x="1615440" y="304800"/>
                </a:cubicBezTo>
                <a:cubicBezTo>
                  <a:pt x="1698413" y="209973"/>
                  <a:pt x="1617980" y="269240"/>
                  <a:pt x="1686560" y="223520"/>
                </a:cubicBezTo>
                <a:cubicBezTo>
                  <a:pt x="1689947" y="213360"/>
                  <a:pt x="1690030" y="201403"/>
                  <a:pt x="1696720" y="193040"/>
                </a:cubicBezTo>
                <a:cubicBezTo>
                  <a:pt x="1704348" y="183505"/>
                  <a:pt x="1716042" y="177679"/>
                  <a:pt x="1727200" y="172720"/>
                </a:cubicBezTo>
                <a:cubicBezTo>
                  <a:pt x="1765655" y="155629"/>
                  <a:pt x="1798509" y="149595"/>
                  <a:pt x="1838960" y="142240"/>
                </a:cubicBezTo>
                <a:cubicBezTo>
                  <a:pt x="1859228" y="138555"/>
                  <a:pt x="1879500" y="134803"/>
                  <a:pt x="1899920" y="132080"/>
                </a:cubicBezTo>
                <a:cubicBezTo>
                  <a:pt x="1930319" y="128027"/>
                  <a:pt x="1960880" y="125307"/>
                  <a:pt x="1991360" y="121920"/>
                </a:cubicBezTo>
                <a:lnTo>
                  <a:pt x="2052320" y="101600"/>
                </a:lnTo>
                <a:cubicBezTo>
                  <a:pt x="2062480" y="98213"/>
                  <a:pt x="2072410" y="94037"/>
                  <a:pt x="2082800" y="91440"/>
                </a:cubicBezTo>
                <a:lnTo>
                  <a:pt x="2123440" y="81280"/>
                </a:lnTo>
                <a:cubicBezTo>
                  <a:pt x="2140373" y="84667"/>
                  <a:pt x="2157487" y="87252"/>
                  <a:pt x="2174240" y="91440"/>
                </a:cubicBezTo>
                <a:cubicBezTo>
                  <a:pt x="2184630" y="94037"/>
                  <a:pt x="2194010" y="101600"/>
                  <a:pt x="2204720" y="101600"/>
                </a:cubicBezTo>
                <a:cubicBezTo>
                  <a:pt x="2232024" y="101600"/>
                  <a:pt x="2258907" y="94827"/>
                  <a:pt x="2286000" y="91440"/>
                </a:cubicBezTo>
                <a:cubicBezTo>
                  <a:pt x="2311537" y="14828"/>
                  <a:pt x="2277089" y="109262"/>
                  <a:pt x="2316480" y="30480"/>
                </a:cubicBezTo>
                <a:cubicBezTo>
                  <a:pt x="2321269" y="20901"/>
                  <a:pt x="2326640" y="0"/>
                  <a:pt x="23266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6F1F6DB-D40F-491D-8FA0-3FAC11ED1100}"/>
              </a:ext>
            </a:extLst>
          </p:cNvPr>
          <p:cNvCxnSpPr/>
          <p:nvPr/>
        </p:nvCxnSpPr>
        <p:spPr>
          <a:xfrm>
            <a:off x="1778000" y="1574800"/>
            <a:ext cx="0" cy="1524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6B32082-2F23-40BA-B12A-A6BFEB2EEBB5}"/>
              </a:ext>
            </a:extLst>
          </p:cNvPr>
          <p:cNvCxnSpPr/>
          <p:nvPr/>
        </p:nvCxnSpPr>
        <p:spPr>
          <a:xfrm>
            <a:off x="2753360" y="1574800"/>
            <a:ext cx="0" cy="1524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E5CBED-1235-46CF-803D-43EB18EE9843}"/>
              </a:ext>
            </a:extLst>
          </p:cNvPr>
          <p:cNvSpPr/>
          <p:nvPr/>
        </p:nvSpPr>
        <p:spPr>
          <a:xfrm>
            <a:off x="3880192" y="1333267"/>
            <a:ext cx="4511968" cy="1798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Paged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Simple Tabular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A833539-9347-45EF-8AC1-B473CBBCC0E6}"/>
              </a:ext>
            </a:extLst>
          </p:cNvPr>
          <p:cNvSpPr/>
          <p:nvPr/>
        </p:nvSpPr>
        <p:spPr>
          <a:xfrm>
            <a:off x="9265918" y="162454"/>
            <a:ext cx="2798861" cy="1798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개발팀과 논의 필요</a:t>
            </a:r>
          </a:p>
        </p:txBody>
      </p:sp>
    </p:spTree>
    <p:extLst>
      <p:ext uri="{BB962C8B-B14F-4D97-AF65-F5344CB8AC3E}">
        <p14:creationId xmlns:p14="http://schemas.microsoft.com/office/powerpoint/2010/main" val="125744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517</Words>
  <Application>Microsoft Office PowerPoint</Application>
  <PresentationFormat>와이드스크린</PresentationFormat>
  <Paragraphs>109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창선 송</dc:creator>
  <cp:lastModifiedBy>창선 송</cp:lastModifiedBy>
  <cp:revision>166</cp:revision>
  <dcterms:created xsi:type="dcterms:W3CDTF">2019-08-31T03:56:05Z</dcterms:created>
  <dcterms:modified xsi:type="dcterms:W3CDTF">2019-08-31T06:30:46Z</dcterms:modified>
</cp:coreProperties>
</file>