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7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1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ricket'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8255"/>
            <a:ext cx="12202160" cy="6874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460" y="124460"/>
            <a:ext cx="6101715" cy="1439545"/>
          </a:xfrm>
        </p:spPr>
        <p:txBody>
          <a:bodyPr>
            <a:normAutofit/>
          </a:bodyPr>
          <a:lstStyle/>
          <a:p>
            <a:endParaRPr lang="en-IN" alt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137791" y="514020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Calibri" panose="020F0502020204030204" charset="0"/>
                <a:cs typeface="Calibri" panose="020F0502020204030204" charset="0"/>
              </a:rPr>
              <a:t>Data analysis and recommender System in ipl</a:t>
            </a:r>
            <a:endParaRPr lang="en-I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950970" y="4794885"/>
            <a:ext cx="4726305" cy="7162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dirty="0"/>
              <a:t>aTUL R H : 1MS16IS016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14" name="Title 1"/>
          <p:cNvSpPr>
            <a:spLocks noGrp="1"/>
          </p:cNvSpPr>
          <p:nvPr/>
        </p:nvSpPr>
        <p:spPr>
          <a:xfrm>
            <a:off x="3950970" y="5800725"/>
            <a:ext cx="4726305" cy="7162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dirty="0">
                <a:latin typeface="+mn-lt"/>
                <a:cs typeface="+mn-lt"/>
              </a:rPr>
              <a:t>Hitesh M : 1ms16is028</a:t>
            </a:r>
            <a:endParaRPr lang="en-IN" sz="16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IN" sz="16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4330700" y="2245995"/>
            <a:ext cx="3530600" cy="210629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  <a:sym typeface="+mn-ea"/>
              </a:rPr>
              <a:t>Under the guidance of </a:t>
            </a:r>
            <a:endParaRPr lang="en-I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  <a:p>
            <a:r>
              <a:rPr lang="en-I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  <a:sym typeface="+mn-ea"/>
              </a:rPr>
              <a:t> Dr. Vijaya Kumar B P</a:t>
            </a:r>
            <a:endParaRPr lang="en-I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  <a:p>
            <a:r>
              <a:rPr lang="en-I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  <a:sym typeface="+mn-ea"/>
              </a:rPr>
              <a:t>Prof. and Head</a:t>
            </a:r>
            <a:endParaRPr lang="en-I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  <a:p>
            <a:r>
              <a:rPr lang="en-I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  <a:sym typeface="+mn-ea"/>
              </a:rPr>
              <a:t>Dept. of ISE, RIT</a:t>
            </a:r>
            <a:endParaRPr lang="en-IN" sz="1600" dirty="0">
              <a:latin typeface="+mn-lt"/>
              <a:cs typeface="+mn-lt"/>
            </a:endParaRPr>
          </a:p>
          <a:p>
            <a:endParaRPr lang="en-IN" sz="1600" dirty="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7346" y="864469"/>
            <a:ext cx="116371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7091" y="1562699"/>
            <a:ext cx="884174" cy="884174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00000" scaled="0"/>
          </a:gra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ID" sz="2000" b="1" dirty="0">
                <a:solidFill>
                  <a:prstClr val="white"/>
                </a:solidFill>
                <a:latin typeface="Garamond" panose="02020404030301010803" pitchFamily="18" charset="0"/>
              </a:rPr>
              <a:t>01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2195" y="1672723"/>
            <a:ext cx="2470527" cy="774065"/>
          </a:xfrm>
          <a:prstGeom prst="rect">
            <a:avLst/>
          </a:prstGeom>
          <a:noFill/>
        </p:spPr>
        <p:txBody>
          <a:bodyPr wrap="square" lIns="0" tIns="0" rIns="0" bIns="35992" rtlCol="0">
            <a:spAutoFit/>
          </a:bodyPr>
          <a:p>
            <a:pPr defTabSz="914400"/>
            <a:r>
              <a:rPr lang="en-IN" altLang="en-US" sz="2400" b="1" dirty="0">
                <a:solidFill>
                  <a:srgbClr val="09244C"/>
                </a:solidFill>
                <a:latin typeface="Garamond" panose="02020404030301010803" pitchFamily="18" charset="0"/>
              </a:rPr>
              <a:t>Data processing and visualization</a:t>
            </a:r>
            <a:endParaRPr lang="en-IN" altLang="en-US" sz="2400" b="1" dirty="0">
              <a:solidFill>
                <a:srgbClr val="09244C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89120" y="1488296"/>
            <a:ext cx="6893776" cy="1420495"/>
          </a:xfrm>
          <a:prstGeom prst="rect">
            <a:avLst/>
          </a:prstGeom>
          <a:noFill/>
        </p:spPr>
        <p:txBody>
          <a:bodyPr wrap="square" lIns="0" tIns="0" rIns="0" bIns="35992" rtlCol="0">
            <a:spAutoFit/>
          </a:bodyPr>
          <a:p>
            <a:pPr marL="285750" indent="-285750" defTabSz="914400">
              <a:buClr>
                <a:srgbClr val="B0E9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85750" indent="-285750" defTabSz="914400">
              <a:buClr>
                <a:srgbClr val="B0E900"/>
              </a:buClr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Statistical data regarding best batsmen, bowlers etc. can be extrapolated.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85750" indent="-285750" defTabSz="914400">
              <a:buClr>
                <a:srgbClr val="B0E900"/>
              </a:buClr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Inferences regarding trends in cricket games can be drawn.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85750" indent="-285750" defTabSz="914400">
              <a:buClr>
                <a:srgbClr val="B0E900"/>
              </a:buClr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All gleaned data can be easily visualized.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85750" indent="-285750" defTabSz="914400">
              <a:buClr>
                <a:srgbClr val="B0E900"/>
              </a:buClr>
              <a:buFont typeface="Wingdings" panose="05000000000000000000" pitchFamily="2" charset="2"/>
              <a:buChar char="§"/>
            </a:pP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 rot="5400000">
            <a:off x="4231343" y="1929739"/>
            <a:ext cx="477560" cy="15009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lang="en-US" sz="200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7091" y="3060715"/>
            <a:ext cx="884174" cy="884174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00000" scaled="0"/>
          </a:gra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ID" sz="2000" b="1" dirty="0">
                <a:solidFill>
                  <a:prstClr val="white"/>
                </a:solidFill>
                <a:latin typeface="Garamond" panose="02020404030301010803" pitchFamily="18" charset="0"/>
              </a:rPr>
              <a:t>02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510" y="3189433"/>
            <a:ext cx="2703923" cy="774065"/>
          </a:xfrm>
          <a:prstGeom prst="rect">
            <a:avLst/>
          </a:prstGeom>
          <a:noFill/>
        </p:spPr>
        <p:txBody>
          <a:bodyPr wrap="square" lIns="0" tIns="0" rIns="0" bIns="35992" rtlCol="0">
            <a:spAutoFit/>
          </a:bodyPr>
          <a:p>
            <a:pPr defTabSz="914400"/>
            <a:r>
              <a:rPr lang="en-IN" altLang="en-US" sz="2400" b="1" dirty="0">
                <a:solidFill>
                  <a:srgbClr val="09244C"/>
                </a:solidFill>
                <a:latin typeface="Garamond" panose="02020404030301010803" pitchFamily="18" charset="0"/>
              </a:rPr>
              <a:t>Recommendation : Similar players</a:t>
            </a:r>
            <a:endParaRPr lang="en-IN" altLang="en-US" sz="2400" b="1" dirty="0">
              <a:solidFill>
                <a:srgbClr val="09244C"/>
              </a:solidFill>
              <a:latin typeface="Garamond" panose="020204040303010108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7225" y="2931306"/>
            <a:ext cx="6893776" cy="1143000"/>
          </a:xfrm>
          <a:prstGeom prst="rect">
            <a:avLst/>
          </a:prstGeom>
          <a:noFill/>
        </p:spPr>
        <p:txBody>
          <a:bodyPr wrap="square" lIns="0" tIns="0" rIns="0" bIns="35992" rtlCol="0">
            <a:spAutoFit/>
          </a:bodyPr>
          <a:p>
            <a:pPr marL="285750" indent="-285750" defTabSz="914400">
              <a:buClr>
                <a:srgbClr val="B0E900"/>
              </a:buClr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Model recommends players that are similar to each other in the results they produce. 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85750" indent="-285750" defTabSz="914400">
              <a:buClr>
                <a:srgbClr val="B0E900"/>
              </a:buClr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Model can be applied to both batting as well as bowling.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85750" indent="-285750" defTabSz="914400">
              <a:buClr>
                <a:srgbClr val="B0E900"/>
              </a:buClr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Can be applied in auctions, scouting for new talent, team selection etc. 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 rot="5400000">
            <a:off x="4231343" y="3427756"/>
            <a:ext cx="477560" cy="15009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lang="en-US" sz="200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7091" y="4558732"/>
            <a:ext cx="884174" cy="884174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00000" scaled="0"/>
          </a:gra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ID" sz="2000" b="1" dirty="0">
                <a:solidFill>
                  <a:prstClr val="white"/>
                </a:solidFill>
                <a:latin typeface="Garamond" panose="02020404030301010803" pitchFamily="18" charset="0"/>
              </a:rPr>
              <a:t>03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2510" y="4669112"/>
            <a:ext cx="2690511" cy="1143000"/>
          </a:xfrm>
          <a:prstGeom prst="rect">
            <a:avLst/>
          </a:prstGeom>
          <a:noFill/>
        </p:spPr>
        <p:txBody>
          <a:bodyPr wrap="square" lIns="0" tIns="0" rIns="0" bIns="35992" rtlCol="0">
            <a:spAutoFit/>
          </a:bodyPr>
          <a:p>
            <a:pPr algn="just" defTabSz="914400"/>
            <a:r>
              <a:rPr lang="en-IN" altLang="en-US" sz="2400" b="1" dirty="0">
                <a:solidFill>
                  <a:srgbClr val="09244C"/>
                </a:solidFill>
                <a:latin typeface="Garamond" panose="02020404030301010803" pitchFamily="18" charset="0"/>
              </a:rPr>
              <a:t>Recommendation :</a:t>
            </a:r>
            <a:endParaRPr lang="en-IN" altLang="en-US" sz="2400" b="1" dirty="0">
              <a:solidFill>
                <a:srgbClr val="09244C"/>
              </a:solidFill>
              <a:latin typeface="Garamond" panose="02020404030301010803" pitchFamily="18" charset="0"/>
            </a:endParaRPr>
          </a:p>
          <a:p>
            <a:pPr algn="just" defTabSz="914400"/>
            <a:r>
              <a:rPr lang="en-IN" altLang="en-US" sz="2400" b="1" dirty="0">
                <a:solidFill>
                  <a:srgbClr val="09244C"/>
                </a:solidFill>
                <a:latin typeface="Garamond" panose="02020404030301010803" pitchFamily="18" charset="0"/>
              </a:rPr>
              <a:t>Against a specific player</a:t>
            </a:r>
            <a:endParaRPr lang="en-IN" altLang="en-US" sz="2400" b="1" dirty="0">
              <a:solidFill>
                <a:srgbClr val="09244C"/>
              </a:solidFill>
              <a:latin typeface="Garamond" panose="020204040303010108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7225" y="4613314"/>
            <a:ext cx="6893776" cy="1143000"/>
          </a:xfrm>
          <a:prstGeom prst="rect">
            <a:avLst/>
          </a:prstGeom>
          <a:noFill/>
        </p:spPr>
        <p:txBody>
          <a:bodyPr wrap="square" lIns="0" tIns="0" rIns="0" bIns="35992" rtlCol="0">
            <a:spAutoFit/>
          </a:bodyPr>
          <a:p>
            <a:pPr marL="285750" indent="-285750" defTabSz="914400">
              <a:buClr>
                <a:srgbClr val="B0E900"/>
              </a:buClr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Model recommends best batsmen to field against specific bowlers.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85750" indent="-285750" defTabSz="914400">
              <a:buClr>
                <a:srgbClr val="B0E900"/>
              </a:buClr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Model can also be used to find best batsmen against a style of bowling.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85750" indent="-285750" defTabSz="914400">
              <a:buClr>
                <a:srgbClr val="B0E900"/>
              </a:buClr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Can be applied in team selections to strategize against weaknesses of opposing teams.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 rot="5400000">
            <a:off x="4231343" y="4925773"/>
            <a:ext cx="477560" cy="15009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lang="en-US" sz="200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Future Directions</a:t>
            </a:r>
            <a:endParaRPr lang="en-I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89106" y="2672142"/>
            <a:ext cx="5408938" cy="1204000"/>
            <a:chOff x="409054" y="1704171"/>
            <a:chExt cx="4058171" cy="903327"/>
          </a:xfrm>
        </p:grpSpPr>
        <p:sp>
          <p:nvSpPr>
            <p:cNvPr id="226" name="Freeform 23"/>
            <p:cNvSpPr/>
            <p:nvPr/>
          </p:nvSpPr>
          <p:spPr bwMode="auto">
            <a:xfrm flipH="1">
              <a:off x="409054" y="1704171"/>
              <a:ext cx="2645927" cy="521063"/>
            </a:xfrm>
            <a:custGeom>
              <a:avLst/>
              <a:gdLst>
                <a:gd name="T0" fmla="*/ 0 w 1304"/>
                <a:gd name="T1" fmla="*/ 0 h 229"/>
                <a:gd name="T2" fmla="*/ 1188 w 1304"/>
                <a:gd name="T3" fmla="*/ 0 h 229"/>
                <a:gd name="T4" fmla="*/ 1304 w 1304"/>
                <a:gd name="T5" fmla="*/ 114 h 229"/>
                <a:gd name="T6" fmla="*/ 1188 w 1304"/>
                <a:gd name="T7" fmla="*/ 229 h 229"/>
                <a:gd name="T8" fmla="*/ 0 w 1304"/>
                <a:gd name="T9" fmla="*/ 229 h 229"/>
                <a:gd name="T10" fmla="*/ 0 w 1304"/>
                <a:gd name="T11" fmla="*/ 0 h 229"/>
                <a:gd name="T12" fmla="*/ 0 w 1304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229">
                  <a:moveTo>
                    <a:pt x="0" y="0"/>
                  </a:moveTo>
                  <a:lnTo>
                    <a:pt x="1188" y="0"/>
                  </a:lnTo>
                  <a:lnTo>
                    <a:pt x="1304" y="114"/>
                  </a:lnTo>
                  <a:lnTo>
                    <a:pt x="1188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F346"/>
            </a:solidFill>
            <a:ln>
              <a:noFill/>
            </a:ln>
          </p:spPr>
          <p:txBody>
            <a:bodyPr vert="horz" wrap="square" lIns="121876" tIns="60938" rIns="121876" bIns="60938" numCol="1" anchor="ctr" anchorCtr="0" compatLnSpc="1"/>
            <a:p>
              <a:pPr marL="0" marR="0" lvl="0" indent="0" algn="ctr" defTabSz="1218565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altLang="en-US" sz="1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ea typeface="+mn-ea"/>
                  <a:cs typeface="Century Gothic" panose="020B0502020202020204"/>
                </a:rPr>
                <a:t>Using Clustering</a:t>
              </a:r>
              <a:endParaRPr kumimoji="0" lang="en-IN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Century Gothic" panose="020B0502020202020204"/>
              </a:endParaRPr>
            </a:p>
          </p:txBody>
        </p:sp>
        <p:sp>
          <p:nvSpPr>
            <p:cNvPr id="232" name="Freeform 25"/>
            <p:cNvSpPr/>
            <p:nvPr/>
          </p:nvSpPr>
          <p:spPr bwMode="auto">
            <a:xfrm flipH="1">
              <a:off x="3054981" y="1704171"/>
              <a:ext cx="1412244" cy="903327"/>
            </a:xfrm>
            <a:custGeom>
              <a:avLst/>
              <a:gdLst>
                <a:gd name="T0" fmla="*/ 0 w 1005"/>
                <a:gd name="T1" fmla="*/ 397 h 397"/>
                <a:gd name="T2" fmla="*/ 1005 w 1005"/>
                <a:gd name="T3" fmla="*/ 229 h 397"/>
                <a:gd name="T4" fmla="*/ 1005 w 1005"/>
                <a:gd name="T5" fmla="*/ 0 h 397"/>
                <a:gd name="T6" fmla="*/ 0 w 1005"/>
                <a:gd name="T7" fmla="*/ 337 h 397"/>
                <a:gd name="T8" fmla="*/ 0 w 1005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397">
                  <a:moveTo>
                    <a:pt x="0" y="397"/>
                  </a:moveTo>
                  <a:lnTo>
                    <a:pt x="1005" y="229"/>
                  </a:lnTo>
                  <a:lnTo>
                    <a:pt x="1005" y="0"/>
                  </a:lnTo>
                  <a:lnTo>
                    <a:pt x="0" y="337"/>
                  </a:lnTo>
                  <a:lnTo>
                    <a:pt x="0" y="397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121876" tIns="60938" rIns="121876" bIns="60938" numCol="1" anchor="ctr" anchorCtr="0" compatLnSpc="1"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Century Gothic" panose="020B0502020202020204"/>
              </a:endParaRPr>
            </a:p>
          </p:txBody>
        </p:sp>
        <p:sp>
          <p:nvSpPr>
            <p:cNvPr id="233" name="Freeform 26"/>
            <p:cNvSpPr/>
            <p:nvPr/>
          </p:nvSpPr>
          <p:spPr bwMode="auto">
            <a:xfrm flipH="1">
              <a:off x="3054981" y="1704171"/>
              <a:ext cx="1412244" cy="903327"/>
            </a:xfrm>
            <a:custGeom>
              <a:avLst/>
              <a:gdLst>
                <a:gd name="T0" fmla="*/ 0 w 1005"/>
                <a:gd name="T1" fmla="*/ 397 h 397"/>
                <a:gd name="T2" fmla="*/ 1005 w 1005"/>
                <a:gd name="T3" fmla="*/ 229 h 397"/>
                <a:gd name="T4" fmla="*/ 1005 w 1005"/>
                <a:gd name="T5" fmla="*/ 0 h 397"/>
                <a:gd name="T6" fmla="*/ 0 w 1005"/>
                <a:gd name="T7" fmla="*/ 33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5" h="397">
                  <a:moveTo>
                    <a:pt x="0" y="397"/>
                  </a:moveTo>
                  <a:lnTo>
                    <a:pt x="1005" y="229"/>
                  </a:lnTo>
                  <a:lnTo>
                    <a:pt x="1005" y="0"/>
                  </a:lnTo>
                  <a:lnTo>
                    <a:pt x="0" y="337"/>
                  </a:lnTo>
                </a:path>
              </a:pathLst>
            </a:custGeom>
            <a:solidFill>
              <a:srgbClr val="97F346">
                <a:alpha val="80000"/>
              </a:srgbClr>
            </a:solidFill>
            <a:ln>
              <a:noFill/>
            </a:ln>
          </p:spPr>
          <p:txBody>
            <a:bodyPr vert="horz" wrap="square" lIns="121876" tIns="60938" rIns="121876" bIns="60938" numCol="1" anchor="ctr" anchorCtr="0" compatLnSpc="1"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Century Gothic" panose="020B0502020202020204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9106" y="1898794"/>
            <a:ext cx="5408938" cy="1758992"/>
            <a:chOff x="409054" y="1123950"/>
            <a:chExt cx="4058171" cy="1319721"/>
          </a:xfrm>
        </p:grpSpPr>
        <p:sp>
          <p:nvSpPr>
            <p:cNvPr id="225" name="Freeform 22"/>
            <p:cNvSpPr/>
            <p:nvPr/>
          </p:nvSpPr>
          <p:spPr bwMode="auto">
            <a:xfrm flipH="1">
              <a:off x="409054" y="1123950"/>
              <a:ext cx="2645927" cy="521063"/>
            </a:xfrm>
            <a:custGeom>
              <a:avLst/>
              <a:gdLst>
                <a:gd name="T0" fmla="*/ 0 w 1304"/>
                <a:gd name="T1" fmla="*/ 0 h 229"/>
                <a:gd name="T2" fmla="*/ 1189 w 1304"/>
                <a:gd name="T3" fmla="*/ 0 h 229"/>
                <a:gd name="T4" fmla="*/ 1304 w 1304"/>
                <a:gd name="T5" fmla="*/ 114 h 229"/>
                <a:gd name="T6" fmla="*/ 1189 w 1304"/>
                <a:gd name="T7" fmla="*/ 229 h 229"/>
                <a:gd name="T8" fmla="*/ 0 w 1304"/>
                <a:gd name="T9" fmla="*/ 229 h 229"/>
                <a:gd name="T10" fmla="*/ 0 w 1304"/>
                <a:gd name="T11" fmla="*/ 0 h 229"/>
                <a:gd name="T12" fmla="*/ 0 w 1304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229">
                  <a:moveTo>
                    <a:pt x="0" y="0"/>
                  </a:moveTo>
                  <a:lnTo>
                    <a:pt x="1189" y="0"/>
                  </a:lnTo>
                  <a:lnTo>
                    <a:pt x="1304" y="114"/>
                  </a:lnTo>
                  <a:lnTo>
                    <a:pt x="1189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76" tIns="60938" rIns="121876" bIns="60938" numCol="1" anchor="ctr" anchorCtr="0" compatLnSpc="1"/>
            <a:p>
              <a:pPr marL="0" marR="0" lvl="0" indent="0" algn="ctr" defTabSz="1218565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altLang="en-US" sz="1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Century Gothic" panose="020B0502020202020204"/>
                </a:rPr>
                <a:t>Improving nuances</a:t>
              </a:r>
              <a:endParaRPr kumimoji="0" lang="en-I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Century Gothic" panose="020B0502020202020204"/>
              </a:endParaRPr>
            </a:p>
          </p:txBody>
        </p:sp>
        <p:sp>
          <p:nvSpPr>
            <p:cNvPr id="234" name="Freeform 27"/>
            <p:cNvSpPr/>
            <p:nvPr/>
          </p:nvSpPr>
          <p:spPr bwMode="auto">
            <a:xfrm flipH="1">
              <a:off x="3054981" y="1123950"/>
              <a:ext cx="1412244" cy="1319721"/>
            </a:xfrm>
            <a:custGeom>
              <a:avLst/>
              <a:gdLst>
                <a:gd name="T0" fmla="*/ 1005 w 1005"/>
                <a:gd name="T1" fmla="*/ 0 h 580"/>
                <a:gd name="T2" fmla="*/ 0 w 1005"/>
                <a:gd name="T3" fmla="*/ 504 h 580"/>
                <a:gd name="T4" fmla="*/ 0 w 1005"/>
                <a:gd name="T5" fmla="*/ 580 h 580"/>
                <a:gd name="T6" fmla="*/ 1005 w 1005"/>
                <a:gd name="T7" fmla="*/ 229 h 580"/>
                <a:gd name="T8" fmla="*/ 1005 w 1005"/>
                <a:gd name="T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580">
                  <a:moveTo>
                    <a:pt x="1005" y="0"/>
                  </a:moveTo>
                  <a:lnTo>
                    <a:pt x="0" y="504"/>
                  </a:lnTo>
                  <a:lnTo>
                    <a:pt x="0" y="580"/>
                  </a:lnTo>
                  <a:lnTo>
                    <a:pt x="1005" y="22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121876" tIns="60938" rIns="121876" bIns="60938" numCol="1" anchor="ctr" anchorCtr="0" compatLnSpc="1"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Century Gothic" panose="020B0502020202020204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8472" y="3506594"/>
            <a:ext cx="5409572" cy="710090"/>
            <a:chOff x="408578" y="2282118"/>
            <a:chExt cx="4058647" cy="532760"/>
          </a:xfrm>
        </p:grpSpPr>
        <p:sp>
          <p:nvSpPr>
            <p:cNvPr id="227" name="Freeform 24"/>
            <p:cNvSpPr/>
            <p:nvPr/>
          </p:nvSpPr>
          <p:spPr bwMode="auto">
            <a:xfrm flipH="1">
              <a:off x="408578" y="2289264"/>
              <a:ext cx="2645927" cy="525614"/>
            </a:xfrm>
            <a:custGeom>
              <a:avLst/>
              <a:gdLst>
                <a:gd name="T0" fmla="*/ 0 w 1304"/>
                <a:gd name="T1" fmla="*/ 0 h 231"/>
                <a:gd name="T2" fmla="*/ 1188 w 1304"/>
                <a:gd name="T3" fmla="*/ 0 h 231"/>
                <a:gd name="T4" fmla="*/ 1304 w 1304"/>
                <a:gd name="T5" fmla="*/ 115 h 231"/>
                <a:gd name="T6" fmla="*/ 1188 w 1304"/>
                <a:gd name="T7" fmla="*/ 231 h 231"/>
                <a:gd name="T8" fmla="*/ 0 w 1304"/>
                <a:gd name="T9" fmla="*/ 231 h 231"/>
                <a:gd name="T10" fmla="*/ 0 w 1304"/>
                <a:gd name="T11" fmla="*/ 0 h 231"/>
                <a:gd name="T12" fmla="*/ 0 w 1304"/>
                <a:gd name="T1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231">
                  <a:moveTo>
                    <a:pt x="0" y="0"/>
                  </a:moveTo>
                  <a:lnTo>
                    <a:pt x="1188" y="0"/>
                  </a:lnTo>
                  <a:lnTo>
                    <a:pt x="1304" y="115"/>
                  </a:lnTo>
                  <a:lnTo>
                    <a:pt x="1188" y="231"/>
                  </a:lnTo>
                  <a:lnTo>
                    <a:pt x="0" y="2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876" tIns="60938" rIns="121876" bIns="60938" numCol="1" anchor="ctr" anchorCtr="0" compatLnSpc="1"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altLang="en-US" sz="1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ea typeface="+mn-ea"/>
                  <a:cs typeface="Century Gothic" panose="020B0502020202020204"/>
                </a:rPr>
                <a:t>Coaching Strategy</a:t>
              </a:r>
              <a:endParaRPr kumimoji="0" lang="en-IN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Century Gothic" panose="020B0502020202020204"/>
              </a:endParaRPr>
            </a:p>
          </p:txBody>
        </p:sp>
        <p:sp>
          <p:nvSpPr>
            <p:cNvPr id="235" name="Freeform 28"/>
            <p:cNvSpPr/>
            <p:nvPr/>
          </p:nvSpPr>
          <p:spPr bwMode="auto">
            <a:xfrm flipH="1">
              <a:off x="3054981" y="2282118"/>
              <a:ext cx="1412244" cy="532439"/>
            </a:xfrm>
            <a:custGeom>
              <a:avLst/>
              <a:gdLst>
                <a:gd name="T0" fmla="*/ 1005 w 1005"/>
                <a:gd name="T1" fmla="*/ 0 h 234"/>
                <a:gd name="T2" fmla="*/ 0 w 1005"/>
                <a:gd name="T3" fmla="*/ 155 h 234"/>
                <a:gd name="T4" fmla="*/ 0 w 1005"/>
                <a:gd name="T5" fmla="*/ 234 h 234"/>
                <a:gd name="T6" fmla="*/ 1005 w 1005"/>
                <a:gd name="T7" fmla="*/ 231 h 234"/>
                <a:gd name="T8" fmla="*/ 1005 w 1005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234">
                  <a:moveTo>
                    <a:pt x="1005" y="0"/>
                  </a:moveTo>
                  <a:lnTo>
                    <a:pt x="0" y="155"/>
                  </a:lnTo>
                  <a:lnTo>
                    <a:pt x="0" y="234"/>
                  </a:lnTo>
                  <a:lnTo>
                    <a:pt x="1005" y="2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vert="horz" wrap="square" lIns="121876" tIns="60938" rIns="121876" bIns="60938" numCol="1" anchor="ctr" anchorCtr="0" compatLnSpc="1"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Century Gothic" panose="020B0502020202020204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9106" y="4206711"/>
            <a:ext cx="5408938" cy="715729"/>
            <a:chOff x="409054" y="2855514"/>
            <a:chExt cx="4058171" cy="536991"/>
          </a:xfrm>
        </p:grpSpPr>
        <p:sp>
          <p:nvSpPr>
            <p:cNvPr id="230" name="Freeform 31"/>
            <p:cNvSpPr/>
            <p:nvPr/>
          </p:nvSpPr>
          <p:spPr bwMode="auto">
            <a:xfrm flipH="1">
              <a:off x="409054" y="2869167"/>
              <a:ext cx="2645927" cy="523338"/>
            </a:xfrm>
            <a:custGeom>
              <a:avLst/>
              <a:gdLst>
                <a:gd name="T0" fmla="*/ 0 w 1304"/>
                <a:gd name="T1" fmla="*/ 230 h 230"/>
                <a:gd name="T2" fmla="*/ 1188 w 1304"/>
                <a:gd name="T3" fmla="*/ 230 h 230"/>
                <a:gd name="T4" fmla="*/ 1304 w 1304"/>
                <a:gd name="T5" fmla="*/ 115 h 230"/>
                <a:gd name="T6" fmla="*/ 1188 w 1304"/>
                <a:gd name="T7" fmla="*/ 0 h 230"/>
                <a:gd name="T8" fmla="*/ 0 w 1304"/>
                <a:gd name="T9" fmla="*/ 0 h 230"/>
                <a:gd name="T10" fmla="*/ 0 w 1304"/>
                <a:gd name="T11" fmla="*/ 230 h 230"/>
                <a:gd name="T12" fmla="*/ 0 w 1304"/>
                <a:gd name="T1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230">
                  <a:moveTo>
                    <a:pt x="0" y="230"/>
                  </a:moveTo>
                  <a:lnTo>
                    <a:pt x="1188" y="230"/>
                  </a:lnTo>
                  <a:lnTo>
                    <a:pt x="1304" y="115"/>
                  </a:lnTo>
                  <a:lnTo>
                    <a:pt x="1188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876" tIns="60938" rIns="121876" bIns="60938" numCol="1" anchor="ctr" anchorCtr="0" compatLnSpc="1"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altLang="en-US" sz="1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Century Gothic" panose="020B0502020202020204"/>
                </a:rPr>
                <a:t>Application in other sports</a:t>
              </a:r>
              <a:endParaRPr kumimoji="0" lang="en-I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Century Gothic" panose="020B0502020202020204"/>
              </a:endParaRPr>
            </a:p>
          </p:txBody>
        </p:sp>
        <p:sp>
          <p:nvSpPr>
            <p:cNvPr id="239" name="Freeform 35"/>
            <p:cNvSpPr/>
            <p:nvPr/>
          </p:nvSpPr>
          <p:spPr bwMode="auto">
            <a:xfrm flipH="1">
              <a:off x="3054981" y="2855514"/>
              <a:ext cx="1412244" cy="536990"/>
            </a:xfrm>
            <a:custGeom>
              <a:avLst/>
              <a:gdLst>
                <a:gd name="T0" fmla="*/ 1005 w 1005"/>
                <a:gd name="T1" fmla="*/ 236 h 236"/>
                <a:gd name="T2" fmla="*/ 0 w 1005"/>
                <a:gd name="T3" fmla="*/ 79 h 236"/>
                <a:gd name="T4" fmla="*/ 0 w 1005"/>
                <a:gd name="T5" fmla="*/ 0 h 236"/>
                <a:gd name="T6" fmla="*/ 1005 w 1005"/>
                <a:gd name="T7" fmla="*/ 6 h 236"/>
                <a:gd name="T8" fmla="*/ 1005 w 1005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236">
                  <a:moveTo>
                    <a:pt x="1005" y="236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05" y="6"/>
                  </a:lnTo>
                  <a:lnTo>
                    <a:pt x="1005" y="236"/>
                  </a:ln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</p:spPr>
          <p:txBody>
            <a:bodyPr vert="horz" wrap="square" lIns="121876" tIns="60938" rIns="121876" bIns="60938" numCol="1" anchor="ctr" anchorCtr="0" compatLnSpc="1"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Century Gothic" panose="020B0502020202020204"/>
              </a:endParaRPr>
            </a:p>
          </p:txBody>
        </p:sp>
      </p:grpSp>
      <p:sp>
        <p:nvSpPr>
          <p:cNvPr id="240" name="Oval 239"/>
          <p:cNvSpPr/>
          <p:nvPr/>
        </p:nvSpPr>
        <p:spPr>
          <a:xfrm>
            <a:off x="5227955" y="3037205"/>
            <a:ext cx="1735455" cy="1772285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Century Gothic" panose="020B0502020202020204"/>
              </a:rPr>
              <a:t>Future Work</a:t>
            </a:r>
            <a:endParaRPr kumimoji="0" lang="en-I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Century Gothic" panose="020B0502020202020204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77346" y="864469"/>
            <a:ext cx="116371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8" name="Text Placeholder 6"/>
          <p:cNvSpPr txBox="1"/>
          <p:nvPr/>
        </p:nvSpPr>
        <p:spPr bwMode="gray">
          <a:xfrm rot="16200000">
            <a:off x="7499350" y="1042670"/>
            <a:ext cx="890270" cy="1245235"/>
          </a:xfrm>
          <a:prstGeom prst="round2SameRect">
            <a:avLst/>
          </a:prstGeom>
          <a:solidFill>
            <a:schemeClr val="accent2">
              <a:alpha val="80000"/>
            </a:schemeClr>
          </a:solidFill>
        </p:spPr>
        <p:txBody>
          <a:bodyPr lIns="107975" tIns="71983" rIns="107975" bIns="179958" anchor="ctr"/>
          <a:lstStyle>
            <a:lvl1pPr marL="0" indent="0" algn="l" defTabSz="122174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18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77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21105">
              <a:buClr>
                <a:prstClr val="white"/>
              </a:buClr>
            </a:pPr>
            <a:r>
              <a:rPr lang="en-IN" altLang="en-US" sz="1600" dirty="0">
                <a:solidFill>
                  <a:prstClr val="white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Improving nuance</a:t>
            </a:r>
            <a:endParaRPr lang="en-IN" altLang="en-US" sz="1600" dirty="0">
              <a:solidFill>
                <a:prstClr val="white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grpSp>
        <p:nvGrpSpPr>
          <p:cNvPr id="279" name="Group 278"/>
          <p:cNvGrpSpPr/>
          <p:nvPr/>
        </p:nvGrpSpPr>
        <p:grpSpPr>
          <a:xfrm>
            <a:off x="8495581" y="1503609"/>
            <a:ext cx="323775" cy="323775"/>
            <a:chOff x="428846" y="1801019"/>
            <a:chExt cx="323850" cy="323850"/>
          </a:xfrm>
        </p:grpSpPr>
        <p:sp>
          <p:nvSpPr>
            <p:cNvPr id="277" name="Oval 276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endParaRPr lang="en-US">
                <a:solidFill>
                  <a:prstClr val="white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78" name="Chevron 277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endParaRPr lang="en-US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6" name="Text Placeholder 6"/>
          <p:cNvSpPr txBox="1"/>
          <p:nvPr/>
        </p:nvSpPr>
        <p:spPr bwMode="gray">
          <a:xfrm rot="16200000">
            <a:off x="7499350" y="2155190"/>
            <a:ext cx="890270" cy="1245235"/>
          </a:xfrm>
          <a:prstGeom prst="round2SameRect">
            <a:avLst/>
          </a:prstGeom>
          <a:solidFill>
            <a:srgbClr val="97F346">
              <a:alpha val="80000"/>
            </a:srgbClr>
          </a:solidFill>
        </p:spPr>
        <p:txBody>
          <a:bodyPr lIns="107975" tIns="71983" rIns="107975" bIns="179958" anchor="ctr"/>
          <a:lstStyle>
            <a:lvl1pPr marL="0" indent="0" algn="l" defTabSz="122174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18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77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21105">
              <a:buClr>
                <a:prstClr val="white"/>
              </a:buClr>
            </a:pPr>
            <a:r>
              <a:rPr lang="en-IN" altLang="en-US" sz="1600" dirty="0">
                <a:solidFill>
                  <a:prstClr val="white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Clustering</a:t>
            </a:r>
            <a:endParaRPr lang="en-IN" altLang="en-US" sz="1600" dirty="0">
              <a:solidFill>
                <a:prstClr val="white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95581" y="2616129"/>
            <a:ext cx="323775" cy="323775"/>
            <a:chOff x="428846" y="1801019"/>
            <a:chExt cx="323850" cy="323850"/>
          </a:xfrm>
        </p:grpSpPr>
        <p:sp>
          <p:nvSpPr>
            <p:cNvPr id="8" name="Oval 7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endParaRPr lang="en-US">
                <a:solidFill>
                  <a:prstClr val="white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9" name="Chevron 8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endParaRPr lang="en-US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10" name="Text Placeholder 6"/>
          <p:cNvSpPr txBox="1"/>
          <p:nvPr/>
        </p:nvSpPr>
        <p:spPr bwMode="gray">
          <a:xfrm rot="16200000">
            <a:off x="7499350" y="3479800"/>
            <a:ext cx="890270" cy="1245235"/>
          </a:xfrm>
          <a:prstGeom prst="round2SameRect">
            <a:avLst/>
          </a:prstGeom>
          <a:solidFill>
            <a:schemeClr val="bg1">
              <a:alpha val="80000"/>
            </a:schemeClr>
          </a:solidFill>
        </p:spPr>
        <p:txBody>
          <a:bodyPr lIns="107975" tIns="71983" rIns="107975" bIns="179958" anchor="ctr"/>
          <a:lstStyle>
            <a:lvl1pPr marL="0" indent="0" algn="l" defTabSz="122174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18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77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21105">
              <a:buClr>
                <a:prstClr val="white"/>
              </a:buClr>
            </a:pPr>
            <a:r>
              <a:rPr lang="en-IN" altLang="en-US" sz="16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Coaching Strategy</a:t>
            </a:r>
            <a:endParaRPr lang="en-IN" altLang="en-US" sz="1600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423826" y="3694994"/>
            <a:ext cx="323775" cy="323775"/>
            <a:chOff x="428846" y="1801019"/>
            <a:chExt cx="323850" cy="323850"/>
          </a:xfrm>
        </p:grpSpPr>
        <p:sp>
          <p:nvSpPr>
            <p:cNvPr id="17" name="Oval 16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endParaRPr lang="en-US">
                <a:solidFill>
                  <a:prstClr val="white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endParaRPr lang="en-US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19" name="Text Placeholder 6"/>
          <p:cNvSpPr txBox="1"/>
          <p:nvPr/>
        </p:nvSpPr>
        <p:spPr bwMode="gray">
          <a:xfrm rot="16200000">
            <a:off x="7499350" y="4861560"/>
            <a:ext cx="890270" cy="1245235"/>
          </a:xfrm>
          <a:prstGeom prst="round2SameRect">
            <a:avLst/>
          </a:prstGeom>
          <a:solidFill>
            <a:schemeClr val="tx1">
              <a:alpha val="80000"/>
            </a:schemeClr>
          </a:solidFill>
        </p:spPr>
        <p:txBody>
          <a:bodyPr lIns="107975" tIns="71983" rIns="107975" bIns="179958" anchor="ctr"/>
          <a:lstStyle>
            <a:lvl1pPr marL="0" indent="0" algn="l" defTabSz="122174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18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77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21105">
              <a:buClr>
                <a:prstClr val="white"/>
              </a:buClr>
            </a:pPr>
            <a:r>
              <a:rPr lang="en-IN" altLang="en-US" sz="1600" dirty="0">
                <a:solidFill>
                  <a:prstClr val="white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Other sports</a:t>
            </a:r>
            <a:endParaRPr lang="en-IN" altLang="en-US" sz="1600" dirty="0">
              <a:solidFill>
                <a:prstClr val="white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495581" y="4923084"/>
            <a:ext cx="323775" cy="323775"/>
            <a:chOff x="428846" y="1801019"/>
            <a:chExt cx="323850" cy="323850"/>
          </a:xfrm>
        </p:grpSpPr>
        <p:sp>
          <p:nvSpPr>
            <p:cNvPr id="21" name="Oval 20"/>
            <p:cNvSpPr/>
            <p:nvPr/>
          </p:nvSpPr>
          <p:spPr>
            <a:xfrm>
              <a:off x="428846" y="1801019"/>
              <a:ext cx="323850" cy="3238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endParaRPr lang="en-US">
                <a:solidFill>
                  <a:prstClr val="white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 rot="5400000">
              <a:off x="540499" y="1877411"/>
              <a:ext cx="100544" cy="180593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endParaRPr lang="en-US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251" name="Text Placeholder 6"/>
          <p:cNvSpPr txBox="1"/>
          <p:nvPr/>
        </p:nvSpPr>
        <p:spPr bwMode="gray">
          <a:xfrm>
            <a:off x="8996045" y="1225550"/>
            <a:ext cx="2586355" cy="889635"/>
          </a:xfrm>
          <a:prstGeom prst="rect">
            <a:avLst/>
          </a:prstGeom>
          <a:noFill/>
        </p:spPr>
        <p:txBody>
          <a:bodyPr lIns="107975" tIns="71983" rIns="107975" bIns="71983" anchor="ctr"/>
          <a:lstStyle>
            <a:lvl1pPr marL="0" indent="0" algn="l" defTabSz="122174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77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>
              <a:lnSpc>
                <a:spcPct val="90000"/>
              </a:lnSpc>
              <a:buClr>
                <a:srgbClr val="09244C"/>
              </a:buClr>
              <a:buFont typeface="Wingdings" panose="05000000000000000000" pitchFamily="2" charset="2"/>
              <a:buNone/>
            </a:pPr>
            <a:r>
              <a:rPr lang="en-I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Using data like speed of ball, swing of ball, degree of spin etc. , model can be improved</a:t>
            </a:r>
            <a:endParaRPr lang="en-I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 Placeholder 6"/>
          <p:cNvSpPr txBox="1"/>
          <p:nvPr/>
        </p:nvSpPr>
        <p:spPr bwMode="gray">
          <a:xfrm>
            <a:off x="9112885" y="2338070"/>
            <a:ext cx="2586355" cy="889635"/>
          </a:xfrm>
          <a:prstGeom prst="rect">
            <a:avLst/>
          </a:prstGeom>
          <a:noFill/>
        </p:spPr>
        <p:txBody>
          <a:bodyPr lIns="107975" tIns="71983" rIns="107975" bIns="71983" anchor="ctr"/>
          <a:lstStyle>
            <a:lvl1pPr marL="0" indent="0" algn="l" defTabSz="122174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77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>
              <a:lnSpc>
                <a:spcPct val="90000"/>
              </a:lnSpc>
              <a:buClr>
                <a:srgbClr val="09244C"/>
              </a:buClr>
              <a:buFont typeface="Wingdings" panose="05000000000000000000" pitchFamily="2" charset="2"/>
              <a:buNone/>
            </a:pPr>
            <a:r>
              <a:rPr lang="en-I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Using clustering, players could be divided into similar groups based on their performance which can be used to identify most skilled players. Attributes can also be used for clustering. </a:t>
            </a:r>
            <a:endParaRPr lang="en-I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24" name="Text Placeholder 6"/>
          <p:cNvSpPr txBox="1"/>
          <p:nvPr/>
        </p:nvSpPr>
        <p:spPr bwMode="gray">
          <a:xfrm>
            <a:off x="9112885" y="3657600"/>
            <a:ext cx="2586355" cy="889635"/>
          </a:xfrm>
          <a:prstGeom prst="rect">
            <a:avLst/>
          </a:prstGeom>
          <a:noFill/>
        </p:spPr>
        <p:txBody>
          <a:bodyPr lIns="107975" tIns="71983" rIns="107975" bIns="71983" anchor="ctr"/>
          <a:lstStyle>
            <a:lvl1pPr marL="0" indent="0" algn="l" defTabSz="122174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77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>
              <a:lnSpc>
                <a:spcPct val="90000"/>
              </a:lnSpc>
              <a:buClr>
                <a:srgbClr val="09244C"/>
              </a:buClr>
              <a:buFont typeface="Wingdings" panose="05000000000000000000" pitchFamily="2" charset="2"/>
              <a:buNone/>
            </a:pPr>
            <a:r>
              <a:rPr lang="en-I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Coaching can be provided to players to learn styles that are effective against specific players based on recommendation model</a:t>
            </a:r>
            <a:endParaRPr lang="en-I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25" name="Text Placeholder 6"/>
          <p:cNvSpPr txBox="1"/>
          <p:nvPr/>
        </p:nvSpPr>
        <p:spPr bwMode="gray">
          <a:xfrm>
            <a:off x="8996045" y="5039360"/>
            <a:ext cx="2586355" cy="889635"/>
          </a:xfrm>
          <a:prstGeom prst="rect">
            <a:avLst/>
          </a:prstGeom>
          <a:noFill/>
        </p:spPr>
        <p:txBody>
          <a:bodyPr lIns="107975" tIns="71983" rIns="107975" bIns="71983" anchor="ctr"/>
          <a:lstStyle>
            <a:lvl1pPr marL="0" indent="0" algn="l" defTabSz="122174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rgbClr val="6BC200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7700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235" indent="-215900" algn="l" defTabSz="1221740" rtl="0" eaLnBrk="1" latinLnBrk="0" hangingPunct="1">
              <a:spcBef>
                <a:spcPts val="200"/>
              </a:spcBef>
              <a:spcAft>
                <a:spcPts val="30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>
              <a:lnSpc>
                <a:spcPct val="90000"/>
              </a:lnSpc>
              <a:buClr>
                <a:srgbClr val="09244C"/>
              </a:buClr>
              <a:buFont typeface="Wingdings" panose="05000000000000000000" pitchFamily="2" charset="2"/>
              <a:buNone/>
            </a:pPr>
            <a:r>
              <a:rPr lang="en-I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Model can be implemented in other sports having similar data</a:t>
            </a:r>
            <a:endParaRPr lang="en-I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ldLvl="0" animBg="1"/>
      <p:bldP spid="240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References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73100" y="949325"/>
            <a:ext cx="106953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P. Somaskandhan, G. Wijesinghe, L. B. Wijegunawardana, A. Bandaranayake and S. Deegalla, "Identifying the optimal set of attributes that impose high impact on the end results of a cricket match using machine learning," 2017 IEEE International Conference on Industrial and Information Systems (ICIIS), Peradeniya, 2017, pp. 1-6.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URL: http://ieeexplore.ieee.org/stamp/stamp.jsp?tp=&amp;arnumber=8300399&amp;isnumber=8300323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P. A. Gregory, D. H. M. S. N. Herath, D. S. L. Karunasekera, D. S.Deegalla, and A. U. Bandaranayake, “Cricket sabermetrics: A data mininganalysis of cricket,”in Proceedings of the 6th YSF Symposium, pp. 33–38,2017.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Lewis, A J (2005). “Towards Fairer Measures of Player Performance in One-Day Cricket,” The Journal of the Operational Research Society, 56(7), 804-815.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”An intelligent method for selecting and recommending best players to help build sports team”, N P Kurade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”Moneyballer: An Integer Optimization Framework for Fantasy Cricket League Selection and Substitution”, Debarghya Das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7346" y="864469"/>
            <a:ext cx="116371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Problem Statement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p>
            <a:pPr marL="0" indent="0">
              <a:buNone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Our problem statement :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	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		“                                                                  ”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77346" y="864469"/>
            <a:ext cx="116371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Introduction</a:t>
            </a:r>
            <a:endParaRPr lang="en-I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7346" y="864469"/>
            <a:ext cx="116371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12"/>
          <p:cNvGrpSpPr/>
          <p:nvPr/>
        </p:nvGrpSpPr>
        <p:grpSpPr bwMode="gray">
          <a:xfrm>
            <a:off x="5360821" y="3121506"/>
            <a:ext cx="1470359" cy="1468324"/>
            <a:chOff x="-11914188" y="2074863"/>
            <a:chExt cx="13930313" cy="13912851"/>
          </a:xfrm>
        </p:grpSpPr>
        <p:sp>
          <p:nvSpPr>
            <p:cNvPr id="22" name="Freeform 20"/>
            <p:cNvSpPr/>
            <p:nvPr/>
          </p:nvSpPr>
          <p:spPr bwMode="gray">
            <a:xfrm>
              <a:off x="-11891963" y="8648701"/>
              <a:ext cx="7165975" cy="7339013"/>
            </a:xfrm>
            <a:custGeom>
              <a:avLst/>
              <a:gdLst>
                <a:gd name="T0" fmla="*/ 1899 w 1911"/>
                <a:gd name="T1" fmla="*/ 1361 h 1957"/>
                <a:gd name="T2" fmla="*/ 1219 w 1911"/>
                <a:gd name="T3" fmla="*/ 1191 h 1957"/>
                <a:gd name="T4" fmla="*/ 603 w 1911"/>
                <a:gd name="T5" fmla="*/ 260 h 1957"/>
                <a:gd name="T6" fmla="*/ 298 w 1911"/>
                <a:gd name="T7" fmla="*/ 0 h 1957"/>
                <a:gd name="T8" fmla="*/ 0 w 1911"/>
                <a:gd name="T9" fmla="*/ 266 h 1957"/>
                <a:gd name="T10" fmla="*/ 1848 w 1911"/>
                <a:gd name="T11" fmla="*/ 1957 h 1957"/>
                <a:gd name="T12" fmla="*/ 1911 w 1911"/>
                <a:gd name="T13" fmla="*/ 1957 h 1957"/>
                <a:gd name="T14" fmla="*/ 1638 w 1911"/>
                <a:gd name="T15" fmla="*/ 1653 h 1957"/>
                <a:gd name="T16" fmla="*/ 1899 w 1911"/>
                <a:gd name="T17" fmla="*/ 1361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1" h="1957">
                  <a:moveTo>
                    <a:pt x="1899" y="1361"/>
                  </a:moveTo>
                  <a:cubicBezTo>
                    <a:pt x="1670" y="1368"/>
                    <a:pt x="1435" y="1317"/>
                    <a:pt x="1219" y="1191"/>
                  </a:cubicBezTo>
                  <a:cubicBezTo>
                    <a:pt x="864" y="988"/>
                    <a:pt x="648" y="640"/>
                    <a:pt x="603" y="26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83" y="1209"/>
                    <a:pt x="876" y="1957"/>
                    <a:pt x="1848" y="1957"/>
                  </a:cubicBezTo>
                  <a:cubicBezTo>
                    <a:pt x="1873" y="1957"/>
                    <a:pt x="1892" y="1957"/>
                    <a:pt x="1911" y="1957"/>
                  </a:cubicBezTo>
                  <a:cubicBezTo>
                    <a:pt x="1638" y="1653"/>
                    <a:pt x="1638" y="1653"/>
                    <a:pt x="1638" y="1653"/>
                  </a:cubicBezTo>
                  <a:cubicBezTo>
                    <a:pt x="1899" y="1361"/>
                    <a:pt x="1899" y="1361"/>
                    <a:pt x="1899" y="136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914400"/>
              <a:endParaRPr lang="en-US" dirty="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1"/>
            <p:cNvSpPr/>
            <p:nvPr/>
          </p:nvSpPr>
          <p:spPr bwMode="gray">
            <a:xfrm>
              <a:off x="-11914188" y="2116138"/>
              <a:ext cx="7356475" cy="7124700"/>
            </a:xfrm>
            <a:custGeom>
              <a:avLst/>
              <a:gdLst>
                <a:gd name="T0" fmla="*/ 597 w 1962"/>
                <a:gd name="T1" fmla="*/ 1882 h 1900"/>
                <a:gd name="T2" fmla="*/ 769 w 1962"/>
                <a:gd name="T3" fmla="*/ 1217 h 1900"/>
                <a:gd name="T4" fmla="*/ 1696 w 1962"/>
                <a:gd name="T5" fmla="*/ 602 h 1900"/>
                <a:gd name="T6" fmla="*/ 1962 w 1962"/>
                <a:gd name="T7" fmla="*/ 292 h 1900"/>
                <a:gd name="T8" fmla="*/ 1702 w 1962"/>
                <a:gd name="T9" fmla="*/ 0 h 1900"/>
                <a:gd name="T10" fmla="*/ 0 w 1962"/>
                <a:gd name="T11" fmla="*/ 1843 h 1900"/>
                <a:gd name="T12" fmla="*/ 0 w 1962"/>
                <a:gd name="T13" fmla="*/ 1900 h 1900"/>
                <a:gd name="T14" fmla="*/ 305 w 1962"/>
                <a:gd name="T15" fmla="*/ 1628 h 1900"/>
                <a:gd name="T16" fmla="*/ 597 w 1962"/>
                <a:gd name="T17" fmla="*/ 1882 h 1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2" h="1900">
                  <a:moveTo>
                    <a:pt x="597" y="1882"/>
                  </a:moveTo>
                  <a:cubicBezTo>
                    <a:pt x="591" y="1660"/>
                    <a:pt x="642" y="1425"/>
                    <a:pt x="769" y="1217"/>
                  </a:cubicBezTo>
                  <a:cubicBezTo>
                    <a:pt x="972" y="862"/>
                    <a:pt x="1321" y="646"/>
                    <a:pt x="1696" y="602"/>
                  </a:cubicBezTo>
                  <a:cubicBezTo>
                    <a:pt x="1962" y="292"/>
                    <a:pt x="1962" y="292"/>
                    <a:pt x="1962" y="292"/>
                  </a:cubicBezTo>
                  <a:cubicBezTo>
                    <a:pt x="1702" y="0"/>
                    <a:pt x="1702" y="0"/>
                    <a:pt x="1702" y="0"/>
                  </a:cubicBezTo>
                  <a:cubicBezTo>
                    <a:pt x="750" y="77"/>
                    <a:pt x="0" y="874"/>
                    <a:pt x="0" y="1843"/>
                  </a:cubicBezTo>
                  <a:cubicBezTo>
                    <a:pt x="0" y="1863"/>
                    <a:pt x="0" y="1882"/>
                    <a:pt x="0" y="1900"/>
                  </a:cubicBezTo>
                  <a:cubicBezTo>
                    <a:pt x="305" y="1628"/>
                    <a:pt x="305" y="1628"/>
                    <a:pt x="305" y="1628"/>
                  </a:cubicBezTo>
                  <a:cubicBezTo>
                    <a:pt x="597" y="1882"/>
                    <a:pt x="597" y="1882"/>
                    <a:pt x="597" y="1882"/>
                  </a:cubicBezTo>
                  <a:close/>
                </a:path>
              </a:pathLst>
            </a:custGeom>
            <a:solidFill>
              <a:srgbClr val="B3E90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914400"/>
              <a:endParaRPr lang="en-US" dirty="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2"/>
            <p:cNvSpPr/>
            <p:nvPr/>
          </p:nvSpPr>
          <p:spPr bwMode="gray">
            <a:xfrm>
              <a:off x="-5319713" y="8840788"/>
              <a:ext cx="7335838" cy="7124700"/>
            </a:xfrm>
            <a:custGeom>
              <a:avLst/>
              <a:gdLst>
                <a:gd name="T0" fmla="*/ 1360 w 1956"/>
                <a:gd name="T1" fmla="*/ 0 h 1900"/>
                <a:gd name="T2" fmla="*/ 1188 w 1956"/>
                <a:gd name="T3" fmla="*/ 678 h 1900"/>
                <a:gd name="T4" fmla="*/ 267 w 1956"/>
                <a:gd name="T5" fmla="*/ 1298 h 1900"/>
                <a:gd name="T6" fmla="*/ 0 w 1956"/>
                <a:gd name="T7" fmla="*/ 1602 h 1900"/>
                <a:gd name="T8" fmla="*/ 267 w 1956"/>
                <a:gd name="T9" fmla="*/ 1900 h 1900"/>
                <a:gd name="T10" fmla="*/ 1956 w 1956"/>
                <a:gd name="T11" fmla="*/ 51 h 1900"/>
                <a:gd name="T12" fmla="*/ 1956 w 1956"/>
                <a:gd name="T13" fmla="*/ 0 h 1900"/>
                <a:gd name="T14" fmla="*/ 1658 w 1956"/>
                <a:gd name="T15" fmla="*/ 266 h 1900"/>
                <a:gd name="T16" fmla="*/ 1360 w 1956"/>
                <a:gd name="T17" fmla="*/ 0 h 1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6" h="1900">
                  <a:moveTo>
                    <a:pt x="1360" y="0"/>
                  </a:moveTo>
                  <a:cubicBezTo>
                    <a:pt x="1366" y="235"/>
                    <a:pt x="1315" y="469"/>
                    <a:pt x="1188" y="678"/>
                  </a:cubicBezTo>
                  <a:cubicBezTo>
                    <a:pt x="984" y="1033"/>
                    <a:pt x="642" y="1248"/>
                    <a:pt x="267" y="1298"/>
                  </a:cubicBezTo>
                  <a:cubicBezTo>
                    <a:pt x="0" y="1602"/>
                    <a:pt x="0" y="1602"/>
                    <a:pt x="0" y="1602"/>
                  </a:cubicBezTo>
                  <a:cubicBezTo>
                    <a:pt x="267" y="1900"/>
                    <a:pt x="267" y="1900"/>
                    <a:pt x="267" y="1900"/>
                  </a:cubicBezTo>
                  <a:cubicBezTo>
                    <a:pt x="1213" y="1818"/>
                    <a:pt x="1956" y="1020"/>
                    <a:pt x="1956" y="51"/>
                  </a:cubicBezTo>
                  <a:cubicBezTo>
                    <a:pt x="1956" y="38"/>
                    <a:pt x="1956" y="19"/>
                    <a:pt x="1956" y="0"/>
                  </a:cubicBezTo>
                  <a:cubicBezTo>
                    <a:pt x="1658" y="266"/>
                    <a:pt x="1658" y="266"/>
                    <a:pt x="1658" y="266"/>
                  </a:cubicBezTo>
                  <a:cubicBezTo>
                    <a:pt x="1360" y="0"/>
                    <a:pt x="1360" y="0"/>
                    <a:pt x="136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914400"/>
              <a:endParaRPr lang="en-US" dirty="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3"/>
            <p:cNvSpPr/>
            <p:nvPr/>
          </p:nvSpPr>
          <p:spPr bwMode="gray">
            <a:xfrm>
              <a:off x="-5127625" y="2074863"/>
              <a:ext cx="7102475" cy="7339013"/>
            </a:xfrm>
            <a:custGeom>
              <a:avLst/>
              <a:gdLst>
                <a:gd name="T0" fmla="*/ 6 w 1894"/>
                <a:gd name="T1" fmla="*/ 602 h 1957"/>
                <a:gd name="T2" fmla="*/ 678 w 1894"/>
                <a:gd name="T3" fmla="*/ 766 h 1957"/>
                <a:gd name="T4" fmla="*/ 1292 w 1894"/>
                <a:gd name="T5" fmla="*/ 1684 h 1957"/>
                <a:gd name="T6" fmla="*/ 1603 w 1894"/>
                <a:gd name="T7" fmla="*/ 1957 h 1957"/>
                <a:gd name="T8" fmla="*/ 1894 w 1894"/>
                <a:gd name="T9" fmla="*/ 1697 h 1957"/>
                <a:gd name="T10" fmla="*/ 44 w 1894"/>
                <a:gd name="T11" fmla="*/ 0 h 1957"/>
                <a:gd name="T12" fmla="*/ 0 w 1894"/>
                <a:gd name="T13" fmla="*/ 6 h 1957"/>
                <a:gd name="T14" fmla="*/ 266 w 1894"/>
                <a:gd name="T15" fmla="*/ 304 h 1957"/>
                <a:gd name="T16" fmla="*/ 6 w 1894"/>
                <a:gd name="T17" fmla="*/ 602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4" h="1957">
                  <a:moveTo>
                    <a:pt x="6" y="602"/>
                  </a:moveTo>
                  <a:cubicBezTo>
                    <a:pt x="234" y="596"/>
                    <a:pt x="463" y="646"/>
                    <a:pt x="678" y="766"/>
                  </a:cubicBezTo>
                  <a:cubicBezTo>
                    <a:pt x="1027" y="969"/>
                    <a:pt x="1242" y="1318"/>
                    <a:pt x="1292" y="1684"/>
                  </a:cubicBezTo>
                  <a:cubicBezTo>
                    <a:pt x="1603" y="1957"/>
                    <a:pt x="1603" y="1957"/>
                    <a:pt x="1603" y="1957"/>
                  </a:cubicBezTo>
                  <a:cubicBezTo>
                    <a:pt x="1894" y="1697"/>
                    <a:pt x="1894" y="1697"/>
                    <a:pt x="1894" y="1697"/>
                  </a:cubicBezTo>
                  <a:cubicBezTo>
                    <a:pt x="1818" y="748"/>
                    <a:pt x="1020" y="0"/>
                    <a:pt x="44" y="0"/>
                  </a:cubicBezTo>
                  <a:cubicBezTo>
                    <a:pt x="32" y="0"/>
                    <a:pt x="12" y="6"/>
                    <a:pt x="0" y="6"/>
                  </a:cubicBezTo>
                  <a:cubicBezTo>
                    <a:pt x="266" y="304"/>
                    <a:pt x="266" y="304"/>
                    <a:pt x="266" y="304"/>
                  </a:cubicBezTo>
                  <a:cubicBezTo>
                    <a:pt x="6" y="602"/>
                    <a:pt x="6" y="602"/>
                    <a:pt x="6" y="6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914400"/>
              <a:endParaRPr lang="en-US" dirty="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Rechteck 6"/>
          <p:cNvSpPr/>
          <p:nvPr/>
        </p:nvSpPr>
        <p:spPr bwMode="gray">
          <a:xfrm rot="16200000">
            <a:off x="-462593" y="2327610"/>
            <a:ext cx="2299280" cy="394895"/>
          </a:xfrm>
          <a:prstGeom prst="round2SameRect">
            <a:avLst/>
          </a:prstGeom>
          <a:gradFill>
            <a:gsLst>
              <a:gs pos="0">
                <a:srgbClr val="97F346"/>
              </a:gs>
              <a:gs pos="100000">
                <a:srgbClr val="52762D"/>
              </a:gs>
            </a:gsLst>
            <a:lin ang="54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 defTabSz="914400"/>
            <a:r>
              <a:rPr lang="en-IN" altLang="en-US" sz="1600" b="1" dirty="0">
                <a:solidFill>
                  <a:srgbClr val="09244C"/>
                </a:solidFill>
                <a:latin typeface="Garamond" panose="02020404030301010803" pitchFamily="18" charset="0"/>
              </a:rPr>
              <a:t>Statistics in Sports</a:t>
            </a:r>
            <a:endParaRPr lang="en-IN" altLang="en-US" sz="1600" b="1" dirty="0">
              <a:solidFill>
                <a:srgbClr val="09244C"/>
              </a:solidFill>
              <a:latin typeface="Garamond" panose="02020404030301010803" pitchFamily="18" charset="0"/>
            </a:endParaRPr>
          </a:p>
        </p:txBody>
      </p:sp>
      <p:sp>
        <p:nvSpPr>
          <p:cNvPr id="51" name="Rechteck 6"/>
          <p:cNvSpPr/>
          <p:nvPr/>
        </p:nvSpPr>
        <p:spPr bwMode="gray">
          <a:xfrm rot="16200000">
            <a:off x="-462593" y="4988832"/>
            <a:ext cx="2299280" cy="394895"/>
          </a:xfrm>
          <a:prstGeom prst="round2Same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 defTabSz="914400"/>
            <a:r>
              <a:rPr lang="en-IN" altLang="en-US" sz="1400" dirty="0">
                <a:latin typeface="Garamond" panose="02020404030301010803" pitchFamily="18" charset="0"/>
              </a:rPr>
              <a:t>Cricket Season</a:t>
            </a:r>
            <a:endParaRPr lang="en-IN" altLang="en-US" sz="14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8" name="Rechteck 6"/>
          <p:cNvSpPr/>
          <p:nvPr/>
        </p:nvSpPr>
        <p:spPr bwMode="gray">
          <a:xfrm rot="5400000" flipH="1">
            <a:off x="10355313" y="2222835"/>
            <a:ext cx="2299280" cy="394895"/>
          </a:xfrm>
          <a:prstGeom prst="round2SameRect">
            <a:avLst/>
          </a:pr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  <a:lumOff val="25000"/>
                </a:schemeClr>
              </a:gs>
            </a:gsLst>
            <a:lin ang="54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 defTabSz="914400"/>
            <a:r>
              <a:rPr lang="en-IN" altLang="en-US" sz="1400" b="1" dirty="0">
                <a:solidFill>
                  <a:schemeClr val="bg1"/>
                </a:solidFill>
                <a:latin typeface="Garamond" panose="02020404030301010803" pitchFamily="18" charset="0"/>
              </a:rPr>
              <a:t>Machine Learning in Sports</a:t>
            </a:r>
            <a:endParaRPr lang="en-IN" altLang="en-US" sz="14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9" name="Rechteck 6"/>
          <p:cNvSpPr/>
          <p:nvPr/>
        </p:nvSpPr>
        <p:spPr bwMode="gray">
          <a:xfrm rot="5400000" flipH="1">
            <a:off x="10355313" y="5090432"/>
            <a:ext cx="2299280" cy="394895"/>
          </a:xfrm>
          <a:prstGeom prst="round2SameRect">
            <a:avLst/>
          </a:prstGeom>
          <a:gradFill>
            <a:gsLst>
              <a:gs pos="0">
                <a:srgbClr val="C00000"/>
              </a:gs>
              <a:gs pos="100000">
                <a:schemeClr val="accent4"/>
              </a:gs>
            </a:gsLst>
            <a:lin ang="54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 defTabSz="914400"/>
            <a:r>
              <a:rPr lang="en-IN" altLang="en-US" sz="1400" b="1" dirty="0">
                <a:solidFill>
                  <a:schemeClr val="bg1"/>
                </a:solidFill>
                <a:latin typeface="Garamond" panose="02020404030301010803" pitchFamily="18" charset="0"/>
              </a:rPr>
              <a:t>Available Data and implementation</a:t>
            </a:r>
            <a:endParaRPr lang="en-IN" altLang="en-US" sz="1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84495" y="3569791"/>
            <a:ext cx="4476326" cy="0"/>
          </a:xfrm>
          <a:prstGeom prst="straightConnector1">
            <a:avLst/>
          </a:prstGeom>
          <a:ln>
            <a:solidFill>
              <a:srgbClr val="B3E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84495" y="4138539"/>
            <a:ext cx="447632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831179" y="3569791"/>
            <a:ext cx="447632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831179" y="4138539"/>
            <a:ext cx="447632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2"/>
          <p:cNvSpPr txBox="1"/>
          <p:nvPr/>
        </p:nvSpPr>
        <p:spPr bwMode="gray">
          <a:xfrm>
            <a:off x="7130596" y="1375312"/>
            <a:ext cx="3613280" cy="170512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lIns="0" tIns="0" rIns="0" bIns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spcAft>
                <a:spcPts val="600"/>
              </a:spcAft>
              <a:buNone/>
            </a:pPr>
            <a:r>
              <a:rPr lang="en-IN" altLang="en-US" sz="2400" b="1" dirty="0">
                <a:solidFill>
                  <a:srgbClr val="09244C"/>
                </a:solidFill>
                <a:latin typeface="Garamond" panose="02020404030301010803" pitchFamily="18" charset="0"/>
              </a:rPr>
              <a:t>Machine Learning in Sports</a:t>
            </a:r>
            <a:endParaRPr lang="en-US" sz="1800" b="1" dirty="0">
              <a:solidFill>
                <a:srgbClr val="09244C"/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Google's score predictor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Game outcome prediction models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Fantasy League team selection 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platzhalter 12"/>
          <p:cNvSpPr txBox="1"/>
          <p:nvPr/>
        </p:nvSpPr>
        <p:spPr bwMode="gray">
          <a:xfrm>
            <a:off x="1517196" y="1445797"/>
            <a:ext cx="3613280" cy="170512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lIns="0" tIns="0" rIns="0" bIns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spcAft>
                <a:spcPts val="600"/>
              </a:spcAft>
              <a:buNone/>
            </a:pPr>
            <a:r>
              <a:rPr lang="en-IN" altLang="en-US" sz="2400" b="1" dirty="0">
                <a:solidFill>
                  <a:srgbClr val="09244C"/>
                </a:solidFill>
                <a:latin typeface="Garamond" panose="02020404030301010803" pitchFamily="18" charset="0"/>
              </a:rPr>
              <a:t>Statistics in Sports</a:t>
            </a:r>
            <a:endParaRPr lang="en-US" sz="1800" b="1" dirty="0">
              <a:solidFill>
                <a:srgbClr val="09244C"/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SaberMetrics- Strategic preparation against specific teams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NBA data collection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platzhalter 12"/>
          <p:cNvSpPr txBox="1"/>
          <p:nvPr/>
        </p:nvSpPr>
        <p:spPr bwMode="gray">
          <a:xfrm>
            <a:off x="1162231" y="4138197"/>
            <a:ext cx="3613280" cy="170512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lIns="0" tIns="0" rIns="0" bIns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spcAft>
                <a:spcPts val="600"/>
              </a:spcAft>
              <a:buNone/>
            </a:pPr>
            <a:endParaRPr lang="en-IN" altLang="en-US" sz="2400" b="1" dirty="0">
              <a:solidFill>
                <a:srgbClr val="09244C"/>
              </a:solidFill>
              <a:latin typeface="Garamond" panose="02020404030301010803" pitchFamily="18" charset="0"/>
            </a:endParaRPr>
          </a:p>
          <a:p>
            <a:pPr marL="0" indent="0" algn="just" defTabSz="914400">
              <a:spcAft>
                <a:spcPts val="600"/>
              </a:spcAft>
              <a:buNone/>
            </a:pPr>
            <a:r>
              <a:rPr lang="en-IN" altLang="en-US" sz="2400" b="1" dirty="0">
                <a:solidFill>
                  <a:srgbClr val="09244C"/>
                </a:solidFill>
                <a:latin typeface="Garamond" panose="02020404030301010803" pitchFamily="18" charset="0"/>
              </a:rPr>
              <a:t>Cricket Season</a:t>
            </a:r>
            <a:endParaRPr lang="en-US" sz="1800" b="1" dirty="0">
              <a:solidFill>
                <a:srgbClr val="09244C"/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IPL 2019 - The game theory of Auctions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Cricket World Cup 2019 - The science of team selection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platzhalter 12"/>
          <p:cNvSpPr txBox="1"/>
          <p:nvPr/>
        </p:nvSpPr>
        <p:spPr bwMode="gray">
          <a:xfrm>
            <a:off x="7130415" y="4398645"/>
            <a:ext cx="3613150" cy="2197735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txBody>
          <a:bodyPr lIns="0" tIns="0" rIns="0" bIns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spcAft>
                <a:spcPts val="600"/>
              </a:spcAft>
              <a:buNone/>
            </a:pPr>
            <a:endParaRPr lang="en-IN" altLang="en-US" sz="2400" b="1" dirty="0">
              <a:solidFill>
                <a:srgbClr val="09244C"/>
              </a:solidFill>
              <a:latin typeface="Garamond" panose="02020404030301010803" pitchFamily="18" charset="0"/>
            </a:endParaRPr>
          </a:p>
          <a:p>
            <a:pPr marL="0" indent="0" algn="just" defTabSz="914400">
              <a:spcAft>
                <a:spcPts val="600"/>
              </a:spcAft>
              <a:buNone/>
            </a:pPr>
            <a:r>
              <a:rPr lang="en-IN" altLang="en-US" sz="2400" b="1" dirty="0">
                <a:solidFill>
                  <a:srgbClr val="09244C"/>
                </a:solidFill>
                <a:latin typeface="Garamond" panose="02020404030301010803" pitchFamily="18" charset="0"/>
              </a:rPr>
              <a:t>Available data and implementation</a:t>
            </a:r>
            <a:endParaRPr lang="en-US" sz="1800" b="1" dirty="0">
              <a:solidFill>
                <a:srgbClr val="09244C"/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Ball by ball data - Visualization and extrapolation of info.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r>
              <a:rPr lang="en-I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Garamond" panose="02020404030301010803" pitchFamily="18" charset="0"/>
              </a:rPr>
              <a:t>Recommender Model - K-D Trees and Nearest Neighbour Seach</a:t>
            </a: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endParaRPr lang="en-IN" altLang="en-US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0" lvl="2" indent="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  <a:p>
            <a:pPr marL="215900" lvl="2" indent="-215900" algn="just" defTabSz="914400">
              <a:spcBef>
                <a:spcPts val="300"/>
              </a:spcBef>
              <a:buClr>
                <a:srgbClr val="B0E900"/>
              </a:buClr>
              <a:buFont typeface="Wingdings 3" panose="05040102010807070707" pitchFamily="18" charset="2"/>
              <a:buChar char="}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Implemented Modules</a:t>
            </a:r>
            <a:endParaRPr lang="en-I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7346" y="864469"/>
            <a:ext cx="116371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Untitled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3945" y="1174750"/>
            <a:ext cx="4435475" cy="47339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81395" y="1118870"/>
            <a:ext cx="434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External modules implemented :</a:t>
            </a:r>
            <a:endParaRPr lang="en-IN" altLang="en-US"/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6160135" y="1595120"/>
          <a:ext cx="411543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5311140" imgH="1737360" progId="Paint.Picture">
                  <p:embed/>
                </p:oleObj>
              </mc:Choice>
              <mc:Fallback>
                <p:oleObj name="" r:id="rId2" imgW="5311140" imgH="173736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60135" y="1595120"/>
                        <a:ext cx="4115435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/>
          <p:nvPr/>
        </p:nvGraphicFramePr>
        <p:xfrm>
          <a:off x="6081395" y="2976245"/>
          <a:ext cx="4194175" cy="157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4" imgW="6758940" imgH="3413760" progId="Paint.Picture">
                  <p:embed/>
                </p:oleObj>
              </mc:Choice>
              <mc:Fallback>
                <p:oleObj name="" r:id="rId4" imgW="6758940" imgH="3413760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1395" y="2976245"/>
                        <a:ext cx="4194175" cy="157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/>
          <p:nvPr/>
        </p:nvGraphicFramePr>
        <p:xfrm>
          <a:off x="6081395" y="4648200"/>
          <a:ext cx="4194810" cy="175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6" imgW="3627120" imgH="1859280" progId="Paint.Picture">
                  <p:embed/>
                </p:oleObj>
              </mc:Choice>
              <mc:Fallback>
                <p:oleObj name="" r:id="rId6" imgW="3627120" imgH="185928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1395" y="4648200"/>
                        <a:ext cx="4194810" cy="175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Testing our Model</a:t>
            </a:r>
            <a:endParaRPr lang="en-I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7346" y="864469"/>
            <a:ext cx="116371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ChangeAspect="1"/>
          </p:cNvGraphicFramePr>
          <p:nvPr>
            <p:ph sz="half" idx="1"/>
          </p:nvPr>
        </p:nvGraphicFramePr>
        <p:xfrm>
          <a:off x="609600" y="1353185"/>
          <a:ext cx="256921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217420" imgH="4030980" progId="Paint.Picture">
                  <p:embed/>
                </p:oleObj>
              </mc:Choice>
              <mc:Fallback>
                <p:oleObj name="" r:id="rId1" imgW="2217420" imgH="403098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353185"/>
                        <a:ext cx="2569210" cy="44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/>
          <p:nvPr/>
        </p:nvGraphicFramePr>
        <p:xfrm>
          <a:off x="3594735" y="1353185"/>
          <a:ext cx="7191375" cy="208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7185660" imgH="2080260" progId="Paint.Picture">
                  <p:embed/>
                </p:oleObj>
              </mc:Choice>
              <mc:Fallback>
                <p:oleObj name="" r:id="rId3" imgW="7185660" imgH="208026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4735" y="1353185"/>
                        <a:ext cx="7191375" cy="208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Content Placeholder 21"/>
          <p:cNvGraphicFramePr>
            <a:graphicFrameLocks noChangeAspect="1"/>
          </p:cNvGraphicFramePr>
          <p:nvPr>
            <p:ph sz="half" idx="2"/>
          </p:nvPr>
        </p:nvGraphicFramePr>
        <p:xfrm>
          <a:off x="3594735" y="3945890"/>
          <a:ext cx="718375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5" imgW="11582400" imgH="1729740" progId="Paint.Picture">
                  <p:embed/>
                </p:oleObj>
              </mc:Choice>
              <mc:Fallback>
                <p:oleObj name="" r:id="rId5" imgW="11582400" imgH="172974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4735" y="3945890"/>
                        <a:ext cx="7183755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Testing our Model</a:t>
            </a:r>
            <a:endParaRPr lang="en-I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7346" y="864469"/>
            <a:ext cx="116371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8"/>
          <p:cNvGraphicFramePr/>
          <p:nvPr>
            <p:ph sz="half" idx="1"/>
          </p:nvPr>
        </p:nvGraphicFramePr>
        <p:xfrm>
          <a:off x="669925" y="1141095"/>
          <a:ext cx="2738755" cy="458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37460" imgH="4145280" progId="Paint.Picture">
                  <p:embed/>
                </p:oleObj>
              </mc:Choice>
              <mc:Fallback>
                <p:oleObj name="" r:id="rId1" imgW="2537460" imgH="414528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925" y="1141095"/>
                        <a:ext cx="2738755" cy="4586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Content Placeholder 14"/>
          <p:cNvGraphicFramePr/>
          <p:nvPr>
            <p:ph sz="half" idx="2"/>
          </p:nvPr>
        </p:nvGraphicFramePr>
        <p:xfrm>
          <a:off x="4138930" y="1141095"/>
          <a:ext cx="546354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7208520" imgH="1287780" progId="Paint.Picture">
                  <p:embed/>
                </p:oleObj>
              </mc:Choice>
              <mc:Fallback>
                <p:oleObj name="" r:id="rId3" imgW="7208520" imgH="1287780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8930" y="1141095"/>
                        <a:ext cx="5463540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/>
          <p:nvPr/>
        </p:nvGraphicFramePr>
        <p:xfrm>
          <a:off x="4138930" y="2550160"/>
          <a:ext cx="6083300" cy="133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7223760" imgH="2087880" progId="Paint.Picture">
                  <p:embed/>
                </p:oleObj>
              </mc:Choice>
              <mc:Fallback>
                <p:oleObj name="" r:id="rId5" imgW="7223760" imgH="2087880" progId="Paint.Picture">
                  <p:embed/>
                  <p:pic>
                    <p:nvPicPr>
                      <p:cNvPr id="0" name="Picture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8930" y="2550160"/>
                        <a:ext cx="6083300" cy="1330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/>
          <p:nvPr/>
        </p:nvGraphicFramePr>
        <p:xfrm>
          <a:off x="4138930" y="4973955"/>
          <a:ext cx="555053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5326380" imgH="1356360" progId="Paint.Picture">
                  <p:embed/>
                </p:oleObj>
              </mc:Choice>
              <mc:Fallback>
                <p:oleObj name="" r:id="rId7" imgW="5326380" imgH="1356360" progId="Paint.Picture">
                  <p:embed/>
                  <p:pic>
                    <p:nvPicPr>
                      <p:cNvPr id="0" name="Picture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8930" y="4973955"/>
                        <a:ext cx="5550535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1"/>
          <p:cNvSpPr txBox="1"/>
          <p:nvPr/>
        </p:nvSpPr>
        <p:spPr>
          <a:xfrm>
            <a:off x="4130040" y="4062095"/>
            <a:ext cx="6085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dirty="0">
                <a:cs typeface="+mn-lt"/>
                <a:sym typeface="+mn-ea"/>
              </a:rPr>
              <a:t>However , as the basis of our model is IPL data only, it doesn't account for overall similarity between players in all formats.</a:t>
            </a:r>
            <a:endParaRPr lang="en-IN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Results - Data Visualization</a:t>
            </a:r>
            <a:endParaRPr lang="en-I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7346" y="864469"/>
            <a:ext cx="116371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top_average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7495" y="1083945"/>
            <a:ext cx="3676015" cy="2451735"/>
          </a:xfrm>
          <a:prstGeom prst="rect">
            <a:avLst/>
          </a:prstGeom>
        </p:spPr>
      </p:pic>
      <p:pic>
        <p:nvPicPr>
          <p:cNvPr id="4" name="Picture 4" descr="top_strike rates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1980" y="1129665"/>
            <a:ext cx="3397885" cy="23812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60080" y="1727200"/>
            <a:ext cx="2604770" cy="9855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just"/>
            <a:r>
              <a:rPr lang="en-IN" sz="2400" dirty="0">
                <a:solidFill>
                  <a:schemeClr val="tx1"/>
                </a:solidFill>
                <a:latin typeface="Garamond" panose="02020404030301010803" pitchFamily="18" charset="0"/>
              </a:rPr>
              <a:t>Batsmen with best averages, strike rates</a:t>
            </a:r>
            <a:endParaRPr lang="en-IN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11" descr="Right_arm_mediu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3800475"/>
            <a:ext cx="6645275" cy="28784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60080" y="4378960"/>
            <a:ext cx="3492500" cy="12350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just"/>
            <a:r>
              <a:rPr lang="en-IN" sz="2400" dirty="0">
                <a:solidFill>
                  <a:schemeClr val="tx1"/>
                </a:solidFill>
                <a:latin typeface="Garamond" panose="02020404030301010803" pitchFamily="18" charset="0"/>
              </a:rPr>
              <a:t>Best performing batsmen v/s specific styles of bowling</a:t>
            </a:r>
            <a:endParaRPr lang="en-IN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Results - Data Visualization</a:t>
            </a:r>
            <a:endParaRPr lang="en-I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7346" y="864469"/>
            <a:ext cx="116371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strike_rate_pro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05220" y="1463040"/>
            <a:ext cx="4734560" cy="3526155"/>
          </a:xfrm>
          <a:prstGeom prst="rect">
            <a:avLst/>
          </a:prstGeom>
        </p:spPr>
      </p:pic>
      <p:pic>
        <p:nvPicPr>
          <p:cNvPr id="9" name="Picture 9" descr="innings_prog_runs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1463040"/>
            <a:ext cx="4733925" cy="35261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0315" y="5397500"/>
            <a:ext cx="3711575" cy="80581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r>
              <a:rPr lang="en-IN" sz="2400" dirty="0">
                <a:solidFill>
                  <a:schemeClr val="tx1"/>
                </a:solidFill>
                <a:latin typeface="Garamond" panose="02020404030301010803" pitchFamily="18" charset="0"/>
              </a:rPr>
              <a:t>Corelation : total runs and strike rate</a:t>
            </a:r>
            <a:endParaRPr lang="en-IN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17030" y="5396865"/>
            <a:ext cx="3711575" cy="806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r>
              <a:rPr lang="en-IN" sz="2400" dirty="0">
                <a:solidFill>
                  <a:schemeClr val="tx1"/>
                </a:solidFill>
                <a:latin typeface="Garamond" panose="02020404030301010803" pitchFamily="18" charset="0"/>
              </a:rPr>
              <a:t>Corelation : number of balls faced and strike rate</a:t>
            </a:r>
            <a:endParaRPr lang="en-IN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Results - Recommender System</a:t>
            </a:r>
            <a:endParaRPr lang="en-I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7346" y="864469"/>
            <a:ext cx="116371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609283" y="1154430"/>
          <a:ext cx="3049905" cy="454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727960" imgH="4137660" progId="Paint.Picture">
                  <p:embed/>
                </p:oleObj>
              </mc:Choice>
              <mc:Fallback>
                <p:oleObj name="" r:id="rId1" imgW="2727960" imgH="413766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283" y="1154430"/>
                        <a:ext cx="3049905" cy="454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4314190" y="1154430"/>
          <a:ext cx="284607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575560" imgH="3954780" progId="Paint.Picture">
                  <p:embed/>
                </p:oleObj>
              </mc:Choice>
              <mc:Fallback>
                <p:oleObj name="" r:id="rId3" imgW="2575560" imgH="395478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4190" y="1154430"/>
                        <a:ext cx="2846070" cy="454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8213090" y="1154430"/>
          <a:ext cx="2578735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2407920" imgH="365760" progId="Paint.Picture">
                  <p:embed/>
                </p:oleObj>
              </mc:Choice>
              <mc:Fallback>
                <p:oleObj name="" r:id="rId5" imgW="2407920" imgH="36576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13090" y="1154430"/>
                        <a:ext cx="2578735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/>
          <p:nvPr/>
        </p:nvGraphicFramePr>
        <p:xfrm>
          <a:off x="8213090" y="1911985"/>
          <a:ext cx="2845435" cy="372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2545080" imgH="3329940" progId="Paint.Picture">
                  <p:embed/>
                </p:oleObj>
              </mc:Choice>
              <mc:Fallback>
                <p:oleObj name="" r:id="rId7" imgW="2545080" imgH="332994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13090" y="1911985"/>
                        <a:ext cx="2845435" cy="372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09600" y="5864860"/>
            <a:ext cx="3050540" cy="8166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just"/>
            <a:r>
              <a:rPr lang="en-IN" sz="2400" dirty="0">
                <a:solidFill>
                  <a:schemeClr val="tx1"/>
                </a:solidFill>
                <a:latin typeface="Garamond" panose="02020404030301010803" pitchFamily="18" charset="0"/>
              </a:rPr>
              <a:t>Similar batsman recommendation</a:t>
            </a:r>
            <a:endParaRPr lang="en-IN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14190" y="5864860"/>
            <a:ext cx="2846070" cy="8166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just"/>
            <a:r>
              <a:rPr lang="en-IN" sz="2400" dirty="0">
                <a:solidFill>
                  <a:schemeClr val="tx1"/>
                </a:solidFill>
                <a:latin typeface="Garamond" panose="02020404030301010803" pitchFamily="18" charset="0"/>
              </a:rPr>
              <a:t>Similar bowler recommendation</a:t>
            </a:r>
            <a:endParaRPr lang="en-IN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12455" y="5864860"/>
            <a:ext cx="2846070" cy="8166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r>
              <a:rPr lang="en-IN" sz="2400" dirty="0">
                <a:solidFill>
                  <a:schemeClr val="tx1"/>
                </a:solidFill>
                <a:latin typeface="Garamond" panose="02020404030301010803" pitchFamily="18" charset="0"/>
              </a:rPr>
              <a:t>Recommendation v/s specific player</a:t>
            </a:r>
            <a:endParaRPr lang="en-IN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3776</Words>
  <Application>WPS Presentation</Application>
  <PresentationFormat>Widescreen</PresentationFormat>
  <Paragraphs>158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12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Garamond</vt:lpstr>
      <vt:lpstr>Wingdings 3</vt:lpstr>
      <vt:lpstr>Century Gothic</vt:lpstr>
      <vt:lpstr>Microsoft YaHei</vt:lpstr>
      <vt:lpstr>Arial Unicode MS</vt:lpstr>
      <vt:lpstr>Blue Waves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Problem Statement</vt:lpstr>
      <vt:lpstr>Introduction</vt:lpstr>
      <vt:lpstr>Implemented Modules</vt:lpstr>
      <vt:lpstr>Testing our Model</vt:lpstr>
      <vt:lpstr>Testing our Model</vt:lpstr>
      <vt:lpstr>Results - Data Visualization</vt:lpstr>
      <vt:lpstr>Results - Data Visualization</vt:lpstr>
      <vt:lpstr>Results - Recommender System</vt:lpstr>
      <vt:lpstr>Conclusion</vt:lpstr>
      <vt:lpstr>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 P</cp:lastModifiedBy>
  <cp:revision>21</cp:revision>
  <dcterms:created xsi:type="dcterms:W3CDTF">2019-06-03T23:57:00Z</dcterms:created>
  <dcterms:modified xsi:type="dcterms:W3CDTF">2019-06-04T02:33:58Z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