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8221-29D3-B8D8-6FC0-1A28AFAA4B4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17883AE-546A-9AA2-14B3-CCFCCEDD3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B00EA3C-F297-BE35-3225-525A1546F65B}"/>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B4610222-11E5-7E43-0B02-12FAC143F1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8A8DC6-22BF-E8EE-0EAD-C08B32710911}"/>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12511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FD99-6FF5-8D50-7E90-AD82D79EE16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7748C10-3847-E29F-8919-1A3F6D4D7E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1839E3D-0B59-277F-C699-6ABD95F97AAB}"/>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CCA113EE-3038-C9F3-5257-FDA5C9893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7C2E0D-7D67-B5A5-2CD0-82086408DAF4}"/>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203343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F2CD-187A-3EDC-C017-6910A256C01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DA50497-DB35-F226-73B3-7536B0FF15A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5BB5D37-847D-649B-D945-5542388CC391}"/>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4CAF5452-16CE-4B95-03D8-B2DF8A2A49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89F65F-30DC-3ADE-1A6D-BB92F0292265}"/>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183600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CB9C-555A-C1DB-C1C5-7B3925CAC71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E1763-9602-725C-0BFA-80BFE88B17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C6C2255-77D4-0B1C-7F13-2CB1996ED324}"/>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D7312253-234E-6514-EB2D-21E0043D4D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BEA3D5-CA38-8BA5-BA0E-35610A131743}"/>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425608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1504-5A3A-2479-568F-0724012474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EAD8C6D-CE99-0373-F20D-8C6987447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2A501E-A4EA-602B-1B73-D3D5D8FA422E}"/>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D1DD017C-2BDD-8DD9-E146-66F5E26984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EE420A-10B1-345E-84C1-64B4FBF2FF1E}"/>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109614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05E9-4932-6373-A938-C752A16D41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5854BF-D090-EFAB-889D-B7CD88081F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31A88AF-2091-27C8-2F51-BA8CC24E30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FA5C53B-C759-19C5-B59C-682E1F19CF4F}"/>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6" name="Footer Placeholder 5">
            <a:extLst>
              <a:ext uri="{FF2B5EF4-FFF2-40B4-BE49-F238E27FC236}">
                <a16:creationId xmlns:a16="http://schemas.microsoft.com/office/drawing/2014/main" id="{B28909C2-A59D-146C-8511-DD437F5B4C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0B7387-1AB9-59CE-7210-7DA0BB1B068C}"/>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386747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659E-8C98-86FA-96E9-B94E94D09EC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82F6C84-870A-3637-454A-67369D84A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069693-9DBF-E96E-1173-2DBA51AB13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8622716-C011-5D1C-1B46-707A4A7C8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998726-3CA3-F1B0-AFF4-5492B31E80C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9BA7FD6-567E-BECB-73F5-911313302CD2}"/>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8" name="Footer Placeholder 7">
            <a:extLst>
              <a:ext uri="{FF2B5EF4-FFF2-40B4-BE49-F238E27FC236}">
                <a16:creationId xmlns:a16="http://schemas.microsoft.com/office/drawing/2014/main" id="{A925C795-ADC0-60F1-8573-FFAB4045BE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163CB0C-4FDD-9EAD-F3AE-CBC594CA5B5E}"/>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405314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A0FF-BBD7-A0AC-5EA7-5E73A933678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D2E103B-E66B-AA79-91C3-EA2E6E4048E9}"/>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4" name="Footer Placeholder 3">
            <a:extLst>
              <a:ext uri="{FF2B5EF4-FFF2-40B4-BE49-F238E27FC236}">
                <a16:creationId xmlns:a16="http://schemas.microsoft.com/office/drawing/2014/main" id="{A38D171A-7F06-C9FA-70F9-ABE95ECC69A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1B6887-7AAE-EB50-7DE3-1E20B86C7CCA}"/>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244028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BB226-73C6-A237-D362-EFC05E017040}"/>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3" name="Footer Placeholder 2">
            <a:extLst>
              <a:ext uri="{FF2B5EF4-FFF2-40B4-BE49-F238E27FC236}">
                <a16:creationId xmlns:a16="http://schemas.microsoft.com/office/drawing/2014/main" id="{F8984910-284E-C9CB-C7E4-0B8DED9D3B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948E00-C1FF-FC73-B54B-7F2A1EE43D98}"/>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88955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EC0B-F34E-FB6F-1BE8-567E59F464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620E5C-91B2-54A7-30CF-FF06D34ED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908981D-B41B-4F60-E759-4E2C6A70C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453C7B-FE2E-704F-D7BD-31412725E771}"/>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6" name="Footer Placeholder 5">
            <a:extLst>
              <a:ext uri="{FF2B5EF4-FFF2-40B4-BE49-F238E27FC236}">
                <a16:creationId xmlns:a16="http://schemas.microsoft.com/office/drawing/2014/main" id="{5C5202CB-9843-CF38-5EE1-CF93425C96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F5B1BD-27E0-2B3B-E4E2-662EF5B57F7E}"/>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113213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B08-1503-C6F0-1A7F-363424545B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7A46682-6BE6-81A6-C815-150B1E959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743E03-2A4B-D2E2-F31E-683F9B221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C931C-4014-4308-5C28-6A40B4C63264}"/>
              </a:ext>
            </a:extLst>
          </p:cNvPr>
          <p:cNvSpPr>
            <a:spLocks noGrp="1"/>
          </p:cNvSpPr>
          <p:nvPr>
            <p:ph type="dt" sz="half" idx="10"/>
          </p:nvPr>
        </p:nvSpPr>
        <p:spPr/>
        <p:txBody>
          <a:bodyPr/>
          <a:lstStyle/>
          <a:p>
            <a:fld id="{968027AC-08B1-4812-BF97-FBB42DB8EF91}" type="datetimeFigureOut">
              <a:rPr lang="en-GB" smtClean="0"/>
              <a:t>23/04/2023</a:t>
            </a:fld>
            <a:endParaRPr lang="en-GB"/>
          </a:p>
        </p:txBody>
      </p:sp>
      <p:sp>
        <p:nvSpPr>
          <p:cNvPr id="6" name="Footer Placeholder 5">
            <a:extLst>
              <a:ext uri="{FF2B5EF4-FFF2-40B4-BE49-F238E27FC236}">
                <a16:creationId xmlns:a16="http://schemas.microsoft.com/office/drawing/2014/main" id="{FA41B1C1-9893-41D0-FA50-40894ECEB3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4B1FDC-0BFC-A4F5-F19F-ED6ECD3F40E8}"/>
              </a:ext>
            </a:extLst>
          </p:cNvPr>
          <p:cNvSpPr>
            <a:spLocks noGrp="1"/>
          </p:cNvSpPr>
          <p:nvPr>
            <p:ph type="sldNum" sz="quarter" idx="12"/>
          </p:nvPr>
        </p:nvSpPr>
        <p:spPr/>
        <p:txBody>
          <a:bodyPr/>
          <a:lstStyle/>
          <a:p>
            <a:fld id="{C5B92D8E-7057-4718-9786-2858160AE7EB}" type="slidenum">
              <a:rPr lang="en-GB" smtClean="0"/>
              <a:t>‹#›</a:t>
            </a:fld>
            <a:endParaRPr lang="en-GB"/>
          </a:p>
        </p:txBody>
      </p:sp>
    </p:spTree>
    <p:extLst>
      <p:ext uri="{BB962C8B-B14F-4D97-AF65-F5344CB8AC3E}">
        <p14:creationId xmlns:p14="http://schemas.microsoft.com/office/powerpoint/2010/main" val="282359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2D3EA-FCB1-B5D7-E4B5-34F8AA483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2D3AD3-19E0-74E7-83ED-555297EC3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1A9332-9C71-B1E5-AA84-4A09824DC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027AC-08B1-4812-BF97-FBB42DB8EF91}" type="datetimeFigureOut">
              <a:rPr lang="en-GB" smtClean="0"/>
              <a:t>23/04/2023</a:t>
            </a:fld>
            <a:endParaRPr lang="en-GB"/>
          </a:p>
        </p:txBody>
      </p:sp>
      <p:sp>
        <p:nvSpPr>
          <p:cNvPr id="5" name="Footer Placeholder 4">
            <a:extLst>
              <a:ext uri="{FF2B5EF4-FFF2-40B4-BE49-F238E27FC236}">
                <a16:creationId xmlns:a16="http://schemas.microsoft.com/office/drawing/2014/main" id="{C1C76854-7C8C-1302-6252-E5E5BF295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AC339B-6C56-617F-CD67-E9D814ED0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92D8E-7057-4718-9786-2858160AE7EB}" type="slidenum">
              <a:rPr lang="en-GB" smtClean="0"/>
              <a:t>‹#›</a:t>
            </a:fld>
            <a:endParaRPr lang="en-GB"/>
          </a:p>
        </p:txBody>
      </p:sp>
    </p:spTree>
    <p:extLst>
      <p:ext uri="{BB962C8B-B14F-4D97-AF65-F5344CB8AC3E}">
        <p14:creationId xmlns:p14="http://schemas.microsoft.com/office/powerpoint/2010/main" val="401653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lstStyle/>
          <a:p>
            <a:r>
              <a:rPr lang="en-GB" dirty="0"/>
              <a:t>Welcome everyone to my presentation on assignment 3! 😊</a:t>
            </a:r>
          </a:p>
          <a:p>
            <a:endParaRPr lang="en-GB" dirty="0"/>
          </a:p>
        </p:txBody>
      </p:sp>
    </p:spTree>
    <p:extLst>
      <p:ext uri="{BB962C8B-B14F-4D97-AF65-F5344CB8AC3E}">
        <p14:creationId xmlns:p14="http://schemas.microsoft.com/office/powerpoint/2010/main" val="170769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Overall, the COVID-19 cases in England dataset shows it is very difficult to have a model which perfectly or nearly perfectly fits all the COVID cases recorded in this dataset. There are many peaks and troughs, with different rates of increase and decrease.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However, it is much easy and more sensible to fit a model to a specific section of the data e.g., the rise up to the highest peak between 650-715 days. This then makes it much easier to find the most suited model for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Despite this, I believe the quartic model best fits the COVID cases data, as it has the right balance between underfitting and overfitting the data and it also has reasonable best fit parameters to back this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Thank you for listening! 😊</a:t>
            </a:r>
          </a:p>
        </p:txBody>
      </p:sp>
    </p:spTree>
    <p:extLst>
      <p:ext uri="{BB962C8B-B14F-4D97-AF65-F5344CB8AC3E}">
        <p14:creationId xmlns:p14="http://schemas.microsoft.com/office/powerpoint/2010/main" val="19692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my presentation today I will be covering:</a:t>
            </a:r>
          </a:p>
          <a:p>
            <a:pPr marL="628650" lvl="1" indent="-171450">
              <a:buFont typeface="Arial" panose="020B0604020202020204" pitchFamily="34" charset="0"/>
              <a:buChar char="•"/>
            </a:pPr>
            <a:r>
              <a:rPr lang="en-GB" dirty="0"/>
              <a:t>How I defined the problem</a:t>
            </a:r>
          </a:p>
          <a:p>
            <a:pPr marL="628650" lvl="1" indent="-171450">
              <a:buFont typeface="Arial" panose="020B0604020202020204" pitchFamily="34" charset="0"/>
              <a:buChar char="•"/>
            </a:pPr>
            <a:r>
              <a:rPr lang="en-GB" dirty="0"/>
              <a:t>The pre-processing I conducted on the data </a:t>
            </a:r>
          </a:p>
          <a:p>
            <a:pPr marL="628650" lvl="1" indent="-171450">
              <a:buFont typeface="Arial" panose="020B0604020202020204" pitchFamily="34" charset="0"/>
              <a:buChar char="•"/>
            </a:pPr>
            <a:r>
              <a:rPr lang="en-GB" dirty="0"/>
              <a:t>An overview of the data</a:t>
            </a:r>
          </a:p>
          <a:p>
            <a:pPr marL="628650" lvl="1" indent="-171450">
              <a:buFont typeface="Arial" panose="020B0604020202020204" pitchFamily="34" charset="0"/>
              <a:buChar char="•"/>
            </a:pPr>
            <a:r>
              <a:rPr lang="en-GB" dirty="0"/>
              <a:t>The models which I built from this</a:t>
            </a:r>
          </a:p>
          <a:p>
            <a:pPr marL="628650" lvl="1" indent="-171450">
              <a:buFont typeface="Arial" panose="020B0604020202020204" pitchFamily="34" charset="0"/>
              <a:buChar char="•"/>
            </a:pPr>
            <a:r>
              <a:rPr lang="en-GB" dirty="0"/>
              <a:t>How I evaluated the models</a:t>
            </a:r>
          </a:p>
          <a:p>
            <a:pPr marL="628650" lvl="1" indent="-171450">
              <a:buFont typeface="Arial" panose="020B0604020202020204" pitchFamily="34" charset="0"/>
              <a:buChar char="•"/>
            </a:pPr>
            <a:r>
              <a:rPr lang="en-GB" dirty="0"/>
              <a:t>Any counterarguments about my findings</a:t>
            </a:r>
          </a:p>
          <a:p>
            <a:pPr marL="628650" lvl="1" indent="-171450">
              <a:buFont typeface="Arial" panose="020B0604020202020204" pitchFamily="34" charset="0"/>
              <a:buChar char="•"/>
            </a:pPr>
            <a:r>
              <a:rPr lang="en-GB" dirty="0"/>
              <a:t>And Finally a conclusion of the project</a:t>
            </a:r>
          </a:p>
          <a:p>
            <a:endParaRPr lang="en-GB" dirty="0"/>
          </a:p>
        </p:txBody>
      </p:sp>
    </p:spTree>
    <p:extLst>
      <p:ext uri="{BB962C8B-B14F-4D97-AF65-F5344CB8AC3E}">
        <p14:creationId xmlns:p14="http://schemas.microsoft.com/office/powerpoint/2010/main" val="268210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lstStyle/>
          <a:p>
            <a:r>
              <a:rPr lang="en-GB" dirty="0"/>
              <a:t>I chose to research into how the number of COVID-19 cases has changed since the beginning of COVID on 30th March 2020, up until the 12th April 2023. </a:t>
            </a:r>
          </a:p>
          <a:p>
            <a:endParaRPr lang="en-GB" dirty="0"/>
          </a:p>
          <a:p>
            <a:r>
              <a:rPr lang="en-GB" dirty="0"/>
              <a:t>I took an interest in looking at the COVID case figures during the lockdowns, to see whether the case rate was increasing or decreasing. I would watch the news every evening just to look at the case figures.</a:t>
            </a:r>
          </a:p>
          <a:p>
            <a:endParaRPr lang="en-GB" dirty="0"/>
          </a:p>
          <a:p>
            <a:r>
              <a:rPr lang="en-GB" dirty="0"/>
              <a:t>The dataset looks like this (point at image). It contains data about the number of new infections, first episode infections and reinfections. I decided to focus on the number of new infections per day and from this then determine which model would best fit how the number of infections per day has changed over time. </a:t>
            </a:r>
          </a:p>
        </p:txBody>
      </p:sp>
    </p:spTree>
    <p:extLst>
      <p:ext uri="{BB962C8B-B14F-4D97-AF65-F5344CB8AC3E}">
        <p14:creationId xmlns:p14="http://schemas.microsoft.com/office/powerpoint/2010/main" val="107549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fontScale="92500" lnSpcReduction="10000"/>
          </a:bodyPr>
          <a:lstStyle/>
          <a:p>
            <a:r>
              <a:rPr lang="en-GB" dirty="0"/>
              <a:t>I started by performing some basic pre-processing and manipulation.</a:t>
            </a:r>
          </a:p>
          <a:p>
            <a:endParaRPr lang="en-GB" dirty="0"/>
          </a:p>
          <a:p>
            <a:r>
              <a:rPr lang="en-GB" dirty="0"/>
              <a:t>Firstly, I selected which columns I wanted to be included in my data frame, as seen on the slide. I went with the “date” and “</a:t>
            </a:r>
            <a:r>
              <a:rPr lang="en-GB" dirty="0" err="1"/>
              <a:t>newCasesBySpecimenDate</a:t>
            </a:r>
            <a:r>
              <a:rPr lang="en-GB" dirty="0"/>
              <a:t>” columns as these would be most beneficial as they provide information about the number of new cases per day. </a:t>
            </a:r>
          </a:p>
          <a:p>
            <a:endParaRPr lang="en-GB" dirty="0"/>
          </a:p>
          <a:p>
            <a:r>
              <a:rPr lang="en-GB" dirty="0"/>
              <a:t>Secondly, I turned the data frame into an array which made it easier to plot the data later on.</a:t>
            </a:r>
          </a:p>
          <a:p>
            <a:endParaRPr lang="en-GB" dirty="0"/>
          </a:p>
          <a:p>
            <a:r>
              <a:rPr lang="en-GB" dirty="0"/>
              <a:t>Next, I had to reorder the data. In the CSV file they were stored with the oldest date at the bottom and the newest date at the top. I reordered it by using this line of code (point at code) which reverses the list of data.</a:t>
            </a:r>
          </a:p>
          <a:p>
            <a:endParaRPr lang="en-GB" dirty="0"/>
          </a:p>
          <a:p>
            <a:r>
              <a:rPr lang="en-GB" dirty="0"/>
              <a:t>From this, I then produced several graphs which help to find which model best fits all the data and a section of the data.</a:t>
            </a:r>
          </a:p>
        </p:txBody>
      </p:sp>
    </p:spTree>
    <p:extLst>
      <p:ext uri="{BB962C8B-B14F-4D97-AF65-F5344CB8AC3E}">
        <p14:creationId xmlns:p14="http://schemas.microsoft.com/office/powerpoint/2010/main" val="18384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fontScale="92500" lnSpcReduction="20000"/>
          </a:bodyPr>
          <a:lstStyle/>
          <a:p>
            <a:r>
              <a:rPr lang="en-GB" dirty="0"/>
              <a:t>After pre-processing I started by plotting the entire data frame, as seen here (point at graph). </a:t>
            </a:r>
          </a:p>
          <a:p>
            <a:endParaRPr lang="en-GB" dirty="0"/>
          </a:p>
          <a:p>
            <a:r>
              <a:rPr lang="en-GB" dirty="0"/>
              <a:t>It shows the number of COVID cases per day between 30</a:t>
            </a:r>
            <a:r>
              <a:rPr lang="en-GB" baseline="30000" dirty="0"/>
              <a:t>th</a:t>
            </a:r>
            <a:r>
              <a:rPr lang="en-GB" dirty="0"/>
              <a:t> March 2020 and 12</a:t>
            </a:r>
            <a:r>
              <a:rPr lang="en-GB" baseline="30000" dirty="0"/>
              <a:t>th</a:t>
            </a:r>
            <a:r>
              <a:rPr lang="en-GB" dirty="0"/>
              <a:t> April 2023.</a:t>
            </a:r>
          </a:p>
          <a:p>
            <a:endParaRPr lang="en-GB" dirty="0"/>
          </a:p>
          <a:p>
            <a:r>
              <a:rPr lang="en-GB" dirty="0"/>
              <a:t>From this, we are able to clearly see there are five peaks, with the highest peak of 220,000 cases at about 715 days from the start (point). </a:t>
            </a:r>
          </a:p>
          <a:p>
            <a:endParaRPr lang="en-GB" dirty="0"/>
          </a:p>
          <a:p>
            <a:r>
              <a:rPr lang="en-GB" dirty="0"/>
              <a:t>The first of the peaks of 75,000 cases at 300 days saw a rapid decrease in cases, down to 3,000-6,000 cases per day, due to the implementation of a national lockdown which meant the virus couldn’t spread as easily. </a:t>
            </a:r>
          </a:p>
          <a:p>
            <a:endParaRPr lang="en-GB" dirty="0"/>
          </a:p>
          <a:p>
            <a:r>
              <a:rPr lang="en-GB" dirty="0"/>
              <a:t>As lockdown was eased off, the number of new cases began to grow from 525 days, until 700 days when the number of cases grew exponentially. This brought about new measures (e.g. face masks, COVID passes, vaccines, and testing) which helped to reduce the number of new cases. </a:t>
            </a:r>
          </a:p>
        </p:txBody>
      </p:sp>
    </p:spTree>
    <p:extLst>
      <p:ext uri="{BB962C8B-B14F-4D97-AF65-F5344CB8AC3E}">
        <p14:creationId xmlns:p14="http://schemas.microsoft.com/office/powerpoint/2010/main" val="361143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From this, I then began to see which type of model would best fit all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I chose a quartic model as when comparing the cubic, quartic and quintic models, the cubic model was slightly underfitting the data whilst the quintic model is slightly overfitting the data. This can be seen on the tails of the cubic and quintic graphs (point at the 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t>I also calculated the best fit parameters (point at the slide) which demonstrate that there is a reasonable fit between my model and the dataset as all of the values including the error values seem reasonable.</a:t>
            </a:r>
          </a:p>
        </p:txBody>
      </p:sp>
    </p:spTree>
    <p:extLst>
      <p:ext uri="{BB962C8B-B14F-4D97-AF65-F5344CB8AC3E}">
        <p14:creationId xmlns:p14="http://schemas.microsoft.com/office/powerpoint/2010/main" val="47339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a:bodyPr>
          <a:lstStyle/>
          <a:p>
            <a:r>
              <a:rPr lang="en-GB" dirty="0"/>
              <a:t>My findings about the quartic model being the best suited model for this dataset are also shown when zooming in to a specific range in the dataset.</a:t>
            </a:r>
          </a:p>
          <a:p>
            <a:endParaRPr lang="en-GB" dirty="0"/>
          </a:p>
          <a:p>
            <a:r>
              <a:rPr lang="en-GB" dirty="0"/>
              <a:t>I chose this range to be the lead-up to the highest peak in the number of cases between the 650</a:t>
            </a:r>
            <a:r>
              <a:rPr lang="en-GB" baseline="30000" dirty="0"/>
              <a:t>th</a:t>
            </a:r>
            <a:r>
              <a:rPr lang="en-GB" dirty="0"/>
              <a:t> and 715</a:t>
            </a:r>
            <a:r>
              <a:rPr lang="en-GB" baseline="30000" dirty="0"/>
              <a:t>th</a:t>
            </a:r>
            <a:r>
              <a:rPr lang="en-GB" dirty="0"/>
              <a:t> days.</a:t>
            </a:r>
          </a:p>
          <a:p>
            <a:endParaRPr lang="en-GB" dirty="0"/>
          </a:p>
          <a:p>
            <a:r>
              <a:rPr lang="en-GB" dirty="0"/>
              <a:t>Again, as we can see, the tails of the cubic and quintic graphs are slightly underfitting and overfitting the data respectively.</a:t>
            </a:r>
          </a:p>
        </p:txBody>
      </p:sp>
    </p:spTree>
    <p:extLst>
      <p:ext uri="{BB962C8B-B14F-4D97-AF65-F5344CB8AC3E}">
        <p14:creationId xmlns:p14="http://schemas.microsoft.com/office/powerpoint/2010/main" val="376296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a:bodyPr>
          <a:lstStyle/>
          <a:p>
            <a:r>
              <a:rPr lang="en-GB" dirty="0"/>
              <a:t>For fitting an exponential model to the dataset, I decided it would be best to fit the model to the smaller section of the data, between the 650th and 715th days, where the growth of cases is the quickest.</a:t>
            </a:r>
          </a:p>
          <a:p>
            <a:endParaRPr lang="en-GB" dirty="0"/>
          </a:p>
          <a:p>
            <a:r>
              <a:rPr lang="en-GB" dirty="0"/>
              <a:t>I also calculated the best fit parameters (point at the slide) which demonstrate that there is a reasonable fit between my model and the dataset as all of the values including the error values seem reasonable.</a:t>
            </a:r>
          </a:p>
        </p:txBody>
      </p:sp>
    </p:spTree>
    <p:extLst>
      <p:ext uri="{BB962C8B-B14F-4D97-AF65-F5344CB8AC3E}">
        <p14:creationId xmlns:p14="http://schemas.microsoft.com/office/powerpoint/2010/main" val="291341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3A21A-B61B-45D4-2324-DB79463B7CF7}"/>
              </a:ext>
            </a:extLst>
          </p:cNvPr>
          <p:cNvSpPr>
            <a:spLocks noGrp="1"/>
          </p:cNvSpPr>
          <p:nvPr>
            <p:ph idx="1"/>
          </p:nvPr>
        </p:nvSpPr>
        <p:spPr>
          <a:xfrm>
            <a:off x="272716" y="288758"/>
            <a:ext cx="11630526" cy="6368716"/>
          </a:xfrm>
        </p:spPr>
        <p:txBody>
          <a:bodyPr>
            <a:normAutofit/>
          </a:bodyPr>
          <a:lstStyle/>
          <a:p>
            <a:r>
              <a:rPr lang="en-GB" dirty="0"/>
              <a:t>However, all models which are fitted to datasets have their disadvantages.</a:t>
            </a:r>
          </a:p>
          <a:p>
            <a:endParaRPr lang="en-GB" dirty="0"/>
          </a:p>
          <a:p>
            <a:r>
              <a:rPr lang="en-GB" dirty="0"/>
              <a:t>For example, quite a few of the models, when fitted, were quite sensitive to the starting and ending values in the range of data.</a:t>
            </a:r>
          </a:p>
          <a:p>
            <a:endParaRPr lang="en-GB" dirty="0"/>
          </a:p>
          <a:p>
            <a:r>
              <a:rPr lang="en-GB" dirty="0"/>
              <a:t>Also, the majority of the models I produced tended to overfit the data, which can lead to inaccurate predictions in the future and might not perform as well in the future with different datasets containing the same type of data.</a:t>
            </a:r>
          </a:p>
        </p:txBody>
      </p:sp>
    </p:spTree>
    <p:extLst>
      <p:ext uri="{BB962C8B-B14F-4D97-AF65-F5344CB8AC3E}">
        <p14:creationId xmlns:p14="http://schemas.microsoft.com/office/powerpoint/2010/main" val="115465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1020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 Chandaria [Student-PECS]</dc:creator>
  <cp:lastModifiedBy>Riya Chandaria [Student-PECS]</cp:lastModifiedBy>
  <cp:revision>1</cp:revision>
  <dcterms:created xsi:type="dcterms:W3CDTF">2023-04-23T22:50:06Z</dcterms:created>
  <dcterms:modified xsi:type="dcterms:W3CDTF">2023-04-23T22:54:24Z</dcterms:modified>
</cp:coreProperties>
</file>