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c82b9085a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c82b9085a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c82b9085a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c82b9085a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c82b9085a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c82b9085a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c82b9085a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c82b9085a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c82b9085a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c82b9085a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c82b9085a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c82b9085a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c82b9085a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c82b9085a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c82b9085a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c82b9085a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8c82b9085a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c82b9085a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c82b9085a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c82b9085a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c82b9085a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c82b9085a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c82b9085a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c82b9085a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c82b9085a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c82b9085a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c82b9085a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c82b9085a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c82b9085a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c82b9085a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c82b9085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c82b9085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c82b9085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c82b9085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c82b9085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c82b9085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c82b9085a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c82b9085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0.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4.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3.png"/><Relationship Id="rId4" Type="http://schemas.openxmlformats.org/officeDocument/2006/relationships/image" Target="../media/image27.png"/><Relationship Id="rId5" Type="http://schemas.openxmlformats.org/officeDocument/2006/relationships/image" Target="../media/image46.png"/><Relationship Id="rId6"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8.png"/><Relationship Id="rId4" Type="http://schemas.openxmlformats.org/officeDocument/2006/relationships/image" Target="../media/image36.png"/><Relationship Id="rId5"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9.png"/><Relationship Id="rId4" Type="http://schemas.openxmlformats.org/officeDocument/2006/relationships/image" Target="../media/image41.png"/><Relationship Id="rId5" Type="http://schemas.openxmlformats.org/officeDocument/2006/relationships/image" Target="../media/image4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3.png"/><Relationship Id="rId4" Type="http://schemas.openxmlformats.org/officeDocument/2006/relationships/image" Target="../media/image42.png"/><Relationship Id="rId5"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32.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20.png"/><Relationship Id="rId6"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COVID-19 OWID testing data</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Major Project : Data Science Batch May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428675" y="374325"/>
            <a:ext cx="3625200" cy="7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Bivariate Analysis</a:t>
            </a:r>
            <a:endParaRPr/>
          </a:p>
        </p:txBody>
      </p:sp>
      <p:pic>
        <p:nvPicPr>
          <p:cNvPr id="216" name="Google Shape;216;p22"/>
          <p:cNvPicPr preferRelativeResize="0"/>
          <p:nvPr/>
        </p:nvPicPr>
        <p:blipFill rotWithShape="1">
          <a:blip r:embed="rId3">
            <a:alphaModFix/>
          </a:blip>
          <a:srcRect b="0" l="-910" r="909" t="0"/>
          <a:stretch/>
        </p:blipFill>
        <p:spPr>
          <a:xfrm>
            <a:off x="685225" y="1734650"/>
            <a:ext cx="7376549" cy="2248675"/>
          </a:xfrm>
          <a:prstGeom prst="rect">
            <a:avLst/>
          </a:prstGeom>
          <a:noFill/>
          <a:ln cap="flat" cmpd="sng" w="19050">
            <a:solidFill>
              <a:schemeClr val="dk2"/>
            </a:solidFill>
            <a:prstDash val="solid"/>
            <a:round/>
            <a:headEnd len="sm" w="sm" type="none"/>
            <a:tailEnd len="sm" w="sm" type="none"/>
          </a:ln>
        </p:spPr>
      </p:pic>
      <p:sp>
        <p:nvSpPr>
          <p:cNvPr id="217" name="Google Shape;217;p22"/>
          <p:cNvSpPr txBox="1"/>
          <p:nvPr/>
        </p:nvSpPr>
        <p:spPr>
          <a:xfrm>
            <a:off x="512500" y="1000875"/>
            <a:ext cx="7722000" cy="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In bivariate analysis we plot the </a:t>
            </a:r>
            <a:r>
              <a:rPr b="1" lang="en">
                <a:solidFill>
                  <a:schemeClr val="dk2"/>
                </a:solidFill>
                <a:latin typeface="Calibri"/>
                <a:ea typeface="Calibri"/>
                <a:cs typeface="Calibri"/>
                <a:sym typeface="Calibri"/>
              </a:rPr>
              <a:t>total cases</a:t>
            </a:r>
            <a:r>
              <a:rPr lang="en">
                <a:solidFill>
                  <a:schemeClr val="dk2"/>
                </a:solidFill>
                <a:latin typeface="Calibri"/>
                <a:ea typeface="Calibri"/>
                <a:cs typeface="Calibri"/>
                <a:sym typeface="Calibri"/>
              </a:rPr>
              <a:t> with the rest of the feature columns to get an idea about the trend of the target column with the rest of the features.</a:t>
            </a:r>
            <a:endParaRPr>
              <a:solidFill>
                <a:schemeClr val="dk2"/>
              </a:solidFill>
              <a:latin typeface="Calibri"/>
              <a:ea typeface="Calibri"/>
              <a:cs typeface="Calibri"/>
              <a:sym typeface="Calibri"/>
            </a:endParaRPr>
          </a:p>
        </p:txBody>
      </p:sp>
      <p:sp>
        <p:nvSpPr>
          <p:cNvPr id="218" name="Google Shape;218;p22"/>
          <p:cNvSpPr txBox="1"/>
          <p:nvPr/>
        </p:nvSpPr>
        <p:spPr>
          <a:xfrm>
            <a:off x="754925" y="4185200"/>
            <a:ext cx="7567200" cy="5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Calibri"/>
                <a:ea typeface="Calibri"/>
                <a:cs typeface="Calibri"/>
                <a:sym typeface="Calibri"/>
              </a:rPr>
              <a:t>Total Cases Vs Total Deaths</a:t>
            </a:r>
            <a:r>
              <a:rPr lang="en">
                <a:solidFill>
                  <a:schemeClr val="dk2"/>
                </a:solidFill>
                <a:latin typeface="Calibri"/>
                <a:ea typeface="Calibri"/>
                <a:cs typeface="Calibri"/>
                <a:sym typeface="Calibri"/>
              </a:rPr>
              <a:t> : As one might expect the total number of deaths is steadily increasing with the total number of cases.</a:t>
            </a:r>
            <a:endParaRPr>
              <a:solidFill>
                <a:schemeClr val="dk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23"/>
          <p:cNvPicPr preferRelativeResize="0"/>
          <p:nvPr/>
        </p:nvPicPr>
        <p:blipFill>
          <a:blip r:embed="rId3">
            <a:alphaModFix/>
          </a:blip>
          <a:stretch>
            <a:fillRect/>
          </a:stretch>
        </p:blipFill>
        <p:spPr>
          <a:xfrm>
            <a:off x="374550" y="287025"/>
            <a:ext cx="8183150" cy="2390200"/>
          </a:xfrm>
          <a:prstGeom prst="rect">
            <a:avLst/>
          </a:prstGeom>
          <a:noFill/>
          <a:ln cap="flat" cmpd="sng" w="19050">
            <a:solidFill>
              <a:schemeClr val="dk2"/>
            </a:solidFill>
            <a:prstDash val="solid"/>
            <a:round/>
            <a:headEnd len="sm" w="sm" type="none"/>
            <a:tailEnd len="sm" w="sm" type="none"/>
          </a:ln>
        </p:spPr>
      </p:pic>
      <p:pic>
        <p:nvPicPr>
          <p:cNvPr id="224" name="Google Shape;224;p23"/>
          <p:cNvPicPr preferRelativeResize="0"/>
          <p:nvPr/>
        </p:nvPicPr>
        <p:blipFill>
          <a:blip r:embed="rId4">
            <a:alphaModFix/>
          </a:blip>
          <a:stretch>
            <a:fillRect/>
          </a:stretch>
        </p:blipFill>
        <p:spPr>
          <a:xfrm>
            <a:off x="374550" y="2762275"/>
            <a:ext cx="3806255" cy="2087450"/>
          </a:xfrm>
          <a:prstGeom prst="rect">
            <a:avLst/>
          </a:prstGeom>
          <a:noFill/>
          <a:ln cap="flat" cmpd="sng" w="19050">
            <a:solidFill>
              <a:schemeClr val="dk2"/>
            </a:solidFill>
            <a:prstDash val="solid"/>
            <a:round/>
            <a:headEnd len="sm" w="sm" type="none"/>
            <a:tailEnd len="sm" w="sm" type="none"/>
          </a:ln>
        </p:spPr>
      </p:pic>
      <p:sp>
        <p:nvSpPr>
          <p:cNvPr id="225" name="Google Shape;225;p23"/>
          <p:cNvSpPr txBox="1"/>
          <p:nvPr/>
        </p:nvSpPr>
        <p:spPr>
          <a:xfrm>
            <a:off x="4700075" y="3081175"/>
            <a:ext cx="4093200" cy="13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Calibri"/>
                <a:ea typeface="Calibri"/>
                <a:cs typeface="Calibri"/>
                <a:sym typeface="Calibri"/>
              </a:rPr>
              <a:t>Total Cases VS New Cases</a:t>
            </a:r>
            <a:r>
              <a:rPr lang="en">
                <a:solidFill>
                  <a:schemeClr val="dk2"/>
                </a:solidFill>
                <a:latin typeface="Calibri"/>
                <a:ea typeface="Calibri"/>
                <a:cs typeface="Calibri"/>
                <a:sym typeface="Calibri"/>
              </a:rPr>
              <a:t> : For the above graph with new_cases VS total_cases the trend is increasing only but on certain days the new cases on the day before is more than the day after. It is not strictly increasing like that of total deaths.</a:t>
            </a:r>
            <a:endParaRPr>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24"/>
          <p:cNvPicPr preferRelativeResize="0"/>
          <p:nvPr/>
        </p:nvPicPr>
        <p:blipFill>
          <a:blip r:embed="rId3">
            <a:alphaModFix/>
          </a:blip>
          <a:stretch>
            <a:fillRect/>
          </a:stretch>
        </p:blipFill>
        <p:spPr>
          <a:xfrm>
            <a:off x="320287" y="280300"/>
            <a:ext cx="8368775" cy="2619075"/>
          </a:xfrm>
          <a:prstGeom prst="rect">
            <a:avLst/>
          </a:prstGeom>
          <a:noFill/>
          <a:ln cap="flat" cmpd="sng" w="19050">
            <a:solidFill>
              <a:schemeClr val="dk2"/>
            </a:solidFill>
            <a:prstDash val="solid"/>
            <a:round/>
            <a:headEnd len="sm" w="sm" type="none"/>
            <a:tailEnd len="sm" w="sm" type="none"/>
          </a:ln>
        </p:spPr>
      </p:pic>
      <p:pic>
        <p:nvPicPr>
          <p:cNvPr id="231" name="Google Shape;231;p24"/>
          <p:cNvPicPr preferRelativeResize="0"/>
          <p:nvPr/>
        </p:nvPicPr>
        <p:blipFill>
          <a:blip r:embed="rId4">
            <a:alphaModFix/>
          </a:blip>
          <a:stretch>
            <a:fillRect/>
          </a:stretch>
        </p:blipFill>
        <p:spPr>
          <a:xfrm>
            <a:off x="320275" y="2971000"/>
            <a:ext cx="3538164" cy="1932575"/>
          </a:xfrm>
          <a:prstGeom prst="rect">
            <a:avLst/>
          </a:prstGeom>
          <a:noFill/>
          <a:ln cap="flat" cmpd="sng" w="19050">
            <a:solidFill>
              <a:schemeClr val="dk2"/>
            </a:solidFill>
            <a:prstDash val="solid"/>
            <a:round/>
            <a:headEnd len="sm" w="sm" type="none"/>
            <a:tailEnd len="sm" w="sm" type="none"/>
          </a:ln>
        </p:spPr>
      </p:pic>
      <p:sp>
        <p:nvSpPr>
          <p:cNvPr id="232" name="Google Shape;232;p24"/>
          <p:cNvSpPr txBox="1"/>
          <p:nvPr/>
        </p:nvSpPr>
        <p:spPr>
          <a:xfrm>
            <a:off x="4511550" y="3148475"/>
            <a:ext cx="3689400" cy="14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Calibri"/>
                <a:ea typeface="Calibri"/>
                <a:cs typeface="Calibri"/>
                <a:sym typeface="Calibri"/>
              </a:rPr>
              <a:t>Total Cases VS New Deaths</a:t>
            </a:r>
            <a:r>
              <a:rPr lang="en">
                <a:solidFill>
                  <a:schemeClr val="dk2"/>
                </a:solidFill>
                <a:latin typeface="Calibri"/>
                <a:ea typeface="Calibri"/>
                <a:cs typeface="Calibri"/>
                <a:sym typeface="Calibri"/>
              </a:rPr>
              <a:t> :In comparison to the graph of new cases, the new deaths is increasing but not in the same ratio as that of the new cases, which means the death rate of India is very less in relation with the number of new cases we are getting everyday.</a:t>
            </a:r>
            <a:endParaRPr>
              <a:solidFill>
                <a:schemeClr val="dk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Google Shape;237;p25"/>
          <p:cNvPicPr preferRelativeResize="0"/>
          <p:nvPr/>
        </p:nvPicPr>
        <p:blipFill>
          <a:blip r:embed="rId3">
            <a:alphaModFix/>
          </a:blip>
          <a:stretch>
            <a:fillRect/>
          </a:stretch>
        </p:blipFill>
        <p:spPr>
          <a:xfrm>
            <a:off x="391700" y="280350"/>
            <a:ext cx="8293901" cy="2571450"/>
          </a:xfrm>
          <a:prstGeom prst="rect">
            <a:avLst/>
          </a:prstGeom>
          <a:noFill/>
          <a:ln cap="flat" cmpd="sng" w="19050">
            <a:solidFill>
              <a:schemeClr val="dk2"/>
            </a:solidFill>
            <a:prstDash val="solid"/>
            <a:round/>
            <a:headEnd len="sm" w="sm" type="none"/>
            <a:tailEnd len="sm" w="sm" type="none"/>
          </a:ln>
        </p:spPr>
      </p:pic>
      <p:pic>
        <p:nvPicPr>
          <p:cNvPr id="238" name="Google Shape;238;p25"/>
          <p:cNvPicPr preferRelativeResize="0"/>
          <p:nvPr/>
        </p:nvPicPr>
        <p:blipFill>
          <a:blip r:embed="rId4">
            <a:alphaModFix/>
          </a:blip>
          <a:stretch>
            <a:fillRect/>
          </a:stretch>
        </p:blipFill>
        <p:spPr>
          <a:xfrm>
            <a:off x="391700" y="2915988"/>
            <a:ext cx="3468086" cy="1966225"/>
          </a:xfrm>
          <a:prstGeom prst="rect">
            <a:avLst/>
          </a:prstGeom>
          <a:noFill/>
          <a:ln cap="flat" cmpd="sng" w="19050">
            <a:solidFill>
              <a:schemeClr val="dk2"/>
            </a:solidFill>
            <a:prstDash val="solid"/>
            <a:round/>
            <a:headEnd len="sm" w="sm" type="none"/>
            <a:tailEnd len="sm" w="sm" type="none"/>
          </a:ln>
        </p:spPr>
      </p:pic>
      <p:sp>
        <p:nvSpPr>
          <p:cNvPr id="239" name="Google Shape;239;p25"/>
          <p:cNvSpPr txBox="1"/>
          <p:nvPr/>
        </p:nvSpPr>
        <p:spPr>
          <a:xfrm>
            <a:off x="4417300" y="3256200"/>
            <a:ext cx="3965400" cy="12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Calibri"/>
                <a:ea typeface="Calibri"/>
                <a:cs typeface="Calibri"/>
                <a:sym typeface="Calibri"/>
              </a:rPr>
              <a:t>Total Cases VS Total Tests :</a:t>
            </a:r>
            <a:r>
              <a:rPr lang="en">
                <a:solidFill>
                  <a:schemeClr val="dk2"/>
                </a:solidFill>
                <a:latin typeface="Calibri"/>
                <a:ea typeface="Calibri"/>
                <a:cs typeface="Calibri"/>
                <a:sym typeface="Calibri"/>
              </a:rPr>
              <a:t> The total number of tests is rapidly increasing with the increase of total number of cases.</a:t>
            </a:r>
            <a:endParaRPr>
              <a:solidFill>
                <a:schemeClr val="dk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26"/>
          <p:cNvPicPr preferRelativeResize="0"/>
          <p:nvPr/>
        </p:nvPicPr>
        <p:blipFill>
          <a:blip r:embed="rId3">
            <a:alphaModFix/>
          </a:blip>
          <a:stretch>
            <a:fillRect/>
          </a:stretch>
        </p:blipFill>
        <p:spPr>
          <a:xfrm>
            <a:off x="409750" y="260100"/>
            <a:ext cx="8324502" cy="2511425"/>
          </a:xfrm>
          <a:prstGeom prst="rect">
            <a:avLst/>
          </a:prstGeom>
          <a:noFill/>
          <a:ln cap="flat" cmpd="sng" w="19050">
            <a:solidFill>
              <a:schemeClr val="dk2"/>
            </a:solidFill>
            <a:prstDash val="solid"/>
            <a:round/>
            <a:headEnd len="sm" w="sm" type="none"/>
            <a:tailEnd len="sm" w="sm" type="none"/>
          </a:ln>
        </p:spPr>
      </p:pic>
      <p:pic>
        <p:nvPicPr>
          <p:cNvPr id="245" name="Google Shape;245;p26"/>
          <p:cNvPicPr preferRelativeResize="0"/>
          <p:nvPr/>
        </p:nvPicPr>
        <p:blipFill rotWithShape="1">
          <a:blip r:embed="rId4">
            <a:alphaModFix/>
          </a:blip>
          <a:srcRect b="-2670" l="0" r="0" t="2669"/>
          <a:stretch/>
        </p:blipFill>
        <p:spPr>
          <a:xfrm>
            <a:off x="409750" y="2863793"/>
            <a:ext cx="3491157" cy="2019606"/>
          </a:xfrm>
          <a:prstGeom prst="rect">
            <a:avLst/>
          </a:prstGeom>
          <a:noFill/>
          <a:ln cap="flat" cmpd="sng" w="19050">
            <a:solidFill>
              <a:schemeClr val="dk2"/>
            </a:solidFill>
            <a:prstDash val="solid"/>
            <a:round/>
            <a:headEnd len="sm" w="sm" type="none"/>
            <a:tailEnd len="sm" w="sm" type="none"/>
          </a:ln>
        </p:spPr>
      </p:pic>
      <p:sp>
        <p:nvSpPr>
          <p:cNvPr id="246" name="Google Shape;246;p26"/>
          <p:cNvSpPr txBox="1"/>
          <p:nvPr/>
        </p:nvSpPr>
        <p:spPr>
          <a:xfrm>
            <a:off x="4282675" y="3054250"/>
            <a:ext cx="3958500" cy="15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Calibri"/>
                <a:ea typeface="Calibri"/>
                <a:cs typeface="Calibri"/>
                <a:sym typeface="Calibri"/>
              </a:rPr>
              <a:t>Total Cases VS New Tests :</a:t>
            </a:r>
            <a:r>
              <a:rPr lang="en">
                <a:solidFill>
                  <a:schemeClr val="dk2"/>
                </a:solidFill>
                <a:latin typeface="Calibri"/>
                <a:ea typeface="Calibri"/>
                <a:cs typeface="Calibri"/>
                <a:sym typeface="Calibri"/>
              </a:rPr>
              <a:t> New tests also has a rising trend but with certain irregularities , on particular days the new tests are more on the previous day.</a:t>
            </a:r>
            <a:endParaRPr>
              <a:solidFill>
                <a:schemeClr val="dk2"/>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Google Shape;251;p27"/>
          <p:cNvPicPr preferRelativeResize="0"/>
          <p:nvPr/>
        </p:nvPicPr>
        <p:blipFill>
          <a:blip r:embed="rId3">
            <a:alphaModFix/>
          </a:blip>
          <a:stretch>
            <a:fillRect/>
          </a:stretch>
        </p:blipFill>
        <p:spPr>
          <a:xfrm>
            <a:off x="318725" y="280325"/>
            <a:ext cx="8484426" cy="2578675"/>
          </a:xfrm>
          <a:prstGeom prst="rect">
            <a:avLst/>
          </a:prstGeom>
          <a:noFill/>
          <a:ln cap="flat" cmpd="sng" w="19050">
            <a:solidFill>
              <a:schemeClr val="dk2"/>
            </a:solidFill>
            <a:prstDash val="solid"/>
            <a:round/>
            <a:headEnd len="sm" w="sm" type="none"/>
            <a:tailEnd len="sm" w="sm" type="none"/>
          </a:ln>
        </p:spPr>
      </p:pic>
      <p:pic>
        <p:nvPicPr>
          <p:cNvPr id="252" name="Google Shape;252;p27"/>
          <p:cNvPicPr preferRelativeResize="0"/>
          <p:nvPr/>
        </p:nvPicPr>
        <p:blipFill>
          <a:blip r:embed="rId4">
            <a:alphaModFix/>
          </a:blip>
          <a:stretch>
            <a:fillRect/>
          </a:stretch>
        </p:blipFill>
        <p:spPr>
          <a:xfrm>
            <a:off x="318725" y="2957550"/>
            <a:ext cx="3378224" cy="1958876"/>
          </a:xfrm>
          <a:prstGeom prst="rect">
            <a:avLst/>
          </a:prstGeom>
          <a:noFill/>
          <a:ln cap="flat" cmpd="sng" w="19050">
            <a:solidFill>
              <a:schemeClr val="dk2"/>
            </a:solidFill>
            <a:prstDash val="solid"/>
            <a:round/>
            <a:headEnd len="sm" w="sm" type="none"/>
            <a:tailEnd len="sm" w="sm" type="none"/>
          </a:ln>
        </p:spPr>
      </p:pic>
      <p:sp>
        <p:nvSpPr>
          <p:cNvPr id="253" name="Google Shape;253;p27"/>
          <p:cNvSpPr txBox="1"/>
          <p:nvPr/>
        </p:nvSpPr>
        <p:spPr>
          <a:xfrm>
            <a:off x="4289425" y="3168700"/>
            <a:ext cx="3877800" cy="13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Calibri"/>
                <a:ea typeface="Calibri"/>
                <a:cs typeface="Calibri"/>
                <a:sym typeface="Calibri"/>
              </a:rPr>
              <a:t>Total Cases Vs New Tests smoothed : </a:t>
            </a:r>
            <a:r>
              <a:rPr lang="en">
                <a:solidFill>
                  <a:schemeClr val="dk2"/>
                </a:solidFill>
                <a:latin typeface="Calibri"/>
                <a:ea typeface="Calibri"/>
                <a:cs typeface="Calibri"/>
                <a:sym typeface="Calibri"/>
              </a:rPr>
              <a:t>New tests smoothed is increasingly steadily with the increase in total number of cases.</a:t>
            </a:r>
            <a:endParaRPr>
              <a:solidFill>
                <a:schemeClr val="dk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543125" y="441675"/>
            <a:ext cx="7704900" cy="10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Converting Date to Ordinal and Dropping Categorical columns</a:t>
            </a:r>
            <a:endParaRPr sz="2800"/>
          </a:p>
        </p:txBody>
      </p:sp>
      <p:pic>
        <p:nvPicPr>
          <p:cNvPr id="259" name="Google Shape;259;p28"/>
          <p:cNvPicPr preferRelativeResize="0"/>
          <p:nvPr/>
        </p:nvPicPr>
        <p:blipFill>
          <a:blip r:embed="rId3">
            <a:alphaModFix/>
          </a:blip>
          <a:stretch>
            <a:fillRect/>
          </a:stretch>
        </p:blipFill>
        <p:spPr>
          <a:xfrm>
            <a:off x="381325" y="1552924"/>
            <a:ext cx="4305275" cy="841000"/>
          </a:xfrm>
          <a:prstGeom prst="rect">
            <a:avLst/>
          </a:prstGeom>
          <a:noFill/>
          <a:ln cap="flat" cmpd="sng" w="19050">
            <a:solidFill>
              <a:schemeClr val="dk2"/>
            </a:solidFill>
            <a:prstDash val="solid"/>
            <a:round/>
            <a:headEnd len="sm" w="sm" type="none"/>
            <a:tailEnd len="sm" w="sm" type="none"/>
          </a:ln>
        </p:spPr>
      </p:pic>
      <p:pic>
        <p:nvPicPr>
          <p:cNvPr id="260" name="Google Shape;260;p28"/>
          <p:cNvPicPr preferRelativeResize="0"/>
          <p:nvPr/>
        </p:nvPicPr>
        <p:blipFill rotWithShape="1">
          <a:blip r:embed="rId4">
            <a:alphaModFix/>
          </a:blip>
          <a:srcRect b="9300" l="0" r="0" t="-9300"/>
          <a:stretch/>
        </p:blipFill>
        <p:spPr>
          <a:xfrm>
            <a:off x="5228625" y="1585137"/>
            <a:ext cx="2933700" cy="361950"/>
          </a:xfrm>
          <a:prstGeom prst="rect">
            <a:avLst/>
          </a:prstGeom>
          <a:noFill/>
          <a:ln cap="flat" cmpd="sng" w="19050">
            <a:solidFill>
              <a:schemeClr val="dk2"/>
            </a:solidFill>
            <a:prstDash val="solid"/>
            <a:round/>
            <a:headEnd len="sm" w="sm" type="none"/>
            <a:tailEnd len="sm" w="sm" type="none"/>
          </a:ln>
        </p:spPr>
      </p:pic>
      <p:pic>
        <p:nvPicPr>
          <p:cNvPr id="261" name="Google Shape;261;p28"/>
          <p:cNvPicPr preferRelativeResize="0"/>
          <p:nvPr/>
        </p:nvPicPr>
        <p:blipFill>
          <a:blip r:embed="rId5">
            <a:alphaModFix/>
          </a:blip>
          <a:stretch>
            <a:fillRect/>
          </a:stretch>
        </p:blipFill>
        <p:spPr>
          <a:xfrm>
            <a:off x="381325" y="2571750"/>
            <a:ext cx="1866559" cy="2281350"/>
          </a:xfrm>
          <a:prstGeom prst="rect">
            <a:avLst/>
          </a:prstGeom>
          <a:noFill/>
          <a:ln cap="flat" cmpd="sng" w="19050">
            <a:solidFill>
              <a:schemeClr val="dk2"/>
            </a:solidFill>
            <a:prstDash val="solid"/>
            <a:round/>
            <a:headEnd len="sm" w="sm" type="none"/>
            <a:tailEnd len="sm" w="sm" type="none"/>
          </a:ln>
        </p:spPr>
      </p:pic>
      <p:pic>
        <p:nvPicPr>
          <p:cNvPr id="262" name="Google Shape;262;p28"/>
          <p:cNvPicPr preferRelativeResize="0"/>
          <p:nvPr/>
        </p:nvPicPr>
        <p:blipFill rotWithShape="1">
          <a:blip r:embed="rId6">
            <a:alphaModFix/>
          </a:blip>
          <a:srcRect b="3719" l="0" r="0" t="-3720"/>
          <a:stretch/>
        </p:blipFill>
        <p:spPr>
          <a:xfrm>
            <a:off x="4309325" y="2811875"/>
            <a:ext cx="4526225" cy="18985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435400" y="340675"/>
            <a:ext cx="4392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Splitting into test-train</a:t>
            </a:r>
            <a:endParaRPr/>
          </a:p>
        </p:txBody>
      </p:sp>
      <p:pic>
        <p:nvPicPr>
          <p:cNvPr id="268" name="Google Shape;268;p29"/>
          <p:cNvPicPr preferRelativeResize="0"/>
          <p:nvPr/>
        </p:nvPicPr>
        <p:blipFill>
          <a:blip r:embed="rId3">
            <a:alphaModFix/>
          </a:blip>
          <a:stretch>
            <a:fillRect/>
          </a:stretch>
        </p:blipFill>
        <p:spPr>
          <a:xfrm>
            <a:off x="435400" y="1261075"/>
            <a:ext cx="5019675" cy="504825"/>
          </a:xfrm>
          <a:prstGeom prst="rect">
            <a:avLst/>
          </a:prstGeom>
          <a:noFill/>
          <a:ln cap="flat" cmpd="sng" w="19050">
            <a:solidFill>
              <a:schemeClr val="dk2"/>
            </a:solidFill>
            <a:prstDash val="solid"/>
            <a:round/>
            <a:headEnd len="sm" w="sm" type="none"/>
            <a:tailEnd len="sm" w="sm" type="none"/>
          </a:ln>
        </p:spPr>
      </p:pic>
      <p:pic>
        <p:nvPicPr>
          <p:cNvPr id="269" name="Google Shape;269;p29"/>
          <p:cNvPicPr preferRelativeResize="0"/>
          <p:nvPr/>
        </p:nvPicPr>
        <p:blipFill>
          <a:blip r:embed="rId4">
            <a:alphaModFix/>
          </a:blip>
          <a:stretch>
            <a:fillRect/>
          </a:stretch>
        </p:blipFill>
        <p:spPr>
          <a:xfrm>
            <a:off x="469050" y="2096150"/>
            <a:ext cx="4552950" cy="381000"/>
          </a:xfrm>
          <a:prstGeom prst="rect">
            <a:avLst/>
          </a:prstGeom>
          <a:noFill/>
          <a:ln cap="flat" cmpd="sng" w="19050">
            <a:solidFill>
              <a:schemeClr val="dk2"/>
            </a:solidFill>
            <a:prstDash val="solid"/>
            <a:round/>
            <a:headEnd len="sm" w="sm" type="none"/>
            <a:tailEnd len="sm" w="sm" type="none"/>
          </a:ln>
        </p:spPr>
      </p:pic>
      <p:pic>
        <p:nvPicPr>
          <p:cNvPr id="270" name="Google Shape;270;p29"/>
          <p:cNvPicPr preferRelativeResize="0"/>
          <p:nvPr/>
        </p:nvPicPr>
        <p:blipFill rotWithShape="1">
          <a:blip r:embed="rId5">
            <a:alphaModFix/>
          </a:blip>
          <a:srcRect b="6069" l="0" r="0" t="-6069"/>
          <a:stretch/>
        </p:blipFill>
        <p:spPr>
          <a:xfrm>
            <a:off x="469050" y="2807400"/>
            <a:ext cx="4676775" cy="12192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341150" y="347400"/>
            <a:ext cx="6385200" cy="7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Model</a:t>
            </a:r>
            <a:endParaRPr/>
          </a:p>
        </p:txBody>
      </p:sp>
      <p:pic>
        <p:nvPicPr>
          <p:cNvPr id="276" name="Google Shape;276;p30"/>
          <p:cNvPicPr preferRelativeResize="0"/>
          <p:nvPr/>
        </p:nvPicPr>
        <p:blipFill>
          <a:blip r:embed="rId3">
            <a:alphaModFix/>
          </a:blip>
          <a:stretch>
            <a:fillRect/>
          </a:stretch>
        </p:blipFill>
        <p:spPr>
          <a:xfrm>
            <a:off x="395950" y="926925"/>
            <a:ext cx="6385200" cy="1799966"/>
          </a:xfrm>
          <a:prstGeom prst="rect">
            <a:avLst/>
          </a:prstGeom>
          <a:noFill/>
          <a:ln cap="flat" cmpd="sng" w="19050">
            <a:solidFill>
              <a:schemeClr val="dk2"/>
            </a:solidFill>
            <a:prstDash val="solid"/>
            <a:round/>
            <a:headEnd len="sm" w="sm" type="none"/>
            <a:tailEnd len="sm" w="sm" type="none"/>
          </a:ln>
        </p:spPr>
      </p:pic>
      <p:pic>
        <p:nvPicPr>
          <p:cNvPr id="277" name="Google Shape;277;p30"/>
          <p:cNvPicPr preferRelativeResize="0"/>
          <p:nvPr/>
        </p:nvPicPr>
        <p:blipFill>
          <a:blip r:embed="rId4">
            <a:alphaModFix/>
          </a:blip>
          <a:stretch>
            <a:fillRect/>
          </a:stretch>
        </p:blipFill>
        <p:spPr>
          <a:xfrm>
            <a:off x="395950" y="2852366"/>
            <a:ext cx="3774613" cy="1970434"/>
          </a:xfrm>
          <a:prstGeom prst="rect">
            <a:avLst/>
          </a:prstGeom>
          <a:noFill/>
          <a:ln cap="flat" cmpd="sng" w="19050">
            <a:solidFill>
              <a:schemeClr val="dk2"/>
            </a:solidFill>
            <a:prstDash val="solid"/>
            <a:round/>
            <a:headEnd len="sm" w="sm" type="none"/>
            <a:tailEnd len="sm" w="sm" type="none"/>
          </a:ln>
        </p:spPr>
      </p:pic>
      <p:pic>
        <p:nvPicPr>
          <p:cNvPr id="278" name="Google Shape;278;p30"/>
          <p:cNvPicPr preferRelativeResize="0"/>
          <p:nvPr/>
        </p:nvPicPr>
        <p:blipFill>
          <a:blip r:embed="rId5">
            <a:alphaModFix/>
          </a:blip>
          <a:stretch>
            <a:fillRect/>
          </a:stretch>
        </p:blipFill>
        <p:spPr>
          <a:xfrm>
            <a:off x="4409025" y="2892650"/>
            <a:ext cx="4384299" cy="19301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1"/>
          <p:cNvSpPr txBox="1"/>
          <p:nvPr>
            <p:ph type="title"/>
          </p:nvPr>
        </p:nvSpPr>
        <p:spPr>
          <a:xfrm>
            <a:off x="354650" y="320475"/>
            <a:ext cx="4843500" cy="9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Model</a:t>
            </a:r>
            <a:endParaRPr/>
          </a:p>
        </p:txBody>
      </p:sp>
      <p:sp>
        <p:nvSpPr>
          <p:cNvPr id="284" name="Google Shape;284;p31"/>
          <p:cNvSpPr txBox="1"/>
          <p:nvPr/>
        </p:nvSpPr>
        <p:spPr>
          <a:xfrm>
            <a:off x="354650" y="1148975"/>
            <a:ext cx="66111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Implemented Grid Search CV to obtain optimal parameters of the model :</a:t>
            </a:r>
            <a:endParaRPr>
              <a:solidFill>
                <a:schemeClr val="dk2"/>
              </a:solidFill>
              <a:latin typeface="Calibri"/>
              <a:ea typeface="Calibri"/>
              <a:cs typeface="Calibri"/>
              <a:sym typeface="Calibri"/>
            </a:endParaRPr>
          </a:p>
        </p:txBody>
      </p:sp>
      <p:pic>
        <p:nvPicPr>
          <p:cNvPr id="285" name="Google Shape;285;p31"/>
          <p:cNvPicPr preferRelativeResize="0"/>
          <p:nvPr/>
        </p:nvPicPr>
        <p:blipFill>
          <a:blip r:embed="rId3">
            <a:alphaModFix/>
          </a:blip>
          <a:stretch>
            <a:fillRect/>
          </a:stretch>
        </p:blipFill>
        <p:spPr>
          <a:xfrm>
            <a:off x="472150" y="1613550"/>
            <a:ext cx="6459924" cy="2608972"/>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643900" y="616400"/>
            <a:ext cx="4095900" cy="10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the Dataset:</a:t>
            </a:r>
            <a:endParaRPr/>
          </a:p>
        </p:txBody>
      </p:sp>
      <p:pic>
        <p:nvPicPr>
          <p:cNvPr id="135" name="Google Shape;135;p14"/>
          <p:cNvPicPr preferRelativeResize="0"/>
          <p:nvPr/>
        </p:nvPicPr>
        <p:blipFill>
          <a:blip r:embed="rId3">
            <a:alphaModFix/>
          </a:blip>
          <a:stretch>
            <a:fillRect/>
          </a:stretch>
        </p:blipFill>
        <p:spPr>
          <a:xfrm>
            <a:off x="583238" y="1467250"/>
            <a:ext cx="4010025" cy="609600"/>
          </a:xfrm>
          <a:prstGeom prst="rect">
            <a:avLst/>
          </a:prstGeom>
          <a:noFill/>
          <a:ln cap="flat" cmpd="sng" w="19050">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136" name="Google Shape;136;p14"/>
          <p:cNvPicPr preferRelativeResize="0"/>
          <p:nvPr/>
        </p:nvPicPr>
        <p:blipFill>
          <a:blip r:embed="rId4">
            <a:alphaModFix/>
          </a:blip>
          <a:stretch>
            <a:fillRect/>
          </a:stretch>
        </p:blipFill>
        <p:spPr>
          <a:xfrm>
            <a:off x="583250" y="2449125"/>
            <a:ext cx="7977501" cy="22539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id="290" name="Google Shape;290;p32"/>
          <p:cNvPicPr preferRelativeResize="0"/>
          <p:nvPr/>
        </p:nvPicPr>
        <p:blipFill>
          <a:blip r:embed="rId3">
            <a:alphaModFix/>
          </a:blip>
          <a:stretch>
            <a:fillRect/>
          </a:stretch>
        </p:blipFill>
        <p:spPr>
          <a:xfrm>
            <a:off x="438500" y="377900"/>
            <a:ext cx="5244475" cy="1764850"/>
          </a:xfrm>
          <a:prstGeom prst="rect">
            <a:avLst/>
          </a:prstGeom>
          <a:noFill/>
          <a:ln cap="flat" cmpd="sng" w="19050">
            <a:solidFill>
              <a:schemeClr val="dk2"/>
            </a:solidFill>
            <a:prstDash val="solid"/>
            <a:round/>
            <a:headEnd len="sm" w="sm" type="none"/>
            <a:tailEnd len="sm" w="sm" type="none"/>
          </a:ln>
        </p:spPr>
      </p:pic>
      <p:pic>
        <p:nvPicPr>
          <p:cNvPr id="291" name="Google Shape;291;p32"/>
          <p:cNvPicPr preferRelativeResize="0"/>
          <p:nvPr/>
        </p:nvPicPr>
        <p:blipFill>
          <a:blip r:embed="rId4">
            <a:alphaModFix/>
          </a:blip>
          <a:stretch>
            <a:fillRect/>
          </a:stretch>
        </p:blipFill>
        <p:spPr>
          <a:xfrm>
            <a:off x="438500" y="2241275"/>
            <a:ext cx="4467400" cy="2294075"/>
          </a:xfrm>
          <a:prstGeom prst="rect">
            <a:avLst/>
          </a:prstGeom>
          <a:noFill/>
          <a:ln cap="flat" cmpd="sng" w="19050">
            <a:solidFill>
              <a:schemeClr val="dk2"/>
            </a:solidFill>
            <a:prstDash val="solid"/>
            <a:round/>
            <a:headEnd len="sm" w="sm" type="none"/>
            <a:tailEnd len="sm" w="sm" type="none"/>
          </a:ln>
        </p:spPr>
      </p:pic>
      <p:pic>
        <p:nvPicPr>
          <p:cNvPr id="292" name="Google Shape;292;p32"/>
          <p:cNvPicPr preferRelativeResize="0"/>
          <p:nvPr/>
        </p:nvPicPr>
        <p:blipFill>
          <a:blip r:embed="rId5">
            <a:alphaModFix/>
          </a:blip>
          <a:stretch>
            <a:fillRect/>
          </a:stretch>
        </p:blipFill>
        <p:spPr>
          <a:xfrm>
            <a:off x="5194950" y="2280025"/>
            <a:ext cx="3605750" cy="20264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340525" y="360225"/>
            <a:ext cx="8275500" cy="73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Subsetting the dataset to get the data of India</a:t>
            </a:r>
            <a:endParaRPr/>
          </a:p>
        </p:txBody>
      </p:sp>
      <p:pic>
        <p:nvPicPr>
          <p:cNvPr id="142" name="Google Shape;142;p15"/>
          <p:cNvPicPr preferRelativeResize="0"/>
          <p:nvPr/>
        </p:nvPicPr>
        <p:blipFill>
          <a:blip r:embed="rId3">
            <a:alphaModFix/>
          </a:blip>
          <a:stretch>
            <a:fillRect/>
          </a:stretch>
        </p:blipFill>
        <p:spPr>
          <a:xfrm>
            <a:off x="590600" y="1305700"/>
            <a:ext cx="3248025" cy="533400"/>
          </a:xfrm>
          <a:prstGeom prst="rect">
            <a:avLst/>
          </a:prstGeom>
          <a:noFill/>
          <a:ln cap="flat" cmpd="sng" w="19050">
            <a:solidFill>
              <a:schemeClr val="dk2"/>
            </a:solidFill>
            <a:prstDash val="solid"/>
            <a:round/>
            <a:headEnd len="sm" w="sm" type="none"/>
            <a:tailEnd len="sm" w="sm" type="none"/>
          </a:ln>
        </p:spPr>
      </p:pic>
      <p:pic>
        <p:nvPicPr>
          <p:cNvPr id="143" name="Google Shape;143;p15"/>
          <p:cNvPicPr preferRelativeResize="0"/>
          <p:nvPr/>
        </p:nvPicPr>
        <p:blipFill>
          <a:blip r:embed="rId4">
            <a:alphaModFix/>
          </a:blip>
          <a:stretch>
            <a:fillRect/>
          </a:stretch>
        </p:blipFill>
        <p:spPr>
          <a:xfrm>
            <a:off x="404338" y="2048075"/>
            <a:ext cx="8497125" cy="25498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401200" y="3198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dataset</a:t>
            </a:r>
            <a:endParaRPr/>
          </a:p>
        </p:txBody>
      </p:sp>
      <p:pic>
        <p:nvPicPr>
          <p:cNvPr id="149" name="Google Shape;149;p16"/>
          <p:cNvPicPr preferRelativeResize="0"/>
          <p:nvPr/>
        </p:nvPicPr>
        <p:blipFill>
          <a:blip r:embed="rId3">
            <a:alphaModFix/>
          </a:blip>
          <a:stretch>
            <a:fillRect/>
          </a:stretch>
        </p:blipFill>
        <p:spPr>
          <a:xfrm>
            <a:off x="643875" y="975250"/>
            <a:ext cx="4673499" cy="1820100"/>
          </a:xfrm>
          <a:prstGeom prst="rect">
            <a:avLst/>
          </a:prstGeom>
          <a:noFill/>
          <a:ln cap="flat" cmpd="sng" w="19050">
            <a:solidFill>
              <a:schemeClr val="dk2"/>
            </a:solidFill>
            <a:prstDash val="solid"/>
            <a:round/>
            <a:headEnd len="sm" w="sm" type="none"/>
            <a:tailEnd len="sm" w="sm" type="none"/>
          </a:ln>
        </p:spPr>
      </p:pic>
      <p:pic>
        <p:nvPicPr>
          <p:cNvPr id="150" name="Google Shape;150;p16"/>
          <p:cNvPicPr preferRelativeResize="0"/>
          <p:nvPr/>
        </p:nvPicPr>
        <p:blipFill>
          <a:blip r:embed="rId4">
            <a:alphaModFix/>
          </a:blip>
          <a:stretch>
            <a:fillRect/>
          </a:stretch>
        </p:blipFill>
        <p:spPr>
          <a:xfrm>
            <a:off x="6037400" y="1274400"/>
            <a:ext cx="1446175" cy="1035575"/>
          </a:xfrm>
          <a:prstGeom prst="rect">
            <a:avLst/>
          </a:prstGeom>
          <a:noFill/>
          <a:ln cap="flat" cmpd="sng" w="19050">
            <a:solidFill>
              <a:schemeClr val="dk2"/>
            </a:solidFill>
            <a:prstDash val="solid"/>
            <a:round/>
            <a:headEnd len="sm" w="sm" type="none"/>
            <a:tailEnd len="sm" w="sm" type="none"/>
          </a:ln>
        </p:spPr>
      </p:pic>
      <p:pic>
        <p:nvPicPr>
          <p:cNvPr id="151" name="Google Shape;151;p16"/>
          <p:cNvPicPr preferRelativeResize="0"/>
          <p:nvPr/>
        </p:nvPicPr>
        <p:blipFill>
          <a:blip r:embed="rId5">
            <a:alphaModFix/>
          </a:blip>
          <a:stretch>
            <a:fillRect/>
          </a:stretch>
        </p:blipFill>
        <p:spPr>
          <a:xfrm>
            <a:off x="1322175" y="2982250"/>
            <a:ext cx="6538900" cy="1820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387725" y="360225"/>
            <a:ext cx="4392600" cy="7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Null Values</a:t>
            </a:r>
            <a:endParaRPr/>
          </a:p>
        </p:txBody>
      </p:sp>
      <p:pic>
        <p:nvPicPr>
          <p:cNvPr id="157" name="Google Shape;157;p17"/>
          <p:cNvPicPr preferRelativeResize="0"/>
          <p:nvPr/>
        </p:nvPicPr>
        <p:blipFill>
          <a:blip r:embed="rId3">
            <a:alphaModFix/>
          </a:blip>
          <a:stretch>
            <a:fillRect/>
          </a:stretch>
        </p:blipFill>
        <p:spPr>
          <a:xfrm>
            <a:off x="5815800" y="360225"/>
            <a:ext cx="2412483" cy="4516749"/>
          </a:xfrm>
          <a:prstGeom prst="rect">
            <a:avLst/>
          </a:prstGeom>
          <a:noFill/>
          <a:ln cap="flat" cmpd="sng" w="19050">
            <a:solidFill>
              <a:schemeClr val="dk2"/>
            </a:solidFill>
            <a:prstDash val="solid"/>
            <a:round/>
            <a:headEnd len="sm" w="sm" type="none"/>
            <a:tailEnd len="sm" w="sm" type="none"/>
          </a:ln>
        </p:spPr>
      </p:pic>
      <p:sp>
        <p:nvSpPr>
          <p:cNvPr id="158" name="Google Shape;158;p17"/>
          <p:cNvSpPr txBox="1"/>
          <p:nvPr/>
        </p:nvSpPr>
        <p:spPr>
          <a:xfrm>
            <a:off x="558500" y="1236500"/>
            <a:ext cx="4686300" cy="1232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Calibri"/>
              <a:buChar char="●"/>
            </a:pPr>
            <a:r>
              <a:rPr lang="en">
                <a:solidFill>
                  <a:schemeClr val="dk2"/>
                </a:solidFill>
                <a:latin typeface="Calibri"/>
                <a:ea typeface="Calibri"/>
                <a:cs typeface="Calibri"/>
                <a:sym typeface="Calibri"/>
              </a:rPr>
              <a:t>Replacing the null values in numerical data by mean.</a:t>
            </a:r>
            <a:endParaRPr>
              <a:solidFill>
                <a:schemeClr val="dk2"/>
              </a:solidFill>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Char char="●"/>
            </a:pPr>
            <a:r>
              <a:rPr lang="en">
                <a:solidFill>
                  <a:schemeClr val="dk2"/>
                </a:solidFill>
                <a:latin typeface="Calibri"/>
                <a:ea typeface="Calibri"/>
                <a:cs typeface="Calibri"/>
                <a:sym typeface="Calibri"/>
              </a:rPr>
              <a:t>Replacing the null values in categorical data by mode.</a:t>
            </a:r>
            <a:endParaRPr>
              <a:solidFill>
                <a:schemeClr val="dk2"/>
              </a:solidFill>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Char char="●"/>
            </a:pPr>
            <a:r>
              <a:rPr lang="en">
                <a:solidFill>
                  <a:schemeClr val="dk2"/>
                </a:solidFill>
                <a:latin typeface="Calibri"/>
                <a:ea typeface="Calibri"/>
                <a:cs typeface="Calibri"/>
                <a:sym typeface="Calibri"/>
              </a:rPr>
              <a:t>Dropping the columns in which more than 50% values are null.</a:t>
            </a:r>
            <a:endParaRPr>
              <a:solidFill>
                <a:schemeClr val="dk2"/>
              </a:solidFill>
              <a:latin typeface="Calibri"/>
              <a:ea typeface="Calibri"/>
              <a:cs typeface="Calibri"/>
              <a:sym typeface="Calibri"/>
            </a:endParaRPr>
          </a:p>
        </p:txBody>
      </p:sp>
      <p:pic>
        <p:nvPicPr>
          <p:cNvPr id="159" name="Google Shape;159;p17"/>
          <p:cNvPicPr preferRelativeResize="0"/>
          <p:nvPr/>
        </p:nvPicPr>
        <p:blipFill>
          <a:blip r:embed="rId4">
            <a:alphaModFix/>
          </a:blip>
          <a:stretch>
            <a:fillRect/>
          </a:stretch>
        </p:blipFill>
        <p:spPr>
          <a:xfrm>
            <a:off x="601975" y="2829725"/>
            <a:ext cx="4895550" cy="1232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455600" y="360875"/>
            <a:ext cx="3726000" cy="9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a:t>
            </a:r>
            <a:endParaRPr/>
          </a:p>
        </p:txBody>
      </p:sp>
      <p:sp>
        <p:nvSpPr>
          <p:cNvPr id="165" name="Google Shape;165;p18"/>
          <p:cNvSpPr txBox="1"/>
          <p:nvPr/>
        </p:nvSpPr>
        <p:spPr>
          <a:xfrm>
            <a:off x="552950" y="1061475"/>
            <a:ext cx="2619000" cy="34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Calibri"/>
                <a:ea typeface="Calibri"/>
                <a:cs typeface="Calibri"/>
                <a:sym typeface="Calibri"/>
              </a:rPr>
              <a:t>Total Number of Tests</a:t>
            </a:r>
            <a:endParaRPr>
              <a:solidFill>
                <a:schemeClr val="dk2"/>
              </a:solidFill>
              <a:latin typeface="Calibri"/>
              <a:ea typeface="Calibri"/>
              <a:cs typeface="Calibri"/>
              <a:sym typeface="Calibri"/>
            </a:endParaRPr>
          </a:p>
        </p:txBody>
      </p:sp>
      <p:pic>
        <p:nvPicPr>
          <p:cNvPr id="166" name="Google Shape;166;p18"/>
          <p:cNvPicPr preferRelativeResize="0"/>
          <p:nvPr/>
        </p:nvPicPr>
        <p:blipFill>
          <a:blip r:embed="rId3">
            <a:alphaModFix/>
          </a:blip>
          <a:stretch>
            <a:fillRect/>
          </a:stretch>
        </p:blipFill>
        <p:spPr>
          <a:xfrm>
            <a:off x="394750" y="1469525"/>
            <a:ext cx="3216900" cy="2123275"/>
          </a:xfrm>
          <a:prstGeom prst="rect">
            <a:avLst/>
          </a:prstGeom>
          <a:noFill/>
          <a:ln cap="flat" cmpd="sng" w="19050">
            <a:solidFill>
              <a:schemeClr val="dk2"/>
            </a:solidFill>
            <a:prstDash val="solid"/>
            <a:round/>
            <a:headEnd len="sm" w="sm" type="none"/>
            <a:tailEnd len="sm" w="sm" type="none"/>
          </a:ln>
        </p:spPr>
      </p:pic>
      <p:sp>
        <p:nvSpPr>
          <p:cNvPr id="167" name="Google Shape;167;p18"/>
          <p:cNvSpPr txBox="1"/>
          <p:nvPr/>
        </p:nvSpPr>
        <p:spPr>
          <a:xfrm>
            <a:off x="344250" y="3902500"/>
            <a:ext cx="3440100" cy="7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The above graph suggests that it took us 42 days to reach the total test count to 10^6.</a:t>
            </a:r>
            <a:endParaRPr>
              <a:solidFill>
                <a:schemeClr val="dk2"/>
              </a:solidFill>
              <a:latin typeface="Calibri"/>
              <a:ea typeface="Calibri"/>
              <a:cs typeface="Calibri"/>
              <a:sym typeface="Calibri"/>
            </a:endParaRPr>
          </a:p>
        </p:txBody>
      </p:sp>
      <p:sp>
        <p:nvSpPr>
          <p:cNvPr id="168" name="Google Shape;168;p18"/>
          <p:cNvSpPr txBox="1"/>
          <p:nvPr/>
        </p:nvSpPr>
        <p:spPr>
          <a:xfrm>
            <a:off x="5110725" y="1061475"/>
            <a:ext cx="21408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Total Number of New Tests</a:t>
            </a:r>
            <a:endParaRPr>
              <a:solidFill>
                <a:schemeClr val="dk2"/>
              </a:solidFill>
              <a:latin typeface="Calibri"/>
              <a:ea typeface="Calibri"/>
              <a:cs typeface="Calibri"/>
              <a:sym typeface="Calibri"/>
            </a:endParaRPr>
          </a:p>
        </p:txBody>
      </p:sp>
      <p:pic>
        <p:nvPicPr>
          <p:cNvPr id="169" name="Google Shape;169;p18"/>
          <p:cNvPicPr preferRelativeResize="0"/>
          <p:nvPr/>
        </p:nvPicPr>
        <p:blipFill>
          <a:blip r:embed="rId4">
            <a:alphaModFix/>
          </a:blip>
          <a:stretch>
            <a:fillRect/>
          </a:stretch>
        </p:blipFill>
        <p:spPr>
          <a:xfrm>
            <a:off x="4738903" y="1490950"/>
            <a:ext cx="3283197" cy="2123275"/>
          </a:xfrm>
          <a:prstGeom prst="rect">
            <a:avLst/>
          </a:prstGeom>
          <a:noFill/>
          <a:ln cap="flat" cmpd="sng" w="19050">
            <a:solidFill>
              <a:schemeClr val="dk2"/>
            </a:solidFill>
            <a:prstDash val="solid"/>
            <a:round/>
            <a:headEnd len="sm" w="sm" type="none"/>
            <a:tailEnd len="sm" w="sm" type="none"/>
          </a:ln>
        </p:spPr>
      </p:pic>
      <p:sp>
        <p:nvSpPr>
          <p:cNvPr id="170" name="Google Shape;170;p18"/>
          <p:cNvSpPr txBox="1"/>
          <p:nvPr/>
        </p:nvSpPr>
        <p:spPr>
          <a:xfrm>
            <a:off x="4767400" y="3902500"/>
            <a:ext cx="3621900" cy="5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It took around 20 days for the new_tests to reach 25000.</a:t>
            </a:r>
            <a:endParaRPr>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19"/>
          <p:cNvPicPr preferRelativeResize="0"/>
          <p:nvPr/>
        </p:nvPicPr>
        <p:blipFill>
          <a:blip r:embed="rId3">
            <a:alphaModFix/>
          </a:blip>
          <a:stretch>
            <a:fillRect/>
          </a:stretch>
        </p:blipFill>
        <p:spPr>
          <a:xfrm>
            <a:off x="539475" y="648350"/>
            <a:ext cx="2955500" cy="1805454"/>
          </a:xfrm>
          <a:prstGeom prst="rect">
            <a:avLst/>
          </a:prstGeom>
          <a:noFill/>
          <a:ln cap="flat" cmpd="sng" w="19050">
            <a:solidFill>
              <a:schemeClr val="dk2"/>
            </a:solidFill>
            <a:prstDash val="solid"/>
            <a:round/>
            <a:headEnd len="sm" w="sm" type="none"/>
            <a:tailEnd len="sm" w="sm" type="none"/>
          </a:ln>
        </p:spPr>
      </p:pic>
      <p:pic>
        <p:nvPicPr>
          <p:cNvPr id="176" name="Google Shape;176;p19"/>
          <p:cNvPicPr preferRelativeResize="0"/>
          <p:nvPr/>
        </p:nvPicPr>
        <p:blipFill rotWithShape="1">
          <a:blip r:embed="rId4">
            <a:alphaModFix/>
          </a:blip>
          <a:srcRect b="0" l="0" r="-4580" t="-4580"/>
          <a:stretch/>
        </p:blipFill>
        <p:spPr>
          <a:xfrm>
            <a:off x="5539275" y="671363"/>
            <a:ext cx="2878200" cy="1816923"/>
          </a:xfrm>
          <a:prstGeom prst="rect">
            <a:avLst/>
          </a:prstGeom>
          <a:noFill/>
          <a:ln cap="flat" cmpd="sng" w="19050">
            <a:solidFill>
              <a:schemeClr val="dk2"/>
            </a:solidFill>
            <a:prstDash val="solid"/>
            <a:round/>
            <a:headEnd len="sm" w="sm" type="none"/>
            <a:tailEnd len="sm" w="sm" type="none"/>
          </a:ln>
        </p:spPr>
      </p:pic>
      <p:sp>
        <p:nvSpPr>
          <p:cNvPr id="177" name="Google Shape;177;p19"/>
          <p:cNvSpPr txBox="1"/>
          <p:nvPr/>
        </p:nvSpPr>
        <p:spPr>
          <a:xfrm>
            <a:off x="539475" y="280525"/>
            <a:ext cx="3318900" cy="2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Total number of New Tests per Thousand</a:t>
            </a:r>
            <a:endParaRPr>
              <a:solidFill>
                <a:schemeClr val="dk2"/>
              </a:solidFill>
              <a:latin typeface="Calibri"/>
              <a:ea typeface="Calibri"/>
              <a:cs typeface="Calibri"/>
              <a:sym typeface="Calibri"/>
            </a:endParaRPr>
          </a:p>
        </p:txBody>
      </p:sp>
      <p:sp>
        <p:nvSpPr>
          <p:cNvPr id="178" name="Google Shape;178;p19"/>
          <p:cNvSpPr txBox="1"/>
          <p:nvPr/>
        </p:nvSpPr>
        <p:spPr>
          <a:xfrm>
            <a:off x="5409525" y="280525"/>
            <a:ext cx="3076800" cy="2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Total Number of Tests per Thousand</a:t>
            </a:r>
            <a:endParaRPr>
              <a:solidFill>
                <a:schemeClr val="dk2"/>
              </a:solidFill>
              <a:latin typeface="Calibri"/>
              <a:ea typeface="Calibri"/>
              <a:cs typeface="Calibri"/>
              <a:sym typeface="Calibri"/>
            </a:endParaRPr>
          </a:p>
        </p:txBody>
      </p:sp>
      <p:pic>
        <p:nvPicPr>
          <p:cNvPr id="179" name="Google Shape;179;p19"/>
          <p:cNvPicPr preferRelativeResize="0"/>
          <p:nvPr/>
        </p:nvPicPr>
        <p:blipFill>
          <a:blip r:embed="rId5">
            <a:alphaModFix/>
          </a:blip>
          <a:stretch>
            <a:fillRect/>
          </a:stretch>
        </p:blipFill>
        <p:spPr>
          <a:xfrm>
            <a:off x="539475" y="2896525"/>
            <a:ext cx="3076799" cy="1996074"/>
          </a:xfrm>
          <a:prstGeom prst="rect">
            <a:avLst/>
          </a:prstGeom>
          <a:noFill/>
          <a:ln cap="flat" cmpd="sng" w="19050">
            <a:solidFill>
              <a:schemeClr val="dk2"/>
            </a:solidFill>
            <a:prstDash val="solid"/>
            <a:round/>
            <a:headEnd len="sm" w="sm" type="none"/>
            <a:tailEnd len="sm" w="sm" type="none"/>
          </a:ln>
        </p:spPr>
      </p:pic>
      <p:sp>
        <p:nvSpPr>
          <p:cNvPr id="180" name="Google Shape;180;p19"/>
          <p:cNvSpPr txBox="1"/>
          <p:nvPr/>
        </p:nvSpPr>
        <p:spPr>
          <a:xfrm>
            <a:off x="759825" y="2559125"/>
            <a:ext cx="2878200" cy="2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Number of New Tests smoothed</a:t>
            </a:r>
            <a:endParaRPr>
              <a:solidFill>
                <a:schemeClr val="dk2"/>
              </a:solidFill>
              <a:latin typeface="Calibri"/>
              <a:ea typeface="Calibri"/>
              <a:cs typeface="Calibri"/>
              <a:sym typeface="Calibri"/>
            </a:endParaRPr>
          </a:p>
        </p:txBody>
      </p:sp>
      <p:sp>
        <p:nvSpPr>
          <p:cNvPr id="181" name="Google Shape;181;p19"/>
          <p:cNvSpPr txBox="1"/>
          <p:nvPr/>
        </p:nvSpPr>
        <p:spPr>
          <a:xfrm>
            <a:off x="3718125" y="3094650"/>
            <a:ext cx="1790700" cy="11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It took around 30 days for the new_tests_smoothed to reach 25000.</a:t>
            </a:r>
            <a:endParaRPr>
              <a:solidFill>
                <a:schemeClr val="dk2"/>
              </a:solidFill>
              <a:latin typeface="Calibri"/>
              <a:ea typeface="Calibri"/>
              <a:cs typeface="Calibri"/>
              <a:sym typeface="Calibri"/>
            </a:endParaRPr>
          </a:p>
        </p:txBody>
      </p:sp>
      <p:pic>
        <p:nvPicPr>
          <p:cNvPr id="182" name="Google Shape;182;p19"/>
          <p:cNvPicPr preferRelativeResize="0"/>
          <p:nvPr/>
        </p:nvPicPr>
        <p:blipFill>
          <a:blip r:embed="rId6">
            <a:alphaModFix/>
          </a:blip>
          <a:stretch>
            <a:fillRect/>
          </a:stretch>
        </p:blipFill>
        <p:spPr>
          <a:xfrm>
            <a:off x="5508825" y="2924325"/>
            <a:ext cx="2878200" cy="1940525"/>
          </a:xfrm>
          <a:prstGeom prst="rect">
            <a:avLst/>
          </a:prstGeom>
          <a:noFill/>
          <a:ln cap="flat" cmpd="sng" w="19050">
            <a:solidFill>
              <a:schemeClr val="dk2"/>
            </a:solidFill>
            <a:prstDash val="solid"/>
            <a:round/>
            <a:headEnd len="sm" w="sm" type="none"/>
            <a:tailEnd len="sm" w="sm" type="none"/>
          </a:ln>
        </p:spPr>
      </p:pic>
      <p:sp>
        <p:nvSpPr>
          <p:cNvPr id="183" name="Google Shape;183;p19"/>
          <p:cNvSpPr txBox="1"/>
          <p:nvPr/>
        </p:nvSpPr>
        <p:spPr>
          <a:xfrm>
            <a:off x="4985325" y="2557788"/>
            <a:ext cx="3925200" cy="2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Number of New Tests smoothed per Thousand</a:t>
            </a:r>
            <a:endParaRPr>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0"/>
          <p:cNvPicPr preferRelativeResize="0"/>
          <p:nvPr/>
        </p:nvPicPr>
        <p:blipFill>
          <a:blip r:embed="rId3">
            <a:alphaModFix/>
          </a:blip>
          <a:stretch>
            <a:fillRect/>
          </a:stretch>
        </p:blipFill>
        <p:spPr>
          <a:xfrm>
            <a:off x="458200" y="646075"/>
            <a:ext cx="2960649" cy="1925675"/>
          </a:xfrm>
          <a:prstGeom prst="rect">
            <a:avLst/>
          </a:prstGeom>
          <a:noFill/>
          <a:ln cap="flat" cmpd="sng" w="19050">
            <a:solidFill>
              <a:schemeClr val="dk2"/>
            </a:solidFill>
            <a:prstDash val="solid"/>
            <a:round/>
            <a:headEnd len="sm" w="sm" type="none"/>
            <a:tailEnd len="sm" w="sm" type="none"/>
          </a:ln>
        </p:spPr>
      </p:pic>
      <p:sp>
        <p:nvSpPr>
          <p:cNvPr id="189" name="Google Shape;189;p20"/>
          <p:cNvSpPr txBox="1"/>
          <p:nvPr/>
        </p:nvSpPr>
        <p:spPr>
          <a:xfrm>
            <a:off x="721250" y="267050"/>
            <a:ext cx="1992900" cy="3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Calibri"/>
                <a:ea typeface="Calibri"/>
                <a:cs typeface="Calibri"/>
                <a:sym typeface="Calibri"/>
              </a:rPr>
              <a:t>Stringency Index</a:t>
            </a:r>
            <a:endParaRPr>
              <a:solidFill>
                <a:schemeClr val="dk2"/>
              </a:solidFill>
              <a:latin typeface="Calibri"/>
              <a:ea typeface="Calibri"/>
              <a:cs typeface="Calibri"/>
              <a:sym typeface="Calibri"/>
            </a:endParaRPr>
          </a:p>
        </p:txBody>
      </p:sp>
      <p:sp>
        <p:nvSpPr>
          <p:cNvPr id="190" name="Google Shape;190;p20"/>
          <p:cNvSpPr txBox="1"/>
          <p:nvPr/>
        </p:nvSpPr>
        <p:spPr>
          <a:xfrm>
            <a:off x="509300" y="2710900"/>
            <a:ext cx="2416800" cy="5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It took around 25 days for the stringency index to reach 10.</a:t>
            </a:r>
            <a:endParaRPr>
              <a:solidFill>
                <a:schemeClr val="dk2"/>
              </a:solidFill>
              <a:latin typeface="Calibri"/>
              <a:ea typeface="Calibri"/>
              <a:cs typeface="Calibri"/>
              <a:sym typeface="Calibri"/>
            </a:endParaRPr>
          </a:p>
        </p:txBody>
      </p:sp>
      <p:pic>
        <p:nvPicPr>
          <p:cNvPr id="191" name="Google Shape;191;p20"/>
          <p:cNvPicPr preferRelativeResize="0"/>
          <p:nvPr/>
        </p:nvPicPr>
        <p:blipFill>
          <a:blip r:embed="rId4">
            <a:alphaModFix/>
          </a:blip>
          <a:stretch>
            <a:fillRect/>
          </a:stretch>
        </p:blipFill>
        <p:spPr>
          <a:xfrm>
            <a:off x="5068675" y="646075"/>
            <a:ext cx="2858235" cy="1925675"/>
          </a:xfrm>
          <a:prstGeom prst="rect">
            <a:avLst/>
          </a:prstGeom>
          <a:noFill/>
          <a:ln cap="flat" cmpd="sng" w="19050">
            <a:solidFill>
              <a:schemeClr val="dk2"/>
            </a:solidFill>
            <a:prstDash val="solid"/>
            <a:round/>
            <a:headEnd len="sm" w="sm" type="none"/>
            <a:tailEnd len="sm" w="sm" type="none"/>
          </a:ln>
        </p:spPr>
      </p:pic>
      <p:sp>
        <p:nvSpPr>
          <p:cNvPr id="192" name="Google Shape;192;p20"/>
          <p:cNvSpPr txBox="1"/>
          <p:nvPr/>
        </p:nvSpPr>
        <p:spPr>
          <a:xfrm>
            <a:off x="5008063" y="267050"/>
            <a:ext cx="25920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Calibri"/>
                <a:ea typeface="Calibri"/>
                <a:cs typeface="Calibri"/>
                <a:sym typeface="Calibri"/>
              </a:rPr>
              <a:t>Total Deaths</a:t>
            </a:r>
            <a:endParaRPr>
              <a:solidFill>
                <a:schemeClr val="dk2"/>
              </a:solidFill>
              <a:latin typeface="Calibri"/>
              <a:ea typeface="Calibri"/>
              <a:cs typeface="Calibri"/>
              <a:sym typeface="Calibri"/>
            </a:endParaRPr>
          </a:p>
        </p:txBody>
      </p:sp>
      <p:sp>
        <p:nvSpPr>
          <p:cNvPr id="193" name="Google Shape;193;p20"/>
          <p:cNvSpPr txBox="1"/>
          <p:nvPr/>
        </p:nvSpPr>
        <p:spPr>
          <a:xfrm>
            <a:off x="5472700" y="2681675"/>
            <a:ext cx="3188100" cy="5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It took around 134 days for the total_deaths to reach 2500.</a:t>
            </a:r>
            <a:endParaRPr>
              <a:solidFill>
                <a:schemeClr val="dk2"/>
              </a:solidFill>
              <a:latin typeface="Calibri"/>
              <a:ea typeface="Calibri"/>
              <a:cs typeface="Calibri"/>
              <a:sym typeface="Calibri"/>
            </a:endParaRPr>
          </a:p>
        </p:txBody>
      </p:sp>
      <p:pic>
        <p:nvPicPr>
          <p:cNvPr id="194" name="Google Shape;194;p20"/>
          <p:cNvPicPr preferRelativeResize="0"/>
          <p:nvPr/>
        </p:nvPicPr>
        <p:blipFill>
          <a:blip r:embed="rId5">
            <a:alphaModFix/>
          </a:blip>
          <a:stretch>
            <a:fillRect/>
          </a:stretch>
        </p:blipFill>
        <p:spPr>
          <a:xfrm>
            <a:off x="2714150" y="3040775"/>
            <a:ext cx="2814000" cy="1797925"/>
          </a:xfrm>
          <a:prstGeom prst="rect">
            <a:avLst/>
          </a:prstGeom>
          <a:noFill/>
          <a:ln cap="flat" cmpd="sng" w="19050">
            <a:solidFill>
              <a:schemeClr val="dk2"/>
            </a:solidFill>
            <a:prstDash val="solid"/>
            <a:round/>
            <a:headEnd len="sm" w="sm" type="none"/>
            <a:tailEnd len="sm" w="sm" type="none"/>
          </a:ln>
        </p:spPr>
      </p:pic>
      <p:sp>
        <p:nvSpPr>
          <p:cNvPr id="195" name="Google Shape;195;p20"/>
          <p:cNvSpPr txBox="1"/>
          <p:nvPr/>
        </p:nvSpPr>
        <p:spPr>
          <a:xfrm>
            <a:off x="3225675" y="2724350"/>
            <a:ext cx="18591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Calibri"/>
                <a:ea typeface="Calibri"/>
                <a:cs typeface="Calibri"/>
                <a:sym typeface="Calibri"/>
              </a:rPr>
              <a:t>New Deaths</a:t>
            </a:r>
            <a:endParaRPr>
              <a:solidFill>
                <a:schemeClr val="dk2"/>
              </a:solidFill>
              <a:latin typeface="Calibri"/>
              <a:ea typeface="Calibri"/>
              <a:cs typeface="Calibri"/>
              <a:sym typeface="Calibri"/>
            </a:endParaRPr>
          </a:p>
        </p:txBody>
      </p:sp>
      <p:sp>
        <p:nvSpPr>
          <p:cNvPr id="196" name="Google Shape;196;p20"/>
          <p:cNvSpPr txBox="1"/>
          <p:nvPr/>
        </p:nvSpPr>
        <p:spPr>
          <a:xfrm>
            <a:off x="613550" y="3814975"/>
            <a:ext cx="2140800" cy="8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It took about 145 days for the new deaths to reach 240.</a:t>
            </a:r>
            <a:endParaRPr>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21"/>
          <p:cNvPicPr preferRelativeResize="0"/>
          <p:nvPr/>
        </p:nvPicPr>
        <p:blipFill>
          <a:blip r:embed="rId3">
            <a:alphaModFix/>
          </a:blip>
          <a:stretch>
            <a:fillRect/>
          </a:stretch>
        </p:blipFill>
        <p:spPr>
          <a:xfrm>
            <a:off x="569775" y="677525"/>
            <a:ext cx="3019894" cy="1941350"/>
          </a:xfrm>
          <a:prstGeom prst="rect">
            <a:avLst/>
          </a:prstGeom>
          <a:noFill/>
          <a:ln cap="flat" cmpd="sng" w="19050">
            <a:solidFill>
              <a:schemeClr val="dk2"/>
            </a:solidFill>
            <a:prstDash val="solid"/>
            <a:round/>
            <a:headEnd len="sm" w="sm" type="none"/>
            <a:tailEnd len="sm" w="sm" type="none"/>
          </a:ln>
        </p:spPr>
      </p:pic>
      <p:sp>
        <p:nvSpPr>
          <p:cNvPr id="202" name="Google Shape;202;p21"/>
          <p:cNvSpPr txBox="1"/>
          <p:nvPr/>
        </p:nvSpPr>
        <p:spPr>
          <a:xfrm>
            <a:off x="828975" y="307450"/>
            <a:ext cx="2659200" cy="32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Calibri"/>
                <a:ea typeface="Calibri"/>
                <a:cs typeface="Calibri"/>
                <a:sym typeface="Calibri"/>
              </a:rPr>
              <a:t>Total deaths per million</a:t>
            </a:r>
            <a:endParaRPr>
              <a:solidFill>
                <a:schemeClr val="dk2"/>
              </a:solidFill>
              <a:latin typeface="Calibri"/>
              <a:ea typeface="Calibri"/>
              <a:cs typeface="Calibri"/>
              <a:sym typeface="Calibri"/>
            </a:endParaRPr>
          </a:p>
        </p:txBody>
      </p:sp>
      <p:pic>
        <p:nvPicPr>
          <p:cNvPr id="203" name="Google Shape;203;p21"/>
          <p:cNvPicPr preferRelativeResize="0"/>
          <p:nvPr/>
        </p:nvPicPr>
        <p:blipFill>
          <a:blip r:embed="rId4">
            <a:alphaModFix/>
          </a:blip>
          <a:stretch>
            <a:fillRect/>
          </a:stretch>
        </p:blipFill>
        <p:spPr>
          <a:xfrm>
            <a:off x="5205050" y="652213"/>
            <a:ext cx="3019900" cy="1991976"/>
          </a:xfrm>
          <a:prstGeom prst="rect">
            <a:avLst/>
          </a:prstGeom>
          <a:noFill/>
          <a:ln cap="flat" cmpd="sng" w="19050">
            <a:solidFill>
              <a:schemeClr val="dk2"/>
            </a:solidFill>
            <a:prstDash val="solid"/>
            <a:round/>
            <a:headEnd len="sm" w="sm" type="none"/>
            <a:tailEnd len="sm" w="sm" type="none"/>
          </a:ln>
        </p:spPr>
      </p:pic>
      <p:sp>
        <p:nvSpPr>
          <p:cNvPr id="204" name="Google Shape;204;p21"/>
          <p:cNvSpPr txBox="1"/>
          <p:nvPr/>
        </p:nvSpPr>
        <p:spPr>
          <a:xfrm>
            <a:off x="5205050" y="307450"/>
            <a:ext cx="2979900" cy="2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Calibri"/>
                <a:ea typeface="Calibri"/>
                <a:cs typeface="Calibri"/>
                <a:sym typeface="Calibri"/>
              </a:rPr>
              <a:t>New deaths per million</a:t>
            </a:r>
            <a:endParaRPr>
              <a:solidFill>
                <a:schemeClr val="dk2"/>
              </a:solidFill>
              <a:latin typeface="Calibri"/>
              <a:ea typeface="Calibri"/>
              <a:cs typeface="Calibri"/>
              <a:sym typeface="Calibri"/>
            </a:endParaRPr>
          </a:p>
        </p:txBody>
      </p:sp>
      <p:pic>
        <p:nvPicPr>
          <p:cNvPr id="205" name="Google Shape;205;p21"/>
          <p:cNvPicPr preferRelativeResize="0"/>
          <p:nvPr/>
        </p:nvPicPr>
        <p:blipFill>
          <a:blip r:embed="rId5">
            <a:alphaModFix/>
          </a:blip>
          <a:stretch>
            <a:fillRect/>
          </a:stretch>
        </p:blipFill>
        <p:spPr>
          <a:xfrm>
            <a:off x="569775" y="2946375"/>
            <a:ext cx="3019900" cy="1944500"/>
          </a:xfrm>
          <a:prstGeom prst="rect">
            <a:avLst/>
          </a:prstGeom>
          <a:noFill/>
          <a:ln cap="flat" cmpd="sng" w="19050">
            <a:solidFill>
              <a:schemeClr val="dk2"/>
            </a:solidFill>
            <a:prstDash val="solid"/>
            <a:round/>
            <a:headEnd len="sm" w="sm" type="none"/>
            <a:tailEnd len="sm" w="sm" type="none"/>
          </a:ln>
        </p:spPr>
      </p:pic>
      <p:sp>
        <p:nvSpPr>
          <p:cNvPr id="206" name="Google Shape;206;p21"/>
          <p:cNvSpPr txBox="1"/>
          <p:nvPr/>
        </p:nvSpPr>
        <p:spPr>
          <a:xfrm>
            <a:off x="862625" y="2622375"/>
            <a:ext cx="22149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Calibri"/>
                <a:ea typeface="Calibri"/>
                <a:cs typeface="Calibri"/>
                <a:sym typeface="Calibri"/>
              </a:rPr>
              <a:t>Total cases</a:t>
            </a:r>
            <a:endParaRPr>
              <a:solidFill>
                <a:schemeClr val="dk2"/>
              </a:solidFill>
              <a:latin typeface="Calibri"/>
              <a:ea typeface="Calibri"/>
              <a:cs typeface="Calibri"/>
              <a:sym typeface="Calibri"/>
            </a:endParaRPr>
          </a:p>
        </p:txBody>
      </p:sp>
      <p:sp>
        <p:nvSpPr>
          <p:cNvPr id="207" name="Google Shape;207;p21"/>
          <p:cNvSpPr txBox="1"/>
          <p:nvPr/>
        </p:nvSpPr>
        <p:spPr>
          <a:xfrm>
            <a:off x="3793575" y="2704000"/>
            <a:ext cx="1279200" cy="10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It took around 138 days for total cases to reach 100000.</a:t>
            </a:r>
            <a:endParaRPr>
              <a:solidFill>
                <a:schemeClr val="dk2"/>
              </a:solidFill>
              <a:latin typeface="Calibri"/>
              <a:ea typeface="Calibri"/>
              <a:cs typeface="Calibri"/>
              <a:sym typeface="Calibri"/>
            </a:endParaRPr>
          </a:p>
        </p:txBody>
      </p:sp>
      <p:pic>
        <p:nvPicPr>
          <p:cNvPr id="208" name="Google Shape;208;p21"/>
          <p:cNvPicPr preferRelativeResize="0"/>
          <p:nvPr/>
        </p:nvPicPr>
        <p:blipFill rotWithShape="1">
          <a:blip r:embed="rId6">
            <a:alphaModFix/>
          </a:blip>
          <a:srcRect b="-1730" l="0" r="0" t="1730"/>
          <a:stretch/>
        </p:blipFill>
        <p:spPr>
          <a:xfrm>
            <a:off x="5276675" y="2944865"/>
            <a:ext cx="3019899" cy="1947510"/>
          </a:xfrm>
          <a:prstGeom prst="rect">
            <a:avLst/>
          </a:prstGeom>
          <a:noFill/>
          <a:ln cap="flat" cmpd="sng" w="19050">
            <a:solidFill>
              <a:schemeClr val="dk2"/>
            </a:solidFill>
            <a:prstDash val="solid"/>
            <a:round/>
            <a:headEnd len="sm" w="sm" type="none"/>
            <a:tailEnd len="sm" w="sm" type="none"/>
          </a:ln>
        </p:spPr>
      </p:pic>
      <p:sp>
        <p:nvSpPr>
          <p:cNvPr id="209" name="Google Shape;209;p21"/>
          <p:cNvSpPr txBox="1"/>
          <p:nvPr/>
        </p:nvSpPr>
        <p:spPr>
          <a:xfrm>
            <a:off x="5622400" y="2622363"/>
            <a:ext cx="20466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Calibri"/>
                <a:ea typeface="Calibri"/>
                <a:cs typeface="Calibri"/>
                <a:sym typeface="Calibri"/>
              </a:rPr>
              <a:t>New cases</a:t>
            </a:r>
            <a:endParaRPr>
              <a:solidFill>
                <a:schemeClr val="dk2"/>
              </a:solidFill>
              <a:latin typeface="Calibri"/>
              <a:ea typeface="Calibri"/>
              <a:cs typeface="Calibri"/>
              <a:sym typeface="Calibri"/>
            </a:endParaRPr>
          </a:p>
        </p:txBody>
      </p:sp>
      <p:sp>
        <p:nvSpPr>
          <p:cNvPr id="210" name="Google Shape;210;p21"/>
          <p:cNvSpPr txBox="1"/>
          <p:nvPr/>
        </p:nvSpPr>
        <p:spPr>
          <a:xfrm>
            <a:off x="3793650" y="3822500"/>
            <a:ext cx="1279200" cy="9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It took around 122 days for new cases to reach 2500.</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