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Titillium Web"/>
      <p:regular r:id="rId25"/>
      <p:bold r:id="rId26"/>
      <p:italic r:id="rId27"/>
      <p:boldItalic r:id="rId28"/>
    </p:embeddedFont>
    <p:embeddedFont>
      <p:font typeface="Titillium Web Extra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80FF5E-F954-4D02-96DE-D6DB5C116C58}">
  <a:tblStyle styleId="{2A80FF5E-F954-4D02-96DE-D6DB5C116C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itilliumWeb-bold.fntdata"/><Relationship Id="rId25" Type="http://schemas.openxmlformats.org/officeDocument/2006/relationships/font" Target="fonts/TitilliumWeb-regular.fntdata"/><Relationship Id="rId28" Type="http://schemas.openxmlformats.org/officeDocument/2006/relationships/font" Target="fonts/TitilliumWeb-boldItalic.fntdata"/><Relationship Id="rId27" Type="http://schemas.openxmlformats.org/officeDocument/2006/relationships/font" Target="fonts/TitilliumWeb-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itilliumWebExtra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itilliumWebExtraLight-italic.fntdata"/><Relationship Id="rId30" Type="http://schemas.openxmlformats.org/officeDocument/2006/relationships/font" Target="fonts/TitilliumWebExtra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TitilliumWebExtra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ab2dfe72de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ab2dfe72d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ab2dfe72de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ab2dfe72d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ab2dfe72de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ab2dfe72d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ab2dfe72de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ab2dfe72d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ab2dfe72de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ab2dfe72d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ab2dfe72de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ab2dfe72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ab2dfe72de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ab2dfe72d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ab2dfe72de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ab2dfe72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ab2dfe72de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ab2dfe72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ab2dfe72de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ab2dfe72d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ab2dfe72de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ab2dfe72d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ab2dfe72de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ab2dfe72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ab2dfe72de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ab2dfe72d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35900" y="871145"/>
            <a:ext cx="7729200" cy="10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SALES DATA ANALYSIS</a:t>
            </a:r>
            <a:endParaRPr b="1">
              <a:latin typeface="Titillium Web"/>
              <a:ea typeface="Titillium Web"/>
              <a:cs typeface="Titillium Web"/>
              <a:sym typeface="Titillium Web"/>
            </a:endParaRPr>
          </a:p>
        </p:txBody>
      </p:sp>
      <p:sp>
        <p:nvSpPr>
          <p:cNvPr id="780" name="Google Shape;780;p15"/>
          <p:cNvSpPr txBox="1"/>
          <p:nvPr/>
        </p:nvSpPr>
        <p:spPr>
          <a:xfrm>
            <a:off x="6709225" y="3371775"/>
            <a:ext cx="2376900" cy="14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Submitted BY :</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Rishika Chaudhary</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1710110276</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ECE-2021</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Shiv Nadar University</a:t>
            </a:r>
            <a:endParaRPr b="1">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24"/>
          <p:cNvSpPr txBox="1"/>
          <p:nvPr/>
        </p:nvSpPr>
        <p:spPr>
          <a:xfrm>
            <a:off x="142275" y="132400"/>
            <a:ext cx="34740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COLUMN : CUSTOMER ID</a:t>
            </a:r>
            <a:endParaRPr b="1" sz="2000">
              <a:solidFill>
                <a:srgbClr val="FFFFFF"/>
              </a:solidFill>
              <a:latin typeface="Titillium Web"/>
              <a:ea typeface="Titillium Web"/>
              <a:cs typeface="Titillium Web"/>
              <a:sym typeface="Titillium Web"/>
            </a:endParaRPr>
          </a:p>
        </p:txBody>
      </p:sp>
      <p:sp>
        <p:nvSpPr>
          <p:cNvPr id="847" name="Google Shape;847;p24"/>
          <p:cNvSpPr txBox="1"/>
          <p:nvPr/>
        </p:nvSpPr>
        <p:spPr>
          <a:xfrm>
            <a:off x="142275" y="1088400"/>
            <a:ext cx="2450700" cy="377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This graph depicts the most common customers in the dataset</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most common customer id is 17841 and has count 7847.</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top ten common customers can be awarded with coupons or some special discounts so that they don’t stop purchasing.</a:t>
            </a:r>
            <a:endParaRPr>
              <a:solidFill>
                <a:srgbClr val="FFFFFF"/>
              </a:solidFill>
              <a:latin typeface="Titillium Web"/>
              <a:ea typeface="Titillium Web"/>
              <a:cs typeface="Titillium Web"/>
              <a:sym typeface="Titillium Web"/>
            </a:endParaRPr>
          </a:p>
        </p:txBody>
      </p:sp>
      <p:pic>
        <p:nvPicPr>
          <p:cNvPr id="848" name="Google Shape;848;p24"/>
          <p:cNvPicPr preferRelativeResize="0"/>
          <p:nvPr/>
        </p:nvPicPr>
        <p:blipFill>
          <a:blip r:embed="rId3">
            <a:alphaModFix/>
          </a:blip>
          <a:stretch>
            <a:fillRect/>
          </a:stretch>
        </p:blipFill>
        <p:spPr>
          <a:xfrm>
            <a:off x="2626500" y="2118450"/>
            <a:ext cx="6463649" cy="2901600"/>
          </a:xfrm>
          <a:prstGeom prst="rect">
            <a:avLst/>
          </a:prstGeom>
          <a:noFill/>
          <a:ln cap="flat" cmpd="sng" w="28575">
            <a:solidFill>
              <a:srgbClr val="000000"/>
            </a:solidFill>
            <a:prstDash val="solid"/>
            <a:round/>
            <a:headEnd len="sm" w="sm" type="none"/>
            <a:tailEnd len="sm" w="sm" type="none"/>
          </a:ln>
        </p:spPr>
      </p:pic>
      <p:pic>
        <p:nvPicPr>
          <p:cNvPr id="849" name="Google Shape;849;p24"/>
          <p:cNvPicPr preferRelativeResize="0"/>
          <p:nvPr/>
        </p:nvPicPr>
        <p:blipFill>
          <a:blip r:embed="rId4">
            <a:alphaModFix/>
          </a:blip>
          <a:stretch>
            <a:fillRect/>
          </a:stretch>
        </p:blipFill>
        <p:spPr>
          <a:xfrm>
            <a:off x="2696738" y="623650"/>
            <a:ext cx="3400425" cy="136207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25"/>
          <p:cNvSpPr txBox="1"/>
          <p:nvPr/>
        </p:nvSpPr>
        <p:spPr>
          <a:xfrm>
            <a:off x="142275" y="132400"/>
            <a:ext cx="34740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COLUMN : Transaction Country</a:t>
            </a:r>
            <a:endParaRPr b="1" sz="2000">
              <a:solidFill>
                <a:srgbClr val="FFFFFF"/>
              </a:solidFill>
              <a:latin typeface="Titillium Web"/>
              <a:ea typeface="Titillium Web"/>
              <a:cs typeface="Titillium Web"/>
              <a:sym typeface="Titillium Web"/>
            </a:endParaRPr>
          </a:p>
        </p:txBody>
      </p:sp>
      <p:sp>
        <p:nvSpPr>
          <p:cNvPr id="855" name="Google Shape;855;p25"/>
          <p:cNvSpPr txBox="1"/>
          <p:nvPr/>
        </p:nvSpPr>
        <p:spPr>
          <a:xfrm>
            <a:off x="142275" y="1088400"/>
            <a:ext cx="2450700" cy="390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This graph depicts the transactions by different countries.</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maximum number of transactions is by United Kingdom, as the retail store is UK based.</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Approximately 89% of the transactions took place in the united kingdom.</a:t>
            </a:r>
            <a:endParaRPr>
              <a:solidFill>
                <a:srgbClr val="FFFFFF"/>
              </a:solidFill>
              <a:latin typeface="Titillium Web"/>
              <a:ea typeface="Titillium Web"/>
              <a:cs typeface="Titillium Web"/>
              <a:sym typeface="Titillium Web"/>
            </a:endParaRPr>
          </a:p>
          <a:p>
            <a:pPr indent="0" lvl="0" marL="9144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For proper visualisation, we can create attributes of within and outside UK.</a:t>
            </a:r>
            <a:endParaRPr>
              <a:solidFill>
                <a:srgbClr val="FFFFFF"/>
              </a:solidFill>
              <a:latin typeface="Titillium Web"/>
              <a:ea typeface="Titillium Web"/>
              <a:cs typeface="Titillium Web"/>
              <a:sym typeface="Titillium Web"/>
            </a:endParaRPr>
          </a:p>
        </p:txBody>
      </p:sp>
      <p:pic>
        <p:nvPicPr>
          <p:cNvPr id="856" name="Google Shape;856;p25"/>
          <p:cNvPicPr preferRelativeResize="0"/>
          <p:nvPr/>
        </p:nvPicPr>
        <p:blipFill>
          <a:blip r:embed="rId3">
            <a:alphaModFix/>
          </a:blip>
          <a:stretch>
            <a:fillRect/>
          </a:stretch>
        </p:blipFill>
        <p:spPr>
          <a:xfrm>
            <a:off x="7229100" y="1754700"/>
            <a:ext cx="1724025" cy="361950"/>
          </a:xfrm>
          <a:prstGeom prst="rect">
            <a:avLst/>
          </a:prstGeom>
          <a:noFill/>
          <a:ln cap="flat" cmpd="sng" w="28575">
            <a:solidFill>
              <a:srgbClr val="000000"/>
            </a:solidFill>
            <a:prstDash val="solid"/>
            <a:round/>
            <a:headEnd len="sm" w="sm" type="none"/>
            <a:tailEnd len="sm" w="sm" type="none"/>
          </a:ln>
        </p:spPr>
      </p:pic>
      <p:pic>
        <p:nvPicPr>
          <p:cNvPr id="857" name="Google Shape;857;p25"/>
          <p:cNvPicPr preferRelativeResize="0"/>
          <p:nvPr/>
        </p:nvPicPr>
        <p:blipFill>
          <a:blip r:embed="rId4">
            <a:alphaModFix/>
          </a:blip>
          <a:stretch>
            <a:fillRect/>
          </a:stretch>
        </p:blipFill>
        <p:spPr>
          <a:xfrm>
            <a:off x="2859825" y="2300225"/>
            <a:ext cx="6155651" cy="255827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pic>
        <p:nvPicPr>
          <p:cNvPr id="862" name="Google Shape;862;p26"/>
          <p:cNvPicPr preferRelativeResize="0"/>
          <p:nvPr/>
        </p:nvPicPr>
        <p:blipFill>
          <a:blip r:embed="rId3">
            <a:alphaModFix/>
          </a:blip>
          <a:stretch>
            <a:fillRect/>
          </a:stretch>
        </p:blipFill>
        <p:spPr>
          <a:xfrm>
            <a:off x="186075" y="2347350"/>
            <a:ext cx="4137825" cy="2693475"/>
          </a:xfrm>
          <a:prstGeom prst="rect">
            <a:avLst/>
          </a:prstGeom>
          <a:noFill/>
          <a:ln cap="flat" cmpd="sng" w="28575">
            <a:solidFill>
              <a:srgbClr val="000000"/>
            </a:solidFill>
            <a:prstDash val="solid"/>
            <a:round/>
            <a:headEnd len="sm" w="sm" type="none"/>
            <a:tailEnd len="sm" w="sm" type="none"/>
          </a:ln>
        </p:spPr>
      </p:pic>
      <p:pic>
        <p:nvPicPr>
          <p:cNvPr id="863" name="Google Shape;863;p26"/>
          <p:cNvPicPr preferRelativeResize="0"/>
          <p:nvPr/>
        </p:nvPicPr>
        <p:blipFill>
          <a:blip r:embed="rId4">
            <a:alphaModFix/>
          </a:blip>
          <a:stretch>
            <a:fillRect/>
          </a:stretch>
        </p:blipFill>
        <p:spPr>
          <a:xfrm>
            <a:off x="6184000" y="139100"/>
            <a:ext cx="2862300" cy="2477525"/>
          </a:xfrm>
          <a:prstGeom prst="rect">
            <a:avLst/>
          </a:prstGeom>
          <a:noFill/>
          <a:ln cap="flat" cmpd="sng" w="28575">
            <a:solidFill>
              <a:srgbClr val="000000"/>
            </a:solidFill>
            <a:prstDash val="solid"/>
            <a:round/>
            <a:headEnd len="sm" w="sm" type="none"/>
            <a:tailEnd len="sm" w="sm" type="none"/>
          </a:ln>
        </p:spPr>
      </p:pic>
      <p:sp>
        <p:nvSpPr>
          <p:cNvPr id="864" name="Google Shape;864;p26"/>
          <p:cNvSpPr txBox="1"/>
          <p:nvPr/>
        </p:nvSpPr>
        <p:spPr>
          <a:xfrm>
            <a:off x="186075" y="139100"/>
            <a:ext cx="4086600" cy="20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Below is the time series plot of the revenue, where we can observe the sum of the revenue against the months of that year.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It does not have a strictly increasing trend, it is increasing but with irregularities.</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In the month of January, on a particular day, there is no revenue,odd.</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maximum revenue is generated around the month of october.</a:t>
            </a:r>
            <a:endParaRPr>
              <a:solidFill>
                <a:srgbClr val="FFFFFF"/>
              </a:solidFill>
              <a:latin typeface="Titillium Web"/>
              <a:ea typeface="Titillium Web"/>
              <a:cs typeface="Titillium Web"/>
              <a:sym typeface="Titillium Web"/>
            </a:endParaRPr>
          </a:p>
        </p:txBody>
      </p:sp>
      <p:sp>
        <p:nvSpPr>
          <p:cNvPr id="865" name="Google Shape;865;p26"/>
          <p:cNvSpPr txBox="1"/>
          <p:nvPr/>
        </p:nvSpPr>
        <p:spPr>
          <a:xfrm>
            <a:off x="4827975" y="3000350"/>
            <a:ext cx="4187400" cy="20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The above table shows that the sum of revenue was zero in the on the second of January, which suggests that the shop might be closed due to the holiday season.</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pic>
        <p:nvPicPr>
          <p:cNvPr id="870" name="Google Shape;870;p27"/>
          <p:cNvPicPr preferRelativeResize="0"/>
          <p:nvPr/>
        </p:nvPicPr>
        <p:blipFill rotWithShape="1">
          <a:blip r:embed="rId3">
            <a:alphaModFix/>
          </a:blip>
          <a:srcRect b="0" l="4228" r="1378" t="1244"/>
          <a:stretch/>
        </p:blipFill>
        <p:spPr>
          <a:xfrm>
            <a:off x="324050" y="2566575"/>
            <a:ext cx="5459926" cy="2508625"/>
          </a:xfrm>
          <a:prstGeom prst="rect">
            <a:avLst/>
          </a:prstGeom>
          <a:noFill/>
          <a:ln cap="flat" cmpd="sng" w="28575">
            <a:solidFill>
              <a:srgbClr val="000000"/>
            </a:solidFill>
            <a:prstDash val="solid"/>
            <a:round/>
            <a:headEnd len="sm" w="sm" type="none"/>
            <a:tailEnd len="sm" w="sm" type="none"/>
          </a:ln>
        </p:spPr>
      </p:pic>
      <p:pic>
        <p:nvPicPr>
          <p:cNvPr id="871" name="Google Shape;871;p27"/>
          <p:cNvPicPr preferRelativeResize="0"/>
          <p:nvPr/>
        </p:nvPicPr>
        <p:blipFill>
          <a:blip r:embed="rId4">
            <a:alphaModFix/>
          </a:blip>
          <a:stretch>
            <a:fillRect/>
          </a:stretch>
        </p:blipFill>
        <p:spPr>
          <a:xfrm>
            <a:off x="4979500" y="145675"/>
            <a:ext cx="3822780" cy="2082925"/>
          </a:xfrm>
          <a:prstGeom prst="rect">
            <a:avLst/>
          </a:prstGeom>
          <a:noFill/>
          <a:ln cap="flat" cmpd="sng" w="28575">
            <a:solidFill>
              <a:srgbClr val="000000"/>
            </a:solidFill>
            <a:prstDash val="solid"/>
            <a:round/>
            <a:headEnd len="sm" w="sm" type="none"/>
            <a:tailEnd len="sm" w="sm" type="none"/>
          </a:ln>
        </p:spPr>
      </p:pic>
      <p:sp>
        <p:nvSpPr>
          <p:cNvPr id="872" name="Google Shape;872;p27"/>
          <p:cNvSpPr txBox="1"/>
          <p:nvPr/>
        </p:nvSpPr>
        <p:spPr>
          <a:xfrm>
            <a:off x="263450" y="199725"/>
            <a:ext cx="4551000" cy="21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The graph on the right depicts that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maximum no of products were sold on Thursday.</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sales for Saturday are zero, possibly the shop is closed on that day.</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The graphs on the bottom show revenue, money spent for different customer id’s and the transaction country.</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Netherlands has spent the maximum amount of revenue.</a:t>
            </a:r>
            <a:endParaRPr>
              <a:solidFill>
                <a:srgbClr val="FFFFFF"/>
              </a:solidFill>
              <a:latin typeface="Titillium Web"/>
              <a:ea typeface="Titillium Web"/>
              <a:cs typeface="Titillium Web"/>
              <a:sym typeface="Titillium Web"/>
            </a:endParaRPr>
          </a:p>
        </p:txBody>
      </p:sp>
      <p:pic>
        <p:nvPicPr>
          <p:cNvPr id="873" name="Google Shape;873;p27"/>
          <p:cNvPicPr preferRelativeResize="0"/>
          <p:nvPr/>
        </p:nvPicPr>
        <p:blipFill>
          <a:blip r:embed="rId5">
            <a:alphaModFix/>
          </a:blip>
          <a:stretch>
            <a:fillRect/>
          </a:stretch>
        </p:blipFill>
        <p:spPr>
          <a:xfrm>
            <a:off x="6194650" y="2566575"/>
            <a:ext cx="2874700" cy="248042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28"/>
          <p:cNvSpPr txBox="1"/>
          <p:nvPr>
            <p:ph idx="4294967295" type="ctrTitle"/>
          </p:nvPr>
        </p:nvSpPr>
        <p:spPr>
          <a:xfrm>
            <a:off x="641050" y="448843"/>
            <a:ext cx="5178900" cy="29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200"/>
              <a:t>RFM ANALYSIS</a:t>
            </a:r>
            <a:endParaRPr sz="9200"/>
          </a:p>
        </p:txBody>
      </p:sp>
      <p:grpSp>
        <p:nvGrpSpPr>
          <p:cNvPr id="879" name="Google Shape;879;p28"/>
          <p:cNvGrpSpPr/>
          <p:nvPr/>
        </p:nvGrpSpPr>
        <p:grpSpPr>
          <a:xfrm>
            <a:off x="6386449" y="535979"/>
            <a:ext cx="2049541" cy="2049503"/>
            <a:chOff x="6643075" y="3664250"/>
            <a:chExt cx="407950" cy="407975"/>
          </a:xfrm>
        </p:grpSpPr>
        <p:sp>
          <p:nvSpPr>
            <p:cNvPr id="880" name="Google Shape;880;p2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28"/>
          <p:cNvGrpSpPr/>
          <p:nvPr/>
        </p:nvGrpSpPr>
        <p:grpSpPr>
          <a:xfrm rot="-587398">
            <a:off x="6265771" y="2852329"/>
            <a:ext cx="842620" cy="842572"/>
            <a:chOff x="576250" y="4319400"/>
            <a:chExt cx="442075" cy="442050"/>
          </a:xfrm>
        </p:grpSpPr>
        <p:sp>
          <p:nvSpPr>
            <p:cNvPr id="883" name="Google Shape;883;p2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28"/>
          <p:cNvSpPr/>
          <p:nvPr/>
        </p:nvSpPr>
        <p:spPr>
          <a:xfrm>
            <a:off x="5895981" y="100930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rot="2697547">
            <a:off x="8007055" y="2575333"/>
            <a:ext cx="486304" cy="4643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a:off x="8391773" y="2310235"/>
            <a:ext cx="194803" cy="18607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rot="1280241">
            <a:off x="5674028" y="1931959"/>
            <a:ext cx="194750" cy="18604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29"/>
          <p:cNvSpPr txBox="1"/>
          <p:nvPr>
            <p:ph idx="1" type="body"/>
          </p:nvPr>
        </p:nvSpPr>
        <p:spPr>
          <a:xfrm>
            <a:off x="564650" y="535925"/>
            <a:ext cx="2477400" cy="3621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a:t>Recency</a:t>
            </a:r>
            <a:endParaRPr b="1"/>
          </a:p>
          <a:p>
            <a:pPr indent="0" lvl="0" marL="0" rtl="0" algn="just">
              <a:spcBef>
                <a:spcPts val="600"/>
              </a:spcBef>
              <a:spcAft>
                <a:spcPts val="0"/>
              </a:spcAft>
              <a:buNone/>
            </a:pPr>
            <a:r>
              <a:rPr lang="en" sz="1600"/>
              <a:t>The more recently a customer has made a purchase with a company, the more likely he or she will continue to keep the business and brand in mind for subsequent purchases. Compared with customers who have not bought from the business in months or even longer periods.</a:t>
            </a:r>
            <a:endParaRPr sz="1600"/>
          </a:p>
        </p:txBody>
      </p:sp>
      <p:sp>
        <p:nvSpPr>
          <p:cNvPr id="897" name="Google Shape;897;p29"/>
          <p:cNvSpPr txBox="1"/>
          <p:nvPr>
            <p:ph idx="2" type="body"/>
          </p:nvPr>
        </p:nvSpPr>
        <p:spPr>
          <a:xfrm>
            <a:off x="3264975" y="587525"/>
            <a:ext cx="2477400" cy="351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Frequency</a:t>
            </a:r>
            <a:endParaRPr b="1"/>
          </a:p>
          <a:p>
            <a:pPr indent="0" lvl="0" marL="0" rtl="0" algn="just">
              <a:spcBef>
                <a:spcPts val="600"/>
              </a:spcBef>
              <a:spcAft>
                <a:spcPts val="0"/>
              </a:spcAft>
              <a:buNone/>
            </a:pPr>
            <a:r>
              <a:rPr lang="en" sz="1600"/>
              <a:t>The frequency of a customer’s transactions may be affected by factors such as the type of product, the price point for the purchase, and the need for replenishment or replacement.</a:t>
            </a:r>
            <a:endParaRPr sz="1600"/>
          </a:p>
        </p:txBody>
      </p:sp>
      <p:sp>
        <p:nvSpPr>
          <p:cNvPr id="898" name="Google Shape;898;p29"/>
          <p:cNvSpPr txBox="1"/>
          <p:nvPr>
            <p:ph idx="3" type="body"/>
          </p:nvPr>
        </p:nvSpPr>
        <p:spPr>
          <a:xfrm>
            <a:off x="6153825" y="535925"/>
            <a:ext cx="2477400" cy="355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Monetary</a:t>
            </a:r>
            <a:endParaRPr b="1"/>
          </a:p>
          <a:p>
            <a:pPr indent="0" lvl="0" marL="0" rtl="0" algn="just">
              <a:spcBef>
                <a:spcPts val="600"/>
              </a:spcBef>
              <a:spcAft>
                <a:spcPts val="0"/>
              </a:spcAft>
              <a:buNone/>
            </a:pPr>
            <a:r>
              <a:rPr lang="en"/>
              <a:t>Monetary value stems from the lucrativeness of expenditures the customer makes with the business during their transactions. A natural inclination is to put more emphasis on encouraging customers who spend the most money to continue to do so.</a:t>
            </a:r>
            <a:endParaRPr/>
          </a:p>
          <a:p>
            <a:pPr indent="0" lvl="0" marL="0" rtl="0" algn="l">
              <a:spcBef>
                <a:spcPts val="600"/>
              </a:spcBef>
              <a:spcAft>
                <a:spcPts val="0"/>
              </a:spcAft>
              <a:buNone/>
            </a:pPr>
            <a:r>
              <a:t/>
            </a:r>
            <a:endParaRPr/>
          </a:p>
        </p:txBody>
      </p:sp>
      <p:sp>
        <p:nvSpPr>
          <p:cNvPr id="899" name="Google Shape;899;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05" name="Google Shape;905;p30"/>
          <p:cNvSpPr txBox="1"/>
          <p:nvPr/>
        </p:nvSpPr>
        <p:spPr>
          <a:xfrm>
            <a:off x="243275" y="90750"/>
            <a:ext cx="8509500" cy="1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RFM SCORE</a:t>
            </a:r>
            <a:r>
              <a:rPr lang="en">
                <a:solidFill>
                  <a:srgbClr val="FFFFFF"/>
                </a:solidFill>
                <a:latin typeface="Titillium Web"/>
                <a:ea typeface="Titillium Web"/>
                <a:cs typeface="Titillium Web"/>
                <a:sym typeface="Titillium Web"/>
              </a:rPr>
              <a:t>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Each of the RFM parameters will be assigned a score in the range of 1-5 with 5 being the best score. For example, a customer who made a purchase just recently while having bought a lot of products already before and has spent a lot of money during the purchases will have an RFM score of 555. On the other hand, a customer who bought only one very cheap product a long time ago will have an RFM score of 111.</a:t>
            </a:r>
            <a:endParaRPr>
              <a:solidFill>
                <a:srgbClr val="FFFFFF"/>
              </a:solidFill>
              <a:latin typeface="Titillium Web"/>
              <a:ea typeface="Titillium Web"/>
              <a:cs typeface="Titillium Web"/>
              <a:sym typeface="Titillium Web"/>
            </a:endParaRPr>
          </a:p>
        </p:txBody>
      </p:sp>
      <p:graphicFrame>
        <p:nvGraphicFramePr>
          <p:cNvPr id="906" name="Google Shape;906;p30"/>
          <p:cNvGraphicFramePr/>
          <p:nvPr/>
        </p:nvGraphicFramePr>
        <p:xfrm>
          <a:off x="243275" y="1288975"/>
          <a:ext cx="3000000" cy="3000000"/>
        </p:xfrm>
        <a:graphic>
          <a:graphicData uri="http://schemas.openxmlformats.org/drawingml/2006/table">
            <a:tbl>
              <a:tblPr>
                <a:noFill/>
                <a:tableStyleId>{2A80FF5E-F954-4D02-96DE-D6DB5C116C58}</a:tableStyleId>
              </a:tblPr>
              <a:tblGrid>
                <a:gridCol w="3920300"/>
                <a:gridCol w="4681050"/>
              </a:tblGrid>
              <a:tr h="382750">
                <a:tc>
                  <a:txBody>
                    <a:bodyPr/>
                    <a:lstStyle/>
                    <a:p>
                      <a:pPr indent="0" lvl="0" marL="0" rtl="0" algn="l">
                        <a:spcBef>
                          <a:spcPts val="0"/>
                        </a:spcBef>
                        <a:spcAft>
                          <a:spcPts val="0"/>
                        </a:spcAft>
                        <a:buNone/>
                      </a:pPr>
                      <a:r>
                        <a:rPr lang="en">
                          <a:solidFill>
                            <a:srgbClr val="FFFFFF"/>
                          </a:solidFill>
                        </a:rPr>
                        <a:t>Segments</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rgbClr val="FFFFFF"/>
                          </a:solidFill>
                        </a:rPr>
                        <a:t>RFM Score</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82750">
                <a:tc>
                  <a:txBody>
                    <a:bodyPr/>
                    <a:lstStyle/>
                    <a:p>
                      <a:pPr indent="0" lvl="0" marL="0" rtl="0" algn="l">
                        <a:spcBef>
                          <a:spcPts val="0"/>
                        </a:spcBef>
                        <a:spcAft>
                          <a:spcPts val="0"/>
                        </a:spcAft>
                        <a:buNone/>
                      </a:pPr>
                      <a:r>
                        <a:rPr lang="en">
                          <a:solidFill>
                            <a:srgbClr val="FFFFFF"/>
                          </a:solidFill>
                        </a:rPr>
                        <a:t>Champions</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rgbClr val="FFFFFF"/>
                          </a:solidFill>
                        </a:rPr>
                        <a:t>555, 554, 544, 545, 454, 455, 445</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82750">
                <a:tc>
                  <a:txBody>
                    <a:bodyPr/>
                    <a:lstStyle/>
                    <a:p>
                      <a:pPr indent="0" lvl="0" marL="0" rtl="0" algn="l">
                        <a:spcBef>
                          <a:spcPts val="0"/>
                        </a:spcBef>
                        <a:spcAft>
                          <a:spcPts val="0"/>
                        </a:spcAft>
                        <a:buNone/>
                      </a:pPr>
                      <a:r>
                        <a:rPr lang="en">
                          <a:solidFill>
                            <a:srgbClr val="FFFFFF"/>
                          </a:solidFill>
                        </a:rPr>
                        <a:t>Loyal</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rgbClr val="FFFFFF"/>
                          </a:solidFill>
                        </a:rPr>
                        <a:t>543, 444, 435, 355, 354, 345, 344, 335</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791550">
                <a:tc>
                  <a:txBody>
                    <a:bodyPr/>
                    <a:lstStyle/>
                    <a:p>
                      <a:pPr indent="0" lvl="0" marL="0" rtl="0" algn="l">
                        <a:spcBef>
                          <a:spcPts val="0"/>
                        </a:spcBef>
                        <a:spcAft>
                          <a:spcPts val="0"/>
                        </a:spcAft>
                        <a:buNone/>
                      </a:pPr>
                      <a:r>
                        <a:rPr lang="en">
                          <a:solidFill>
                            <a:srgbClr val="FFFFFF"/>
                          </a:solidFill>
                        </a:rPr>
                        <a:t>Potential Loyalist</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rgbClr val="FFFFFF"/>
                          </a:solidFill>
                        </a:rPr>
                        <a:t>553, 551, 552, 541, 542, 533, 532, 531, 452, 451, 442, 441, 431, 453, 433, 432, 423, 353, 352, 351, 342, 341, 333, 323</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587150">
                <a:tc>
                  <a:txBody>
                    <a:bodyPr/>
                    <a:lstStyle/>
                    <a:p>
                      <a:pPr indent="0" lvl="0" marL="0" rtl="0" algn="l">
                        <a:spcBef>
                          <a:spcPts val="0"/>
                        </a:spcBef>
                        <a:spcAft>
                          <a:spcPts val="0"/>
                        </a:spcAft>
                        <a:buNone/>
                      </a:pPr>
                      <a:r>
                        <a:rPr lang="en">
                          <a:solidFill>
                            <a:srgbClr val="FFFFFF"/>
                          </a:solidFill>
                        </a:rPr>
                        <a:t>Promising</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rgbClr val="FFFFFF"/>
                          </a:solidFill>
                        </a:rPr>
                        <a:t>525, 524, 523, 522, 521, 515, 514, 513, 425,424, 413,414,415, 315, 314, 313</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86475">
                <a:tc>
                  <a:txBody>
                    <a:bodyPr/>
                    <a:lstStyle/>
                    <a:p>
                      <a:pPr indent="0" lvl="0" marL="0" rtl="0" algn="l">
                        <a:spcBef>
                          <a:spcPts val="0"/>
                        </a:spcBef>
                        <a:spcAft>
                          <a:spcPts val="0"/>
                        </a:spcAft>
                        <a:buNone/>
                      </a:pPr>
                      <a:r>
                        <a:rPr lang="en">
                          <a:solidFill>
                            <a:srgbClr val="FFFFFF"/>
                          </a:solidFill>
                        </a:rPr>
                        <a:t>Needs attention</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rgbClr val="FFFFFF"/>
                          </a:solidFill>
                        </a:rPr>
                        <a:t>535, 534, 443, 434, 343, 334, 325, 324</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82750">
                <a:tc>
                  <a:txBody>
                    <a:bodyPr/>
                    <a:lstStyle/>
                    <a:p>
                      <a:pPr indent="0" lvl="0" marL="0" rtl="0" algn="l">
                        <a:spcBef>
                          <a:spcPts val="0"/>
                        </a:spcBef>
                        <a:spcAft>
                          <a:spcPts val="0"/>
                        </a:spcAft>
                        <a:buNone/>
                      </a:pPr>
                      <a:r>
                        <a:rPr lang="en">
                          <a:solidFill>
                            <a:srgbClr val="FFFFFF"/>
                          </a:solidFill>
                        </a:rPr>
                        <a:t>Can’t lose but losing</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rgbClr val="FFFFFF"/>
                          </a:solidFill>
                        </a:rPr>
                        <a:t>155, 154, 144, 214,215,115, 114, 113</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82750">
                <a:tc>
                  <a:txBody>
                    <a:bodyPr/>
                    <a:lstStyle/>
                    <a:p>
                      <a:pPr indent="0" lvl="0" marL="0" rtl="0" algn="l">
                        <a:spcBef>
                          <a:spcPts val="0"/>
                        </a:spcBef>
                        <a:spcAft>
                          <a:spcPts val="0"/>
                        </a:spcAft>
                        <a:buNone/>
                      </a:pPr>
                      <a:r>
                        <a:rPr lang="en">
                          <a:solidFill>
                            <a:srgbClr val="FFFFFF"/>
                          </a:solidFill>
                        </a:rPr>
                        <a:t>Lost</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rgbClr val="FFFFFF"/>
                          </a:solidFill>
                        </a:rPr>
                        <a:t>111, 112, 121, 131,141,151</a:t>
                      </a:r>
                      <a:endParaRPr>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2" name="Google Shape;912;p31"/>
          <p:cNvSpPr txBox="1"/>
          <p:nvPr/>
        </p:nvSpPr>
        <p:spPr>
          <a:xfrm>
            <a:off x="165950" y="176075"/>
            <a:ext cx="2086500" cy="8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BEST CUSTOMERS</a:t>
            </a:r>
            <a:endParaRPr>
              <a:latin typeface="Titillium Web"/>
              <a:ea typeface="Titillium Web"/>
              <a:cs typeface="Titillium Web"/>
              <a:sym typeface="Titillium Web"/>
            </a:endParaRPr>
          </a:p>
        </p:txBody>
      </p:sp>
      <p:pic>
        <p:nvPicPr>
          <p:cNvPr id="913" name="Google Shape;913;p31"/>
          <p:cNvPicPr preferRelativeResize="0"/>
          <p:nvPr/>
        </p:nvPicPr>
        <p:blipFill>
          <a:blip r:embed="rId3">
            <a:alphaModFix/>
          </a:blip>
          <a:stretch>
            <a:fillRect/>
          </a:stretch>
        </p:blipFill>
        <p:spPr>
          <a:xfrm>
            <a:off x="1974725" y="110050"/>
            <a:ext cx="7000875" cy="2238375"/>
          </a:xfrm>
          <a:prstGeom prst="rect">
            <a:avLst/>
          </a:prstGeom>
          <a:noFill/>
          <a:ln cap="flat" cmpd="sng" w="19050">
            <a:solidFill>
              <a:srgbClr val="000000"/>
            </a:solidFill>
            <a:prstDash val="solid"/>
            <a:round/>
            <a:headEnd len="sm" w="sm" type="none"/>
            <a:tailEnd len="sm" w="sm" type="none"/>
          </a:ln>
        </p:spPr>
      </p:pic>
      <p:pic>
        <p:nvPicPr>
          <p:cNvPr id="914" name="Google Shape;914;p31"/>
          <p:cNvPicPr preferRelativeResize="0"/>
          <p:nvPr/>
        </p:nvPicPr>
        <p:blipFill>
          <a:blip r:embed="rId4">
            <a:alphaModFix/>
          </a:blip>
          <a:stretch>
            <a:fillRect/>
          </a:stretch>
        </p:blipFill>
        <p:spPr>
          <a:xfrm>
            <a:off x="1974725" y="2573450"/>
            <a:ext cx="7000876" cy="2295525"/>
          </a:xfrm>
          <a:prstGeom prst="rect">
            <a:avLst/>
          </a:prstGeom>
          <a:noFill/>
          <a:ln cap="flat" cmpd="sng" w="28575">
            <a:solidFill>
              <a:srgbClr val="000000"/>
            </a:solidFill>
            <a:prstDash val="solid"/>
            <a:round/>
            <a:headEnd len="sm" w="sm" type="none"/>
            <a:tailEnd len="sm" w="sm" type="none"/>
          </a:ln>
        </p:spPr>
      </p:pic>
      <p:sp>
        <p:nvSpPr>
          <p:cNvPr id="915" name="Google Shape;915;p31"/>
          <p:cNvSpPr txBox="1"/>
          <p:nvPr/>
        </p:nvSpPr>
        <p:spPr>
          <a:xfrm>
            <a:off x="139525" y="2747225"/>
            <a:ext cx="1690200" cy="12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LOYAL </a:t>
            </a:r>
            <a:r>
              <a:rPr b="1" lang="en" sz="2000">
                <a:solidFill>
                  <a:srgbClr val="FFFFFF"/>
                </a:solidFill>
                <a:latin typeface="Titillium Web"/>
                <a:ea typeface="Titillium Web"/>
                <a:cs typeface="Titillium Web"/>
                <a:sym typeface="Titillium Web"/>
              </a:rPr>
              <a:t>CUSTOMERS</a:t>
            </a:r>
            <a:endParaRPr/>
          </a:p>
        </p:txBody>
      </p:sp>
      <p:sp>
        <p:nvSpPr>
          <p:cNvPr id="916" name="Google Shape;916;p31"/>
          <p:cNvSpPr txBox="1"/>
          <p:nvPr/>
        </p:nvSpPr>
        <p:spPr>
          <a:xfrm>
            <a:off x="212175" y="1140075"/>
            <a:ext cx="1617600" cy="11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Recency, frequency, monetary all are high.</a:t>
            </a:r>
            <a:endParaRPr>
              <a:solidFill>
                <a:srgbClr val="FFFFFF"/>
              </a:solidFill>
              <a:latin typeface="Titillium Web"/>
              <a:ea typeface="Titillium Web"/>
              <a:cs typeface="Titillium Web"/>
              <a:sym typeface="Titillium Web"/>
            </a:endParaRPr>
          </a:p>
        </p:txBody>
      </p:sp>
      <p:sp>
        <p:nvSpPr>
          <p:cNvPr id="917" name="Google Shape;917;p31"/>
          <p:cNvSpPr txBox="1"/>
          <p:nvPr/>
        </p:nvSpPr>
        <p:spPr>
          <a:xfrm>
            <a:off x="248275" y="3556675"/>
            <a:ext cx="1472700" cy="13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Frequency value should be high as compared to other parameters.</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23" name="Google Shape;923;p32"/>
          <p:cNvPicPr preferRelativeResize="0"/>
          <p:nvPr/>
        </p:nvPicPr>
        <p:blipFill>
          <a:blip r:embed="rId3">
            <a:alphaModFix/>
          </a:blip>
          <a:stretch>
            <a:fillRect/>
          </a:stretch>
        </p:blipFill>
        <p:spPr>
          <a:xfrm>
            <a:off x="2263125" y="132575"/>
            <a:ext cx="6781800" cy="2257425"/>
          </a:xfrm>
          <a:prstGeom prst="rect">
            <a:avLst/>
          </a:prstGeom>
          <a:noFill/>
          <a:ln cap="flat" cmpd="sng" w="28575">
            <a:solidFill>
              <a:srgbClr val="000000"/>
            </a:solidFill>
            <a:prstDash val="solid"/>
            <a:round/>
            <a:headEnd len="sm" w="sm" type="none"/>
            <a:tailEnd len="sm" w="sm" type="none"/>
          </a:ln>
        </p:spPr>
      </p:pic>
      <p:sp>
        <p:nvSpPr>
          <p:cNvPr id="924" name="Google Shape;924;p32"/>
          <p:cNvSpPr txBox="1"/>
          <p:nvPr/>
        </p:nvSpPr>
        <p:spPr>
          <a:xfrm>
            <a:off x="85850" y="275100"/>
            <a:ext cx="1988400" cy="10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LOST CUSTOMERS</a:t>
            </a:r>
            <a:endParaRPr>
              <a:latin typeface="Titillium Web"/>
              <a:ea typeface="Titillium Web"/>
              <a:cs typeface="Titillium Web"/>
              <a:sym typeface="Titillium Web"/>
            </a:endParaRPr>
          </a:p>
        </p:txBody>
      </p:sp>
      <p:sp>
        <p:nvSpPr>
          <p:cNvPr id="925" name="Google Shape;925;p32"/>
          <p:cNvSpPr txBox="1"/>
          <p:nvPr/>
        </p:nvSpPr>
        <p:spPr>
          <a:xfrm>
            <a:off x="139525" y="1126850"/>
            <a:ext cx="19884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All the three parameters are low.</a:t>
            </a:r>
            <a:endParaRPr>
              <a:solidFill>
                <a:srgbClr val="FFFFFF"/>
              </a:solidFill>
              <a:latin typeface="Titillium Web"/>
              <a:ea typeface="Titillium Web"/>
              <a:cs typeface="Titillium Web"/>
              <a:sym typeface="Titillium Web"/>
            </a:endParaRPr>
          </a:p>
        </p:txBody>
      </p:sp>
      <p:pic>
        <p:nvPicPr>
          <p:cNvPr id="926" name="Google Shape;926;p32"/>
          <p:cNvPicPr preferRelativeResize="0"/>
          <p:nvPr/>
        </p:nvPicPr>
        <p:blipFill>
          <a:blip r:embed="rId4">
            <a:alphaModFix/>
          </a:blip>
          <a:stretch>
            <a:fillRect/>
          </a:stretch>
        </p:blipFill>
        <p:spPr>
          <a:xfrm>
            <a:off x="298000" y="2492239"/>
            <a:ext cx="4624551" cy="2597887"/>
          </a:xfrm>
          <a:prstGeom prst="rect">
            <a:avLst/>
          </a:prstGeom>
          <a:noFill/>
          <a:ln cap="flat" cmpd="sng" w="28575">
            <a:solidFill>
              <a:srgbClr val="000000"/>
            </a:solidFill>
            <a:prstDash val="solid"/>
            <a:round/>
            <a:headEnd len="sm" w="sm" type="none"/>
            <a:tailEnd len="sm" w="sm" type="none"/>
          </a:ln>
        </p:spPr>
      </p:pic>
      <p:sp>
        <p:nvSpPr>
          <p:cNvPr id="927" name="Google Shape;927;p32"/>
          <p:cNvSpPr txBox="1"/>
          <p:nvPr/>
        </p:nvSpPr>
        <p:spPr>
          <a:xfrm>
            <a:off x="5104775" y="3383600"/>
            <a:ext cx="3928200" cy="6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The segment chart was made according the RFM score table given on the previous slide.</a:t>
            </a:r>
            <a:endParaRPr>
              <a:solidFill>
                <a:srgbClr val="FFFFFF"/>
              </a:solidFill>
              <a:latin typeface="Titillium Web"/>
              <a:ea typeface="Titillium Web"/>
              <a:cs typeface="Titillium Web"/>
              <a:sym typeface="Titillium Web"/>
            </a:endParaRPr>
          </a:p>
        </p:txBody>
      </p:sp>
      <p:sp>
        <p:nvSpPr>
          <p:cNvPr id="928" name="Google Shape;928;p32"/>
          <p:cNvSpPr txBox="1"/>
          <p:nvPr/>
        </p:nvSpPr>
        <p:spPr>
          <a:xfrm>
            <a:off x="5104775" y="3048250"/>
            <a:ext cx="3842700" cy="20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3"/>
          <p:cNvSpPr txBox="1"/>
          <p:nvPr>
            <p:ph idx="2" type="body"/>
          </p:nvPr>
        </p:nvSpPr>
        <p:spPr>
          <a:xfrm>
            <a:off x="245175" y="261900"/>
            <a:ext cx="8563800" cy="327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We observe that a large proportion are </a:t>
            </a:r>
            <a:r>
              <a:rPr b="1" lang="en" sz="1400">
                <a:solidFill>
                  <a:srgbClr val="FFFFFF"/>
                </a:solidFill>
              </a:rPr>
              <a:t>potential loyalist</a:t>
            </a:r>
            <a:r>
              <a:rPr lang="en" sz="1400">
                <a:solidFill>
                  <a:srgbClr val="FFFFFF"/>
                </a:solidFill>
              </a:rPr>
              <a:t> to make them loyal, we can offer personalised recommendation,membership program,etc.</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For</a:t>
            </a:r>
            <a:r>
              <a:rPr b="1" lang="en" sz="1400">
                <a:solidFill>
                  <a:srgbClr val="FFFFFF"/>
                </a:solidFill>
              </a:rPr>
              <a:t> promising</a:t>
            </a:r>
            <a:r>
              <a:rPr lang="en" sz="1400">
                <a:solidFill>
                  <a:srgbClr val="FFFFFF"/>
                </a:solidFill>
              </a:rPr>
              <a:t> : Offer coupons. Bring them back to the platform and keep them engaged.</a:t>
            </a:r>
            <a:endParaRPr sz="1400">
              <a:solidFill>
                <a:srgbClr val="FFFFFF"/>
              </a:solidFill>
            </a:endParaRPr>
          </a:p>
          <a:p>
            <a:pPr indent="0" lvl="0" marL="45720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For</a:t>
            </a:r>
            <a:r>
              <a:rPr b="1" lang="en" sz="1400">
                <a:solidFill>
                  <a:srgbClr val="FFFFFF"/>
                </a:solidFill>
              </a:rPr>
              <a:t> Champions</a:t>
            </a:r>
            <a:r>
              <a:rPr lang="en" sz="1400">
                <a:solidFill>
                  <a:srgbClr val="FFFFFF"/>
                </a:solidFill>
              </a:rPr>
              <a:t> : Reward them, they can send referrals and promote the brand</a:t>
            </a:r>
            <a:endParaRPr sz="1400">
              <a:solidFill>
                <a:srgbClr val="FFFFFF"/>
              </a:solidFill>
            </a:endParaRPr>
          </a:p>
          <a:p>
            <a:pPr indent="0" lvl="0" marL="45720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For </a:t>
            </a:r>
            <a:r>
              <a:rPr b="1" lang="en" sz="1400">
                <a:solidFill>
                  <a:srgbClr val="FFFFFF"/>
                </a:solidFill>
              </a:rPr>
              <a:t>Loyal </a:t>
            </a:r>
            <a:r>
              <a:rPr lang="en" sz="1400">
                <a:solidFill>
                  <a:srgbClr val="FFFFFF"/>
                </a:solidFill>
              </a:rPr>
              <a:t>: Ask for reviews, keep in touch</a:t>
            </a:r>
            <a:endParaRPr sz="1400">
              <a:solidFill>
                <a:srgbClr val="FFFFFF"/>
              </a:solidFill>
            </a:endParaRPr>
          </a:p>
          <a:p>
            <a:pPr indent="0" lvl="0" marL="45720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For </a:t>
            </a:r>
            <a:r>
              <a:rPr b="1" lang="en" sz="1400">
                <a:solidFill>
                  <a:srgbClr val="FFFFFF"/>
                </a:solidFill>
              </a:rPr>
              <a:t>Loyal </a:t>
            </a:r>
            <a:r>
              <a:rPr lang="en" sz="1400">
                <a:solidFill>
                  <a:srgbClr val="FFFFFF"/>
                </a:solidFill>
              </a:rPr>
              <a:t>: Offer coupons, bring them back to the platform and keep them engaged.</a:t>
            </a:r>
            <a:endParaRPr sz="1400">
              <a:solidFill>
                <a:srgbClr val="FFFFFF"/>
              </a:solidFill>
            </a:endParaRPr>
          </a:p>
          <a:p>
            <a:pPr indent="0" lvl="0" marL="45720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For </a:t>
            </a:r>
            <a:r>
              <a:rPr b="1" lang="en" sz="1400">
                <a:solidFill>
                  <a:srgbClr val="FFFFFF"/>
                </a:solidFill>
              </a:rPr>
              <a:t>Needs Attention</a:t>
            </a:r>
            <a:r>
              <a:rPr lang="en" sz="1400">
                <a:solidFill>
                  <a:srgbClr val="FFFFFF"/>
                </a:solidFill>
              </a:rPr>
              <a:t>: Make limited time offers</a:t>
            </a:r>
            <a:endParaRPr sz="1400">
              <a:solidFill>
                <a:srgbClr val="FFFFFF"/>
              </a:solidFill>
            </a:endParaRPr>
          </a:p>
          <a:p>
            <a:pPr indent="0" lvl="0" marL="45720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For</a:t>
            </a:r>
            <a:r>
              <a:rPr b="1" lang="en" sz="1400">
                <a:solidFill>
                  <a:srgbClr val="FFFFFF"/>
                </a:solidFill>
              </a:rPr>
              <a:t> Can’t lose but losing</a:t>
            </a:r>
            <a:r>
              <a:rPr lang="en" sz="1400">
                <a:solidFill>
                  <a:srgbClr val="FFFFFF"/>
                </a:solidFill>
              </a:rPr>
              <a:t> : Win them back via renewals or newer products, don’t lose them to competition.</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457200" rtl="0" algn="l">
              <a:spcBef>
                <a:spcPts val="0"/>
              </a:spcBef>
              <a:spcAft>
                <a:spcPts val="0"/>
              </a:spcAft>
              <a:buNone/>
            </a:pPr>
            <a:r>
              <a:t/>
            </a:r>
            <a:endParaRPr sz="1400">
              <a:solidFill>
                <a:srgbClr val="FFFFFF"/>
              </a:solidFill>
            </a:endParaRPr>
          </a:p>
        </p:txBody>
      </p:sp>
      <p:sp>
        <p:nvSpPr>
          <p:cNvPr id="934" name="Google Shape;934;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35" name="Google Shape;935;p33"/>
          <p:cNvSpPr txBox="1"/>
          <p:nvPr/>
        </p:nvSpPr>
        <p:spPr>
          <a:xfrm>
            <a:off x="298000" y="3490625"/>
            <a:ext cx="4872900" cy="15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WHY RFM?</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RFM segmentation allows analysts to target specific clusters of customers with communications that are much more relevant for their particular behavior – and thus generate much higher rates of response, plus increased loyalty and customer lifetime value.</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6"/>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DATASET</a:t>
            </a:r>
            <a:endParaRPr/>
          </a:p>
        </p:txBody>
      </p:sp>
      <p:sp>
        <p:nvSpPr>
          <p:cNvPr id="786" name="Google Shape;786;p16"/>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pic>
        <p:nvPicPr>
          <p:cNvPr id="791" name="Google Shape;791;p17"/>
          <p:cNvPicPr preferRelativeResize="0"/>
          <p:nvPr/>
        </p:nvPicPr>
        <p:blipFill rotWithShape="1">
          <a:blip r:embed="rId3">
            <a:alphaModFix/>
          </a:blip>
          <a:srcRect b="0" l="-310" r="310" t="0"/>
          <a:stretch/>
        </p:blipFill>
        <p:spPr>
          <a:xfrm>
            <a:off x="152400" y="2970600"/>
            <a:ext cx="8839199" cy="1702414"/>
          </a:xfrm>
          <a:prstGeom prst="rect">
            <a:avLst/>
          </a:prstGeom>
          <a:noFill/>
          <a:ln cap="flat" cmpd="sng" w="28575">
            <a:solidFill>
              <a:srgbClr val="000000"/>
            </a:solidFill>
            <a:prstDash val="solid"/>
            <a:round/>
            <a:headEnd len="sm" w="sm" type="none"/>
            <a:tailEnd len="sm" w="sm" type="none"/>
          </a:ln>
        </p:spPr>
      </p:pic>
      <p:sp>
        <p:nvSpPr>
          <p:cNvPr id="792" name="Google Shape;792;p17"/>
          <p:cNvSpPr txBox="1"/>
          <p:nvPr/>
        </p:nvSpPr>
        <p:spPr>
          <a:xfrm>
            <a:off x="152400" y="738325"/>
            <a:ext cx="8937000" cy="226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This is a transnational data set which contains all the transactions occurring between 01/12/2010 and 09/12/2011 for a UK-based and registered non-store online retail.</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dataset has 5,41,909  records and 8 attributes.</a:t>
            </a:r>
            <a:endParaRPr>
              <a:solidFill>
                <a:srgbClr val="FFFFFF"/>
              </a:solidFill>
              <a:latin typeface="Titillium Web"/>
              <a:ea typeface="Titillium Web"/>
              <a:cs typeface="Titillium Web"/>
              <a:sym typeface="Titillium Web"/>
            </a:endParaRPr>
          </a:p>
          <a:p>
            <a:pPr indent="0" lvl="0" marL="9144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data shows the details for each single transaction, the customer Id of 17850 of United Kingdom has the transaction_id of 536365 and has ordered various products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98" name="Google Shape;798;p18"/>
          <p:cNvPicPr preferRelativeResize="0"/>
          <p:nvPr/>
        </p:nvPicPr>
        <p:blipFill>
          <a:blip r:embed="rId3">
            <a:alphaModFix/>
          </a:blip>
          <a:stretch>
            <a:fillRect/>
          </a:stretch>
        </p:blipFill>
        <p:spPr>
          <a:xfrm>
            <a:off x="350225" y="314175"/>
            <a:ext cx="3737050" cy="2383250"/>
          </a:xfrm>
          <a:prstGeom prst="rect">
            <a:avLst/>
          </a:prstGeom>
          <a:noFill/>
          <a:ln cap="flat" cmpd="sng" w="28575">
            <a:solidFill>
              <a:srgbClr val="000000"/>
            </a:solidFill>
            <a:prstDash val="solid"/>
            <a:round/>
            <a:headEnd len="sm" w="sm" type="none"/>
            <a:tailEnd len="sm" w="sm" type="none"/>
          </a:ln>
        </p:spPr>
      </p:pic>
      <p:pic>
        <p:nvPicPr>
          <p:cNvPr id="799" name="Google Shape;799;p18"/>
          <p:cNvPicPr preferRelativeResize="0"/>
          <p:nvPr/>
        </p:nvPicPr>
        <p:blipFill>
          <a:blip r:embed="rId4">
            <a:alphaModFix/>
          </a:blip>
          <a:stretch>
            <a:fillRect/>
          </a:stretch>
        </p:blipFill>
        <p:spPr>
          <a:xfrm>
            <a:off x="4704200" y="2949025"/>
            <a:ext cx="3914775" cy="2095500"/>
          </a:xfrm>
          <a:prstGeom prst="rect">
            <a:avLst/>
          </a:prstGeom>
          <a:noFill/>
          <a:ln cap="flat" cmpd="sng" w="28575">
            <a:solidFill>
              <a:srgbClr val="000000"/>
            </a:solidFill>
            <a:prstDash val="solid"/>
            <a:round/>
            <a:headEnd len="sm" w="sm" type="none"/>
            <a:tailEnd len="sm" w="sm" type="none"/>
          </a:ln>
        </p:spPr>
      </p:pic>
      <p:sp>
        <p:nvSpPr>
          <p:cNvPr id="800" name="Google Shape;800;p18"/>
          <p:cNvSpPr txBox="1"/>
          <p:nvPr/>
        </p:nvSpPr>
        <p:spPr>
          <a:xfrm>
            <a:off x="4383650" y="354575"/>
            <a:ext cx="4235400" cy="23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After looking at the stats of the dataset, we observe a few strange values-</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dataset has a minimum of negative quantities sold </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dataset has a minimum of negative unit price.</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mean unit price is very less than the maximum price, so we have outliers.</a:t>
            </a:r>
            <a:endParaRPr>
              <a:solidFill>
                <a:srgbClr val="FFFFFF"/>
              </a:solidFill>
              <a:latin typeface="Titillium Web"/>
              <a:ea typeface="Titillium Web"/>
              <a:cs typeface="Titillium Web"/>
              <a:sym typeface="Titillium Web"/>
            </a:endParaRPr>
          </a:p>
        </p:txBody>
      </p:sp>
      <p:sp>
        <p:nvSpPr>
          <p:cNvPr id="801" name="Google Shape;801;p18"/>
          <p:cNvSpPr txBox="1"/>
          <p:nvPr/>
        </p:nvSpPr>
        <p:spPr>
          <a:xfrm>
            <a:off x="350225" y="3101375"/>
            <a:ext cx="3858300" cy="14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On the right we have all the null values for our dataset, we observe</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Null values in customer id</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Null values in product description</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07" name="Google Shape;807;p19"/>
          <p:cNvPicPr preferRelativeResize="0"/>
          <p:nvPr/>
        </p:nvPicPr>
        <p:blipFill>
          <a:blip r:embed="rId3">
            <a:alphaModFix/>
          </a:blip>
          <a:stretch>
            <a:fillRect/>
          </a:stretch>
        </p:blipFill>
        <p:spPr>
          <a:xfrm>
            <a:off x="152400" y="230525"/>
            <a:ext cx="8839197" cy="1704386"/>
          </a:xfrm>
          <a:prstGeom prst="rect">
            <a:avLst/>
          </a:prstGeom>
          <a:noFill/>
          <a:ln cap="flat" cmpd="sng" w="19050">
            <a:solidFill>
              <a:srgbClr val="000000"/>
            </a:solidFill>
            <a:prstDash val="solid"/>
            <a:round/>
            <a:headEnd len="sm" w="sm" type="none"/>
            <a:tailEnd len="sm" w="sm" type="none"/>
          </a:ln>
        </p:spPr>
      </p:pic>
      <p:pic>
        <p:nvPicPr>
          <p:cNvPr id="808" name="Google Shape;808;p19"/>
          <p:cNvPicPr preferRelativeResize="0"/>
          <p:nvPr/>
        </p:nvPicPr>
        <p:blipFill>
          <a:blip r:embed="rId4">
            <a:alphaModFix/>
          </a:blip>
          <a:stretch>
            <a:fillRect/>
          </a:stretch>
        </p:blipFill>
        <p:spPr>
          <a:xfrm>
            <a:off x="5981900" y="2172300"/>
            <a:ext cx="3009700" cy="2670700"/>
          </a:xfrm>
          <a:prstGeom prst="rect">
            <a:avLst/>
          </a:prstGeom>
          <a:noFill/>
          <a:ln cap="flat" cmpd="sng" w="28575">
            <a:solidFill>
              <a:srgbClr val="000000"/>
            </a:solidFill>
            <a:prstDash val="solid"/>
            <a:round/>
            <a:headEnd len="sm" w="sm" type="none"/>
            <a:tailEnd len="sm" w="sm" type="none"/>
          </a:ln>
        </p:spPr>
      </p:pic>
      <p:sp>
        <p:nvSpPr>
          <p:cNvPr id="809" name="Google Shape;809;p19"/>
          <p:cNvSpPr txBox="1"/>
          <p:nvPr/>
        </p:nvSpPr>
        <p:spPr>
          <a:xfrm>
            <a:off x="152400" y="2374250"/>
            <a:ext cx="5621400" cy="263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When the customer ID is missing, we have 0 as the unit price and the product description is a NAN string.</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With customer ID missing, we have unusual values of unit price and quantity sold with negative entries, which is not possible.</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As we are not aware of why the customer id’s are missing and the corresponding unit prices and quantities show strange values and outliers we will drop them as a part of our data cleaning process.</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15" name="Google Shape;815;p20"/>
          <p:cNvPicPr preferRelativeResize="0"/>
          <p:nvPr/>
        </p:nvPicPr>
        <p:blipFill>
          <a:blip r:embed="rId3">
            <a:alphaModFix/>
          </a:blip>
          <a:stretch>
            <a:fillRect/>
          </a:stretch>
        </p:blipFill>
        <p:spPr>
          <a:xfrm>
            <a:off x="118750" y="118750"/>
            <a:ext cx="4991100" cy="800100"/>
          </a:xfrm>
          <a:prstGeom prst="rect">
            <a:avLst/>
          </a:prstGeom>
          <a:noFill/>
          <a:ln cap="flat" cmpd="sng" w="28575">
            <a:solidFill>
              <a:srgbClr val="000000"/>
            </a:solidFill>
            <a:prstDash val="solid"/>
            <a:round/>
            <a:headEnd len="sm" w="sm" type="none"/>
            <a:tailEnd len="sm" w="sm" type="none"/>
          </a:ln>
        </p:spPr>
      </p:pic>
      <p:pic>
        <p:nvPicPr>
          <p:cNvPr id="816" name="Google Shape;816;p20"/>
          <p:cNvPicPr preferRelativeResize="0"/>
          <p:nvPr/>
        </p:nvPicPr>
        <p:blipFill>
          <a:blip r:embed="rId4">
            <a:alphaModFix/>
          </a:blip>
          <a:stretch>
            <a:fillRect/>
          </a:stretch>
        </p:blipFill>
        <p:spPr>
          <a:xfrm>
            <a:off x="4467825" y="1865675"/>
            <a:ext cx="4648200" cy="3095625"/>
          </a:xfrm>
          <a:prstGeom prst="rect">
            <a:avLst/>
          </a:prstGeom>
          <a:noFill/>
          <a:ln cap="flat" cmpd="sng" w="28575">
            <a:solidFill>
              <a:srgbClr val="000000"/>
            </a:solidFill>
            <a:prstDash val="solid"/>
            <a:round/>
            <a:headEnd len="sm" w="sm" type="none"/>
            <a:tailEnd len="sm" w="sm" type="none"/>
          </a:ln>
        </p:spPr>
      </p:pic>
      <p:sp>
        <p:nvSpPr>
          <p:cNvPr id="817" name="Google Shape;817;p20"/>
          <p:cNvSpPr txBox="1"/>
          <p:nvPr/>
        </p:nvSpPr>
        <p:spPr>
          <a:xfrm>
            <a:off x="149025" y="1791675"/>
            <a:ext cx="4100100" cy="309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A prefix of ‘C’ in each transaction id suggests that the order was cancelled.</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According to the result above, 2.19% of orders were cancelled transactions.</a:t>
            </a:r>
            <a:endParaRPr>
              <a:solidFill>
                <a:srgbClr val="FFFFFF"/>
              </a:solidFill>
              <a:latin typeface="Titillium Web"/>
              <a:ea typeface="Titillium Web"/>
              <a:cs typeface="Titillium Web"/>
              <a:sym typeface="Titillium Web"/>
            </a:endParaRPr>
          </a:p>
          <a:p>
            <a:pPr indent="0" lvl="0" marL="9144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cancelled transactions have negative quantities, mean is also negative and positive unit prices, the quantities will act as outliers and so for appropriate visualisation we should remove these entries.</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23" name="Google Shape;823;p21"/>
          <p:cNvSpPr txBox="1"/>
          <p:nvPr/>
        </p:nvSpPr>
        <p:spPr>
          <a:xfrm>
            <a:off x="0" y="-11875"/>
            <a:ext cx="3000000" cy="1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REVENUE COLUMN</a:t>
            </a:r>
            <a:endParaRPr b="1" sz="2000">
              <a:solidFill>
                <a:srgbClr val="FFFFFF"/>
              </a:solidFill>
              <a:latin typeface="Titillium Web"/>
              <a:ea typeface="Titillium Web"/>
              <a:cs typeface="Titillium Web"/>
              <a:sym typeface="Titillium Web"/>
            </a:endParaRPr>
          </a:p>
        </p:txBody>
      </p:sp>
      <p:pic>
        <p:nvPicPr>
          <p:cNvPr id="824" name="Google Shape;824;p21"/>
          <p:cNvPicPr preferRelativeResize="0"/>
          <p:nvPr/>
        </p:nvPicPr>
        <p:blipFill>
          <a:blip r:embed="rId3">
            <a:alphaModFix/>
          </a:blip>
          <a:stretch>
            <a:fillRect/>
          </a:stretch>
        </p:blipFill>
        <p:spPr>
          <a:xfrm>
            <a:off x="2895800" y="152600"/>
            <a:ext cx="6166801" cy="2396700"/>
          </a:xfrm>
          <a:prstGeom prst="rect">
            <a:avLst/>
          </a:prstGeom>
          <a:noFill/>
          <a:ln cap="flat" cmpd="sng" w="28575">
            <a:solidFill>
              <a:srgbClr val="000000"/>
            </a:solidFill>
            <a:prstDash val="solid"/>
            <a:round/>
            <a:headEnd len="sm" w="sm" type="none"/>
            <a:tailEnd len="sm" w="sm" type="none"/>
          </a:ln>
        </p:spPr>
      </p:pic>
      <p:pic>
        <p:nvPicPr>
          <p:cNvPr id="825" name="Google Shape;825;p21"/>
          <p:cNvPicPr preferRelativeResize="0"/>
          <p:nvPr/>
        </p:nvPicPr>
        <p:blipFill>
          <a:blip r:embed="rId4">
            <a:alphaModFix/>
          </a:blip>
          <a:stretch>
            <a:fillRect/>
          </a:stretch>
        </p:blipFill>
        <p:spPr>
          <a:xfrm>
            <a:off x="145650" y="2735375"/>
            <a:ext cx="6116755" cy="2289400"/>
          </a:xfrm>
          <a:prstGeom prst="rect">
            <a:avLst/>
          </a:prstGeom>
          <a:noFill/>
          <a:ln cap="flat" cmpd="sng" w="28575">
            <a:solidFill>
              <a:srgbClr val="000000"/>
            </a:solidFill>
            <a:prstDash val="solid"/>
            <a:round/>
            <a:headEnd len="sm" w="sm" type="none"/>
            <a:tailEnd len="sm" w="sm" type="none"/>
          </a:ln>
        </p:spPr>
      </p:pic>
      <p:sp>
        <p:nvSpPr>
          <p:cNvPr id="826" name="Google Shape;826;p21"/>
          <p:cNvSpPr txBox="1"/>
          <p:nvPr/>
        </p:nvSpPr>
        <p:spPr>
          <a:xfrm>
            <a:off x="199050" y="1076525"/>
            <a:ext cx="2601900" cy="15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An important feature addition is to add the attribute column to the dataset, to measure the trend of sales over the months.</a:t>
            </a:r>
            <a:endParaRPr>
              <a:solidFill>
                <a:srgbClr val="FFFFFF"/>
              </a:solidFill>
              <a:latin typeface="Titillium Web"/>
              <a:ea typeface="Titillium Web"/>
              <a:cs typeface="Titillium Web"/>
              <a:sym typeface="Titillium Web"/>
            </a:endParaRPr>
          </a:p>
        </p:txBody>
      </p:sp>
      <p:sp>
        <p:nvSpPr>
          <p:cNvPr id="827" name="Google Shape;827;p21"/>
          <p:cNvSpPr txBox="1"/>
          <p:nvPr/>
        </p:nvSpPr>
        <p:spPr>
          <a:xfrm>
            <a:off x="6403825" y="3060100"/>
            <a:ext cx="2601900" cy="17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As observed from the graph above that, any value above 2500 is an outlier, so it was removed and we obtain this graph.</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22"/>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 OF </a:t>
            </a:r>
            <a:r>
              <a:rPr lang="en"/>
              <a:t>DATASET</a:t>
            </a:r>
            <a:endParaRPr/>
          </a:p>
        </p:txBody>
      </p:sp>
      <p:sp>
        <p:nvSpPr>
          <p:cNvPr id="833" name="Google Shape;833;p22"/>
          <p:cNvSpPr/>
          <p:nvPr/>
        </p:nvSpPr>
        <p:spPr>
          <a:xfrm>
            <a:off x="6898679" y="1890725"/>
            <a:ext cx="1751814" cy="2750491"/>
          </a:xfrm>
          <a:prstGeom prst="rect">
            <a:avLst/>
          </a:prstGeom>
        </p:spPr>
        <p:txBody>
          <a:bodyPr>
            <a:prstTxWarp prst="textPlain"/>
          </a:bodyPr>
          <a:lstStyle/>
          <a:p>
            <a:pPr lvl="0" algn="ctr"/>
            <a:r>
              <a:rPr b="1" i="0">
                <a:ln>
                  <a:noFill/>
                </a:ln>
                <a:solidFill>
                  <a:srgbClr val="6E86B6"/>
                </a:solidFill>
                <a:latin typeface="Titillium Web"/>
              </a:rPr>
              <a:t>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pic>
        <p:nvPicPr>
          <p:cNvPr id="838" name="Google Shape;838;p23"/>
          <p:cNvPicPr preferRelativeResize="0"/>
          <p:nvPr/>
        </p:nvPicPr>
        <p:blipFill>
          <a:blip r:embed="rId3">
            <a:alphaModFix/>
          </a:blip>
          <a:stretch>
            <a:fillRect/>
          </a:stretch>
        </p:blipFill>
        <p:spPr>
          <a:xfrm>
            <a:off x="3058275" y="1869325"/>
            <a:ext cx="5966976" cy="3105375"/>
          </a:xfrm>
          <a:prstGeom prst="rect">
            <a:avLst/>
          </a:prstGeom>
          <a:noFill/>
          <a:ln cap="flat" cmpd="sng" w="28575">
            <a:solidFill>
              <a:srgbClr val="000000"/>
            </a:solidFill>
            <a:prstDash val="solid"/>
            <a:round/>
            <a:headEnd len="sm" w="sm" type="none"/>
            <a:tailEnd len="sm" w="sm" type="none"/>
          </a:ln>
        </p:spPr>
      </p:pic>
      <p:sp>
        <p:nvSpPr>
          <p:cNvPr id="839" name="Google Shape;839;p23"/>
          <p:cNvSpPr txBox="1"/>
          <p:nvPr/>
        </p:nvSpPr>
        <p:spPr>
          <a:xfrm>
            <a:off x="142275" y="132400"/>
            <a:ext cx="34740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COLUMN : PRODUCT DESCRIPTION</a:t>
            </a:r>
            <a:endParaRPr b="1" sz="2000">
              <a:solidFill>
                <a:srgbClr val="FFFFFF"/>
              </a:solidFill>
              <a:latin typeface="Titillium Web"/>
              <a:ea typeface="Titillium Web"/>
              <a:cs typeface="Titillium Web"/>
              <a:sym typeface="Titillium Web"/>
            </a:endParaRPr>
          </a:p>
        </p:txBody>
      </p:sp>
      <p:pic>
        <p:nvPicPr>
          <p:cNvPr id="840" name="Google Shape;840;p23"/>
          <p:cNvPicPr preferRelativeResize="0"/>
          <p:nvPr/>
        </p:nvPicPr>
        <p:blipFill>
          <a:blip r:embed="rId4">
            <a:alphaModFix/>
          </a:blip>
          <a:stretch>
            <a:fillRect/>
          </a:stretch>
        </p:blipFill>
        <p:spPr>
          <a:xfrm>
            <a:off x="3058275" y="455350"/>
            <a:ext cx="4343400" cy="1266825"/>
          </a:xfrm>
          <a:prstGeom prst="rect">
            <a:avLst/>
          </a:prstGeom>
          <a:noFill/>
          <a:ln cap="flat" cmpd="sng" w="28575">
            <a:solidFill>
              <a:srgbClr val="000000"/>
            </a:solidFill>
            <a:prstDash val="solid"/>
            <a:round/>
            <a:headEnd len="sm" w="sm" type="none"/>
            <a:tailEnd len="sm" w="sm" type="none"/>
          </a:ln>
        </p:spPr>
      </p:pic>
      <p:sp>
        <p:nvSpPr>
          <p:cNvPr id="841" name="Google Shape;841;p23"/>
          <p:cNvSpPr txBox="1"/>
          <p:nvPr/>
        </p:nvSpPr>
        <p:spPr>
          <a:xfrm>
            <a:off x="303850" y="1088400"/>
            <a:ext cx="2450700" cy="377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This graph depicts the most common products in the dataset</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The maximum product which is sold is the white hanging heart T-Light holder with a value of 2028</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To avoid going out of stock, the retailer should always keep ample amount of these.</a:t>
            </a:r>
            <a:endParaRPr>
              <a:solidFill>
                <a:srgbClr val="FF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