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3" r:id="rId1"/>
    <p:sldMasterId id="2147483674"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5143500" type="screen16x9"/>
  <p:notesSz cx="6858000" cy="9144000"/>
  <p:embeddedFontLst>
    <p:embeddedFont>
      <p:font typeface="Anton" pitchFamily="2" charset="77"/>
      <p:regular r:id="rId46"/>
    </p:embeddedFont>
    <p:embeddedFont>
      <p:font typeface="Barlow Semi Condensed" pitchFamily="2" charset="77"/>
      <p:regular r:id="rId47"/>
      <p:bold r:id="rId48"/>
      <p:italic r:id="rId49"/>
      <p:boldItalic r:id="rId50"/>
    </p:embeddedFont>
    <p:embeddedFont>
      <p:font typeface="Barlow Semi Condensed Light" pitchFamily="2" charset="77"/>
      <p:regular r:id="rId51"/>
      <p:bold r:id="rId52"/>
      <p:italic r:id="rId53"/>
      <p:boldItalic r:id="rId54"/>
    </p:embeddedFont>
    <p:embeddedFont>
      <p:font typeface="Fira Sans Extra Condensed Medium" panose="020B0603050000020004" pitchFamily="34" charset="0"/>
      <p:regular r:id="rId55"/>
      <p:bold r:id="rId56"/>
      <p:italic r:id="rId57"/>
      <p:boldItalic r:id="rId58"/>
    </p:embeddedFont>
    <p:embeddedFont>
      <p:font typeface="Roboto Slab Regular" pitchFamily="2" charset="0"/>
      <p:regular r:id="rId59"/>
      <p:bold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343A4D-08CA-48BA-8CF1-11CC9A358334}">
  <a:tblStyle styleId="{35343A4D-08CA-48BA-8CF1-11CC9A3583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3"/>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60"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1b4c519ef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1b4c519e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71bfa1f8a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71bfa1f8a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71bfa1f8a4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71bfa1f8a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1b4c519ef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1b4c519ef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71b4c519ef_0_1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71b4c519ef_0_1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71b4c519ef_0_10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71b4c519ef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71b4c519ef_0_1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71b4c519ef_0_1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1b4c519ef_0_17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71b4c519ef_0_1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1b4c519ef_0_17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1b4c519ef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71bfa1f8a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71bfa1f8a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71bfa1f8a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71bfa1f8a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71b4c519ef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71b4c519ef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71bfa1f8a4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71bfa1f8a4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71bfa1f8a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71bfa1f8a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71b4c519ef_0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71b4c519ef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71bfa1f8a4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71bfa1f8a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71bfa1f8a4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71bfa1f8a4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71bfa1f8a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71bfa1f8a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71bfa1f8a4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71bfa1f8a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71bfa1f8a4_4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71bfa1f8a4_4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71b4c519ef_0_17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71b4c519ef_0_1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71b4c519ef_0_18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71b4c519ef_0_1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71b4c519ef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71b4c519ef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71b4c519ef_0_17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71b4c519ef_0_1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71bfa1f8a4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71bfa1f8a4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71bfa1f8a4_4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71bfa1f8a4_4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71bfa1f8a4_5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71bfa1f8a4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71bfa1f8a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71bfa1f8a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71bfa1f8a4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71bfa1f8a4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71bfa1f8a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71bfa1f8a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71bfa1f8a4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71bfa1f8a4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71bfa1f8a4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71bfa1f8a4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71bfa1f8a4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71bfa1f8a4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71bfa1f8a4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71bfa1f8a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71bfa1f8a4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71bfa1f8a4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71bfa1f8a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71bfa1f8a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71bfa1f8a4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71bfa1f8a4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71bfa1f8a4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71bfa1f8a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71bfa1f8a4_4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71bfa1f8a4_4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71bfa1f8a4_4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71bfa1f8a4_4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71bfa1f8a4_4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71bfa1f8a4_4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71bfa1f8a4_4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71bfa1f8a4_4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ECDD"/>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879525" y="1320225"/>
            <a:ext cx="36168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23D60"/>
              </a:buClr>
              <a:buSzPts val="6000"/>
              <a:buFont typeface="Anton"/>
              <a:buNone/>
              <a:defRPr sz="6000">
                <a:solidFill>
                  <a:srgbClr val="123D60"/>
                </a:solidFill>
                <a:latin typeface="Anton"/>
                <a:ea typeface="Anton"/>
                <a:cs typeface="Anton"/>
                <a:sym typeface="Anton"/>
              </a:defRPr>
            </a:lvl1pPr>
            <a:lvl2pPr lvl="1" rtl="0">
              <a:spcBef>
                <a:spcPts val="0"/>
              </a:spcBef>
              <a:spcAft>
                <a:spcPts val="0"/>
              </a:spcAft>
              <a:buClr>
                <a:srgbClr val="123D60"/>
              </a:buClr>
              <a:buSzPts val="5200"/>
              <a:buNone/>
              <a:defRPr sz="5200">
                <a:solidFill>
                  <a:srgbClr val="123D60"/>
                </a:solidFill>
              </a:defRPr>
            </a:lvl2pPr>
            <a:lvl3pPr lvl="2" rtl="0">
              <a:spcBef>
                <a:spcPts val="0"/>
              </a:spcBef>
              <a:spcAft>
                <a:spcPts val="0"/>
              </a:spcAft>
              <a:buClr>
                <a:srgbClr val="123D60"/>
              </a:buClr>
              <a:buSzPts val="5200"/>
              <a:buNone/>
              <a:defRPr sz="5200">
                <a:solidFill>
                  <a:srgbClr val="123D60"/>
                </a:solidFill>
              </a:defRPr>
            </a:lvl3pPr>
            <a:lvl4pPr lvl="3" rtl="0">
              <a:spcBef>
                <a:spcPts val="0"/>
              </a:spcBef>
              <a:spcAft>
                <a:spcPts val="0"/>
              </a:spcAft>
              <a:buClr>
                <a:srgbClr val="123D60"/>
              </a:buClr>
              <a:buSzPts val="5200"/>
              <a:buNone/>
              <a:defRPr sz="5200">
                <a:solidFill>
                  <a:srgbClr val="123D60"/>
                </a:solidFill>
              </a:defRPr>
            </a:lvl4pPr>
            <a:lvl5pPr lvl="4" rtl="0">
              <a:spcBef>
                <a:spcPts val="0"/>
              </a:spcBef>
              <a:spcAft>
                <a:spcPts val="0"/>
              </a:spcAft>
              <a:buClr>
                <a:srgbClr val="123D60"/>
              </a:buClr>
              <a:buSzPts val="5200"/>
              <a:buNone/>
              <a:defRPr sz="5200">
                <a:solidFill>
                  <a:srgbClr val="123D60"/>
                </a:solidFill>
              </a:defRPr>
            </a:lvl5pPr>
            <a:lvl6pPr lvl="5" rtl="0">
              <a:spcBef>
                <a:spcPts val="0"/>
              </a:spcBef>
              <a:spcAft>
                <a:spcPts val="0"/>
              </a:spcAft>
              <a:buClr>
                <a:srgbClr val="123D60"/>
              </a:buClr>
              <a:buSzPts val="5200"/>
              <a:buNone/>
              <a:defRPr sz="5200">
                <a:solidFill>
                  <a:srgbClr val="123D60"/>
                </a:solidFill>
              </a:defRPr>
            </a:lvl6pPr>
            <a:lvl7pPr lvl="6" rtl="0">
              <a:spcBef>
                <a:spcPts val="0"/>
              </a:spcBef>
              <a:spcAft>
                <a:spcPts val="0"/>
              </a:spcAft>
              <a:buClr>
                <a:srgbClr val="123D60"/>
              </a:buClr>
              <a:buSzPts val="5200"/>
              <a:buNone/>
              <a:defRPr sz="5200">
                <a:solidFill>
                  <a:srgbClr val="123D60"/>
                </a:solidFill>
              </a:defRPr>
            </a:lvl7pPr>
            <a:lvl8pPr lvl="7" rtl="0">
              <a:spcBef>
                <a:spcPts val="0"/>
              </a:spcBef>
              <a:spcAft>
                <a:spcPts val="0"/>
              </a:spcAft>
              <a:buClr>
                <a:srgbClr val="123D60"/>
              </a:buClr>
              <a:buSzPts val="5200"/>
              <a:buNone/>
              <a:defRPr sz="5200">
                <a:solidFill>
                  <a:srgbClr val="123D60"/>
                </a:solidFill>
              </a:defRPr>
            </a:lvl8pPr>
            <a:lvl9pPr lvl="8" rtl="0">
              <a:spcBef>
                <a:spcPts val="0"/>
              </a:spcBef>
              <a:spcAft>
                <a:spcPts val="0"/>
              </a:spcAft>
              <a:buClr>
                <a:srgbClr val="123D60"/>
              </a:buClr>
              <a:buSzPts val="5200"/>
              <a:buNone/>
              <a:defRPr sz="5200">
                <a:solidFill>
                  <a:srgbClr val="123D60"/>
                </a:solidFill>
              </a:defRPr>
            </a:lvl9pPr>
          </a:lstStyle>
          <a:p>
            <a:endParaRPr/>
          </a:p>
        </p:txBody>
      </p:sp>
      <p:sp>
        <p:nvSpPr>
          <p:cNvPr id="52" name="Google Shape;52;p13"/>
          <p:cNvSpPr txBox="1">
            <a:spLocks noGrp="1"/>
          </p:cNvSpPr>
          <p:nvPr>
            <p:ph type="subTitle" idx="1"/>
          </p:nvPr>
        </p:nvSpPr>
        <p:spPr>
          <a:xfrm>
            <a:off x="879525" y="2977800"/>
            <a:ext cx="3302700" cy="7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23D60"/>
              </a:buClr>
              <a:buSzPts val="1800"/>
              <a:buFont typeface="Barlow Semi Condensed"/>
              <a:buNone/>
              <a:defRPr>
                <a:solidFill>
                  <a:srgbClr val="123D60"/>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Clr>
                <a:srgbClr val="123D60"/>
              </a:buClr>
              <a:buSzPts val="1400"/>
              <a:buNone/>
              <a:defRPr>
                <a:solidFill>
                  <a:srgbClr val="123D60"/>
                </a:solidFill>
              </a:defRPr>
            </a:lvl2pPr>
            <a:lvl3pPr lvl="2" rtl="0">
              <a:lnSpc>
                <a:spcPct val="100000"/>
              </a:lnSpc>
              <a:spcBef>
                <a:spcPts val="0"/>
              </a:spcBef>
              <a:spcAft>
                <a:spcPts val="0"/>
              </a:spcAft>
              <a:buClr>
                <a:srgbClr val="123D60"/>
              </a:buClr>
              <a:buSzPts val="1400"/>
              <a:buNone/>
              <a:defRPr>
                <a:solidFill>
                  <a:srgbClr val="123D60"/>
                </a:solidFill>
              </a:defRPr>
            </a:lvl3pPr>
            <a:lvl4pPr lvl="3" rtl="0">
              <a:lnSpc>
                <a:spcPct val="100000"/>
              </a:lnSpc>
              <a:spcBef>
                <a:spcPts val="0"/>
              </a:spcBef>
              <a:spcAft>
                <a:spcPts val="0"/>
              </a:spcAft>
              <a:buClr>
                <a:srgbClr val="123D60"/>
              </a:buClr>
              <a:buSzPts val="1400"/>
              <a:buNone/>
              <a:defRPr>
                <a:solidFill>
                  <a:srgbClr val="123D60"/>
                </a:solidFill>
              </a:defRPr>
            </a:lvl4pPr>
            <a:lvl5pPr lvl="4" rtl="0">
              <a:lnSpc>
                <a:spcPct val="100000"/>
              </a:lnSpc>
              <a:spcBef>
                <a:spcPts val="0"/>
              </a:spcBef>
              <a:spcAft>
                <a:spcPts val="0"/>
              </a:spcAft>
              <a:buClr>
                <a:srgbClr val="123D60"/>
              </a:buClr>
              <a:buSzPts val="1400"/>
              <a:buNone/>
              <a:defRPr>
                <a:solidFill>
                  <a:srgbClr val="123D60"/>
                </a:solidFill>
              </a:defRPr>
            </a:lvl5pPr>
            <a:lvl6pPr lvl="5" rtl="0">
              <a:lnSpc>
                <a:spcPct val="100000"/>
              </a:lnSpc>
              <a:spcBef>
                <a:spcPts val="0"/>
              </a:spcBef>
              <a:spcAft>
                <a:spcPts val="0"/>
              </a:spcAft>
              <a:buClr>
                <a:srgbClr val="123D60"/>
              </a:buClr>
              <a:buSzPts val="1400"/>
              <a:buNone/>
              <a:defRPr>
                <a:solidFill>
                  <a:srgbClr val="123D60"/>
                </a:solidFill>
              </a:defRPr>
            </a:lvl6pPr>
            <a:lvl7pPr lvl="6" rtl="0">
              <a:lnSpc>
                <a:spcPct val="100000"/>
              </a:lnSpc>
              <a:spcBef>
                <a:spcPts val="0"/>
              </a:spcBef>
              <a:spcAft>
                <a:spcPts val="0"/>
              </a:spcAft>
              <a:buClr>
                <a:srgbClr val="123D60"/>
              </a:buClr>
              <a:buSzPts val="1400"/>
              <a:buNone/>
              <a:defRPr>
                <a:solidFill>
                  <a:srgbClr val="123D60"/>
                </a:solidFill>
              </a:defRPr>
            </a:lvl7pPr>
            <a:lvl8pPr lvl="7" rtl="0">
              <a:lnSpc>
                <a:spcPct val="100000"/>
              </a:lnSpc>
              <a:spcBef>
                <a:spcPts val="0"/>
              </a:spcBef>
              <a:spcAft>
                <a:spcPts val="0"/>
              </a:spcAft>
              <a:buClr>
                <a:srgbClr val="123D60"/>
              </a:buClr>
              <a:buSzPts val="1400"/>
              <a:buNone/>
              <a:defRPr>
                <a:solidFill>
                  <a:srgbClr val="123D60"/>
                </a:solidFill>
              </a:defRPr>
            </a:lvl8pPr>
            <a:lvl9pPr lvl="8" rtl="0">
              <a:lnSpc>
                <a:spcPct val="100000"/>
              </a:lnSpc>
              <a:spcBef>
                <a:spcPts val="0"/>
              </a:spcBef>
              <a:spcAft>
                <a:spcPts val="0"/>
              </a:spcAft>
              <a:buClr>
                <a:srgbClr val="123D60"/>
              </a:buClr>
              <a:buSzPts val="1400"/>
              <a:buNone/>
              <a:defRPr>
                <a:solidFill>
                  <a:srgbClr val="123D60"/>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p:cSld name="CUSTOM_14_1">
    <p:bg>
      <p:bgPr>
        <a:solidFill>
          <a:srgbClr val="F3ECDD"/>
        </a:solid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1533599" y="429825"/>
            <a:ext cx="6054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1">
  <p:cSld name="CUSTOM_12">
    <p:bg>
      <p:bgPr>
        <a:solidFill>
          <a:srgbClr val="F3ECDD"/>
        </a:solidFill>
        <a:effectLst/>
      </p:bgPr>
    </p:bg>
    <p:spTree>
      <p:nvGrpSpPr>
        <p:cNvPr id="1" name="Shape 55"/>
        <p:cNvGrpSpPr/>
        <p:nvPr/>
      </p:nvGrpSpPr>
      <p:grpSpPr>
        <a:xfrm>
          <a:off x="0" y="0"/>
          <a:ext cx="0" cy="0"/>
          <a:chOff x="0" y="0"/>
          <a:chExt cx="0" cy="0"/>
        </a:xfrm>
      </p:grpSpPr>
      <p:sp>
        <p:nvSpPr>
          <p:cNvPr id="56" name="Google Shape;56;p15"/>
          <p:cNvSpPr txBox="1">
            <a:spLocks noGrp="1"/>
          </p:cNvSpPr>
          <p:nvPr>
            <p:ph type="ctrTitle"/>
          </p:nvPr>
        </p:nvSpPr>
        <p:spPr>
          <a:xfrm>
            <a:off x="831200" y="796011"/>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57" name="Google Shape;57;p15"/>
          <p:cNvSpPr txBox="1">
            <a:spLocks noGrp="1"/>
          </p:cNvSpPr>
          <p:nvPr>
            <p:ph type="subTitle" idx="1"/>
          </p:nvPr>
        </p:nvSpPr>
        <p:spPr>
          <a:xfrm>
            <a:off x="831200" y="2733738"/>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a:endParaRPr/>
          </a:p>
        </p:txBody>
      </p:sp>
      <p:sp>
        <p:nvSpPr>
          <p:cNvPr id="58" name="Google Shape;58;p15"/>
          <p:cNvSpPr/>
          <p:nvPr/>
        </p:nvSpPr>
        <p:spPr>
          <a:xfrm>
            <a:off x="0" y="3977825"/>
            <a:ext cx="9144000" cy="1165800"/>
          </a:xfrm>
          <a:prstGeom prst="rect">
            <a:avLst/>
          </a:pr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ECDD"/>
        </a:solidFill>
        <a:effectLst/>
      </p:bgPr>
    </p:bg>
    <p:spTree>
      <p:nvGrpSpPr>
        <p:cNvPr id="1" name="Shape 63"/>
        <p:cNvGrpSpPr/>
        <p:nvPr/>
      </p:nvGrpSpPr>
      <p:grpSpPr>
        <a:xfrm>
          <a:off x="0" y="0"/>
          <a:ext cx="0" cy="0"/>
          <a:chOff x="0" y="0"/>
          <a:chExt cx="0" cy="0"/>
        </a:xfrm>
      </p:grpSpPr>
      <p:sp>
        <p:nvSpPr>
          <p:cNvPr id="64" name="Google Shape;64;p17"/>
          <p:cNvSpPr txBox="1">
            <a:spLocks noGrp="1"/>
          </p:cNvSpPr>
          <p:nvPr>
            <p:ph type="ctrTitle"/>
          </p:nvPr>
        </p:nvSpPr>
        <p:spPr>
          <a:xfrm>
            <a:off x="879525" y="1320225"/>
            <a:ext cx="36168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23D60"/>
              </a:buClr>
              <a:buSzPts val="6000"/>
              <a:buFont typeface="Anton"/>
              <a:buNone/>
              <a:defRPr sz="6000">
                <a:solidFill>
                  <a:srgbClr val="123D60"/>
                </a:solidFill>
                <a:latin typeface="Anton"/>
                <a:ea typeface="Anton"/>
                <a:cs typeface="Anton"/>
                <a:sym typeface="Anton"/>
              </a:defRPr>
            </a:lvl1pPr>
            <a:lvl2pPr lvl="1" rtl="0">
              <a:spcBef>
                <a:spcPts val="0"/>
              </a:spcBef>
              <a:spcAft>
                <a:spcPts val="0"/>
              </a:spcAft>
              <a:buClr>
                <a:srgbClr val="123D60"/>
              </a:buClr>
              <a:buSzPts val="5200"/>
              <a:buNone/>
              <a:defRPr sz="5200">
                <a:solidFill>
                  <a:srgbClr val="123D60"/>
                </a:solidFill>
              </a:defRPr>
            </a:lvl2pPr>
            <a:lvl3pPr lvl="2" rtl="0">
              <a:spcBef>
                <a:spcPts val="0"/>
              </a:spcBef>
              <a:spcAft>
                <a:spcPts val="0"/>
              </a:spcAft>
              <a:buClr>
                <a:srgbClr val="123D60"/>
              </a:buClr>
              <a:buSzPts val="5200"/>
              <a:buNone/>
              <a:defRPr sz="5200">
                <a:solidFill>
                  <a:srgbClr val="123D60"/>
                </a:solidFill>
              </a:defRPr>
            </a:lvl3pPr>
            <a:lvl4pPr lvl="3" rtl="0">
              <a:spcBef>
                <a:spcPts val="0"/>
              </a:spcBef>
              <a:spcAft>
                <a:spcPts val="0"/>
              </a:spcAft>
              <a:buClr>
                <a:srgbClr val="123D60"/>
              </a:buClr>
              <a:buSzPts val="5200"/>
              <a:buNone/>
              <a:defRPr sz="5200">
                <a:solidFill>
                  <a:srgbClr val="123D60"/>
                </a:solidFill>
              </a:defRPr>
            </a:lvl4pPr>
            <a:lvl5pPr lvl="4" rtl="0">
              <a:spcBef>
                <a:spcPts val="0"/>
              </a:spcBef>
              <a:spcAft>
                <a:spcPts val="0"/>
              </a:spcAft>
              <a:buClr>
                <a:srgbClr val="123D60"/>
              </a:buClr>
              <a:buSzPts val="5200"/>
              <a:buNone/>
              <a:defRPr sz="5200">
                <a:solidFill>
                  <a:srgbClr val="123D60"/>
                </a:solidFill>
              </a:defRPr>
            </a:lvl5pPr>
            <a:lvl6pPr lvl="5" rtl="0">
              <a:spcBef>
                <a:spcPts val="0"/>
              </a:spcBef>
              <a:spcAft>
                <a:spcPts val="0"/>
              </a:spcAft>
              <a:buClr>
                <a:srgbClr val="123D60"/>
              </a:buClr>
              <a:buSzPts val="5200"/>
              <a:buNone/>
              <a:defRPr sz="5200">
                <a:solidFill>
                  <a:srgbClr val="123D60"/>
                </a:solidFill>
              </a:defRPr>
            </a:lvl6pPr>
            <a:lvl7pPr lvl="6" rtl="0">
              <a:spcBef>
                <a:spcPts val="0"/>
              </a:spcBef>
              <a:spcAft>
                <a:spcPts val="0"/>
              </a:spcAft>
              <a:buClr>
                <a:srgbClr val="123D60"/>
              </a:buClr>
              <a:buSzPts val="5200"/>
              <a:buNone/>
              <a:defRPr sz="5200">
                <a:solidFill>
                  <a:srgbClr val="123D60"/>
                </a:solidFill>
              </a:defRPr>
            </a:lvl7pPr>
            <a:lvl8pPr lvl="7" rtl="0">
              <a:spcBef>
                <a:spcPts val="0"/>
              </a:spcBef>
              <a:spcAft>
                <a:spcPts val="0"/>
              </a:spcAft>
              <a:buClr>
                <a:srgbClr val="123D60"/>
              </a:buClr>
              <a:buSzPts val="5200"/>
              <a:buNone/>
              <a:defRPr sz="5200">
                <a:solidFill>
                  <a:srgbClr val="123D60"/>
                </a:solidFill>
              </a:defRPr>
            </a:lvl8pPr>
            <a:lvl9pPr lvl="8" rtl="0">
              <a:spcBef>
                <a:spcPts val="0"/>
              </a:spcBef>
              <a:spcAft>
                <a:spcPts val="0"/>
              </a:spcAft>
              <a:buClr>
                <a:srgbClr val="123D60"/>
              </a:buClr>
              <a:buSzPts val="5200"/>
              <a:buNone/>
              <a:defRPr sz="5200">
                <a:solidFill>
                  <a:srgbClr val="123D60"/>
                </a:solidFill>
              </a:defRPr>
            </a:lvl9pPr>
          </a:lstStyle>
          <a:p>
            <a:endParaRPr/>
          </a:p>
        </p:txBody>
      </p:sp>
      <p:sp>
        <p:nvSpPr>
          <p:cNvPr id="65" name="Google Shape;65;p17"/>
          <p:cNvSpPr txBox="1">
            <a:spLocks noGrp="1"/>
          </p:cNvSpPr>
          <p:nvPr>
            <p:ph type="subTitle" idx="1"/>
          </p:nvPr>
        </p:nvSpPr>
        <p:spPr>
          <a:xfrm>
            <a:off x="879525" y="2977800"/>
            <a:ext cx="3302700" cy="7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23D60"/>
              </a:buClr>
              <a:buSzPts val="1200"/>
              <a:buFont typeface="Barlow Semi Condensed"/>
              <a:buNone/>
              <a:defRPr>
                <a:solidFill>
                  <a:srgbClr val="123D60"/>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Clr>
                <a:srgbClr val="123D60"/>
              </a:buClr>
              <a:buSzPts val="1200"/>
              <a:buNone/>
              <a:defRPr>
                <a:solidFill>
                  <a:srgbClr val="123D60"/>
                </a:solidFill>
              </a:defRPr>
            </a:lvl2pPr>
            <a:lvl3pPr lvl="2" rtl="0">
              <a:lnSpc>
                <a:spcPct val="100000"/>
              </a:lnSpc>
              <a:spcBef>
                <a:spcPts val="0"/>
              </a:spcBef>
              <a:spcAft>
                <a:spcPts val="0"/>
              </a:spcAft>
              <a:buClr>
                <a:srgbClr val="123D60"/>
              </a:buClr>
              <a:buSzPts val="1200"/>
              <a:buNone/>
              <a:defRPr>
                <a:solidFill>
                  <a:srgbClr val="123D60"/>
                </a:solidFill>
              </a:defRPr>
            </a:lvl3pPr>
            <a:lvl4pPr lvl="3" rtl="0">
              <a:lnSpc>
                <a:spcPct val="100000"/>
              </a:lnSpc>
              <a:spcBef>
                <a:spcPts val="0"/>
              </a:spcBef>
              <a:spcAft>
                <a:spcPts val="0"/>
              </a:spcAft>
              <a:buClr>
                <a:srgbClr val="123D60"/>
              </a:buClr>
              <a:buSzPts val="1200"/>
              <a:buNone/>
              <a:defRPr>
                <a:solidFill>
                  <a:srgbClr val="123D60"/>
                </a:solidFill>
              </a:defRPr>
            </a:lvl4pPr>
            <a:lvl5pPr lvl="4" rtl="0">
              <a:lnSpc>
                <a:spcPct val="100000"/>
              </a:lnSpc>
              <a:spcBef>
                <a:spcPts val="0"/>
              </a:spcBef>
              <a:spcAft>
                <a:spcPts val="0"/>
              </a:spcAft>
              <a:buClr>
                <a:srgbClr val="123D60"/>
              </a:buClr>
              <a:buSzPts val="1200"/>
              <a:buNone/>
              <a:defRPr>
                <a:solidFill>
                  <a:srgbClr val="123D60"/>
                </a:solidFill>
              </a:defRPr>
            </a:lvl5pPr>
            <a:lvl6pPr lvl="5" rtl="0">
              <a:lnSpc>
                <a:spcPct val="100000"/>
              </a:lnSpc>
              <a:spcBef>
                <a:spcPts val="0"/>
              </a:spcBef>
              <a:spcAft>
                <a:spcPts val="0"/>
              </a:spcAft>
              <a:buClr>
                <a:srgbClr val="123D60"/>
              </a:buClr>
              <a:buSzPts val="1200"/>
              <a:buNone/>
              <a:defRPr>
                <a:solidFill>
                  <a:srgbClr val="123D60"/>
                </a:solidFill>
              </a:defRPr>
            </a:lvl6pPr>
            <a:lvl7pPr lvl="6" rtl="0">
              <a:lnSpc>
                <a:spcPct val="100000"/>
              </a:lnSpc>
              <a:spcBef>
                <a:spcPts val="0"/>
              </a:spcBef>
              <a:spcAft>
                <a:spcPts val="0"/>
              </a:spcAft>
              <a:buClr>
                <a:srgbClr val="123D60"/>
              </a:buClr>
              <a:buSzPts val="1200"/>
              <a:buNone/>
              <a:defRPr>
                <a:solidFill>
                  <a:srgbClr val="123D60"/>
                </a:solidFill>
              </a:defRPr>
            </a:lvl7pPr>
            <a:lvl8pPr lvl="7" rtl="0">
              <a:lnSpc>
                <a:spcPct val="100000"/>
              </a:lnSpc>
              <a:spcBef>
                <a:spcPts val="0"/>
              </a:spcBef>
              <a:spcAft>
                <a:spcPts val="0"/>
              </a:spcAft>
              <a:buClr>
                <a:srgbClr val="123D60"/>
              </a:buClr>
              <a:buSzPts val="1200"/>
              <a:buNone/>
              <a:defRPr>
                <a:solidFill>
                  <a:srgbClr val="123D60"/>
                </a:solidFill>
              </a:defRPr>
            </a:lvl8pPr>
            <a:lvl9pPr lvl="8" rtl="0">
              <a:lnSpc>
                <a:spcPct val="100000"/>
              </a:lnSpc>
              <a:spcBef>
                <a:spcPts val="0"/>
              </a:spcBef>
              <a:spcAft>
                <a:spcPts val="0"/>
              </a:spcAft>
              <a:buClr>
                <a:srgbClr val="123D60"/>
              </a:buClr>
              <a:buSzPts val="1200"/>
              <a:buNone/>
              <a:defRPr>
                <a:solidFill>
                  <a:srgbClr val="123D60"/>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Ending slide">
  <p:cSld name="CUSTOM_7_1">
    <p:bg>
      <p:bgPr>
        <a:solidFill>
          <a:srgbClr val="F3ECDD"/>
        </a:solid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ctrTitle"/>
          </p:nvPr>
        </p:nvSpPr>
        <p:spPr>
          <a:xfrm>
            <a:off x="4626850" y="1320225"/>
            <a:ext cx="361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23D60"/>
              </a:buClr>
              <a:buSzPts val="6000"/>
              <a:buFont typeface="Anton"/>
              <a:buNone/>
              <a:defRPr sz="6000">
                <a:solidFill>
                  <a:srgbClr val="123D60"/>
                </a:solidFill>
                <a:latin typeface="Anton"/>
                <a:ea typeface="Anton"/>
                <a:cs typeface="Anton"/>
                <a:sym typeface="Anton"/>
              </a:defRPr>
            </a:lvl1pPr>
            <a:lvl2pPr lvl="1" algn="r" rtl="0">
              <a:spcBef>
                <a:spcPts val="0"/>
              </a:spcBef>
              <a:spcAft>
                <a:spcPts val="0"/>
              </a:spcAft>
              <a:buClr>
                <a:srgbClr val="123D60"/>
              </a:buClr>
              <a:buSzPts val="5200"/>
              <a:buNone/>
              <a:defRPr sz="5200">
                <a:solidFill>
                  <a:srgbClr val="123D60"/>
                </a:solidFill>
              </a:defRPr>
            </a:lvl2pPr>
            <a:lvl3pPr lvl="2" algn="r" rtl="0">
              <a:spcBef>
                <a:spcPts val="0"/>
              </a:spcBef>
              <a:spcAft>
                <a:spcPts val="0"/>
              </a:spcAft>
              <a:buClr>
                <a:srgbClr val="123D60"/>
              </a:buClr>
              <a:buSzPts val="5200"/>
              <a:buNone/>
              <a:defRPr sz="5200">
                <a:solidFill>
                  <a:srgbClr val="123D60"/>
                </a:solidFill>
              </a:defRPr>
            </a:lvl3pPr>
            <a:lvl4pPr lvl="3" algn="r" rtl="0">
              <a:spcBef>
                <a:spcPts val="0"/>
              </a:spcBef>
              <a:spcAft>
                <a:spcPts val="0"/>
              </a:spcAft>
              <a:buClr>
                <a:srgbClr val="123D60"/>
              </a:buClr>
              <a:buSzPts val="5200"/>
              <a:buNone/>
              <a:defRPr sz="5200">
                <a:solidFill>
                  <a:srgbClr val="123D60"/>
                </a:solidFill>
              </a:defRPr>
            </a:lvl4pPr>
            <a:lvl5pPr lvl="4" algn="r" rtl="0">
              <a:spcBef>
                <a:spcPts val="0"/>
              </a:spcBef>
              <a:spcAft>
                <a:spcPts val="0"/>
              </a:spcAft>
              <a:buClr>
                <a:srgbClr val="123D60"/>
              </a:buClr>
              <a:buSzPts val="5200"/>
              <a:buNone/>
              <a:defRPr sz="5200">
                <a:solidFill>
                  <a:srgbClr val="123D60"/>
                </a:solidFill>
              </a:defRPr>
            </a:lvl5pPr>
            <a:lvl6pPr lvl="5" algn="r" rtl="0">
              <a:spcBef>
                <a:spcPts val="0"/>
              </a:spcBef>
              <a:spcAft>
                <a:spcPts val="0"/>
              </a:spcAft>
              <a:buClr>
                <a:srgbClr val="123D60"/>
              </a:buClr>
              <a:buSzPts val="5200"/>
              <a:buNone/>
              <a:defRPr sz="5200">
                <a:solidFill>
                  <a:srgbClr val="123D60"/>
                </a:solidFill>
              </a:defRPr>
            </a:lvl6pPr>
            <a:lvl7pPr lvl="6" algn="r" rtl="0">
              <a:spcBef>
                <a:spcPts val="0"/>
              </a:spcBef>
              <a:spcAft>
                <a:spcPts val="0"/>
              </a:spcAft>
              <a:buClr>
                <a:srgbClr val="123D60"/>
              </a:buClr>
              <a:buSzPts val="5200"/>
              <a:buNone/>
              <a:defRPr sz="5200">
                <a:solidFill>
                  <a:srgbClr val="123D60"/>
                </a:solidFill>
              </a:defRPr>
            </a:lvl7pPr>
            <a:lvl8pPr lvl="7" algn="r" rtl="0">
              <a:spcBef>
                <a:spcPts val="0"/>
              </a:spcBef>
              <a:spcAft>
                <a:spcPts val="0"/>
              </a:spcAft>
              <a:buClr>
                <a:srgbClr val="123D60"/>
              </a:buClr>
              <a:buSzPts val="5200"/>
              <a:buNone/>
              <a:defRPr sz="5200">
                <a:solidFill>
                  <a:srgbClr val="123D60"/>
                </a:solidFill>
              </a:defRPr>
            </a:lvl8pPr>
            <a:lvl9pPr lvl="8" algn="r" rtl="0">
              <a:spcBef>
                <a:spcPts val="0"/>
              </a:spcBef>
              <a:spcAft>
                <a:spcPts val="0"/>
              </a:spcAft>
              <a:buClr>
                <a:srgbClr val="123D60"/>
              </a:buClr>
              <a:buSzPts val="5200"/>
              <a:buNone/>
              <a:defRPr sz="5200">
                <a:solidFill>
                  <a:srgbClr val="123D60"/>
                </a:solidFill>
              </a:defRPr>
            </a:lvl9pPr>
          </a:lstStyle>
          <a:p>
            <a:endParaRPr/>
          </a:p>
        </p:txBody>
      </p:sp>
      <p:sp>
        <p:nvSpPr>
          <p:cNvPr id="68" name="Google Shape;68;p18"/>
          <p:cNvSpPr txBox="1">
            <a:spLocks noGrp="1"/>
          </p:cNvSpPr>
          <p:nvPr>
            <p:ph type="subTitle" idx="1"/>
          </p:nvPr>
        </p:nvSpPr>
        <p:spPr>
          <a:xfrm>
            <a:off x="5408650" y="2977800"/>
            <a:ext cx="2835000" cy="71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23D60"/>
              </a:buClr>
              <a:buSzPts val="1200"/>
              <a:buFont typeface="Barlow Semi Condensed"/>
              <a:buNone/>
              <a:defRPr>
                <a:solidFill>
                  <a:srgbClr val="123D60"/>
                </a:solidFill>
                <a:latin typeface="Barlow Semi Condensed"/>
                <a:ea typeface="Barlow Semi Condensed"/>
                <a:cs typeface="Barlow Semi Condensed"/>
                <a:sym typeface="Barlow Semi Condensed"/>
              </a:defRPr>
            </a:lvl1pPr>
            <a:lvl2pPr lvl="1" algn="r" rtl="0">
              <a:lnSpc>
                <a:spcPct val="100000"/>
              </a:lnSpc>
              <a:spcBef>
                <a:spcPts val="0"/>
              </a:spcBef>
              <a:spcAft>
                <a:spcPts val="0"/>
              </a:spcAft>
              <a:buClr>
                <a:srgbClr val="123D60"/>
              </a:buClr>
              <a:buSzPts val="1200"/>
              <a:buNone/>
              <a:defRPr>
                <a:solidFill>
                  <a:srgbClr val="123D60"/>
                </a:solidFill>
              </a:defRPr>
            </a:lvl2pPr>
            <a:lvl3pPr lvl="2" algn="r" rtl="0">
              <a:lnSpc>
                <a:spcPct val="100000"/>
              </a:lnSpc>
              <a:spcBef>
                <a:spcPts val="0"/>
              </a:spcBef>
              <a:spcAft>
                <a:spcPts val="0"/>
              </a:spcAft>
              <a:buClr>
                <a:srgbClr val="123D60"/>
              </a:buClr>
              <a:buSzPts val="1200"/>
              <a:buNone/>
              <a:defRPr>
                <a:solidFill>
                  <a:srgbClr val="123D60"/>
                </a:solidFill>
              </a:defRPr>
            </a:lvl3pPr>
            <a:lvl4pPr lvl="3" algn="r" rtl="0">
              <a:lnSpc>
                <a:spcPct val="100000"/>
              </a:lnSpc>
              <a:spcBef>
                <a:spcPts val="0"/>
              </a:spcBef>
              <a:spcAft>
                <a:spcPts val="0"/>
              </a:spcAft>
              <a:buClr>
                <a:srgbClr val="123D60"/>
              </a:buClr>
              <a:buSzPts val="1200"/>
              <a:buNone/>
              <a:defRPr>
                <a:solidFill>
                  <a:srgbClr val="123D60"/>
                </a:solidFill>
              </a:defRPr>
            </a:lvl4pPr>
            <a:lvl5pPr lvl="4" algn="r" rtl="0">
              <a:lnSpc>
                <a:spcPct val="100000"/>
              </a:lnSpc>
              <a:spcBef>
                <a:spcPts val="0"/>
              </a:spcBef>
              <a:spcAft>
                <a:spcPts val="0"/>
              </a:spcAft>
              <a:buClr>
                <a:srgbClr val="123D60"/>
              </a:buClr>
              <a:buSzPts val="1200"/>
              <a:buNone/>
              <a:defRPr>
                <a:solidFill>
                  <a:srgbClr val="123D60"/>
                </a:solidFill>
              </a:defRPr>
            </a:lvl5pPr>
            <a:lvl6pPr lvl="5" algn="r" rtl="0">
              <a:lnSpc>
                <a:spcPct val="100000"/>
              </a:lnSpc>
              <a:spcBef>
                <a:spcPts val="0"/>
              </a:spcBef>
              <a:spcAft>
                <a:spcPts val="0"/>
              </a:spcAft>
              <a:buClr>
                <a:srgbClr val="123D60"/>
              </a:buClr>
              <a:buSzPts val="1200"/>
              <a:buNone/>
              <a:defRPr>
                <a:solidFill>
                  <a:srgbClr val="123D60"/>
                </a:solidFill>
              </a:defRPr>
            </a:lvl6pPr>
            <a:lvl7pPr lvl="6" algn="r" rtl="0">
              <a:lnSpc>
                <a:spcPct val="100000"/>
              </a:lnSpc>
              <a:spcBef>
                <a:spcPts val="0"/>
              </a:spcBef>
              <a:spcAft>
                <a:spcPts val="0"/>
              </a:spcAft>
              <a:buClr>
                <a:srgbClr val="123D60"/>
              </a:buClr>
              <a:buSzPts val="1200"/>
              <a:buNone/>
              <a:defRPr>
                <a:solidFill>
                  <a:srgbClr val="123D60"/>
                </a:solidFill>
              </a:defRPr>
            </a:lvl7pPr>
            <a:lvl8pPr lvl="7" algn="r" rtl="0">
              <a:lnSpc>
                <a:spcPct val="100000"/>
              </a:lnSpc>
              <a:spcBef>
                <a:spcPts val="0"/>
              </a:spcBef>
              <a:spcAft>
                <a:spcPts val="0"/>
              </a:spcAft>
              <a:buClr>
                <a:srgbClr val="123D60"/>
              </a:buClr>
              <a:buSzPts val="1200"/>
              <a:buNone/>
              <a:defRPr>
                <a:solidFill>
                  <a:srgbClr val="123D60"/>
                </a:solidFill>
              </a:defRPr>
            </a:lvl8pPr>
            <a:lvl9pPr lvl="8" algn="r" rtl="0">
              <a:lnSpc>
                <a:spcPct val="100000"/>
              </a:lnSpc>
              <a:spcBef>
                <a:spcPts val="0"/>
              </a:spcBef>
              <a:spcAft>
                <a:spcPts val="0"/>
              </a:spcAft>
              <a:buClr>
                <a:srgbClr val="123D60"/>
              </a:buClr>
              <a:buSzPts val="1200"/>
              <a:buNone/>
              <a:defRPr>
                <a:solidFill>
                  <a:srgbClr val="123D60"/>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CUSTOM_13">
    <p:bg>
      <p:bgPr>
        <a:solidFill>
          <a:srgbClr val="F3ECDD"/>
        </a:solidFill>
        <a:effectLst/>
      </p:bgPr>
    </p:bg>
    <p:spTree>
      <p:nvGrpSpPr>
        <p:cNvPr id="1" name="Shape 69"/>
        <p:cNvGrpSpPr/>
        <p:nvPr/>
      </p:nvGrpSpPr>
      <p:grpSpPr>
        <a:xfrm>
          <a:off x="0" y="0"/>
          <a:ext cx="0" cy="0"/>
          <a:chOff x="0" y="0"/>
          <a:chExt cx="0" cy="0"/>
        </a:xfrm>
      </p:grpSpPr>
      <p:sp>
        <p:nvSpPr>
          <p:cNvPr id="70" name="Google Shape;70;p19"/>
          <p:cNvSpPr/>
          <p:nvPr/>
        </p:nvSpPr>
        <p:spPr>
          <a:xfrm>
            <a:off x="0" y="3977825"/>
            <a:ext cx="9144000" cy="1165800"/>
          </a:xfrm>
          <a:prstGeom prst="rect">
            <a:avLst/>
          </a:pr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9"/>
          <p:cNvSpPr txBox="1">
            <a:spLocks noGrp="1"/>
          </p:cNvSpPr>
          <p:nvPr>
            <p:ph type="ctrTitle"/>
          </p:nvPr>
        </p:nvSpPr>
        <p:spPr>
          <a:xfrm>
            <a:off x="2297696" y="2249821"/>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72" name="Google Shape;72;p19"/>
          <p:cNvSpPr txBox="1">
            <a:spLocks noGrp="1"/>
          </p:cNvSpPr>
          <p:nvPr>
            <p:ph type="subTitle" idx="1"/>
          </p:nvPr>
        </p:nvSpPr>
        <p:spPr>
          <a:xfrm>
            <a:off x="2470346" y="2664869"/>
            <a:ext cx="19065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3" name="Google Shape;73;p19"/>
          <p:cNvSpPr txBox="1">
            <a:spLocks noGrp="1"/>
          </p:cNvSpPr>
          <p:nvPr>
            <p:ph type="title" idx="2" hasCustomPrompt="1"/>
          </p:nvPr>
        </p:nvSpPr>
        <p:spPr>
          <a:xfrm>
            <a:off x="2546696" y="190033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9"/>
          <p:cNvSpPr txBox="1">
            <a:spLocks noGrp="1"/>
          </p:cNvSpPr>
          <p:nvPr>
            <p:ph type="ctrTitle" idx="3"/>
          </p:nvPr>
        </p:nvSpPr>
        <p:spPr>
          <a:xfrm>
            <a:off x="4595069" y="2246421"/>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75" name="Google Shape;75;p19"/>
          <p:cNvSpPr txBox="1">
            <a:spLocks noGrp="1"/>
          </p:cNvSpPr>
          <p:nvPr>
            <p:ph type="subTitle" idx="4"/>
          </p:nvPr>
        </p:nvSpPr>
        <p:spPr>
          <a:xfrm>
            <a:off x="4732619" y="2659579"/>
            <a:ext cx="19767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6" name="Google Shape;76;p19"/>
          <p:cNvSpPr txBox="1">
            <a:spLocks noGrp="1"/>
          </p:cNvSpPr>
          <p:nvPr>
            <p:ph type="title" idx="5" hasCustomPrompt="1"/>
          </p:nvPr>
        </p:nvSpPr>
        <p:spPr>
          <a:xfrm>
            <a:off x="4844069" y="1896933"/>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7" name="Google Shape;77;p19"/>
          <p:cNvSpPr txBox="1">
            <a:spLocks noGrp="1"/>
          </p:cNvSpPr>
          <p:nvPr>
            <p:ph type="ctrTitle" idx="6"/>
          </p:nvPr>
        </p:nvSpPr>
        <p:spPr>
          <a:xfrm>
            <a:off x="723600" y="600200"/>
            <a:ext cx="76968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9"/>
          <p:cNvSpPr txBox="1">
            <a:spLocks noGrp="1"/>
          </p:cNvSpPr>
          <p:nvPr>
            <p:ph type="ctrTitle" idx="7"/>
          </p:nvPr>
        </p:nvSpPr>
        <p:spPr>
          <a:xfrm>
            <a:off x="2297696" y="3673321"/>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79" name="Google Shape;79;p19"/>
          <p:cNvSpPr txBox="1">
            <a:spLocks noGrp="1"/>
          </p:cNvSpPr>
          <p:nvPr>
            <p:ph type="subTitle" idx="8"/>
          </p:nvPr>
        </p:nvSpPr>
        <p:spPr>
          <a:xfrm>
            <a:off x="2470346" y="4088369"/>
            <a:ext cx="19065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0" name="Google Shape;80;p19"/>
          <p:cNvSpPr txBox="1">
            <a:spLocks noGrp="1"/>
          </p:cNvSpPr>
          <p:nvPr>
            <p:ph type="title" idx="9" hasCustomPrompt="1"/>
          </p:nvPr>
        </p:nvSpPr>
        <p:spPr>
          <a:xfrm>
            <a:off x="2546696" y="332383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1" name="Google Shape;81;p19"/>
          <p:cNvSpPr txBox="1">
            <a:spLocks noGrp="1"/>
          </p:cNvSpPr>
          <p:nvPr>
            <p:ph type="ctrTitle" idx="13"/>
          </p:nvPr>
        </p:nvSpPr>
        <p:spPr>
          <a:xfrm>
            <a:off x="4595069" y="3669921"/>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82" name="Google Shape;82;p19"/>
          <p:cNvSpPr txBox="1">
            <a:spLocks noGrp="1"/>
          </p:cNvSpPr>
          <p:nvPr>
            <p:ph type="subTitle" idx="14"/>
          </p:nvPr>
        </p:nvSpPr>
        <p:spPr>
          <a:xfrm>
            <a:off x="4732619" y="4083079"/>
            <a:ext cx="19767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9"/>
          <p:cNvSpPr txBox="1">
            <a:spLocks noGrp="1"/>
          </p:cNvSpPr>
          <p:nvPr>
            <p:ph type="title" idx="15" hasCustomPrompt="1"/>
          </p:nvPr>
        </p:nvSpPr>
        <p:spPr>
          <a:xfrm>
            <a:off x="4844069" y="3320433"/>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1">
  <p:cSld name="CUSTOM_12">
    <p:bg>
      <p:bgPr>
        <a:solidFill>
          <a:srgbClr val="F3ECDD"/>
        </a:solidFill>
        <a:effectLst/>
      </p:bgPr>
    </p:bg>
    <p:spTree>
      <p:nvGrpSpPr>
        <p:cNvPr id="1" name="Shape 84"/>
        <p:cNvGrpSpPr/>
        <p:nvPr/>
      </p:nvGrpSpPr>
      <p:grpSpPr>
        <a:xfrm>
          <a:off x="0" y="0"/>
          <a:ext cx="0" cy="0"/>
          <a:chOff x="0" y="0"/>
          <a:chExt cx="0" cy="0"/>
        </a:xfrm>
      </p:grpSpPr>
      <p:sp>
        <p:nvSpPr>
          <p:cNvPr id="85" name="Google Shape;85;p20"/>
          <p:cNvSpPr txBox="1">
            <a:spLocks noGrp="1"/>
          </p:cNvSpPr>
          <p:nvPr>
            <p:ph type="ctrTitle"/>
          </p:nvPr>
        </p:nvSpPr>
        <p:spPr>
          <a:xfrm>
            <a:off x="831200" y="796011"/>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86" name="Google Shape;86;p20"/>
          <p:cNvSpPr txBox="1">
            <a:spLocks noGrp="1"/>
          </p:cNvSpPr>
          <p:nvPr>
            <p:ph type="subTitle" idx="1"/>
          </p:nvPr>
        </p:nvSpPr>
        <p:spPr>
          <a:xfrm>
            <a:off x="831200" y="2733738"/>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7" name="Google Shape;87;p20"/>
          <p:cNvSpPr/>
          <p:nvPr/>
        </p:nvSpPr>
        <p:spPr>
          <a:xfrm>
            <a:off x="0" y="3977825"/>
            <a:ext cx="9144000" cy="1165800"/>
          </a:xfrm>
          <a:prstGeom prst="rect">
            <a:avLst/>
          </a:pr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p:cSld name="CUSTOM_14">
    <p:bg>
      <p:bgPr>
        <a:solidFill>
          <a:srgbClr val="F3ECDD"/>
        </a:solidFill>
        <a:effectLst/>
      </p:bgPr>
    </p:bg>
    <p:spTree>
      <p:nvGrpSpPr>
        <p:cNvPr id="1" name="Shape 88"/>
        <p:cNvGrpSpPr/>
        <p:nvPr/>
      </p:nvGrpSpPr>
      <p:grpSpPr>
        <a:xfrm>
          <a:off x="0" y="0"/>
          <a:ext cx="0" cy="0"/>
          <a:chOff x="0" y="0"/>
          <a:chExt cx="0" cy="0"/>
        </a:xfrm>
      </p:grpSpPr>
      <p:sp>
        <p:nvSpPr>
          <p:cNvPr id="89" name="Google Shape;89;p21"/>
          <p:cNvSpPr/>
          <p:nvPr/>
        </p:nvSpPr>
        <p:spPr>
          <a:xfrm>
            <a:off x="0" y="3977825"/>
            <a:ext cx="9144000" cy="1165800"/>
          </a:xfrm>
          <a:prstGeom prst="rect">
            <a:avLst/>
          </a:pr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p:nvPr/>
        </p:nvSpPr>
        <p:spPr>
          <a:xfrm>
            <a:off x="3584150" y="2120625"/>
            <a:ext cx="1953600" cy="230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1"/>
          <p:cNvSpPr/>
          <p:nvPr/>
        </p:nvSpPr>
        <p:spPr>
          <a:xfrm>
            <a:off x="5855350" y="2120625"/>
            <a:ext cx="1953600" cy="230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a:off x="1312950" y="2120625"/>
            <a:ext cx="1953600" cy="230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ctrTitle"/>
          </p:nvPr>
        </p:nvSpPr>
        <p:spPr>
          <a:xfrm>
            <a:off x="1349089" y="26927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4" name="Google Shape;94;p21"/>
          <p:cNvSpPr txBox="1">
            <a:spLocks noGrp="1"/>
          </p:cNvSpPr>
          <p:nvPr>
            <p:ph type="subTitle" idx="1"/>
          </p:nvPr>
        </p:nvSpPr>
        <p:spPr>
          <a:xfrm>
            <a:off x="1349101" y="326125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5" name="Google Shape;95;p21"/>
          <p:cNvSpPr txBox="1">
            <a:spLocks noGrp="1"/>
          </p:cNvSpPr>
          <p:nvPr>
            <p:ph type="ctrTitle" idx="2"/>
          </p:nvPr>
        </p:nvSpPr>
        <p:spPr>
          <a:xfrm>
            <a:off x="3628222" y="26927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6" name="Google Shape;96;p21"/>
          <p:cNvSpPr txBox="1">
            <a:spLocks noGrp="1"/>
          </p:cNvSpPr>
          <p:nvPr>
            <p:ph type="subTitle" idx="3"/>
          </p:nvPr>
        </p:nvSpPr>
        <p:spPr>
          <a:xfrm>
            <a:off x="3628234" y="326125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7" name="Google Shape;97;p21"/>
          <p:cNvSpPr txBox="1">
            <a:spLocks noGrp="1"/>
          </p:cNvSpPr>
          <p:nvPr>
            <p:ph type="ctrTitle" idx="4"/>
          </p:nvPr>
        </p:nvSpPr>
        <p:spPr>
          <a:xfrm>
            <a:off x="5914222" y="26927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8" name="Google Shape;98;p21"/>
          <p:cNvSpPr txBox="1">
            <a:spLocks noGrp="1"/>
          </p:cNvSpPr>
          <p:nvPr>
            <p:ph type="subTitle" idx="5"/>
          </p:nvPr>
        </p:nvSpPr>
        <p:spPr>
          <a:xfrm>
            <a:off x="5914234" y="326125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9" name="Google Shape;99;p21"/>
          <p:cNvSpPr txBox="1">
            <a:spLocks noGrp="1"/>
          </p:cNvSpPr>
          <p:nvPr>
            <p:ph type="ctrTitle" idx="6"/>
          </p:nvPr>
        </p:nvSpPr>
        <p:spPr>
          <a:xfrm>
            <a:off x="1533599" y="429825"/>
            <a:ext cx="6054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our columns">
  <p:cSld name="CUSTOM_14_4">
    <p:bg>
      <p:bgPr>
        <a:solidFill>
          <a:srgbClr val="F3ECDD"/>
        </a:solidFill>
        <a:effectLst/>
      </p:bgPr>
    </p:bg>
    <p:spTree>
      <p:nvGrpSpPr>
        <p:cNvPr id="1" name="Shape 100"/>
        <p:cNvGrpSpPr/>
        <p:nvPr/>
      </p:nvGrpSpPr>
      <p:grpSpPr>
        <a:xfrm>
          <a:off x="0" y="0"/>
          <a:ext cx="0" cy="0"/>
          <a:chOff x="0" y="0"/>
          <a:chExt cx="0" cy="0"/>
        </a:xfrm>
      </p:grpSpPr>
      <p:sp>
        <p:nvSpPr>
          <p:cNvPr id="101" name="Google Shape;101;p22"/>
          <p:cNvSpPr/>
          <p:nvPr/>
        </p:nvSpPr>
        <p:spPr>
          <a:xfrm>
            <a:off x="0" y="3977825"/>
            <a:ext cx="9144000" cy="1165800"/>
          </a:xfrm>
          <a:prstGeom prst="rect">
            <a:avLst/>
          </a:pr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p:nvPr/>
        </p:nvSpPr>
        <p:spPr>
          <a:xfrm>
            <a:off x="2666666" y="2120625"/>
            <a:ext cx="1752900" cy="230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2"/>
          <p:cNvSpPr/>
          <p:nvPr/>
        </p:nvSpPr>
        <p:spPr>
          <a:xfrm>
            <a:off x="4636209" y="2120625"/>
            <a:ext cx="1752900" cy="230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2"/>
          <p:cNvSpPr/>
          <p:nvPr/>
        </p:nvSpPr>
        <p:spPr>
          <a:xfrm>
            <a:off x="697158" y="2120625"/>
            <a:ext cx="1752900" cy="230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2"/>
          <p:cNvSpPr txBox="1">
            <a:spLocks noGrp="1"/>
          </p:cNvSpPr>
          <p:nvPr>
            <p:ph type="ctrTitle"/>
          </p:nvPr>
        </p:nvSpPr>
        <p:spPr>
          <a:xfrm>
            <a:off x="632958" y="26927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22"/>
          <p:cNvSpPr txBox="1">
            <a:spLocks noGrp="1"/>
          </p:cNvSpPr>
          <p:nvPr>
            <p:ph type="subTitle" idx="1"/>
          </p:nvPr>
        </p:nvSpPr>
        <p:spPr>
          <a:xfrm>
            <a:off x="776249" y="3261250"/>
            <a:ext cx="15948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7" name="Google Shape;107;p22"/>
          <p:cNvSpPr txBox="1">
            <a:spLocks noGrp="1"/>
          </p:cNvSpPr>
          <p:nvPr>
            <p:ph type="ctrTitle" idx="2"/>
          </p:nvPr>
        </p:nvSpPr>
        <p:spPr>
          <a:xfrm>
            <a:off x="2602466" y="26927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22"/>
          <p:cNvSpPr txBox="1">
            <a:spLocks noGrp="1"/>
          </p:cNvSpPr>
          <p:nvPr>
            <p:ph type="subTitle" idx="3"/>
          </p:nvPr>
        </p:nvSpPr>
        <p:spPr>
          <a:xfrm>
            <a:off x="2745716" y="3261250"/>
            <a:ext cx="15948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9" name="Google Shape;109;p22"/>
          <p:cNvSpPr txBox="1">
            <a:spLocks noGrp="1"/>
          </p:cNvSpPr>
          <p:nvPr>
            <p:ph type="ctrTitle" idx="4"/>
          </p:nvPr>
        </p:nvSpPr>
        <p:spPr>
          <a:xfrm>
            <a:off x="4572009" y="26927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22"/>
          <p:cNvSpPr txBox="1">
            <a:spLocks noGrp="1"/>
          </p:cNvSpPr>
          <p:nvPr>
            <p:ph type="subTitle" idx="5"/>
          </p:nvPr>
        </p:nvSpPr>
        <p:spPr>
          <a:xfrm>
            <a:off x="4715259" y="3261250"/>
            <a:ext cx="15948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11" name="Google Shape;111;p22"/>
          <p:cNvSpPr txBox="1">
            <a:spLocks noGrp="1"/>
          </p:cNvSpPr>
          <p:nvPr>
            <p:ph type="ctrTitle" idx="6"/>
          </p:nvPr>
        </p:nvSpPr>
        <p:spPr>
          <a:xfrm>
            <a:off x="1533599" y="429825"/>
            <a:ext cx="6054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12" name="Google Shape;112;p22"/>
          <p:cNvSpPr/>
          <p:nvPr/>
        </p:nvSpPr>
        <p:spPr>
          <a:xfrm>
            <a:off x="6605734" y="2120625"/>
            <a:ext cx="1752900" cy="230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txBox="1">
            <a:spLocks noGrp="1"/>
          </p:cNvSpPr>
          <p:nvPr>
            <p:ph type="ctrTitle" idx="7"/>
          </p:nvPr>
        </p:nvSpPr>
        <p:spPr>
          <a:xfrm>
            <a:off x="6541534" y="26927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4" name="Google Shape;114;p22"/>
          <p:cNvSpPr txBox="1">
            <a:spLocks noGrp="1"/>
          </p:cNvSpPr>
          <p:nvPr>
            <p:ph type="subTitle" idx="8"/>
          </p:nvPr>
        </p:nvSpPr>
        <p:spPr>
          <a:xfrm>
            <a:off x="6684784" y="3261250"/>
            <a:ext cx="15948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lumns ">
  <p:cSld name="CUSTOM_14_3">
    <p:bg>
      <p:bgPr>
        <a:solidFill>
          <a:srgbClr val="F3ECDD"/>
        </a:solidFill>
        <a:effectLst/>
      </p:bgPr>
    </p:bg>
    <p:spTree>
      <p:nvGrpSpPr>
        <p:cNvPr id="1" name="Shape 115"/>
        <p:cNvGrpSpPr/>
        <p:nvPr/>
      </p:nvGrpSpPr>
      <p:grpSpPr>
        <a:xfrm>
          <a:off x="0" y="0"/>
          <a:ext cx="0" cy="0"/>
          <a:chOff x="0" y="0"/>
          <a:chExt cx="0" cy="0"/>
        </a:xfrm>
      </p:grpSpPr>
      <p:sp>
        <p:nvSpPr>
          <p:cNvPr id="116" name="Google Shape;116;p23"/>
          <p:cNvSpPr txBox="1">
            <a:spLocks noGrp="1"/>
          </p:cNvSpPr>
          <p:nvPr>
            <p:ph type="ctrTitle"/>
          </p:nvPr>
        </p:nvSpPr>
        <p:spPr>
          <a:xfrm>
            <a:off x="1941734" y="298912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7" name="Google Shape;117;p23"/>
          <p:cNvSpPr txBox="1">
            <a:spLocks noGrp="1"/>
          </p:cNvSpPr>
          <p:nvPr>
            <p:ph type="subTitle" idx="1"/>
          </p:nvPr>
        </p:nvSpPr>
        <p:spPr>
          <a:xfrm>
            <a:off x="1941747" y="3557625"/>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8" name="Google Shape;118;p23"/>
          <p:cNvSpPr txBox="1">
            <a:spLocks noGrp="1"/>
          </p:cNvSpPr>
          <p:nvPr>
            <p:ph type="ctrTitle" idx="2"/>
          </p:nvPr>
        </p:nvSpPr>
        <p:spPr>
          <a:xfrm>
            <a:off x="5320959" y="298912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9" name="Google Shape;119;p23"/>
          <p:cNvSpPr txBox="1">
            <a:spLocks noGrp="1"/>
          </p:cNvSpPr>
          <p:nvPr>
            <p:ph type="subTitle" idx="3"/>
          </p:nvPr>
        </p:nvSpPr>
        <p:spPr>
          <a:xfrm>
            <a:off x="5320972" y="3557625"/>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20" name="Google Shape;120;p23"/>
          <p:cNvSpPr txBox="1">
            <a:spLocks noGrp="1"/>
          </p:cNvSpPr>
          <p:nvPr>
            <p:ph type="ctrTitle" idx="4"/>
          </p:nvPr>
        </p:nvSpPr>
        <p:spPr>
          <a:xfrm>
            <a:off x="1533599" y="429825"/>
            <a:ext cx="6054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1">
  <p:cSld name="CUSTOM_14_2">
    <p:bg>
      <p:bgPr>
        <a:solidFill>
          <a:srgbClr val="F3ECDD"/>
        </a:solidFill>
        <a:effectLst/>
      </p:bgPr>
    </p:bg>
    <p:spTree>
      <p:nvGrpSpPr>
        <p:cNvPr id="1" name="Shape 121"/>
        <p:cNvGrpSpPr/>
        <p:nvPr/>
      </p:nvGrpSpPr>
      <p:grpSpPr>
        <a:xfrm>
          <a:off x="0" y="0"/>
          <a:ext cx="0" cy="0"/>
          <a:chOff x="0" y="0"/>
          <a:chExt cx="0" cy="0"/>
        </a:xfrm>
      </p:grpSpPr>
      <p:sp>
        <p:nvSpPr>
          <p:cNvPr id="122" name="Google Shape;122;p24"/>
          <p:cNvSpPr/>
          <p:nvPr/>
        </p:nvSpPr>
        <p:spPr>
          <a:xfrm>
            <a:off x="0" y="2855450"/>
            <a:ext cx="9150600" cy="2294700"/>
          </a:xfrm>
          <a:prstGeom prst="rect">
            <a:avLst/>
          </a:pr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4"/>
          <p:cNvSpPr txBox="1">
            <a:spLocks noGrp="1"/>
          </p:cNvSpPr>
          <p:nvPr>
            <p:ph type="ctrTitle"/>
          </p:nvPr>
        </p:nvSpPr>
        <p:spPr>
          <a:xfrm>
            <a:off x="1009313" y="3082625"/>
            <a:ext cx="18813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124" name="Google Shape;124;p24"/>
          <p:cNvSpPr txBox="1">
            <a:spLocks noGrp="1"/>
          </p:cNvSpPr>
          <p:nvPr>
            <p:ph type="subTitle" idx="1"/>
          </p:nvPr>
        </p:nvSpPr>
        <p:spPr>
          <a:xfrm>
            <a:off x="1009313" y="3611875"/>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25" name="Google Shape;125;p24"/>
          <p:cNvSpPr txBox="1">
            <a:spLocks noGrp="1"/>
          </p:cNvSpPr>
          <p:nvPr>
            <p:ph type="ctrTitle" idx="2"/>
          </p:nvPr>
        </p:nvSpPr>
        <p:spPr>
          <a:xfrm>
            <a:off x="3660288" y="3082625"/>
            <a:ext cx="18813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126" name="Google Shape;126;p24"/>
          <p:cNvSpPr txBox="1">
            <a:spLocks noGrp="1"/>
          </p:cNvSpPr>
          <p:nvPr>
            <p:ph type="subTitle" idx="3"/>
          </p:nvPr>
        </p:nvSpPr>
        <p:spPr>
          <a:xfrm>
            <a:off x="3660288" y="3611875"/>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27" name="Google Shape;127;p24"/>
          <p:cNvSpPr txBox="1">
            <a:spLocks noGrp="1"/>
          </p:cNvSpPr>
          <p:nvPr>
            <p:ph type="ctrTitle" idx="4"/>
          </p:nvPr>
        </p:nvSpPr>
        <p:spPr>
          <a:xfrm>
            <a:off x="6311263" y="3082625"/>
            <a:ext cx="18813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128" name="Google Shape;128;p24"/>
          <p:cNvSpPr txBox="1">
            <a:spLocks noGrp="1"/>
          </p:cNvSpPr>
          <p:nvPr>
            <p:ph type="subTitle" idx="5"/>
          </p:nvPr>
        </p:nvSpPr>
        <p:spPr>
          <a:xfrm>
            <a:off x="6311263" y="3611875"/>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29" name="Google Shape;129;p24"/>
          <p:cNvSpPr txBox="1">
            <a:spLocks noGrp="1"/>
          </p:cNvSpPr>
          <p:nvPr>
            <p:ph type="ctrTitle" idx="6"/>
          </p:nvPr>
        </p:nvSpPr>
        <p:spPr>
          <a:xfrm>
            <a:off x="1533599" y="429825"/>
            <a:ext cx="6054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Design">
  <p:cSld name="CUSTOM_14_1">
    <p:bg>
      <p:bgPr>
        <a:solidFill>
          <a:srgbClr val="F3ECDD"/>
        </a:solidFill>
        <a:effectLst/>
      </p:bgPr>
    </p:bg>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1533599" y="429825"/>
            <a:ext cx="6054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body text">
  <p:cSld name="CUSTOM_8">
    <p:bg>
      <p:bgPr>
        <a:solidFill>
          <a:srgbClr val="F3ECDD"/>
        </a:solidFill>
        <a:effectLst/>
      </p:bgPr>
    </p:bg>
    <p:spTree>
      <p:nvGrpSpPr>
        <p:cNvPr id="1" name="Shape 132"/>
        <p:cNvGrpSpPr/>
        <p:nvPr/>
      </p:nvGrpSpPr>
      <p:grpSpPr>
        <a:xfrm>
          <a:off x="0" y="0"/>
          <a:ext cx="0" cy="0"/>
          <a:chOff x="0" y="0"/>
          <a:chExt cx="0" cy="0"/>
        </a:xfrm>
      </p:grpSpPr>
      <p:sp>
        <p:nvSpPr>
          <p:cNvPr id="133" name="Google Shape;133;p26"/>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4" name="Google Shape;134;p26"/>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1" type="blank">
  <p:cSld name="BLANK">
    <p:bg>
      <p:bgPr>
        <a:solidFill>
          <a:srgbClr val="F3ECDD"/>
        </a:solid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123D60"/>
              </a:buClr>
              <a:buSzPts val="2800"/>
              <a:buFont typeface="Anton"/>
              <a:buNone/>
              <a:defRPr sz="2800">
                <a:solidFill>
                  <a:srgbClr val="123D60"/>
                </a:solidFill>
                <a:latin typeface="Anton"/>
                <a:ea typeface="Anton"/>
                <a:cs typeface="Anton"/>
                <a:sym typeface="Anton"/>
              </a:defRPr>
            </a:lvl1pPr>
            <a:lvl2pPr lvl="1" rtl="0">
              <a:spcBef>
                <a:spcPts val="0"/>
              </a:spcBef>
              <a:spcAft>
                <a:spcPts val="0"/>
              </a:spcAft>
              <a:buClr>
                <a:srgbClr val="123D60"/>
              </a:buClr>
              <a:buSzPts val="2800"/>
              <a:buFont typeface="Anton"/>
              <a:buNone/>
              <a:defRPr sz="2800">
                <a:solidFill>
                  <a:srgbClr val="123D60"/>
                </a:solidFill>
                <a:latin typeface="Anton"/>
                <a:ea typeface="Anton"/>
                <a:cs typeface="Anton"/>
                <a:sym typeface="Anton"/>
              </a:defRPr>
            </a:lvl2pPr>
            <a:lvl3pPr lvl="2" rtl="0">
              <a:spcBef>
                <a:spcPts val="0"/>
              </a:spcBef>
              <a:spcAft>
                <a:spcPts val="0"/>
              </a:spcAft>
              <a:buClr>
                <a:srgbClr val="123D60"/>
              </a:buClr>
              <a:buSzPts val="2800"/>
              <a:buFont typeface="Anton"/>
              <a:buNone/>
              <a:defRPr sz="2800">
                <a:solidFill>
                  <a:srgbClr val="123D60"/>
                </a:solidFill>
                <a:latin typeface="Anton"/>
                <a:ea typeface="Anton"/>
                <a:cs typeface="Anton"/>
                <a:sym typeface="Anton"/>
              </a:defRPr>
            </a:lvl3pPr>
            <a:lvl4pPr lvl="3" rtl="0">
              <a:spcBef>
                <a:spcPts val="0"/>
              </a:spcBef>
              <a:spcAft>
                <a:spcPts val="0"/>
              </a:spcAft>
              <a:buClr>
                <a:srgbClr val="123D60"/>
              </a:buClr>
              <a:buSzPts val="2800"/>
              <a:buFont typeface="Anton"/>
              <a:buNone/>
              <a:defRPr sz="2800">
                <a:solidFill>
                  <a:srgbClr val="123D60"/>
                </a:solidFill>
                <a:latin typeface="Anton"/>
                <a:ea typeface="Anton"/>
                <a:cs typeface="Anton"/>
                <a:sym typeface="Anton"/>
              </a:defRPr>
            </a:lvl4pPr>
            <a:lvl5pPr lvl="4" rtl="0">
              <a:spcBef>
                <a:spcPts val="0"/>
              </a:spcBef>
              <a:spcAft>
                <a:spcPts val="0"/>
              </a:spcAft>
              <a:buClr>
                <a:srgbClr val="123D60"/>
              </a:buClr>
              <a:buSzPts val="2800"/>
              <a:buFont typeface="Anton"/>
              <a:buNone/>
              <a:defRPr sz="2800">
                <a:solidFill>
                  <a:srgbClr val="123D60"/>
                </a:solidFill>
                <a:latin typeface="Anton"/>
                <a:ea typeface="Anton"/>
                <a:cs typeface="Anton"/>
                <a:sym typeface="Anton"/>
              </a:defRPr>
            </a:lvl5pPr>
            <a:lvl6pPr lvl="5" rtl="0">
              <a:spcBef>
                <a:spcPts val="0"/>
              </a:spcBef>
              <a:spcAft>
                <a:spcPts val="0"/>
              </a:spcAft>
              <a:buClr>
                <a:srgbClr val="123D60"/>
              </a:buClr>
              <a:buSzPts val="2800"/>
              <a:buFont typeface="Anton"/>
              <a:buNone/>
              <a:defRPr sz="2800">
                <a:solidFill>
                  <a:srgbClr val="123D60"/>
                </a:solidFill>
                <a:latin typeface="Anton"/>
                <a:ea typeface="Anton"/>
                <a:cs typeface="Anton"/>
                <a:sym typeface="Anton"/>
              </a:defRPr>
            </a:lvl6pPr>
            <a:lvl7pPr lvl="6" rtl="0">
              <a:spcBef>
                <a:spcPts val="0"/>
              </a:spcBef>
              <a:spcAft>
                <a:spcPts val="0"/>
              </a:spcAft>
              <a:buClr>
                <a:srgbClr val="123D60"/>
              </a:buClr>
              <a:buSzPts val="2800"/>
              <a:buFont typeface="Anton"/>
              <a:buNone/>
              <a:defRPr sz="2800">
                <a:solidFill>
                  <a:srgbClr val="123D60"/>
                </a:solidFill>
                <a:latin typeface="Anton"/>
                <a:ea typeface="Anton"/>
                <a:cs typeface="Anton"/>
                <a:sym typeface="Anton"/>
              </a:defRPr>
            </a:lvl7pPr>
            <a:lvl8pPr lvl="7" rtl="0">
              <a:spcBef>
                <a:spcPts val="0"/>
              </a:spcBef>
              <a:spcAft>
                <a:spcPts val="0"/>
              </a:spcAft>
              <a:buClr>
                <a:srgbClr val="123D60"/>
              </a:buClr>
              <a:buSzPts val="2800"/>
              <a:buFont typeface="Anton"/>
              <a:buNone/>
              <a:defRPr sz="2800">
                <a:solidFill>
                  <a:srgbClr val="123D60"/>
                </a:solidFill>
                <a:latin typeface="Anton"/>
                <a:ea typeface="Anton"/>
                <a:cs typeface="Anton"/>
                <a:sym typeface="Anton"/>
              </a:defRPr>
            </a:lvl8pPr>
            <a:lvl9pPr lvl="8" rtl="0">
              <a:spcBef>
                <a:spcPts val="0"/>
              </a:spcBef>
              <a:spcAft>
                <a:spcPts val="0"/>
              </a:spcAft>
              <a:buClr>
                <a:srgbClr val="123D60"/>
              </a:buClr>
              <a:buSzPts val="2800"/>
              <a:buFont typeface="Anton"/>
              <a:buNone/>
              <a:defRPr sz="2800">
                <a:solidFill>
                  <a:srgbClr val="123D60"/>
                </a:solidFill>
                <a:latin typeface="Anton"/>
                <a:ea typeface="Anton"/>
                <a:cs typeface="Anton"/>
                <a:sym typeface="Anton"/>
              </a:defRPr>
            </a:lvl9pPr>
          </a:lstStyle>
          <a:p>
            <a:endParaRPr/>
          </a:p>
        </p:txBody>
      </p:sp>
      <p:sp>
        <p:nvSpPr>
          <p:cNvPr id="61" name="Google Shape;61;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123D60"/>
              </a:buClr>
              <a:buSzPts val="1200"/>
              <a:buFont typeface="Barlow Semi Condensed Light"/>
              <a:buChar char="●"/>
              <a:defRPr sz="1200">
                <a:solidFill>
                  <a:srgbClr val="123D60"/>
                </a:solidFill>
                <a:latin typeface="Barlow Semi Condensed Light"/>
                <a:ea typeface="Barlow Semi Condensed Light"/>
                <a:cs typeface="Barlow Semi Condensed Light"/>
                <a:sym typeface="Barlow Semi Condensed Light"/>
              </a:defRPr>
            </a:lvl1pPr>
            <a:lvl2pPr marL="914400" lvl="1" indent="-304800" rtl="0">
              <a:lnSpc>
                <a:spcPct val="115000"/>
              </a:lnSpc>
              <a:spcBef>
                <a:spcPts val="1600"/>
              </a:spcBef>
              <a:spcAft>
                <a:spcPts val="0"/>
              </a:spcAft>
              <a:buClr>
                <a:srgbClr val="123D60"/>
              </a:buClr>
              <a:buSzPts val="1200"/>
              <a:buFont typeface="Barlow Semi Condensed Light"/>
              <a:buChar char="○"/>
              <a:defRPr sz="1200">
                <a:solidFill>
                  <a:srgbClr val="123D60"/>
                </a:solidFill>
                <a:latin typeface="Barlow Semi Condensed Light"/>
                <a:ea typeface="Barlow Semi Condensed Light"/>
                <a:cs typeface="Barlow Semi Condensed Light"/>
                <a:sym typeface="Barlow Semi Condensed Light"/>
              </a:defRPr>
            </a:lvl2pPr>
            <a:lvl3pPr marL="1371600" lvl="2" indent="-304800" rtl="0">
              <a:lnSpc>
                <a:spcPct val="115000"/>
              </a:lnSpc>
              <a:spcBef>
                <a:spcPts val="1600"/>
              </a:spcBef>
              <a:spcAft>
                <a:spcPts val="0"/>
              </a:spcAft>
              <a:buClr>
                <a:srgbClr val="123D60"/>
              </a:buClr>
              <a:buSzPts val="1200"/>
              <a:buFont typeface="Barlow Semi Condensed Light"/>
              <a:buChar char="■"/>
              <a:defRPr sz="1200">
                <a:solidFill>
                  <a:srgbClr val="123D60"/>
                </a:solidFill>
                <a:latin typeface="Barlow Semi Condensed Light"/>
                <a:ea typeface="Barlow Semi Condensed Light"/>
                <a:cs typeface="Barlow Semi Condensed Light"/>
                <a:sym typeface="Barlow Semi Condensed Light"/>
              </a:defRPr>
            </a:lvl3pPr>
            <a:lvl4pPr marL="1828800" lvl="3" indent="-304800" rtl="0">
              <a:lnSpc>
                <a:spcPct val="115000"/>
              </a:lnSpc>
              <a:spcBef>
                <a:spcPts val="1600"/>
              </a:spcBef>
              <a:spcAft>
                <a:spcPts val="0"/>
              </a:spcAft>
              <a:buClr>
                <a:srgbClr val="123D60"/>
              </a:buClr>
              <a:buSzPts val="1200"/>
              <a:buFont typeface="Barlow Semi Condensed Light"/>
              <a:buChar char="●"/>
              <a:defRPr sz="1200">
                <a:solidFill>
                  <a:srgbClr val="123D60"/>
                </a:solidFill>
                <a:latin typeface="Barlow Semi Condensed Light"/>
                <a:ea typeface="Barlow Semi Condensed Light"/>
                <a:cs typeface="Barlow Semi Condensed Light"/>
                <a:sym typeface="Barlow Semi Condensed Light"/>
              </a:defRPr>
            </a:lvl4pPr>
            <a:lvl5pPr marL="2286000" lvl="4" indent="-304800" rtl="0">
              <a:lnSpc>
                <a:spcPct val="115000"/>
              </a:lnSpc>
              <a:spcBef>
                <a:spcPts val="1600"/>
              </a:spcBef>
              <a:spcAft>
                <a:spcPts val="0"/>
              </a:spcAft>
              <a:buClr>
                <a:srgbClr val="123D60"/>
              </a:buClr>
              <a:buSzPts val="1200"/>
              <a:buFont typeface="Barlow Semi Condensed Light"/>
              <a:buChar char="○"/>
              <a:defRPr sz="1200">
                <a:solidFill>
                  <a:srgbClr val="123D60"/>
                </a:solidFill>
                <a:latin typeface="Barlow Semi Condensed Light"/>
                <a:ea typeface="Barlow Semi Condensed Light"/>
                <a:cs typeface="Barlow Semi Condensed Light"/>
                <a:sym typeface="Barlow Semi Condensed Light"/>
              </a:defRPr>
            </a:lvl5pPr>
            <a:lvl6pPr marL="2743200" lvl="5" indent="-304800" rtl="0">
              <a:lnSpc>
                <a:spcPct val="115000"/>
              </a:lnSpc>
              <a:spcBef>
                <a:spcPts val="1600"/>
              </a:spcBef>
              <a:spcAft>
                <a:spcPts val="0"/>
              </a:spcAft>
              <a:buClr>
                <a:srgbClr val="123D60"/>
              </a:buClr>
              <a:buSzPts val="1200"/>
              <a:buFont typeface="Barlow Semi Condensed Light"/>
              <a:buChar char="■"/>
              <a:defRPr sz="1200">
                <a:solidFill>
                  <a:srgbClr val="123D60"/>
                </a:solidFill>
                <a:latin typeface="Barlow Semi Condensed Light"/>
                <a:ea typeface="Barlow Semi Condensed Light"/>
                <a:cs typeface="Barlow Semi Condensed Light"/>
                <a:sym typeface="Barlow Semi Condensed Light"/>
              </a:defRPr>
            </a:lvl6pPr>
            <a:lvl7pPr marL="3200400" lvl="6" indent="-304800" rtl="0">
              <a:lnSpc>
                <a:spcPct val="115000"/>
              </a:lnSpc>
              <a:spcBef>
                <a:spcPts val="1600"/>
              </a:spcBef>
              <a:spcAft>
                <a:spcPts val="0"/>
              </a:spcAft>
              <a:buClr>
                <a:srgbClr val="123D60"/>
              </a:buClr>
              <a:buSzPts val="1200"/>
              <a:buFont typeface="Barlow Semi Condensed Light"/>
              <a:buChar char="●"/>
              <a:defRPr sz="1200">
                <a:solidFill>
                  <a:srgbClr val="123D60"/>
                </a:solidFill>
                <a:latin typeface="Barlow Semi Condensed Light"/>
                <a:ea typeface="Barlow Semi Condensed Light"/>
                <a:cs typeface="Barlow Semi Condensed Light"/>
                <a:sym typeface="Barlow Semi Condensed Light"/>
              </a:defRPr>
            </a:lvl7pPr>
            <a:lvl8pPr marL="3657600" lvl="7" indent="-304800" rtl="0">
              <a:lnSpc>
                <a:spcPct val="115000"/>
              </a:lnSpc>
              <a:spcBef>
                <a:spcPts val="1600"/>
              </a:spcBef>
              <a:spcAft>
                <a:spcPts val="0"/>
              </a:spcAft>
              <a:buClr>
                <a:srgbClr val="123D60"/>
              </a:buClr>
              <a:buSzPts val="1200"/>
              <a:buFont typeface="Barlow Semi Condensed Light"/>
              <a:buChar char="○"/>
              <a:defRPr sz="1200">
                <a:solidFill>
                  <a:srgbClr val="123D60"/>
                </a:solidFill>
                <a:latin typeface="Barlow Semi Condensed Light"/>
                <a:ea typeface="Barlow Semi Condensed Light"/>
                <a:cs typeface="Barlow Semi Condensed Light"/>
                <a:sym typeface="Barlow Semi Condensed Light"/>
              </a:defRPr>
            </a:lvl8pPr>
            <a:lvl9pPr marL="4114800" lvl="8" indent="-304800" rtl="0">
              <a:lnSpc>
                <a:spcPct val="115000"/>
              </a:lnSpc>
              <a:spcBef>
                <a:spcPts val="1600"/>
              </a:spcBef>
              <a:spcAft>
                <a:spcPts val="1600"/>
              </a:spcAft>
              <a:buClr>
                <a:srgbClr val="123D60"/>
              </a:buClr>
              <a:buSzPts val="1200"/>
              <a:buFont typeface="Barlow Semi Condensed Light"/>
              <a:buChar char="■"/>
              <a:defRPr sz="1200">
                <a:solidFill>
                  <a:srgbClr val="123D60"/>
                </a:solidFill>
                <a:latin typeface="Barlow Semi Condensed Light"/>
                <a:ea typeface="Barlow Semi Condensed Light"/>
                <a:cs typeface="Barlow Semi Condensed Light"/>
                <a:sym typeface="Barlow Semi Condensed Light"/>
              </a:defRPr>
            </a:lvl9pPr>
          </a:lstStyle>
          <a:p>
            <a:endParaRPr/>
          </a:p>
        </p:txBody>
      </p:sp>
      <p:sp>
        <p:nvSpPr>
          <p:cNvPr id="62" name="Google Shape;62;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666666"/>
                </a:solidFill>
                <a:latin typeface="Roboto Slab Regular"/>
                <a:ea typeface="Roboto Slab Regular"/>
                <a:cs typeface="Roboto Slab Regular"/>
                <a:sym typeface="Roboto Slab Regular"/>
              </a:defRPr>
            </a:lvl1pPr>
            <a:lvl2pPr lvl="1" algn="r" rtl="0">
              <a:buNone/>
              <a:defRPr sz="1300">
                <a:solidFill>
                  <a:srgbClr val="666666"/>
                </a:solidFill>
                <a:latin typeface="Roboto Slab Regular"/>
                <a:ea typeface="Roboto Slab Regular"/>
                <a:cs typeface="Roboto Slab Regular"/>
                <a:sym typeface="Roboto Slab Regular"/>
              </a:defRPr>
            </a:lvl2pPr>
            <a:lvl3pPr lvl="2" algn="r" rtl="0">
              <a:buNone/>
              <a:defRPr sz="1300">
                <a:solidFill>
                  <a:srgbClr val="666666"/>
                </a:solidFill>
                <a:latin typeface="Roboto Slab Regular"/>
                <a:ea typeface="Roboto Slab Regular"/>
                <a:cs typeface="Roboto Slab Regular"/>
                <a:sym typeface="Roboto Slab Regular"/>
              </a:defRPr>
            </a:lvl3pPr>
            <a:lvl4pPr lvl="3" algn="r" rtl="0">
              <a:buNone/>
              <a:defRPr sz="1300">
                <a:solidFill>
                  <a:srgbClr val="666666"/>
                </a:solidFill>
                <a:latin typeface="Roboto Slab Regular"/>
                <a:ea typeface="Roboto Slab Regular"/>
                <a:cs typeface="Roboto Slab Regular"/>
                <a:sym typeface="Roboto Slab Regular"/>
              </a:defRPr>
            </a:lvl4pPr>
            <a:lvl5pPr lvl="4" algn="r" rtl="0">
              <a:buNone/>
              <a:defRPr sz="1300">
                <a:solidFill>
                  <a:srgbClr val="666666"/>
                </a:solidFill>
                <a:latin typeface="Roboto Slab Regular"/>
                <a:ea typeface="Roboto Slab Regular"/>
                <a:cs typeface="Roboto Slab Regular"/>
                <a:sym typeface="Roboto Slab Regular"/>
              </a:defRPr>
            </a:lvl5pPr>
            <a:lvl6pPr lvl="5" algn="r" rtl="0">
              <a:buNone/>
              <a:defRPr sz="1300">
                <a:solidFill>
                  <a:srgbClr val="666666"/>
                </a:solidFill>
                <a:latin typeface="Roboto Slab Regular"/>
                <a:ea typeface="Roboto Slab Regular"/>
                <a:cs typeface="Roboto Slab Regular"/>
                <a:sym typeface="Roboto Slab Regular"/>
              </a:defRPr>
            </a:lvl6pPr>
            <a:lvl7pPr lvl="6" algn="r" rtl="0">
              <a:buNone/>
              <a:defRPr sz="1300">
                <a:solidFill>
                  <a:srgbClr val="666666"/>
                </a:solidFill>
                <a:latin typeface="Roboto Slab Regular"/>
                <a:ea typeface="Roboto Slab Regular"/>
                <a:cs typeface="Roboto Slab Regular"/>
                <a:sym typeface="Roboto Slab Regular"/>
              </a:defRPr>
            </a:lvl7pPr>
            <a:lvl8pPr lvl="7" algn="r" rtl="0">
              <a:buNone/>
              <a:defRPr sz="1300">
                <a:solidFill>
                  <a:srgbClr val="666666"/>
                </a:solidFill>
                <a:latin typeface="Roboto Slab Regular"/>
                <a:ea typeface="Roboto Slab Regular"/>
                <a:cs typeface="Roboto Slab Regular"/>
                <a:sym typeface="Roboto Slab Regular"/>
              </a:defRPr>
            </a:lvl8pPr>
            <a:lvl9pPr lvl="8" algn="r" rtl="0">
              <a:buNone/>
              <a:defRPr sz="1300">
                <a:solidFill>
                  <a:srgbClr val="666666"/>
                </a:solidFill>
                <a:latin typeface="Roboto Slab Regular"/>
                <a:ea typeface="Roboto Slab Regular"/>
                <a:cs typeface="Roboto Slab Regular"/>
                <a:sym typeface="Roboto Slab 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27.emf"/><Relationship Id="rId4" Type="http://schemas.openxmlformats.org/officeDocument/2006/relationships/package" Target="../embeddings/Microsoft_Excel_Worksheet.xlsx"/></Relationships>
</file>

<file path=ppt/slides/_rels/slide3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27.emf"/><Relationship Id="rId4" Type="http://schemas.openxmlformats.org/officeDocument/2006/relationships/package" Target="../embeddings/Microsoft_Excel_Worksheet1.xlsx"/></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ECDD"/>
        </a:solidFill>
        <a:effectLst/>
      </p:bgPr>
    </p:bg>
    <p:spTree>
      <p:nvGrpSpPr>
        <p:cNvPr id="1" name="Shape 139"/>
        <p:cNvGrpSpPr/>
        <p:nvPr/>
      </p:nvGrpSpPr>
      <p:grpSpPr>
        <a:xfrm>
          <a:off x="0" y="0"/>
          <a:ext cx="0" cy="0"/>
          <a:chOff x="0" y="0"/>
          <a:chExt cx="0" cy="0"/>
        </a:xfrm>
      </p:grpSpPr>
      <p:sp>
        <p:nvSpPr>
          <p:cNvPr id="140" name="Google Shape;140;p28"/>
          <p:cNvSpPr txBox="1">
            <a:spLocks noGrp="1"/>
          </p:cNvSpPr>
          <p:nvPr>
            <p:ph type="subTitle" idx="1"/>
          </p:nvPr>
        </p:nvSpPr>
        <p:spPr>
          <a:xfrm>
            <a:off x="188825" y="2977800"/>
            <a:ext cx="4383300" cy="717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3000"/>
              <a:t>E-VEHICLE CASE STUDY</a:t>
            </a:r>
            <a:endParaRPr sz="3000">
              <a:solidFill>
                <a:srgbClr val="123D60"/>
              </a:solidFill>
            </a:endParaRPr>
          </a:p>
        </p:txBody>
      </p:sp>
      <p:sp>
        <p:nvSpPr>
          <p:cNvPr id="141" name="Google Shape;141;p28"/>
          <p:cNvSpPr txBox="1">
            <a:spLocks noGrp="1"/>
          </p:cNvSpPr>
          <p:nvPr>
            <p:ph type="ctrTitle"/>
          </p:nvPr>
        </p:nvSpPr>
        <p:spPr>
          <a:xfrm>
            <a:off x="188825" y="528550"/>
            <a:ext cx="5152500" cy="25359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sz="4800"/>
              <a:t>ZS CAMPUS BEATS   CHALLENGE</a:t>
            </a:r>
            <a:endParaRPr sz="4800"/>
          </a:p>
          <a:p>
            <a:pPr marL="457200" lvl="0" indent="0" algn="l" rtl="0">
              <a:spcBef>
                <a:spcPts val="0"/>
              </a:spcBef>
              <a:spcAft>
                <a:spcPts val="0"/>
              </a:spcAft>
              <a:buNone/>
            </a:pPr>
            <a:r>
              <a:rPr lang="en" sz="4800"/>
              <a:t>Krypto Motors</a:t>
            </a:r>
            <a:endParaRPr sz="4800"/>
          </a:p>
        </p:txBody>
      </p:sp>
      <p:grpSp>
        <p:nvGrpSpPr>
          <p:cNvPr id="142" name="Google Shape;142;p28"/>
          <p:cNvGrpSpPr/>
          <p:nvPr/>
        </p:nvGrpSpPr>
        <p:grpSpPr>
          <a:xfrm>
            <a:off x="-48900" y="968335"/>
            <a:ext cx="9144000" cy="4214390"/>
            <a:chOff x="0" y="929235"/>
            <a:chExt cx="9144000" cy="4214390"/>
          </a:xfrm>
        </p:grpSpPr>
        <p:grpSp>
          <p:nvGrpSpPr>
            <p:cNvPr id="143" name="Google Shape;143;p28"/>
            <p:cNvGrpSpPr/>
            <p:nvPr/>
          </p:nvGrpSpPr>
          <p:grpSpPr>
            <a:xfrm>
              <a:off x="0" y="929235"/>
              <a:ext cx="9144000" cy="4214390"/>
              <a:chOff x="0" y="929235"/>
              <a:chExt cx="9144000" cy="4214390"/>
            </a:xfrm>
          </p:grpSpPr>
          <p:sp>
            <p:nvSpPr>
              <p:cNvPr id="144" name="Google Shape;144;p28"/>
              <p:cNvSpPr/>
              <p:nvPr/>
            </p:nvSpPr>
            <p:spPr>
              <a:xfrm>
                <a:off x="0" y="3977825"/>
                <a:ext cx="9144000" cy="1165800"/>
              </a:xfrm>
              <a:prstGeom prst="rect">
                <a:avLst/>
              </a:pr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28"/>
              <p:cNvGrpSpPr/>
              <p:nvPr/>
            </p:nvGrpSpPr>
            <p:grpSpPr>
              <a:xfrm>
                <a:off x="5197489" y="929235"/>
                <a:ext cx="2494585" cy="3630924"/>
                <a:chOff x="636800" y="682725"/>
                <a:chExt cx="833000" cy="1212450"/>
              </a:xfrm>
            </p:grpSpPr>
            <p:sp>
              <p:nvSpPr>
                <p:cNvPr id="146" name="Google Shape;146;p28"/>
                <p:cNvSpPr/>
                <p:nvPr/>
              </p:nvSpPr>
              <p:spPr>
                <a:xfrm>
                  <a:off x="1172950" y="1237800"/>
                  <a:ext cx="127500" cy="370000"/>
                </a:xfrm>
                <a:custGeom>
                  <a:avLst/>
                  <a:gdLst/>
                  <a:ahLst/>
                  <a:cxnLst/>
                  <a:rect l="l" t="t" r="r" b="b"/>
                  <a:pathLst>
                    <a:path w="5100" h="14800" extrusionOk="0">
                      <a:moveTo>
                        <a:pt x="2240" y="0"/>
                      </a:moveTo>
                      <a:cubicBezTo>
                        <a:pt x="1118" y="0"/>
                        <a:pt x="0" y="674"/>
                        <a:pt x="0" y="674"/>
                      </a:cubicBezTo>
                      <a:cubicBezTo>
                        <a:pt x="0" y="674"/>
                        <a:pt x="100" y="10347"/>
                        <a:pt x="1350" y="13272"/>
                      </a:cubicBezTo>
                      <a:cubicBezTo>
                        <a:pt x="1795" y="14441"/>
                        <a:pt x="2224" y="14799"/>
                        <a:pt x="2584" y="14799"/>
                      </a:cubicBezTo>
                      <a:cubicBezTo>
                        <a:pt x="3155" y="14799"/>
                        <a:pt x="3550" y="13897"/>
                        <a:pt x="3550" y="13897"/>
                      </a:cubicBezTo>
                      <a:cubicBezTo>
                        <a:pt x="3550" y="13897"/>
                        <a:pt x="5100" y="5673"/>
                        <a:pt x="4375" y="2024"/>
                      </a:cubicBezTo>
                      <a:cubicBezTo>
                        <a:pt x="4051" y="439"/>
                        <a:pt x="3144" y="0"/>
                        <a:pt x="2240" y="0"/>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8"/>
                <p:cNvSpPr/>
                <p:nvPr/>
              </p:nvSpPr>
              <p:spPr>
                <a:xfrm>
                  <a:off x="1123575" y="1837650"/>
                  <a:ext cx="247500" cy="55025"/>
                </a:xfrm>
                <a:custGeom>
                  <a:avLst/>
                  <a:gdLst/>
                  <a:ahLst/>
                  <a:cxnLst/>
                  <a:rect l="l" t="t" r="r" b="b"/>
                  <a:pathLst>
                    <a:path w="9900" h="2201" extrusionOk="0">
                      <a:moveTo>
                        <a:pt x="4900" y="1"/>
                      </a:moveTo>
                      <a:cubicBezTo>
                        <a:pt x="4275" y="1"/>
                        <a:pt x="3525" y="1"/>
                        <a:pt x="2900" y="101"/>
                      </a:cubicBezTo>
                      <a:lnTo>
                        <a:pt x="2500" y="626"/>
                      </a:lnTo>
                      <a:lnTo>
                        <a:pt x="1351" y="626"/>
                      </a:lnTo>
                      <a:lnTo>
                        <a:pt x="1651" y="326"/>
                      </a:lnTo>
                      <a:lnTo>
                        <a:pt x="1651" y="326"/>
                      </a:lnTo>
                      <a:cubicBezTo>
                        <a:pt x="626" y="426"/>
                        <a:pt x="1" y="726"/>
                        <a:pt x="1" y="1051"/>
                      </a:cubicBezTo>
                      <a:cubicBezTo>
                        <a:pt x="1" y="1675"/>
                        <a:pt x="2175" y="2200"/>
                        <a:pt x="4900" y="2200"/>
                      </a:cubicBezTo>
                      <a:cubicBezTo>
                        <a:pt x="7599" y="2200"/>
                        <a:pt x="9899" y="1675"/>
                        <a:pt x="9899" y="1051"/>
                      </a:cubicBezTo>
                      <a:cubicBezTo>
                        <a:pt x="9899" y="526"/>
                        <a:pt x="7599" y="1"/>
                        <a:pt x="4900" y="1"/>
                      </a:cubicBezTo>
                      <a:close/>
                    </a:path>
                  </a:pathLst>
                </a:custGeom>
                <a:solidFill>
                  <a:srgbClr val="123D60">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8"/>
                <p:cNvSpPr/>
                <p:nvPr/>
              </p:nvSpPr>
              <p:spPr>
                <a:xfrm>
                  <a:off x="1157325" y="1538375"/>
                  <a:ext cx="125000" cy="314925"/>
                </a:xfrm>
                <a:custGeom>
                  <a:avLst/>
                  <a:gdLst/>
                  <a:ahLst/>
                  <a:cxnLst/>
                  <a:rect l="l" t="t" r="r" b="b"/>
                  <a:pathLst>
                    <a:path w="5000" h="12597" extrusionOk="0">
                      <a:moveTo>
                        <a:pt x="2979" y="1"/>
                      </a:moveTo>
                      <a:cubicBezTo>
                        <a:pt x="2429" y="1"/>
                        <a:pt x="1875" y="451"/>
                        <a:pt x="1875" y="1149"/>
                      </a:cubicBezTo>
                      <a:cubicBezTo>
                        <a:pt x="1975" y="2598"/>
                        <a:pt x="1350" y="10422"/>
                        <a:pt x="1350" y="10422"/>
                      </a:cubicBezTo>
                      <a:lnTo>
                        <a:pt x="1" y="12597"/>
                      </a:lnTo>
                      <a:lnTo>
                        <a:pt x="1150" y="12597"/>
                      </a:lnTo>
                      <a:lnTo>
                        <a:pt x="2700" y="10522"/>
                      </a:lnTo>
                      <a:cubicBezTo>
                        <a:pt x="2700" y="10522"/>
                        <a:pt x="3750" y="6448"/>
                        <a:pt x="4375" y="4798"/>
                      </a:cubicBezTo>
                      <a:cubicBezTo>
                        <a:pt x="5000" y="3023"/>
                        <a:pt x="4050" y="1349"/>
                        <a:pt x="4050" y="1349"/>
                      </a:cubicBezTo>
                      <a:cubicBezTo>
                        <a:pt x="4002" y="394"/>
                        <a:pt x="3492" y="1"/>
                        <a:pt x="2979" y="1"/>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8"/>
                <p:cNvSpPr/>
                <p:nvPr/>
              </p:nvSpPr>
              <p:spPr>
                <a:xfrm>
                  <a:off x="1199200" y="1295950"/>
                  <a:ext cx="88550" cy="383000"/>
                </a:xfrm>
                <a:custGeom>
                  <a:avLst/>
                  <a:gdLst/>
                  <a:ahLst/>
                  <a:cxnLst/>
                  <a:rect l="l" t="t" r="r" b="b"/>
                  <a:pathLst>
                    <a:path w="3542" h="15320" extrusionOk="0">
                      <a:moveTo>
                        <a:pt x="3425" y="1"/>
                      </a:moveTo>
                      <a:lnTo>
                        <a:pt x="3425" y="1"/>
                      </a:lnTo>
                      <a:cubicBezTo>
                        <a:pt x="3507" y="564"/>
                        <a:pt x="3541" y="1229"/>
                        <a:pt x="3541" y="1948"/>
                      </a:cubicBezTo>
                      <a:lnTo>
                        <a:pt x="3541" y="1948"/>
                      </a:lnTo>
                      <a:cubicBezTo>
                        <a:pt x="3542" y="1230"/>
                        <a:pt x="3507" y="567"/>
                        <a:pt x="3425" y="1"/>
                      </a:cubicBezTo>
                      <a:close/>
                      <a:moveTo>
                        <a:pt x="3541" y="1948"/>
                      </a:moveTo>
                      <a:lnTo>
                        <a:pt x="3541" y="1948"/>
                      </a:lnTo>
                      <a:cubicBezTo>
                        <a:pt x="3541" y="4938"/>
                        <a:pt x="2942" y="8868"/>
                        <a:pt x="2700" y="10621"/>
                      </a:cubicBezTo>
                      <a:cubicBezTo>
                        <a:pt x="2942" y="8947"/>
                        <a:pt x="3542" y="4961"/>
                        <a:pt x="3541" y="1948"/>
                      </a:cubicBezTo>
                      <a:close/>
                      <a:moveTo>
                        <a:pt x="200" y="10846"/>
                      </a:moveTo>
                      <a:cubicBezTo>
                        <a:pt x="200" y="11571"/>
                        <a:pt x="100" y="13445"/>
                        <a:pt x="0" y="15320"/>
                      </a:cubicBezTo>
                      <a:cubicBezTo>
                        <a:pt x="100" y="13445"/>
                        <a:pt x="200" y="11571"/>
                        <a:pt x="200" y="10946"/>
                      </a:cubicBezTo>
                      <a:lnTo>
                        <a:pt x="200" y="10846"/>
                      </a:lnTo>
                      <a:close/>
                    </a:path>
                  </a:pathLst>
                </a:custGeom>
                <a:solidFill>
                  <a:srgbClr val="E9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8"/>
                <p:cNvSpPr/>
                <p:nvPr/>
              </p:nvSpPr>
              <p:spPr>
                <a:xfrm>
                  <a:off x="1172950" y="1236500"/>
                  <a:ext cx="122500" cy="340600"/>
                </a:xfrm>
                <a:custGeom>
                  <a:avLst/>
                  <a:gdLst/>
                  <a:ahLst/>
                  <a:cxnLst/>
                  <a:rect l="l" t="t" r="r" b="b"/>
                  <a:pathLst>
                    <a:path w="4900" h="13624" extrusionOk="0">
                      <a:moveTo>
                        <a:pt x="2175" y="1"/>
                      </a:moveTo>
                      <a:cubicBezTo>
                        <a:pt x="1050" y="1"/>
                        <a:pt x="0" y="726"/>
                        <a:pt x="0" y="726"/>
                      </a:cubicBezTo>
                      <a:cubicBezTo>
                        <a:pt x="0" y="726"/>
                        <a:pt x="100" y="10199"/>
                        <a:pt x="1250" y="13224"/>
                      </a:cubicBezTo>
                      <a:cubicBezTo>
                        <a:pt x="1250" y="12499"/>
                        <a:pt x="1775" y="12074"/>
                        <a:pt x="2400" y="12074"/>
                      </a:cubicBezTo>
                      <a:cubicBezTo>
                        <a:pt x="2925" y="12074"/>
                        <a:pt x="3425" y="12499"/>
                        <a:pt x="3425" y="13424"/>
                      </a:cubicBezTo>
                      <a:cubicBezTo>
                        <a:pt x="3425" y="13424"/>
                        <a:pt x="3550" y="13524"/>
                        <a:pt x="3550" y="13624"/>
                      </a:cubicBezTo>
                      <a:cubicBezTo>
                        <a:pt x="3650" y="13524"/>
                        <a:pt x="3650" y="13324"/>
                        <a:pt x="3750" y="12999"/>
                      </a:cubicBezTo>
                      <a:cubicBezTo>
                        <a:pt x="4050" y="10824"/>
                        <a:pt x="4900" y="5300"/>
                        <a:pt x="4475" y="2376"/>
                      </a:cubicBezTo>
                      <a:lnTo>
                        <a:pt x="4475" y="2276"/>
                      </a:lnTo>
                      <a:lnTo>
                        <a:pt x="4375" y="2276"/>
                      </a:lnTo>
                      <a:lnTo>
                        <a:pt x="4375" y="2176"/>
                      </a:lnTo>
                      <a:lnTo>
                        <a:pt x="4375" y="2076"/>
                      </a:lnTo>
                      <a:cubicBezTo>
                        <a:pt x="4050" y="501"/>
                        <a:pt x="3125" y="1"/>
                        <a:pt x="2175" y="1"/>
                      </a:cubicBezTo>
                      <a:close/>
                    </a:path>
                  </a:pathLst>
                </a:custGeom>
                <a:solidFill>
                  <a:srgbClr val="E9B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1157325" y="1538325"/>
                  <a:ext cx="116875" cy="314975"/>
                </a:xfrm>
                <a:custGeom>
                  <a:avLst/>
                  <a:gdLst/>
                  <a:ahLst/>
                  <a:cxnLst/>
                  <a:rect l="l" t="t" r="r" b="b"/>
                  <a:pathLst>
                    <a:path w="4675" h="12599" extrusionOk="0">
                      <a:moveTo>
                        <a:pt x="3025" y="1"/>
                      </a:moveTo>
                      <a:cubicBezTo>
                        <a:pt x="2400" y="1"/>
                        <a:pt x="1875" y="426"/>
                        <a:pt x="1875" y="1151"/>
                      </a:cubicBezTo>
                      <a:lnTo>
                        <a:pt x="1875" y="1251"/>
                      </a:lnTo>
                      <a:cubicBezTo>
                        <a:pt x="1875" y="1876"/>
                        <a:pt x="1775" y="3750"/>
                        <a:pt x="1675" y="5625"/>
                      </a:cubicBezTo>
                      <a:lnTo>
                        <a:pt x="1675" y="5725"/>
                      </a:lnTo>
                      <a:cubicBezTo>
                        <a:pt x="1550" y="7924"/>
                        <a:pt x="1350" y="10099"/>
                        <a:pt x="1350" y="10424"/>
                      </a:cubicBezTo>
                      <a:lnTo>
                        <a:pt x="1" y="12599"/>
                      </a:lnTo>
                      <a:lnTo>
                        <a:pt x="1150" y="12599"/>
                      </a:lnTo>
                      <a:lnTo>
                        <a:pt x="2700" y="10524"/>
                      </a:lnTo>
                      <a:cubicBezTo>
                        <a:pt x="2800" y="10424"/>
                        <a:pt x="3750" y="6450"/>
                        <a:pt x="4375" y="4800"/>
                      </a:cubicBezTo>
                      <a:cubicBezTo>
                        <a:pt x="4675" y="3850"/>
                        <a:pt x="4575" y="2925"/>
                        <a:pt x="4475" y="2175"/>
                      </a:cubicBezTo>
                      <a:cubicBezTo>
                        <a:pt x="4375" y="1975"/>
                        <a:pt x="4275" y="1776"/>
                        <a:pt x="4175" y="1551"/>
                      </a:cubicBezTo>
                      <a:cubicBezTo>
                        <a:pt x="4175" y="1451"/>
                        <a:pt x="4050" y="1351"/>
                        <a:pt x="4050" y="1351"/>
                      </a:cubicBezTo>
                      <a:cubicBezTo>
                        <a:pt x="4050" y="426"/>
                        <a:pt x="3550" y="1"/>
                        <a:pt x="3025" y="1"/>
                      </a:cubicBezTo>
                      <a:close/>
                    </a:path>
                  </a:pathLst>
                </a:custGeom>
                <a:solidFill>
                  <a:srgbClr val="E9B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1133575" y="1798900"/>
                  <a:ext cx="104400" cy="75350"/>
                </a:xfrm>
                <a:custGeom>
                  <a:avLst/>
                  <a:gdLst/>
                  <a:ahLst/>
                  <a:cxnLst/>
                  <a:rect l="l" t="t" r="r" b="b"/>
                  <a:pathLst>
                    <a:path w="4176" h="3014" extrusionOk="0">
                      <a:moveTo>
                        <a:pt x="3750" y="1"/>
                      </a:moveTo>
                      <a:cubicBezTo>
                        <a:pt x="3750" y="1"/>
                        <a:pt x="2625" y="1651"/>
                        <a:pt x="2100" y="2076"/>
                      </a:cubicBezTo>
                      <a:cubicBezTo>
                        <a:pt x="1949" y="2198"/>
                        <a:pt x="1806" y="2242"/>
                        <a:pt x="1679" y="2242"/>
                      </a:cubicBezTo>
                      <a:cubicBezTo>
                        <a:pt x="1366" y="2242"/>
                        <a:pt x="1151" y="1976"/>
                        <a:pt x="1151" y="1976"/>
                      </a:cubicBezTo>
                      <a:cubicBezTo>
                        <a:pt x="1151" y="1976"/>
                        <a:pt x="1" y="2376"/>
                        <a:pt x="226" y="2800"/>
                      </a:cubicBezTo>
                      <a:cubicBezTo>
                        <a:pt x="301" y="2960"/>
                        <a:pt x="596" y="3014"/>
                        <a:pt x="953" y="3014"/>
                      </a:cubicBezTo>
                      <a:cubicBezTo>
                        <a:pt x="1548" y="3014"/>
                        <a:pt x="2313" y="2863"/>
                        <a:pt x="2500" y="2800"/>
                      </a:cubicBezTo>
                      <a:cubicBezTo>
                        <a:pt x="2725" y="2701"/>
                        <a:pt x="3450" y="1551"/>
                        <a:pt x="3450" y="1551"/>
                      </a:cubicBezTo>
                      <a:lnTo>
                        <a:pt x="3450" y="2800"/>
                      </a:lnTo>
                      <a:lnTo>
                        <a:pt x="3550" y="2800"/>
                      </a:lnTo>
                      <a:cubicBezTo>
                        <a:pt x="3550" y="2800"/>
                        <a:pt x="3875" y="1751"/>
                        <a:pt x="3975" y="1126"/>
                      </a:cubicBezTo>
                      <a:cubicBezTo>
                        <a:pt x="4175" y="401"/>
                        <a:pt x="3750" y="1"/>
                        <a:pt x="3750"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8"/>
                <p:cNvSpPr/>
                <p:nvPr/>
              </p:nvSpPr>
              <p:spPr>
                <a:xfrm>
                  <a:off x="1292925" y="1793300"/>
                  <a:ext cx="51900" cy="87825"/>
                </a:xfrm>
                <a:custGeom>
                  <a:avLst/>
                  <a:gdLst/>
                  <a:ahLst/>
                  <a:cxnLst/>
                  <a:rect l="l" t="t" r="r" b="b"/>
                  <a:pathLst>
                    <a:path w="2076" h="3513" extrusionOk="0">
                      <a:moveTo>
                        <a:pt x="1975" y="0"/>
                      </a:moveTo>
                      <a:lnTo>
                        <a:pt x="626" y="625"/>
                      </a:lnTo>
                      <a:lnTo>
                        <a:pt x="201" y="1675"/>
                      </a:lnTo>
                      <a:lnTo>
                        <a:pt x="1" y="2825"/>
                      </a:lnTo>
                      <a:cubicBezTo>
                        <a:pt x="89" y="3331"/>
                        <a:pt x="399" y="3512"/>
                        <a:pt x="747" y="3512"/>
                      </a:cubicBezTo>
                      <a:cubicBezTo>
                        <a:pt x="1190" y="3512"/>
                        <a:pt x="1693" y="3218"/>
                        <a:pt x="1875" y="2925"/>
                      </a:cubicBezTo>
                      <a:cubicBezTo>
                        <a:pt x="2075" y="2400"/>
                        <a:pt x="1975" y="0"/>
                        <a:pt x="1975"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8"/>
                <p:cNvSpPr/>
                <p:nvPr/>
              </p:nvSpPr>
              <p:spPr>
                <a:xfrm>
                  <a:off x="1284475" y="1526625"/>
                  <a:ext cx="91600" cy="317450"/>
                </a:xfrm>
                <a:custGeom>
                  <a:avLst/>
                  <a:gdLst/>
                  <a:ahLst/>
                  <a:cxnLst/>
                  <a:rect l="l" t="t" r="r" b="b"/>
                  <a:pathLst>
                    <a:path w="3664" h="12698" extrusionOk="0">
                      <a:moveTo>
                        <a:pt x="1350" y="1"/>
                      </a:moveTo>
                      <a:cubicBezTo>
                        <a:pt x="666" y="1"/>
                        <a:pt x="1" y="808"/>
                        <a:pt x="214" y="2019"/>
                      </a:cubicBezTo>
                      <a:cubicBezTo>
                        <a:pt x="639" y="4318"/>
                        <a:pt x="839" y="10767"/>
                        <a:pt x="839" y="10767"/>
                      </a:cubicBezTo>
                      <a:lnTo>
                        <a:pt x="539" y="12342"/>
                      </a:lnTo>
                      <a:cubicBezTo>
                        <a:pt x="539" y="12342"/>
                        <a:pt x="895" y="12698"/>
                        <a:pt x="1425" y="12698"/>
                      </a:cubicBezTo>
                      <a:cubicBezTo>
                        <a:pt x="1539" y="12698"/>
                        <a:pt x="1660" y="12681"/>
                        <a:pt x="1788" y="12642"/>
                      </a:cubicBezTo>
                      <a:cubicBezTo>
                        <a:pt x="2088" y="12542"/>
                        <a:pt x="2213" y="11817"/>
                        <a:pt x="2213" y="11817"/>
                      </a:cubicBezTo>
                      <a:cubicBezTo>
                        <a:pt x="2213" y="11817"/>
                        <a:pt x="2513" y="8067"/>
                        <a:pt x="3138" y="6193"/>
                      </a:cubicBezTo>
                      <a:cubicBezTo>
                        <a:pt x="3663" y="4218"/>
                        <a:pt x="2613" y="2144"/>
                        <a:pt x="2613" y="2144"/>
                      </a:cubicBezTo>
                      <a:cubicBezTo>
                        <a:pt x="2566" y="624"/>
                        <a:pt x="1951" y="1"/>
                        <a:pt x="1350" y="1"/>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8"/>
                <p:cNvSpPr/>
                <p:nvPr/>
              </p:nvSpPr>
              <p:spPr>
                <a:xfrm>
                  <a:off x="1253550" y="1251025"/>
                  <a:ext cx="145625" cy="357450"/>
                </a:xfrm>
                <a:custGeom>
                  <a:avLst/>
                  <a:gdLst/>
                  <a:ahLst/>
                  <a:cxnLst/>
                  <a:rect l="l" t="t" r="r" b="b"/>
                  <a:pathLst>
                    <a:path w="5825" h="14298" extrusionOk="0">
                      <a:moveTo>
                        <a:pt x="1718" y="1"/>
                      </a:moveTo>
                      <a:cubicBezTo>
                        <a:pt x="774" y="1"/>
                        <a:pt x="1" y="245"/>
                        <a:pt x="1" y="245"/>
                      </a:cubicBezTo>
                      <a:cubicBezTo>
                        <a:pt x="1" y="245"/>
                        <a:pt x="101" y="9818"/>
                        <a:pt x="1451" y="12743"/>
                      </a:cubicBezTo>
                      <a:cubicBezTo>
                        <a:pt x="1964" y="13943"/>
                        <a:pt x="2460" y="14297"/>
                        <a:pt x="2867" y="14297"/>
                      </a:cubicBezTo>
                      <a:cubicBezTo>
                        <a:pt x="3451" y="14297"/>
                        <a:pt x="3850" y="13567"/>
                        <a:pt x="3850" y="13567"/>
                      </a:cubicBezTo>
                      <a:cubicBezTo>
                        <a:pt x="3850" y="13567"/>
                        <a:pt x="5825" y="6069"/>
                        <a:pt x="5000" y="2544"/>
                      </a:cubicBezTo>
                      <a:cubicBezTo>
                        <a:pt x="4583" y="447"/>
                        <a:pt x="2994" y="1"/>
                        <a:pt x="1718" y="1"/>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8"/>
                <p:cNvSpPr/>
                <p:nvPr/>
              </p:nvSpPr>
              <p:spPr>
                <a:xfrm>
                  <a:off x="1149200" y="1092775"/>
                  <a:ext cx="271225" cy="326375"/>
                </a:xfrm>
                <a:custGeom>
                  <a:avLst/>
                  <a:gdLst/>
                  <a:ahLst/>
                  <a:cxnLst/>
                  <a:rect l="l" t="t" r="r" b="b"/>
                  <a:pathLst>
                    <a:path w="10849" h="13055" extrusionOk="0">
                      <a:moveTo>
                        <a:pt x="2725" y="1"/>
                      </a:moveTo>
                      <a:cubicBezTo>
                        <a:pt x="2100" y="951"/>
                        <a:pt x="850" y="3650"/>
                        <a:pt x="326" y="6875"/>
                      </a:cubicBezTo>
                      <a:cubicBezTo>
                        <a:pt x="1" y="8350"/>
                        <a:pt x="326" y="10524"/>
                        <a:pt x="626" y="12499"/>
                      </a:cubicBezTo>
                      <a:cubicBezTo>
                        <a:pt x="1705" y="12744"/>
                        <a:pt x="3515" y="13055"/>
                        <a:pt x="5415" y="13055"/>
                      </a:cubicBezTo>
                      <a:cubicBezTo>
                        <a:pt x="6813" y="13055"/>
                        <a:pt x="8259" y="12886"/>
                        <a:pt x="9499" y="12399"/>
                      </a:cubicBezTo>
                      <a:cubicBezTo>
                        <a:pt x="9699" y="11574"/>
                        <a:pt x="9899" y="10749"/>
                        <a:pt x="10124" y="9699"/>
                      </a:cubicBezTo>
                      <a:cubicBezTo>
                        <a:pt x="10849" y="5125"/>
                        <a:pt x="6999" y="526"/>
                        <a:pt x="6999" y="526"/>
                      </a:cubicBezTo>
                      <a:cubicBezTo>
                        <a:pt x="6999" y="526"/>
                        <a:pt x="4600" y="426"/>
                        <a:pt x="2725"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8"/>
                <p:cNvSpPr/>
                <p:nvPr/>
              </p:nvSpPr>
              <p:spPr>
                <a:xfrm>
                  <a:off x="1141700" y="730975"/>
                  <a:ext cx="166875" cy="254700"/>
                </a:xfrm>
                <a:custGeom>
                  <a:avLst/>
                  <a:gdLst/>
                  <a:ahLst/>
                  <a:cxnLst/>
                  <a:rect l="l" t="t" r="r" b="b"/>
                  <a:pathLst>
                    <a:path w="6675" h="10188" extrusionOk="0">
                      <a:moveTo>
                        <a:pt x="3662" y="1"/>
                      </a:moveTo>
                      <a:cubicBezTo>
                        <a:pt x="3192" y="1"/>
                        <a:pt x="2692" y="125"/>
                        <a:pt x="2300" y="525"/>
                      </a:cubicBezTo>
                      <a:cubicBezTo>
                        <a:pt x="1350" y="1675"/>
                        <a:pt x="2075" y="2925"/>
                        <a:pt x="1350" y="4075"/>
                      </a:cubicBezTo>
                      <a:cubicBezTo>
                        <a:pt x="626" y="5325"/>
                        <a:pt x="626" y="5525"/>
                        <a:pt x="1350" y="6574"/>
                      </a:cubicBezTo>
                      <a:cubicBezTo>
                        <a:pt x="1975" y="7599"/>
                        <a:pt x="1" y="9374"/>
                        <a:pt x="2400" y="10099"/>
                      </a:cubicBezTo>
                      <a:cubicBezTo>
                        <a:pt x="2594" y="10159"/>
                        <a:pt x="2784" y="10187"/>
                        <a:pt x="2970" y="10187"/>
                      </a:cubicBezTo>
                      <a:cubicBezTo>
                        <a:pt x="5090" y="10187"/>
                        <a:pt x="6675" y="6574"/>
                        <a:pt x="6675" y="6574"/>
                      </a:cubicBezTo>
                      <a:lnTo>
                        <a:pt x="5100" y="325"/>
                      </a:lnTo>
                      <a:cubicBezTo>
                        <a:pt x="5100" y="325"/>
                        <a:pt x="4422" y="1"/>
                        <a:pt x="3662" y="1"/>
                      </a:cubicBezTo>
                      <a:close/>
                    </a:path>
                  </a:pathLst>
                </a:custGeom>
                <a:solidFill>
                  <a:srgbClr val="0C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p:nvPr/>
              </p:nvSpPr>
              <p:spPr>
                <a:xfrm>
                  <a:off x="1279800" y="848450"/>
                  <a:ext cx="41275" cy="72525"/>
                </a:xfrm>
                <a:custGeom>
                  <a:avLst/>
                  <a:gdLst/>
                  <a:ahLst/>
                  <a:cxnLst/>
                  <a:rect l="l" t="t" r="r" b="b"/>
                  <a:pathLst>
                    <a:path w="1651" h="2901" extrusionOk="0">
                      <a:moveTo>
                        <a:pt x="201" y="1"/>
                      </a:moveTo>
                      <a:lnTo>
                        <a:pt x="1" y="2900"/>
                      </a:lnTo>
                      <a:lnTo>
                        <a:pt x="1550" y="2700"/>
                      </a:lnTo>
                      <a:lnTo>
                        <a:pt x="1650" y="1"/>
                      </a:lnTo>
                      <a:close/>
                    </a:path>
                  </a:pathLst>
                </a:custGeom>
                <a:solidFill>
                  <a:srgbClr val="FFF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8"/>
                <p:cNvSpPr/>
                <p:nvPr/>
              </p:nvSpPr>
              <p:spPr>
                <a:xfrm>
                  <a:off x="1297925" y="884700"/>
                  <a:ext cx="23150" cy="33775"/>
                </a:xfrm>
                <a:custGeom>
                  <a:avLst/>
                  <a:gdLst/>
                  <a:ahLst/>
                  <a:cxnLst/>
                  <a:rect l="l" t="t" r="r" b="b"/>
                  <a:pathLst>
                    <a:path w="926" h="1351" extrusionOk="0">
                      <a:moveTo>
                        <a:pt x="925" y="0"/>
                      </a:moveTo>
                      <a:lnTo>
                        <a:pt x="925" y="0"/>
                      </a:lnTo>
                      <a:cubicBezTo>
                        <a:pt x="625" y="325"/>
                        <a:pt x="301" y="625"/>
                        <a:pt x="1" y="825"/>
                      </a:cubicBezTo>
                      <a:lnTo>
                        <a:pt x="1" y="1250"/>
                      </a:lnTo>
                      <a:lnTo>
                        <a:pt x="1" y="1350"/>
                      </a:lnTo>
                      <a:lnTo>
                        <a:pt x="825" y="1250"/>
                      </a:lnTo>
                      <a:lnTo>
                        <a:pt x="925" y="0"/>
                      </a:lnTo>
                      <a:close/>
                    </a:path>
                  </a:pathLst>
                </a:custGeom>
                <a:solidFill>
                  <a:srgbClr val="CEC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p:nvPr/>
              </p:nvSpPr>
              <p:spPr>
                <a:xfrm>
                  <a:off x="1199200" y="864075"/>
                  <a:ext cx="148125" cy="117025"/>
                </a:xfrm>
                <a:custGeom>
                  <a:avLst/>
                  <a:gdLst/>
                  <a:ahLst/>
                  <a:cxnLst/>
                  <a:rect l="l" t="t" r="r" b="b"/>
                  <a:pathLst>
                    <a:path w="5925" h="4681" extrusionOk="0">
                      <a:moveTo>
                        <a:pt x="4050" y="1"/>
                      </a:moveTo>
                      <a:lnTo>
                        <a:pt x="2175" y="1550"/>
                      </a:lnTo>
                      <a:lnTo>
                        <a:pt x="1975" y="2900"/>
                      </a:lnTo>
                      <a:lnTo>
                        <a:pt x="625" y="3225"/>
                      </a:lnTo>
                      <a:cubicBezTo>
                        <a:pt x="625" y="3225"/>
                        <a:pt x="0" y="4575"/>
                        <a:pt x="2075" y="4675"/>
                      </a:cubicBezTo>
                      <a:cubicBezTo>
                        <a:pt x="2149" y="4678"/>
                        <a:pt x="2223" y="4680"/>
                        <a:pt x="2296" y="4680"/>
                      </a:cubicBezTo>
                      <a:cubicBezTo>
                        <a:pt x="4274" y="4680"/>
                        <a:pt x="5924" y="3425"/>
                        <a:pt x="5924" y="3425"/>
                      </a:cubicBezTo>
                      <a:lnTo>
                        <a:pt x="3850" y="2600"/>
                      </a:lnTo>
                      <a:lnTo>
                        <a:pt x="4050" y="1"/>
                      </a:ln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1248550" y="918450"/>
                  <a:ext cx="2525" cy="13150"/>
                </a:xfrm>
                <a:custGeom>
                  <a:avLst/>
                  <a:gdLst/>
                  <a:ahLst/>
                  <a:cxnLst/>
                  <a:rect l="l" t="t" r="r" b="b"/>
                  <a:pathLst>
                    <a:path w="101" h="526" extrusionOk="0">
                      <a:moveTo>
                        <a:pt x="101" y="0"/>
                      </a:moveTo>
                      <a:lnTo>
                        <a:pt x="1" y="525"/>
                      </a:lnTo>
                      <a:lnTo>
                        <a:pt x="1" y="525"/>
                      </a:lnTo>
                      <a:lnTo>
                        <a:pt x="101" y="0"/>
                      </a:lnTo>
                      <a:close/>
                    </a:path>
                  </a:pathLst>
                </a:custGeom>
                <a:solidFill>
                  <a:srgbClr val="373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p:nvPr/>
              </p:nvSpPr>
              <p:spPr>
                <a:xfrm>
                  <a:off x="1297925" y="905325"/>
                  <a:ext cx="25" cy="10650"/>
                </a:xfrm>
                <a:custGeom>
                  <a:avLst/>
                  <a:gdLst/>
                  <a:ahLst/>
                  <a:cxnLst/>
                  <a:rect l="l" t="t" r="r" b="b"/>
                  <a:pathLst>
                    <a:path w="1" h="426" extrusionOk="0">
                      <a:moveTo>
                        <a:pt x="1" y="0"/>
                      </a:moveTo>
                      <a:lnTo>
                        <a:pt x="1" y="0"/>
                      </a:lnTo>
                      <a:lnTo>
                        <a:pt x="1" y="425"/>
                      </a:lnTo>
                      <a:close/>
                    </a:path>
                  </a:pathLst>
                </a:custGeom>
                <a:solidFill>
                  <a:srgbClr val="BEA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1248550" y="905325"/>
                  <a:ext cx="49400" cy="26275"/>
                </a:xfrm>
                <a:custGeom>
                  <a:avLst/>
                  <a:gdLst/>
                  <a:ahLst/>
                  <a:cxnLst/>
                  <a:rect l="l" t="t" r="r" b="b"/>
                  <a:pathLst>
                    <a:path w="1976" h="1051" extrusionOk="0">
                      <a:moveTo>
                        <a:pt x="1976" y="0"/>
                      </a:moveTo>
                      <a:cubicBezTo>
                        <a:pt x="1451" y="325"/>
                        <a:pt x="926" y="525"/>
                        <a:pt x="301" y="525"/>
                      </a:cubicBezTo>
                      <a:lnTo>
                        <a:pt x="101" y="525"/>
                      </a:lnTo>
                      <a:lnTo>
                        <a:pt x="1" y="1050"/>
                      </a:lnTo>
                      <a:cubicBezTo>
                        <a:pt x="401" y="950"/>
                        <a:pt x="1651" y="750"/>
                        <a:pt x="1876" y="750"/>
                      </a:cubicBezTo>
                      <a:lnTo>
                        <a:pt x="1976" y="425"/>
                      </a:lnTo>
                      <a:lnTo>
                        <a:pt x="1976" y="0"/>
                      </a:lnTo>
                      <a:close/>
                    </a:path>
                  </a:pathLst>
                </a:custGeom>
                <a:solidFill>
                  <a:srgbClr val="E0A9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1191075" y="757225"/>
                  <a:ext cx="161250" cy="162225"/>
                </a:xfrm>
                <a:custGeom>
                  <a:avLst/>
                  <a:gdLst/>
                  <a:ahLst/>
                  <a:cxnLst/>
                  <a:rect l="l" t="t" r="r" b="b"/>
                  <a:pathLst>
                    <a:path w="6450" h="6489" extrusionOk="0">
                      <a:moveTo>
                        <a:pt x="3125" y="0"/>
                      </a:moveTo>
                      <a:cubicBezTo>
                        <a:pt x="3125" y="0"/>
                        <a:pt x="1050" y="100"/>
                        <a:pt x="625" y="1550"/>
                      </a:cubicBezTo>
                      <a:cubicBezTo>
                        <a:pt x="200" y="3125"/>
                        <a:pt x="0" y="5099"/>
                        <a:pt x="1250" y="6049"/>
                      </a:cubicBezTo>
                      <a:cubicBezTo>
                        <a:pt x="1659" y="6352"/>
                        <a:pt x="2134" y="6488"/>
                        <a:pt x="2617" y="6488"/>
                      </a:cubicBezTo>
                      <a:cubicBezTo>
                        <a:pt x="3613" y="6488"/>
                        <a:pt x="4644" y="5908"/>
                        <a:pt x="5199" y="4999"/>
                      </a:cubicBezTo>
                      <a:cubicBezTo>
                        <a:pt x="6149" y="3750"/>
                        <a:pt x="6449" y="525"/>
                        <a:pt x="3125" y="0"/>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1230450" y="842825"/>
                  <a:ext cx="12500" cy="26275"/>
                </a:xfrm>
                <a:custGeom>
                  <a:avLst/>
                  <a:gdLst/>
                  <a:ahLst/>
                  <a:cxnLst/>
                  <a:rect l="l" t="t" r="r" b="b"/>
                  <a:pathLst>
                    <a:path w="500" h="1051" extrusionOk="0">
                      <a:moveTo>
                        <a:pt x="500" y="1"/>
                      </a:moveTo>
                      <a:cubicBezTo>
                        <a:pt x="500" y="1"/>
                        <a:pt x="400" y="326"/>
                        <a:pt x="0" y="751"/>
                      </a:cubicBezTo>
                      <a:lnTo>
                        <a:pt x="400" y="1051"/>
                      </a:lnTo>
                      <a:lnTo>
                        <a:pt x="500" y="1"/>
                      </a:lnTo>
                      <a:close/>
                    </a:path>
                  </a:pathLst>
                </a:custGeom>
                <a:solidFill>
                  <a:srgbClr val="D6A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1237950" y="879700"/>
                  <a:ext cx="41875" cy="9200"/>
                </a:xfrm>
                <a:custGeom>
                  <a:avLst/>
                  <a:gdLst/>
                  <a:ahLst/>
                  <a:cxnLst/>
                  <a:rect l="l" t="t" r="r" b="b"/>
                  <a:pathLst>
                    <a:path w="1675" h="368" extrusionOk="0">
                      <a:moveTo>
                        <a:pt x="0" y="0"/>
                      </a:moveTo>
                      <a:cubicBezTo>
                        <a:pt x="0" y="0"/>
                        <a:pt x="278" y="367"/>
                        <a:pt x="774" y="367"/>
                      </a:cubicBezTo>
                      <a:cubicBezTo>
                        <a:pt x="1022" y="367"/>
                        <a:pt x="1325" y="275"/>
                        <a:pt x="1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p:nvPr/>
              </p:nvSpPr>
              <p:spPr>
                <a:xfrm>
                  <a:off x="1277300" y="832825"/>
                  <a:ext cx="10025" cy="15650"/>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1191075" y="949675"/>
                  <a:ext cx="158750" cy="190500"/>
                </a:xfrm>
                <a:custGeom>
                  <a:avLst/>
                  <a:gdLst/>
                  <a:ahLst/>
                  <a:cxnLst/>
                  <a:rect l="l" t="t" r="r" b="b"/>
                  <a:pathLst>
                    <a:path w="6350" h="7620" extrusionOk="0">
                      <a:moveTo>
                        <a:pt x="425" y="1"/>
                      </a:moveTo>
                      <a:cubicBezTo>
                        <a:pt x="100" y="526"/>
                        <a:pt x="0" y="3350"/>
                        <a:pt x="325" y="3850"/>
                      </a:cubicBezTo>
                      <a:cubicBezTo>
                        <a:pt x="625" y="4475"/>
                        <a:pt x="950" y="5225"/>
                        <a:pt x="950" y="5225"/>
                      </a:cubicBezTo>
                      <a:lnTo>
                        <a:pt x="425" y="6775"/>
                      </a:lnTo>
                      <a:cubicBezTo>
                        <a:pt x="1440" y="7510"/>
                        <a:pt x="2871" y="7620"/>
                        <a:pt x="3639" y="7620"/>
                      </a:cubicBezTo>
                      <a:cubicBezTo>
                        <a:pt x="3968" y="7620"/>
                        <a:pt x="4175" y="7600"/>
                        <a:pt x="4175" y="7600"/>
                      </a:cubicBezTo>
                      <a:cubicBezTo>
                        <a:pt x="5949" y="5625"/>
                        <a:pt x="6349" y="1976"/>
                        <a:pt x="5624" y="951"/>
                      </a:cubicBezTo>
                      <a:cubicBezTo>
                        <a:pt x="5524" y="851"/>
                        <a:pt x="5424" y="626"/>
                        <a:pt x="5324" y="526"/>
                      </a:cubicBezTo>
                      <a:cubicBezTo>
                        <a:pt x="4575" y="851"/>
                        <a:pt x="3750" y="1051"/>
                        <a:pt x="2825" y="1051"/>
                      </a:cubicBezTo>
                      <a:cubicBezTo>
                        <a:pt x="1875" y="1051"/>
                        <a:pt x="1050" y="626"/>
                        <a:pt x="425" y="1"/>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1261675" y="801600"/>
                  <a:ext cx="31275" cy="13125"/>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0C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a:off x="1152325" y="934075"/>
                  <a:ext cx="236850" cy="307675"/>
                </a:xfrm>
                <a:custGeom>
                  <a:avLst/>
                  <a:gdLst/>
                  <a:ahLst/>
                  <a:cxnLst/>
                  <a:rect l="l" t="t" r="r" b="b"/>
                  <a:pathLst>
                    <a:path w="9474" h="12307" extrusionOk="0">
                      <a:moveTo>
                        <a:pt x="6449" y="0"/>
                      </a:moveTo>
                      <a:lnTo>
                        <a:pt x="3625" y="4999"/>
                      </a:lnTo>
                      <a:lnTo>
                        <a:pt x="3000" y="100"/>
                      </a:lnTo>
                      <a:cubicBezTo>
                        <a:pt x="3000" y="100"/>
                        <a:pt x="1750" y="100"/>
                        <a:pt x="1250" y="1675"/>
                      </a:cubicBezTo>
                      <a:cubicBezTo>
                        <a:pt x="825" y="2925"/>
                        <a:pt x="401" y="3450"/>
                        <a:pt x="1350" y="5224"/>
                      </a:cubicBezTo>
                      <a:cubicBezTo>
                        <a:pt x="1550" y="5524"/>
                        <a:pt x="1975" y="6349"/>
                        <a:pt x="1750" y="7099"/>
                      </a:cubicBezTo>
                      <a:cubicBezTo>
                        <a:pt x="1750" y="7099"/>
                        <a:pt x="501" y="8849"/>
                        <a:pt x="1" y="11673"/>
                      </a:cubicBezTo>
                      <a:cubicBezTo>
                        <a:pt x="1" y="11673"/>
                        <a:pt x="735" y="12237"/>
                        <a:pt x="1537" y="12237"/>
                      </a:cubicBezTo>
                      <a:cubicBezTo>
                        <a:pt x="2390" y="12237"/>
                        <a:pt x="3319" y="11600"/>
                        <a:pt x="3525" y="8974"/>
                      </a:cubicBezTo>
                      <a:lnTo>
                        <a:pt x="3525" y="8974"/>
                      </a:lnTo>
                      <a:cubicBezTo>
                        <a:pt x="3525" y="8974"/>
                        <a:pt x="3431" y="12306"/>
                        <a:pt x="6206" y="12306"/>
                      </a:cubicBezTo>
                      <a:cubicBezTo>
                        <a:pt x="6285" y="12306"/>
                        <a:pt x="6366" y="12303"/>
                        <a:pt x="6449" y="12298"/>
                      </a:cubicBezTo>
                      <a:cubicBezTo>
                        <a:pt x="8749" y="12198"/>
                        <a:pt x="9474" y="11148"/>
                        <a:pt x="9474" y="11148"/>
                      </a:cubicBezTo>
                      <a:cubicBezTo>
                        <a:pt x="9474" y="11148"/>
                        <a:pt x="7999" y="8224"/>
                        <a:pt x="6874" y="6674"/>
                      </a:cubicBezTo>
                      <a:cubicBezTo>
                        <a:pt x="6874" y="6674"/>
                        <a:pt x="8324" y="3350"/>
                        <a:pt x="8749" y="1975"/>
                      </a:cubicBezTo>
                      <a:cubicBezTo>
                        <a:pt x="9149" y="225"/>
                        <a:pt x="6449" y="0"/>
                        <a:pt x="6449" y="0"/>
                      </a:cubicBez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a:off x="1326400" y="1114025"/>
                  <a:ext cx="101525" cy="75175"/>
                </a:xfrm>
                <a:custGeom>
                  <a:avLst/>
                  <a:gdLst/>
                  <a:ahLst/>
                  <a:cxnLst/>
                  <a:rect l="l" t="t" r="r" b="b"/>
                  <a:pathLst>
                    <a:path w="4061" h="3007" extrusionOk="0">
                      <a:moveTo>
                        <a:pt x="3436" y="1"/>
                      </a:moveTo>
                      <a:lnTo>
                        <a:pt x="1886" y="2075"/>
                      </a:lnTo>
                      <a:cubicBezTo>
                        <a:pt x="1886" y="2075"/>
                        <a:pt x="1514" y="1441"/>
                        <a:pt x="1118" y="1441"/>
                      </a:cubicBezTo>
                      <a:cubicBezTo>
                        <a:pt x="1091" y="1441"/>
                        <a:pt x="1064" y="1444"/>
                        <a:pt x="1036" y="1451"/>
                      </a:cubicBezTo>
                      <a:cubicBezTo>
                        <a:pt x="1036" y="1451"/>
                        <a:pt x="0" y="2031"/>
                        <a:pt x="198" y="2031"/>
                      </a:cubicBezTo>
                      <a:cubicBezTo>
                        <a:pt x="266" y="2031"/>
                        <a:pt x="481" y="1962"/>
                        <a:pt x="936" y="1776"/>
                      </a:cubicBezTo>
                      <a:lnTo>
                        <a:pt x="936" y="1776"/>
                      </a:lnTo>
                      <a:cubicBezTo>
                        <a:pt x="936" y="1776"/>
                        <a:pt x="356" y="2495"/>
                        <a:pt x="453" y="2495"/>
                      </a:cubicBezTo>
                      <a:cubicBezTo>
                        <a:pt x="498" y="2495"/>
                        <a:pt x="691" y="2338"/>
                        <a:pt x="1161" y="1876"/>
                      </a:cubicBezTo>
                      <a:lnTo>
                        <a:pt x="1161" y="1876"/>
                      </a:lnTo>
                      <a:cubicBezTo>
                        <a:pt x="1161" y="1876"/>
                        <a:pt x="707" y="2771"/>
                        <a:pt x="807" y="2771"/>
                      </a:cubicBezTo>
                      <a:cubicBezTo>
                        <a:pt x="851" y="2771"/>
                        <a:pt x="1006" y="2593"/>
                        <a:pt x="1361" y="2075"/>
                      </a:cubicBezTo>
                      <a:lnTo>
                        <a:pt x="1361" y="2075"/>
                      </a:lnTo>
                      <a:cubicBezTo>
                        <a:pt x="1361" y="2076"/>
                        <a:pt x="863" y="3007"/>
                        <a:pt x="987" y="3007"/>
                      </a:cubicBezTo>
                      <a:cubicBezTo>
                        <a:pt x="1034" y="3007"/>
                        <a:pt x="1172" y="2872"/>
                        <a:pt x="1461" y="2500"/>
                      </a:cubicBezTo>
                      <a:cubicBezTo>
                        <a:pt x="1461" y="2500"/>
                        <a:pt x="1461" y="2949"/>
                        <a:pt x="1841" y="2949"/>
                      </a:cubicBezTo>
                      <a:cubicBezTo>
                        <a:pt x="1910" y="2949"/>
                        <a:pt x="1991" y="2935"/>
                        <a:pt x="2086" y="2900"/>
                      </a:cubicBezTo>
                      <a:cubicBezTo>
                        <a:pt x="2611" y="2800"/>
                        <a:pt x="4061" y="1151"/>
                        <a:pt x="4061" y="1151"/>
                      </a:cubicBezTo>
                      <a:lnTo>
                        <a:pt x="3436" y="1"/>
                      </a:ln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a:off x="1373550" y="1139650"/>
                  <a:ext cx="38750" cy="44400"/>
                </a:xfrm>
                <a:custGeom>
                  <a:avLst/>
                  <a:gdLst/>
                  <a:ahLst/>
                  <a:cxnLst/>
                  <a:rect l="l" t="t" r="r" b="b"/>
                  <a:pathLst>
                    <a:path w="1550" h="1776" extrusionOk="0">
                      <a:moveTo>
                        <a:pt x="400" y="1"/>
                      </a:moveTo>
                      <a:cubicBezTo>
                        <a:pt x="200" y="526"/>
                        <a:pt x="0" y="751"/>
                        <a:pt x="0" y="751"/>
                      </a:cubicBezTo>
                      <a:lnTo>
                        <a:pt x="825" y="1775"/>
                      </a:lnTo>
                      <a:cubicBezTo>
                        <a:pt x="1025" y="1475"/>
                        <a:pt x="1350" y="1250"/>
                        <a:pt x="1550" y="950"/>
                      </a:cubicBezTo>
                      <a:cubicBezTo>
                        <a:pt x="1150" y="751"/>
                        <a:pt x="725" y="426"/>
                        <a:pt x="400" y="1"/>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1240425" y="1072175"/>
                  <a:ext cx="10650" cy="10650"/>
                </a:xfrm>
                <a:custGeom>
                  <a:avLst/>
                  <a:gdLst/>
                  <a:ahLst/>
                  <a:cxnLst/>
                  <a:rect l="l" t="t" r="r" b="b"/>
                  <a:pathLst>
                    <a:path w="426" h="426" extrusionOk="0">
                      <a:moveTo>
                        <a:pt x="226" y="0"/>
                      </a:moveTo>
                      <a:cubicBezTo>
                        <a:pt x="1" y="0"/>
                        <a:pt x="1" y="100"/>
                        <a:pt x="1" y="200"/>
                      </a:cubicBezTo>
                      <a:cubicBezTo>
                        <a:pt x="1" y="325"/>
                        <a:pt x="1" y="425"/>
                        <a:pt x="226" y="425"/>
                      </a:cubicBezTo>
                      <a:cubicBezTo>
                        <a:pt x="326" y="425"/>
                        <a:pt x="426" y="325"/>
                        <a:pt x="426" y="200"/>
                      </a:cubicBezTo>
                      <a:cubicBezTo>
                        <a:pt x="426" y="100"/>
                        <a:pt x="326" y="0"/>
                        <a:pt x="226"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1235450" y="1124025"/>
                  <a:ext cx="10625" cy="10650"/>
                </a:xfrm>
                <a:custGeom>
                  <a:avLst/>
                  <a:gdLst/>
                  <a:ahLst/>
                  <a:cxnLst/>
                  <a:rect l="l" t="t" r="r" b="b"/>
                  <a:pathLst>
                    <a:path w="425" h="426" extrusionOk="0">
                      <a:moveTo>
                        <a:pt x="200" y="1"/>
                      </a:moveTo>
                      <a:cubicBezTo>
                        <a:pt x="100" y="1"/>
                        <a:pt x="0" y="126"/>
                        <a:pt x="0" y="226"/>
                      </a:cubicBezTo>
                      <a:cubicBezTo>
                        <a:pt x="0" y="326"/>
                        <a:pt x="100" y="426"/>
                        <a:pt x="200" y="426"/>
                      </a:cubicBezTo>
                      <a:cubicBezTo>
                        <a:pt x="300" y="426"/>
                        <a:pt x="425" y="326"/>
                        <a:pt x="425" y="226"/>
                      </a:cubicBezTo>
                      <a:cubicBezTo>
                        <a:pt x="425" y="126"/>
                        <a:pt x="300" y="1"/>
                        <a:pt x="200"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1318550" y="944700"/>
                  <a:ext cx="151250" cy="231850"/>
                </a:xfrm>
                <a:custGeom>
                  <a:avLst/>
                  <a:gdLst/>
                  <a:ahLst/>
                  <a:cxnLst/>
                  <a:rect l="l" t="t" r="r" b="b"/>
                  <a:pathLst>
                    <a:path w="6050" h="9274" extrusionOk="0">
                      <a:moveTo>
                        <a:pt x="1250" y="0"/>
                      </a:moveTo>
                      <a:cubicBezTo>
                        <a:pt x="1250" y="0"/>
                        <a:pt x="0" y="1875"/>
                        <a:pt x="1050" y="2700"/>
                      </a:cubicBezTo>
                      <a:cubicBezTo>
                        <a:pt x="2100" y="3649"/>
                        <a:pt x="3975" y="4999"/>
                        <a:pt x="3975" y="4999"/>
                      </a:cubicBezTo>
                      <a:cubicBezTo>
                        <a:pt x="3350" y="6674"/>
                        <a:pt x="2300" y="8224"/>
                        <a:pt x="2300" y="8224"/>
                      </a:cubicBezTo>
                      <a:lnTo>
                        <a:pt x="3550" y="9273"/>
                      </a:lnTo>
                      <a:cubicBezTo>
                        <a:pt x="5624" y="7299"/>
                        <a:pt x="6049" y="4799"/>
                        <a:pt x="6049" y="4799"/>
                      </a:cubicBezTo>
                      <a:cubicBezTo>
                        <a:pt x="5424" y="2400"/>
                        <a:pt x="1250" y="0"/>
                        <a:pt x="1250" y="0"/>
                      </a:cubicBez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1110450" y="1103400"/>
                  <a:ext cx="93325" cy="82175"/>
                </a:xfrm>
                <a:custGeom>
                  <a:avLst/>
                  <a:gdLst/>
                  <a:ahLst/>
                  <a:cxnLst/>
                  <a:rect l="l" t="t" r="r" b="b"/>
                  <a:pathLst>
                    <a:path w="3733" h="3287" extrusionOk="0">
                      <a:moveTo>
                        <a:pt x="726" y="1"/>
                      </a:moveTo>
                      <a:lnTo>
                        <a:pt x="1" y="1051"/>
                      </a:lnTo>
                      <a:cubicBezTo>
                        <a:pt x="1" y="1051"/>
                        <a:pt x="1151" y="2825"/>
                        <a:pt x="1676" y="3125"/>
                      </a:cubicBezTo>
                      <a:cubicBezTo>
                        <a:pt x="1745" y="3153"/>
                        <a:pt x="1806" y="3165"/>
                        <a:pt x="1862" y="3165"/>
                      </a:cubicBezTo>
                      <a:cubicBezTo>
                        <a:pt x="2208" y="3165"/>
                        <a:pt x="2300" y="2700"/>
                        <a:pt x="2300" y="2700"/>
                      </a:cubicBezTo>
                      <a:cubicBezTo>
                        <a:pt x="2572" y="3133"/>
                        <a:pt x="2693" y="3286"/>
                        <a:pt x="2728" y="3286"/>
                      </a:cubicBezTo>
                      <a:cubicBezTo>
                        <a:pt x="2812" y="3286"/>
                        <a:pt x="2401" y="2401"/>
                        <a:pt x="2400" y="2400"/>
                      </a:cubicBezTo>
                      <a:lnTo>
                        <a:pt x="2400" y="2400"/>
                      </a:lnTo>
                      <a:cubicBezTo>
                        <a:pt x="2717" y="2918"/>
                        <a:pt x="2867" y="3096"/>
                        <a:pt x="2922" y="3096"/>
                      </a:cubicBezTo>
                      <a:cubicBezTo>
                        <a:pt x="3047" y="3096"/>
                        <a:pt x="2700" y="2201"/>
                        <a:pt x="2700" y="2201"/>
                      </a:cubicBezTo>
                      <a:lnTo>
                        <a:pt x="2700" y="2201"/>
                      </a:lnTo>
                      <a:cubicBezTo>
                        <a:pt x="3096" y="2691"/>
                        <a:pt x="3263" y="2858"/>
                        <a:pt x="3308" y="2858"/>
                      </a:cubicBezTo>
                      <a:cubicBezTo>
                        <a:pt x="3404" y="2858"/>
                        <a:pt x="2925" y="2076"/>
                        <a:pt x="2925" y="2076"/>
                      </a:cubicBezTo>
                      <a:lnTo>
                        <a:pt x="2925" y="2076"/>
                      </a:lnTo>
                      <a:cubicBezTo>
                        <a:pt x="3380" y="2337"/>
                        <a:pt x="3574" y="2432"/>
                        <a:pt x="3618" y="2432"/>
                      </a:cubicBezTo>
                      <a:cubicBezTo>
                        <a:pt x="3732" y="2432"/>
                        <a:pt x="2800" y="1776"/>
                        <a:pt x="2800" y="1776"/>
                      </a:cubicBezTo>
                      <a:cubicBezTo>
                        <a:pt x="2759" y="1748"/>
                        <a:pt x="2713" y="1736"/>
                        <a:pt x="2665" y="1736"/>
                      </a:cubicBezTo>
                      <a:cubicBezTo>
                        <a:pt x="2366" y="1736"/>
                        <a:pt x="1976" y="2201"/>
                        <a:pt x="1976" y="2201"/>
                      </a:cubicBezTo>
                      <a:lnTo>
                        <a:pt x="726" y="1"/>
                      </a:ln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1121075" y="1134650"/>
                  <a:ext cx="38775" cy="39400"/>
                </a:xfrm>
                <a:custGeom>
                  <a:avLst/>
                  <a:gdLst/>
                  <a:ahLst/>
                  <a:cxnLst/>
                  <a:rect l="l" t="t" r="r" b="b"/>
                  <a:pathLst>
                    <a:path w="1551" h="1576" extrusionOk="0">
                      <a:moveTo>
                        <a:pt x="1251" y="1"/>
                      </a:moveTo>
                      <a:cubicBezTo>
                        <a:pt x="826" y="326"/>
                        <a:pt x="401" y="526"/>
                        <a:pt x="1" y="726"/>
                      </a:cubicBezTo>
                      <a:cubicBezTo>
                        <a:pt x="201" y="1051"/>
                        <a:pt x="401" y="1350"/>
                        <a:pt x="626" y="1575"/>
                      </a:cubicBezTo>
                      <a:lnTo>
                        <a:pt x="1551" y="726"/>
                      </a:lnTo>
                      <a:cubicBezTo>
                        <a:pt x="1551" y="726"/>
                        <a:pt x="1451" y="426"/>
                        <a:pt x="1251" y="1"/>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1076725" y="942200"/>
                  <a:ext cx="158725" cy="223725"/>
                </a:xfrm>
                <a:custGeom>
                  <a:avLst/>
                  <a:gdLst/>
                  <a:ahLst/>
                  <a:cxnLst/>
                  <a:rect l="l" t="t" r="r" b="b"/>
                  <a:pathLst>
                    <a:path w="6349" h="8949" extrusionOk="0">
                      <a:moveTo>
                        <a:pt x="5399" y="0"/>
                      </a:moveTo>
                      <a:cubicBezTo>
                        <a:pt x="5399" y="0"/>
                        <a:pt x="925" y="1875"/>
                        <a:pt x="0" y="4149"/>
                      </a:cubicBezTo>
                      <a:cubicBezTo>
                        <a:pt x="0" y="4149"/>
                        <a:pt x="100" y="6649"/>
                        <a:pt x="1875" y="8948"/>
                      </a:cubicBezTo>
                      <a:lnTo>
                        <a:pt x="3225" y="8124"/>
                      </a:lnTo>
                      <a:cubicBezTo>
                        <a:pt x="3225" y="8124"/>
                        <a:pt x="2400" y="6449"/>
                        <a:pt x="2075" y="4674"/>
                      </a:cubicBezTo>
                      <a:cubicBezTo>
                        <a:pt x="2075" y="4674"/>
                        <a:pt x="4049" y="3524"/>
                        <a:pt x="5199" y="2800"/>
                      </a:cubicBezTo>
                      <a:cubicBezTo>
                        <a:pt x="6349" y="2075"/>
                        <a:pt x="5399" y="0"/>
                        <a:pt x="5399" y="0"/>
                      </a:cubicBez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1302925" y="1017800"/>
                  <a:ext cx="33775" cy="10025"/>
                </a:xfrm>
                <a:custGeom>
                  <a:avLst/>
                  <a:gdLst/>
                  <a:ahLst/>
                  <a:cxnLst/>
                  <a:rect l="l" t="t" r="r" b="b"/>
                  <a:pathLst>
                    <a:path w="1351" h="401" extrusionOk="0">
                      <a:moveTo>
                        <a:pt x="1" y="1"/>
                      </a:moveTo>
                      <a:lnTo>
                        <a:pt x="1" y="101"/>
                      </a:lnTo>
                      <a:lnTo>
                        <a:pt x="1350" y="400"/>
                      </a:lnTo>
                      <a:lnTo>
                        <a:pt x="1350" y="300"/>
                      </a:lnTo>
                      <a:lnTo>
                        <a:pt x="1"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1222325" y="720800"/>
                  <a:ext cx="179975" cy="242075"/>
                </a:xfrm>
                <a:custGeom>
                  <a:avLst/>
                  <a:gdLst/>
                  <a:ahLst/>
                  <a:cxnLst/>
                  <a:rect l="l" t="t" r="r" b="b"/>
                  <a:pathLst>
                    <a:path w="7199" h="9683" extrusionOk="0">
                      <a:moveTo>
                        <a:pt x="2330" y="0"/>
                      </a:moveTo>
                      <a:cubicBezTo>
                        <a:pt x="2248" y="0"/>
                        <a:pt x="2163" y="3"/>
                        <a:pt x="2075" y="8"/>
                      </a:cubicBezTo>
                      <a:cubicBezTo>
                        <a:pt x="425" y="108"/>
                        <a:pt x="0" y="1557"/>
                        <a:pt x="950" y="2607"/>
                      </a:cubicBezTo>
                      <a:cubicBezTo>
                        <a:pt x="1675" y="3532"/>
                        <a:pt x="3025" y="2907"/>
                        <a:pt x="3549" y="4257"/>
                      </a:cubicBezTo>
                      <a:cubicBezTo>
                        <a:pt x="3549" y="4257"/>
                        <a:pt x="3949" y="5632"/>
                        <a:pt x="3125" y="6656"/>
                      </a:cubicBezTo>
                      <a:cubicBezTo>
                        <a:pt x="2232" y="7766"/>
                        <a:pt x="2573" y="9061"/>
                        <a:pt x="3451" y="9061"/>
                      </a:cubicBezTo>
                      <a:cubicBezTo>
                        <a:pt x="3483" y="9061"/>
                        <a:pt x="3516" y="9060"/>
                        <a:pt x="3549" y="9056"/>
                      </a:cubicBezTo>
                      <a:cubicBezTo>
                        <a:pt x="3821" y="9023"/>
                        <a:pt x="4070" y="8990"/>
                        <a:pt x="4324" y="8990"/>
                      </a:cubicBezTo>
                      <a:cubicBezTo>
                        <a:pt x="4842" y="8990"/>
                        <a:pt x="5377" y="9127"/>
                        <a:pt x="6149" y="9681"/>
                      </a:cubicBezTo>
                      <a:cubicBezTo>
                        <a:pt x="6149" y="9681"/>
                        <a:pt x="6163" y="9682"/>
                        <a:pt x="6187" y="9682"/>
                      </a:cubicBezTo>
                      <a:cubicBezTo>
                        <a:pt x="6375" y="9682"/>
                        <a:pt x="7199" y="9604"/>
                        <a:pt x="7199" y="8231"/>
                      </a:cubicBezTo>
                      <a:cubicBezTo>
                        <a:pt x="7199" y="6656"/>
                        <a:pt x="5824" y="6981"/>
                        <a:pt x="6249" y="5632"/>
                      </a:cubicBezTo>
                      <a:cubicBezTo>
                        <a:pt x="6449" y="5007"/>
                        <a:pt x="6674" y="3232"/>
                        <a:pt x="5199" y="1982"/>
                      </a:cubicBezTo>
                      <a:cubicBezTo>
                        <a:pt x="4312" y="1383"/>
                        <a:pt x="4276" y="0"/>
                        <a:pt x="2330" y="0"/>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1242925" y="942200"/>
                  <a:ext cx="81275" cy="116875"/>
                </a:xfrm>
                <a:custGeom>
                  <a:avLst/>
                  <a:gdLst/>
                  <a:ahLst/>
                  <a:cxnLst/>
                  <a:rect l="l" t="t" r="r" b="b"/>
                  <a:pathLst>
                    <a:path w="3251" h="4675" extrusionOk="0">
                      <a:moveTo>
                        <a:pt x="2626" y="0"/>
                      </a:moveTo>
                      <a:lnTo>
                        <a:pt x="1" y="4674"/>
                      </a:lnTo>
                      <a:lnTo>
                        <a:pt x="2201" y="3524"/>
                      </a:lnTo>
                      <a:lnTo>
                        <a:pt x="1576" y="3025"/>
                      </a:lnTo>
                      <a:lnTo>
                        <a:pt x="3250" y="2500"/>
                      </a:lnTo>
                      <a:lnTo>
                        <a:pt x="3250" y="0"/>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1193575" y="934075"/>
                  <a:ext cx="49375" cy="125000"/>
                </a:xfrm>
                <a:custGeom>
                  <a:avLst/>
                  <a:gdLst/>
                  <a:ahLst/>
                  <a:cxnLst/>
                  <a:rect l="l" t="t" r="r" b="b"/>
                  <a:pathLst>
                    <a:path w="1975" h="5000" extrusionOk="0">
                      <a:moveTo>
                        <a:pt x="950" y="0"/>
                      </a:moveTo>
                      <a:lnTo>
                        <a:pt x="0" y="2100"/>
                      </a:lnTo>
                      <a:lnTo>
                        <a:pt x="1250" y="3025"/>
                      </a:lnTo>
                      <a:lnTo>
                        <a:pt x="725" y="3450"/>
                      </a:lnTo>
                      <a:lnTo>
                        <a:pt x="1975" y="4999"/>
                      </a:lnTo>
                      <a:lnTo>
                        <a:pt x="1350" y="100"/>
                      </a:lnTo>
                      <a:lnTo>
                        <a:pt x="950" y="0"/>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1008600" y="1307800"/>
                  <a:ext cx="45775" cy="35825"/>
                </a:xfrm>
                <a:custGeom>
                  <a:avLst/>
                  <a:gdLst/>
                  <a:ahLst/>
                  <a:cxnLst/>
                  <a:rect l="l" t="t" r="r" b="b"/>
                  <a:pathLst>
                    <a:path w="1831" h="1433" extrusionOk="0">
                      <a:moveTo>
                        <a:pt x="809" y="0"/>
                      </a:moveTo>
                      <a:cubicBezTo>
                        <a:pt x="388" y="0"/>
                        <a:pt x="1" y="573"/>
                        <a:pt x="1" y="573"/>
                      </a:cubicBezTo>
                      <a:cubicBezTo>
                        <a:pt x="1" y="573"/>
                        <a:pt x="1" y="1398"/>
                        <a:pt x="526" y="1398"/>
                      </a:cubicBezTo>
                      <a:cubicBezTo>
                        <a:pt x="598" y="1420"/>
                        <a:pt x="673" y="1428"/>
                        <a:pt x="749" y="1428"/>
                      </a:cubicBezTo>
                      <a:cubicBezTo>
                        <a:pt x="1009" y="1428"/>
                        <a:pt x="1279" y="1331"/>
                        <a:pt x="1474" y="1331"/>
                      </a:cubicBezTo>
                      <a:cubicBezTo>
                        <a:pt x="1557" y="1331"/>
                        <a:pt x="1626" y="1349"/>
                        <a:pt x="1675" y="1398"/>
                      </a:cubicBezTo>
                      <a:cubicBezTo>
                        <a:pt x="1696" y="1421"/>
                        <a:pt x="1712" y="1432"/>
                        <a:pt x="1724" y="1432"/>
                      </a:cubicBezTo>
                      <a:cubicBezTo>
                        <a:pt x="1831" y="1432"/>
                        <a:pt x="1621" y="619"/>
                        <a:pt x="1150" y="148"/>
                      </a:cubicBezTo>
                      <a:cubicBezTo>
                        <a:pt x="1039" y="42"/>
                        <a:pt x="923" y="0"/>
                        <a:pt x="809" y="0"/>
                      </a:cubicBezTo>
                      <a:close/>
                    </a:path>
                  </a:pathLst>
                </a:custGeom>
                <a:solidFill>
                  <a:srgbClr val="EFC5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954225" y="1350875"/>
                  <a:ext cx="174375" cy="153750"/>
                </a:xfrm>
                <a:custGeom>
                  <a:avLst/>
                  <a:gdLst/>
                  <a:ahLst/>
                  <a:cxnLst/>
                  <a:rect l="l" t="t" r="r" b="b"/>
                  <a:pathLst>
                    <a:path w="6975" h="6150" extrusionOk="0">
                      <a:moveTo>
                        <a:pt x="6250" y="0"/>
                      </a:moveTo>
                      <a:lnTo>
                        <a:pt x="1" y="625"/>
                      </a:lnTo>
                      <a:lnTo>
                        <a:pt x="201" y="5924"/>
                      </a:lnTo>
                      <a:lnTo>
                        <a:pt x="5725" y="6149"/>
                      </a:lnTo>
                      <a:lnTo>
                        <a:pt x="6975" y="5724"/>
                      </a:lnTo>
                      <a:cubicBezTo>
                        <a:pt x="6975" y="5724"/>
                        <a:pt x="6875" y="4474"/>
                        <a:pt x="6675" y="2300"/>
                      </a:cubicBezTo>
                      <a:cubicBezTo>
                        <a:pt x="6450" y="200"/>
                        <a:pt x="6250" y="0"/>
                        <a:pt x="6250"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1099825" y="1493975"/>
                  <a:ext cx="28775" cy="8150"/>
                </a:xfrm>
                <a:custGeom>
                  <a:avLst/>
                  <a:gdLst/>
                  <a:ahLst/>
                  <a:cxnLst/>
                  <a:rect l="l" t="t" r="r" b="b"/>
                  <a:pathLst>
                    <a:path w="1151" h="326" extrusionOk="0">
                      <a:moveTo>
                        <a:pt x="1151" y="0"/>
                      </a:moveTo>
                      <a:lnTo>
                        <a:pt x="1" y="325"/>
                      </a:lnTo>
                      <a:lnTo>
                        <a:pt x="1" y="32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1079225" y="1350875"/>
                  <a:ext cx="49375" cy="151250"/>
                </a:xfrm>
                <a:custGeom>
                  <a:avLst/>
                  <a:gdLst/>
                  <a:ahLst/>
                  <a:cxnLst/>
                  <a:rect l="l" t="t" r="r" b="b"/>
                  <a:pathLst>
                    <a:path w="1975" h="6050" extrusionOk="0">
                      <a:moveTo>
                        <a:pt x="1250" y="0"/>
                      </a:moveTo>
                      <a:lnTo>
                        <a:pt x="0" y="100"/>
                      </a:lnTo>
                      <a:cubicBezTo>
                        <a:pt x="0" y="200"/>
                        <a:pt x="0" y="300"/>
                        <a:pt x="100" y="425"/>
                      </a:cubicBezTo>
                      <a:cubicBezTo>
                        <a:pt x="425" y="3550"/>
                        <a:pt x="725" y="5524"/>
                        <a:pt x="825" y="6049"/>
                      </a:cubicBezTo>
                      <a:lnTo>
                        <a:pt x="1975" y="5724"/>
                      </a:lnTo>
                      <a:cubicBezTo>
                        <a:pt x="1975" y="5724"/>
                        <a:pt x="1875" y="4474"/>
                        <a:pt x="1675" y="2300"/>
                      </a:cubicBezTo>
                      <a:cubicBezTo>
                        <a:pt x="1450" y="200"/>
                        <a:pt x="1250" y="0"/>
                        <a:pt x="1250" y="0"/>
                      </a:cubicBez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1001100" y="1332750"/>
                  <a:ext cx="65025" cy="72500"/>
                </a:xfrm>
                <a:custGeom>
                  <a:avLst/>
                  <a:gdLst/>
                  <a:ahLst/>
                  <a:cxnLst/>
                  <a:rect l="l" t="t" r="r" b="b"/>
                  <a:pathLst>
                    <a:path w="2601" h="2900" extrusionOk="0">
                      <a:moveTo>
                        <a:pt x="1775" y="625"/>
                      </a:moveTo>
                      <a:lnTo>
                        <a:pt x="1775" y="725"/>
                      </a:lnTo>
                      <a:lnTo>
                        <a:pt x="1975" y="2075"/>
                      </a:lnTo>
                      <a:lnTo>
                        <a:pt x="1975" y="2175"/>
                      </a:lnTo>
                      <a:lnTo>
                        <a:pt x="1875" y="2175"/>
                      </a:lnTo>
                      <a:lnTo>
                        <a:pt x="1883" y="2183"/>
                      </a:lnTo>
                      <a:lnTo>
                        <a:pt x="1883" y="2183"/>
                      </a:lnTo>
                      <a:lnTo>
                        <a:pt x="826" y="2275"/>
                      </a:lnTo>
                      <a:lnTo>
                        <a:pt x="826" y="2175"/>
                      </a:lnTo>
                      <a:lnTo>
                        <a:pt x="726" y="825"/>
                      </a:lnTo>
                      <a:lnTo>
                        <a:pt x="626" y="725"/>
                      </a:lnTo>
                      <a:lnTo>
                        <a:pt x="726" y="725"/>
                      </a:lnTo>
                      <a:lnTo>
                        <a:pt x="1775" y="625"/>
                      </a:lnTo>
                      <a:close/>
                      <a:moveTo>
                        <a:pt x="1775" y="0"/>
                      </a:moveTo>
                      <a:lnTo>
                        <a:pt x="626" y="100"/>
                      </a:lnTo>
                      <a:cubicBezTo>
                        <a:pt x="426" y="100"/>
                        <a:pt x="301" y="200"/>
                        <a:pt x="201" y="300"/>
                      </a:cubicBezTo>
                      <a:cubicBezTo>
                        <a:pt x="101" y="400"/>
                        <a:pt x="1" y="625"/>
                        <a:pt x="1" y="725"/>
                      </a:cubicBezTo>
                      <a:lnTo>
                        <a:pt x="1" y="825"/>
                      </a:lnTo>
                      <a:lnTo>
                        <a:pt x="201" y="2275"/>
                      </a:lnTo>
                      <a:cubicBezTo>
                        <a:pt x="201" y="2400"/>
                        <a:pt x="201" y="2600"/>
                        <a:pt x="301" y="2700"/>
                      </a:cubicBezTo>
                      <a:cubicBezTo>
                        <a:pt x="426" y="2800"/>
                        <a:pt x="626" y="2900"/>
                        <a:pt x="826" y="2900"/>
                      </a:cubicBezTo>
                      <a:lnTo>
                        <a:pt x="1975" y="2800"/>
                      </a:lnTo>
                      <a:cubicBezTo>
                        <a:pt x="2175" y="2800"/>
                        <a:pt x="2400" y="2700"/>
                        <a:pt x="2400" y="2600"/>
                      </a:cubicBezTo>
                      <a:cubicBezTo>
                        <a:pt x="2500" y="2400"/>
                        <a:pt x="2600" y="2275"/>
                        <a:pt x="2600" y="2075"/>
                      </a:cubicBezTo>
                      <a:lnTo>
                        <a:pt x="2500" y="625"/>
                      </a:lnTo>
                      <a:cubicBezTo>
                        <a:pt x="2400" y="400"/>
                        <a:pt x="2400" y="300"/>
                        <a:pt x="2300" y="200"/>
                      </a:cubicBezTo>
                      <a:cubicBezTo>
                        <a:pt x="2175" y="100"/>
                        <a:pt x="1975" y="0"/>
                        <a:pt x="1775" y="0"/>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1001100" y="1293375"/>
                  <a:ext cx="41900" cy="31550"/>
                </a:xfrm>
                <a:custGeom>
                  <a:avLst/>
                  <a:gdLst/>
                  <a:ahLst/>
                  <a:cxnLst/>
                  <a:rect l="l" t="t" r="r" b="b"/>
                  <a:pathLst>
                    <a:path w="1676" h="1262" extrusionOk="0">
                      <a:moveTo>
                        <a:pt x="1450" y="1"/>
                      </a:moveTo>
                      <a:lnTo>
                        <a:pt x="1" y="850"/>
                      </a:lnTo>
                      <a:lnTo>
                        <a:pt x="201" y="1250"/>
                      </a:lnTo>
                      <a:cubicBezTo>
                        <a:pt x="232" y="1258"/>
                        <a:pt x="267" y="1261"/>
                        <a:pt x="305" y="1261"/>
                      </a:cubicBezTo>
                      <a:cubicBezTo>
                        <a:pt x="775" y="1261"/>
                        <a:pt x="1675" y="725"/>
                        <a:pt x="1675" y="725"/>
                      </a:cubicBezTo>
                      <a:lnTo>
                        <a:pt x="1450" y="1"/>
                      </a:ln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912375" y="965300"/>
                  <a:ext cx="133125" cy="349350"/>
                </a:xfrm>
                <a:custGeom>
                  <a:avLst/>
                  <a:gdLst/>
                  <a:ahLst/>
                  <a:cxnLst/>
                  <a:rect l="l" t="t" r="r" b="b"/>
                  <a:pathLst>
                    <a:path w="5325" h="13974" extrusionOk="0">
                      <a:moveTo>
                        <a:pt x="2725" y="1"/>
                      </a:moveTo>
                      <a:cubicBezTo>
                        <a:pt x="2725" y="1"/>
                        <a:pt x="0" y="2825"/>
                        <a:pt x="425" y="5850"/>
                      </a:cubicBezTo>
                      <a:cubicBezTo>
                        <a:pt x="950" y="8974"/>
                        <a:pt x="3025" y="13973"/>
                        <a:pt x="3650" y="13973"/>
                      </a:cubicBezTo>
                      <a:cubicBezTo>
                        <a:pt x="4175" y="13973"/>
                        <a:pt x="5324" y="13124"/>
                        <a:pt x="5324" y="13124"/>
                      </a:cubicBezTo>
                      <a:cubicBezTo>
                        <a:pt x="3650" y="9374"/>
                        <a:pt x="2725" y="1"/>
                        <a:pt x="2725" y="1"/>
                      </a:cubicBez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675525" y="1840150"/>
                  <a:ext cx="419350" cy="55025"/>
                </a:xfrm>
                <a:custGeom>
                  <a:avLst/>
                  <a:gdLst/>
                  <a:ahLst/>
                  <a:cxnLst/>
                  <a:rect l="l" t="t" r="r" b="b"/>
                  <a:pathLst>
                    <a:path w="16774" h="2201" extrusionOk="0">
                      <a:moveTo>
                        <a:pt x="8449" y="1"/>
                      </a:moveTo>
                      <a:cubicBezTo>
                        <a:pt x="3750" y="1"/>
                        <a:pt x="1" y="426"/>
                        <a:pt x="1" y="1051"/>
                      </a:cubicBezTo>
                      <a:cubicBezTo>
                        <a:pt x="1" y="1675"/>
                        <a:pt x="3750" y="2200"/>
                        <a:pt x="8449" y="2200"/>
                      </a:cubicBezTo>
                      <a:cubicBezTo>
                        <a:pt x="13024" y="2200"/>
                        <a:pt x="16773" y="1675"/>
                        <a:pt x="16773" y="1051"/>
                      </a:cubicBezTo>
                      <a:cubicBezTo>
                        <a:pt x="16773" y="426"/>
                        <a:pt x="13024" y="1"/>
                        <a:pt x="8449" y="1"/>
                      </a:cubicBezTo>
                      <a:close/>
                    </a:path>
                  </a:pathLst>
                </a:custGeom>
                <a:solidFill>
                  <a:srgbClr val="123D60">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811125" y="853450"/>
                  <a:ext cx="65025" cy="88775"/>
                </a:xfrm>
                <a:custGeom>
                  <a:avLst/>
                  <a:gdLst/>
                  <a:ahLst/>
                  <a:cxnLst/>
                  <a:rect l="l" t="t" r="r" b="b"/>
                  <a:pathLst>
                    <a:path w="2601" h="3551" extrusionOk="0">
                      <a:moveTo>
                        <a:pt x="1" y="1"/>
                      </a:moveTo>
                      <a:lnTo>
                        <a:pt x="1" y="3550"/>
                      </a:lnTo>
                      <a:lnTo>
                        <a:pt x="2601" y="3550"/>
                      </a:lnTo>
                      <a:lnTo>
                        <a:pt x="2501" y="826"/>
                      </a:lnTo>
                      <a:lnTo>
                        <a:pt x="1" y="1"/>
                      </a:lnTo>
                      <a:close/>
                    </a:path>
                  </a:pathLst>
                </a:custGeom>
                <a:solidFill>
                  <a:srgbClr val="E5BE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811125" y="1777675"/>
                  <a:ext cx="36275" cy="70625"/>
                </a:xfrm>
                <a:custGeom>
                  <a:avLst/>
                  <a:gdLst/>
                  <a:ahLst/>
                  <a:cxnLst/>
                  <a:rect l="l" t="t" r="r" b="b"/>
                  <a:pathLst>
                    <a:path w="1451" h="2825" extrusionOk="0">
                      <a:moveTo>
                        <a:pt x="1151" y="0"/>
                      </a:moveTo>
                      <a:lnTo>
                        <a:pt x="1" y="225"/>
                      </a:lnTo>
                      <a:lnTo>
                        <a:pt x="401" y="2825"/>
                      </a:lnTo>
                      <a:lnTo>
                        <a:pt x="1451" y="2500"/>
                      </a:lnTo>
                      <a:lnTo>
                        <a:pt x="1151" y="0"/>
                      </a:lnTo>
                      <a:close/>
                    </a:path>
                  </a:pathLst>
                </a:custGeom>
                <a:solidFill>
                  <a:srgbClr val="F9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727400" y="1811400"/>
                  <a:ext cx="128125" cy="58775"/>
                </a:xfrm>
                <a:custGeom>
                  <a:avLst/>
                  <a:gdLst/>
                  <a:ahLst/>
                  <a:cxnLst/>
                  <a:rect l="l" t="t" r="r" b="b"/>
                  <a:pathLst>
                    <a:path w="5125" h="2351" extrusionOk="0">
                      <a:moveTo>
                        <a:pt x="3250" y="1"/>
                      </a:moveTo>
                      <a:cubicBezTo>
                        <a:pt x="3250" y="1"/>
                        <a:pt x="2625" y="751"/>
                        <a:pt x="1675" y="1051"/>
                      </a:cubicBezTo>
                      <a:cubicBezTo>
                        <a:pt x="750" y="1251"/>
                        <a:pt x="1" y="1576"/>
                        <a:pt x="1" y="2101"/>
                      </a:cubicBezTo>
                      <a:cubicBezTo>
                        <a:pt x="1" y="2101"/>
                        <a:pt x="551" y="2351"/>
                        <a:pt x="1532" y="2351"/>
                      </a:cubicBezTo>
                      <a:cubicBezTo>
                        <a:pt x="2101" y="2351"/>
                        <a:pt x="2815" y="2267"/>
                        <a:pt x="3650" y="2001"/>
                      </a:cubicBezTo>
                      <a:lnTo>
                        <a:pt x="3650" y="2201"/>
                      </a:lnTo>
                      <a:lnTo>
                        <a:pt x="5125" y="2201"/>
                      </a:lnTo>
                      <a:lnTo>
                        <a:pt x="5125" y="426"/>
                      </a:lnTo>
                      <a:lnTo>
                        <a:pt x="3875" y="526"/>
                      </a:lnTo>
                      <a:lnTo>
                        <a:pt x="3975" y="326"/>
                      </a:lnTo>
                      <a:lnTo>
                        <a:pt x="3250"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727400" y="1855775"/>
                  <a:ext cx="128125" cy="14400"/>
                </a:xfrm>
                <a:custGeom>
                  <a:avLst/>
                  <a:gdLst/>
                  <a:ahLst/>
                  <a:cxnLst/>
                  <a:rect l="l" t="t" r="r" b="b"/>
                  <a:pathLst>
                    <a:path w="5125" h="576" extrusionOk="0">
                      <a:moveTo>
                        <a:pt x="5125" y="1"/>
                      </a:moveTo>
                      <a:cubicBezTo>
                        <a:pt x="4989" y="26"/>
                        <a:pt x="4853" y="32"/>
                        <a:pt x="4701" y="32"/>
                      </a:cubicBezTo>
                      <a:cubicBezTo>
                        <a:pt x="4578" y="32"/>
                        <a:pt x="4444" y="28"/>
                        <a:pt x="4292" y="28"/>
                      </a:cubicBezTo>
                      <a:cubicBezTo>
                        <a:pt x="3905" y="28"/>
                        <a:pt x="3395" y="53"/>
                        <a:pt x="2625" y="226"/>
                      </a:cubicBezTo>
                      <a:cubicBezTo>
                        <a:pt x="1959" y="392"/>
                        <a:pt x="1459" y="448"/>
                        <a:pt x="1084" y="448"/>
                      </a:cubicBezTo>
                      <a:cubicBezTo>
                        <a:pt x="334" y="448"/>
                        <a:pt x="84" y="226"/>
                        <a:pt x="1" y="226"/>
                      </a:cubicBezTo>
                      <a:lnTo>
                        <a:pt x="1" y="326"/>
                      </a:lnTo>
                      <a:cubicBezTo>
                        <a:pt x="1" y="326"/>
                        <a:pt x="551" y="576"/>
                        <a:pt x="1532" y="576"/>
                      </a:cubicBezTo>
                      <a:cubicBezTo>
                        <a:pt x="2101" y="576"/>
                        <a:pt x="2815" y="492"/>
                        <a:pt x="3650" y="226"/>
                      </a:cubicBezTo>
                      <a:lnTo>
                        <a:pt x="3650" y="426"/>
                      </a:lnTo>
                      <a:lnTo>
                        <a:pt x="5125" y="426"/>
                      </a:lnTo>
                      <a:lnTo>
                        <a:pt x="5125" y="1"/>
                      </a:ln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795525" y="1822025"/>
                  <a:ext cx="18125" cy="15650"/>
                </a:xfrm>
                <a:custGeom>
                  <a:avLst/>
                  <a:gdLst/>
                  <a:ahLst/>
                  <a:cxnLst/>
                  <a:rect l="l" t="t" r="r" b="b"/>
                  <a:pathLst>
                    <a:path w="725" h="626" extrusionOk="0">
                      <a:moveTo>
                        <a:pt x="0" y="1"/>
                      </a:moveTo>
                      <a:lnTo>
                        <a:pt x="0" y="101"/>
                      </a:lnTo>
                      <a:cubicBezTo>
                        <a:pt x="0" y="101"/>
                        <a:pt x="300" y="201"/>
                        <a:pt x="625" y="626"/>
                      </a:cubicBezTo>
                      <a:lnTo>
                        <a:pt x="725" y="626"/>
                      </a:lnTo>
                      <a:lnTo>
                        <a:pt x="725" y="526"/>
                      </a:lnTo>
                      <a:cubicBezTo>
                        <a:pt x="400" y="101"/>
                        <a:pt x="100" y="1"/>
                        <a:pt x="100" y="1"/>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787400" y="1824525"/>
                  <a:ext cx="18150" cy="15650"/>
                </a:xfrm>
                <a:custGeom>
                  <a:avLst/>
                  <a:gdLst/>
                  <a:ahLst/>
                  <a:cxnLst/>
                  <a:rect l="l" t="t" r="r" b="b"/>
                  <a:pathLst>
                    <a:path w="726" h="626" extrusionOk="0">
                      <a:moveTo>
                        <a:pt x="0" y="1"/>
                      </a:moveTo>
                      <a:lnTo>
                        <a:pt x="0" y="101"/>
                      </a:lnTo>
                      <a:cubicBezTo>
                        <a:pt x="0" y="101"/>
                        <a:pt x="325" y="226"/>
                        <a:pt x="625" y="626"/>
                      </a:cubicBezTo>
                      <a:lnTo>
                        <a:pt x="725" y="626"/>
                      </a:lnTo>
                      <a:cubicBezTo>
                        <a:pt x="425" y="101"/>
                        <a:pt x="100" y="1"/>
                        <a:pt x="0" y="1"/>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928000" y="1754550"/>
                  <a:ext cx="31250" cy="93750"/>
                </a:xfrm>
                <a:custGeom>
                  <a:avLst/>
                  <a:gdLst/>
                  <a:ahLst/>
                  <a:cxnLst/>
                  <a:rect l="l" t="t" r="r" b="b"/>
                  <a:pathLst>
                    <a:path w="1250" h="3750" extrusionOk="0">
                      <a:moveTo>
                        <a:pt x="0" y="0"/>
                      </a:moveTo>
                      <a:lnTo>
                        <a:pt x="100" y="3225"/>
                      </a:lnTo>
                      <a:lnTo>
                        <a:pt x="1250" y="3750"/>
                      </a:lnTo>
                      <a:lnTo>
                        <a:pt x="1250" y="200"/>
                      </a:lnTo>
                      <a:lnTo>
                        <a:pt x="0" y="0"/>
                      </a:lnTo>
                      <a:close/>
                    </a:path>
                  </a:pathLst>
                </a:custGeom>
                <a:solidFill>
                  <a:srgbClr val="F9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920500" y="1811400"/>
                  <a:ext cx="127500" cy="59625"/>
                </a:xfrm>
                <a:custGeom>
                  <a:avLst/>
                  <a:gdLst/>
                  <a:ahLst/>
                  <a:cxnLst/>
                  <a:rect l="l" t="t" r="r" b="b"/>
                  <a:pathLst>
                    <a:path w="5100" h="2385" extrusionOk="0">
                      <a:moveTo>
                        <a:pt x="1875" y="1"/>
                      </a:moveTo>
                      <a:lnTo>
                        <a:pt x="1150" y="326"/>
                      </a:lnTo>
                      <a:lnTo>
                        <a:pt x="1250" y="426"/>
                      </a:lnTo>
                      <a:lnTo>
                        <a:pt x="0" y="326"/>
                      </a:lnTo>
                      <a:lnTo>
                        <a:pt x="0" y="2101"/>
                      </a:lnTo>
                      <a:lnTo>
                        <a:pt x="1450" y="2201"/>
                      </a:lnTo>
                      <a:lnTo>
                        <a:pt x="1450" y="2001"/>
                      </a:lnTo>
                      <a:cubicBezTo>
                        <a:pt x="2348" y="2297"/>
                        <a:pt x="3105" y="2384"/>
                        <a:pt x="3686" y="2384"/>
                      </a:cubicBezTo>
                      <a:cubicBezTo>
                        <a:pt x="4527" y="2384"/>
                        <a:pt x="4999" y="2201"/>
                        <a:pt x="4999" y="2201"/>
                      </a:cubicBezTo>
                      <a:cubicBezTo>
                        <a:pt x="5099" y="1676"/>
                        <a:pt x="4274" y="1376"/>
                        <a:pt x="3325" y="1051"/>
                      </a:cubicBezTo>
                      <a:cubicBezTo>
                        <a:pt x="2500" y="751"/>
                        <a:pt x="1875" y="1"/>
                        <a:pt x="1875"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920500" y="1855525"/>
                  <a:ext cx="125000" cy="15500"/>
                </a:xfrm>
                <a:custGeom>
                  <a:avLst/>
                  <a:gdLst/>
                  <a:ahLst/>
                  <a:cxnLst/>
                  <a:rect l="l" t="t" r="r" b="b"/>
                  <a:pathLst>
                    <a:path w="5000" h="620" extrusionOk="0">
                      <a:moveTo>
                        <a:pt x="505" y="0"/>
                      </a:moveTo>
                      <a:cubicBezTo>
                        <a:pt x="323" y="0"/>
                        <a:pt x="168" y="11"/>
                        <a:pt x="0" y="11"/>
                      </a:cubicBezTo>
                      <a:lnTo>
                        <a:pt x="0" y="336"/>
                      </a:lnTo>
                      <a:lnTo>
                        <a:pt x="1450" y="436"/>
                      </a:lnTo>
                      <a:lnTo>
                        <a:pt x="1450" y="236"/>
                      </a:lnTo>
                      <a:cubicBezTo>
                        <a:pt x="2348" y="532"/>
                        <a:pt x="3105" y="619"/>
                        <a:pt x="3686" y="619"/>
                      </a:cubicBezTo>
                      <a:cubicBezTo>
                        <a:pt x="4527" y="619"/>
                        <a:pt x="4999" y="436"/>
                        <a:pt x="4999" y="436"/>
                      </a:cubicBezTo>
                      <a:lnTo>
                        <a:pt x="4999" y="336"/>
                      </a:lnTo>
                      <a:cubicBezTo>
                        <a:pt x="4933" y="336"/>
                        <a:pt x="4677" y="569"/>
                        <a:pt x="3929" y="569"/>
                      </a:cubicBezTo>
                      <a:cubicBezTo>
                        <a:pt x="3555" y="569"/>
                        <a:pt x="3058" y="511"/>
                        <a:pt x="2400" y="336"/>
                      </a:cubicBezTo>
                      <a:cubicBezTo>
                        <a:pt x="1397" y="47"/>
                        <a:pt x="891" y="0"/>
                        <a:pt x="505" y="0"/>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959225" y="1822025"/>
                  <a:ext cx="21275" cy="15650"/>
                </a:xfrm>
                <a:custGeom>
                  <a:avLst/>
                  <a:gdLst/>
                  <a:ahLst/>
                  <a:cxnLst/>
                  <a:rect l="l" t="t" r="r" b="b"/>
                  <a:pathLst>
                    <a:path w="851" h="626" extrusionOk="0">
                      <a:moveTo>
                        <a:pt x="726" y="1"/>
                      </a:moveTo>
                      <a:cubicBezTo>
                        <a:pt x="726" y="1"/>
                        <a:pt x="426" y="101"/>
                        <a:pt x="1" y="526"/>
                      </a:cubicBezTo>
                      <a:lnTo>
                        <a:pt x="1" y="626"/>
                      </a:lnTo>
                      <a:lnTo>
                        <a:pt x="101" y="626"/>
                      </a:lnTo>
                      <a:cubicBezTo>
                        <a:pt x="426" y="201"/>
                        <a:pt x="851" y="101"/>
                        <a:pt x="851" y="101"/>
                      </a:cubicBezTo>
                      <a:lnTo>
                        <a:pt x="851" y="1"/>
                      </a:ln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967350" y="1827025"/>
                  <a:ext cx="20650" cy="13150"/>
                </a:xfrm>
                <a:custGeom>
                  <a:avLst/>
                  <a:gdLst/>
                  <a:ahLst/>
                  <a:cxnLst/>
                  <a:rect l="l" t="t" r="r" b="b"/>
                  <a:pathLst>
                    <a:path w="826" h="526" extrusionOk="0">
                      <a:moveTo>
                        <a:pt x="726" y="1"/>
                      </a:moveTo>
                      <a:cubicBezTo>
                        <a:pt x="726" y="1"/>
                        <a:pt x="401" y="126"/>
                        <a:pt x="1" y="526"/>
                      </a:cubicBezTo>
                      <a:lnTo>
                        <a:pt x="101" y="526"/>
                      </a:lnTo>
                      <a:cubicBezTo>
                        <a:pt x="401" y="226"/>
                        <a:pt x="826" y="126"/>
                        <a:pt x="826" y="126"/>
                      </a:cubicBezTo>
                      <a:lnTo>
                        <a:pt x="826" y="1"/>
                      </a:ln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724900" y="1212775"/>
                  <a:ext cx="258100" cy="601500"/>
                </a:xfrm>
                <a:custGeom>
                  <a:avLst/>
                  <a:gdLst/>
                  <a:ahLst/>
                  <a:cxnLst/>
                  <a:rect l="l" t="t" r="r" b="b"/>
                  <a:pathLst>
                    <a:path w="10324" h="24060" extrusionOk="0">
                      <a:moveTo>
                        <a:pt x="950" y="0"/>
                      </a:moveTo>
                      <a:cubicBezTo>
                        <a:pt x="950" y="0"/>
                        <a:pt x="1" y="12198"/>
                        <a:pt x="2825" y="23746"/>
                      </a:cubicBezTo>
                      <a:cubicBezTo>
                        <a:pt x="2825" y="23746"/>
                        <a:pt x="3301" y="24060"/>
                        <a:pt x="3906" y="24060"/>
                      </a:cubicBezTo>
                      <a:cubicBezTo>
                        <a:pt x="4281" y="24060"/>
                        <a:pt x="4707" y="23939"/>
                        <a:pt x="5100" y="23546"/>
                      </a:cubicBezTo>
                      <a:cubicBezTo>
                        <a:pt x="5100" y="23546"/>
                        <a:pt x="5100" y="13123"/>
                        <a:pt x="5225" y="6249"/>
                      </a:cubicBezTo>
                      <a:lnTo>
                        <a:pt x="5850" y="6249"/>
                      </a:lnTo>
                      <a:cubicBezTo>
                        <a:pt x="5850" y="6249"/>
                        <a:pt x="6474" y="11148"/>
                        <a:pt x="6774" y="12698"/>
                      </a:cubicBezTo>
                      <a:cubicBezTo>
                        <a:pt x="7099" y="14273"/>
                        <a:pt x="7299" y="23021"/>
                        <a:pt x="7724" y="23746"/>
                      </a:cubicBezTo>
                      <a:cubicBezTo>
                        <a:pt x="7724" y="23746"/>
                        <a:pt x="8224" y="24024"/>
                        <a:pt x="8868" y="24024"/>
                      </a:cubicBezTo>
                      <a:cubicBezTo>
                        <a:pt x="9191" y="24024"/>
                        <a:pt x="9549" y="23954"/>
                        <a:pt x="9899" y="23746"/>
                      </a:cubicBezTo>
                      <a:cubicBezTo>
                        <a:pt x="9899" y="23746"/>
                        <a:pt x="10324" y="15422"/>
                        <a:pt x="10224" y="12598"/>
                      </a:cubicBezTo>
                      <a:cubicBezTo>
                        <a:pt x="10099" y="10523"/>
                        <a:pt x="9074" y="1575"/>
                        <a:pt x="9074" y="1575"/>
                      </a:cubicBezTo>
                      <a:lnTo>
                        <a:pt x="950" y="0"/>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724900" y="939700"/>
                  <a:ext cx="244975" cy="333875"/>
                </a:xfrm>
                <a:custGeom>
                  <a:avLst/>
                  <a:gdLst/>
                  <a:ahLst/>
                  <a:cxnLst/>
                  <a:rect l="l" t="t" r="r" b="b"/>
                  <a:pathLst>
                    <a:path w="9799" h="13355" extrusionOk="0">
                      <a:moveTo>
                        <a:pt x="4700" y="0"/>
                      </a:moveTo>
                      <a:cubicBezTo>
                        <a:pt x="3350" y="0"/>
                        <a:pt x="1475" y="500"/>
                        <a:pt x="1" y="925"/>
                      </a:cubicBezTo>
                      <a:cubicBezTo>
                        <a:pt x="1" y="925"/>
                        <a:pt x="1250" y="8849"/>
                        <a:pt x="1775" y="12173"/>
                      </a:cubicBezTo>
                      <a:cubicBezTo>
                        <a:pt x="1775" y="12173"/>
                        <a:pt x="3554" y="13354"/>
                        <a:pt x="6081" y="13354"/>
                      </a:cubicBezTo>
                      <a:cubicBezTo>
                        <a:pt x="6903" y="13354"/>
                        <a:pt x="7804" y="13229"/>
                        <a:pt x="8749" y="12898"/>
                      </a:cubicBezTo>
                      <a:cubicBezTo>
                        <a:pt x="8749" y="12898"/>
                        <a:pt x="9599" y="5399"/>
                        <a:pt x="9799" y="1025"/>
                      </a:cubicBezTo>
                      <a:cubicBezTo>
                        <a:pt x="9799" y="1025"/>
                        <a:pt x="7299" y="100"/>
                        <a:pt x="4700" y="0"/>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762600" y="709675"/>
                  <a:ext cx="165425" cy="204625"/>
                </a:xfrm>
                <a:custGeom>
                  <a:avLst/>
                  <a:gdLst/>
                  <a:ahLst/>
                  <a:cxnLst/>
                  <a:rect l="l" t="t" r="r" b="b"/>
                  <a:pathLst>
                    <a:path w="6617" h="8185" extrusionOk="0">
                      <a:moveTo>
                        <a:pt x="4283" y="0"/>
                      </a:moveTo>
                      <a:cubicBezTo>
                        <a:pt x="3968" y="0"/>
                        <a:pt x="3606" y="38"/>
                        <a:pt x="3192" y="128"/>
                      </a:cubicBezTo>
                      <a:cubicBezTo>
                        <a:pt x="1417" y="553"/>
                        <a:pt x="1417" y="1702"/>
                        <a:pt x="1417" y="1702"/>
                      </a:cubicBezTo>
                      <a:cubicBezTo>
                        <a:pt x="1417" y="1702"/>
                        <a:pt x="1317" y="2427"/>
                        <a:pt x="1317" y="3577"/>
                      </a:cubicBezTo>
                      <a:cubicBezTo>
                        <a:pt x="1243" y="3411"/>
                        <a:pt x="1048" y="3313"/>
                        <a:pt x="829" y="3313"/>
                      </a:cubicBezTo>
                      <a:cubicBezTo>
                        <a:pt x="752" y="3313"/>
                        <a:pt x="671" y="3326"/>
                        <a:pt x="592" y="3352"/>
                      </a:cubicBezTo>
                      <a:cubicBezTo>
                        <a:pt x="1" y="3565"/>
                        <a:pt x="327" y="5345"/>
                        <a:pt x="1169" y="5345"/>
                      </a:cubicBezTo>
                      <a:cubicBezTo>
                        <a:pt x="1217" y="5345"/>
                        <a:pt x="1266" y="5339"/>
                        <a:pt x="1317" y="5327"/>
                      </a:cubicBezTo>
                      <a:cubicBezTo>
                        <a:pt x="1417" y="5852"/>
                        <a:pt x="1617" y="6477"/>
                        <a:pt x="1617" y="6702"/>
                      </a:cubicBezTo>
                      <a:cubicBezTo>
                        <a:pt x="1942" y="7201"/>
                        <a:pt x="3092" y="8051"/>
                        <a:pt x="4017" y="8151"/>
                      </a:cubicBezTo>
                      <a:cubicBezTo>
                        <a:pt x="4134" y="8174"/>
                        <a:pt x="4253" y="8184"/>
                        <a:pt x="4373" y="8184"/>
                      </a:cubicBezTo>
                      <a:cubicBezTo>
                        <a:pt x="5331" y="8184"/>
                        <a:pt x="6327" y="7498"/>
                        <a:pt x="6416" y="6477"/>
                      </a:cubicBezTo>
                      <a:cubicBezTo>
                        <a:pt x="6616" y="4827"/>
                        <a:pt x="6416" y="1377"/>
                        <a:pt x="6416" y="1377"/>
                      </a:cubicBezTo>
                      <a:cubicBezTo>
                        <a:pt x="6416" y="1377"/>
                        <a:pt x="6177" y="0"/>
                        <a:pt x="4283" y="0"/>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836750" y="785975"/>
                  <a:ext cx="13150" cy="20650"/>
                </a:xfrm>
                <a:custGeom>
                  <a:avLst/>
                  <a:gdLst/>
                  <a:ahLst/>
                  <a:cxnLst/>
                  <a:rect l="l" t="t" r="r" b="b"/>
                  <a:pathLst>
                    <a:path w="526" h="826" extrusionOk="0">
                      <a:moveTo>
                        <a:pt x="326" y="0"/>
                      </a:moveTo>
                      <a:cubicBezTo>
                        <a:pt x="226" y="0"/>
                        <a:pt x="1" y="100"/>
                        <a:pt x="1" y="400"/>
                      </a:cubicBezTo>
                      <a:cubicBezTo>
                        <a:pt x="1" y="625"/>
                        <a:pt x="126" y="825"/>
                        <a:pt x="326" y="825"/>
                      </a:cubicBezTo>
                      <a:cubicBezTo>
                        <a:pt x="426" y="825"/>
                        <a:pt x="526" y="625"/>
                        <a:pt x="526" y="400"/>
                      </a:cubicBezTo>
                      <a:cubicBezTo>
                        <a:pt x="526" y="200"/>
                        <a:pt x="426" y="0"/>
                        <a:pt x="326" y="0"/>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891750" y="788475"/>
                  <a:ext cx="13150" cy="20625"/>
                </a:xfrm>
                <a:custGeom>
                  <a:avLst/>
                  <a:gdLst/>
                  <a:ahLst/>
                  <a:cxnLst/>
                  <a:rect l="l" t="t" r="r" b="b"/>
                  <a:pathLst>
                    <a:path w="526" h="825" extrusionOk="0">
                      <a:moveTo>
                        <a:pt x="300" y="0"/>
                      </a:moveTo>
                      <a:cubicBezTo>
                        <a:pt x="200" y="0"/>
                        <a:pt x="0" y="100"/>
                        <a:pt x="0" y="425"/>
                      </a:cubicBezTo>
                      <a:cubicBezTo>
                        <a:pt x="0" y="625"/>
                        <a:pt x="100" y="825"/>
                        <a:pt x="300" y="825"/>
                      </a:cubicBezTo>
                      <a:cubicBezTo>
                        <a:pt x="425" y="825"/>
                        <a:pt x="525" y="625"/>
                        <a:pt x="525" y="425"/>
                      </a:cubicBezTo>
                      <a:cubicBezTo>
                        <a:pt x="525" y="200"/>
                        <a:pt x="425" y="0"/>
                        <a:pt x="300" y="0"/>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839875" y="861575"/>
                  <a:ext cx="62525" cy="8775"/>
                </a:xfrm>
                <a:custGeom>
                  <a:avLst/>
                  <a:gdLst/>
                  <a:ahLst/>
                  <a:cxnLst/>
                  <a:rect l="l" t="t" r="r" b="b"/>
                  <a:pathLst>
                    <a:path w="2501" h="351" extrusionOk="0">
                      <a:moveTo>
                        <a:pt x="1" y="1"/>
                      </a:moveTo>
                      <a:lnTo>
                        <a:pt x="1" y="1"/>
                      </a:lnTo>
                      <a:cubicBezTo>
                        <a:pt x="533" y="267"/>
                        <a:pt x="1011" y="351"/>
                        <a:pt x="1404" y="351"/>
                      </a:cubicBezTo>
                      <a:cubicBezTo>
                        <a:pt x="2080" y="351"/>
                        <a:pt x="2500" y="101"/>
                        <a:pt x="2500" y="101"/>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782400" y="736600"/>
                  <a:ext cx="41875" cy="88125"/>
                </a:xfrm>
                <a:custGeom>
                  <a:avLst/>
                  <a:gdLst/>
                  <a:ahLst/>
                  <a:cxnLst/>
                  <a:rect l="l" t="t" r="r" b="b"/>
                  <a:pathLst>
                    <a:path w="1675" h="3525" extrusionOk="0">
                      <a:moveTo>
                        <a:pt x="0" y="1"/>
                      </a:moveTo>
                      <a:cubicBezTo>
                        <a:pt x="100" y="200"/>
                        <a:pt x="0" y="2175"/>
                        <a:pt x="0" y="2175"/>
                      </a:cubicBezTo>
                      <a:cubicBezTo>
                        <a:pt x="525" y="2275"/>
                        <a:pt x="525" y="2700"/>
                        <a:pt x="525" y="2700"/>
                      </a:cubicBezTo>
                      <a:lnTo>
                        <a:pt x="525" y="3525"/>
                      </a:lnTo>
                      <a:lnTo>
                        <a:pt x="1050" y="3525"/>
                      </a:lnTo>
                      <a:lnTo>
                        <a:pt x="1050" y="1650"/>
                      </a:lnTo>
                      <a:cubicBezTo>
                        <a:pt x="1450" y="1450"/>
                        <a:pt x="1550" y="1250"/>
                        <a:pt x="1550" y="1250"/>
                      </a:cubicBezTo>
                      <a:cubicBezTo>
                        <a:pt x="1550" y="1250"/>
                        <a:pt x="1675" y="300"/>
                        <a:pt x="1675" y="1"/>
                      </a:cubicBezTo>
                      <a:close/>
                    </a:path>
                  </a:pathLst>
                </a:custGeom>
                <a:solidFill>
                  <a:srgbClr val="513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826750" y="931575"/>
                  <a:ext cx="56900" cy="289350"/>
                </a:xfrm>
                <a:custGeom>
                  <a:avLst/>
                  <a:gdLst/>
                  <a:ahLst/>
                  <a:cxnLst/>
                  <a:rect l="l" t="t" r="r" b="b"/>
                  <a:pathLst>
                    <a:path w="2276" h="11574" extrusionOk="0">
                      <a:moveTo>
                        <a:pt x="1151" y="0"/>
                      </a:moveTo>
                      <a:lnTo>
                        <a:pt x="201" y="100"/>
                      </a:lnTo>
                      <a:lnTo>
                        <a:pt x="1" y="725"/>
                      </a:lnTo>
                      <a:lnTo>
                        <a:pt x="401" y="1350"/>
                      </a:lnTo>
                      <a:lnTo>
                        <a:pt x="401" y="10423"/>
                      </a:lnTo>
                      <a:lnTo>
                        <a:pt x="1251" y="11573"/>
                      </a:lnTo>
                      <a:lnTo>
                        <a:pt x="2275" y="10423"/>
                      </a:lnTo>
                      <a:lnTo>
                        <a:pt x="1251" y="1350"/>
                      </a:lnTo>
                      <a:lnTo>
                        <a:pt x="1651" y="625"/>
                      </a:lnTo>
                      <a:lnTo>
                        <a:pt x="1151" y="0"/>
                      </a:ln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787400" y="915950"/>
                  <a:ext cx="52500" cy="62500"/>
                </a:xfrm>
                <a:custGeom>
                  <a:avLst/>
                  <a:gdLst/>
                  <a:ahLst/>
                  <a:cxnLst/>
                  <a:rect l="l" t="t" r="r" b="b"/>
                  <a:pathLst>
                    <a:path w="2100" h="2500" extrusionOk="0">
                      <a:moveTo>
                        <a:pt x="725" y="0"/>
                      </a:moveTo>
                      <a:lnTo>
                        <a:pt x="0" y="1150"/>
                      </a:lnTo>
                      <a:lnTo>
                        <a:pt x="1350" y="2500"/>
                      </a:lnTo>
                      <a:lnTo>
                        <a:pt x="2100" y="625"/>
                      </a:lnTo>
                      <a:lnTo>
                        <a:pt x="725" y="0"/>
                      </a:lnTo>
                      <a:close/>
                    </a:path>
                  </a:pathLst>
                </a:custGeom>
                <a:solidFill>
                  <a:srgbClr val="84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855500" y="918450"/>
                  <a:ext cx="43775" cy="52500"/>
                </a:xfrm>
                <a:custGeom>
                  <a:avLst/>
                  <a:gdLst/>
                  <a:ahLst/>
                  <a:cxnLst/>
                  <a:rect l="l" t="t" r="r" b="b"/>
                  <a:pathLst>
                    <a:path w="1751" h="2100" extrusionOk="0">
                      <a:moveTo>
                        <a:pt x="1125" y="0"/>
                      </a:moveTo>
                      <a:lnTo>
                        <a:pt x="1" y="525"/>
                      </a:lnTo>
                      <a:lnTo>
                        <a:pt x="1026" y="2100"/>
                      </a:lnTo>
                      <a:lnTo>
                        <a:pt x="1750" y="950"/>
                      </a:lnTo>
                      <a:lnTo>
                        <a:pt x="1125" y="0"/>
                      </a:lnTo>
                      <a:close/>
                    </a:path>
                  </a:pathLst>
                </a:custGeom>
                <a:solidFill>
                  <a:srgbClr val="84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646800" y="957800"/>
                  <a:ext cx="101875" cy="223750"/>
                </a:xfrm>
                <a:custGeom>
                  <a:avLst/>
                  <a:gdLst/>
                  <a:ahLst/>
                  <a:cxnLst/>
                  <a:rect l="l" t="t" r="r" b="b"/>
                  <a:pathLst>
                    <a:path w="4075" h="8950" extrusionOk="0">
                      <a:moveTo>
                        <a:pt x="2200" y="1"/>
                      </a:moveTo>
                      <a:cubicBezTo>
                        <a:pt x="2200" y="1"/>
                        <a:pt x="525" y="5300"/>
                        <a:pt x="0" y="8524"/>
                      </a:cubicBezTo>
                      <a:cubicBezTo>
                        <a:pt x="0" y="8524"/>
                        <a:pt x="1150" y="8949"/>
                        <a:pt x="2400" y="8949"/>
                      </a:cubicBezTo>
                      <a:lnTo>
                        <a:pt x="4074" y="3525"/>
                      </a:lnTo>
                      <a:lnTo>
                        <a:pt x="220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878625" y="790975"/>
                  <a:ext cx="26275" cy="55000"/>
                </a:xfrm>
                <a:custGeom>
                  <a:avLst/>
                  <a:gdLst/>
                  <a:ahLst/>
                  <a:cxnLst/>
                  <a:rect l="l" t="t" r="r" b="b"/>
                  <a:pathLst>
                    <a:path w="1051" h="2200" extrusionOk="0">
                      <a:moveTo>
                        <a:pt x="101" y="0"/>
                      </a:moveTo>
                      <a:lnTo>
                        <a:pt x="1" y="2200"/>
                      </a:lnTo>
                      <a:lnTo>
                        <a:pt x="1050" y="1975"/>
                      </a:lnTo>
                      <a:lnTo>
                        <a:pt x="101" y="0"/>
                      </a:lnTo>
                      <a:close/>
                    </a:path>
                  </a:pathLst>
                </a:custGeom>
                <a:solidFill>
                  <a:srgbClr val="E5BE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829250" y="765200"/>
                  <a:ext cx="38775" cy="7675"/>
                </a:xfrm>
                <a:custGeom>
                  <a:avLst/>
                  <a:gdLst/>
                  <a:ahLst/>
                  <a:cxnLst/>
                  <a:rect l="l" t="t" r="r" b="b"/>
                  <a:pathLst>
                    <a:path w="1551" h="307" extrusionOk="0">
                      <a:moveTo>
                        <a:pt x="745" y="0"/>
                      </a:moveTo>
                      <a:cubicBezTo>
                        <a:pt x="325" y="0"/>
                        <a:pt x="1" y="206"/>
                        <a:pt x="1" y="206"/>
                      </a:cubicBezTo>
                      <a:lnTo>
                        <a:pt x="1551" y="306"/>
                      </a:lnTo>
                      <a:cubicBezTo>
                        <a:pt x="1280" y="73"/>
                        <a:pt x="996" y="0"/>
                        <a:pt x="745" y="0"/>
                      </a:cubicBezTo>
                      <a:close/>
                    </a:path>
                  </a:pathLst>
                </a:custGeom>
                <a:solidFill>
                  <a:srgbClr val="513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889250" y="766575"/>
                  <a:ext cx="31275" cy="8800"/>
                </a:xfrm>
                <a:custGeom>
                  <a:avLst/>
                  <a:gdLst/>
                  <a:ahLst/>
                  <a:cxnLst/>
                  <a:rect l="l" t="t" r="r" b="b"/>
                  <a:pathLst>
                    <a:path w="1251" h="352" extrusionOk="0">
                      <a:moveTo>
                        <a:pt x="593" y="1"/>
                      </a:moveTo>
                      <a:cubicBezTo>
                        <a:pt x="251" y="1"/>
                        <a:pt x="0" y="251"/>
                        <a:pt x="0" y="251"/>
                      </a:cubicBezTo>
                      <a:lnTo>
                        <a:pt x="1250" y="351"/>
                      </a:lnTo>
                      <a:cubicBezTo>
                        <a:pt x="1021" y="85"/>
                        <a:pt x="791" y="1"/>
                        <a:pt x="593" y="1"/>
                      </a:cubicBezTo>
                      <a:close/>
                    </a:path>
                  </a:pathLst>
                </a:custGeom>
                <a:solidFill>
                  <a:srgbClr val="513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780450" y="682725"/>
                  <a:ext cx="178800" cy="71125"/>
                </a:xfrm>
                <a:custGeom>
                  <a:avLst/>
                  <a:gdLst/>
                  <a:ahLst/>
                  <a:cxnLst/>
                  <a:rect l="l" t="t" r="r" b="b"/>
                  <a:pathLst>
                    <a:path w="7152" h="2845" extrusionOk="0">
                      <a:moveTo>
                        <a:pt x="5294" y="0"/>
                      </a:moveTo>
                      <a:cubicBezTo>
                        <a:pt x="4542" y="0"/>
                        <a:pt x="4148" y="607"/>
                        <a:pt x="3149" y="607"/>
                      </a:cubicBezTo>
                      <a:cubicBezTo>
                        <a:pt x="3034" y="607"/>
                        <a:pt x="2911" y="599"/>
                        <a:pt x="2778" y="581"/>
                      </a:cubicBezTo>
                      <a:cubicBezTo>
                        <a:pt x="2456" y="514"/>
                        <a:pt x="2138" y="477"/>
                        <a:pt x="1841" y="477"/>
                      </a:cubicBezTo>
                      <a:cubicBezTo>
                        <a:pt x="800" y="477"/>
                        <a:pt x="0" y="931"/>
                        <a:pt x="78" y="2156"/>
                      </a:cubicBezTo>
                      <a:cubicBezTo>
                        <a:pt x="112" y="2672"/>
                        <a:pt x="309" y="2844"/>
                        <a:pt x="557" y="2844"/>
                      </a:cubicBezTo>
                      <a:cubicBezTo>
                        <a:pt x="1053" y="2844"/>
                        <a:pt x="1753" y="2156"/>
                        <a:pt x="1753" y="2156"/>
                      </a:cubicBezTo>
                      <a:cubicBezTo>
                        <a:pt x="1753" y="2156"/>
                        <a:pt x="3591" y="2805"/>
                        <a:pt x="4971" y="2805"/>
                      </a:cubicBezTo>
                      <a:cubicBezTo>
                        <a:pt x="5324" y="2805"/>
                        <a:pt x="5647" y="2762"/>
                        <a:pt x="5902" y="2655"/>
                      </a:cubicBezTo>
                      <a:cubicBezTo>
                        <a:pt x="7152" y="2156"/>
                        <a:pt x="7052" y="381"/>
                        <a:pt x="5702" y="56"/>
                      </a:cubicBezTo>
                      <a:cubicBezTo>
                        <a:pt x="5554" y="17"/>
                        <a:pt x="5419" y="0"/>
                        <a:pt x="5294" y="0"/>
                      </a:cubicBezTo>
                      <a:close/>
                    </a:path>
                  </a:pathLst>
                </a:custGeom>
                <a:solidFill>
                  <a:srgbClr val="513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701775" y="942200"/>
                  <a:ext cx="281225" cy="391275"/>
                </a:xfrm>
                <a:custGeom>
                  <a:avLst/>
                  <a:gdLst/>
                  <a:ahLst/>
                  <a:cxnLst/>
                  <a:rect l="l" t="t" r="r" b="b"/>
                  <a:pathLst>
                    <a:path w="11249" h="15651" extrusionOk="0">
                      <a:moveTo>
                        <a:pt x="7899" y="0"/>
                      </a:moveTo>
                      <a:lnTo>
                        <a:pt x="6350" y="7074"/>
                      </a:lnTo>
                      <a:lnTo>
                        <a:pt x="3425" y="100"/>
                      </a:lnTo>
                      <a:cubicBezTo>
                        <a:pt x="3425" y="100"/>
                        <a:pt x="1550" y="200"/>
                        <a:pt x="1" y="625"/>
                      </a:cubicBezTo>
                      <a:lnTo>
                        <a:pt x="1650" y="8424"/>
                      </a:lnTo>
                      <a:lnTo>
                        <a:pt x="1351" y="14897"/>
                      </a:lnTo>
                      <a:cubicBezTo>
                        <a:pt x="1351" y="14897"/>
                        <a:pt x="3793" y="15650"/>
                        <a:pt x="5312" y="15650"/>
                      </a:cubicBezTo>
                      <a:cubicBezTo>
                        <a:pt x="5649" y="15650"/>
                        <a:pt x="5941" y="15613"/>
                        <a:pt x="6150" y="15522"/>
                      </a:cubicBezTo>
                      <a:cubicBezTo>
                        <a:pt x="6511" y="13626"/>
                        <a:pt x="6464" y="13279"/>
                        <a:pt x="6452" y="13230"/>
                      </a:cubicBezTo>
                      <a:lnTo>
                        <a:pt x="6452" y="13230"/>
                      </a:lnTo>
                      <a:lnTo>
                        <a:pt x="7075" y="15197"/>
                      </a:lnTo>
                      <a:cubicBezTo>
                        <a:pt x="7075" y="15197"/>
                        <a:pt x="7844" y="15381"/>
                        <a:pt x="8794" y="15381"/>
                      </a:cubicBezTo>
                      <a:cubicBezTo>
                        <a:pt x="9449" y="15381"/>
                        <a:pt x="10191" y="15293"/>
                        <a:pt x="10824" y="14997"/>
                      </a:cubicBezTo>
                      <a:cubicBezTo>
                        <a:pt x="10824" y="14997"/>
                        <a:pt x="10399" y="9373"/>
                        <a:pt x="10399" y="7699"/>
                      </a:cubicBezTo>
                      <a:lnTo>
                        <a:pt x="11249" y="825"/>
                      </a:lnTo>
                      <a:lnTo>
                        <a:pt x="7899" y="0"/>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967350" y="1252125"/>
                  <a:ext cx="25" cy="12525"/>
                </a:xfrm>
                <a:custGeom>
                  <a:avLst/>
                  <a:gdLst/>
                  <a:ahLst/>
                  <a:cxnLst/>
                  <a:rect l="l" t="t" r="r" b="b"/>
                  <a:pathLst>
                    <a:path w="1" h="501" extrusionOk="0">
                      <a:moveTo>
                        <a:pt x="1" y="1"/>
                      </a:moveTo>
                      <a:lnTo>
                        <a:pt x="1" y="501"/>
                      </a:lnTo>
                      <a:lnTo>
                        <a:pt x="1" y="1"/>
                      </a:lnTo>
                      <a:close/>
                    </a:path>
                  </a:pathLst>
                </a:custGeom>
                <a:solidFill>
                  <a:srgbClr val="A8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964850" y="1215275"/>
                  <a:ext cx="2525" cy="36875"/>
                </a:xfrm>
                <a:custGeom>
                  <a:avLst/>
                  <a:gdLst/>
                  <a:ahLst/>
                  <a:cxnLst/>
                  <a:rect l="l" t="t" r="r" b="b"/>
                  <a:pathLst>
                    <a:path w="101" h="1475" extrusionOk="0">
                      <a:moveTo>
                        <a:pt x="1" y="0"/>
                      </a:moveTo>
                      <a:cubicBezTo>
                        <a:pt x="1" y="425"/>
                        <a:pt x="1" y="950"/>
                        <a:pt x="101" y="1475"/>
                      </a:cubicBezTo>
                      <a:lnTo>
                        <a:pt x="101" y="1475"/>
                      </a:lnTo>
                      <a:cubicBezTo>
                        <a:pt x="1" y="950"/>
                        <a:pt x="1" y="425"/>
                        <a:pt x="1" y="0"/>
                      </a:cubicBezTo>
                      <a:close/>
                    </a:path>
                  </a:pathLst>
                </a:custGeom>
                <a:solidFill>
                  <a:srgbClr val="1C5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967350" y="1264625"/>
                  <a:ext cx="25" cy="3150"/>
                </a:xfrm>
                <a:custGeom>
                  <a:avLst/>
                  <a:gdLst/>
                  <a:ahLst/>
                  <a:cxnLst/>
                  <a:rect l="l" t="t" r="r" b="b"/>
                  <a:pathLst>
                    <a:path w="1" h="126" extrusionOk="0">
                      <a:moveTo>
                        <a:pt x="1" y="126"/>
                      </a:moveTo>
                      <a:lnTo>
                        <a:pt x="1" y="126"/>
                      </a:lnTo>
                      <a:lnTo>
                        <a:pt x="1" y="126"/>
                      </a:lnTo>
                      <a:close/>
                      <a:moveTo>
                        <a:pt x="1" y="126"/>
                      </a:moveTo>
                      <a:lnTo>
                        <a:pt x="1" y="126"/>
                      </a:lnTo>
                      <a:lnTo>
                        <a:pt x="1" y="126"/>
                      </a:lnTo>
                      <a:close/>
                      <a:moveTo>
                        <a:pt x="1" y="126"/>
                      </a:moveTo>
                      <a:lnTo>
                        <a:pt x="1" y="126"/>
                      </a:lnTo>
                      <a:lnTo>
                        <a:pt x="1" y="126"/>
                      </a:lnTo>
                      <a:close/>
                      <a:moveTo>
                        <a:pt x="1" y="1"/>
                      </a:moveTo>
                      <a:lnTo>
                        <a:pt x="1" y="126"/>
                      </a:lnTo>
                      <a:close/>
                    </a:path>
                  </a:pathLst>
                </a:custGeom>
                <a:solidFill>
                  <a:srgbClr val="A8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860500" y="1272750"/>
                  <a:ext cx="2525" cy="23150"/>
                </a:xfrm>
                <a:custGeom>
                  <a:avLst/>
                  <a:gdLst/>
                  <a:ahLst/>
                  <a:cxnLst/>
                  <a:rect l="l" t="t" r="r" b="b"/>
                  <a:pathLst>
                    <a:path w="101" h="926" extrusionOk="0">
                      <a:moveTo>
                        <a:pt x="101" y="1"/>
                      </a:moveTo>
                      <a:cubicBezTo>
                        <a:pt x="101" y="101"/>
                        <a:pt x="101" y="301"/>
                        <a:pt x="1" y="926"/>
                      </a:cubicBezTo>
                      <a:cubicBezTo>
                        <a:pt x="101" y="301"/>
                        <a:pt x="101" y="101"/>
                        <a:pt x="101" y="1"/>
                      </a:cubicBezTo>
                      <a:close/>
                    </a:path>
                  </a:pathLst>
                </a:custGeom>
                <a:solidFill>
                  <a:srgbClr val="1A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863000" y="1272750"/>
                  <a:ext cx="25" cy="25"/>
                </a:xfrm>
                <a:custGeom>
                  <a:avLst/>
                  <a:gdLst/>
                  <a:ahLst/>
                  <a:cxnLst/>
                  <a:rect l="l" t="t" r="r" b="b"/>
                  <a:pathLst>
                    <a:path w="1" h="1" extrusionOk="0">
                      <a:moveTo>
                        <a:pt x="1" y="1"/>
                      </a:moveTo>
                      <a:lnTo>
                        <a:pt x="1" y="1"/>
                      </a:lnTo>
                      <a:lnTo>
                        <a:pt x="1" y="1"/>
                      </a:lnTo>
                      <a:lnTo>
                        <a:pt x="1" y="1"/>
                      </a:lnTo>
                      <a:close/>
                    </a:path>
                  </a:pathLst>
                </a:custGeom>
                <a:solidFill>
                  <a:srgbClr val="6E9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860500" y="1295875"/>
                  <a:ext cx="25" cy="25"/>
                </a:xfrm>
                <a:custGeom>
                  <a:avLst/>
                  <a:gdLst/>
                  <a:ahLst/>
                  <a:cxnLst/>
                  <a:rect l="l" t="t" r="r" b="b"/>
                  <a:pathLst>
                    <a:path w="1" h="1" extrusionOk="0">
                      <a:moveTo>
                        <a:pt x="1" y="1"/>
                      </a:moveTo>
                      <a:lnTo>
                        <a:pt x="1" y="1"/>
                      </a:lnTo>
                      <a:lnTo>
                        <a:pt x="1" y="1"/>
                      </a:lnTo>
                      <a:close/>
                      <a:moveTo>
                        <a:pt x="1" y="1"/>
                      </a:moveTo>
                      <a:lnTo>
                        <a:pt x="1" y="1"/>
                      </a:lnTo>
                      <a:close/>
                    </a:path>
                  </a:pathLst>
                </a:custGeom>
                <a:solidFill>
                  <a:srgbClr val="1A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969850" y="1314625"/>
                  <a:ext cx="2525" cy="2525"/>
                </a:xfrm>
                <a:custGeom>
                  <a:avLst/>
                  <a:gdLst/>
                  <a:ahLst/>
                  <a:cxnLst/>
                  <a:rect l="l" t="t" r="r" b="b"/>
                  <a:pathLst>
                    <a:path w="101" h="101" extrusionOk="0">
                      <a:moveTo>
                        <a:pt x="101" y="100"/>
                      </a:moveTo>
                      <a:lnTo>
                        <a:pt x="101" y="100"/>
                      </a:lnTo>
                      <a:lnTo>
                        <a:pt x="101" y="100"/>
                      </a:lnTo>
                      <a:close/>
                      <a:moveTo>
                        <a:pt x="101" y="100"/>
                      </a:moveTo>
                      <a:lnTo>
                        <a:pt x="101" y="100"/>
                      </a:lnTo>
                      <a:lnTo>
                        <a:pt x="101" y="100"/>
                      </a:lnTo>
                      <a:close/>
                      <a:moveTo>
                        <a:pt x="101" y="100"/>
                      </a:moveTo>
                      <a:lnTo>
                        <a:pt x="101" y="100"/>
                      </a:lnTo>
                      <a:lnTo>
                        <a:pt x="101" y="100"/>
                      </a:lnTo>
                      <a:close/>
                      <a:moveTo>
                        <a:pt x="101" y="100"/>
                      </a:moveTo>
                      <a:lnTo>
                        <a:pt x="101" y="100"/>
                      </a:lnTo>
                      <a:lnTo>
                        <a:pt x="101" y="100"/>
                      </a:lnTo>
                      <a:close/>
                      <a:moveTo>
                        <a:pt x="101" y="100"/>
                      </a:moveTo>
                      <a:lnTo>
                        <a:pt x="101" y="100"/>
                      </a:lnTo>
                      <a:lnTo>
                        <a:pt x="101" y="100"/>
                      </a:lnTo>
                      <a:close/>
                      <a:moveTo>
                        <a:pt x="101" y="100"/>
                      </a:moveTo>
                      <a:lnTo>
                        <a:pt x="101" y="100"/>
                      </a:lnTo>
                      <a:lnTo>
                        <a:pt x="101" y="100"/>
                      </a:lnTo>
                      <a:close/>
                      <a:moveTo>
                        <a:pt x="101" y="100"/>
                      </a:moveTo>
                      <a:lnTo>
                        <a:pt x="101" y="100"/>
                      </a:lnTo>
                      <a:lnTo>
                        <a:pt x="10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0"/>
                      </a:moveTo>
                      <a:lnTo>
                        <a:pt x="1" y="100"/>
                      </a:lnTo>
                      <a:lnTo>
                        <a:pt x="1" y="0"/>
                      </a:lnTo>
                      <a:close/>
                      <a:moveTo>
                        <a:pt x="1" y="0"/>
                      </a:moveTo>
                      <a:lnTo>
                        <a:pt x="1" y="0"/>
                      </a:lnTo>
                      <a:lnTo>
                        <a:pt x="1" y="0"/>
                      </a:lnTo>
                      <a:close/>
                      <a:moveTo>
                        <a:pt x="1" y="0"/>
                      </a:moveTo>
                      <a:lnTo>
                        <a:pt x="1" y="0"/>
                      </a:lnTo>
                      <a:close/>
                    </a:path>
                  </a:pathLst>
                </a:custGeom>
                <a:solidFill>
                  <a:srgbClr val="A8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735525" y="1108400"/>
                  <a:ext cx="236850" cy="224375"/>
                </a:xfrm>
                <a:custGeom>
                  <a:avLst/>
                  <a:gdLst/>
                  <a:ahLst/>
                  <a:cxnLst/>
                  <a:rect l="l" t="t" r="r" b="b"/>
                  <a:pathLst>
                    <a:path w="9474" h="8975" extrusionOk="0">
                      <a:moveTo>
                        <a:pt x="1" y="1"/>
                      </a:moveTo>
                      <a:lnTo>
                        <a:pt x="300" y="1776"/>
                      </a:lnTo>
                      <a:lnTo>
                        <a:pt x="1" y="8249"/>
                      </a:lnTo>
                      <a:cubicBezTo>
                        <a:pt x="1" y="8249"/>
                        <a:pt x="2300" y="8974"/>
                        <a:pt x="3850" y="8974"/>
                      </a:cubicBezTo>
                      <a:cubicBezTo>
                        <a:pt x="4175" y="8974"/>
                        <a:pt x="4575" y="8974"/>
                        <a:pt x="4800" y="8874"/>
                      </a:cubicBezTo>
                      <a:cubicBezTo>
                        <a:pt x="4900" y="8249"/>
                        <a:pt x="5000" y="7824"/>
                        <a:pt x="5000" y="7500"/>
                      </a:cubicBezTo>
                      <a:cubicBezTo>
                        <a:pt x="5100" y="6875"/>
                        <a:pt x="5100" y="6675"/>
                        <a:pt x="5100" y="6575"/>
                      </a:cubicBezTo>
                      <a:lnTo>
                        <a:pt x="5725" y="8549"/>
                      </a:lnTo>
                      <a:cubicBezTo>
                        <a:pt x="5725" y="8549"/>
                        <a:pt x="6549" y="8749"/>
                        <a:pt x="7499" y="8749"/>
                      </a:cubicBezTo>
                      <a:cubicBezTo>
                        <a:pt x="8124" y="8749"/>
                        <a:pt x="8849" y="8649"/>
                        <a:pt x="9474" y="8349"/>
                      </a:cubicBezTo>
                      <a:lnTo>
                        <a:pt x="9374" y="8349"/>
                      </a:lnTo>
                      <a:lnTo>
                        <a:pt x="9374" y="8249"/>
                      </a:lnTo>
                      <a:cubicBezTo>
                        <a:pt x="9374" y="8024"/>
                        <a:pt x="9374" y="7300"/>
                        <a:pt x="9274" y="6375"/>
                      </a:cubicBezTo>
                      <a:lnTo>
                        <a:pt x="9274" y="6250"/>
                      </a:lnTo>
                      <a:lnTo>
                        <a:pt x="9274" y="5750"/>
                      </a:lnTo>
                      <a:cubicBezTo>
                        <a:pt x="9174" y="5225"/>
                        <a:pt x="9174" y="4700"/>
                        <a:pt x="9174" y="4275"/>
                      </a:cubicBezTo>
                      <a:cubicBezTo>
                        <a:pt x="7799" y="3975"/>
                        <a:pt x="6549" y="3550"/>
                        <a:pt x="5425" y="3125"/>
                      </a:cubicBezTo>
                      <a:cubicBezTo>
                        <a:pt x="3550" y="2500"/>
                        <a:pt x="1450" y="1476"/>
                        <a:pt x="1" y="1"/>
                      </a:cubicBezTo>
                      <a:close/>
                    </a:path>
                  </a:pathLst>
                </a:custGeom>
                <a:solidFill>
                  <a:srgbClr val="1C5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756150" y="944700"/>
                  <a:ext cx="104375" cy="174400"/>
                </a:xfrm>
                <a:custGeom>
                  <a:avLst/>
                  <a:gdLst/>
                  <a:ahLst/>
                  <a:cxnLst/>
                  <a:rect l="l" t="t" r="r" b="b"/>
                  <a:pathLst>
                    <a:path w="4175" h="6976" extrusionOk="0">
                      <a:moveTo>
                        <a:pt x="1250" y="0"/>
                      </a:moveTo>
                      <a:lnTo>
                        <a:pt x="950" y="100"/>
                      </a:lnTo>
                      <a:lnTo>
                        <a:pt x="0" y="2400"/>
                      </a:lnTo>
                      <a:lnTo>
                        <a:pt x="1250" y="2400"/>
                      </a:lnTo>
                      <a:lnTo>
                        <a:pt x="225" y="3025"/>
                      </a:lnTo>
                      <a:cubicBezTo>
                        <a:pt x="225" y="3025"/>
                        <a:pt x="3762" y="6976"/>
                        <a:pt x="4161" y="6976"/>
                      </a:cubicBezTo>
                      <a:cubicBezTo>
                        <a:pt x="4166" y="6976"/>
                        <a:pt x="4171" y="6975"/>
                        <a:pt x="4175" y="6974"/>
                      </a:cubicBezTo>
                      <a:lnTo>
                        <a:pt x="1250" y="0"/>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860500" y="942200"/>
                  <a:ext cx="78150" cy="176900"/>
                </a:xfrm>
                <a:custGeom>
                  <a:avLst/>
                  <a:gdLst/>
                  <a:ahLst/>
                  <a:cxnLst/>
                  <a:rect l="l" t="t" r="r" b="b"/>
                  <a:pathLst>
                    <a:path w="3126" h="7076" extrusionOk="0">
                      <a:moveTo>
                        <a:pt x="1550" y="0"/>
                      </a:moveTo>
                      <a:lnTo>
                        <a:pt x="1" y="7074"/>
                      </a:lnTo>
                      <a:cubicBezTo>
                        <a:pt x="4" y="7075"/>
                        <a:pt x="8" y="7076"/>
                        <a:pt x="12" y="7076"/>
                      </a:cubicBezTo>
                      <a:cubicBezTo>
                        <a:pt x="366" y="7076"/>
                        <a:pt x="3125" y="2900"/>
                        <a:pt x="3125" y="2900"/>
                      </a:cubicBezTo>
                      <a:lnTo>
                        <a:pt x="1975" y="2275"/>
                      </a:lnTo>
                      <a:lnTo>
                        <a:pt x="3125" y="2175"/>
                      </a:lnTo>
                      <a:lnTo>
                        <a:pt x="1975" y="0"/>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751150" y="1220900"/>
                  <a:ext cx="73125" cy="18125"/>
                </a:xfrm>
                <a:custGeom>
                  <a:avLst/>
                  <a:gdLst/>
                  <a:ahLst/>
                  <a:cxnLst/>
                  <a:rect l="l" t="t" r="r" b="b"/>
                  <a:pathLst>
                    <a:path w="2925" h="725" extrusionOk="0">
                      <a:moveTo>
                        <a:pt x="100" y="0"/>
                      </a:moveTo>
                      <a:lnTo>
                        <a:pt x="0" y="400"/>
                      </a:lnTo>
                      <a:lnTo>
                        <a:pt x="2925" y="725"/>
                      </a:lnTo>
                      <a:lnTo>
                        <a:pt x="2925" y="200"/>
                      </a:lnTo>
                      <a:lnTo>
                        <a:pt x="100" y="0"/>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894250" y="1225900"/>
                  <a:ext cx="73125" cy="13125"/>
                </a:xfrm>
                <a:custGeom>
                  <a:avLst/>
                  <a:gdLst/>
                  <a:ahLst/>
                  <a:cxnLst/>
                  <a:rect l="l" t="t" r="r" b="b"/>
                  <a:pathLst>
                    <a:path w="2925" h="525" extrusionOk="0">
                      <a:moveTo>
                        <a:pt x="2825" y="0"/>
                      </a:moveTo>
                      <a:lnTo>
                        <a:pt x="0" y="100"/>
                      </a:lnTo>
                      <a:lnTo>
                        <a:pt x="0" y="525"/>
                      </a:lnTo>
                      <a:lnTo>
                        <a:pt x="2925" y="425"/>
                      </a:lnTo>
                      <a:lnTo>
                        <a:pt x="2825" y="0"/>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1015425" y="1331625"/>
                  <a:ext cx="8825" cy="22525"/>
                </a:xfrm>
                <a:custGeom>
                  <a:avLst/>
                  <a:gdLst/>
                  <a:ahLst/>
                  <a:cxnLst/>
                  <a:rect l="l" t="t" r="r" b="b"/>
                  <a:pathLst>
                    <a:path w="353" h="901" extrusionOk="0">
                      <a:moveTo>
                        <a:pt x="136" y="1"/>
                      </a:moveTo>
                      <a:cubicBezTo>
                        <a:pt x="56" y="1"/>
                        <a:pt x="1" y="186"/>
                        <a:pt x="53" y="445"/>
                      </a:cubicBezTo>
                      <a:cubicBezTo>
                        <a:pt x="53" y="826"/>
                        <a:pt x="127" y="901"/>
                        <a:pt x="185" y="901"/>
                      </a:cubicBezTo>
                      <a:cubicBezTo>
                        <a:pt x="222" y="901"/>
                        <a:pt x="253" y="870"/>
                        <a:pt x="253" y="870"/>
                      </a:cubicBezTo>
                      <a:cubicBezTo>
                        <a:pt x="253" y="870"/>
                        <a:pt x="352" y="870"/>
                        <a:pt x="352" y="570"/>
                      </a:cubicBezTo>
                      <a:cubicBezTo>
                        <a:pt x="304" y="161"/>
                        <a:pt x="210" y="1"/>
                        <a:pt x="136" y="1"/>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1031000" y="1333825"/>
                  <a:ext cx="12000" cy="23050"/>
                </a:xfrm>
                <a:custGeom>
                  <a:avLst/>
                  <a:gdLst/>
                  <a:ahLst/>
                  <a:cxnLst/>
                  <a:rect l="l" t="t" r="r" b="b"/>
                  <a:pathLst>
                    <a:path w="480" h="922" extrusionOk="0">
                      <a:moveTo>
                        <a:pt x="109" y="0"/>
                      </a:moveTo>
                      <a:cubicBezTo>
                        <a:pt x="34" y="0"/>
                        <a:pt x="0" y="197"/>
                        <a:pt x="54" y="482"/>
                      </a:cubicBezTo>
                      <a:cubicBezTo>
                        <a:pt x="113" y="846"/>
                        <a:pt x="204" y="922"/>
                        <a:pt x="271" y="922"/>
                      </a:cubicBezTo>
                      <a:cubicBezTo>
                        <a:pt x="319" y="922"/>
                        <a:pt x="354" y="882"/>
                        <a:pt x="354" y="882"/>
                      </a:cubicBezTo>
                      <a:cubicBezTo>
                        <a:pt x="354" y="882"/>
                        <a:pt x="479" y="882"/>
                        <a:pt x="354" y="482"/>
                      </a:cubicBezTo>
                      <a:cubicBezTo>
                        <a:pt x="263" y="140"/>
                        <a:pt x="172" y="0"/>
                        <a:pt x="109" y="0"/>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1036000" y="1331950"/>
                  <a:ext cx="12000" cy="22425"/>
                </a:xfrm>
                <a:custGeom>
                  <a:avLst/>
                  <a:gdLst/>
                  <a:ahLst/>
                  <a:cxnLst/>
                  <a:rect l="l" t="t" r="r" b="b"/>
                  <a:pathLst>
                    <a:path w="480" h="897" extrusionOk="0">
                      <a:moveTo>
                        <a:pt x="176" y="1"/>
                      </a:moveTo>
                      <a:cubicBezTo>
                        <a:pt x="70" y="1"/>
                        <a:pt x="1" y="221"/>
                        <a:pt x="54" y="557"/>
                      </a:cubicBezTo>
                      <a:cubicBezTo>
                        <a:pt x="110" y="835"/>
                        <a:pt x="204" y="897"/>
                        <a:pt x="277" y="897"/>
                      </a:cubicBezTo>
                      <a:cubicBezTo>
                        <a:pt x="335" y="897"/>
                        <a:pt x="379" y="857"/>
                        <a:pt x="379" y="857"/>
                      </a:cubicBezTo>
                      <a:cubicBezTo>
                        <a:pt x="379" y="857"/>
                        <a:pt x="479" y="857"/>
                        <a:pt x="479" y="557"/>
                      </a:cubicBezTo>
                      <a:cubicBezTo>
                        <a:pt x="387" y="164"/>
                        <a:pt x="268" y="1"/>
                        <a:pt x="176" y="1"/>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1022875" y="1331950"/>
                  <a:ext cx="12000" cy="25750"/>
                </a:xfrm>
                <a:custGeom>
                  <a:avLst/>
                  <a:gdLst/>
                  <a:ahLst/>
                  <a:cxnLst/>
                  <a:rect l="l" t="t" r="r" b="b"/>
                  <a:pathLst>
                    <a:path w="480" h="1030" extrusionOk="0">
                      <a:moveTo>
                        <a:pt x="121" y="1"/>
                      </a:moveTo>
                      <a:cubicBezTo>
                        <a:pt x="41" y="1"/>
                        <a:pt x="1" y="221"/>
                        <a:pt x="54" y="557"/>
                      </a:cubicBezTo>
                      <a:cubicBezTo>
                        <a:pt x="54" y="939"/>
                        <a:pt x="145" y="1030"/>
                        <a:pt x="230" y="1030"/>
                      </a:cubicBezTo>
                      <a:cubicBezTo>
                        <a:pt x="307" y="1030"/>
                        <a:pt x="379" y="957"/>
                        <a:pt x="379" y="957"/>
                      </a:cubicBezTo>
                      <a:cubicBezTo>
                        <a:pt x="379" y="957"/>
                        <a:pt x="479" y="957"/>
                        <a:pt x="379" y="557"/>
                      </a:cubicBezTo>
                      <a:cubicBezTo>
                        <a:pt x="287" y="164"/>
                        <a:pt x="189" y="1"/>
                        <a:pt x="121" y="1"/>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779900" y="1165900"/>
                  <a:ext cx="67500" cy="33775"/>
                </a:xfrm>
                <a:custGeom>
                  <a:avLst/>
                  <a:gdLst/>
                  <a:ahLst/>
                  <a:cxnLst/>
                  <a:rect l="l" t="t" r="r" b="b"/>
                  <a:pathLst>
                    <a:path w="2700" h="1351" extrusionOk="0">
                      <a:moveTo>
                        <a:pt x="400" y="0"/>
                      </a:moveTo>
                      <a:cubicBezTo>
                        <a:pt x="400" y="625"/>
                        <a:pt x="300" y="825"/>
                        <a:pt x="0" y="1350"/>
                      </a:cubicBezTo>
                      <a:cubicBezTo>
                        <a:pt x="925" y="1250"/>
                        <a:pt x="2175" y="1350"/>
                        <a:pt x="2700" y="1150"/>
                      </a:cubicBezTo>
                      <a:cubicBezTo>
                        <a:pt x="2600" y="950"/>
                        <a:pt x="2600" y="725"/>
                        <a:pt x="2600" y="525"/>
                      </a:cubicBezTo>
                      <a:cubicBezTo>
                        <a:pt x="2400" y="425"/>
                        <a:pt x="2175" y="325"/>
                        <a:pt x="1875" y="200"/>
                      </a:cubicBezTo>
                      <a:cubicBezTo>
                        <a:pt x="1650" y="100"/>
                        <a:pt x="725" y="100"/>
                        <a:pt x="400" y="0"/>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787400" y="1148750"/>
                  <a:ext cx="122650" cy="52025"/>
                </a:xfrm>
                <a:custGeom>
                  <a:avLst/>
                  <a:gdLst/>
                  <a:ahLst/>
                  <a:cxnLst/>
                  <a:rect l="l" t="t" r="r" b="b"/>
                  <a:pathLst>
                    <a:path w="4906" h="2081" extrusionOk="0">
                      <a:moveTo>
                        <a:pt x="3029" y="0"/>
                      </a:moveTo>
                      <a:cubicBezTo>
                        <a:pt x="2933" y="0"/>
                        <a:pt x="2636" y="124"/>
                        <a:pt x="1975" y="487"/>
                      </a:cubicBezTo>
                      <a:cubicBezTo>
                        <a:pt x="0" y="1736"/>
                        <a:pt x="1875" y="2036"/>
                        <a:pt x="1875" y="2036"/>
                      </a:cubicBezTo>
                      <a:cubicBezTo>
                        <a:pt x="1875" y="2036"/>
                        <a:pt x="2708" y="2081"/>
                        <a:pt x="3293" y="2081"/>
                      </a:cubicBezTo>
                      <a:cubicBezTo>
                        <a:pt x="3586" y="2081"/>
                        <a:pt x="3816" y="2070"/>
                        <a:pt x="3849" y="2036"/>
                      </a:cubicBezTo>
                      <a:cubicBezTo>
                        <a:pt x="4074" y="1936"/>
                        <a:pt x="2825" y="1736"/>
                        <a:pt x="2825" y="1736"/>
                      </a:cubicBezTo>
                      <a:cubicBezTo>
                        <a:pt x="2825" y="1736"/>
                        <a:pt x="4274" y="1736"/>
                        <a:pt x="4174" y="1511"/>
                      </a:cubicBezTo>
                      <a:cubicBezTo>
                        <a:pt x="4074" y="1311"/>
                        <a:pt x="3225" y="1311"/>
                        <a:pt x="3225" y="1311"/>
                      </a:cubicBezTo>
                      <a:cubicBezTo>
                        <a:pt x="3225" y="1311"/>
                        <a:pt x="4274" y="1311"/>
                        <a:pt x="4174" y="1211"/>
                      </a:cubicBezTo>
                      <a:cubicBezTo>
                        <a:pt x="4174" y="1011"/>
                        <a:pt x="2825" y="1011"/>
                        <a:pt x="2825" y="1011"/>
                      </a:cubicBezTo>
                      <a:cubicBezTo>
                        <a:pt x="2825" y="1011"/>
                        <a:pt x="4905" y="547"/>
                        <a:pt x="3477" y="547"/>
                      </a:cubicBezTo>
                      <a:cubicBezTo>
                        <a:pt x="3249" y="547"/>
                        <a:pt x="2931" y="559"/>
                        <a:pt x="2500" y="586"/>
                      </a:cubicBezTo>
                      <a:cubicBezTo>
                        <a:pt x="2500" y="586"/>
                        <a:pt x="3238" y="0"/>
                        <a:pt x="3029" y="0"/>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89900" y="1165900"/>
                  <a:ext cx="34375" cy="36275"/>
                </a:xfrm>
                <a:custGeom>
                  <a:avLst/>
                  <a:gdLst/>
                  <a:ahLst/>
                  <a:cxnLst/>
                  <a:rect l="l" t="t" r="r" b="b"/>
                  <a:pathLst>
                    <a:path w="1375" h="1451" extrusionOk="0">
                      <a:moveTo>
                        <a:pt x="0" y="0"/>
                      </a:moveTo>
                      <a:lnTo>
                        <a:pt x="225" y="1450"/>
                      </a:lnTo>
                      <a:cubicBezTo>
                        <a:pt x="225" y="1450"/>
                        <a:pt x="950" y="1450"/>
                        <a:pt x="1050" y="1350"/>
                      </a:cubicBezTo>
                      <a:cubicBezTo>
                        <a:pt x="1375" y="950"/>
                        <a:pt x="1050" y="0"/>
                        <a:pt x="1050" y="0"/>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636800" y="1132700"/>
                  <a:ext cx="179350" cy="75350"/>
                </a:xfrm>
                <a:custGeom>
                  <a:avLst/>
                  <a:gdLst/>
                  <a:ahLst/>
                  <a:cxnLst/>
                  <a:rect l="l" t="t" r="r" b="b"/>
                  <a:pathLst>
                    <a:path w="7174" h="3014" extrusionOk="0">
                      <a:moveTo>
                        <a:pt x="1156" y="1"/>
                      </a:moveTo>
                      <a:cubicBezTo>
                        <a:pt x="986" y="1"/>
                        <a:pt x="825" y="70"/>
                        <a:pt x="725" y="279"/>
                      </a:cubicBezTo>
                      <a:cubicBezTo>
                        <a:pt x="0" y="1853"/>
                        <a:pt x="625" y="2578"/>
                        <a:pt x="625" y="2578"/>
                      </a:cubicBezTo>
                      <a:cubicBezTo>
                        <a:pt x="1409" y="2923"/>
                        <a:pt x="2860" y="3013"/>
                        <a:pt x="4167" y="3013"/>
                      </a:cubicBezTo>
                      <a:cubicBezTo>
                        <a:pt x="5608" y="3013"/>
                        <a:pt x="6874" y="2903"/>
                        <a:pt x="6874" y="2903"/>
                      </a:cubicBezTo>
                      <a:cubicBezTo>
                        <a:pt x="7174" y="2278"/>
                        <a:pt x="6874" y="1228"/>
                        <a:pt x="6874" y="1228"/>
                      </a:cubicBezTo>
                      <a:cubicBezTo>
                        <a:pt x="5299" y="1228"/>
                        <a:pt x="1875" y="279"/>
                        <a:pt x="1875" y="279"/>
                      </a:cubicBezTo>
                      <a:cubicBezTo>
                        <a:pt x="1875" y="279"/>
                        <a:pt x="1497" y="1"/>
                        <a:pt x="1156" y="1"/>
                      </a:cubicBez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8" name="Google Shape;238;p28"/>
            <p:cNvSpPr/>
            <p:nvPr/>
          </p:nvSpPr>
          <p:spPr>
            <a:xfrm>
              <a:off x="6955594" y="1378740"/>
              <a:ext cx="30022" cy="4686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6919002" y="1285230"/>
              <a:ext cx="93659" cy="39305"/>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0C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par>
                                <p:cTn id="8" presetID="10" presetClass="entr" presetSubtype="0" fill="hold" nodeType="withEffect">
                                  <p:stCondLst>
                                    <p:cond delay="0"/>
                                  </p:stCondLst>
                                  <p:childTnLst>
                                    <p:set>
                                      <p:cBhvr>
                                        <p:cTn id="9" dur="1" fill="hold">
                                          <p:stCondLst>
                                            <p:cond delay="0"/>
                                          </p:stCondLst>
                                        </p:cTn>
                                        <p:tgtEl>
                                          <p:spTgt spid="141"/>
                                        </p:tgtEl>
                                        <p:attrNameLst>
                                          <p:attrName>style.visibility</p:attrName>
                                        </p:attrNameLst>
                                      </p:cBhvr>
                                      <p:to>
                                        <p:strVal val="visible"/>
                                      </p:to>
                                    </p:set>
                                    <p:animEffect transition="in" filter="fade">
                                      <p:cBhvr>
                                        <p:cTn id="10" dur="1000"/>
                                        <p:tgtEl>
                                          <p:spTgt spid="141"/>
                                        </p:tgtEl>
                                      </p:cBhvr>
                                    </p:animEffect>
                                  </p:childTnLst>
                                </p:cTn>
                              </p:par>
                              <p:par>
                                <p:cTn id="11" presetID="10" presetClass="entr" presetSubtype="0" fill="hold" nodeType="withEffect">
                                  <p:stCondLst>
                                    <p:cond delay="0"/>
                                  </p:stCondLst>
                                  <p:childTnLst>
                                    <p:set>
                                      <p:cBhvr>
                                        <p:cTn id="12" dur="1" fill="hold">
                                          <p:stCondLst>
                                            <p:cond delay="0"/>
                                          </p:stCondLst>
                                        </p:cTn>
                                        <p:tgtEl>
                                          <p:spTgt spid="140"/>
                                        </p:tgtEl>
                                        <p:attrNameLst>
                                          <p:attrName>style.visibility</p:attrName>
                                        </p:attrNameLst>
                                      </p:cBhvr>
                                      <p:to>
                                        <p:strVal val="visible"/>
                                      </p:to>
                                    </p:set>
                                    <p:animEffect transition="in" filter="fade">
                                      <p:cBhvr>
                                        <p:cTn id="13"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7"/>
          <p:cNvSpPr txBox="1">
            <a:spLocks noGrp="1"/>
          </p:cNvSpPr>
          <p:nvPr>
            <p:ph type="ctrTitle"/>
          </p:nvPr>
        </p:nvSpPr>
        <p:spPr>
          <a:xfrm>
            <a:off x="1212500" y="438050"/>
            <a:ext cx="5853000" cy="71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Q3.1 a &amp;Q3.1 b Marketing Mix Strategy</a:t>
            </a:r>
            <a:endParaRPr/>
          </a:p>
        </p:txBody>
      </p:sp>
      <p:graphicFrame>
        <p:nvGraphicFramePr>
          <p:cNvPr id="499" name="Google Shape;499;p37"/>
          <p:cNvGraphicFramePr/>
          <p:nvPr/>
        </p:nvGraphicFramePr>
        <p:xfrm>
          <a:off x="772150" y="1241675"/>
          <a:ext cx="3000000" cy="3000000"/>
        </p:xfrm>
        <a:graphic>
          <a:graphicData uri="http://schemas.openxmlformats.org/drawingml/2006/table">
            <a:tbl>
              <a:tblPr>
                <a:noFill/>
                <a:tableStyleId>{35343A4D-08CA-48BA-8CF1-11CC9A358334}</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512025">
                <a:tc>
                  <a:txBody>
                    <a:bodyPr/>
                    <a:lstStyle/>
                    <a:p>
                      <a:pPr marL="0" lvl="0" indent="0" algn="ctr" rtl="0">
                        <a:spcBef>
                          <a:spcPts val="0"/>
                        </a:spcBef>
                        <a:spcAft>
                          <a:spcPts val="0"/>
                        </a:spcAft>
                        <a:buNone/>
                      </a:pPr>
                      <a:r>
                        <a:rPr lang="en" b="1">
                          <a:solidFill>
                            <a:srgbClr val="14384F"/>
                          </a:solidFill>
                          <a:latin typeface="Barlow Semi Condensed"/>
                          <a:ea typeface="Barlow Semi Condensed"/>
                          <a:cs typeface="Barlow Semi Condensed"/>
                          <a:sym typeface="Barlow Semi Condensed"/>
                        </a:rPr>
                        <a:t>5 channels</a:t>
                      </a:r>
                      <a:endParaRPr b="1">
                        <a:solidFill>
                          <a:srgbClr val="14384F"/>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l" rtl="0">
                        <a:spcBef>
                          <a:spcPts val="0"/>
                        </a:spcBef>
                        <a:spcAft>
                          <a:spcPts val="0"/>
                        </a:spcAft>
                        <a:buNone/>
                      </a:pPr>
                      <a:r>
                        <a:rPr lang="en" b="1">
                          <a:solidFill>
                            <a:srgbClr val="1A435C"/>
                          </a:solidFill>
                          <a:latin typeface="Barlow Semi Condensed"/>
                          <a:ea typeface="Barlow Semi Condensed"/>
                          <a:cs typeface="Barlow Semi Condensed"/>
                          <a:sym typeface="Barlow Semi Condensed"/>
                        </a:rPr>
                        <a:t>% Annual Adv Budget</a:t>
                      </a:r>
                      <a:endParaRPr b="1">
                        <a:solidFill>
                          <a:srgbClr val="1A435C"/>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l" rtl="0">
                        <a:spcBef>
                          <a:spcPts val="0"/>
                        </a:spcBef>
                        <a:spcAft>
                          <a:spcPts val="0"/>
                        </a:spcAft>
                        <a:buNone/>
                      </a:pPr>
                      <a:r>
                        <a:rPr lang="en" b="1">
                          <a:solidFill>
                            <a:srgbClr val="1A435C"/>
                          </a:solidFill>
                          <a:latin typeface="Barlow Semi Condensed"/>
                          <a:ea typeface="Barlow Semi Condensed"/>
                          <a:cs typeface="Barlow Semi Condensed"/>
                          <a:sym typeface="Barlow Semi Condensed"/>
                        </a:rPr>
                        <a:t>Budget Spent </a:t>
                      </a:r>
                      <a:endParaRPr b="1">
                        <a:solidFill>
                          <a:srgbClr val="1A435C"/>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b="1">
                          <a:solidFill>
                            <a:srgbClr val="1A435C"/>
                          </a:solidFill>
                          <a:latin typeface="Barlow Semi Condensed"/>
                          <a:ea typeface="Barlow Semi Condensed"/>
                          <a:cs typeface="Barlow Semi Condensed"/>
                          <a:sym typeface="Barlow Semi Condensed"/>
                        </a:rPr>
                        <a:t>(in millions)</a:t>
                      </a:r>
                      <a:endParaRPr b="1">
                        <a:solidFill>
                          <a:srgbClr val="1A435C"/>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rgbClr val="1A435C"/>
                          </a:solidFill>
                          <a:latin typeface="Barlow Semi Condensed"/>
                          <a:ea typeface="Barlow Semi Condensed"/>
                          <a:cs typeface="Barlow Semi Condensed"/>
                          <a:sym typeface="Barlow Semi Condensed"/>
                        </a:rPr>
                        <a:t>Expected Return (in millions)</a:t>
                      </a:r>
                      <a:endParaRPr b="1"/>
                    </a:p>
                  </a:txBody>
                  <a:tcPr marL="91425" marR="91425" marT="91425" marB="91425"/>
                </a:tc>
                <a:extLst>
                  <a:ext uri="{0D108BD9-81ED-4DB2-BD59-A6C34878D82A}">
                    <a16:rowId xmlns:a16="http://schemas.microsoft.com/office/drawing/2014/main" val="10000"/>
                  </a:ext>
                </a:extLst>
              </a:tr>
              <a:tr h="441075">
                <a:tc>
                  <a:txBody>
                    <a:bodyPr/>
                    <a:lstStyle/>
                    <a:p>
                      <a:pPr marL="0" lvl="0" indent="0" algn="ctr" rtl="0">
                        <a:spcBef>
                          <a:spcPts val="0"/>
                        </a:spcBef>
                        <a:spcAft>
                          <a:spcPts val="0"/>
                        </a:spcAft>
                        <a:buNone/>
                      </a:pPr>
                      <a:r>
                        <a:rPr lang="en">
                          <a:solidFill>
                            <a:srgbClr val="165493"/>
                          </a:solidFill>
                          <a:latin typeface="Barlow Semi Condensed Light"/>
                          <a:ea typeface="Barlow Semi Condensed Light"/>
                          <a:cs typeface="Barlow Semi Condensed Light"/>
                          <a:sym typeface="Barlow Semi Condensed Light"/>
                        </a:rPr>
                        <a:t>Event</a:t>
                      </a:r>
                      <a:endParaRPr>
                        <a:solidFill>
                          <a:srgbClr val="165493"/>
                        </a:solidFill>
                        <a:latin typeface="Barlow Semi Condensed Light"/>
                        <a:ea typeface="Barlow Semi Condensed Light"/>
                        <a:cs typeface="Barlow Semi Condensed Light"/>
                        <a:sym typeface="Barlow Semi Condensed Light"/>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 40</a:t>
                      </a:r>
                      <a:endParaRPr>
                        <a:solidFill>
                          <a:srgbClr val="165493"/>
                        </a:solidFill>
                      </a:endParaRPr>
                    </a:p>
                  </a:txBody>
                  <a:tcPr marL="91425" marR="91425" marT="91425" marB="91425"/>
                </a:tc>
                <a:tc>
                  <a:txBody>
                    <a:bodyPr/>
                    <a:lstStyle/>
                    <a:p>
                      <a:pPr marL="0" lvl="0" indent="0" algn="ctr" rtl="0">
                        <a:spcBef>
                          <a:spcPts val="0"/>
                        </a:spcBef>
                        <a:spcAft>
                          <a:spcPts val="0"/>
                        </a:spcAft>
                        <a:buNone/>
                      </a:pPr>
                      <a:r>
                        <a:rPr lang="en">
                          <a:solidFill>
                            <a:srgbClr val="165493"/>
                          </a:solidFill>
                          <a:latin typeface="Barlow Semi Condensed Light"/>
                          <a:ea typeface="Barlow Semi Condensed Light"/>
                          <a:cs typeface="Barlow Semi Condensed Light"/>
                          <a:sym typeface="Barlow Semi Condensed Light"/>
                        </a:rPr>
                        <a:t>4</a:t>
                      </a:r>
                      <a:endParaRPr>
                        <a:solidFill>
                          <a:srgbClr val="165493"/>
                        </a:solidFill>
                        <a:latin typeface="Barlow Semi Condensed Light"/>
                        <a:ea typeface="Barlow Semi Condensed Light"/>
                        <a:cs typeface="Barlow Semi Condensed Light"/>
                        <a:sym typeface="Barlow Semi Condensed Light"/>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80</a:t>
                      </a:r>
                      <a:endParaRPr>
                        <a:solidFill>
                          <a:srgbClr val="165493"/>
                        </a:solidFill>
                      </a:endParaRPr>
                    </a:p>
                  </a:txBody>
                  <a:tcPr marL="91425" marR="91425" marT="91425" marB="91425"/>
                </a:tc>
                <a:extLst>
                  <a:ext uri="{0D108BD9-81ED-4DB2-BD59-A6C34878D82A}">
                    <a16:rowId xmlns:a16="http://schemas.microsoft.com/office/drawing/2014/main" val="10001"/>
                  </a:ext>
                </a:extLst>
              </a:tr>
              <a:tr h="356050">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Print</a:t>
                      </a:r>
                      <a:endParaRPr>
                        <a:solidFill>
                          <a:srgbClr val="165493"/>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30</a:t>
                      </a:r>
                      <a:endParaRPr>
                        <a:solidFill>
                          <a:srgbClr val="165493"/>
                        </a:solidFill>
                      </a:endParaRPr>
                    </a:p>
                  </a:txBody>
                  <a:tcPr marL="91425" marR="91425" marT="91425" marB="91425"/>
                </a:tc>
                <a:tc>
                  <a:txBody>
                    <a:bodyPr/>
                    <a:lstStyle/>
                    <a:p>
                      <a:pPr marL="0" lvl="0" indent="0" algn="ctr" rtl="0">
                        <a:spcBef>
                          <a:spcPts val="0"/>
                        </a:spcBef>
                        <a:spcAft>
                          <a:spcPts val="0"/>
                        </a:spcAft>
                        <a:buNone/>
                      </a:pPr>
                      <a:r>
                        <a:rPr lang="en">
                          <a:solidFill>
                            <a:srgbClr val="165493"/>
                          </a:solidFill>
                          <a:latin typeface="Barlow Semi Condensed Light"/>
                          <a:ea typeface="Barlow Semi Condensed Light"/>
                          <a:cs typeface="Barlow Semi Condensed Light"/>
                          <a:sym typeface="Barlow Semi Condensed Light"/>
                        </a:rPr>
                        <a:t>3</a:t>
                      </a:r>
                      <a:endParaRPr>
                        <a:solidFill>
                          <a:srgbClr val="165493"/>
                        </a:solidFill>
                        <a:latin typeface="Barlow Semi Condensed Light"/>
                        <a:ea typeface="Barlow Semi Condensed Light"/>
                        <a:cs typeface="Barlow Semi Condensed Light"/>
                        <a:sym typeface="Barlow Semi Condensed Light"/>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20</a:t>
                      </a:r>
                      <a:endParaRPr b="1">
                        <a:solidFill>
                          <a:srgbClr val="165493"/>
                        </a:solidFill>
                      </a:endParaRPr>
                    </a:p>
                  </a:txBody>
                  <a:tcPr marL="91425" marR="91425" marT="91425" marB="91425"/>
                </a:tc>
                <a:extLst>
                  <a:ext uri="{0D108BD9-81ED-4DB2-BD59-A6C34878D82A}">
                    <a16:rowId xmlns:a16="http://schemas.microsoft.com/office/drawing/2014/main" val="10002"/>
                  </a:ext>
                </a:extLst>
              </a:tr>
              <a:tr h="356050">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Social Media</a:t>
                      </a:r>
                      <a:endParaRPr>
                        <a:solidFill>
                          <a:srgbClr val="165493"/>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10</a:t>
                      </a:r>
                      <a:endParaRPr>
                        <a:solidFill>
                          <a:srgbClr val="165493"/>
                        </a:solidFill>
                      </a:endParaRPr>
                    </a:p>
                  </a:txBody>
                  <a:tcPr marL="91425" marR="91425" marT="91425" marB="91425"/>
                </a:tc>
                <a:tc>
                  <a:txBody>
                    <a:bodyPr/>
                    <a:lstStyle/>
                    <a:p>
                      <a:pPr marL="0" lvl="0" indent="0" algn="ctr" rtl="0">
                        <a:spcBef>
                          <a:spcPts val="0"/>
                        </a:spcBef>
                        <a:spcAft>
                          <a:spcPts val="0"/>
                        </a:spcAft>
                        <a:buNone/>
                      </a:pPr>
                      <a:r>
                        <a:rPr lang="en">
                          <a:solidFill>
                            <a:srgbClr val="165493"/>
                          </a:solidFill>
                          <a:latin typeface="Barlow Semi Condensed Light"/>
                          <a:ea typeface="Barlow Semi Condensed Light"/>
                          <a:cs typeface="Barlow Semi Condensed Light"/>
                          <a:sym typeface="Barlow Semi Condensed Light"/>
                        </a:rPr>
                        <a:t>1</a:t>
                      </a:r>
                      <a:endParaRPr>
                        <a:solidFill>
                          <a:srgbClr val="165493"/>
                        </a:solidFill>
                        <a:latin typeface="Barlow Semi Condensed Light"/>
                        <a:ea typeface="Barlow Semi Condensed Light"/>
                        <a:cs typeface="Barlow Semi Condensed Light"/>
                        <a:sym typeface="Barlow Semi Condensed Light"/>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20</a:t>
                      </a:r>
                      <a:endParaRPr>
                        <a:solidFill>
                          <a:srgbClr val="165493"/>
                        </a:solidFill>
                      </a:endParaRPr>
                    </a:p>
                  </a:txBody>
                  <a:tcPr marL="91425" marR="91425" marT="91425" marB="91425"/>
                </a:tc>
                <a:extLst>
                  <a:ext uri="{0D108BD9-81ED-4DB2-BD59-A6C34878D82A}">
                    <a16:rowId xmlns:a16="http://schemas.microsoft.com/office/drawing/2014/main" val="10003"/>
                  </a:ext>
                </a:extLst>
              </a:tr>
              <a:tr h="356050">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T.V.</a:t>
                      </a:r>
                      <a:endParaRPr>
                        <a:solidFill>
                          <a:srgbClr val="165493"/>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10</a:t>
                      </a:r>
                      <a:endParaRPr>
                        <a:solidFill>
                          <a:srgbClr val="165493"/>
                        </a:solidFill>
                      </a:endParaRPr>
                    </a:p>
                  </a:txBody>
                  <a:tcPr marL="91425" marR="91425" marT="91425" marB="91425"/>
                </a:tc>
                <a:tc>
                  <a:txBody>
                    <a:bodyPr/>
                    <a:lstStyle/>
                    <a:p>
                      <a:pPr marL="0" lvl="0" indent="0" algn="ctr" rtl="0">
                        <a:spcBef>
                          <a:spcPts val="0"/>
                        </a:spcBef>
                        <a:spcAft>
                          <a:spcPts val="0"/>
                        </a:spcAft>
                        <a:buNone/>
                      </a:pPr>
                      <a:r>
                        <a:rPr lang="en">
                          <a:solidFill>
                            <a:srgbClr val="165493"/>
                          </a:solidFill>
                          <a:latin typeface="Barlow Semi Condensed Light"/>
                          <a:ea typeface="Barlow Semi Condensed Light"/>
                          <a:cs typeface="Barlow Semi Condensed Light"/>
                          <a:sym typeface="Barlow Semi Condensed Light"/>
                        </a:rPr>
                        <a:t>1</a:t>
                      </a:r>
                      <a:endParaRPr>
                        <a:solidFill>
                          <a:srgbClr val="165493"/>
                        </a:solidFill>
                        <a:latin typeface="Barlow Semi Condensed Light"/>
                        <a:ea typeface="Barlow Semi Condensed Light"/>
                        <a:cs typeface="Barlow Semi Condensed Light"/>
                        <a:sym typeface="Barlow Semi Condensed Light"/>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15</a:t>
                      </a:r>
                      <a:endParaRPr>
                        <a:solidFill>
                          <a:srgbClr val="165493"/>
                        </a:solidFill>
                      </a:endParaRPr>
                    </a:p>
                  </a:txBody>
                  <a:tcPr marL="91425" marR="91425" marT="91425" marB="91425"/>
                </a:tc>
                <a:extLst>
                  <a:ext uri="{0D108BD9-81ED-4DB2-BD59-A6C34878D82A}">
                    <a16:rowId xmlns:a16="http://schemas.microsoft.com/office/drawing/2014/main" val="10004"/>
                  </a:ext>
                </a:extLst>
              </a:tr>
              <a:tr h="356050">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Online</a:t>
                      </a:r>
                      <a:endParaRPr>
                        <a:solidFill>
                          <a:srgbClr val="165493"/>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10</a:t>
                      </a:r>
                      <a:endParaRPr>
                        <a:solidFill>
                          <a:srgbClr val="165493"/>
                        </a:solidFill>
                      </a:endParaRPr>
                    </a:p>
                  </a:txBody>
                  <a:tcPr marL="91425" marR="91425" marT="91425" marB="91425"/>
                </a:tc>
                <a:tc>
                  <a:txBody>
                    <a:bodyPr/>
                    <a:lstStyle/>
                    <a:p>
                      <a:pPr marL="0" lvl="0" indent="0" algn="ctr" rtl="0">
                        <a:spcBef>
                          <a:spcPts val="0"/>
                        </a:spcBef>
                        <a:spcAft>
                          <a:spcPts val="0"/>
                        </a:spcAft>
                        <a:buNone/>
                      </a:pPr>
                      <a:r>
                        <a:rPr lang="en">
                          <a:solidFill>
                            <a:srgbClr val="165493"/>
                          </a:solidFill>
                          <a:latin typeface="Barlow Semi Condensed Light"/>
                          <a:ea typeface="Barlow Semi Condensed Light"/>
                          <a:cs typeface="Barlow Semi Condensed Light"/>
                          <a:sym typeface="Barlow Semi Condensed Light"/>
                        </a:rPr>
                        <a:t>1</a:t>
                      </a:r>
                      <a:endParaRPr>
                        <a:solidFill>
                          <a:srgbClr val="165493"/>
                        </a:solidFill>
                        <a:latin typeface="Barlow Semi Condensed Light"/>
                        <a:ea typeface="Barlow Semi Condensed Light"/>
                        <a:cs typeface="Barlow Semi Condensed Light"/>
                        <a:sym typeface="Barlow Semi Condensed Light"/>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8</a:t>
                      </a:r>
                      <a:endParaRPr>
                        <a:solidFill>
                          <a:srgbClr val="165493"/>
                        </a:solidFill>
                      </a:endParaRPr>
                    </a:p>
                  </a:txBody>
                  <a:tcPr marL="91425" marR="91425" marT="91425" marB="91425"/>
                </a:tc>
                <a:extLst>
                  <a:ext uri="{0D108BD9-81ED-4DB2-BD59-A6C34878D82A}">
                    <a16:rowId xmlns:a16="http://schemas.microsoft.com/office/drawing/2014/main" val="10005"/>
                  </a:ext>
                </a:extLst>
              </a:tr>
            </a:tbl>
          </a:graphicData>
        </a:graphic>
      </p:graphicFrame>
      <p:sp>
        <p:nvSpPr>
          <p:cNvPr id="500" name="Google Shape;500;p37"/>
          <p:cNvSpPr txBox="1"/>
          <p:nvPr/>
        </p:nvSpPr>
        <p:spPr>
          <a:xfrm>
            <a:off x="560250" y="4178600"/>
            <a:ext cx="7742400" cy="7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14384F"/>
                </a:solidFill>
                <a:latin typeface="Barlow Semi Condensed Light"/>
                <a:ea typeface="Barlow Semi Condensed Light"/>
                <a:cs typeface="Barlow Semi Condensed Light"/>
                <a:sym typeface="Barlow Semi Condensed Light"/>
              </a:rPr>
              <a:t>The splitting of each channel is obtained by taking permutation and combinations of the above values, and the maximum expected return obtained was </a:t>
            </a:r>
            <a:r>
              <a:rPr lang="en" b="1">
                <a:solidFill>
                  <a:srgbClr val="14384F"/>
                </a:solidFill>
                <a:latin typeface="Barlow Semi Condensed"/>
                <a:ea typeface="Barlow Semi Condensed"/>
                <a:cs typeface="Barlow Semi Condensed"/>
                <a:sym typeface="Barlow Semi Condensed"/>
              </a:rPr>
              <a:t>143 million , </a:t>
            </a:r>
            <a:r>
              <a:rPr lang="en">
                <a:solidFill>
                  <a:srgbClr val="14384F"/>
                </a:solidFill>
                <a:latin typeface="Barlow Semi Condensed Light"/>
                <a:ea typeface="Barlow Semi Condensed Light"/>
                <a:cs typeface="Barlow Semi Condensed Light"/>
                <a:sym typeface="Barlow Semi Condensed Light"/>
              </a:rPr>
              <a:t>for the above data. </a:t>
            </a:r>
            <a:endParaRPr>
              <a:latin typeface="Barlow Semi Condensed Light"/>
              <a:ea typeface="Barlow Semi Condensed Light"/>
              <a:cs typeface="Barlow Semi Condensed Light"/>
              <a:sym typeface="Barlow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8"/>
                                        </p:tgtEl>
                                        <p:attrNameLst>
                                          <p:attrName>style.visibility</p:attrName>
                                        </p:attrNameLst>
                                      </p:cBhvr>
                                      <p:to>
                                        <p:strVal val="visible"/>
                                      </p:to>
                                    </p:set>
                                    <p:animEffect transition="in" filter="fade">
                                      <p:cBhvr>
                                        <p:cTn id="7" dur="1000"/>
                                        <p:tgtEl>
                                          <p:spTgt spid="498"/>
                                        </p:tgtEl>
                                      </p:cBhvr>
                                    </p:animEffect>
                                  </p:childTnLst>
                                </p:cTn>
                              </p:par>
                              <p:par>
                                <p:cTn id="8" presetID="10" presetClass="entr" presetSubtype="0" fill="hold" nodeType="withEffect">
                                  <p:stCondLst>
                                    <p:cond delay="0"/>
                                  </p:stCondLst>
                                  <p:childTnLst>
                                    <p:set>
                                      <p:cBhvr>
                                        <p:cTn id="9" dur="1" fill="hold">
                                          <p:stCondLst>
                                            <p:cond delay="0"/>
                                          </p:stCondLst>
                                        </p:cTn>
                                        <p:tgtEl>
                                          <p:spTgt spid="499"/>
                                        </p:tgtEl>
                                        <p:attrNameLst>
                                          <p:attrName>style.visibility</p:attrName>
                                        </p:attrNameLst>
                                      </p:cBhvr>
                                      <p:to>
                                        <p:strVal val="visible"/>
                                      </p:to>
                                    </p:set>
                                    <p:animEffect transition="in" filter="fade">
                                      <p:cBhvr>
                                        <p:cTn id="10" dur="1000"/>
                                        <p:tgtEl>
                                          <p:spTgt spid="499"/>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500"/>
                                        </p:tgtEl>
                                        <p:attrNameLst>
                                          <p:attrName>style.visibility</p:attrName>
                                        </p:attrNameLst>
                                      </p:cBhvr>
                                      <p:to>
                                        <p:strVal val="visible"/>
                                      </p:to>
                                    </p:set>
                                    <p:animEffect transition="in" filter="fade">
                                      <p:cBhvr>
                                        <p:cTn id="14" dur="1000"/>
                                        <p:tgtEl>
                                          <p:spTgt spid="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8"/>
          <p:cNvSpPr txBox="1">
            <a:spLocks noGrp="1"/>
          </p:cNvSpPr>
          <p:nvPr>
            <p:ph type="ctrTitle"/>
          </p:nvPr>
        </p:nvSpPr>
        <p:spPr>
          <a:xfrm>
            <a:off x="1601550" y="383608"/>
            <a:ext cx="5339400" cy="52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Q3.2 Marketing Mix Strategy</a:t>
            </a:r>
            <a:endParaRPr/>
          </a:p>
        </p:txBody>
      </p:sp>
      <p:sp>
        <p:nvSpPr>
          <p:cNvPr id="506" name="Google Shape;506;p38"/>
          <p:cNvSpPr txBox="1"/>
          <p:nvPr/>
        </p:nvSpPr>
        <p:spPr>
          <a:xfrm>
            <a:off x="420200" y="1112750"/>
            <a:ext cx="8271600" cy="377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Barlow Semi Condensed Light"/>
              <a:ea typeface="Barlow Semi Condensed Light"/>
              <a:cs typeface="Barlow Semi Condensed Light"/>
              <a:sym typeface="Barlow Semi Condensed Light"/>
            </a:endParaRPr>
          </a:p>
        </p:txBody>
      </p:sp>
      <p:graphicFrame>
        <p:nvGraphicFramePr>
          <p:cNvPr id="507" name="Google Shape;507;p38"/>
          <p:cNvGraphicFramePr/>
          <p:nvPr/>
        </p:nvGraphicFramePr>
        <p:xfrm>
          <a:off x="952500" y="1428750"/>
          <a:ext cx="3000000" cy="3000000"/>
        </p:xfrm>
        <a:graphic>
          <a:graphicData uri="http://schemas.openxmlformats.org/drawingml/2006/table">
            <a:tbl>
              <a:tblPr>
                <a:noFill/>
                <a:tableStyleId>{35343A4D-08CA-48BA-8CF1-11CC9A358334}</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Clr>
                          <a:schemeClr val="dk1"/>
                        </a:buClr>
                        <a:buSzPts val="1100"/>
                        <a:buFont typeface="Arial"/>
                        <a:buNone/>
                      </a:pPr>
                      <a:r>
                        <a:rPr lang="en" b="1">
                          <a:solidFill>
                            <a:srgbClr val="14384F"/>
                          </a:solidFill>
                          <a:latin typeface="Barlow Semi Condensed"/>
                          <a:ea typeface="Barlow Semi Condensed"/>
                          <a:cs typeface="Barlow Semi Condensed"/>
                          <a:sym typeface="Barlow Semi Condensed"/>
                        </a:rPr>
                        <a:t>Segment Name</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b="1">
                          <a:solidFill>
                            <a:srgbClr val="14384F"/>
                          </a:solidFill>
                          <a:latin typeface="Barlow Semi Condensed"/>
                          <a:ea typeface="Barlow Semi Condensed"/>
                          <a:cs typeface="Barlow Semi Condensed"/>
                          <a:sym typeface="Barlow Semi Condensed"/>
                        </a:rPr>
                        <a:t>Max Duration Spent </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b="1">
                          <a:solidFill>
                            <a:srgbClr val="14384F"/>
                          </a:solidFill>
                          <a:latin typeface="Barlow Semi Condensed"/>
                          <a:ea typeface="Barlow Semi Condensed"/>
                          <a:cs typeface="Barlow Semi Condensed"/>
                          <a:sym typeface="Barlow Semi Condensed"/>
                        </a:rPr>
                        <a:t>Channel (most watched)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Young Corporates</a:t>
                      </a:r>
                      <a:endParaRPr>
                        <a:solidFill>
                          <a:srgbClr val="165493"/>
                        </a:solidFill>
                      </a:endParaRPr>
                    </a:p>
                  </a:txBody>
                  <a:tcPr marL="91425" marR="91425" marT="91425" marB="91425"/>
                </a:tc>
                <a:tc>
                  <a:txBody>
                    <a:bodyPr/>
                    <a:lstStyle/>
                    <a:p>
                      <a:pPr marL="0" lvl="0" indent="0" algn="ctr" rtl="0">
                        <a:spcBef>
                          <a:spcPts val="0"/>
                        </a:spcBef>
                        <a:spcAft>
                          <a:spcPts val="0"/>
                        </a:spcAft>
                        <a:buNone/>
                      </a:pPr>
                      <a:r>
                        <a:rPr lang="en">
                          <a:solidFill>
                            <a:srgbClr val="165493"/>
                          </a:solidFill>
                        </a:rPr>
                        <a:t> </a:t>
                      </a:r>
                      <a:r>
                        <a:rPr lang="en">
                          <a:solidFill>
                            <a:srgbClr val="165493"/>
                          </a:solidFill>
                          <a:latin typeface="Barlow Semi Condensed Light"/>
                          <a:ea typeface="Barlow Semi Condensed Light"/>
                          <a:cs typeface="Barlow Semi Condensed Light"/>
                          <a:sym typeface="Barlow Semi Condensed Light"/>
                        </a:rPr>
                        <a:t>Social Network</a:t>
                      </a:r>
                      <a:endParaRPr>
                        <a:solidFill>
                          <a:srgbClr val="165493"/>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Social Media</a:t>
                      </a:r>
                      <a:endParaRPr>
                        <a:solidFill>
                          <a:srgbClr val="165493"/>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C-suite Corporates</a:t>
                      </a:r>
                      <a:endParaRPr>
                        <a:solidFill>
                          <a:srgbClr val="165493"/>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165493"/>
                          </a:solidFill>
                        </a:rPr>
                        <a:t>            </a:t>
                      </a:r>
                      <a:r>
                        <a:rPr lang="en">
                          <a:solidFill>
                            <a:srgbClr val="165493"/>
                          </a:solidFill>
                          <a:latin typeface="Barlow Semi Condensed Light"/>
                          <a:ea typeface="Barlow Semi Condensed Light"/>
                          <a:cs typeface="Barlow Semi Condensed Light"/>
                          <a:sym typeface="Barlow Semi Condensed Light"/>
                        </a:rPr>
                        <a:t>Social Network</a:t>
                      </a:r>
                      <a:endParaRPr>
                        <a:solidFill>
                          <a:srgbClr val="165493"/>
                        </a:solidFill>
                      </a:endParaRPr>
                    </a:p>
                  </a:txBody>
                  <a:tcPr marL="91425" marR="91425" marT="91425" marB="91425"/>
                </a:tc>
                <a:tc>
                  <a:txBody>
                    <a:bodyPr/>
                    <a:lstStyle/>
                    <a:p>
                      <a:pPr marL="0" lvl="0" indent="0" algn="l" rtl="0">
                        <a:spcBef>
                          <a:spcPts val="0"/>
                        </a:spcBef>
                        <a:spcAft>
                          <a:spcPts val="0"/>
                        </a:spcAft>
                        <a:buNone/>
                      </a:pPr>
                      <a:r>
                        <a:rPr lang="en">
                          <a:solidFill>
                            <a:srgbClr val="165493"/>
                          </a:solidFill>
                        </a:rPr>
                        <a:t>              </a:t>
                      </a:r>
                      <a:r>
                        <a:rPr lang="en">
                          <a:solidFill>
                            <a:srgbClr val="165493"/>
                          </a:solidFill>
                          <a:latin typeface="Barlow Semi Condensed Light"/>
                          <a:ea typeface="Barlow Semi Condensed Light"/>
                          <a:cs typeface="Barlow Semi Condensed Light"/>
                          <a:sym typeface="Barlow Semi Condensed Light"/>
                        </a:rPr>
                        <a:t>Social Media</a:t>
                      </a:r>
                      <a:endParaRPr>
                        <a:solidFill>
                          <a:srgbClr val="165493"/>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Early Adopters</a:t>
                      </a:r>
                      <a:endParaRPr>
                        <a:solidFill>
                          <a:srgbClr val="165493"/>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165493"/>
                          </a:solidFill>
                        </a:rPr>
                        <a:t>    </a:t>
                      </a:r>
                      <a:r>
                        <a:rPr lang="en">
                          <a:solidFill>
                            <a:srgbClr val="165493"/>
                          </a:solidFill>
                          <a:latin typeface="Barlow Semi Condensed Light"/>
                          <a:ea typeface="Barlow Semi Condensed Light"/>
                          <a:cs typeface="Barlow Semi Condensed Light"/>
                          <a:sym typeface="Barlow Semi Condensed Light"/>
                        </a:rPr>
                        <a:t>T.V. , Print, Social Network</a:t>
                      </a:r>
                      <a:endParaRPr>
                        <a:solidFill>
                          <a:srgbClr val="165493"/>
                        </a:solidFill>
                      </a:endParaRPr>
                    </a:p>
                  </a:txBody>
                  <a:tcPr marL="91425" marR="91425" marT="91425" marB="91425"/>
                </a:tc>
                <a:tc>
                  <a:txBody>
                    <a:bodyPr/>
                    <a:lstStyle/>
                    <a:p>
                      <a:pPr marL="0" lvl="0" indent="0" algn="l" rtl="0">
                        <a:spcBef>
                          <a:spcPts val="0"/>
                        </a:spcBef>
                        <a:spcAft>
                          <a:spcPts val="0"/>
                        </a:spcAft>
                        <a:buNone/>
                      </a:pPr>
                      <a:r>
                        <a:rPr lang="en">
                          <a:solidFill>
                            <a:srgbClr val="165493"/>
                          </a:solidFill>
                        </a:rPr>
                        <a:t>  </a:t>
                      </a:r>
                      <a:r>
                        <a:rPr lang="en">
                          <a:solidFill>
                            <a:srgbClr val="165493"/>
                          </a:solidFill>
                          <a:latin typeface="Barlow Semi Condensed Light"/>
                          <a:ea typeface="Barlow Semi Condensed Light"/>
                          <a:cs typeface="Barlow Semi Condensed Light"/>
                          <a:sym typeface="Barlow Semi Condensed Light"/>
                        </a:rPr>
                        <a:t>T.V. , Print, Social Media</a:t>
                      </a:r>
                      <a:endParaRPr>
                        <a:solidFill>
                          <a:srgbClr val="165493"/>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Private Business Owners</a:t>
                      </a:r>
                      <a:endParaRPr>
                        <a:solidFill>
                          <a:srgbClr val="165493"/>
                        </a:solidFill>
                      </a:endParaRPr>
                    </a:p>
                  </a:txBody>
                  <a:tcPr marL="91425" marR="91425" marT="91425" marB="91425"/>
                </a:tc>
                <a:tc>
                  <a:txBody>
                    <a:bodyPr/>
                    <a:lstStyle/>
                    <a:p>
                      <a:pPr marL="0" lvl="0" indent="0" algn="l" rtl="0">
                        <a:spcBef>
                          <a:spcPts val="0"/>
                        </a:spcBef>
                        <a:spcAft>
                          <a:spcPts val="0"/>
                        </a:spcAft>
                        <a:buNone/>
                      </a:pPr>
                      <a:r>
                        <a:rPr lang="en">
                          <a:solidFill>
                            <a:srgbClr val="165493"/>
                          </a:solidFill>
                        </a:rPr>
                        <a:t>                   </a:t>
                      </a:r>
                      <a:r>
                        <a:rPr lang="en">
                          <a:solidFill>
                            <a:srgbClr val="165493"/>
                          </a:solidFill>
                          <a:latin typeface="Barlow Semi Condensed Light"/>
                          <a:ea typeface="Barlow Semi Condensed Light"/>
                          <a:cs typeface="Barlow Semi Condensed Light"/>
                          <a:sym typeface="Barlow Semi Condensed Light"/>
                        </a:rPr>
                        <a:t>T.V.</a:t>
                      </a:r>
                      <a:endParaRPr>
                        <a:solidFill>
                          <a:srgbClr val="165493"/>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165493"/>
                          </a:solidFill>
                        </a:rPr>
                        <a:t>                 </a:t>
                      </a:r>
                      <a:r>
                        <a:rPr lang="en">
                          <a:solidFill>
                            <a:srgbClr val="165493"/>
                          </a:solidFill>
                          <a:latin typeface="Barlow Semi Condensed Light"/>
                          <a:ea typeface="Barlow Semi Condensed Light"/>
                          <a:cs typeface="Barlow Semi Condensed Light"/>
                          <a:sym typeface="Barlow Semi Condensed Light"/>
                        </a:rPr>
                        <a:t>T.V.</a:t>
                      </a:r>
                      <a:endParaRPr>
                        <a:solidFill>
                          <a:srgbClr val="165493"/>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Commercial Use (Rental)</a:t>
                      </a:r>
                      <a:endParaRPr>
                        <a:solidFill>
                          <a:srgbClr val="165493"/>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Print</a:t>
                      </a:r>
                      <a:endParaRPr>
                        <a:solidFill>
                          <a:srgbClr val="165493"/>
                        </a:solidFill>
                      </a:endParaRPr>
                    </a:p>
                  </a:txBody>
                  <a:tcPr marL="91425" marR="91425" marT="91425" marB="91425"/>
                </a:tc>
                <a:tc>
                  <a:txBody>
                    <a:bodyPr/>
                    <a:lstStyle/>
                    <a:p>
                      <a:pPr marL="0" lvl="0" indent="0" algn="l" rtl="0">
                        <a:spcBef>
                          <a:spcPts val="0"/>
                        </a:spcBef>
                        <a:spcAft>
                          <a:spcPts val="0"/>
                        </a:spcAft>
                        <a:buNone/>
                      </a:pPr>
                      <a:r>
                        <a:rPr lang="en">
                          <a:solidFill>
                            <a:srgbClr val="165493"/>
                          </a:solidFill>
                        </a:rPr>
                        <a:t>                </a:t>
                      </a:r>
                      <a:r>
                        <a:rPr lang="en">
                          <a:solidFill>
                            <a:srgbClr val="165493"/>
                          </a:solidFill>
                          <a:latin typeface="Barlow Semi Condensed Light"/>
                          <a:ea typeface="Barlow Semi Condensed Light"/>
                          <a:cs typeface="Barlow Semi Condensed Light"/>
                          <a:sym typeface="Barlow Semi Condensed Light"/>
                        </a:rPr>
                        <a:t>Print</a:t>
                      </a:r>
                      <a:endParaRPr>
                        <a:solidFill>
                          <a:srgbClr val="165493"/>
                        </a:solidFill>
                      </a:endParaRPr>
                    </a:p>
                  </a:txBody>
                  <a:tcPr marL="91425" marR="91425" marT="91425" marB="91425"/>
                </a:tc>
                <a:extLst>
                  <a:ext uri="{0D108BD9-81ED-4DB2-BD59-A6C34878D82A}">
                    <a16:rowId xmlns:a16="http://schemas.microsoft.com/office/drawing/2014/main" val="10005"/>
                  </a:ext>
                </a:extLst>
              </a:tr>
            </a:tbl>
          </a:graphicData>
        </a:graphic>
      </p:graphicFrame>
      <p:sp>
        <p:nvSpPr>
          <p:cNvPr id="508" name="Google Shape;508;p38"/>
          <p:cNvSpPr txBox="1"/>
          <p:nvPr/>
        </p:nvSpPr>
        <p:spPr>
          <a:xfrm>
            <a:off x="560250" y="4178600"/>
            <a:ext cx="7742400" cy="7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14384F"/>
                </a:solidFill>
                <a:latin typeface="Barlow Semi Condensed Light"/>
                <a:ea typeface="Barlow Semi Condensed Light"/>
                <a:cs typeface="Barlow Semi Condensed Light"/>
                <a:sym typeface="Barlow Semi Condensed Light"/>
              </a:rPr>
              <a:t>Tailoring our data on the basis of the engagement shown by different segments so that all the segments view the advertisement on the platform they relate to the most which is more likely to generate higher revenue. </a:t>
            </a:r>
            <a:endParaRPr>
              <a:latin typeface="Barlow Semi Condensed Light"/>
              <a:ea typeface="Barlow Semi Condensed Light"/>
              <a:cs typeface="Barlow Semi Condensed Light"/>
              <a:sym typeface="Barlow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5"/>
                                        </p:tgtEl>
                                        <p:attrNameLst>
                                          <p:attrName>style.visibility</p:attrName>
                                        </p:attrNameLst>
                                      </p:cBhvr>
                                      <p:to>
                                        <p:strVal val="visible"/>
                                      </p:to>
                                    </p:set>
                                    <p:animEffect transition="in" filter="fade">
                                      <p:cBhvr>
                                        <p:cTn id="7" dur="1000"/>
                                        <p:tgtEl>
                                          <p:spTgt spid="505"/>
                                        </p:tgtEl>
                                      </p:cBhvr>
                                    </p:animEffect>
                                  </p:childTnLst>
                                </p:cTn>
                              </p:par>
                              <p:par>
                                <p:cTn id="8" presetID="10" presetClass="entr" presetSubtype="0" fill="hold" nodeType="withEffect">
                                  <p:stCondLst>
                                    <p:cond delay="0"/>
                                  </p:stCondLst>
                                  <p:childTnLst>
                                    <p:set>
                                      <p:cBhvr>
                                        <p:cTn id="9" dur="1" fill="hold">
                                          <p:stCondLst>
                                            <p:cond delay="0"/>
                                          </p:stCondLst>
                                        </p:cTn>
                                        <p:tgtEl>
                                          <p:spTgt spid="507"/>
                                        </p:tgtEl>
                                        <p:attrNameLst>
                                          <p:attrName>style.visibility</p:attrName>
                                        </p:attrNameLst>
                                      </p:cBhvr>
                                      <p:to>
                                        <p:strVal val="visible"/>
                                      </p:to>
                                    </p:set>
                                    <p:animEffect transition="in" filter="fade">
                                      <p:cBhvr>
                                        <p:cTn id="10" dur="1000"/>
                                        <p:tgtEl>
                                          <p:spTgt spid="507"/>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508"/>
                                        </p:tgtEl>
                                        <p:attrNameLst>
                                          <p:attrName>style.visibility</p:attrName>
                                        </p:attrNameLst>
                                      </p:cBhvr>
                                      <p:to>
                                        <p:strVal val="visible"/>
                                      </p:to>
                                    </p:set>
                                    <p:animEffect transition="in" filter="fade">
                                      <p:cBhvr>
                                        <p:cTn id="14" dur="1000"/>
                                        <p:tgtEl>
                                          <p:spTgt spid="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ECDD"/>
        </a:solidFill>
        <a:effectLst/>
      </p:bgPr>
    </p:bg>
    <p:spTree>
      <p:nvGrpSpPr>
        <p:cNvPr id="1" name="Shape 512"/>
        <p:cNvGrpSpPr/>
        <p:nvPr/>
      </p:nvGrpSpPr>
      <p:grpSpPr>
        <a:xfrm>
          <a:off x="0" y="0"/>
          <a:ext cx="0" cy="0"/>
          <a:chOff x="0" y="0"/>
          <a:chExt cx="0" cy="0"/>
        </a:xfrm>
      </p:grpSpPr>
      <p:grpSp>
        <p:nvGrpSpPr>
          <p:cNvPr id="513" name="Google Shape;513;p39"/>
          <p:cNvGrpSpPr/>
          <p:nvPr/>
        </p:nvGrpSpPr>
        <p:grpSpPr>
          <a:xfrm>
            <a:off x="4571999" y="1277627"/>
            <a:ext cx="3867312" cy="3237699"/>
            <a:chOff x="4545949" y="1251677"/>
            <a:chExt cx="3867312" cy="3237699"/>
          </a:xfrm>
        </p:grpSpPr>
        <p:sp>
          <p:nvSpPr>
            <p:cNvPr id="514" name="Google Shape;514;p39"/>
            <p:cNvSpPr/>
            <p:nvPr/>
          </p:nvSpPr>
          <p:spPr>
            <a:xfrm>
              <a:off x="4936441" y="4347811"/>
              <a:ext cx="1866968" cy="141565"/>
            </a:xfrm>
            <a:custGeom>
              <a:avLst/>
              <a:gdLst/>
              <a:ahLst/>
              <a:cxnLst/>
              <a:rect l="l" t="t" r="r" b="b"/>
              <a:pathLst>
                <a:path w="23422" h="1776" extrusionOk="0">
                  <a:moveTo>
                    <a:pt x="1" y="0"/>
                  </a:moveTo>
                  <a:lnTo>
                    <a:pt x="1" y="1775"/>
                  </a:lnTo>
                  <a:lnTo>
                    <a:pt x="23422" y="1775"/>
                  </a:lnTo>
                  <a:lnTo>
                    <a:pt x="23422" y="0"/>
                  </a:lnTo>
                  <a:close/>
                </a:path>
              </a:pathLst>
            </a:custGeom>
            <a:solidFill>
              <a:srgbClr val="123D60">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7301388" y="1941000"/>
              <a:ext cx="274999" cy="474274"/>
            </a:xfrm>
            <a:custGeom>
              <a:avLst/>
              <a:gdLst/>
              <a:ahLst/>
              <a:cxnLst/>
              <a:rect l="l" t="t" r="r" b="b"/>
              <a:pathLst>
                <a:path w="3450" h="5950" extrusionOk="0">
                  <a:moveTo>
                    <a:pt x="2500" y="1"/>
                  </a:moveTo>
                  <a:cubicBezTo>
                    <a:pt x="2500" y="1"/>
                    <a:pt x="525" y="3125"/>
                    <a:pt x="1" y="5000"/>
                  </a:cubicBezTo>
                  <a:cubicBezTo>
                    <a:pt x="1" y="5000"/>
                    <a:pt x="525" y="5950"/>
                    <a:pt x="1575" y="5950"/>
                  </a:cubicBezTo>
                  <a:lnTo>
                    <a:pt x="3450" y="2925"/>
                  </a:lnTo>
                  <a:lnTo>
                    <a:pt x="2500" y="1"/>
                  </a:ln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5267151" y="3618634"/>
              <a:ext cx="1245389" cy="91667"/>
            </a:xfrm>
            <a:custGeom>
              <a:avLst/>
              <a:gdLst/>
              <a:ahLst/>
              <a:cxnLst/>
              <a:rect l="l" t="t" r="r" b="b"/>
              <a:pathLst>
                <a:path w="15624" h="1150" extrusionOk="0">
                  <a:moveTo>
                    <a:pt x="1" y="0"/>
                  </a:moveTo>
                  <a:lnTo>
                    <a:pt x="1" y="1150"/>
                  </a:lnTo>
                  <a:lnTo>
                    <a:pt x="15623" y="1150"/>
                  </a:lnTo>
                  <a:lnTo>
                    <a:pt x="15623" y="0"/>
                  </a:lnTo>
                  <a:close/>
                </a:path>
              </a:pathLst>
            </a:custGeom>
            <a:solidFill>
              <a:srgbClr val="B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5267151" y="3618634"/>
              <a:ext cx="1245389" cy="91667"/>
            </a:xfrm>
            <a:custGeom>
              <a:avLst/>
              <a:gdLst/>
              <a:ahLst/>
              <a:cxnLst/>
              <a:rect l="l" t="t" r="r" b="b"/>
              <a:pathLst>
                <a:path w="15624" h="1150" extrusionOk="0">
                  <a:moveTo>
                    <a:pt x="1" y="0"/>
                  </a:moveTo>
                  <a:lnTo>
                    <a:pt x="1" y="1150"/>
                  </a:lnTo>
                  <a:lnTo>
                    <a:pt x="15623" y="1150"/>
                  </a:lnTo>
                  <a:lnTo>
                    <a:pt x="15623" y="0"/>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5209442" y="3277878"/>
              <a:ext cx="107608" cy="1153723"/>
            </a:xfrm>
            <a:custGeom>
              <a:avLst/>
              <a:gdLst/>
              <a:ahLst/>
              <a:cxnLst/>
              <a:rect l="l" t="t" r="r" b="b"/>
              <a:pathLst>
                <a:path w="1350" h="14474" extrusionOk="0">
                  <a:moveTo>
                    <a:pt x="0" y="1"/>
                  </a:moveTo>
                  <a:lnTo>
                    <a:pt x="0" y="14473"/>
                  </a:lnTo>
                  <a:lnTo>
                    <a:pt x="1350" y="14473"/>
                  </a:lnTo>
                  <a:lnTo>
                    <a:pt x="135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5209442" y="3369543"/>
              <a:ext cx="107608" cy="65840"/>
            </a:xfrm>
            <a:custGeom>
              <a:avLst/>
              <a:gdLst/>
              <a:ahLst/>
              <a:cxnLst/>
              <a:rect l="l" t="t" r="r" b="b"/>
              <a:pathLst>
                <a:path w="1350" h="826" extrusionOk="0">
                  <a:moveTo>
                    <a:pt x="0" y="1"/>
                  </a:moveTo>
                  <a:lnTo>
                    <a:pt x="0" y="826"/>
                  </a:lnTo>
                  <a:lnTo>
                    <a:pt x="1350" y="826"/>
                  </a:lnTo>
                  <a:lnTo>
                    <a:pt x="1350" y="1"/>
                  </a:lnTo>
                  <a:close/>
                </a:path>
              </a:pathLst>
            </a:custGeom>
            <a:solidFill>
              <a:srgbClr val="164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5856913" y="3277878"/>
              <a:ext cx="99717" cy="1119846"/>
            </a:xfrm>
            <a:custGeom>
              <a:avLst/>
              <a:gdLst/>
              <a:ahLst/>
              <a:cxnLst/>
              <a:rect l="l" t="t" r="r" b="b"/>
              <a:pathLst>
                <a:path w="1251" h="14049" extrusionOk="0">
                  <a:moveTo>
                    <a:pt x="1" y="1"/>
                  </a:moveTo>
                  <a:lnTo>
                    <a:pt x="1" y="14048"/>
                  </a:lnTo>
                  <a:lnTo>
                    <a:pt x="1250" y="14048"/>
                  </a:lnTo>
                  <a:lnTo>
                    <a:pt x="125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5856913" y="3369543"/>
              <a:ext cx="99717" cy="65840"/>
            </a:xfrm>
            <a:custGeom>
              <a:avLst/>
              <a:gdLst/>
              <a:ahLst/>
              <a:cxnLst/>
              <a:rect l="l" t="t" r="r" b="b"/>
              <a:pathLst>
                <a:path w="1251" h="826" extrusionOk="0">
                  <a:moveTo>
                    <a:pt x="1" y="1"/>
                  </a:moveTo>
                  <a:lnTo>
                    <a:pt x="1" y="826"/>
                  </a:lnTo>
                  <a:lnTo>
                    <a:pt x="1250" y="826"/>
                  </a:lnTo>
                  <a:lnTo>
                    <a:pt x="1250" y="1"/>
                  </a:lnTo>
                  <a:close/>
                </a:path>
              </a:pathLst>
            </a:custGeom>
            <a:solidFill>
              <a:srgbClr val="164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6446675" y="3277878"/>
              <a:ext cx="99717" cy="1153723"/>
            </a:xfrm>
            <a:custGeom>
              <a:avLst/>
              <a:gdLst/>
              <a:ahLst/>
              <a:cxnLst/>
              <a:rect l="l" t="t" r="r" b="b"/>
              <a:pathLst>
                <a:path w="1251" h="14474" extrusionOk="0">
                  <a:moveTo>
                    <a:pt x="0" y="1"/>
                  </a:moveTo>
                  <a:lnTo>
                    <a:pt x="0" y="14473"/>
                  </a:lnTo>
                  <a:lnTo>
                    <a:pt x="1250" y="14473"/>
                  </a:lnTo>
                  <a:lnTo>
                    <a:pt x="125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6446675" y="3369543"/>
              <a:ext cx="99717" cy="65840"/>
            </a:xfrm>
            <a:custGeom>
              <a:avLst/>
              <a:gdLst/>
              <a:ahLst/>
              <a:cxnLst/>
              <a:rect l="l" t="t" r="r" b="b"/>
              <a:pathLst>
                <a:path w="1251" h="826" extrusionOk="0">
                  <a:moveTo>
                    <a:pt x="0" y="1"/>
                  </a:moveTo>
                  <a:lnTo>
                    <a:pt x="0" y="826"/>
                  </a:lnTo>
                  <a:lnTo>
                    <a:pt x="1250" y="826"/>
                  </a:lnTo>
                  <a:lnTo>
                    <a:pt x="1250" y="1"/>
                  </a:lnTo>
                  <a:close/>
                </a:path>
              </a:pathLst>
            </a:custGeom>
            <a:solidFill>
              <a:srgbClr val="164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4545949" y="1277583"/>
              <a:ext cx="2598147" cy="2092069"/>
            </a:xfrm>
            <a:custGeom>
              <a:avLst/>
              <a:gdLst/>
              <a:ahLst/>
              <a:cxnLst/>
              <a:rect l="l" t="t" r="r" b="b"/>
              <a:pathLst>
                <a:path w="32595" h="26246" extrusionOk="0">
                  <a:moveTo>
                    <a:pt x="1" y="0"/>
                  </a:moveTo>
                  <a:lnTo>
                    <a:pt x="1" y="26246"/>
                  </a:lnTo>
                  <a:lnTo>
                    <a:pt x="32595" y="26246"/>
                  </a:lnTo>
                  <a:lnTo>
                    <a:pt x="32595" y="0"/>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4627651" y="1343343"/>
              <a:ext cx="2458655" cy="1958554"/>
            </a:xfrm>
            <a:custGeom>
              <a:avLst/>
              <a:gdLst/>
              <a:ahLst/>
              <a:cxnLst/>
              <a:rect l="l" t="t" r="r" b="b"/>
              <a:pathLst>
                <a:path w="30845" h="24571" extrusionOk="0">
                  <a:moveTo>
                    <a:pt x="0" y="0"/>
                  </a:moveTo>
                  <a:lnTo>
                    <a:pt x="0" y="24571"/>
                  </a:lnTo>
                  <a:lnTo>
                    <a:pt x="30845" y="24571"/>
                  </a:lnTo>
                  <a:lnTo>
                    <a:pt x="308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5067960" y="1251677"/>
              <a:ext cx="1593961" cy="117652"/>
            </a:xfrm>
            <a:custGeom>
              <a:avLst/>
              <a:gdLst/>
              <a:ahLst/>
              <a:cxnLst/>
              <a:rect l="l" t="t" r="r" b="b"/>
              <a:pathLst>
                <a:path w="19997" h="1476" extrusionOk="0">
                  <a:moveTo>
                    <a:pt x="0" y="0"/>
                  </a:moveTo>
                  <a:lnTo>
                    <a:pt x="0" y="1475"/>
                  </a:lnTo>
                  <a:lnTo>
                    <a:pt x="19997" y="1475"/>
                  </a:lnTo>
                  <a:lnTo>
                    <a:pt x="19997" y="0"/>
                  </a:lnTo>
                  <a:close/>
                </a:path>
              </a:pathLst>
            </a:custGeom>
            <a:solidFill>
              <a:srgbClr val="14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5695596" y="1446075"/>
              <a:ext cx="523320" cy="85137"/>
            </a:xfrm>
            <a:custGeom>
              <a:avLst/>
              <a:gdLst/>
              <a:ahLst/>
              <a:cxnLst/>
              <a:rect l="l" t="t" r="r" b="b"/>
              <a:pathLst>
                <a:path w="7075" h="1151" extrusionOk="0">
                  <a:moveTo>
                    <a:pt x="0" y="0"/>
                  </a:moveTo>
                  <a:lnTo>
                    <a:pt x="0" y="1150"/>
                  </a:lnTo>
                  <a:lnTo>
                    <a:pt x="7074" y="1150"/>
                  </a:lnTo>
                  <a:lnTo>
                    <a:pt x="7074" y="0"/>
                  </a:lnTo>
                  <a:close/>
                </a:path>
              </a:pathLst>
            </a:custGeom>
            <a:solidFill>
              <a:srgbClr val="14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7367148" y="4347811"/>
              <a:ext cx="1046114" cy="141565"/>
            </a:xfrm>
            <a:custGeom>
              <a:avLst/>
              <a:gdLst/>
              <a:ahLst/>
              <a:cxnLst/>
              <a:rect l="l" t="t" r="r" b="b"/>
              <a:pathLst>
                <a:path w="13124" h="1776" extrusionOk="0">
                  <a:moveTo>
                    <a:pt x="6574" y="0"/>
                  </a:moveTo>
                  <a:cubicBezTo>
                    <a:pt x="2925" y="0"/>
                    <a:pt x="0" y="425"/>
                    <a:pt x="0" y="950"/>
                  </a:cubicBezTo>
                  <a:cubicBezTo>
                    <a:pt x="0" y="1375"/>
                    <a:pt x="2925" y="1775"/>
                    <a:pt x="6574" y="1775"/>
                  </a:cubicBezTo>
                  <a:cubicBezTo>
                    <a:pt x="10224" y="1775"/>
                    <a:pt x="13123" y="1375"/>
                    <a:pt x="13123" y="950"/>
                  </a:cubicBezTo>
                  <a:cubicBezTo>
                    <a:pt x="13123" y="425"/>
                    <a:pt x="10224" y="0"/>
                    <a:pt x="6574" y="0"/>
                  </a:cubicBezTo>
                  <a:close/>
                </a:path>
              </a:pathLst>
            </a:custGeom>
            <a:solidFill>
              <a:srgbClr val="123D60">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8090342" y="4224262"/>
              <a:ext cx="183413" cy="218804"/>
            </a:xfrm>
            <a:custGeom>
              <a:avLst/>
              <a:gdLst/>
              <a:ahLst/>
              <a:cxnLst/>
              <a:rect l="l" t="t" r="r" b="b"/>
              <a:pathLst>
                <a:path w="2301" h="2745" extrusionOk="0">
                  <a:moveTo>
                    <a:pt x="1251" y="1"/>
                  </a:moveTo>
                  <a:lnTo>
                    <a:pt x="1" y="301"/>
                  </a:lnTo>
                  <a:cubicBezTo>
                    <a:pt x="1" y="301"/>
                    <a:pt x="201" y="1775"/>
                    <a:pt x="626" y="2500"/>
                  </a:cubicBezTo>
                  <a:cubicBezTo>
                    <a:pt x="626" y="2500"/>
                    <a:pt x="1189" y="2744"/>
                    <a:pt x="1662" y="2744"/>
                  </a:cubicBezTo>
                  <a:cubicBezTo>
                    <a:pt x="2005" y="2744"/>
                    <a:pt x="2300" y="2616"/>
                    <a:pt x="2300" y="2175"/>
                  </a:cubicBezTo>
                  <a:lnTo>
                    <a:pt x="1251" y="1"/>
                  </a:ln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7998677" y="3959310"/>
              <a:ext cx="233231" cy="412978"/>
            </a:xfrm>
            <a:custGeom>
              <a:avLst/>
              <a:gdLst/>
              <a:ahLst/>
              <a:cxnLst/>
              <a:rect l="l" t="t" r="r" b="b"/>
              <a:pathLst>
                <a:path w="2926" h="5181" extrusionOk="0">
                  <a:moveTo>
                    <a:pt x="1776" y="0"/>
                  </a:moveTo>
                  <a:cubicBezTo>
                    <a:pt x="1251" y="200"/>
                    <a:pt x="626" y="400"/>
                    <a:pt x="1" y="500"/>
                  </a:cubicBezTo>
                  <a:cubicBezTo>
                    <a:pt x="726" y="2075"/>
                    <a:pt x="1451" y="4475"/>
                    <a:pt x="1451" y="4475"/>
                  </a:cubicBezTo>
                  <a:cubicBezTo>
                    <a:pt x="1451" y="4475"/>
                    <a:pt x="1735" y="5109"/>
                    <a:pt x="1935" y="5109"/>
                  </a:cubicBezTo>
                  <a:cubicBezTo>
                    <a:pt x="1949" y="5109"/>
                    <a:pt x="1963" y="5106"/>
                    <a:pt x="1976" y="5099"/>
                  </a:cubicBezTo>
                  <a:cubicBezTo>
                    <a:pt x="2116" y="5157"/>
                    <a:pt x="2237" y="5181"/>
                    <a:pt x="2342" y="5181"/>
                  </a:cubicBezTo>
                  <a:cubicBezTo>
                    <a:pt x="2779" y="5181"/>
                    <a:pt x="2925" y="4774"/>
                    <a:pt x="2925" y="4774"/>
                  </a:cubicBezTo>
                  <a:lnTo>
                    <a:pt x="2401" y="3325"/>
                  </a:lnTo>
                  <a:cubicBezTo>
                    <a:pt x="2401" y="3325"/>
                    <a:pt x="2076" y="1750"/>
                    <a:pt x="1776" y="0"/>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7500659" y="3991193"/>
              <a:ext cx="233152" cy="390579"/>
            </a:xfrm>
            <a:custGeom>
              <a:avLst/>
              <a:gdLst/>
              <a:ahLst/>
              <a:cxnLst/>
              <a:rect l="l" t="t" r="r" b="b"/>
              <a:pathLst>
                <a:path w="2925" h="4900" extrusionOk="0">
                  <a:moveTo>
                    <a:pt x="2925" y="0"/>
                  </a:moveTo>
                  <a:cubicBezTo>
                    <a:pt x="2400" y="0"/>
                    <a:pt x="1775" y="0"/>
                    <a:pt x="1150" y="100"/>
                  </a:cubicBezTo>
                  <a:cubicBezTo>
                    <a:pt x="1150" y="1575"/>
                    <a:pt x="1050" y="2725"/>
                    <a:pt x="1050" y="2725"/>
                  </a:cubicBezTo>
                  <a:lnTo>
                    <a:pt x="0" y="4899"/>
                  </a:lnTo>
                  <a:lnTo>
                    <a:pt x="1050" y="4799"/>
                  </a:lnTo>
                  <a:lnTo>
                    <a:pt x="2400" y="2825"/>
                  </a:lnTo>
                  <a:cubicBezTo>
                    <a:pt x="2400" y="2825"/>
                    <a:pt x="2600" y="1475"/>
                    <a:pt x="2925" y="0"/>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7426929" y="4208320"/>
              <a:ext cx="298913" cy="230043"/>
            </a:xfrm>
            <a:custGeom>
              <a:avLst/>
              <a:gdLst/>
              <a:ahLst/>
              <a:cxnLst/>
              <a:rect l="l" t="t" r="r" b="b"/>
              <a:pathLst>
                <a:path w="3750" h="2886" extrusionOk="0">
                  <a:moveTo>
                    <a:pt x="3325" y="1"/>
                  </a:moveTo>
                  <a:cubicBezTo>
                    <a:pt x="3325" y="1"/>
                    <a:pt x="2500" y="1351"/>
                    <a:pt x="1975" y="1750"/>
                  </a:cubicBezTo>
                  <a:cubicBezTo>
                    <a:pt x="1757" y="1927"/>
                    <a:pt x="1557" y="1978"/>
                    <a:pt x="1397" y="1978"/>
                  </a:cubicBezTo>
                  <a:cubicBezTo>
                    <a:pt x="1171" y="1978"/>
                    <a:pt x="1025" y="1875"/>
                    <a:pt x="1025" y="1875"/>
                  </a:cubicBezTo>
                  <a:cubicBezTo>
                    <a:pt x="1025" y="1875"/>
                    <a:pt x="0" y="2275"/>
                    <a:pt x="200" y="2700"/>
                  </a:cubicBezTo>
                  <a:cubicBezTo>
                    <a:pt x="264" y="2837"/>
                    <a:pt x="491" y="2886"/>
                    <a:pt x="781" y="2886"/>
                  </a:cubicBezTo>
                  <a:cubicBezTo>
                    <a:pt x="1391" y="2886"/>
                    <a:pt x="2279" y="2668"/>
                    <a:pt x="2500" y="2600"/>
                  </a:cubicBezTo>
                  <a:cubicBezTo>
                    <a:pt x="2700" y="2500"/>
                    <a:pt x="3125" y="1451"/>
                    <a:pt x="3125" y="1451"/>
                  </a:cubicBezTo>
                  <a:lnTo>
                    <a:pt x="3125" y="2600"/>
                  </a:lnTo>
                  <a:lnTo>
                    <a:pt x="3325" y="2600"/>
                  </a:lnTo>
                  <a:cubicBezTo>
                    <a:pt x="3325" y="2600"/>
                    <a:pt x="3525" y="1650"/>
                    <a:pt x="3625" y="1026"/>
                  </a:cubicBezTo>
                  <a:cubicBezTo>
                    <a:pt x="3750" y="301"/>
                    <a:pt x="3325" y="1"/>
                    <a:pt x="3325" y="1"/>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7251571" y="2447072"/>
              <a:ext cx="854810" cy="1794113"/>
            </a:xfrm>
            <a:custGeom>
              <a:avLst/>
              <a:gdLst/>
              <a:ahLst/>
              <a:cxnLst/>
              <a:rect l="l" t="t" r="r" b="b"/>
              <a:pathLst>
                <a:path w="10724" h="22508" extrusionOk="0">
                  <a:moveTo>
                    <a:pt x="6574" y="1"/>
                  </a:moveTo>
                  <a:lnTo>
                    <a:pt x="4900" y="426"/>
                  </a:lnTo>
                  <a:lnTo>
                    <a:pt x="3650" y="226"/>
                  </a:lnTo>
                  <a:cubicBezTo>
                    <a:pt x="3650" y="226"/>
                    <a:pt x="1" y="2300"/>
                    <a:pt x="950" y="7199"/>
                  </a:cubicBezTo>
                  <a:cubicBezTo>
                    <a:pt x="1150" y="8449"/>
                    <a:pt x="1250" y="9074"/>
                    <a:pt x="1775" y="11474"/>
                  </a:cubicBezTo>
                  <a:cubicBezTo>
                    <a:pt x="2200" y="14073"/>
                    <a:pt x="2500" y="16473"/>
                    <a:pt x="3850" y="22197"/>
                  </a:cubicBezTo>
                  <a:lnTo>
                    <a:pt x="3950" y="22297"/>
                  </a:lnTo>
                  <a:cubicBezTo>
                    <a:pt x="4075" y="22297"/>
                    <a:pt x="4375" y="22397"/>
                    <a:pt x="4900" y="22497"/>
                  </a:cubicBezTo>
                  <a:cubicBezTo>
                    <a:pt x="4985" y="22504"/>
                    <a:pt x="5069" y="22508"/>
                    <a:pt x="5153" y="22508"/>
                  </a:cubicBezTo>
                  <a:cubicBezTo>
                    <a:pt x="6196" y="22508"/>
                    <a:pt x="7074" y="21972"/>
                    <a:pt x="7074" y="21972"/>
                  </a:cubicBezTo>
                  <a:cubicBezTo>
                    <a:pt x="7199" y="21047"/>
                    <a:pt x="6350" y="17398"/>
                    <a:pt x="6250" y="17198"/>
                  </a:cubicBezTo>
                  <a:cubicBezTo>
                    <a:pt x="5725" y="15423"/>
                    <a:pt x="5200" y="14073"/>
                    <a:pt x="5200" y="14073"/>
                  </a:cubicBezTo>
                  <a:lnTo>
                    <a:pt x="5200" y="13973"/>
                  </a:lnTo>
                  <a:cubicBezTo>
                    <a:pt x="4800" y="12923"/>
                    <a:pt x="4900" y="11249"/>
                    <a:pt x="5100" y="9899"/>
                  </a:cubicBezTo>
                  <a:cubicBezTo>
                    <a:pt x="5100" y="9474"/>
                    <a:pt x="5200" y="9174"/>
                    <a:pt x="5200" y="8849"/>
                  </a:cubicBezTo>
                  <a:cubicBezTo>
                    <a:pt x="5325" y="8349"/>
                    <a:pt x="5325" y="8024"/>
                    <a:pt x="5425" y="7824"/>
                  </a:cubicBezTo>
                  <a:cubicBezTo>
                    <a:pt x="5625" y="8649"/>
                    <a:pt x="5825" y="9374"/>
                    <a:pt x="5950" y="9699"/>
                  </a:cubicBezTo>
                  <a:cubicBezTo>
                    <a:pt x="6250" y="10624"/>
                    <a:pt x="6574" y="12299"/>
                    <a:pt x="7074" y="13548"/>
                  </a:cubicBezTo>
                  <a:lnTo>
                    <a:pt x="9474" y="13548"/>
                  </a:lnTo>
                  <a:cubicBezTo>
                    <a:pt x="9699" y="12399"/>
                    <a:pt x="9999" y="9374"/>
                    <a:pt x="10199" y="7299"/>
                  </a:cubicBezTo>
                  <a:cubicBezTo>
                    <a:pt x="10724" y="2400"/>
                    <a:pt x="6574" y="1"/>
                    <a:pt x="6574"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7385082" y="1353067"/>
              <a:ext cx="430434" cy="658405"/>
            </a:xfrm>
            <a:custGeom>
              <a:avLst/>
              <a:gdLst/>
              <a:ahLst/>
              <a:cxnLst/>
              <a:rect l="l" t="t" r="r" b="b"/>
              <a:pathLst>
                <a:path w="5400" h="8260" extrusionOk="0">
                  <a:moveTo>
                    <a:pt x="4288" y="1"/>
                  </a:moveTo>
                  <a:cubicBezTo>
                    <a:pt x="3860" y="1"/>
                    <a:pt x="3364" y="139"/>
                    <a:pt x="2900" y="603"/>
                  </a:cubicBezTo>
                  <a:cubicBezTo>
                    <a:pt x="1650" y="1753"/>
                    <a:pt x="2500" y="3328"/>
                    <a:pt x="1350" y="4152"/>
                  </a:cubicBezTo>
                  <a:cubicBezTo>
                    <a:pt x="300" y="4877"/>
                    <a:pt x="0" y="5927"/>
                    <a:pt x="725" y="7177"/>
                  </a:cubicBezTo>
                  <a:cubicBezTo>
                    <a:pt x="1182" y="8091"/>
                    <a:pt x="2474" y="8260"/>
                    <a:pt x="3366" y="8260"/>
                  </a:cubicBezTo>
                  <a:cubicBezTo>
                    <a:pt x="3889" y="8260"/>
                    <a:pt x="4275" y="8202"/>
                    <a:pt x="4275" y="8202"/>
                  </a:cubicBezTo>
                  <a:lnTo>
                    <a:pt x="5399" y="303"/>
                  </a:lnTo>
                  <a:cubicBezTo>
                    <a:pt x="5399" y="303"/>
                    <a:pt x="4919" y="1"/>
                    <a:pt x="4288"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7799486" y="1767713"/>
              <a:ext cx="141565" cy="199275"/>
            </a:xfrm>
            <a:custGeom>
              <a:avLst/>
              <a:gdLst/>
              <a:ahLst/>
              <a:cxnLst/>
              <a:rect l="l" t="t" r="r" b="b"/>
              <a:pathLst>
                <a:path w="1776" h="2500" extrusionOk="0">
                  <a:moveTo>
                    <a:pt x="425" y="0"/>
                  </a:moveTo>
                  <a:lnTo>
                    <a:pt x="0" y="2500"/>
                  </a:lnTo>
                  <a:lnTo>
                    <a:pt x="1350" y="2500"/>
                  </a:lnTo>
                  <a:lnTo>
                    <a:pt x="1775" y="200"/>
                  </a:lnTo>
                  <a:lnTo>
                    <a:pt x="425" y="0"/>
                  </a:lnTo>
                  <a:close/>
                </a:path>
              </a:pathLst>
            </a:custGeom>
            <a:solidFill>
              <a:srgbClr val="0C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7516601" y="1741808"/>
              <a:ext cx="432427" cy="312304"/>
            </a:xfrm>
            <a:custGeom>
              <a:avLst/>
              <a:gdLst/>
              <a:ahLst/>
              <a:cxnLst/>
              <a:rect l="l" t="t" r="r" b="b"/>
              <a:pathLst>
                <a:path w="5425" h="3918" extrusionOk="0">
                  <a:moveTo>
                    <a:pt x="4274" y="0"/>
                  </a:moveTo>
                  <a:lnTo>
                    <a:pt x="2400" y="1050"/>
                  </a:lnTo>
                  <a:lnTo>
                    <a:pt x="2000" y="2200"/>
                  </a:lnTo>
                  <a:lnTo>
                    <a:pt x="625" y="2600"/>
                  </a:lnTo>
                  <a:cubicBezTo>
                    <a:pt x="625" y="2600"/>
                    <a:pt x="0" y="3450"/>
                    <a:pt x="1875" y="3850"/>
                  </a:cubicBezTo>
                  <a:cubicBezTo>
                    <a:pt x="2149" y="3897"/>
                    <a:pt x="2418" y="3917"/>
                    <a:pt x="2679" y="3917"/>
                  </a:cubicBezTo>
                  <a:cubicBezTo>
                    <a:pt x="4203" y="3917"/>
                    <a:pt x="5424" y="3225"/>
                    <a:pt x="5424" y="3225"/>
                  </a:cubicBezTo>
                  <a:lnTo>
                    <a:pt x="3749" y="2300"/>
                  </a:lnTo>
                  <a:lnTo>
                    <a:pt x="4274" y="0"/>
                  </a:ln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7683909" y="1857385"/>
              <a:ext cx="141565" cy="49819"/>
            </a:xfrm>
            <a:custGeom>
              <a:avLst/>
              <a:gdLst/>
              <a:ahLst/>
              <a:cxnLst/>
              <a:rect l="l" t="t" r="r" b="b"/>
              <a:pathLst>
                <a:path w="1776" h="625" extrusionOk="0">
                  <a:moveTo>
                    <a:pt x="1775" y="0"/>
                  </a:moveTo>
                  <a:lnTo>
                    <a:pt x="1775" y="0"/>
                  </a:lnTo>
                  <a:cubicBezTo>
                    <a:pt x="1450" y="125"/>
                    <a:pt x="1025" y="225"/>
                    <a:pt x="726" y="225"/>
                  </a:cubicBezTo>
                  <a:lnTo>
                    <a:pt x="101" y="225"/>
                  </a:lnTo>
                  <a:lnTo>
                    <a:pt x="1" y="625"/>
                  </a:lnTo>
                  <a:cubicBezTo>
                    <a:pt x="201" y="625"/>
                    <a:pt x="926" y="525"/>
                    <a:pt x="1450" y="525"/>
                  </a:cubicBezTo>
                  <a:lnTo>
                    <a:pt x="1650" y="525"/>
                  </a:lnTo>
                  <a:lnTo>
                    <a:pt x="1775" y="0"/>
                  </a:lnTo>
                  <a:close/>
                </a:path>
              </a:pathLst>
            </a:custGeom>
            <a:solidFill>
              <a:srgbClr val="E0A9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7542427" y="1425921"/>
              <a:ext cx="498188" cy="451637"/>
            </a:xfrm>
            <a:custGeom>
              <a:avLst/>
              <a:gdLst/>
              <a:ahLst/>
              <a:cxnLst/>
              <a:rect l="l" t="t" r="r" b="b"/>
              <a:pathLst>
                <a:path w="6250" h="5666" extrusionOk="0">
                  <a:moveTo>
                    <a:pt x="3130" y="0"/>
                  </a:moveTo>
                  <a:cubicBezTo>
                    <a:pt x="2577" y="0"/>
                    <a:pt x="1397" y="128"/>
                    <a:pt x="926" y="1164"/>
                  </a:cubicBezTo>
                  <a:cubicBezTo>
                    <a:pt x="426" y="2414"/>
                    <a:pt x="1" y="4063"/>
                    <a:pt x="926" y="5113"/>
                  </a:cubicBezTo>
                  <a:cubicBezTo>
                    <a:pt x="1356" y="5492"/>
                    <a:pt x="1892" y="5666"/>
                    <a:pt x="2438" y="5666"/>
                  </a:cubicBezTo>
                  <a:cubicBezTo>
                    <a:pt x="3223" y="5666"/>
                    <a:pt x="4030" y="5307"/>
                    <a:pt x="4575" y="4688"/>
                  </a:cubicBezTo>
                  <a:cubicBezTo>
                    <a:pt x="5525" y="3663"/>
                    <a:pt x="6250" y="939"/>
                    <a:pt x="3425" y="14"/>
                  </a:cubicBezTo>
                  <a:cubicBezTo>
                    <a:pt x="3425" y="14"/>
                    <a:pt x="3311" y="0"/>
                    <a:pt x="3130" y="0"/>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7658004" y="1650142"/>
              <a:ext cx="41927" cy="75804"/>
            </a:xfrm>
            <a:custGeom>
              <a:avLst/>
              <a:gdLst/>
              <a:ahLst/>
              <a:cxnLst/>
              <a:rect l="l" t="t" r="r" b="b"/>
              <a:pathLst>
                <a:path w="526" h="951" extrusionOk="0">
                  <a:moveTo>
                    <a:pt x="526" y="0"/>
                  </a:moveTo>
                  <a:lnTo>
                    <a:pt x="526" y="0"/>
                  </a:lnTo>
                  <a:cubicBezTo>
                    <a:pt x="526" y="1"/>
                    <a:pt x="425" y="226"/>
                    <a:pt x="1" y="525"/>
                  </a:cubicBezTo>
                  <a:lnTo>
                    <a:pt x="326" y="950"/>
                  </a:lnTo>
                  <a:lnTo>
                    <a:pt x="526" y="0"/>
                  </a:lnTo>
                  <a:close/>
                </a:path>
              </a:pathLst>
            </a:custGeom>
            <a:solidFill>
              <a:srgbClr val="D6A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7650033" y="1749778"/>
              <a:ext cx="149536" cy="42964"/>
            </a:xfrm>
            <a:custGeom>
              <a:avLst/>
              <a:gdLst/>
              <a:ahLst/>
              <a:cxnLst/>
              <a:rect l="l" t="t" r="r" b="b"/>
              <a:pathLst>
                <a:path w="1876" h="539" extrusionOk="0">
                  <a:moveTo>
                    <a:pt x="1" y="0"/>
                  </a:moveTo>
                  <a:cubicBezTo>
                    <a:pt x="1" y="0"/>
                    <a:pt x="411" y="538"/>
                    <a:pt x="1104" y="538"/>
                  </a:cubicBezTo>
                  <a:cubicBezTo>
                    <a:pt x="1332" y="538"/>
                    <a:pt x="1591" y="480"/>
                    <a:pt x="1875" y="325"/>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7725756" y="1349002"/>
              <a:ext cx="406521" cy="686463"/>
            </a:xfrm>
            <a:custGeom>
              <a:avLst/>
              <a:gdLst/>
              <a:ahLst/>
              <a:cxnLst/>
              <a:rect l="l" t="t" r="r" b="b"/>
              <a:pathLst>
                <a:path w="5100" h="8612" extrusionOk="0">
                  <a:moveTo>
                    <a:pt x="1585" y="1"/>
                  </a:moveTo>
                  <a:cubicBezTo>
                    <a:pt x="922" y="1"/>
                    <a:pt x="319" y="338"/>
                    <a:pt x="201" y="1079"/>
                  </a:cubicBezTo>
                  <a:cubicBezTo>
                    <a:pt x="201" y="1079"/>
                    <a:pt x="1" y="2754"/>
                    <a:pt x="1650" y="3878"/>
                  </a:cubicBezTo>
                  <a:cubicBezTo>
                    <a:pt x="1650" y="3878"/>
                    <a:pt x="2275" y="4303"/>
                    <a:pt x="2075" y="5028"/>
                  </a:cubicBezTo>
                  <a:cubicBezTo>
                    <a:pt x="1875" y="5753"/>
                    <a:pt x="925" y="7628"/>
                    <a:pt x="1975" y="8253"/>
                  </a:cubicBezTo>
                  <a:cubicBezTo>
                    <a:pt x="2312" y="8480"/>
                    <a:pt x="2776" y="8612"/>
                    <a:pt x="3240" y="8612"/>
                  </a:cubicBezTo>
                  <a:cubicBezTo>
                    <a:pt x="4048" y="8612"/>
                    <a:pt x="4857" y="8213"/>
                    <a:pt x="5000" y="7228"/>
                  </a:cubicBezTo>
                  <a:cubicBezTo>
                    <a:pt x="5100" y="5753"/>
                    <a:pt x="4150" y="6078"/>
                    <a:pt x="4150" y="4203"/>
                  </a:cubicBezTo>
                  <a:cubicBezTo>
                    <a:pt x="4250" y="2329"/>
                    <a:pt x="3850" y="1079"/>
                    <a:pt x="2900" y="454"/>
                  </a:cubicBezTo>
                  <a:cubicBezTo>
                    <a:pt x="2524" y="159"/>
                    <a:pt x="2040" y="1"/>
                    <a:pt x="1585"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359177" y="1900349"/>
              <a:ext cx="705354" cy="929339"/>
            </a:xfrm>
            <a:custGeom>
              <a:avLst/>
              <a:gdLst/>
              <a:ahLst/>
              <a:cxnLst/>
              <a:rect l="l" t="t" r="r" b="b"/>
              <a:pathLst>
                <a:path w="8849" h="11659" extrusionOk="0">
                  <a:moveTo>
                    <a:pt x="3413" y="0"/>
                  </a:moveTo>
                  <a:cubicBezTo>
                    <a:pt x="2485" y="0"/>
                    <a:pt x="1722" y="240"/>
                    <a:pt x="1575" y="936"/>
                  </a:cubicBezTo>
                  <a:cubicBezTo>
                    <a:pt x="1050" y="2910"/>
                    <a:pt x="2100" y="6660"/>
                    <a:pt x="2100" y="6660"/>
                  </a:cubicBezTo>
                  <a:lnTo>
                    <a:pt x="0" y="8959"/>
                  </a:lnTo>
                  <a:cubicBezTo>
                    <a:pt x="0" y="8959"/>
                    <a:pt x="1050" y="10709"/>
                    <a:pt x="2825" y="11134"/>
                  </a:cubicBezTo>
                  <a:lnTo>
                    <a:pt x="3850" y="9584"/>
                  </a:lnTo>
                  <a:lnTo>
                    <a:pt x="4600" y="11659"/>
                  </a:lnTo>
                  <a:cubicBezTo>
                    <a:pt x="4600" y="11659"/>
                    <a:pt x="7099" y="11334"/>
                    <a:pt x="8124" y="10309"/>
                  </a:cubicBezTo>
                  <a:cubicBezTo>
                    <a:pt x="8124" y="10309"/>
                    <a:pt x="7399" y="8209"/>
                    <a:pt x="6774" y="7085"/>
                  </a:cubicBezTo>
                  <a:cubicBezTo>
                    <a:pt x="6774" y="7085"/>
                    <a:pt x="8849" y="2186"/>
                    <a:pt x="8124" y="1336"/>
                  </a:cubicBezTo>
                  <a:cubicBezTo>
                    <a:pt x="7724" y="1036"/>
                    <a:pt x="6474" y="511"/>
                    <a:pt x="5224" y="211"/>
                  </a:cubicBezTo>
                  <a:lnTo>
                    <a:pt x="4700" y="936"/>
                  </a:lnTo>
                  <a:lnTo>
                    <a:pt x="4475" y="86"/>
                  </a:lnTo>
                  <a:cubicBezTo>
                    <a:pt x="4113" y="32"/>
                    <a:pt x="3752" y="0"/>
                    <a:pt x="3413" y="0"/>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851057" y="2530766"/>
              <a:ext cx="305130" cy="252601"/>
            </a:xfrm>
            <a:custGeom>
              <a:avLst/>
              <a:gdLst/>
              <a:ahLst/>
              <a:cxnLst/>
              <a:rect l="l" t="t" r="r" b="b"/>
              <a:pathLst>
                <a:path w="3828" h="3169" extrusionOk="0">
                  <a:moveTo>
                    <a:pt x="3828" y="1"/>
                  </a:moveTo>
                  <a:lnTo>
                    <a:pt x="2578" y="100"/>
                  </a:lnTo>
                  <a:lnTo>
                    <a:pt x="1753" y="1875"/>
                  </a:lnTo>
                  <a:cubicBezTo>
                    <a:pt x="1753" y="1875"/>
                    <a:pt x="1300" y="1610"/>
                    <a:pt x="949" y="1610"/>
                  </a:cubicBezTo>
                  <a:cubicBezTo>
                    <a:pt x="857" y="1610"/>
                    <a:pt x="771" y="1628"/>
                    <a:pt x="703" y="1675"/>
                  </a:cubicBezTo>
                  <a:cubicBezTo>
                    <a:pt x="703" y="1675"/>
                    <a:pt x="0" y="2586"/>
                    <a:pt x="116" y="2586"/>
                  </a:cubicBezTo>
                  <a:cubicBezTo>
                    <a:pt x="161" y="2586"/>
                    <a:pt x="327" y="2451"/>
                    <a:pt x="703" y="2075"/>
                  </a:cubicBezTo>
                  <a:lnTo>
                    <a:pt x="703" y="2075"/>
                  </a:lnTo>
                  <a:cubicBezTo>
                    <a:pt x="703" y="2075"/>
                    <a:pt x="470" y="2908"/>
                    <a:pt x="566" y="2908"/>
                  </a:cubicBezTo>
                  <a:cubicBezTo>
                    <a:pt x="614" y="2908"/>
                    <a:pt x="745" y="2700"/>
                    <a:pt x="1028" y="2075"/>
                  </a:cubicBezTo>
                  <a:lnTo>
                    <a:pt x="1028" y="2075"/>
                  </a:lnTo>
                  <a:cubicBezTo>
                    <a:pt x="1028" y="2075"/>
                    <a:pt x="925" y="3039"/>
                    <a:pt x="1021" y="3039"/>
                  </a:cubicBezTo>
                  <a:cubicBezTo>
                    <a:pt x="1067" y="3039"/>
                    <a:pt x="1159" y="2820"/>
                    <a:pt x="1328" y="2175"/>
                  </a:cubicBezTo>
                  <a:lnTo>
                    <a:pt x="1328" y="2175"/>
                  </a:lnTo>
                  <a:cubicBezTo>
                    <a:pt x="1328" y="2176"/>
                    <a:pt x="1179" y="3169"/>
                    <a:pt x="1275" y="3169"/>
                  </a:cubicBezTo>
                  <a:cubicBezTo>
                    <a:pt x="1315" y="3169"/>
                    <a:pt x="1398" y="2994"/>
                    <a:pt x="1553" y="2500"/>
                  </a:cubicBezTo>
                  <a:cubicBezTo>
                    <a:pt x="1553" y="2500"/>
                    <a:pt x="1728" y="2806"/>
                    <a:pt x="2000" y="2806"/>
                  </a:cubicBezTo>
                  <a:cubicBezTo>
                    <a:pt x="2084" y="2806"/>
                    <a:pt x="2177" y="2777"/>
                    <a:pt x="2278" y="2700"/>
                  </a:cubicBezTo>
                  <a:cubicBezTo>
                    <a:pt x="2678" y="2300"/>
                    <a:pt x="3828" y="1"/>
                    <a:pt x="3828" y="1"/>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907092" y="2006760"/>
              <a:ext cx="356702" cy="731339"/>
            </a:xfrm>
            <a:custGeom>
              <a:avLst/>
              <a:gdLst/>
              <a:ahLst/>
              <a:cxnLst/>
              <a:rect l="l" t="t" r="r" b="b"/>
              <a:pathLst>
                <a:path w="4475" h="9175" extrusionOk="0">
                  <a:moveTo>
                    <a:pt x="1250" y="1"/>
                  </a:moveTo>
                  <a:lnTo>
                    <a:pt x="0" y="2925"/>
                  </a:lnTo>
                  <a:cubicBezTo>
                    <a:pt x="0" y="2925"/>
                    <a:pt x="1875" y="4800"/>
                    <a:pt x="1875" y="5000"/>
                  </a:cubicBezTo>
                  <a:cubicBezTo>
                    <a:pt x="1875" y="5850"/>
                    <a:pt x="850" y="8249"/>
                    <a:pt x="850" y="8249"/>
                  </a:cubicBezTo>
                  <a:cubicBezTo>
                    <a:pt x="950" y="8649"/>
                    <a:pt x="1775" y="9174"/>
                    <a:pt x="1775" y="9174"/>
                  </a:cubicBezTo>
                  <a:cubicBezTo>
                    <a:pt x="1775" y="9174"/>
                    <a:pt x="4474" y="5625"/>
                    <a:pt x="4074" y="4375"/>
                  </a:cubicBezTo>
                  <a:cubicBezTo>
                    <a:pt x="3450" y="2400"/>
                    <a:pt x="1250" y="1"/>
                    <a:pt x="1250" y="1"/>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416966" y="2074513"/>
              <a:ext cx="324818" cy="229485"/>
            </a:xfrm>
            <a:custGeom>
              <a:avLst/>
              <a:gdLst/>
              <a:ahLst/>
              <a:cxnLst/>
              <a:rect l="l" t="t" r="r" b="b"/>
              <a:pathLst>
                <a:path w="4075" h="2879" extrusionOk="0">
                  <a:moveTo>
                    <a:pt x="1250" y="1"/>
                  </a:moveTo>
                  <a:cubicBezTo>
                    <a:pt x="1250" y="1"/>
                    <a:pt x="0" y="1250"/>
                    <a:pt x="525" y="2075"/>
                  </a:cubicBezTo>
                  <a:cubicBezTo>
                    <a:pt x="821" y="2540"/>
                    <a:pt x="1316" y="2878"/>
                    <a:pt x="1857" y="2878"/>
                  </a:cubicBezTo>
                  <a:cubicBezTo>
                    <a:pt x="2276" y="2878"/>
                    <a:pt x="2721" y="2676"/>
                    <a:pt x="3125" y="2175"/>
                  </a:cubicBezTo>
                  <a:cubicBezTo>
                    <a:pt x="4075" y="1150"/>
                    <a:pt x="1250" y="1"/>
                    <a:pt x="1250" y="1"/>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7616157" y="1867269"/>
              <a:ext cx="99717" cy="123630"/>
            </a:xfrm>
            <a:custGeom>
              <a:avLst/>
              <a:gdLst/>
              <a:ahLst/>
              <a:cxnLst/>
              <a:rect l="l" t="t" r="r" b="b"/>
              <a:pathLst>
                <a:path w="1251" h="1551" extrusionOk="0">
                  <a:moveTo>
                    <a:pt x="526" y="1"/>
                  </a:moveTo>
                  <a:lnTo>
                    <a:pt x="1" y="401"/>
                  </a:lnTo>
                  <a:lnTo>
                    <a:pt x="626" y="1551"/>
                  </a:lnTo>
                  <a:lnTo>
                    <a:pt x="1251" y="501"/>
                  </a:lnTo>
                  <a:lnTo>
                    <a:pt x="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7765610" y="1899153"/>
              <a:ext cx="91746" cy="125623"/>
            </a:xfrm>
            <a:custGeom>
              <a:avLst/>
              <a:gdLst/>
              <a:ahLst/>
              <a:cxnLst/>
              <a:rect l="l" t="t" r="r" b="b"/>
              <a:pathLst>
                <a:path w="1151" h="1576" extrusionOk="0">
                  <a:moveTo>
                    <a:pt x="950" y="1"/>
                  </a:moveTo>
                  <a:lnTo>
                    <a:pt x="0" y="226"/>
                  </a:lnTo>
                  <a:lnTo>
                    <a:pt x="325" y="1576"/>
                  </a:lnTo>
                  <a:lnTo>
                    <a:pt x="1150" y="526"/>
                  </a:lnTo>
                  <a:lnTo>
                    <a:pt x="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7775574" y="3334711"/>
              <a:ext cx="498188" cy="894824"/>
            </a:xfrm>
            <a:custGeom>
              <a:avLst/>
              <a:gdLst/>
              <a:ahLst/>
              <a:cxnLst/>
              <a:rect l="l" t="t" r="r" b="b"/>
              <a:pathLst>
                <a:path w="6250" h="11226" extrusionOk="0">
                  <a:moveTo>
                    <a:pt x="540" y="1"/>
                  </a:moveTo>
                  <a:cubicBezTo>
                    <a:pt x="462" y="1"/>
                    <a:pt x="413" y="35"/>
                    <a:pt x="400" y="113"/>
                  </a:cubicBezTo>
                  <a:cubicBezTo>
                    <a:pt x="300" y="738"/>
                    <a:pt x="0" y="1462"/>
                    <a:pt x="725" y="3137"/>
                  </a:cubicBezTo>
                  <a:cubicBezTo>
                    <a:pt x="1350" y="4912"/>
                    <a:pt x="3000" y="11061"/>
                    <a:pt x="3000" y="11061"/>
                  </a:cubicBezTo>
                  <a:cubicBezTo>
                    <a:pt x="3277" y="11178"/>
                    <a:pt x="3565" y="11226"/>
                    <a:pt x="3850" y="11226"/>
                  </a:cubicBezTo>
                  <a:cubicBezTo>
                    <a:pt x="5079" y="11226"/>
                    <a:pt x="6249" y="10336"/>
                    <a:pt x="6249" y="10336"/>
                  </a:cubicBezTo>
                  <a:cubicBezTo>
                    <a:pt x="5724" y="6262"/>
                    <a:pt x="3000" y="1687"/>
                    <a:pt x="3000" y="1687"/>
                  </a:cubicBezTo>
                  <a:cubicBezTo>
                    <a:pt x="3000" y="1687"/>
                    <a:pt x="1083" y="1"/>
                    <a:pt x="540"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6952744" y="2075389"/>
              <a:ext cx="75804" cy="80906"/>
            </a:xfrm>
            <a:custGeom>
              <a:avLst/>
              <a:gdLst/>
              <a:ahLst/>
              <a:cxnLst/>
              <a:rect l="l" t="t" r="r" b="b"/>
              <a:pathLst>
                <a:path w="951" h="1015" extrusionOk="0">
                  <a:moveTo>
                    <a:pt x="274" y="1"/>
                  </a:moveTo>
                  <a:cubicBezTo>
                    <a:pt x="89" y="1"/>
                    <a:pt x="0" y="189"/>
                    <a:pt x="0" y="189"/>
                  </a:cubicBezTo>
                  <a:lnTo>
                    <a:pt x="825" y="1014"/>
                  </a:lnTo>
                  <a:cubicBezTo>
                    <a:pt x="825" y="1014"/>
                    <a:pt x="950" y="614"/>
                    <a:pt x="625" y="189"/>
                  </a:cubicBezTo>
                  <a:cubicBezTo>
                    <a:pt x="484" y="48"/>
                    <a:pt x="367" y="1"/>
                    <a:pt x="274" y="1"/>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6902926" y="2064788"/>
              <a:ext cx="175362" cy="201108"/>
            </a:xfrm>
            <a:custGeom>
              <a:avLst/>
              <a:gdLst/>
              <a:ahLst/>
              <a:cxnLst/>
              <a:rect l="l" t="t" r="r" b="b"/>
              <a:pathLst>
                <a:path w="2200" h="2523" extrusionOk="0">
                  <a:moveTo>
                    <a:pt x="237" y="0"/>
                  </a:moveTo>
                  <a:cubicBezTo>
                    <a:pt x="0" y="0"/>
                    <a:pt x="0" y="223"/>
                    <a:pt x="0" y="223"/>
                  </a:cubicBezTo>
                  <a:cubicBezTo>
                    <a:pt x="0" y="223"/>
                    <a:pt x="0" y="1272"/>
                    <a:pt x="200" y="1472"/>
                  </a:cubicBezTo>
                  <a:cubicBezTo>
                    <a:pt x="525" y="1572"/>
                    <a:pt x="1875" y="2522"/>
                    <a:pt x="1875" y="2522"/>
                  </a:cubicBezTo>
                  <a:lnTo>
                    <a:pt x="2200" y="1372"/>
                  </a:lnTo>
                  <a:cubicBezTo>
                    <a:pt x="2200" y="1372"/>
                    <a:pt x="950" y="322"/>
                    <a:pt x="625" y="123"/>
                  </a:cubicBezTo>
                  <a:cubicBezTo>
                    <a:pt x="452" y="33"/>
                    <a:pt x="327" y="0"/>
                    <a:pt x="237" y="0"/>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6420770" y="1642171"/>
              <a:ext cx="615760" cy="540035"/>
            </a:xfrm>
            <a:custGeom>
              <a:avLst/>
              <a:gdLst/>
              <a:ahLst/>
              <a:cxnLst/>
              <a:rect l="l" t="t" r="r" b="b"/>
              <a:pathLst>
                <a:path w="7725" h="6775" extrusionOk="0">
                  <a:moveTo>
                    <a:pt x="0" y="0"/>
                  </a:moveTo>
                  <a:lnTo>
                    <a:pt x="7624" y="6774"/>
                  </a:lnTo>
                  <a:lnTo>
                    <a:pt x="7724" y="6674"/>
                  </a:lnTo>
                  <a:lnTo>
                    <a:pt x="0" y="0"/>
                  </a:lnTo>
                  <a:close/>
                </a:path>
              </a:pathLst>
            </a:custGeom>
            <a:solidFill>
              <a:srgbClr val="14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6925962" y="2065505"/>
              <a:ext cx="92623" cy="80109"/>
            </a:xfrm>
            <a:custGeom>
              <a:avLst/>
              <a:gdLst/>
              <a:ahLst/>
              <a:cxnLst/>
              <a:rect l="l" t="t" r="r" b="b"/>
              <a:pathLst>
                <a:path w="1162" h="1005" extrusionOk="0">
                  <a:moveTo>
                    <a:pt x="435" y="1"/>
                  </a:moveTo>
                  <a:cubicBezTo>
                    <a:pt x="309" y="1"/>
                    <a:pt x="104" y="58"/>
                    <a:pt x="36" y="413"/>
                  </a:cubicBezTo>
                  <a:cubicBezTo>
                    <a:pt x="0" y="536"/>
                    <a:pt x="27" y="579"/>
                    <a:pt x="82" y="579"/>
                  </a:cubicBezTo>
                  <a:cubicBezTo>
                    <a:pt x="180" y="579"/>
                    <a:pt x="369" y="444"/>
                    <a:pt x="469" y="367"/>
                  </a:cubicBezTo>
                  <a:lnTo>
                    <a:pt x="469" y="367"/>
                  </a:lnTo>
                  <a:cubicBezTo>
                    <a:pt x="427" y="433"/>
                    <a:pt x="432" y="572"/>
                    <a:pt x="761" y="838"/>
                  </a:cubicBezTo>
                  <a:cubicBezTo>
                    <a:pt x="876" y="961"/>
                    <a:pt x="958" y="1004"/>
                    <a:pt x="1017" y="1004"/>
                  </a:cubicBezTo>
                  <a:cubicBezTo>
                    <a:pt x="1161" y="1004"/>
                    <a:pt x="1161" y="738"/>
                    <a:pt x="1161" y="738"/>
                  </a:cubicBezTo>
                  <a:lnTo>
                    <a:pt x="1061" y="638"/>
                  </a:lnTo>
                  <a:lnTo>
                    <a:pt x="536" y="14"/>
                  </a:lnTo>
                  <a:cubicBezTo>
                    <a:pt x="536" y="14"/>
                    <a:pt x="495" y="1"/>
                    <a:pt x="435" y="1"/>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7002562" y="2156214"/>
              <a:ext cx="559325" cy="324818"/>
            </a:xfrm>
            <a:custGeom>
              <a:avLst/>
              <a:gdLst/>
              <a:ahLst/>
              <a:cxnLst/>
              <a:rect l="l" t="t" r="r" b="b"/>
              <a:pathLst>
                <a:path w="7017" h="4075" extrusionOk="0">
                  <a:moveTo>
                    <a:pt x="825" y="0"/>
                  </a:moveTo>
                  <a:cubicBezTo>
                    <a:pt x="825" y="0"/>
                    <a:pt x="100" y="325"/>
                    <a:pt x="0" y="1150"/>
                  </a:cubicBezTo>
                  <a:cubicBezTo>
                    <a:pt x="0" y="1150"/>
                    <a:pt x="3125" y="3650"/>
                    <a:pt x="4574" y="4075"/>
                  </a:cubicBezTo>
                  <a:cubicBezTo>
                    <a:pt x="4574" y="4075"/>
                    <a:pt x="5949" y="3125"/>
                    <a:pt x="6974" y="950"/>
                  </a:cubicBezTo>
                  <a:cubicBezTo>
                    <a:pt x="7016" y="833"/>
                    <a:pt x="6940" y="785"/>
                    <a:pt x="6789" y="785"/>
                  </a:cubicBezTo>
                  <a:cubicBezTo>
                    <a:pt x="6135" y="785"/>
                    <a:pt x="4074" y="1675"/>
                    <a:pt x="4074" y="1675"/>
                  </a:cubicBezTo>
                  <a:cubicBezTo>
                    <a:pt x="4074" y="1675"/>
                    <a:pt x="1875" y="850"/>
                    <a:pt x="825" y="0"/>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9"/>
          <p:cNvSpPr txBox="1">
            <a:spLocks noGrp="1"/>
          </p:cNvSpPr>
          <p:nvPr>
            <p:ph type="ctrTitle"/>
          </p:nvPr>
        </p:nvSpPr>
        <p:spPr>
          <a:xfrm>
            <a:off x="5117575" y="1962275"/>
            <a:ext cx="2213100" cy="72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Anton"/>
                <a:ea typeface="Anton"/>
                <a:cs typeface="Anton"/>
                <a:sym typeface="Anton"/>
              </a:rPr>
              <a:t>SECTION-2</a:t>
            </a:r>
            <a:endParaRPr sz="2800">
              <a:latin typeface="Anton"/>
              <a:ea typeface="Anton"/>
              <a:cs typeface="Anton"/>
              <a:sym typeface="Anton"/>
            </a:endParaRPr>
          </a:p>
        </p:txBody>
      </p:sp>
      <p:grpSp>
        <p:nvGrpSpPr>
          <p:cNvPr id="555" name="Google Shape;555;p39"/>
          <p:cNvGrpSpPr/>
          <p:nvPr/>
        </p:nvGrpSpPr>
        <p:grpSpPr>
          <a:xfrm rot="739339">
            <a:off x="7611827" y="1499559"/>
            <a:ext cx="93659" cy="140376"/>
            <a:chOff x="1261675" y="801600"/>
            <a:chExt cx="31275" cy="46875"/>
          </a:xfrm>
        </p:grpSpPr>
        <p:sp>
          <p:nvSpPr>
            <p:cNvPr id="556" name="Google Shape;556;p39"/>
            <p:cNvSpPr/>
            <p:nvPr/>
          </p:nvSpPr>
          <p:spPr>
            <a:xfrm>
              <a:off x="1277300" y="832825"/>
              <a:ext cx="10025" cy="15650"/>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1261675" y="801600"/>
              <a:ext cx="31275" cy="13125"/>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0C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9"/>
          <p:cNvSpPr/>
          <p:nvPr/>
        </p:nvSpPr>
        <p:spPr>
          <a:xfrm rot="739339">
            <a:off x="7782046" y="1632262"/>
            <a:ext cx="30022" cy="4686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3"/>
                                        </p:tgtEl>
                                        <p:attrNameLst>
                                          <p:attrName>style.visibility</p:attrName>
                                        </p:attrNameLst>
                                      </p:cBhvr>
                                      <p:to>
                                        <p:strVal val="visible"/>
                                      </p:to>
                                    </p:set>
                                    <p:animEffect transition="in" filter="fade">
                                      <p:cBhvr>
                                        <p:cTn id="7" dur="1000"/>
                                        <p:tgtEl>
                                          <p:spTgt spid="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ECDD"/>
        </a:solidFill>
        <a:effectLst/>
      </p:bgPr>
    </p:bg>
    <p:spTree>
      <p:nvGrpSpPr>
        <p:cNvPr id="1" name="Shape 562"/>
        <p:cNvGrpSpPr/>
        <p:nvPr/>
      </p:nvGrpSpPr>
      <p:grpSpPr>
        <a:xfrm>
          <a:off x="0" y="0"/>
          <a:ext cx="0" cy="0"/>
          <a:chOff x="0" y="0"/>
          <a:chExt cx="0" cy="0"/>
        </a:xfrm>
      </p:grpSpPr>
      <p:sp>
        <p:nvSpPr>
          <p:cNvPr id="563" name="Google Shape;563;p40"/>
          <p:cNvSpPr txBox="1"/>
          <p:nvPr/>
        </p:nvSpPr>
        <p:spPr>
          <a:xfrm>
            <a:off x="1533613" y="272475"/>
            <a:ext cx="6054600" cy="6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123D60"/>
                </a:solidFill>
                <a:latin typeface="Anton"/>
                <a:ea typeface="Anton"/>
                <a:cs typeface="Anton"/>
                <a:sym typeface="Anton"/>
              </a:rPr>
              <a:t>Q4.A IDENTIFY KEY CITIES FOR LAUNCH</a:t>
            </a:r>
            <a:endParaRPr sz="1800" b="1">
              <a:solidFill>
                <a:srgbClr val="6E2B62"/>
              </a:solidFill>
            </a:endParaRPr>
          </a:p>
          <a:p>
            <a:pPr marL="0" lvl="0" indent="0" algn="ctr" rtl="0">
              <a:spcBef>
                <a:spcPts val="0"/>
              </a:spcBef>
              <a:spcAft>
                <a:spcPts val="0"/>
              </a:spcAft>
              <a:buNone/>
            </a:pPr>
            <a:endParaRPr sz="2800">
              <a:solidFill>
                <a:srgbClr val="123D60"/>
              </a:solidFill>
              <a:latin typeface="Anton"/>
              <a:ea typeface="Anton"/>
              <a:cs typeface="Anton"/>
              <a:sym typeface="Anton"/>
            </a:endParaRPr>
          </a:p>
        </p:txBody>
      </p:sp>
      <p:pic>
        <p:nvPicPr>
          <p:cNvPr id="564" name="Google Shape;564;p40"/>
          <p:cNvPicPr preferRelativeResize="0"/>
          <p:nvPr/>
        </p:nvPicPr>
        <p:blipFill>
          <a:blip r:embed="rId3">
            <a:alphaModFix/>
          </a:blip>
          <a:stretch>
            <a:fillRect/>
          </a:stretch>
        </p:blipFill>
        <p:spPr>
          <a:xfrm>
            <a:off x="214799" y="797525"/>
            <a:ext cx="8692225" cy="2820001"/>
          </a:xfrm>
          <a:prstGeom prst="rect">
            <a:avLst/>
          </a:prstGeom>
          <a:noFill/>
          <a:ln>
            <a:noFill/>
          </a:ln>
        </p:spPr>
      </p:pic>
      <p:pic>
        <p:nvPicPr>
          <p:cNvPr id="565" name="Google Shape;565;p40"/>
          <p:cNvPicPr preferRelativeResize="0"/>
          <p:nvPr/>
        </p:nvPicPr>
        <p:blipFill>
          <a:blip r:embed="rId4">
            <a:alphaModFix/>
          </a:blip>
          <a:stretch>
            <a:fillRect/>
          </a:stretch>
        </p:blipFill>
        <p:spPr>
          <a:xfrm>
            <a:off x="586925" y="3804600"/>
            <a:ext cx="1334500" cy="1122550"/>
          </a:xfrm>
          <a:prstGeom prst="rect">
            <a:avLst/>
          </a:prstGeom>
          <a:noFill/>
          <a:ln>
            <a:noFill/>
          </a:ln>
        </p:spPr>
      </p:pic>
      <p:sp>
        <p:nvSpPr>
          <p:cNvPr id="566" name="Google Shape;566;p40"/>
          <p:cNvSpPr txBox="1"/>
          <p:nvPr/>
        </p:nvSpPr>
        <p:spPr>
          <a:xfrm>
            <a:off x="3477300" y="3617525"/>
            <a:ext cx="3045000" cy="24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164E87"/>
                </a:solidFill>
                <a:latin typeface="Barlow Semi Condensed Light"/>
                <a:ea typeface="Barlow Semi Condensed Light"/>
                <a:cs typeface="Barlow Semi Condensed Light"/>
                <a:sym typeface="Barlow Semi Condensed Light"/>
              </a:rPr>
              <a:t>Table 2.1 Key cities for Launch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3"/>
                                        </p:tgtEl>
                                        <p:attrNameLst>
                                          <p:attrName>style.visibility</p:attrName>
                                        </p:attrNameLst>
                                      </p:cBhvr>
                                      <p:to>
                                        <p:strVal val="visible"/>
                                      </p:to>
                                    </p:set>
                                    <p:animEffect transition="in" filter="fade">
                                      <p:cBhvr>
                                        <p:cTn id="7" dur="1000"/>
                                        <p:tgtEl>
                                          <p:spTgt spid="563"/>
                                        </p:tgtEl>
                                      </p:cBhvr>
                                    </p:animEffect>
                                  </p:childTnLst>
                                </p:cTn>
                              </p:par>
                              <p:par>
                                <p:cTn id="8" presetID="10" presetClass="entr" presetSubtype="0" fill="hold" nodeType="withEffect">
                                  <p:stCondLst>
                                    <p:cond delay="0"/>
                                  </p:stCondLst>
                                  <p:childTnLst>
                                    <p:set>
                                      <p:cBhvr>
                                        <p:cTn id="9" dur="1" fill="hold">
                                          <p:stCondLst>
                                            <p:cond delay="0"/>
                                          </p:stCondLst>
                                        </p:cTn>
                                        <p:tgtEl>
                                          <p:spTgt spid="564"/>
                                        </p:tgtEl>
                                        <p:attrNameLst>
                                          <p:attrName>style.visibility</p:attrName>
                                        </p:attrNameLst>
                                      </p:cBhvr>
                                      <p:to>
                                        <p:strVal val="visible"/>
                                      </p:to>
                                    </p:set>
                                    <p:animEffect transition="in" filter="fade">
                                      <p:cBhvr>
                                        <p:cTn id="10" dur="1000"/>
                                        <p:tgtEl>
                                          <p:spTgt spid="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grpSp>
        <p:nvGrpSpPr>
          <p:cNvPr id="571" name="Google Shape;571;p41"/>
          <p:cNvGrpSpPr/>
          <p:nvPr/>
        </p:nvGrpSpPr>
        <p:grpSpPr>
          <a:xfrm>
            <a:off x="3216400" y="-15600"/>
            <a:ext cx="5111174" cy="5172000"/>
            <a:chOff x="3216400" y="-15600"/>
            <a:chExt cx="5111174" cy="5172000"/>
          </a:xfrm>
        </p:grpSpPr>
        <p:sp>
          <p:nvSpPr>
            <p:cNvPr id="572" name="Google Shape;572;p41"/>
            <p:cNvSpPr/>
            <p:nvPr/>
          </p:nvSpPr>
          <p:spPr>
            <a:xfrm rot="5400000">
              <a:off x="6493922" y="2413275"/>
              <a:ext cx="608454" cy="863803"/>
            </a:xfrm>
            <a:custGeom>
              <a:avLst/>
              <a:gdLst/>
              <a:ahLst/>
              <a:cxnLst/>
              <a:rect l="l" t="t" r="r" b="b"/>
              <a:pathLst>
                <a:path w="2483484" h="2699384" extrusionOk="0">
                  <a:moveTo>
                    <a:pt x="2483463" y="2699184"/>
                  </a:moveTo>
                  <a:lnTo>
                    <a:pt x="2483463" y="342000"/>
                  </a:lnTo>
                  <a:lnTo>
                    <a:pt x="1699487" y="342000"/>
                  </a:lnTo>
                  <a:lnTo>
                    <a:pt x="1194382" y="0"/>
                  </a:lnTo>
                  <a:lnTo>
                    <a:pt x="752406" y="342000"/>
                  </a:lnTo>
                  <a:lnTo>
                    <a:pt x="0" y="342000"/>
                  </a:lnTo>
                  <a:lnTo>
                    <a:pt x="0" y="2699184"/>
                  </a:lnTo>
                  <a:lnTo>
                    <a:pt x="2483463" y="2699184"/>
                  </a:lnTo>
                  <a:close/>
                </a:path>
              </a:pathLst>
            </a:custGeom>
            <a:solidFill>
              <a:srgbClr val="123D60"/>
            </a:solidFill>
            <a:ln w="28575" cap="flat" cmpd="sng">
              <a:solidFill>
                <a:srgbClr val="123D6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41"/>
            <p:cNvSpPr/>
            <p:nvPr/>
          </p:nvSpPr>
          <p:spPr>
            <a:xfrm rot="5400000">
              <a:off x="7581323" y="1346327"/>
              <a:ext cx="608454" cy="884049"/>
            </a:xfrm>
            <a:custGeom>
              <a:avLst/>
              <a:gdLst/>
              <a:ahLst/>
              <a:cxnLst/>
              <a:rect l="l" t="t" r="r" b="b"/>
              <a:pathLst>
                <a:path w="2483484" h="2699385" extrusionOk="0">
                  <a:moveTo>
                    <a:pt x="1731067" y="2357184"/>
                  </a:moveTo>
                  <a:lnTo>
                    <a:pt x="783976" y="2357184"/>
                  </a:lnTo>
                  <a:lnTo>
                    <a:pt x="1289091" y="2699184"/>
                  </a:lnTo>
                  <a:lnTo>
                    <a:pt x="1731067" y="2357184"/>
                  </a:lnTo>
                  <a:close/>
                </a:path>
                <a:path w="2483484" h="2699385" extrusionOk="0">
                  <a:moveTo>
                    <a:pt x="2483453" y="0"/>
                  </a:moveTo>
                  <a:lnTo>
                    <a:pt x="0" y="0"/>
                  </a:lnTo>
                  <a:lnTo>
                    <a:pt x="0" y="2357184"/>
                  </a:lnTo>
                  <a:lnTo>
                    <a:pt x="2483453" y="2357184"/>
                  </a:lnTo>
                  <a:lnTo>
                    <a:pt x="2483453" y="0"/>
                  </a:lnTo>
                  <a:close/>
                </a:path>
              </a:pathLst>
            </a:custGeom>
            <a:solidFill>
              <a:srgbClr val="F46C68"/>
            </a:solidFill>
            <a:ln w="9525" cap="flat" cmpd="sng">
              <a:solidFill>
                <a:srgbClr val="F46C6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74" name="Google Shape;574;p41"/>
            <p:cNvCxnSpPr/>
            <p:nvPr/>
          </p:nvCxnSpPr>
          <p:spPr>
            <a:xfrm rot="5400000">
              <a:off x="2692900" y="507900"/>
              <a:ext cx="5172000" cy="4125000"/>
            </a:xfrm>
            <a:prstGeom prst="bentConnector3">
              <a:avLst>
                <a:gd name="adj1" fmla="val 67847"/>
              </a:avLst>
            </a:prstGeom>
            <a:noFill/>
            <a:ln w="19050" cap="flat" cmpd="sng">
              <a:solidFill>
                <a:srgbClr val="123D60"/>
              </a:solidFill>
              <a:prstDash val="solid"/>
              <a:round/>
              <a:headEnd type="none" w="med" len="med"/>
              <a:tailEnd type="none" w="med" len="med"/>
            </a:ln>
          </p:spPr>
        </p:cxnSp>
        <p:sp>
          <p:nvSpPr>
            <p:cNvPr id="575" name="Google Shape;575;p41"/>
            <p:cNvSpPr/>
            <p:nvPr/>
          </p:nvSpPr>
          <p:spPr>
            <a:xfrm>
              <a:off x="5254749" y="3591953"/>
              <a:ext cx="608454" cy="661349"/>
            </a:xfrm>
            <a:custGeom>
              <a:avLst/>
              <a:gdLst/>
              <a:ahLst/>
              <a:cxnLst/>
              <a:rect l="l" t="t" r="r" b="b"/>
              <a:pathLst>
                <a:path w="2483484" h="2699384" extrusionOk="0">
                  <a:moveTo>
                    <a:pt x="2483463" y="2699184"/>
                  </a:moveTo>
                  <a:lnTo>
                    <a:pt x="2483463" y="342000"/>
                  </a:lnTo>
                  <a:lnTo>
                    <a:pt x="1699487" y="342000"/>
                  </a:lnTo>
                  <a:lnTo>
                    <a:pt x="1194382" y="0"/>
                  </a:lnTo>
                  <a:lnTo>
                    <a:pt x="752406" y="342000"/>
                  </a:lnTo>
                  <a:lnTo>
                    <a:pt x="0" y="342000"/>
                  </a:lnTo>
                  <a:lnTo>
                    <a:pt x="0" y="2699184"/>
                  </a:lnTo>
                  <a:lnTo>
                    <a:pt x="2483463" y="2699184"/>
                  </a:lnTo>
                  <a:close/>
                </a:path>
              </a:pathLst>
            </a:custGeom>
            <a:solidFill>
              <a:srgbClr val="F46C68"/>
            </a:solidFill>
            <a:ln w="28575" cap="flat" cmpd="sng">
              <a:solidFill>
                <a:srgbClr val="F46C6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41"/>
            <p:cNvSpPr/>
            <p:nvPr/>
          </p:nvSpPr>
          <p:spPr>
            <a:xfrm rot="10800000">
              <a:off x="3717599" y="2733455"/>
              <a:ext cx="608454" cy="661349"/>
            </a:xfrm>
            <a:custGeom>
              <a:avLst/>
              <a:gdLst/>
              <a:ahLst/>
              <a:cxnLst/>
              <a:rect l="l" t="t" r="r" b="b"/>
              <a:pathLst>
                <a:path w="2483484" h="2699384" extrusionOk="0">
                  <a:moveTo>
                    <a:pt x="2483463" y="2699184"/>
                  </a:moveTo>
                  <a:lnTo>
                    <a:pt x="2483463" y="342000"/>
                  </a:lnTo>
                  <a:lnTo>
                    <a:pt x="1699487" y="342000"/>
                  </a:lnTo>
                  <a:lnTo>
                    <a:pt x="1194382" y="0"/>
                  </a:lnTo>
                  <a:lnTo>
                    <a:pt x="752406" y="342000"/>
                  </a:lnTo>
                  <a:lnTo>
                    <a:pt x="0" y="342000"/>
                  </a:lnTo>
                  <a:lnTo>
                    <a:pt x="0" y="2699184"/>
                  </a:lnTo>
                  <a:lnTo>
                    <a:pt x="2483463" y="2699184"/>
                  </a:lnTo>
                  <a:close/>
                </a:path>
              </a:pathLst>
            </a:custGeom>
            <a:solidFill>
              <a:srgbClr val="123D60"/>
            </a:solidFill>
            <a:ln w="28575" cap="flat" cmpd="sng">
              <a:solidFill>
                <a:srgbClr val="123D6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41"/>
            <p:cNvSpPr/>
            <p:nvPr/>
          </p:nvSpPr>
          <p:spPr>
            <a:xfrm>
              <a:off x="3991966" y="3450207"/>
              <a:ext cx="90300" cy="90300"/>
            </a:xfrm>
            <a:prstGeom prst="ellipse">
              <a:avLst/>
            </a:pr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a:off x="5500925" y="3450207"/>
              <a:ext cx="90300" cy="90300"/>
            </a:xfrm>
            <a:prstGeom prst="ellipse">
              <a:avLst/>
            </a:pr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7296820" y="1761472"/>
              <a:ext cx="90300" cy="90300"/>
            </a:xfrm>
            <a:prstGeom prst="ellipse">
              <a:avLst/>
            </a:pr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a:off x="7296820" y="2788752"/>
              <a:ext cx="90300" cy="90300"/>
            </a:xfrm>
            <a:prstGeom prst="ellipse">
              <a:avLst/>
            </a:pr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1" name="Google Shape;581;p41"/>
          <p:cNvSpPr txBox="1">
            <a:spLocks noGrp="1"/>
          </p:cNvSpPr>
          <p:nvPr>
            <p:ph type="ctrTitle"/>
          </p:nvPr>
        </p:nvSpPr>
        <p:spPr>
          <a:xfrm>
            <a:off x="2634350" y="429825"/>
            <a:ext cx="33963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Q4.A  OUR APPROACH</a:t>
            </a:r>
            <a:endParaRPr/>
          </a:p>
        </p:txBody>
      </p:sp>
      <p:sp>
        <p:nvSpPr>
          <p:cNvPr id="582" name="Google Shape;582;p41"/>
          <p:cNvSpPr txBox="1"/>
          <p:nvPr/>
        </p:nvSpPr>
        <p:spPr>
          <a:xfrm>
            <a:off x="7629850" y="1523200"/>
            <a:ext cx="784800" cy="340800"/>
          </a:xfrm>
          <a:prstGeom prst="rect">
            <a:avLst/>
          </a:prstGeom>
          <a:noFill/>
          <a:ln>
            <a:noFill/>
          </a:ln>
        </p:spPr>
        <p:txBody>
          <a:bodyPr spcFirstLastPara="1" wrap="square" lIns="0" tIns="12700" rIns="0" bIns="0" anchor="t" anchorCtr="0">
            <a:noAutofit/>
          </a:bodyPr>
          <a:lstStyle/>
          <a:p>
            <a:pPr marL="0" lvl="0" indent="0" algn="l" rtl="0">
              <a:spcBef>
                <a:spcPts val="0"/>
              </a:spcBef>
              <a:spcAft>
                <a:spcPts val="0"/>
              </a:spcAft>
              <a:buNone/>
            </a:pPr>
            <a:r>
              <a:rPr lang="en" sz="1200">
                <a:solidFill>
                  <a:schemeClr val="lt1"/>
                </a:solidFill>
                <a:latin typeface="Anton"/>
                <a:ea typeface="Anton"/>
                <a:cs typeface="Anton"/>
                <a:sym typeface="Anton"/>
              </a:rPr>
              <a:t>Solving</a:t>
            </a:r>
            <a:endParaRPr sz="1200">
              <a:solidFill>
                <a:schemeClr val="lt1"/>
              </a:solidFill>
              <a:latin typeface="Anton"/>
              <a:ea typeface="Anton"/>
              <a:cs typeface="Anton"/>
              <a:sym typeface="Anton"/>
            </a:endParaRPr>
          </a:p>
          <a:p>
            <a:pPr marL="0" lvl="0" indent="0" algn="l" rtl="0">
              <a:spcBef>
                <a:spcPts val="0"/>
              </a:spcBef>
              <a:spcAft>
                <a:spcPts val="0"/>
              </a:spcAft>
              <a:buClr>
                <a:schemeClr val="dk1"/>
              </a:buClr>
              <a:buFont typeface="Arial"/>
              <a:buNone/>
            </a:pPr>
            <a:r>
              <a:rPr lang="en" sz="1200">
                <a:solidFill>
                  <a:schemeClr val="lt1"/>
                </a:solidFill>
                <a:latin typeface="Anton"/>
                <a:ea typeface="Anton"/>
                <a:cs typeface="Anton"/>
                <a:sym typeface="Anton"/>
              </a:rPr>
              <a:t>Linear equations</a:t>
            </a:r>
            <a:endParaRPr sz="1200">
              <a:solidFill>
                <a:srgbClr val="FFFFFF"/>
              </a:solidFill>
              <a:latin typeface="Anton"/>
              <a:ea typeface="Anton"/>
              <a:cs typeface="Anton"/>
              <a:sym typeface="Anton"/>
            </a:endParaRPr>
          </a:p>
        </p:txBody>
      </p:sp>
      <p:sp>
        <p:nvSpPr>
          <p:cNvPr id="583" name="Google Shape;583;p41"/>
          <p:cNvSpPr txBox="1"/>
          <p:nvPr/>
        </p:nvSpPr>
        <p:spPr>
          <a:xfrm>
            <a:off x="6444350" y="2641475"/>
            <a:ext cx="689700" cy="3408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r>
              <a:rPr lang="en" sz="1200">
                <a:solidFill>
                  <a:srgbClr val="FFFFFF"/>
                </a:solidFill>
                <a:latin typeface="Anton"/>
                <a:ea typeface="Anton"/>
                <a:cs typeface="Anton"/>
                <a:sym typeface="Anton"/>
              </a:rPr>
              <a:t>Equation</a:t>
            </a:r>
            <a:endParaRPr sz="1200">
              <a:solidFill>
                <a:srgbClr val="FFFFFF"/>
              </a:solidFill>
              <a:latin typeface="Anton"/>
              <a:ea typeface="Anton"/>
              <a:cs typeface="Anton"/>
              <a:sym typeface="Anton"/>
            </a:endParaRPr>
          </a:p>
          <a:p>
            <a:pPr marL="0" marR="0" lvl="0" indent="0" algn="l" rtl="0">
              <a:lnSpc>
                <a:spcPct val="100000"/>
              </a:lnSpc>
              <a:spcBef>
                <a:spcPts val="0"/>
              </a:spcBef>
              <a:spcAft>
                <a:spcPts val="0"/>
              </a:spcAft>
              <a:buNone/>
            </a:pPr>
            <a:r>
              <a:rPr lang="en" sz="1200">
                <a:solidFill>
                  <a:srgbClr val="FFFFFF"/>
                </a:solidFill>
                <a:latin typeface="Anton"/>
                <a:ea typeface="Anton"/>
                <a:cs typeface="Anton"/>
                <a:sym typeface="Anton"/>
              </a:rPr>
              <a:t>Formation</a:t>
            </a:r>
            <a:endParaRPr sz="1200">
              <a:solidFill>
                <a:srgbClr val="FFFFFF"/>
              </a:solidFill>
              <a:latin typeface="Anton"/>
              <a:ea typeface="Anton"/>
              <a:cs typeface="Anton"/>
              <a:sym typeface="Anton"/>
            </a:endParaRPr>
          </a:p>
        </p:txBody>
      </p:sp>
      <p:sp>
        <p:nvSpPr>
          <p:cNvPr id="584" name="Google Shape;584;p41"/>
          <p:cNvSpPr txBox="1"/>
          <p:nvPr/>
        </p:nvSpPr>
        <p:spPr>
          <a:xfrm>
            <a:off x="7419275" y="2502700"/>
            <a:ext cx="1528800" cy="8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123D60"/>
                </a:solidFill>
                <a:latin typeface="Barlow Semi Condensed Light"/>
                <a:ea typeface="Barlow Semi Condensed Light"/>
                <a:cs typeface="Barlow Semi Condensed Light"/>
                <a:sym typeface="Barlow Semi Condensed Light"/>
              </a:rPr>
              <a:t>We have been given three weighted ranks so we use them to form equations.</a:t>
            </a:r>
            <a:endParaRPr sz="1200">
              <a:solidFill>
                <a:srgbClr val="123D60"/>
              </a:solidFill>
              <a:latin typeface="Barlow Semi Condensed Light"/>
              <a:ea typeface="Barlow Semi Condensed Light"/>
              <a:cs typeface="Barlow Semi Condensed Light"/>
              <a:sym typeface="Barlow Semi Condensed Light"/>
            </a:endParaRPr>
          </a:p>
        </p:txBody>
      </p:sp>
      <p:sp>
        <p:nvSpPr>
          <p:cNvPr id="585" name="Google Shape;585;p41"/>
          <p:cNvSpPr txBox="1"/>
          <p:nvPr/>
        </p:nvSpPr>
        <p:spPr>
          <a:xfrm>
            <a:off x="3330475" y="3514725"/>
            <a:ext cx="1382700" cy="10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123D60"/>
                </a:solidFill>
                <a:latin typeface="Barlow Semi Condensed Light"/>
                <a:ea typeface="Barlow Semi Condensed Light"/>
                <a:cs typeface="Barlow Semi Condensed Light"/>
                <a:sym typeface="Barlow Semi Condensed Light"/>
              </a:rPr>
              <a:t>Missing rank in income was filled according to the data.</a:t>
            </a:r>
            <a:endParaRPr sz="1200">
              <a:solidFill>
                <a:srgbClr val="123D60"/>
              </a:solidFill>
              <a:latin typeface="Barlow Semi Condensed Light"/>
              <a:ea typeface="Barlow Semi Condensed Light"/>
              <a:cs typeface="Barlow Semi Condensed Light"/>
              <a:sym typeface="Barlow Semi Condensed Light"/>
            </a:endParaRPr>
          </a:p>
        </p:txBody>
      </p:sp>
      <p:grpSp>
        <p:nvGrpSpPr>
          <p:cNvPr id="586" name="Google Shape;586;p41"/>
          <p:cNvGrpSpPr/>
          <p:nvPr/>
        </p:nvGrpSpPr>
        <p:grpSpPr>
          <a:xfrm>
            <a:off x="-384771" y="2779436"/>
            <a:ext cx="2918063" cy="2728945"/>
            <a:chOff x="-274600" y="3234148"/>
            <a:chExt cx="2661980" cy="2489459"/>
          </a:xfrm>
        </p:grpSpPr>
        <p:sp>
          <p:nvSpPr>
            <p:cNvPr id="587" name="Google Shape;587;p41"/>
            <p:cNvSpPr/>
            <p:nvPr/>
          </p:nvSpPr>
          <p:spPr>
            <a:xfrm>
              <a:off x="-54387" y="4991888"/>
              <a:ext cx="459462" cy="498612"/>
            </a:xfrm>
            <a:custGeom>
              <a:avLst/>
              <a:gdLst/>
              <a:ahLst/>
              <a:cxnLst/>
              <a:rect l="l" t="t" r="r" b="b"/>
              <a:pathLst>
                <a:path w="5915" h="6419" extrusionOk="0">
                  <a:moveTo>
                    <a:pt x="1015" y="0"/>
                  </a:moveTo>
                  <a:lnTo>
                    <a:pt x="190" y="5099"/>
                  </a:lnTo>
                  <a:cubicBezTo>
                    <a:pt x="1" y="5794"/>
                    <a:pt x="645" y="6418"/>
                    <a:pt x="1346" y="6418"/>
                  </a:cubicBezTo>
                  <a:cubicBezTo>
                    <a:pt x="1477" y="6418"/>
                    <a:pt x="1610" y="6396"/>
                    <a:pt x="1740" y="6349"/>
                  </a:cubicBezTo>
                  <a:lnTo>
                    <a:pt x="5914" y="2700"/>
                  </a:lnTo>
                  <a:lnTo>
                    <a:pt x="1015" y="0"/>
                  </a:ln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1562139" y="5112286"/>
              <a:ext cx="419459" cy="473444"/>
            </a:xfrm>
            <a:custGeom>
              <a:avLst/>
              <a:gdLst/>
              <a:ahLst/>
              <a:cxnLst/>
              <a:rect l="l" t="t" r="r" b="b"/>
              <a:pathLst>
                <a:path w="5400" h="6095" extrusionOk="0">
                  <a:moveTo>
                    <a:pt x="5400" y="0"/>
                  </a:moveTo>
                  <a:lnTo>
                    <a:pt x="1" y="1250"/>
                  </a:lnTo>
                  <a:lnTo>
                    <a:pt x="2700" y="5524"/>
                  </a:lnTo>
                  <a:cubicBezTo>
                    <a:pt x="2947" y="5912"/>
                    <a:pt x="3331" y="6095"/>
                    <a:pt x="3711" y="6095"/>
                  </a:cubicBezTo>
                  <a:cubicBezTo>
                    <a:pt x="4140" y="6095"/>
                    <a:pt x="4563" y="5861"/>
                    <a:pt x="4775" y="5424"/>
                  </a:cubicBezTo>
                  <a:lnTo>
                    <a:pt x="5400" y="0"/>
                  </a:ln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1554372" y="3330001"/>
              <a:ext cx="549568" cy="606584"/>
            </a:xfrm>
            <a:custGeom>
              <a:avLst/>
              <a:gdLst/>
              <a:ahLst/>
              <a:cxnLst/>
              <a:rect l="l" t="t" r="r" b="b"/>
              <a:pathLst>
                <a:path w="7075" h="7809" extrusionOk="0">
                  <a:moveTo>
                    <a:pt x="4912" y="0"/>
                  </a:moveTo>
                  <a:cubicBezTo>
                    <a:pt x="3381" y="0"/>
                    <a:pt x="1448" y="1735"/>
                    <a:pt x="825" y="3174"/>
                  </a:cubicBezTo>
                  <a:cubicBezTo>
                    <a:pt x="1" y="4823"/>
                    <a:pt x="625" y="6798"/>
                    <a:pt x="2075" y="7548"/>
                  </a:cubicBezTo>
                  <a:cubicBezTo>
                    <a:pt x="2455" y="7725"/>
                    <a:pt x="2854" y="7808"/>
                    <a:pt x="3251" y="7808"/>
                  </a:cubicBezTo>
                  <a:cubicBezTo>
                    <a:pt x="4476" y="7808"/>
                    <a:pt x="5683" y="7019"/>
                    <a:pt x="6249" y="5773"/>
                  </a:cubicBezTo>
                  <a:cubicBezTo>
                    <a:pt x="7074" y="4098"/>
                    <a:pt x="7074" y="874"/>
                    <a:pt x="5625" y="149"/>
                  </a:cubicBezTo>
                  <a:cubicBezTo>
                    <a:pt x="5403" y="47"/>
                    <a:pt x="5163" y="0"/>
                    <a:pt x="4912" y="0"/>
                  </a:cubicBez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a:off x="1651467" y="3478596"/>
              <a:ext cx="396155" cy="436004"/>
            </a:xfrm>
            <a:custGeom>
              <a:avLst/>
              <a:gdLst/>
              <a:ahLst/>
              <a:cxnLst/>
              <a:rect l="l" t="t" r="r" b="b"/>
              <a:pathLst>
                <a:path w="5100" h="5613" extrusionOk="0">
                  <a:moveTo>
                    <a:pt x="3518" y="0"/>
                  </a:moveTo>
                  <a:cubicBezTo>
                    <a:pt x="2414" y="0"/>
                    <a:pt x="1053" y="1216"/>
                    <a:pt x="625" y="2285"/>
                  </a:cubicBezTo>
                  <a:cubicBezTo>
                    <a:pt x="0" y="3535"/>
                    <a:pt x="400" y="4885"/>
                    <a:pt x="1550" y="5410"/>
                  </a:cubicBezTo>
                  <a:cubicBezTo>
                    <a:pt x="1824" y="5547"/>
                    <a:pt x="2117" y="5612"/>
                    <a:pt x="2413" y="5612"/>
                  </a:cubicBezTo>
                  <a:cubicBezTo>
                    <a:pt x="3254" y="5612"/>
                    <a:pt x="4112" y="5084"/>
                    <a:pt x="4575" y="4160"/>
                  </a:cubicBezTo>
                  <a:cubicBezTo>
                    <a:pt x="5099" y="2910"/>
                    <a:pt x="5099" y="636"/>
                    <a:pt x="4050" y="111"/>
                  </a:cubicBezTo>
                  <a:cubicBezTo>
                    <a:pt x="3884" y="35"/>
                    <a:pt x="3705" y="0"/>
                    <a:pt x="3518" y="0"/>
                  </a:cubicBezTo>
                  <a:close/>
                </a:path>
              </a:pathLst>
            </a:custGeom>
            <a:solidFill>
              <a:srgbClr val="FFA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274600" y="3479372"/>
              <a:ext cx="2508673" cy="2054337"/>
            </a:xfrm>
            <a:custGeom>
              <a:avLst/>
              <a:gdLst/>
              <a:ahLst/>
              <a:cxnLst/>
              <a:rect l="l" t="t" r="r" b="b"/>
              <a:pathLst>
                <a:path w="32296" h="26447" extrusionOk="0">
                  <a:moveTo>
                    <a:pt x="16148" y="1"/>
                  </a:moveTo>
                  <a:cubicBezTo>
                    <a:pt x="7174" y="1"/>
                    <a:pt x="1" y="5925"/>
                    <a:pt x="1" y="13223"/>
                  </a:cubicBezTo>
                  <a:cubicBezTo>
                    <a:pt x="1" y="20497"/>
                    <a:pt x="7174" y="26446"/>
                    <a:pt x="16148" y="26446"/>
                  </a:cubicBezTo>
                  <a:cubicBezTo>
                    <a:pt x="25096" y="26446"/>
                    <a:pt x="32295" y="20497"/>
                    <a:pt x="32295" y="13223"/>
                  </a:cubicBezTo>
                  <a:cubicBezTo>
                    <a:pt x="32295" y="5925"/>
                    <a:pt x="25096" y="1"/>
                    <a:pt x="16148" y="1"/>
                  </a:cubicBezTo>
                  <a:close/>
                </a:path>
              </a:pathLst>
            </a:custGeom>
            <a:solidFill>
              <a:srgbClr val="EF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1480579" y="4077403"/>
              <a:ext cx="145723" cy="242742"/>
            </a:xfrm>
            <a:custGeom>
              <a:avLst/>
              <a:gdLst/>
              <a:ahLst/>
              <a:cxnLst/>
              <a:rect l="l" t="t" r="r" b="b"/>
              <a:pathLst>
                <a:path w="1876" h="3125" extrusionOk="0">
                  <a:moveTo>
                    <a:pt x="951" y="0"/>
                  </a:moveTo>
                  <a:cubicBezTo>
                    <a:pt x="426" y="0"/>
                    <a:pt x="1" y="625"/>
                    <a:pt x="1" y="1550"/>
                  </a:cubicBezTo>
                  <a:cubicBezTo>
                    <a:pt x="1" y="2400"/>
                    <a:pt x="426" y="3125"/>
                    <a:pt x="951" y="3125"/>
                  </a:cubicBezTo>
                  <a:cubicBezTo>
                    <a:pt x="1450" y="3125"/>
                    <a:pt x="1875" y="2400"/>
                    <a:pt x="1875" y="1550"/>
                  </a:cubicBezTo>
                  <a:cubicBezTo>
                    <a:pt x="1875" y="625"/>
                    <a:pt x="1450" y="0"/>
                    <a:pt x="951"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a:off x="1991225" y="4085171"/>
              <a:ext cx="128246" cy="219439"/>
            </a:xfrm>
            <a:custGeom>
              <a:avLst/>
              <a:gdLst/>
              <a:ahLst/>
              <a:cxnLst/>
              <a:rect l="l" t="t" r="r" b="b"/>
              <a:pathLst>
                <a:path w="1651" h="2825" extrusionOk="0">
                  <a:moveTo>
                    <a:pt x="825" y="0"/>
                  </a:moveTo>
                  <a:cubicBezTo>
                    <a:pt x="401" y="0"/>
                    <a:pt x="1" y="625"/>
                    <a:pt x="1" y="1450"/>
                  </a:cubicBezTo>
                  <a:cubicBezTo>
                    <a:pt x="1" y="2200"/>
                    <a:pt x="401" y="2825"/>
                    <a:pt x="825" y="2825"/>
                  </a:cubicBezTo>
                  <a:cubicBezTo>
                    <a:pt x="1350" y="2825"/>
                    <a:pt x="1650" y="2200"/>
                    <a:pt x="1650" y="1450"/>
                  </a:cubicBezTo>
                  <a:cubicBezTo>
                    <a:pt x="1650" y="625"/>
                    <a:pt x="1350" y="0"/>
                    <a:pt x="825"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a:off x="1845581" y="4391915"/>
              <a:ext cx="339917" cy="615594"/>
            </a:xfrm>
            <a:custGeom>
              <a:avLst/>
              <a:gdLst/>
              <a:ahLst/>
              <a:cxnLst/>
              <a:rect l="l" t="t" r="r" b="b"/>
              <a:pathLst>
                <a:path w="4376" h="7925" extrusionOk="0">
                  <a:moveTo>
                    <a:pt x="3950" y="1"/>
                  </a:moveTo>
                  <a:cubicBezTo>
                    <a:pt x="1751" y="1"/>
                    <a:pt x="1" y="1775"/>
                    <a:pt x="1" y="3975"/>
                  </a:cubicBezTo>
                  <a:cubicBezTo>
                    <a:pt x="1" y="6150"/>
                    <a:pt x="1751" y="7924"/>
                    <a:pt x="3950" y="7924"/>
                  </a:cubicBezTo>
                  <a:lnTo>
                    <a:pt x="4375" y="7924"/>
                  </a:lnTo>
                  <a:lnTo>
                    <a:pt x="4375" y="1"/>
                  </a:ln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1973747" y="4391915"/>
              <a:ext cx="413633" cy="615594"/>
            </a:xfrm>
            <a:custGeom>
              <a:avLst/>
              <a:gdLst/>
              <a:ahLst/>
              <a:cxnLst/>
              <a:rect l="l" t="t" r="r" b="b"/>
              <a:pathLst>
                <a:path w="5325" h="7925" extrusionOk="0">
                  <a:moveTo>
                    <a:pt x="2725" y="1"/>
                  </a:moveTo>
                  <a:cubicBezTo>
                    <a:pt x="1250" y="1"/>
                    <a:pt x="1" y="1775"/>
                    <a:pt x="1" y="3975"/>
                  </a:cubicBezTo>
                  <a:cubicBezTo>
                    <a:pt x="1" y="6150"/>
                    <a:pt x="1250" y="7924"/>
                    <a:pt x="2725" y="7924"/>
                  </a:cubicBezTo>
                  <a:cubicBezTo>
                    <a:pt x="4175" y="7924"/>
                    <a:pt x="5325" y="6150"/>
                    <a:pt x="5325" y="3975"/>
                  </a:cubicBezTo>
                  <a:cubicBezTo>
                    <a:pt x="5325" y="1775"/>
                    <a:pt x="4175" y="1"/>
                    <a:pt x="2725" y="1"/>
                  </a:cubicBezTo>
                  <a:close/>
                </a:path>
              </a:pathLst>
            </a:custGeom>
            <a:solidFill>
              <a:srgbClr val="FF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2078611" y="4626886"/>
              <a:ext cx="66104" cy="145645"/>
            </a:xfrm>
            <a:custGeom>
              <a:avLst/>
              <a:gdLst/>
              <a:ahLst/>
              <a:cxnLst/>
              <a:rect l="l" t="t" r="r" b="b"/>
              <a:pathLst>
                <a:path w="851" h="1875" extrusionOk="0">
                  <a:moveTo>
                    <a:pt x="425" y="0"/>
                  </a:moveTo>
                  <a:cubicBezTo>
                    <a:pt x="225" y="0"/>
                    <a:pt x="0" y="425"/>
                    <a:pt x="0" y="950"/>
                  </a:cubicBezTo>
                  <a:cubicBezTo>
                    <a:pt x="0" y="1475"/>
                    <a:pt x="225" y="1875"/>
                    <a:pt x="425" y="1875"/>
                  </a:cubicBezTo>
                  <a:cubicBezTo>
                    <a:pt x="750" y="1875"/>
                    <a:pt x="850" y="1475"/>
                    <a:pt x="850" y="950"/>
                  </a:cubicBezTo>
                  <a:cubicBezTo>
                    <a:pt x="850" y="425"/>
                    <a:pt x="750" y="0"/>
                    <a:pt x="425"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1148590" y="5242317"/>
              <a:ext cx="559278" cy="481290"/>
            </a:xfrm>
            <a:custGeom>
              <a:avLst/>
              <a:gdLst/>
              <a:ahLst/>
              <a:cxnLst/>
              <a:rect l="l" t="t" r="r" b="b"/>
              <a:pathLst>
                <a:path w="7200" h="6196" extrusionOk="0">
                  <a:moveTo>
                    <a:pt x="7199" y="1"/>
                  </a:moveTo>
                  <a:lnTo>
                    <a:pt x="0" y="1251"/>
                  </a:lnTo>
                  <a:lnTo>
                    <a:pt x="2725" y="5625"/>
                  </a:lnTo>
                  <a:cubicBezTo>
                    <a:pt x="2960" y="6012"/>
                    <a:pt x="3338" y="6196"/>
                    <a:pt x="3717" y="6196"/>
                  </a:cubicBezTo>
                  <a:cubicBezTo>
                    <a:pt x="4145" y="6196"/>
                    <a:pt x="4574" y="5962"/>
                    <a:pt x="4800" y="5525"/>
                  </a:cubicBezTo>
                  <a:lnTo>
                    <a:pt x="7199" y="1"/>
                  </a:ln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154485" y="5226782"/>
              <a:ext cx="557336" cy="461948"/>
            </a:xfrm>
            <a:custGeom>
              <a:avLst/>
              <a:gdLst/>
              <a:ahLst/>
              <a:cxnLst/>
              <a:rect l="l" t="t" r="r" b="b"/>
              <a:pathLst>
                <a:path w="7175" h="5947" extrusionOk="0">
                  <a:moveTo>
                    <a:pt x="1" y="1"/>
                  </a:moveTo>
                  <a:lnTo>
                    <a:pt x="1026" y="5000"/>
                  </a:lnTo>
                  <a:cubicBezTo>
                    <a:pt x="1171" y="5599"/>
                    <a:pt x="1706" y="5947"/>
                    <a:pt x="2234" y="5947"/>
                  </a:cubicBezTo>
                  <a:cubicBezTo>
                    <a:pt x="2521" y="5947"/>
                    <a:pt x="2805" y="5845"/>
                    <a:pt x="3025" y="5625"/>
                  </a:cubicBezTo>
                  <a:lnTo>
                    <a:pt x="7174" y="1351"/>
                  </a:lnTo>
                  <a:lnTo>
                    <a:pt x="1" y="1"/>
                  </a:ln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010714" y="3304756"/>
              <a:ext cx="582581" cy="631673"/>
            </a:xfrm>
            <a:custGeom>
              <a:avLst/>
              <a:gdLst/>
              <a:ahLst/>
              <a:cxnLst/>
              <a:rect l="l" t="t" r="r" b="b"/>
              <a:pathLst>
                <a:path w="7500" h="8132" extrusionOk="0">
                  <a:moveTo>
                    <a:pt x="2391" y="1"/>
                  </a:moveTo>
                  <a:cubicBezTo>
                    <a:pt x="2138" y="1"/>
                    <a:pt x="1897" y="47"/>
                    <a:pt x="1676" y="149"/>
                  </a:cubicBezTo>
                  <a:cubicBezTo>
                    <a:pt x="1" y="874"/>
                    <a:pt x="1" y="4223"/>
                    <a:pt x="851" y="5998"/>
                  </a:cubicBezTo>
                  <a:cubicBezTo>
                    <a:pt x="1475" y="7323"/>
                    <a:pt x="2759" y="8132"/>
                    <a:pt x="4073" y="8132"/>
                  </a:cubicBezTo>
                  <a:cubicBezTo>
                    <a:pt x="4494" y="8132"/>
                    <a:pt x="4918" y="8049"/>
                    <a:pt x="5325" y="7873"/>
                  </a:cubicBezTo>
                  <a:cubicBezTo>
                    <a:pt x="6875" y="7123"/>
                    <a:pt x="7499" y="5048"/>
                    <a:pt x="6675" y="3274"/>
                  </a:cubicBezTo>
                  <a:cubicBezTo>
                    <a:pt x="5966" y="1748"/>
                    <a:pt x="3945" y="1"/>
                    <a:pt x="2391" y="1"/>
                  </a:cubicBez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1068971" y="3453894"/>
              <a:ext cx="419458" cy="463890"/>
            </a:xfrm>
            <a:custGeom>
              <a:avLst/>
              <a:gdLst/>
              <a:ahLst/>
              <a:cxnLst/>
              <a:rect l="l" t="t" r="r" b="b"/>
              <a:pathLst>
                <a:path w="5400" h="5972" extrusionOk="0">
                  <a:moveTo>
                    <a:pt x="1626" y="0"/>
                  </a:moveTo>
                  <a:cubicBezTo>
                    <a:pt x="1449" y="0"/>
                    <a:pt x="1281" y="33"/>
                    <a:pt x="1125" y="104"/>
                  </a:cubicBezTo>
                  <a:cubicBezTo>
                    <a:pt x="1" y="729"/>
                    <a:pt x="1" y="3128"/>
                    <a:pt x="626" y="4378"/>
                  </a:cubicBezTo>
                  <a:cubicBezTo>
                    <a:pt x="1085" y="5371"/>
                    <a:pt x="1990" y="5971"/>
                    <a:pt x="2895" y="5971"/>
                  </a:cubicBezTo>
                  <a:cubicBezTo>
                    <a:pt x="3220" y="5971"/>
                    <a:pt x="3546" y="5893"/>
                    <a:pt x="3850" y="5728"/>
                  </a:cubicBezTo>
                  <a:cubicBezTo>
                    <a:pt x="5000" y="5203"/>
                    <a:pt x="5400" y="3753"/>
                    <a:pt x="4775" y="2503"/>
                  </a:cubicBezTo>
                  <a:cubicBezTo>
                    <a:pt x="4234" y="1336"/>
                    <a:pt x="2759" y="0"/>
                    <a:pt x="1626" y="0"/>
                  </a:cubicBezTo>
                  <a:close/>
                </a:path>
              </a:pathLst>
            </a:custGeom>
            <a:solidFill>
              <a:srgbClr val="FFA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412760" y="3349342"/>
              <a:ext cx="48626" cy="153413"/>
            </a:xfrm>
            <a:custGeom>
              <a:avLst/>
              <a:gdLst/>
              <a:ahLst/>
              <a:cxnLst/>
              <a:rect l="l" t="t" r="r" b="b"/>
              <a:pathLst>
                <a:path w="626" h="1975" extrusionOk="0">
                  <a:moveTo>
                    <a:pt x="425" y="0"/>
                  </a:moveTo>
                  <a:cubicBezTo>
                    <a:pt x="100" y="425"/>
                    <a:pt x="0" y="925"/>
                    <a:pt x="0" y="1550"/>
                  </a:cubicBezTo>
                  <a:lnTo>
                    <a:pt x="100" y="1975"/>
                  </a:lnTo>
                  <a:lnTo>
                    <a:pt x="625" y="1875"/>
                  </a:lnTo>
                  <a:lnTo>
                    <a:pt x="425" y="0"/>
                  </a:lnTo>
                  <a:close/>
                </a:path>
              </a:pathLst>
            </a:custGeom>
            <a:solidFill>
              <a:srgbClr val="CE83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445772" y="3234148"/>
              <a:ext cx="429168" cy="260841"/>
            </a:xfrm>
            <a:custGeom>
              <a:avLst/>
              <a:gdLst/>
              <a:ahLst/>
              <a:cxnLst/>
              <a:rect l="l" t="t" r="r" b="b"/>
              <a:pathLst>
                <a:path w="5525" h="3358" extrusionOk="0">
                  <a:moveTo>
                    <a:pt x="2662" y="0"/>
                  </a:moveTo>
                  <a:cubicBezTo>
                    <a:pt x="2503" y="0"/>
                    <a:pt x="2340" y="11"/>
                    <a:pt x="2175" y="33"/>
                  </a:cubicBezTo>
                  <a:cubicBezTo>
                    <a:pt x="1250" y="133"/>
                    <a:pt x="400" y="658"/>
                    <a:pt x="0" y="1483"/>
                  </a:cubicBezTo>
                  <a:lnTo>
                    <a:pt x="200" y="3358"/>
                  </a:lnTo>
                  <a:lnTo>
                    <a:pt x="5524" y="2633"/>
                  </a:lnTo>
                  <a:lnTo>
                    <a:pt x="5524" y="2208"/>
                  </a:lnTo>
                  <a:cubicBezTo>
                    <a:pt x="5321" y="901"/>
                    <a:pt x="4123" y="0"/>
                    <a:pt x="2662" y="0"/>
                  </a:cubicBezTo>
                  <a:close/>
                </a:path>
              </a:pathLst>
            </a:custGeom>
            <a:solidFill>
              <a:srgbClr val="EAA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453540" y="3282696"/>
              <a:ext cx="436936" cy="309389"/>
            </a:xfrm>
            <a:custGeom>
              <a:avLst/>
              <a:gdLst/>
              <a:ahLst/>
              <a:cxnLst/>
              <a:rect l="l" t="t" r="r" b="b"/>
              <a:pathLst>
                <a:path w="5625" h="3983" extrusionOk="0">
                  <a:moveTo>
                    <a:pt x="2662" y="0"/>
                  </a:moveTo>
                  <a:cubicBezTo>
                    <a:pt x="2503" y="0"/>
                    <a:pt x="2340" y="11"/>
                    <a:pt x="2175" y="33"/>
                  </a:cubicBezTo>
                  <a:cubicBezTo>
                    <a:pt x="1250" y="133"/>
                    <a:pt x="425" y="658"/>
                    <a:pt x="0" y="1383"/>
                  </a:cubicBezTo>
                  <a:lnTo>
                    <a:pt x="5099" y="3983"/>
                  </a:lnTo>
                  <a:cubicBezTo>
                    <a:pt x="5424" y="3458"/>
                    <a:pt x="5624" y="2833"/>
                    <a:pt x="5524" y="2208"/>
                  </a:cubicBezTo>
                  <a:cubicBezTo>
                    <a:pt x="5321" y="901"/>
                    <a:pt x="4123" y="0"/>
                    <a:pt x="2662" y="0"/>
                  </a:cubicBezTo>
                  <a:close/>
                </a:path>
              </a:pathLst>
            </a:custGeom>
            <a:solidFill>
              <a:srgbClr val="FFC9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412760" y="3390044"/>
              <a:ext cx="436936" cy="308846"/>
            </a:xfrm>
            <a:custGeom>
              <a:avLst/>
              <a:gdLst/>
              <a:ahLst/>
              <a:cxnLst/>
              <a:rect l="l" t="t" r="r" b="b"/>
              <a:pathLst>
                <a:path w="5625" h="3976" extrusionOk="0">
                  <a:moveTo>
                    <a:pt x="525" y="1"/>
                  </a:moveTo>
                  <a:cubicBezTo>
                    <a:pt x="200" y="526"/>
                    <a:pt x="0" y="1026"/>
                    <a:pt x="100" y="1651"/>
                  </a:cubicBezTo>
                  <a:cubicBezTo>
                    <a:pt x="306" y="3002"/>
                    <a:pt x="1540" y="3975"/>
                    <a:pt x="3034" y="3975"/>
                  </a:cubicBezTo>
                  <a:cubicBezTo>
                    <a:pt x="3170" y="3975"/>
                    <a:pt x="3309" y="3967"/>
                    <a:pt x="3450" y="3950"/>
                  </a:cubicBezTo>
                  <a:cubicBezTo>
                    <a:pt x="4374" y="3850"/>
                    <a:pt x="5199" y="3225"/>
                    <a:pt x="5624" y="2601"/>
                  </a:cubicBezTo>
                  <a:lnTo>
                    <a:pt x="525" y="1"/>
                  </a:lnTo>
                  <a:close/>
                </a:path>
              </a:pathLst>
            </a:custGeom>
            <a:solidFill>
              <a:srgbClr val="F4B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1100042" y="3777805"/>
              <a:ext cx="502962" cy="262783"/>
            </a:xfrm>
            <a:custGeom>
              <a:avLst/>
              <a:gdLst/>
              <a:ahLst/>
              <a:cxnLst/>
              <a:rect l="l" t="t" r="r" b="b"/>
              <a:pathLst>
                <a:path w="6475" h="3383" extrusionOk="0">
                  <a:moveTo>
                    <a:pt x="4106" y="0"/>
                  </a:moveTo>
                  <a:cubicBezTo>
                    <a:pt x="3765" y="0"/>
                    <a:pt x="3401" y="35"/>
                    <a:pt x="3025" y="108"/>
                  </a:cubicBezTo>
                  <a:cubicBezTo>
                    <a:pt x="1250" y="408"/>
                    <a:pt x="1" y="1358"/>
                    <a:pt x="226" y="2183"/>
                  </a:cubicBezTo>
                  <a:cubicBezTo>
                    <a:pt x="309" y="2973"/>
                    <a:pt x="1396" y="3383"/>
                    <a:pt x="2724" y="3383"/>
                  </a:cubicBezTo>
                  <a:cubicBezTo>
                    <a:pt x="2991" y="3383"/>
                    <a:pt x="3269" y="3366"/>
                    <a:pt x="3550" y="3333"/>
                  </a:cubicBezTo>
                  <a:cubicBezTo>
                    <a:pt x="5225" y="3033"/>
                    <a:pt x="6474" y="1983"/>
                    <a:pt x="6349" y="1158"/>
                  </a:cubicBezTo>
                  <a:cubicBezTo>
                    <a:pt x="6194" y="421"/>
                    <a:pt x="5287" y="0"/>
                    <a:pt x="4106" y="0"/>
                  </a:cubicBezTo>
                  <a:close/>
                </a:path>
              </a:pathLst>
            </a:custGeom>
            <a:solidFill>
              <a:srgbClr val="EF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105654" y="4061820"/>
              <a:ext cx="745626" cy="743762"/>
            </a:xfrm>
            <a:custGeom>
              <a:avLst/>
              <a:gdLst/>
              <a:ahLst/>
              <a:cxnLst/>
              <a:rect l="l" t="t" r="r" b="b"/>
              <a:pathLst>
                <a:path w="9599" h="9575" extrusionOk="0">
                  <a:moveTo>
                    <a:pt x="4799" y="1"/>
                  </a:moveTo>
                  <a:cubicBezTo>
                    <a:pt x="2200" y="1"/>
                    <a:pt x="0" y="2076"/>
                    <a:pt x="0" y="4775"/>
                  </a:cubicBezTo>
                  <a:cubicBezTo>
                    <a:pt x="0" y="7400"/>
                    <a:pt x="2200" y="9574"/>
                    <a:pt x="4799" y="9574"/>
                  </a:cubicBezTo>
                  <a:cubicBezTo>
                    <a:pt x="7499" y="9574"/>
                    <a:pt x="9599" y="7400"/>
                    <a:pt x="9599" y="4775"/>
                  </a:cubicBezTo>
                  <a:cubicBezTo>
                    <a:pt x="9599" y="2076"/>
                    <a:pt x="7499" y="1"/>
                    <a:pt x="4799" y="1"/>
                  </a:cubicBezTo>
                  <a:close/>
                </a:path>
              </a:pathLst>
            </a:custGeom>
            <a:solidFill>
              <a:srgbClr val="EA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428295" y="3564200"/>
              <a:ext cx="607749" cy="390796"/>
            </a:xfrm>
            <a:custGeom>
              <a:avLst/>
              <a:gdLst/>
              <a:ahLst/>
              <a:cxnLst/>
              <a:rect l="l" t="t" r="r" b="b"/>
              <a:pathLst>
                <a:path w="7824" h="5031" extrusionOk="0">
                  <a:moveTo>
                    <a:pt x="6312" y="1"/>
                  </a:moveTo>
                  <a:cubicBezTo>
                    <a:pt x="2893" y="1"/>
                    <a:pt x="0" y="1706"/>
                    <a:pt x="0" y="1706"/>
                  </a:cubicBezTo>
                  <a:lnTo>
                    <a:pt x="425" y="5031"/>
                  </a:lnTo>
                  <a:lnTo>
                    <a:pt x="7824" y="4006"/>
                  </a:lnTo>
                  <a:lnTo>
                    <a:pt x="7099" y="32"/>
                  </a:lnTo>
                  <a:cubicBezTo>
                    <a:pt x="6834" y="10"/>
                    <a:pt x="6572" y="1"/>
                    <a:pt x="6312" y="1"/>
                  </a:cubicBezTo>
                  <a:close/>
                </a:path>
              </a:pathLst>
            </a:custGeom>
            <a:solidFill>
              <a:srgbClr val="EF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428295" y="3564350"/>
              <a:ext cx="551433" cy="132595"/>
            </a:xfrm>
            <a:custGeom>
              <a:avLst/>
              <a:gdLst/>
              <a:ahLst/>
              <a:cxnLst/>
              <a:rect l="l" t="t" r="r" b="b"/>
              <a:pathLst>
                <a:path w="7099" h="1707" extrusionOk="0">
                  <a:moveTo>
                    <a:pt x="6312" y="1"/>
                  </a:moveTo>
                  <a:cubicBezTo>
                    <a:pt x="2893" y="1"/>
                    <a:pt x="0" y="1706"/>
                    <a:pt x="0" y="1706"/>
                  </a:cubicBezTo>
                  <a:lnTo>
                    <a:pt x="7099" y="32"/>
                  </a:lnTo>
                  <a:cubicBezTo>
                    <a:pt x="6834" y="10"/>
                    <a:pt x="6572" y="1"/>
                    <a:pt x="6312"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2234086" y="4588211"/>
              <a:ext cx="66104" cy="145645"/>
            </a:xfrm>
            <a:custGeom>
              <a:avLst/>
              <a:gdLst/>
              <a:ahLst/>
              <a:cxnLst/>
              <a:rect l="l" t="t" r="r" b="b"/>
              <a:pathLst>
                <a:path w="851" h="1875" extrusionOk="0">
                  <a:moveTo>
                    <a:pt x="425" y="0"/>
                  </a:moveTo>
                  <a:cubicBezTo>
                    <a:pt x="225" y="0"/>
                    <a:pt x="0" y="425"/>
                    <a:pt x="0" y="950"/>
                  </a:cubicBezTo>
                  <a:cubicBezTo>
                    <a:pt x="0" y="1475"/>
                    <a:pt x="225" y="1875"/>
                    <a:pt x="425" y="1875"/>
                  </a:cubicBezTo>
                  <a:cubicBezTo>
                    <a:pt x="750" y="1875"/>
                    <a:pt x="850" y="1475"/>
                    <a:pt x="850" y="950"/>
                  </a:cubicBezTo>
                  <a:cubicBezTo>
                    <a:pt x="850" y="425"/>
                    <a:pt x="750" y="0"/>
                    <a:pt x="425"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610563" y="4045350"/>
              <a:ext cx="186893" cy="186425"/>
            </a:xfrm>
            <a:custGeom>
              <a:avLst/>
              <a:gdLst/>
              <a:ahLst/>
              <a:cxnLst/>
              <a:rect l="l" t="t" r="r" b="b"/>
              <a:pathLst>
                <a:path w="9599" h="9575" extrusionOk="0">
                  <a:moveTo>
                    <a:pt x="4799" y="1"/>
                  </a:moveTo>
                  <a:cubicBezTo>
                    <a:pt x="2200" y="1"/>
                    <a:pt x="0" y="2076"/>
                    <a:pt x="0" y="4775"/>
                  </a:cubicBezTo>
                  <a:cubicBezTo>
                    <a:pt x="0" y="7400"/>
                    <a:pt x="2200" y="9574"/>
                    <a:pt x="4799" y="9574"/>
                  </a:cubicBezTo>
                  <a:cubicBezTo>
                    <a:pt x="7499" y="9574"/>
                    <a:pt x="9599" y="7400"/>
                    <a:pt x="9599" y="4775"/>
                  </a:cubicBezTo>
                  <a:cubicBezTo>
                    <a:pt x="9599" y="2076"/>
                    <a:pt x="7499" y="1"/>
                    <a:pt x="4799" y="1"/>
                  </a:cubicBezTo>
                  <a:close/>
                </a:path>
              </a:pathLst>
            </a:custGeom>
            <a:solidFill>
              <a:srgbClr val="EA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Google Shape;611;p41"/>
          <p:cNvSpPr txBox="1"/>
          <p:nvPr/>
        </p:nvSpPr>
        <p:spPr>
          <a:xfrm>
            <a:off x="5751350" y="1375900"/>
            <a:ext cx="1528800" cy="7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123D60"/>
                </a:solidFill>
                <a:latin typeface="Barlow Semi Condensed Light"/>
                <a:ea typeface="Barlow Semi Condensed Light"/>
                <a:cs typeface="Barlow Semi Condensed Light"/>
                <a:sym typeface="Barlow Semi Condensed Light"/>
              </a:rPr>
              <a:t>Forming two linear equations in two variables and solving in them</a:t>
            </a:r>
            <a:r>
              <a:rPr lang="en">
                <a:solidFill>
                  <a:srgbClr val="123D60"/>
                </a:solidFill>
                <a:latin typeface="Barlow Semi Condensed Light"/>
                <a:ea typeface="Barlow Semi Condensed Light"/>
                <a:cs typeface="Barlow Semi Condensed Light"/>
                <a:sym typeface="Barlow Semi Condensed Light"/>
              </a:rPr>
              <a:t>.</a:t>
            </a:r>
            <a:endParaRPr sz="1000">
              <a:solidFill>
                <a:srgbClr val="123D60"/>
              </a:solidFill>
              <a:latin typeface="Barlow Semi Condensed Light"/>
              <a:ea typeface="Barlow Semi Condensed Light"/>
              <a:cs typeface="Barlow Semi Condensed Light"/>
              <a:sym typeface="Barlow Semi Condensed Light"/>
            </a:endParaRPr>
          </a:p>
          <a:p>
            <a:pPr marL="0" lvl="0" indent="0" algn="r" rtl="0">
              <a:spcBef>
                <a:spcPts val="1600"/>
              </a:spcBef>
              <a:spcAft>
                <a:spcPts val="1600"/>
              </a:spcAft>
              <a:buNone/>
            </a:pPr>
            <a:endParaRPr sz="1000">
              <a:solidFill>
                <a:srgbClr val="123D60"/>
              </a:solidFill>
              <a:latin typeface="Barlow Semi Condensed Light"/>
              <a:ea typeface="Barlow Semi Condensed Light"/>
              <a:cs typeface="Barlow Semi Condensed Light"/>
              <a:sym typeface="Barlow Semi Condensed Light"/>
            </a:endParaRPr>
          </a:p>
        </p:txBody>
      </p:sp>
      <p:sp>
        <p:nvSpPr>
          <p:cNvPr id="612" name="Google Shape;612;p41"/>
          <p:cNvSpPr txBox="1"/>
          <p:nvPr/>
        </p:nvSpPr>
        <p:spPr>
          <a:xfrm>
            <a:off x="4572000" y="2502700"/>
            <a:ext cx="1688400" cy="43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123D60"/>
                </a:solidFill>
                <a:latin typeface="Barlow Semi Condensed Light"/>
                <a:ea typeface="Barlow Semi Condensed Light"/>
                <a:cs typeface="Barlow Semi Condensed Light"/>
                <a:sym typeface="Barlow Semi Condensed Light"/>
              </a:rPr>
              <a:t>Let x be the weight given to the population and let y be the weight given to the per capita.</a:t>
            </a:r>
            <a:endParaRPr sz="1200">
              <a:solidFill>
                <a:srgbClr val="123D60"/>
              </a:solidFill>
              <a:latin typeface="Barlow Semi Condensed Light"/>
              <a:ea typeface="Barlow Semi Condensed Light"/>
              <a:cs typeface="Barlow Semi Condensed Light"/>
              <a:sym typeface="Barlow Semi Condensed Light"/>
            </a:endParaRPr>
          </a:p>
          <a:p>
            <a:pPr marL="0" lvl="0" indent="0" algn="ctr" rtl="0">
              <a:spcBef>
                <a:spcPts val="1600"/>
              </a:spcBef>
              <a:spcAft>
                <a:spcPts val="1600"/>
              </a:spcAft>
              <a:buNone/>
            </a:pPr>
            <a:endParaRPr sz="1000">
              <a:solidFill>
                <a:srgbClr val="123D60"/>
              </a:solidFill>
              <a:latin typeface="Barlow Semi Condensed Light"/>
              <a:ea typeface="Barlow Semi Condensed Light"/>
              <a:cs typeface="Barlow Semi Condensed Light"/>
              <a:sym typeface="Barlow Semi Condensed Light"/>
            </a:endParaRPr>
          </a:p>
        </p:txBody>
      </p:sp>
      <p:sp>
        <p:nvSpPr>
          <p:cNvPr id="613" name="Google Shape;613;p41"/>
          <p:cNvSpPr txBox="1"/>
          <p:nvPr/>
        </p:nvSpPr>
        <p:spPr>
          <a:xfrm>
            <a:off x="5284925" y="3871608"/>
            <a:ext cx="548100" cy="170400"/>
          </a:xfrm>
          <a:prstGeom prst="rect">
            <a:avLst/>
          </a:prstGeom>
          <a:noFill/>
          <a:ln>
            <a:noFill/>
          </a:ln>
        </p:spPr>
        <p:txBody>
          <a:bodyPr spcFirstLastPara="1" wrap="square" lIns="0" tIns="12700" rIns="0" bIns="0" anchor="t" anchorCtr="0">
            <a:noAutofit/>
          </a:bodyPr>
          <a:lstStyle/>
          <a:p>
            <a:pPr marL="0" marR="0" lvl="0" indent="0" algn="ctr" rtl="0">
              <a:lnSpc>
                <a:spcPct val="100000"/>
              </a:lnSpc>
              <a:spcBef>
                <a:spcPts val="0"/>
              </a:spcBef>
              <a:spcAft>
                <a:spcPts val="0"/>
              </a:spcAft>
              <a:buNone/>
            </a:pPr>
            <a:r>
              <a:rPr lang="en" sz="1200">
                <a:solidFill>
                  <a:schemeClr val="lt1"/>
                </a:solidFill>
                <a:latin typeface="Anton"/>
                <a:ea typeface="Anton"/>
                <a:cs typeface="Anton"/>
                <a:sym typeface="Anton"/>
              </a:rPr>
              <a:t>x </a:t>
            </a:r>
            <a:r>
              <a:rPr lang="en" sz="1200">
                <a:solidFill>
                  <a:srgbClr val="FFFFFF"/>
                </a:solidFill>
                <a:latin typeface="Anton"/>
                <a:ea typeface="Anton"/>
                <a:cs typeface="Anton"/>
                <a:sym typeface="Anton"/>
              </a:rPr>
              <a:t>, y</a:t>
            </a:r>
            <a:endParaRPr sz="1200">
              <a:solidFill>
                <a:srgbClr val="FFFFFF"/>
              </a:solidFill>
              <a:latin typeface="Anton"/>
              <a:ea typeface="Anton"/>
              <a:cs typeface="Anton"/>
              <a:sym typeface="Anton"/>
            </a:endParaRPr>
          </a:p>
        </p:txBody>
      </p:sp>
      <p:sp>
        <p:nvSpPr>
          <p:cNvPr id="614" name="Google Shape;614;p41"/>
          <p:cNvSpPr txBox="1"/>
          <p:nvPr/>
        </p:nvSpPr>
        <p:spPr>
          <a:xfrm>
            <a:off x="3750175" y="2932452"/>
            <a:ext cx="548100" cy="170400"/>
          </a:xfrm>
          <a:prstGeom prst="rect">
            <a:avLst/>
          </a:prstGeom>
          <a:noFill/>
          <a:ln>
            <a:noFill/>
          </a:ln>
        </p:spPr>
        <p:txBody>
          <a:bodyPr spcFirstLastPara="1" wrap="square" lIns="0" tIns="12700" rIns="0" bIns="0" anchor="t" anchorCtr="0">
            <a:noAutofit/>
          </a:bodyPr>
          <a:lstStyle/>
          <a:p>
            <a:pPr marL="0" marR="0" lvl="0" indent="0" algn="ctr" rtl="0">
              <a:lnSpc>
                <a:spcPct val="100000"/>
              </a:lnSpc>
              <a:spcBef>
                <a:spcPts val="0"/>
              </a:spcBef>
              <a:spcAft>
                <a:spcPts val="0"/>
              </a:spcAft>
              <a:buNone/>
            </a:pPr>
            <a:r>
              <a:rPr lang="en" sz="1200">
                <a:solidFill>
                  <a:srgbClr val="FFFFFF"/>
                </a:solidFill>
                <a:latin typeface="Anton"/>
                <a:ea typeface="Anton"/>
                <a:cs typeface="Anton"/>
                <a:sym typeface="Anton"/>
              </a:rPr>
              <a:t>Rank</a:t>
            </a:r>
            <a:endParaRPr sz="1200">
              <a:solidFill>
                <a:srgbClr val="FFFFFF"/>
              </a:solidFill>
              <a:latin typeface="Anton"/>
              <a:ea typeface="Anton"/>
              <a:cs typeface="Anton"/>
              <a:sym typeface="Anto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81"/>
                                        </p:tgtEl>
                                        <p:attrNameLst>
                                          <p:attrName>style.visibility</p:attrName>
                                        </p:attrNameLst>
                                      </p:cBhvr>
                                      <p:to>
                                        <p:strVal val="visible"/>
                                      </p:to>
                                    </p:set>
                                    <p:animEffect transition="in" filter="fade">
                                      <p:cBhvr>
                                        <p:cTn id="7" dur="1000"/>
                                        <p:tgtEl>
                                          <p:spTgt spid="58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71"/>
                                        </p:tgtEl>
                                        <p:attrNameLst>
                                          <p:attrName>style.visibility</p:attrName>
                                        </p:attrNameLst>
                                      </p:cBhvr>
                                      <p:to>
                                        <p:strVal val="visible"/>
                                      </p:to>
                                    </p:set>
                                    <p:animEffect transition="in" filter="fade">
                                      <p:cBhvr>
                                        <p:cTn id="11" dur="1000"/>
                                        <p:tgtEl>
                                          <p:spTgt spid="57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14"/>
                                        </p:tgtEl>
                                        <p:attrNameLst>
                                          <p:attrName>style.visibility</p:attrName>
                                        </p:attrNameLst>
                                      </p:cBhvr>
                                      <p:to>
                                        <p:strVal val="visible"/>
                                      </p:to>
                                    </p:set>
                                    <p:animEffect transition="in" filter="fade">
                                      <p:cBhvr>
                                        <p:cTn id="15" dur="1000"/>
                                        <p:tgtEl>
                                          <p:spTgt spid="614"/>
                                        </p:tgtEl>
                                      </p:cBhvr>
                                    </p:animEffect>
                                  </p:childTnLst>
                                </p:cTn>
                              </p:par>
                              <p:par>
                                <p:cTn id="16" presetID="10" presetClass="entr" presetSubtype="0" fill="hold" nodeType="withEffect">
                                  <p:stCondLst>
                                    <p:cond delay="0"/>
                                  </p:stCondLst>
                                  <p:childTnLst>
                                    <p:set>
                                      <p:cBhvr>
                                        <p:cTn id="17" dur="1" fill="hold">
                                          <p:stCondLst>
                                            <p:cond delay="0"/>
                                          </p:stCondLst>
                                        </p:cTn>
                                        <p:tgtEl>
                                          <p:spTgt spid="585"/>
                                        </p:tgtEl>
                                        <p:attrNameLst>
                                          <p:attrName>style.visibility</p:attrName>
                                        </p:attrNameLst>
                                      </p:cBhvr>
                                      <p:to>
                                        <p:strVal val="visible"/>
                                      </p:to>
                                    </p:set>
                                    <p:animEffect transition="in" filter="fade">
                                      <p:cBhvr>
                                        <p:cTn id="18" dur="1000"/>
                                        <p:tgtEl>
                                          <p:spTgt spid="585"/>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613"/>
                                        </p:tgtEl>
                                        <p:attrNameLst>
                                          <p:attrName>style.visibility</p:attrName>
                                        </p:attrNameLst>
                                      </p:cBhvr>
                                      <p:to>
                                        <p:strVal val="visible"/>
                                      </p:to>
                                    </p:set>
                                    <p:animEffect transition="in" filter="fade">
                                      <p:cBhvr>
                                        <p:cTn id="22" dur="1000"/>
                                        <p:tgtEl>
                                          <p:spTgt spid="613"/>
                                        </p:tgtEl>
                                      </p:cBhvr>
                                    </p:animEffect>
                                  </p:childTnLst>
                                </p:cTn>
                              </p:par>
                              <p:par>
                                <p:cTn id="23" presetID="10" presetClass="entr" presetSubtype="0" fill="hold" nodeType="withEffect">
                                  <p:stCondLst>
                                    <p:cond delay="0"/>
                                  </p:stCondLst>
                                  <p:childTnLst>
                                    <p:set>
                                      <p:cBhvr>
                                        <p:cTn id="24" dur="1" fill="hold">
                                          <p:stCondLst>
                                            <p:cond delay="0"/>
                                          </p:stCondLst>
                                        </p:cTn>
                                        <p:tgtEl>
                                          <p:spTgt spid="612"/>
                                        </p:tgtEl>
                                        <p:attrNameLst>
                                          <p:attrName>style.visibility</p:attrName>
                                        </p:attrNameLst>
                                      </p:cBhvr>
                                      <p:to>
                                        <p:strVal val="visible"/>
                                      </p:to>
                                    </p:set>
                                    <p:animEffect transition="in" filter="fade">
                                      <p:cBhvr>
                                        <p:cTn id="25" dur="1000"/>
                                        <p:tgtEl>
                                          <p:spTgt spid="612"/>
                                        </p:tgtEl>
                                      </p:cBhvr>
                                    </p:animEffect>
                                  </p:childTnLst>
                                </p:cTn>
                              </p:par>
                            </p:childTnLst>
                          </p:cTn>
                        </p:par>
                        <p:par>
                          <p:cTn id="26" fill="hold">
                            <p:stCondLst>
                              <p:cond delay="4000"/>
                            </p:stCondLst>
                            <p:childTnLst>
                              <p:par>
                                <p:cTn id="27" presetID="10" presetClass="entr" presetSubtype="0" fill="hold" nodeType="afterEffect">
                                  <p:stCondLst>
                                    <p:cond delay="0"/>
                                  </p:stCondLst>
                                  <p:childTnLst>
                                    <p:set>
                                      <p:cBhvr>
                                        <p:cTn id="28" dur="1" fill="hold">
                                          <p:stCondLst>
                                            <p:cond delay="0"/>
                                          </p:stCondLst>
                                        </p:cTn>
                                        <p:tgtEl>
                                          <p:spTgt spid="583"/>
                                        </p:tgtEl>
                                        <p:attrNameLst>
                                          <p:attrName>style.visibility</p:attrName>
                                        </p:attrNameLst>
                                      </p:cBhvr>
                                      <p:to>
                                        <p:strVal val="visible"/>
                                      </p:to>
                                    </p:set>
                                    <p:animEffect transition="in" filter="fade">
                                      <p:cBhvr>
                                        <p:cTn id="29" dur="1000"/>
                                        <p:tgtEl>
                                          <p:spTgt spid="583"/>
                                        </p:tgtEl>
                                      </p:cBhvr>
                                    </p:animEffect>
                                  </p:childTnLst>
                                </p:cTn>
                              </p:par>
                              <p:par>
                                <p:cTn id="30" presetID="10" presetClass="entr" presetSubtype="0" fill="hold" nodeType="withEffect">
                                  <p:stCondLst>
                                    <p:cond delay="0"/>
                                  </p:stCondLst>
                                  <p:childTnLst>
                                    <p:set>
                                      <p:cBhvr>
                                        <p:cTn id="31" dur="1" fill="hold">
                                          <p:stCondLst>
                                            <p:cond delay="0"/>
                                          </p:stCondLst>
                                        </p:cTn>
                                        <p:tgtEl>
                                          <p:spTgt spid="584"/>
                                        </p:tgtEl>
                                        <p:attrNameLst>
                                          <p:attrName>style.visibility</p:attrName>
                                        </p:attrNameLst>
                                      </p:cBhvr>
                                      <p:to>
                                        <p:strVal val="visible"/>
                                      </p:to>
                                    </p:set>
                                    <p:animEffect transition="in" filter="fade">
                                      <p:cBhvr>
                                        <p:cTn id="32" dur="1000"/>
                                        <p:tgtEl>
                                          <p:spTgt spid="584"/>
                                        </p:tgtEl>
                                      </p:cBhvr>
                                    </p:animEffect>
                                  </p:childTnLst>
                                </p:cTn>
                              </p:par>
                            </p:childTnLst>
                          </p:cTn>
                        </p:par>
                        <p:par>
                          <p:cTn id="33" fill="hold">
                            <p:stCondLst>
                              <p:cond delay="5000"/>
                            </p:stCondLst>
                            <p:childTnLst>
                              <p:par>
                                <p:cTn id="34" presetID="10" presetClass="entr" presetSubtype="0" fill="hold" nodeType="afterEffect">
                                  <p:stCondLst>
                                    <p:cond delay="0"/>
                                  </p:stCondLst>
                                  <p:childTnLst>
                                    <p:set>
                                      <p:cBhvr>
                                        <p:cTn id="35" dur="1" fill="hold">
                                          <p:stCondLst>
                                            <p:cond delay="0"/>
                                          </p:stCondLst>
                                        </p:cTn>
                                        <p:tgtEl>
                                          <p:spTgt spid="582"/>
                                        </p:tgtEl>
                                        <p:attrNameLst>
                                          <p:attrName>style.visibility</p:attrName>
                                        </p:attrNameLst>
                                      </p:cBhvr>
                                      <p:to>
                                        <p:strVal val="visible"/>
                                      </p:to>
                                    </p:set>
                                    <p:animEffect transition="in" filter="fade">
                                      <p:cBhvr>
                                        <p:cTn id="36" dur="1000"/>
                                        <p:tgtEl>
                                          <p:spTgt spid="582"/>
                                        </p:tgtEl>
                                      </p:cBhvr>
                                    </p:animEffect>
                                  </p:childTnLst>
                                </p:cTn>
                              </p:par>
                              <p:par>
                                <p:cTn id="37" presetID="10" presetClass="entr" presetSubtype="0" fill="hold" nodeType="withEffect">
                                  <p:stCondLst>
                                    <p:cond delay="0"/>
                                  </p:stCondLst>
                                  <p:childTnLst>
                                    <p:set>
                                      <p:cBhvr>
                                        <p:cTn id="38" dur="1" fill="hold">
                                          <p:stCondLst>
                                            <p:cond delay="0"/>
                                          </p:stCondLst>
                                        </p:cTn>
                                        <p:tgtEl>
                                          <p:spTgt spid="611"/>
                                        </p:tgtEl>
                                        <p:attrNameLst>
                                          <p:attrName>style.visibility</p:attrName>
                                        </p:attrNameLst>
                                      </p:cBhvr>
                                      <p:to>
                                        <p:strVal val="visible"/>
                                      </p:to>
                                    </p:set>
                                    <p:animEffect transition="in" filter="fade">
                                      <p:cBhvr>
                                        <p:cTn id="39" dur="1000"/>
                                        <p:tgtEl>
                                          <p:spTgt spid="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2"/>
          <p:cNvSpPr txBox="1">
            <a:spLocks noGrp="1"/>
          </p:cNvSpPr>
          <p:nvPr>
            <p:ph type="ctrTitle" idx="6"/>
          </p:nvPr>
        </p:nvSpPr>
        <p:spPr>
          <a:xfrm>
            <a:off x="1533599" y="429825"/>
            <a:ext cx="60546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Q4.A SOLUTION</a:t>
            </a:r>
            <a:endParaRPr>
              <a:solidFill>
                <a:srgbClr val="FFFFFF"/>
              </a:solidFill>
            </a:endParaRPr>
          </a:p>
        </p:txBody>
      </p:sp>
      <p:sp>
        <p:nvSpPr>
          <p:cNvPr id="620" name="Google Shape;620;p42"/>
          <p:cNvSpPr txBox="1">
            <a:spLocks noGrp="1"/>
          </p:cNvSpPr>
          <p:nvPr>
            <p:ph type="subTitle" idx="1"/>
          </p:nvPr>
        </p:nvSpPr>
        <p:spPr>
          <a:xfrm>
            <a:off x="1349100" y="3261250"/>
            <a:ext cx="1881300" cy="81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0.4</a:t>
            </a:r>
            <a:endParaRPr sz="1800"/>
          </a:p>
        </p:txBody>
      </p:sp>
      <p:sp>
        <p:nvSpPr>
          <p:cNvPr id="621" name="Google Shape;621;p42"/>
          <p:cNvSpPr txBox="1">
            <a:spLocks noGrp="1"/>
          </p:cNvSpPr>
          <p:nvPr>
            <p:ph type="subTitle" idx="3"/>
          </p:nvPr>
        </p:nvSpPr>
        <p:spPr>
          <a:xfrm>
            <a:off x="4027725" y="3261250"/>
            <a:ext cx="1208400" cy="51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0.6</a:t>
            </a:r>
            <a:endParaRPr sz="1800"/>
          </a:p>
        </p:txBody>
      </p:sp>
      <p:sp>
        <p:nvSpPr>
          <p:cNvPr id="622" name="Google Shape;622;p42"/>
          <p:cNvSpPr txBox="1">
            <a:spLocks noGrp="1"/>
          </p:cNvSpPr>
          <p:nvPr>
            <p:ph type="subTitle" idx="5"/>
          </p:nvPr>
        </p:nvSpPr>
        <p:spPr>
          <a:xfrm>
            <a:off x="5914234" y="2963050"/>
            <a:ext cx="1881300" cy="1112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sz="1400"/>
              <a:t>Bangalore </a:t>
            </a:r>
            <a:endParaRPr sz="1400"/>
          </a:p>
          <a:p>
            <a:pPr marL="457200" lvl="0" indent="-317500" algn="l" rtl="0">
              <a:spcBef>
                <a:spcPts val="0"/>
              </a:spcBef>
              <a:spcAft>
                <a:spcPts val="0"/>
              </a:spcAft>
              <a:buSzPts val="1400"/>
              <a:buAutoNum type="arabicPeriod"/>
            </a:pPr>
            <a:r>
              <a:rPr lang="en" sz="1400"/>
              <a:t>Mumbai</a:t>
            </a:r>
            <a:endParaRPr sz="1400"/>
          </a:p>
          <a:p>
            <a:pPr marL="457200" lvl="0" indent="-317500" algn="l" rtl="0">
              <a:spcBef>
                <a:spcPts val="0"/>
              </a:spcBef>
              <a:spcAft>
                <a:spcPts val="0"/>
              </a:spcAft>
              <a:buSzPts val="1400"/>
              <a:buAutoNum type="arabicPeriod"/>
            </a:pPr>
            <a:r>
              <a:rPr lang="en" sz="1400"/>
              <a:t>Hyderabad</a:t>
            </a:r>
            <a:endParaRPr sz="1400"/>
          </a:p>
          <a:p>
            <a:pPr marL="457200" lvl="0" indent="-317500" algn="l" rtl="0">
              <a:spcBef>
                <a:spcPts val="0"/>
              </a:spcBef>
              <a:spcAft>
                <a:spcPts val="0"/>
              </a:spcAft>
              <a:buSzPts val="1400"/>
              <a:buAutoNum type="arabicPeriod"/>
            </a:pPr>
            <a:r>
              <a:rPr lang="en" sz="1400"/>
              <a:t>Surat</a:t>
            </a:r>
            <a:endParaRPr sz="1400"/>
          </a:p>
          <a:p>
            <a:pPr marL="457200" lvl="0" indent="-317500" algn="l" rtl="0">
              <a:spcBef>
                <a:spcPts val="0"/>
              </a:spcBef>
              <a:spcAft>
                <a:spcPts val="0"/>
              </a:spcAft>
              <a:buSzPts val="1400"/>
              <a:buAutoNum type="arabicPeriod"/>
            </a:pPr>
            <a:r>
              <a:rPr lang="en" sz="1400"/>
              <a:t>Chennai</a:t>
            </a:r>
            <a:endParaRPr sz="1400"/>
          </a:p>
        </p:txBody>
      </p:sp>
      <p:sp>
        <p:nvSpPr>
          <p:cNvPr id="623" name="Google Shape;623;p42"/>
          <p:cNvSpPr txBox="1">
            <a:spLocks noGrp="1"/>
          </p:cNvSpPr>
          <p:nvPr>
            <p:ph type="ctrTitle" idx="2"/>
          </p:nvPr>
        </p:nvSpPr>
        <p:spPr>
          <a:xfrm>
            <a:off x="3628225" y="2571750"/>
            <a:ext cx="1881300" cy="5160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t>y </a:t>
            </a:r>
            <a:endParaRPr/>
          </a:p>
        </p:txBody>
      </p:sp>
      <p:sp>
        <p:nvSpPr>
          <p:cNvPr id="624" name="Google Shape;624;p42"/>
          <p:cNvSpPr txBox="1">
            <a:spLocks noGrp="1"/>
          </p:cNvSpPr>
          <p:nvPr>
            <p:ph type="ctrTitle" idx="4"/>
          </p:nvPr>
        </p:nvSpPr>
        <p:spPr>
          <a:xfrm>
            <a:off x="5914225" y="2571750"/>
            <a:ext cx="1881300" cy="5160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t>Cities</a:t>
            </a:r>
            <a:endParaRPr/>
          </a:p>
        </p:txBody>
      </p:sp>
      <p:sp>
        <p:nvSpPr>
          <p:cNvPr id="625" name="Google Shape;625;p42"/>
          <p:cNvSpPr txBox="1">
            <a:spLocks noGrp="1"/>
          </p:cNvSpPr>
          <p:nvPr>
            <p:ph type="ctrTitle"/>
          </p:nvPr>
        </p:nvSpPr>
        <p:spPr>
          <a:xfrm>
            <a:off x="1342225" y="2692750"/>
            <a:ext cx="1881300" cy="3840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t>x </a:t>
            </a:r>
            <a:endParaRPr/>
          </a:p>
        </p:txBody>
      </p:sp>
      <p:grpSp>
        <p:nvGrpSpPr>
          <p:cNvPr id="626" name="Google Shape;626;p42"/>
          <p:cNvGrpSpPr/>
          <p:nvPr/>
        </p:nvGrpSpPr>
        <p:grpSpPr>
          <a:xfrm flipH="1">
            <a:off x="484989" y="1129161"/>
            <a:ext cx="2257478" cy="1625523"/>
            <a:chOff x="6427714" y="980911"/>
            <a:chExt cx="2257478" cy="1625523"/>
          </a:xfrm>
        </p:grpSpPr>
        <p:sp>
          <p:nvSpPr>
            <p:cNvPr id="627" name="Google Shape;627;p42"/>
            <p:cNvSpPr/>
            <p:nvPr/>
          </p:nvSpPr>
          <p:spPr>
            <a:xfrm rot="460773">
              <a:off x="7681050" y="2019345"/>
              <a:ext cx="720660" cy="378168"/>
            </a:xfrm>
            <a:custGeom>
              <a:avLst/>
              <a:gdLst/>
              <a:ahLst/>
              <a:cxnLst/>
              <a:rect l="l" t="t" r="r" b="b"/>
              <a:pathLst>
                <a:path w="10100" h="5300" extrusionOk="0">
                  <a:moveTo>
                    <a:pt x="526" y="1"/>
                  </a:moveTo>
                  <a:lnTo>
                    <a:pt x="1" y="1125"/>
                  </a:lnTo>
                  <a:lnTo>
                    <a:pt x="9574" y="5300"/>
                  </a:lnTo>
                  <a:lnTo>
                    <a:pt x="10099" y="4150"/>
                  </a:lnTo>
                  <a:lnTo>
                    <a:pt x="526" y="1"/>
                  </a:lnTo>
                  <a:close/>
                </a:path>
              </a:pathLst>
            </a:custGeom>
            <a:solidFill>
              <a:srgbClr val="626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rot="460773">
              <a:off x="7772475" y="2070764"/>
              <a:ext cx="884699" cy="478704"/>
            </a:xfrm>
            <a:custGeom>
              <a:avLst/>
              <a:gdLst/>
              <a:ahLst/>
              <a:cxnLst/>
              <a:rect l="l" t="t" r="r" b="b"/>
              <a:pathLst>
                <a:path w="12399" h="6709" extrusionOk="0">
                  <a:moveTo>
                    <a:pt x="1406" y="0"/>
                  </a:moveTo>
                  <a:cubicBezTo>
                    <a:pt x="902" y="0"/>
                    <a:pt x="472" y="284"/>
                    <a:pt x="325" y="742"/>
                  </a:cubicBezTo>
                  <a:cubicBezTo>
                    <a:pt x="1" y="1367"/>
                    <a:pt x="325" y="2217"/>
                    <a:pt x="950" y="2417"/>
                  </a:cubicBezTo>
                  <a:lnTo>
                    <a:pt x="10424" y="6591"/>
                  </a:lnTo>
                  <a:cubicBezTo>
                    <a:pt x="10590" y="6671"/>
                    <a:pt x="10764" y="6708"/>
                    <a:pt x="10935" y="6708"/>
                  </a:cubicBezTo>
                  <a:cubicBezTo>
                    <a:pt x="11406" y="6708"/>
                    <a:pt x="11860" y="6425"/>
                    <a:pt x="12098" y="5966"/>
                  </a:cubicBezTo>
                  <a:cubicBezTo>
                    <a:pt x="12398" y="5342"/>
                    <a:pt x="12098" y="4617"/>
                    <a:pt x="11474" y="4292"/>
                  </a:cubicBezTo>
                  <a:lnTo>
                    <a:pt x="1975" y="117"/>
                  </a:lnTo>
                  <a:cubicBezTo>
                    <a:pt x="1782" y="38"/>
                    <a:pt x="1589" y="0"/>
                    <a:pt x="1406" y="0"/>
                  </a:cubicBezTo>
                  <a:close/>
                </a:path>
              </a:pathLst>
            </a:custGeom>
            <a:solidFill>
              <a:srgbClr val="F9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rot="460773">
              <a:off x="6566637" y="1128878"/>
              <a:ext cx="1321662" cy="1165614"/>
            </a:xfrm>
            <a:custGeom>
              <a:avLst/>
              <a:gdLst/>
              <a:ahLst/>
              <a:cxnLst/>
              <a:rect l="l" t="t" r="r" b="b"/>
              <a:pathLst>
                <a:path w="18523" h="16336" extrusionOk="0">
                  <a:moveTo>
                    <a:pt x="9329" y="1"/>
                  </a:moveTo>
                  <a:cubicBezTo>
                    <a:pt x="6165" y="1"/>
                    <a:pt x="3177" y="1814"/>
                    <a:pt x="1875" y="4845"/>
                  </a:cubicBezTo>
                  <a:cubicBezTo>
                    <a:pt x="1" y="9019"/>
                    <a:pt x="1875" y="13793"/>
                    <a:pt x="6025" y="15668"/>
                  </a:cubicBezTo>
                  <a:cubicBezTo>
                    <a:pt x="7064" y="16121"/>
                    <a:pt x="8158" y="16336"/>
                    <a:pt x="9239" y="16336"/>
                  </a:cubicBezTo>
                  <a:cubicBezTo>
                    <a:pt x="12394" y="16336"/>
                    <a:pt x="15445" y="14502"/>
                    <a:pt x="16748" y="11393"/>
                  </a:cubicBezTo>
                  <a:cubicBezTo>
                    <a:pt x="18522" y="7344"/>
                    <a:pt x="16648" y="2545"/>
                    <a:pt x="12598" y="670"/>
                  </a:cubicBezTo>
                  <a:cubicBezTo>
                    <a:pt x="11529" y="216"/>
                    <a:pt x="10419" y="1"/>
                    <a:pt x="9329" y="1"/>
                  </a:cubicBezTo>
                  <a:close/>
                </a:path>
              </a:pathLst>
            </a:custGeom>
            <a:solidFill>
              <a:srgbClr val="FFFFFF">
                <a:alpha val="6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rot="460773">
              <a:off x="6506353" y="1072086"/>
              <a:ext cx="1450096" cy="1274284"/>
            </a:xfrm>
            <a:custGeom>
              <a:avLst/>
              <a:gdLst/>
              <a:ahLst/>
              <a:cxnLst/>
              <a:rect l="l" t="t" r="r" b="b"/>
              <a:pathLst>
                <a:path w="20323" h="17859" extrusionOk="0">
                  <a:moveTo>
                    <a:pt x="10178" y="1578"/>
                  </a:moveTo>
                  <a:cubicBezTo>
                    <a:pt x="11163" y="1578"/>
                    <a:pt x="12164" y="1776"/>
                    <a:pt x="13124" y="2198"/>
                  </a:cubicBezTo>
                  <a:cubicBezTo>
                    <a:pt x="16773" y="3873"/>
                    <a:pt x="18548" y="8247"/>
                    <a:pt x="16873" y="11896"/>
                  </a:cubicBezTo>
                  <a:cubicBezTo>
                    <a:pt x="15642" y="14694"/>
                    <a:pt x="12951" y="16336"/>
                    <a:pt x="10106" y="16336"/>
                  </a:cubicBezTo>
                  <a:cubicBezTo>
                    <a:pt x="9138" y="16336"/>
                    <a:pt x="8152" y="16146"/>
                    <a:pt x="7200" y="15746"/>
                  </a:cubicBezTo>
                  <a:cubicBezTo>
                    <a:pt x="3450" y="14071"/>
                    <a:pt x="1776" y="9697"/>
                    <a:pt x="3350" y="5948"/>
                  </a:cubicBezTo>
                  <a:cubicBezTo>
                    <a:pt x="4578" y="3251"/>
                    <a:pt x="7314" y="1578"/>
                    <a:pt x="10178" y="1578"/>
                  </a:cubicBezTo>
                  <a:close/>
                  <a:moveTo>
                    <a:pt x="10158" y="0"/>
                  </a:moveTo>
                  <a:cubicBezTo>
                    <a:pt x="6710" y="0"/>
                    <a:pt x="3461" y="2000"/>
                    <a:pt x="1975" y="5323"/>
                  </a:cubicBezTo>
                  <a:cubicBezTo>
                    <a:pt x="1" y="9922"/>
                    <a:pt x="2100" y="15121"/>
                    <a:pt x="6575" y="17096"/>
                  </a:cubicBezTo>
                  <a:cubicBezTo>
                    <a:pt x="7746" y="17612"/>
                    <a:pt x="8973" y="17859"/>
                    <a:pt x="10183" y="17859"/>
                  </a:cubicBezTo>
                  <a:cubicBezTo>
                    <a:pt x="13596" y="17859"/>
                    <a:pt x="16871" y="15898"/>
                    <a:pt x="18348" y="12521"/>
                  </a:cubicBezTo>
                  <a:cubicBezTo>
                    <a:pt x="20322" y="8047"/>
                    <a:pt x="18223" y="2723"/>
                    <a:pt x="13748" y="748"/>
                  </a:cubicBezTo>
                  <a:cubicBezTo>
                    <a:pt x="12571" y="240"/>
                    <a:pt x="11353" y="0"/>
                    <a:pt x="10158" y="0"/>
                  </a:cubicBezTo>
                  <a:close/>
                </a:path>
              </a:pathLst>
            </a:custGeom>
            <a:solidFill>
              <a:srgbClr val="626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rot="460773">
              <a:off x="6557907" y="1121779"/>
              <a:ext cx="1337716" cy="1176888"/>
            </a:xfrm>
            <a:custGeom>
              <a:avLst/>
              <a:gdLst/>
              <a:ahLst/>
              <a:cxnLst/>
              <a:rect l="l" t="t" r="r" b="b"/>
              <a:pathLst>
                <a:path w="18748" h="16494" extrusionOk="0">
                  <a:moveTo>
                    <a:pt x="9477" y="1433"/>
                  </a:moveTo>
                  <a:cubicBezTo>
                    <a:pt x="10389" y="1433"/>
                    <a:pt x="11313" y="1620"/>
                    <a:pt x="12199" y="2018"/>
                  </a:cubicBezTo>
                  <a:cubicBezTo>
                    <a:pt x="15623" y="3493"/>
                    <a:pt x="17198" y="7542"/>
                    <a:pt x="15623" y="10992"/>
                  </a:cubicBezTo>
                  <a:cubicBezTo>
                    <a:pt x="14542" y="13544"/>
                    <a:pt x="12017" y="15069"/>
                    <a:pt x="9373" y="15069"/>
                  </a:cubicBezTo>
                  <a:cubicBezTo>
                    <a:pt x="8469" y="15069"/>
                    <a:pt x="7553" y="14891"/>
                    <a:pt x="6675" y="14516"/>
                  </a:cubicBezTo>
                  <a:cubicBezTo>
                    <a:pt x="3250" y="12966"/>
                    <a:pt x="1675" y="8992"/>
                    <a:pt x="3125" y="5567"/>
                  </a:cubicBezTo>
                  <a:cubicBezTo>
                    <a:pt x="4296" y="3003"/>
                    <a:pt x="6834" y="1433"/>
                    <a:pt x="9477" y="1433"/>
                  </a:cubicBezTo>
                  <a:close/>
                  <a:moveTo>
                    <a:pt x="9450" y="0"/>
                  </a:moveTo>
                  <a:cubicBezTo>
                    <a:pt x="6252" y="0"/>
                    <a:pt x="3197" y="1834"/>
                    <a:pt x="1875" y="4943"/>
                  </a:cubicBezTo>
                  <a:cubicBezTo>
                    <a:pt x="1" y="9117"/>
                    <a:pt x="1875" y="13991"/>
                    <a:pt x="6050" y="15766"/>
                  </a:cubicBezTo>
                  <a:cubicBezTo>
                    <a:pt x="7150" y="16260"/>
                    <a:pt x="8301" y="16494"/>
                    <a:pt x="9434" y="16494"/>
                  </a:cubicBezTo>
                  <a:cubicBezTo>
                    <a:pt x="12597" y="16494"/>
                    <a:pt x="15617" y="14672"/>
                    <a:pt x="16998" y="11616"/>
                  </a:cubicBezTo>
                  <a:cubicBezTo>
                    <a:pt x="18747" y="7442"/>
                    <a:pt x="16873" y="2543"/>
                    <a:pt x="12723" y="668"/>
                  </a:cubicBezTo>
                  <a:cubicBezTo>
                    <a:pt x="11658" y="215"/>
                    <a:pt x="10546" y="0"/>
                    <a:pt x="9450" y="0"/>
                  </a:cubicBezTo>
                  <a:close/>
                </a:path>
              </a:pathLst>
            </a:custGeom>
            <a:solidFill>
              <a:srgbClr val="7F8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rot="460773">
              <a:off x="7716067" y="2141672"/>
              <a:ext cx="915024" cy="401358"/>
            </a:xfrm>
            <a:custGeom>
              <a:avLst/>
              <a:gdLst/>
              <a:ahLst/>
              <a:cxnLst/>
              <a:rect l="l" t="t" r="r" b="b"/>
              <a:pathLst>
                <a:path w="12824" h="5625" extrusionOk="0">
                  <a:moveTo>
                    <a:pt x="11674" y="5624"/>
                  </a:moveTo>
                  <a:lnTo>
                    <a:pt x="11674" y="5624"/>
                  </a:lnTo>
                  <a:lnTo>
                    <a:pt x="11674" y="5624"/>
                  </a:lnTo>
                  <a:lnTo>
                    <a:pt x="11674" y="5624"/>
                  </a:lnTo>
                  <a:close/>
                  <a:moveTo>
                    <a:pt x="12823" y="4999"/>
                  </a:moveTo>
                  <a:cubicBezTo>
                    <a:pt x="12598" y="5424"/>
                    <a:pt x="12199" y="5624"/>
                    <a:pt x="11674" y="5624"/>
                  </a:cubicBezTo>
                  <a:cubicBezTo>
                    <a:pt x="12199" y="5624"/>
                    <a:pt x="12598" y="5424"/>
                    <a:pt x="12823" y="4999"/>
                  </a:cubicBezTo>
                  <a:close/>
                  <a:moveTo>
                    <a:pt x="12823" y="4899"/>
                  </a:moveTo>
                  <a:lnTo>
                    <a:pt x="12823" y="4899"/>
                  </a:lnTo>
                  <a:lnTo>
                    <a:pt x="12823" y="4899"/>
                  </a:lnTo>
                  <a:close/>
                  <a:moveTo>
                    <a:pt x="12823" y="4899"/>
                  </a:moveTo>
                  <a:lnTo>
                    <a:pt x="12823" y="4899"/>
                  </a:lnTo>
                  <a:lnTo>
                    <a:pt x="12823" y="4899"/>
                  </a:lnTo>
                  <a:close/>
                  <a:moveTo>
                    <a:pt x="1675" y="1350"/>
                  </a:moveTo>
                  <a:lnTo>
                    <a:pt x="1675" y="1350"/>
                  </a:lnTo>
                  <a:lnTo>
                    <a:pt x="1675" y="1350"/>
                  </a:lnTo>
                  <a:close/>
                  <a:moveTo>
                    <a:pt x="1575" y="1350"/>
                  </a:moveTo>
                  <a:lnTo>
                    <a:pt x="1675" y="1350"/>
                  </a:lnTo>
                  <a:lnTo>
                    <a:pt x="1575" y="1350"/>
                  </a:lnTo>
                  <a:close/>
                  <a:moveTo>
                    <a:pt x="1575" y="1350"/>
                  </a:moveTo>
                  <a:lnTo>
                    <a:pt x="1575" y="1350"/>
                  </a:lnTo>
                  <a:lnTo>
                    <a:pt x="1575" y="1350"/>
                  </a:lnTo>
                  <a:close/>
                  <a:moveTo>
                    <a:pt x="1450" y="1350"/>
                  </a:moveTo>
                  <a:lnTo>
                    <a:pt x="1575" y="1350"/>
                  </a:lnTo>
                  <a:lnTo>
                    <a:pt x="1450" y="1350"/>
                  </a:lnTo>
                  <a:close/>
                  <a:moveTo>
                    <a:pt x="1450" y="1350"/>
                  </a:moveTo>
                  <a:lnTo>
                    <a:pt x="1450" y="1350"/>
                  </a:lnTo>
                  <a:lnTo>
                    <a:pt x="1450" y="1350"/>
                  </a:lnTo>
                  <a:close/>
                  <a:moveTo>
                    <a:pt x="1450" y="1350"/>
                  </a:moveTo>
                  <a:lnTo>
                    <a:pt x="1450" y="1350"/>
                  </a:lnTo>
                  <a:lnTo>
                    <a:pt x="1450" y="1350"/>
                  </a:lnTo>
                  <a:close/>
                  <a:moveTo>
                    <a:pt x="1450" y="1350"/>
                  </a:moveTo>
                  <a:lnTo>
                    <a:pt x="1450" y="1350"/>
                  </a:lnTo>
                  <a:lnTo>
                    <a:pt x="1450" y="1350"/>
                  </a:lnTo>
                  <a:close/>
                  <a:moveTo>
                    <a:pt x="1" y="0"/>
                  </a:moveTo>
                  <a:lnTo>
                    <a:pt x="1" y="0"/>
                  </a:lnTo>
                  <a:lnTo>
                    <a:pt x="626" y="20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rot="460773">
              <a:off x="7747601" y="2042814"/>
              <a:ext cx="74991" cy="74991"/>
            </a:xfrm>
            <a:custGeom>
              <a:avLst/>
              <a:gdLst/>
              <a:ahLst/>
              <a:cxnLst/>
              <a:rect l="l" t="t" r="r" b="b"/>
              <a:pathLst>
                <a:path w="1051" h="1051" extrusionOk="0">
                  <a:moveTo>
                    <a:pt x="326" y="0"/>
                  </a:moveTo>
                  <a:cubicBezTo>
                    <a:pt x="201" y="200"/>
                    <a:pt x="101" y="425"/>
                    <a:pt x="1" y="625"/>
                  </a:cubicBezTo>
                  <a:lnTo>
                    <a:pt x="626" y="825"/>
                  </a:lnTo>
                  <a:lnTo>
                    <a:pt x="951" y="1050"/>
                  </a:lnTo>
                  <a:cubicBezTo>
                    <a:pt x="826" y="725"/>
                    <a:pt x="951" y="525"/>
                    <a:pt x="1050" y="300"/>
                  </a:cubicBezTo>
                  <a:lnTo>
                    <a:pt x="326" y="0"/>
                  </a:lnTo>
                  <a:close/>
                </a:path>
              </a:pathLst>
            </a:custGeom>
            <a:solidFill>
              <a:srgbClr val="525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rot="460773">
              <a:off x="7776217" y="2122521"/>
              <a:ext cx="856158" cy="424547"/>
            </a:xfrm>
            <a:custGeom>
              <a:avLst/>
              <a:gdLst/>
              <a:ahLst/>
              <a:cxnLst/>
              <a:rect l="l" t="t" r="r" b="b"/>
              <a:pathLst>
                <a:path w="11999" h="5950" extrusionOk="0">
                  <a:moveTo>
                    <a:pt x="225" y="0"/>
                  </a:moveTo>
                  <a:cubicBezTo>
                    <a:pt x="126" y="225"/>
                    <a:pt x="1" y="425"/>
                    <a:pt x="126" y="750"/>
                  </a:cubicBezTo>
                  <a:cubicBezTo>
                    <a:pt x="126" y="1050"/>
                    <a:pt x="325" y="1475"/>
                    <a:pt x="625" y="1675"/>
                  </a:cubicBezTo>
                  <a:lnTo>
                    <a:pt x="850" y="1675"/>
                  </a:lnTo>
                  <a:lnTo>
                    <a:pt x="10324" y="5849"/>
                  </a:lnTo>
                  <a:cubicBezTo>
                    <a:pt x="10524" y="5949"/>
                    <a:pt x="10624" y="5949"/>
                    <a:pt x="10849" y="5949"/>
                  </a:cubicBezTo>
                  <a:cubicBezTo>
                    <a:pt x="11374" y="5949"/>
                    <a:pt x="11773" y="5749"/>
                    <a:pt x="11998" y="5324"/>
                  </a:cubicBezTo>
                  <a:lnTo>
                    <a:pt x="11998" y="5224"/>
                  </a:lnTo>
                  <a:lnTo>
                    <a:pt x="225" y="0"/>
                  </a:ln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rot="460773">
              <a:off x="6532690" y="1444127"/>
              <a:ext cx="1257444" cy="900753"/>
            </a:xfrm>
            <a:custGeom>
              <a:avLst/>
              <a:gdLst/>
              <a:ahLst/>
              <a:cxnLst/>
              <a:rect l="l" t="t" r="r" b="b"/>
              <a:pathLst>
                <a:path w="17623" h="12624" extrusionOk="0">
                  <a:moveTo>
                    <a:pt x="1250" y="1"/>
                  </a:moveTo>
                  <a:cubicBezTo>
                    <a:pt x="751" y="1250"/>
                    <a:pt x="526" y="2400"/>
                    <a:pt x="526" y="3650"/>
                  </a:cubicBezTo>
                  <a:cubicBezTo>
                    <a:pt x="526" y="7099"/>
                    <a:pt x="2500" y="10324"/>
                    <a:pt x="5850" y="11774"/>
                  </a:cubicBezTo>
                  <a:cubicBezTo>
                    <a:pt x="6999" y="12298"/>
                    <a:pt x="8249" y="12623"/>
                    <a:pt x="9374" y="12623"/>
                  </a:cubicBezTo>
                  <a:cubicBezTo>
                    <a:pt x="12623" y="12623"/>
                    <a:pt x="15748" y="10849"/>
                    <a:pt x="17298" y="7824"/>
                  </a:cubicBezTo>
                  <a:cubicBezTo>
                    <a:pt x="17398" y="7624"/>
                    <a:pt x="17498" y="7399"/>
                    <a:pt x="17623" y="7199"/>
                  </a:cubicBezTo>
                  <a:lnTo>
                    <a:pt x="16998" y="6999"/>
                  </a:lnTo>
                  <a:cubicBezTo>
                    <a:pt x="15623" y="9999"/>
                    <a:pt x="12623" y="11874"/>
                    <a:pt x="9374" y="11874"/>
                  </a:cubicBezTo>
                  <a:cubicBezTo>
                    <a:pt x="8349" y="11874"/>
                    <a:pt x="7199" y="11674"/>
                    <a:pt x="6050" y="11149"/>
                  </a:cubicBezTo>
                  <a:cubicBezTo>
                    <a:pt x="1875" y="9374"/>
                    <a:pt x="1" y="4500"/>
                    <a:pt x="1875" y="326"/>
                  </a:cubicBezTo>
                  <a:lnTo>
                    <a:pt x="1250" y="1"/>
                  </a:lnTo>
                  <a:close/>
                </a:path>
              </a:pathLst>
            </a:custGeom>
            <a:solidFill>
              <a:srgbClr val="525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rot="460773">
              <a:off x="6534916" y="1464472"/>
              <a:ext cx="1212849" cy="824050"/>
            </a:xfrm>
            <a:custGeom>
              <a:avLst/>
              <a:gdLst/>
              <a:ahLst/>
              <a:cxnLst/>
              <a:rect l="l" t="t" r="r" b="b"/>
              <a:pathLst>
                <a:path w="16998" h="11549" extrusionOk="0">
                  <a:moveTo>
                    <a:pt x="1875" y="1"/>
                  </a:moveTo>
                  <a:lnTo>
                    <a:pt x="1875" y="1"/>
                  </a:lnTo>
                  <a:cubicBezTo>
                    <a:pt x="1" y="4175"/>
                    <a:pt x="1875" y="9049"/>
                    <a:pt x="6050" y="10824"/>
                  </a:cubicBezTo>
                  <a:cubicBezTo>
                    <a:pt x="7199" y="11349"/>
                    <a:pt x="8349" y="11549"/>
                    <a:pt x="9374" y="11549"/>
                  </a:cubicBezTo>
                  <a:cubicBezTo>
                    <a:pt x="12623" y="11549"/>
                    <a:pt x="15623" y="9674"/>
                    <a:pt x="16998" y="6674"/>
                  </a:cubicBezTo>
                  <a:lnTo>
                    <a:pt x="15623" y="6050"/>
                  </a:lnTo>
                  <a:lnTo>
                    <a:pt x="15623" y="6150"/>
                  </a:lnTo>
                  <a:cubicBezTo>
                    <a:pt x="15323" y="6874"/>
                    <a:pt x="14798" y="7599"/>
                    <a:pt x="14173" y="8224"/>
                  </a:cubicBezTo>
                  <a:lnTo>
                    <a:pt x="14073" y="8324"/>
                  </a:lnTo>
                  <a:cubicBezTo>
                    <a:pt x="13348" y="8949"/>
                    <a:pt x="12499" y="9474"/>
                    <a:pt x="11674" y="9799"/>
                  </a:cubicBezTo>
                  <a:cubicBezTo>
                    <a:pt x="11249" y="9899"/>
                    <a:pt x="10749" y="9999"/>
                    <a:pt x="10324" y="10099"/>
                  </a:cubicBezTo>
                  <a:lnTo>
                    <a:pt x="9374" y="10099"/>
                  </a:lnTo>
                  <a:cubicBezTo>
                    <a:pt x="8449" y="10099"/>
                    <a:pt x="7624" y="9999"/>
                    <a:pt x="6675" y="9574"/>
                  </a:cubicBezTo>
                  <a:cubicBezTo>
                    <a:pt x="6575" y="9474"/>
                    <a:pt x="6475" y="9474"/>
                    <a:pt x="6375" y="9374"/>
                  </a:cubicBezTo>
                  <a:cubicBezTo>
                    <a:pt x="5750" y="9174"/>
                    <a:pt x="5225" y="8749"/>
                    <a:pt x="4800" y="8324"/>
                  </a:cubicBezTo>
                  <a:cubicBezTo>
                    <a:pt x="4600" y="8124"/>
                    <a:pt x="4375" y="7924"/>
                    <a:pt x="4175" y="7699"/>
                  </a:cubicBezTo>
                  <a:cubicBezTo>
                    <a:pt x="3875" y="7299"/>
                    <a:pt x="3650" y="6974"/>
                    <a:pt x="3450" y="6549"/>
                  </a:cubicBezTo>
                  <a:cubicBezTo>
                    <a:pt x="3350" y="6349"/>
                    <a:pt x="3250" y="6150"/>
                    <a:pt x="3125" y="5925"/>
                  </a:cubicBezTo>
                  <a:cubicBezTo>
                    <a:pt x="2925" y="5625"/>
                    <a:pt x="2825" y="5200"/>
                    <a:pt x="2825" y="4900"/>
                  </a:cubicBezTo>
                  <a:cubicBezTo>
                    <a:pt x="2725" y="4675"/>
                    <a:pt x="2725" y="4375"/>
                    <a:pt x="2625" y="4175"/>
                  </a:cubicBezTo>
                  <a:lnTo>
                    <a:pt x="2625" y="3325"/>
                  </a:lnTo>
                  <a:cubicBezTo>
                    <a:pt x="2625" y="2400"/>
                    <a:pt x="2825" y="1450"/>
                    <a:pt x="3125" y="625"/>
                  </a:cubicBezTo>
                  <a:lnTo>
                    <a:pt x="1875" y="1"/>
                  </a:lnTo>
                  <a:close/>
                </a:path>
              </a:pathLst>
            </a:custGeom>
            <a:solidFill>
              <a:srgbClr val="6B7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9"/>
                                        </p:tgtEl>
                                        <p:attrNameLst>
                                          <p:attrName>style.visibility</p:attrName>
                                        </p:attrNameLst>
                                      </p:cBhvr>
                                      <p:to>
                                        <p:strVal val="visible"/>
                                      </p:to>
                                    </p:set>
                                    <p:animEffect transition="in" filter="fade">
                                      <p:cBhvr>
                                        <p:cTn id="7" dur="1000"/>
                                        <p:tgtEl>
                                          <p:spTgt spid="61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25"/>
                                        </p:tgtEl>
                                        <p:attrNameLst>
                                          <p:attrName>style.visibility</p:attrName>
                                        </p:attrNameLst>
                                      </p:cBhvr>
                                      <p:to>
                                        <p:strVal val="visible"/>
                                      </p:to>
                                    </p:set>
                                    <p:animEffect transition="in" filter="fade">
                                      <p:cBhvr>
                                        <p:cTn id="11" dur="1000"/>
                                        <p:tgtEl>
                                          <p:spTgt spid="625"/>
                                        </p:tgtEl>
                                      </p:cBhvr>
                                    </p:animEffect>
                                  </p:childTnLst>
                                </p:cTn>
                              </p:par>
                              <p:par>
                                <p:cTn id="12" presetID="10" presetClass="entr" presetSubtype="0" fill="hold" nodeType="withEffect">
                                  <p:stCondLst>
                                    <p:cond delay="0"/>
                                  </p:stCondLst>
                                  <p:childTnLst>
                                    <p:set>
                                      <p:cBhvr>
                                        <p:cTn id="13" dur="1" fill="hold">
                                          <p:stCondLst>
                                            <p:cond delay="0"/>
                                          </p:stCondLst>
                                        </p:cTn>
                                        <p:tgtEl>
                                          <p:spTgt spid="623"/>
                                        </p:tgtEl>
                                        <p:attrNameLst>
                                          <p:attrName>style.visibility</p:attrName>
                                        </p:attrNameLst>
                                      </p:cBhvr>
                                      <p:to>
                                        <p:strVal val="visible"/>
                                      </p:to>
                                    </p:set>
                                    <p:animEffect transition="in" filter="fade">
                                      <p:cBhvr>
                                        <p:cTn id="14" dur="1000"/>
                                        <p:tgtEl>
                                          <p:spTgt spid="623"/>
                                        </p:tgtEl>
                                      </p:cBhvr>
                                    </p:animEffect>
                                  </p:childTnLst>
                                </p:cTn>
                              </p:par>
                              <p:par>
                                <p:cTn id="15" presetID="10" presetClass="entr" presetSubtype="0" fill="hold" nodeType="withEffect">
                                  <p:stCondLst>
                                    <p:cond delay="0"/>
                                  </p:stCondLst>
                                  <p:childTnLst>
                                    <p:set>
                                      <p:cBhvr>
                                        <p:cTn id="16" dur="1" fill="hold">
                                          <p:stCondLst>
                                            <p:cond delay="0"/>
                                          </p:stCondLst>
                                        </p:cTn>
                                        <p:tgtEl>
                                          <p:spTgt spid="624"/>
                                        </p:tgtEl>
                                        <p:attrNameLst>
                                          <p:attrName>style.visibility</p:attrName>
                                        </p:attrNameLst>
                                      </p:cBhvr>
                                      <p:to>
                                        <p:strVal val="visible"/>
                                      </p:to>
                                    </p:set>
                                    <p:animEffect transition="in" filter="fade">
                                      <p:cBhvr>
                                        <p:cTn id="17" dur="1000"/>
                                        <p:tgtEl>
                                          <p:spTgt spid="6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20"/>
                                        </p:tgtEl>
                                        <p:attrNameLst>
                                          <p:attrName>style.visibility</p:attrName>
                                        </p:attrNameLst>
                                      </p:cBhvr>
                                      <p:to>
                                        <p:strVal val="visible"/>
                                      </p:to>
                                    </p:set>
                                    <p:animEffect transition="in" filter="fade">
                                      <p:cBhvr>
                                        <p:cTn id="21" dur="1000"/>
                                        <p:tgtEl>
                                          <p:spTgt spid="620"/>
                                        </p:tgtEl>
                                      </p:cBhvr>
                                    </p:animEffect>
                                  </p:childTnLst>
                                </p:cTn>
                              </p:par>
                              <p:par>
                                <p:cTn id="22" presetID="10" presetClass="entr" presetSubtype="0" fill="hold" nodeType="withEffect">
                                  <p:stCondLst>
                                    <p:cond delay="0"/>
                                  </p:stCondLst>
                                  <p:childTnLst>
                                    <p:set>
                                      <p:cBhvr>
                                        <p:cTn id="23" dur="1" fill="hold">
                                          <p:stCondLst>
                                            <p:cond delay="0"/>
                                          </p:stCondLst>
                                        </p:cTn>
                                        <p:tgtEl>
                                          <p:spTgt spid="621"/>
                                        </p:tgtEl>
                                        <p:attrNameLst>
                                          <p:attrName>style.visibility</p:attrName>
                                        </p:attrNameLst>
                                      </p:cBhvr>
                                      <p:to>
                                        <p:strVal val="visible"/>
                                      </p:to>
                                    </p:set>
                                    <p:animEffect transition="in" filter="fade">
                                      <p:cBhvr>
                                        <p:cTn id="24" dur="1000"/>
                                        <p:tgtEl>
                                          <p:spTgt spid="621"/>
                                        </p:tgtEl>
                                      </p:cBhvr>
                                    </p:animEffect>
                                  </p:childTnLst>
                                </p:cTn>
                              </p:par>
                              <p:par>
                                <p:cTn id="25" presetID="10" presetClass="entr" presetSubtype="0" fill="hold" nodeType="withEffect">
                                  <p:stCondLst>
                                    <p:cond delay="0"/>
                                  </p:stCondLst>
                                  <p:childTnLst>
                                    <p:set>
                                      <p:cBhvr>
                                        <p:cTn id="26" dur="1" fill="hold">
                                          <p:stCondLst>
                                            <p:cond delay="0"/>
                                          </p:stCondLst>
                                        </p:cTn>
                                        <p:tgtEl>
                                          <p:spTgt spid="622"/>
                                        </p:tgtEl>
                                        <p:attrNameLst>
                                          <p:attrName>style.visibility</p:attrName>
                                        </p:attrNameLst>
                                      </p:cBhvr>
                                      <p:to>
                                        <p:strVal val="visible"/>
                                      </p:to>
                                    </p:set>
                                    <p:animEffect transition="in" filter="fade">
                                      <p:cBhvr>
                                        <p:cTn id="27" dur="1500"/>
                                        <p:tgtEl>
                                          <p:spTgt spid="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ECDD"/>
        </a:solidFill>
        <a:effectLst/>
      </p:bgPr>
    </p:bg>
    <p:spTree>
      <p:nvGrpSpPr>
        <p:cNvPr id="1" name="Shape 640"/>
        <p:cNvGrpSpPr/>
        <p:nvPr/>
      </p:nvGrpSpPr>
      <p:grpSpPr>
        <a:xfrm>
          <a:off x="0" y="0"/>
          <a:ext cx="0" cy="0"/>
          <a:chOff x="0" y="0"/>
          <a:chExt cx="0" cy="0"/>
        </a:xfrm>
      </p:grpSpPr>
      <p:sp>
        <p:nvSpPr>
          <p:cNvPr id="641" name="Google Shape;641;p43"/>
          <p:cNvSpPr txBox="1"/>
          <p:nvPr/>
        </p:nvSpPr>
        <p:spPr>
          <a:xfrm>
            <a:off x="1533599" y="429825"/>
            <a:ext cx="6054600" cy="94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123D60"/>
                </a:solidFill>
                <a:latin typeface="Anton"/>
                <a:ea typeface="Anton"/>
                <a:cs typeface="Anton"/>
                <a:sym typeface="Anton"/>
              </a:rPr>
              <a:t>Q4.2A:IDENTIFY THE INCENTIVE BUDGET</a:t>
            </a:r>
            <a:endParaRPr sz="2800">
              <a:solidFill>
                <a:srgbClr val="FFFFFF"/>
              </a:solidFill>
              <a:latin typeface="Anton"/>
              <a:ea typeface="Anton"/>
              <a:cs typeface="Anton"/>
              <a:sym typeface="Anton"/>
            </a:endParaRPr>
          </a:p>
        </p:txBody>
      </p:sp>
      <p:sp>
        <p:nvSpPr>
          <p:cNvPr id="642" name="Google Shape;642;p43"/>
          <p:cNvSpPr txBox="1"/>
          <p:nvPr/>
        </p:nvSpPr>
        <p:spPr>
          <a:xfrm>
            <a:off x="921050" y="1898500"/>
            <a:ext cx="1820700" cy="2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64E87"/>
                </a:solidFill>
                <a:latin typeface="Barlow Semi Condensed"/>
                <a:ea typeface="Barlow Semi Condensed"/>
                <a:cs typeface="Barlow Semi Condensed"/>
                <a:sym typeface="Barlow Semi Condensed"/>
              </a:rPr>
              <a:t>Table 2.2 Payout curve</a:t>
            </a:r>
            <a:endParaRPr>
              <a:solidFill>
                <a:srgbClr val="164E87"/>
              </a:solidFill>
              <a:latin typeface="Barlow Semi Condensed"/>
              <a:ea typeface="Barlow Semi Condensed"/>
              <a:cs typeface="Barlow Semi Condensed"/>
              <a:sym typeface="Barlow Semi Condensed"/>
            </a:endParaRPr>
          </a:p>
        </p:txBody>
      </p:sp>
      <p:pic>
        <p:nvPicPr>
          <p:cNvPr id="643" name="Google Shape;643;p43"/>
          <p:cNvPicPr preferRelativeResize="0"/>
          <p:nvPr/>
        </p:nvPicPr>
        <p:blipFill>
          <a:blip r:embed="rId3">
            <a:alphaModFix/>
          </a:blip>
          <a:stretch>
            <a:fillRect/>
          </a:stretch>
        </p:blipFill>
        <p:spPr>
          <a:xfrm>
            <a:off x="724450" y="2287038"/>
            <a:ext cx="2076450" cy="1381125"/>
          </a:xfrm>
          <a:prstGeom prst="rect">
            <a:avLst/>
          </a:prstGeom>
          <a:noFill/>
          <a:ln>
            <a:noFill/>
          </a:ln>
        </p:spPr>
      </p:pic>
      <p:sp>
        <p:nvSpPr>
          <p:cNvPr id="644" name="Google Shape;644;p43"/>
          <p:cNvSpPr txBox="1"/>
          <p:nvPr/>
        </p:nvSpPr>
        <p:spPr>
          <a:xfrm>
            <a:off x="4279700" y="1318550"/>
            <a:ext cx="3936300" cy="2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latin typeface="Barlow Semi Condensed"/>
                <a:ea typeface="Barlow Semi Condensed"/>
                <a:cs typeface="Barlow Semi Condensed"/>
                <a:sym typeface="Barlow Semi Condensed"/>
              </a:rPr>
              <a:t> Table 2.3 Q1’2021 Car sales estimation for City ABC</a:t>
            </a:r>
            <a:endParaRPr>
              <a:solidFill>
                <a:srgbClr val="0B5394"/>
              </a:solidFill>
              <a:latin typeface="Barlow Semi Condensed"/>
              <a:ea typeface="Barlow Semi Condensed"/>
              <a:cs typeface="Barlow Semi Condensed"/>
              <a:sym typeface="Barlow Semi Condensed"/>
            </a:endParaRPr>
          </a:p>
        </p:txBody>
      </p:sp>
      <p:pic>
        <p:nvPicPr>
          <p:cNvPr id="645" name="Google Shape;645;p43"/>
          <p:cNvPicPr preferRelativeResize="0"/>
          <p:nvPr/>
        </p:nvPicPr>
        <p:blipFill>
          <a:blip r:embed="rId4">
            <a:alphaModFix/>
          </a:blip>
          <a:stretch>
            <a:fillRect/>
          </a:stretch>
        </p:blipFill>
        <p:spPr>
          <a:xfrm>
            <a:off x="4013650" y="1702288"/>
            <a:ext cx="4448233" cy="1356338"/>
          </a:xfrm>
          <a:prstGeom prst="rect">
            <a:avLst/>
          </a:prstGeom>
          <a:noFill/>
          <a:ln>
            <a:noFill/>
          </a:ln>
        </p:spPr>
      </p:pic>
      <p:pic>
        <p:nvPicPr>
          <p:cNvPr id="646" name="Google Shape;646;p43"/>
          <p:cNvPicPr preferRelativeResize="0"/>
          <p:nvPr/>
        </p:nvPicPr>
        <p:blipFill>
          <a:blip r:embed="rId5">
            <a:alphaModFix/>
          </a:blip>
          <a:stretch>
            <a:fillRect/>
          </a:stretch>
        </p:blipFill>
        <p:spPr>
          <a:xfrm>
            <a:off x="4049338" y="3598163"/>
            <a:ext cx="4397017" cy="1381125"/>
          </a:xfrm>
          <a:prstGeom prst="rect">
            <a:avLst/>
          </a:prstGeom>
          <a:noFill/>
          <a:ln>
            <a:noFill/>
          </a:ln>
        </p:spPr>
      </p:pic>
      <p:sp>
        <p:nvSpPr>
          <p:cNvPr id="647" name="Google Shape;647;p43"/>
          <p:cNvSpPr txBox="1"/>
          <p:nvPr/>
        </p:nvSpPr>
        <p:spPr>
          <a:xfrm>
            <a:off x="4572000" y="3249050"/>
            <a:ext cx="3840300" cy="15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B5394"/>
                </a:solidFill>
                <a:latin typeface="Barlow Semi Condensed"/>
                <a:ea typeface="Barlow Semi Condensed"/>
                <a:cs typeface="Barlow Semi Condensed"/>
                <a:sym typeface="Barlow Semi Condensed"/>
              </a:rPr>
              <a:t> Table 2.4 Q1’2021 Car sales estimation for City XYZ</a:t>
            </a:r>
            <a:endParaRPr>
              <a:solidFill>
                <a:srgbClr val="0B5394"/>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41"/>
                                        </p:tgtEl>
                                        <p:attrNameLst>
                                          <p:attrName>style.visibility</p:attrName>
                                        </p:attrNameLst>
                                      </p:cBhvr>
                                      <p:to>
                                        <p:strVal val="visible"/>
                                      </p:to>
                                    </p:set>
                                    <p:animEffect transition="in" filter="fade">
                                      <p:cBhvr>
                                        <p:cTn id="7" dur="1000"/>
                                        <p:tgtEl>
                                          <p:spTgt spid="64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45"/>
                                        </p:tgtEl>
                                        <p:attrNameLst>
                                          <p:attrName>style.visibility</p:attrName>
                                        </p:attrNameLst>
                                      </p:cBhvr>
                                      <p:to>
                                        <p:strVal val="visible"/>
                                      </p:to>
                                    </p:set>
                                    <p:animEffect transition="in" filter="fade">
                                      <p:cBhvr>
                                        <p:cTn id="11" dur="1000"/>
                                        <p:tgtEl>
                                          <p:spTgt spid="645"/>
                                        </p:tgtEl>
                                      </p:cBhvr>
                                    </p:animEffect>
                                  </p:childTnLst>
                                </p:cTn>
                              </p:par>
                              <p:par>
                                <p:cTn id="12" presetID="10" presetClass="entr" presetSubtype="0" fill="hold" nodeType="withEffect">
                                  <p:stCondLst>
                                    <p:cond delay="0"/>
                                  </p:stCondLst>
                                  <p:childTnLst>
                                    <p:set>
                                      <p:cBhvr>
                                        <p:cTn id="13" dur="1" fill="hold">
                                          <p:stCondLst>
                                            <p:cond delay="0"/>
                                          </p:stCondLst>
                                        </p:cTn>
                                        <p:tgtEl>
                                          <p:spTgt spid="646"/>
                                        </p:tgtEl>
                                        <p:attrNameLst>
                                          <p:attrName>style.visibility</p:attrName>
                                        </p:attrNameLst>
                                      </p:cBhvr>
                                      <p:to>
                                        <p:strVal val="visible"/>
                                      </p:to>
                                    </p:set>
                                    <p:animEffect transition="in" filter="fade">
                                      <p:cBhvr>
                                        <p:cTn id="14" dur="1000"/>
                                        <p:tgtEl>
                                          <p:spTgt spid="646"/>
                                        </p:tgtEl>
                                      </p:cBhvr>
                                    </p:animEffect>
                                  </p:childTnLst>
                                </p:cTn>
                              </p:par>
                              <p:par>
                                <p:cTn id="15" presetID="10" presetClass="entr" presetSubtype="0" fill="hold" nodeType="withEffect">
                                  <p:stCondLst>
                                    <p:cond delay="0"/>
                                  </p:stCondLst>
                                  <p:childTnLst>
                                    <p:set>
                                      <p:cBhvr>
                                        <p:cTn id="16" dur="1" fill="hold">
                                          <p:stCondLst>
                                            <p:cond delay="0"/>
                                          </p:stCondLst>
                                        </p:cTn>
                                        <p:tgtEl>
                                          <p:spTgt spid="643"/>
                                        </p:tgtEl>
                                        <p:attrNameLst>
                                          <p:attrName>style.visibility</p:attrName>
                                        </p:attrNameLst>
                                      </p:cBhvr>
                                      <p:to>
                                        <p:strVal val="visible"/>
                                      </p:to>
                                    </p:set>
                                    <p:animEffect transition="in" filter="fade">
                                      <p:cBhvr>
                                        <p:cTn id="17" dur="1000"/>
                                        <p:tgtEl>
                                          <p:spTgt spid="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ECDD"/>
        </a:solidFill>
        <a:effectLst/>
      </p:bgPr>
    </p:bg>
    <p:spTree>
      <p:nvGrpSpPr>
        <p:cNvPr id="1" name="Shape 651"/>
        <p:cNvGrpSpPr/>
        <p:nvPr/>
      </p:nvGrpSpPr>
      <p:grpSpPr>
        <a:xfrm>
          <a:off x="0" y="0"/>
          <a:ext cx="0" cy="0"/>
          <a:chOff x="0" y="0"/>
          <a:chExt cx="0" cy="0"/>
        </a:xfrm>
      </p:grpSpPr>
      <p:sp>
        <p:nvSpPr>
          <p:cNvPr id="652" name="Google Shape;652;p44"/>
          <p:cNvSpPr txBox="1"/>
          <p:nvPr/>
        </p:nvSpPr>
        <p:spPr>
          <a:xfrm>
            <a:off x="1533599" y="429825"/>
            <a:ext cx="6054600" cy="94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123D60"/>
                </a:solidFill>
                <a:latin typeface="Anton"/>
                <a:ea typeface="Anton"/>
                <a:cs typeface="Anton"/>
                <a:sym typeface="Anton"/>
              </a:rPr>
              <a:t>SOLUTION </a:t>
            </a:r>
            <a:endParaRPr sz="2800">
              <a:solidFill>
                <a:srgbClr val="FFFFFF"/>
              </a:solidFill>
              <a:latin typeface="Anton"/>
              <a:ea typeface="Anton"/>
              <a:cs typeface="Anton"/>
              <a:sym typeface="Anton"/>
            </a:endParaRPr>
          </a:p>
        </p:txBody>
      </p:sp>
      <p:sp>
        <p:nvSpPr>
          <p:cNvPr id="653" name="Google Shape;653;p44"/>
          <p:cNvSpPr txBox="1"/>
          <p:nvPr/>
        </p:nvSpPr>
        <p:spPr>
          <a:xfrm>
            <a:off x="544700" y="1280525"/>
            <a:ext cx="7898100" cy="3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latin typeface="Barlow Semi Condensed"/>
                <a:ea typeface="Barlow Semi Condensed"/>
                <a:cs typeface="Barlow Semi Condensed"/>
                <a:sym typeface="Barlow Semi Condensed"/>
              </a:rPr>
              <a:t>The expected incentive payout of City ABC and City XYZ Q1’2021 :</a:t>
            </a:r>
            <a:endParaRPr>
              <a:solidFill>
                <a:srgbClr val="0B5394"/>
              </a:solidFill>
              <a:latin typeface="Barlow Semi Condensed"/>
              <a:ea typeface="Barlow Semi Condensed"/>
              <a:cs typeface="Barlow Semi Condensed"/>
              <a:sym typeface="Barlow Semi Condensed"/>
            </a:endParaRPr>
          </a:p>
        </p:txBody>
      </p:sp>
      <p:pic>
        <p:nvPicPr>
          <p:cNvPr id="654" name="Google Shape;654;p44"/>
          <p:cNvPicPr preferRelativeResize="0"/>
          <p:nvPr/>
        </p:nvPicPr>
        <p:blipFill rotWithShape="1">
          <a:blip r:embed="rId3">
            <a:alphaModFix/>
          </a:blip>
          <a:srcRect t="3892"/>
          <a:stretch/>
        </p:blipFill>
        <p:spPr>
          <a:xfrm>
            <a:off x="2156450" y="1777174"/>
            <a:ext cx="4460903" cy="696775"/>
          </a:xfrm>
          <a:prstGeom prst="rect">
            <a:avLst/>
          </a:prstGeom>
          <a:noFill/>
          <a:ln>
            <a:noFill/>
          </a:ln>
        </p:spPr>
      </p:pic>
      <p:sp>
        <p:nvSpPr>
          <p:cNvPr id="655" name="Google Shape;655;p44"/>
          <p:cNvSpPr txBox="1"/>
          <p:nvPr/>
        </p:nvSpPr>
        <p:spPr>
          <a:xfrm>
            <a:off x="809275" y="2785750"/>
            <a:ext cx="7454700" cy="133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latin typeface="Barlow Semi Condensed"/>
                <a:ea typeface="Barlow Semi Condensed"/>
                <a:cs typeface="Barlow Semi Condensed"/>
                <a:sym typeface="Barlow Semi Condensed"/>
              </a:rPr>
              <a:t>The above solution is calculated by taking the summation of the </a:t>
            </a:r>
            <a:r>
              <a:rPr lang="en" b="1">
                <a:solidFill>
                  <a:srgbClr val="0B5394"/>
                </a:solidFill>
                <a:latin typeface="Barlow Semi Condensed"/>
                <a:ea typeface="Barlow Semi Condensed"/>
                <a:cs typeface="Barlow Semi Condensed"/>
                <a:sym typeface="Barlow Semi Condensed"/>
              </a:rPr>
              <a:t>COMMISSION </a:t>
            </a:r>
            <a:r>
              <a:rPr lang="en">
                <a:solidFill>
                  <a:srgbClr val="0B5394"/>
                </a:solidFill>
                <a:latin typeface="Barlow Semi Condensed"/>
                <a:ea typeface="Barlow Semi Condensed"/>
                <a:cs typeface="Barlow Semi Condensed"/>
                <a:sym typeface="Barlow Semi Condensed"/>
              </a:rPr>
              <a:t>column , which is in accordance to the definition of </a:t>
            </a:r>
            <a:r>
              <a:rPr lang="en" b="1">
                <a:solidFill>
                  <a:srgbClr val="0B5394"/>
                </a:solidFill>
                <a:latin typeface="Barlow Semi Condensed"/>
                <a:ea typeface="Barlow Semi Condensed"/>
                <a:cs typeface="Barlow Semi Condensed"/>
                <a:sym typeface="Barlow Semi Condensed"/>
              </a:rPr>
              <a:t>INCENTIVE PAYOUT .</a:t>
            </a:r>
            <a:endParaRPr b="1">
              <a:solidFill>
                <a:srgbClr val="0B5394"/>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rgbClr val="0B5394"/>
                </a:solidFill>
                <a:highlight>
                  <a:srgbClr val="ECECEC"/>
                </a:highlight>
                <a:latin typeface="Barlow Semi Condensed"/>
                <a:ea typeface="Barlow Semi Condensed"/>
                <a:cs typeface="Barlow Semi Condensed"/>
                <a:sym typeface="Barlow Semi Condensed"/>
              </a:rPr>
              <a:t>A monetary gift provided to an employee based on performance, which is thought of as one way to entice the employee to continue delivering positive results. Incentive pay may come in the form of a bonus, profit-sharing, or commission.</a:t>
            </a:r>
            <a:endParaRPr>
              <a:solidFill>
                <a:srgbClr val="0B5394"/>
              </a:solidFill>
              <a:highlight>
                <a:srgbClr val="ECECEC"/>
              </a:highlight>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endParaRPr sz="1100">
              <a:solidFill>
                <a:srgbClr val="0B5394"/>
              </a:solidFill>
            </a:endParaRPr>
          </a:p>
          <a:p>
            <a:pPr marL="0" lvl="0" indent="0" algn="l" rtl="0">
              <a:spcBef>
                <a:spcPts val="0"/>
              </a:spcBef>
              <a:spcAft>
                <a:spcPts val="0"/>
              </a:spcAft>
              <a:buNone/>
            </a:pPr>
            <a:endParaRPr>
              <a:solidFill>
                <a:srgbClr val="0B5394"/>
              </a:solidFill>
              <a:latin typeface="Barlow Semi Condensed"/>
              <a:ea typeface="Barlow Semi Condensed"/>
              <a:cs typeface="Barlow Semi Condensed"/>
              <a:sym typeface="Barlow Semi Condensed"/>
            </a:endParaRPr>
          </a:p>
        </p:txBody>
      </p:sp>
      <p:sp>
        <p:nvSpPr>
          <p:cNvPr id="656" name="Google Shape;656;p44"/>
          <p:cNvSpPr txBox="1"/>
          <p:nvPr/>
        </p:nvSpPr>
        <p:spPr>
          <a:xfrm>
            <a:off x="2679325" y="2473950"/>
            <a:ext cx="35496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latin typeface="Barlow Semi Condensed"/>
                <a:ea typeface="Barlow Semi Condensed"/>
                <a:cs typeface="Barlow Semi Condensed"/>
                <a:sym typeface="Barlow Semi Condensed"/>
              </a:rPr>
              <a:t> Fig 2.1 Car sales estimation for City ABC &amp; XYZ</a:t>
            </a:r>
            <a:endParaRPr>
              <a:solidFill>
                <a:srgbClr val="0B5394"/>
              </a:solidFill>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52"/>
                                        </p:tgtEl>
                                        <p:attrNameLst>
                                          <p:attrName>style.visibility</p:attrName>
                                        </p:attrNameLst>
                                      </p:cBhvr>
                                      <p:to>
                                        <p:strVal val="visible"/>
                                      </p:to>
                                    </p:set>
                                    <p:animEffect transition="in" filter="fade">
                                      <p:cBhvr>
                                        <p:cTn id="7" dur="1000"/>
                                        <p:tgtEl>
                                          <p:spTgt spid="65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53"/>
                                        </p:tgtEl>
                                        <p:attrNameLst>
                                          <p:attrName>style.visibility</p:attrName>
                                        </p:attrNameLst>
                                      </p:cBhvr>
                                      <p:to>
                                        <p:strVal val="visible"/>
                                      </p:to>
                                    </p:set>
                                    <p:animEffect transition="in" filter="fade">
                                      <p:cBhvr>
                                        <p:cTn id="11" dur="1000"/>
                                        <p:tgtEl>
                                          <p:spTgt spid="653"/>
                                        </p:tgtEl>
                                      </p:cBhvr>
                                    </p:animEffect>
                                  </p:childTnLst>
                                </p:cTn>
                              </p:par>
                              <p:par>
                                <p:cTn id="12" presetID="10" presetClass="entr" presetSubtype="0" fill="hold" nodeType="withEffect">
                                  <p:stCondLst>
                                    <p:cond delay="0"/>
                                  </p:stCondLst>
                                  <p:childTnLst>
                                    <p:set>
                                      <p:cBhvr>
                                        <p:cTn id="13" dur="1" fill="hold">
                                          <p:stCondLst>
                                            <p:cond delay="0"/>
                                          </p:stCondLst>
                                        </p:cTn>
                                        <p:tgtEl>
                                          <p:spTgt spid="654"/>
                                        </p:tgtEl>
                                        <p:attrNameLst>
                                          <p:attrName>style.visibility</p:attrName>
                                        </p:attrNameLst>
                                      </p:cBhvr>
                                      <p:to>
                                        <p:strVal val="visible"/>
                                      </p:to>
                                    </p:set>
                                    <p:animEffect transition="in" filter="fade">
                                      <p:cBhvr>
                                        <p:cTn id="14" dur="1000"/>
                                        <p:tgtEl>
                                          <p:spTgt spid="654"/>
                                        </p:tgtEl>
                                      </p:cBhvr>
                                    </p:animEffect>
                                  </p:childTnLst>
                                </p:cTn>
                              </p:par>
                              <p:par>
                                <p:cTn id="15" presetID="10" presetClass="entr" presetSubtype="0" fill="hold" nodeType="withEffect">
                                  <p:stCondLst>
                                    <p:cond delay="0"/>
                                  </p:stCondLst>
                                  <p:childTnLst>
                                    <p:set>
                                      <p:cBhvr>
                                        <p:cTn id="16" dur="1" fill="hold">
                                          <p:stCondLst>
                                            <p:cond delay="0"/>
                                          </p:stCondLst>
                                        </p:cTn>
                                        <p:tgtEl>
                                          <p:spTgt spid="656"/>
                                        </p:tgtEl>
                                        <p:attrNameLst>
                                          <p:attrName>style.visibility</p:attrName>
                                        </p:attrNameLst>
                                      </p:cBhvr>
                                      <p:to>
                                        <p:strVal val="visible"/>
                                      </p:to>
                                    </p:set>
                                    <p:animEffect transition="in" filter="fade">
                                      <p:cBhvr>
                                        <p:cTn id="17" dur="1000"/>
                                        <p:tgtEl>
                                          <p:spTgt spid="656"/>
                                        </p:tgtEl>
                                      </p:cBhvr>
                                    </p:animEffect>
                                  </p:childTnLst>
                                </p:cTn>
                              </p:par>
                              <p:par>
                                <p:cTn id="18" presetID="10" presetClass="entr" presetSubtype="0" fill="hold" nodeType="withEffect">
                                  <p:stCondLst>
                                    <p:cond delay="0"/>
                                  </p:stCondLst>
                                  <p:childTnLst>
                                    <p:set>
                                      <p:cBhvr>
                                        <p:cTn id="19" dur="1" fill="hold">
                                          <p:stCondLst>
                                            <p:cond delay="0"/>
                                          </p:stCondLst>
                                        </p:cTn>
                                        <p:tgtEl>
                                          <p:spTgt spid="655"/>
                                        </p:tgtEl>
                                        <p:attrNameLst>
                                          <p:attrName>style.visibility</p:attrName>
                                        </p:attrNameLst>
                                      </p:cBhvr>
                                      <p:to>
                                        <p:strVal val="visible"/>
                                      </p:to>
                                    </p:set>
                                    <p:animEffect transition="in" filter="fade">
                                      <p:cBhvr>
                                        <p:cTn id="20" dur="1000"/>
                                        <p:tgtEl>
                                          <p:spTgt spid="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5"/>
          <p:cNvSpPr txBox="1">
            <a:spLocks noGrp="1"/>
          </p:cNvSpPr>
          <p:nvPr>
            <p:ph type="ctrTitle"/>
          </p:nvPr>
        </p:nvSpPr>
        <p:spPr>
          <a:xfrm>
            <a:off x="1129350" y="288000"/>
            <a:ext cx="6343200" cy="68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rgbClr val="1A435C"/>
                </a:solidFill>
                <a:latin typeface="Anton"/>
                <a:ea typeface="Anton"/>
                <a:cs typeface="Anton"/>
                <a:sym typeface="Anton"/>
              </a:rPr>
              <a:t>Q4.2B:IDENTIFY INCENTIVE BUDGET</a:t>
            </a:r>
            <a:endParaRPr sz="3000">
              <a:solidFill>
                <a:srgbClr val="1A435C"/>
              </a:solidFill>
              <a:latin typeface="Anton"/>
              <a:ea typeface="Anton"/>
              <a:cs typeface="Anton"/>
              <a:sym typeface="Anton"/>
            </a:endParaRPr>
          </a:p>
        </p:txBody>
      </p:sp>
      <p:pic>
        <p:nvPicPr>
          <p:cNvPr id="662" name="Google Shape;662;p45"/>
          <p:cNvPicPr preferRelativeResize="0"/>
          <p:nvPr/>
        </p:nvPicPr>
        <p:blipFill>
          <a:blip r:embed="rId3">
            <a:alphaModFix/>
          </a:blip>
          <a:stretch>
            <a:fillRect/>
          </a:stretch>
        </p:blipFill>
        <p:spPr>
          <a:xfrm>
            <a:off x="1731175" y="1069500"/>
            <a:ext cx="5139542" cy="922225"/>
          </a:xfrm>
          <a:prstGeom prst="rect">
            <a:avLst/>
          </a:prstGeom>
          <a:noFill/>
          <a:ln>
            <a:noFill/>
          </a:ln>
        </p:spPr>
      </p:pic>
      <p:sp>
        <p:nvSpPr>
          <p:cNvPr id="663" name="Google Shape;663;p45"/>
          <p:cNvSpPr txBox="1"/>
          <p:nvPr/>
        </p:nvSpPr>
        <p:spPr>
          <a:xfrm>
            <a:off x="994725" y="2359700"/>
            <a:ext cx="6728100" cy="18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4587"/>
                </a:solidFill>
                <a:latin typeface="Barlow Semi Condensed"/>
                <a:ea typeface="Barlow Semi Condensed"/>
                <a:cs typeface="Barlow Semi Condensed"/>
                <a:sym typeface="Barlow Semi Condensed"/>
              </a:rPr>
              <a:t>    The above calculation is done by :</a:t>
            </a:r>
            <a:endParaRPr>
              <a:solidFill>
                <a:srgbClr val="1C4587"/>
              </a:solidFill>
              <a:latin typeface="Barlow Semi Condensed"/>
              <a:ea typeface="Barlow Semi Condensed"/>
              <a:cs typeface="Barlow Semi Condensed"/>
              <a:sym typeface="Barlow Semi Condensed"/>
            </a:endParaRPr>
          </a:p>
          <a:p>
            <a:pPr marL="457200" lvl="0" indent="-317500" algn="l" rtl="0">
              <a:spcBef>
                <a:spcPts val="0"/>
              </a:spcBef>
              <a:spcAft>
                <a:spcPts val="0"/>
              </a:spcAft>
              <a:buClr>
                <a:srgbClr val="1C4587"/>
              </a:buClr>
              <a:buSzPts val="1400"/>
              <a:buFont typeface="Barlow Semi Condensed"/>
              <a:buAutoNum type="arabicPeriod"/>
            </a:pPr>
            <a:r>
              <a:rPr lang="en">
                <a:solidFill>
                  <a:srgbClr val="1C4587"/>
                </a:solidFill>
                <a:latin typeface="Barlow Semi Condensed"/>
                <a:ea typeface="Barlow Semi Condensed"/>
                <a:cs typeface="Barlow Semi Condensed"/>
                <a:sym typeface="Barlow Semi Condensed"/>
              </a:rPr>
              <a:t>Calculating the average of the two stores in the cities ABC AND XYZ ,</a:t>
            </a:r>
            <a:endParaRPr>
              <a:solidFill>
                <a:srgbClr val="1C4587"/>
              </a:solidFill>
              <a:latin typeface="Barlow Semi Condensed"/>
              <a:ea typeface="Barlow Semi Condensed"/>
              <a:cs typeface="Barlow Semi Condensed"/>
              <a:sym typeface="Barlow Semi Condensed"/>
            </a:endParaRPr>
          </a:p>
          <a:p>
            <a:pPr marL="0" lvl="0" indent="457200" algn="l" rtl="0">
              <a:spcBef>
                <a:spcPts val="0"/>
              </a:spcBef>
              <a:spcAft>
                <a:spcPts val="0"/>
              </a:spcAft>
              <a:buNone/>
            </a:pPr>
            <a:r>
              <a:rPr lang="en">
                <a:solidFill>
                  <a:srgbClr val="1C4587"/>
                </a:solidFill>
                <a:latin typeface="Barlow Semi Condensed"/>
                <a:ea typeface="Barlow Semi Condensed"/>
                <a:cs typeface="Barlow Semi Condensed"/>
                <a:sym typeface="Barlow Semi Condensed"/>
              </a:rPr>
              <a:t>[(Total commission of city ABC+ Total commission of city XYZ)/2] . </a:t>
            </a:r>
            <a:endParaRPr>
              <a:solidFill>
                <a:srgbClr val="1C4587"/>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solidFill>
                <a:srgbClr val="1C4587"/>
              </a:solidFill>
              <a:latin typeface="Barlow Semi Condensed"/>
              <a:ea typeface="Barlow Semi Condensed"/>
              <a:cs typeface="Barlow Semi Condensed"/>
              <a:sym typeface="Barlow Semi Condensed"/>
            </a:endParaRPr>
          </a:p>
          <a:p>
            <a:pPr marL="457200" lvl="0" indent="-317500" algn="l" rtl="0">
              <a:spcBef>
                <a:spcPts val="0"/>
              </a:spcBef>
              <a:spcAft>
                <a:spcPts val="0"/>
              </a:spcAft>
              <a:buClr>
                <a:srgbClr val="1C4587"/>
              </a:buClr>
              <a:buSzPts val="1400"/>
              <a:buFont typeface="Barlow Semi Condensed"/>
              <a:buAutoNum type="arabicPeriod"/>
            </a:pPr>
            <a:r>
              <a:rPr lang="en">
                <a:solidFill>
                  <a:srgbClr val="1C4587"/>
                </a:solidFill>
                <a:latin typeface="Barlow Semi Condensed"/>
                <a:ea typeface="Barlow Semi Condensed"/>
                <a:cs typeface="Barlow Semi Condensed"/>
                <a:sym typeface="Barlow Semi Condensed"/>
              </a:rPr>
              <a:t>Then multiplying the average of 1 store (calculated above ) and then multiply it by 5, as Krypto wants to launch 5 stores , which therefore gives us the total  incentive budget.</a:t>
            </a:r>
            <a:endParaRPr>
              <a:solidFill>
                <a:srgbClr val="1C4587"/>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solidFill>
                <a:srgbClr val="1C4587"/>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a:solidFill>
                <a:srgbClr val="1C4587"/>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solidFill>
                <a:srgbClr val="1C4587"/>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solidFill>
                <a:srgbClr val="1C4587"/>
              </a:solidFill>
              <a:latin typeface="Barlow Semi Condensed"/>
              <a:ea typeface="Barlow Semi Condensed"/>
              <a:cs typeface="Barlow Semi Condensed"/>
              <a:sym typeface="Barlow Semi Condensed"/>
            </a:endParaRPr>
          </a:p>
        </p:txBody>
      </p:sp>
      <p:sp>
        <p:nvSpPr>
          <p:cNvPr id="664" name="Google Shape;664;p45"/>
          <p:cNvSpPr txBox="1"/>
          <p:nvPr/>
        </p:nvSpPr>
        <p:spPr>
          <a:xfrm>
            <a:off x="3022925" y="1938113"/>
            <a:ext cx="3847800" cy="25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B5394"/>
                </a:solidFill>
                <a:latin typeface="Barlow Semi Condensed"/>
                <a:ea typeface="Barlow Semi Condensed"/>
                <a:cs typeface="Barlow Semi Condensed"/>
                <a:sym typeface="Barlow Semi Condensed"/>
              </a:rPr>
              <a:t>Fig 2.2 Incentive Budget Calculation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1"/>
                                        </p:tgtEl>
                                        <p:attrNameLst>
                                          <p:attrName>style.visibility</p:attrName>
                                        </p:attrNameLst>
                                      </p:cBhvr>
                                      <p:to>
                                        <p:strVal val="visible"/>
                                      </p:to>
                                    </p:set>
                                    <p:animEffect transition="in" filter="fade">
                                      <p:cBhvr>
                                        <p:cTn id="7" dur="1000"/>
                                        <p:tgtEl>
                                          <p:spTgt spid="6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62"/>
                                        </p:tgtEl>
                                        <p:attrNameLst>
                                          <p:attrName>style.visibility</p:attrName>
                                        </p:attrNameLst>
                                      </p:cBhvr>
                                      <p:to>
                                        <p:strVal val="visible"/>
                                      </p:to>
                                    </p:set>
                                    <p:animEffect transition="in" filter="fade">
                                      <p:cBhvr>
                                        <p:cTn id="11" dur="1000"/>
                                        <p:tgtEl>
                                          <p:spTgt spid="662"/>
                                        </p:tgtEl>
                                      </p:cBhvr>
                                    </p:animEffect>
                                  </p:childTnLst>
                                </p:cTn>
                              </p:par>
                              <p:par>
                                <p:cTn id="12" presetID="10" presetClass="entr" presetSubtype="0" fill="hold" nodeType="withEffect">
                                  <p:stCondLst>
                                    <p:cond delay="0"/>
                                  </p:stCondLst>
                                  <p:childTnLst>
                                    <p:set>
                                      <p:cBhvr>
                                        <p:cTn id="13" dur="1" fill="hold">
                                          <p:stCondLst>
                                            <p:cond delay="0"/>
                                          </p:stCondLst>
                                        </p:cTn>
                                        <p:tgtEl>
                                          <p:spTgt spid="663"/>
                                        </p:tgtEl>
                                        <p:attrNameLst>
                                          <p:attrName>style.visibility</p:attrName>
                                        </p:attrNameLst>
                                      </p:cBhvr>
                                      <p:to>
                                        <p:strVal val="visible"/>
                                      </p:to>
                                    </p:set>
                                    <p:animEffect transition="in" filter="fade">
                                      <p:cBhvr>
                                        <p:cTn id="14" dur="1000"/>
                                        <p:tgtEl>
                                          <p:spTgt spid="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6"/>
          <p:cNvSpPr txBox="1"/>
          <p:nvPr/>
        </p:nvSpPr>
        <p:spPr>
          <a:xfrm>
            <a:off x="808050" y="695525"/>
            <a:ext cx="7527900" cy="89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b="1">
                <a:solidFill>
                  <a:srgbClr val="53565A"/>
                </a:solidFill>
                <a:latin typeface="Anton"/>
                <a:ea typeface="Anton"/>
                <a:cs typeface="Anton"/>
                <a:sym typeface="Anton"/>
              </a:rPr>
              <a:t>5.1</a:t>
            </a:r>
            <a:r>
              <a:rPr lang="en">
                <a:solidFill>
                  <a:srgbClr val="53565A"/>
                </a:solidFill>
                <a:latin typeface="Anton"/>
                <a:ea typeface="Anton"/>
                <a:cs typeface="Anton"/>
                <a:sym typeface="Anton"/>
              </a:rPr>
              <a:t> </a:t>
            </a:r>
            <a:r>
              <a:rPr lang="en" sz="1500">
                <a:solidFill>
                  <a:srgbClr val="53565A"/>
                </a:solidFill>
                <a:latin typeface="Anton"/>
                <a:ea typeface="Anton"/>
                <a:cs typeface="Anton"/>
                <a:sym typeface="Anton"/>
              </a:rPr>
              <a:t>What could be other important parameters in selecting the cities for launching the experience stores? How will you accommodate these parameters in selection process – how important these parameters will be compared to each other?</a:t>
            </a:r>
            <a:endParaRPr sz="1500">
              <a:solidFill>
                <a:srgbClr val="53565A"/>
              </a:solidFill>
              <a:latin typeface="Anton"/>
              <a:ea typeface="Anton"/>
              <a:cs typeface="Anton"/>
              <a:sym typeface="Anton"/>
            </a:endParaRPr>
          </a:p>
          <a:p>
            <a:pPr marL="0" lvl="0" indent="0" algn="l" rtl="0">
              <a:lnSpc>
                <a:spcPct val="115000"/>
              </a:lnSpc>
              <a:spcBef>
                <a:spcPts val="300"/>
              </a:spcBef>
              <a:spcAft>
                <a:spcPts val="0"/>
              </a:spcAft>
              <a:buNone/>
            </a:pPr>
            <a:endParaRPr>
              <a:solidFill>
                <a:srgbClr val="53565A"/>
              </a:solidFill>
              <a:latin typeface="Anton"/>
              <a:ea typeface="Anton"/>
              <a:cs typeface="Anton"/>
              <a:sym typeface="Anton"/>
            </a:endParaRPr>
          </a:p>
          <a:p>
            <a:pPr marL="0" lvl="0" indent="0" algn="l" rtl="0">
              <a:spcBef>
                <a:spcPts val="0"/>
              </a:spcBef>
              <a:spcAft>
                <a:spcPts val="0"/>
              </a:spcAft>
              <a:buNone/>
            </a:pPr>
            <a:endParaRPr sz="1200">
              <a:solidFill>
                <a:srgbClr val="123D60"/>
              </a:solidFill>
              <a:latin typeface="Barlow Semi Condensed Light"/>
              <a:ea typeface="Barlow Semi Condensed Light"/>
              <a:cs typeface="Barlow Semi Condensed Light"/>
              <a:sym typeface="Barlow Semi Condensed Light"/>
            </a:endParaRPr>
          </a:p>
          <a:p>
            <a:pPr marL="0" lvl="0" indent="0" algn="l" rtl="0">
              <a:lnSpc>
                <a:spcPct val="115000"/>
              </a:lnSpc>
              <a:spcBef>
                <a:spcPts val="1600"/>
              </a:spcBef>
              <a:spcAft>
                <a:spcPts val="0"/>
              </a:spcAft>
              <a:buNone/>
            </a:pPr>
            <a:endParaRPr sz="1200">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1600"/>
              </a:spcAft>
              <a:buNone/>
            </a:pPr>
            <a:endParaRPr sz="1200">
              <a:solidFill>
                <a:srgbClr val="123D60"/>
              </a:solidFill>
              <a:latin typeface="Barlow Semi Condensed Light"/>
              <a:ea typeface="Barlow Semi Condensed Light"/>
              <a:cs typeface="Barlow Semi Condensed Light"/>
              <a:sym typeface="Barlow Semi Condensed Light"/>
            </a:endParaRPr>
          </a:p>
        </p:txBody>
      </p:sp>
      <p:sp>
        <p:nvSpPr>
          <p:cNvPr id="670" name="Google Shape;670;p46"/>
          <p:cNvSpPr txBox="1"/>
          <p:nvPr/>
        </p:nvSpPr>
        <p:spPr>
          <a:xfrm>
            <a:off x="808050" y="1588025"/>
            <a:ext cx="7832100" cy="3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23D60"/>
                </a:solidFill>
                <a:latin typeface="Barlow Semi Condensed Light"/>
                <a:ea typeface="Barlow Semi Condensed Light"/>
                <a:cs typeface="Barlow Semi Condensed Light"/>
                <a:sym typeface="Barlow Semi Condensed Light"/>
              </a:rPr>
              <a:t>The other parameters in selecting the cities for launching the experience store are-</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1600"/>
              </a:spcBef>
              <a:spcAft>
                <a:spcPts val="0"/>
              </a:spcAft>
              <a:buClr>
                <a:srgbClr val="123D60"/>
              </a:buClr>
              <a:buSzPts val="1400"/>
              <a:buFont typeface="Barlow Semi Condensed Light"/>
              <a:buAutoNum type="arabicParenR"/>
            </a:pPr>
            <a:r>
              <a:rPr lang="en">
                <a:solidFill>
                  <a:srgbClr val="123D60"/>
                </a:solidFill>
                <a:latin typeface="Barlow Semi Condensed Light"/>
                <a:ea typeface="Barlow Semi Condensed Light"/>
                <a:cs typeface="Barlow Semi Condensed Light"/>
                <a:sym typeface="Barlow Semi Condensed Light"/>
              </a:rPr>
              <a:t>One of the most essential parameter which has not been taken in account here ,is the level of </a:t>
            </a:r>
            <a:r>
              <a:rPr lang="en" b="1">
                <a:solidFill>
                  <a:srgbClr val="123D60"/>
                </a:solidFill>
                <a:latin typeface="Barlow Semi Condensed"/>
                <a:ea typeface="Barlow Semi Condensed"/>
                <a:cs typeface="Barlow Semi Condensed"/>
                <a:sym typeface="Barlow Semi Condensed"/>
              </a:rPr>
              <a:t>COMPETITION , </a:t>
            </a:r>
            <a:r>
              <a:rPr lang="en">
                <a:solidFill>
                  <a:srgbClr val="123D60"/>
                </a:solidFill>
                <a:latin typeface="Barlow Semi Condensed Light"/>
                <a:ea typeface="Barlow Semi Condensed Light"/>
                <a:cs typeface="Barlow Semi Condensed Light"/>
                <a:sym typeface="Barlow Semi Condensed Light"/>
              </a:rPr>
              <a:t>which the company might face. For instance ;if a location already has a number of stores which sell the same product and that of the same quality as our product ,then our profit outcome would not be as much when compared to a location which does not have stores selling this product. </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arenR"/>
            </a:pPr>
            <a:r>
              <a:rPr lang="en">
                <a:solidFill>
                  <a:srgbClr val="123D60"/>
                </a:solidFill>
                <a:latin typeface="Barlow Semi Condensed Light"/>
                <a:ea typeface="Barlow Semi Condensed Light"/>
                <a:cs typeface="Barlow Semi Condensed Light"/>
                <a:sym typeface="Barlow Semi Condensed Light"/>
              </a:rPr>
              <a:t>Population has been considered as a parameter here ,however in accordance to our product, the percentage of</a:t>
            </a:r>
            <a:r>
              <a:rPr lang="en" b="1">
                <a:solidFill>
                  <a:srgbClr val="123D60"/>
                </a:solidFill>
                <a:latin typeface="Barlow Semi Condensed"/>
                <a:ea typeface="Barlow Semi Condensed"/>
                <a:cs typeface="Barlow Semi Condensed"/>
                <a:sym typeface="Barlow Semi Condensed"/>
              </a:rPr>
              <a:t> LITERATE POPULATION  </a:t>
            </a:r>
            <a:r>
              <a:rPr lang="en">
                <a:solidFill>
                  <a:srgbClr val="123D60"/>
                </a:solidFill>
                <a:latin typeface="Barlow Semi Condensed Light"/>
                <a:ea typeface="Barlow Semi Condensed Light"/>
                <a:cs typeface="Barlow Semi Condensed Light"/>
                <a:sym typeface="Barlow Semi Condensed Light"/>
              </a:rPr>
              <a:t>is a more important parameter. As this product is eco-friendly , and helps in reducing pollution to a significant level, only the people who are </a:t>
            </a:r>
            <a:r>
              <a:rPr lang="en" b="1">
                <a:solidFill>
                  <a:srgbClr val="123D60"/>
                </a:solidFill>
                <a:latin typeface="Barlow Semi Condensed"/>
                <a:ea typeface="Barlow Semi Condensed"/>
                <a:cs typeface="Barlow Semi Condensed"/>
                <a:sym typeface="Barlow Semi Condensed"/>
              </a:rPr>
              <a:t>AWARE</a:t>
            </a:r>
            <a:r>
              <a:rPr lang="en">
                <a:solidFill>
                  <a:srgbClr val="123D60"/>
                </a:solidFill>
                <a:latin typeface="Barlow Semi Condensed Light"/>
                <a:ea typeface="Barlow Semi Condensed Light"/>
                <a:cs typeface="Barlow Semi Condensed Light"/>
                <a:sym typeface="Barlow Semi Condensed Light"/>
              </a:rPr>
              <a:t> of the consequences  of using a conventional car ( increased level of pollution)  would prefer to switch to an electric car.</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arenR"/>
            </a:pPr>
            <a:r>
              <a:rPr lang="en" b="1">
                <a:solidFill>
                  <a:srgbClr val="123D60"/>
                </a:solidFill>
                <a:latin typeface="Barlow Semi Condensed"/>
                <a:ea typeface="Barlow Semi Condensed"/>
                <a:cs typeface="Barlow Semi Condensed"/>
                <a:sym typeface="Barlow Semi Condensed"/>
              </a:rPr>
              <a:t>CHARGING STATION</a:t>
            </a:r>
            <a:r>
              <a:rPr lang="en">
                <a:solidFill>
                  <a:srgbClr val="123D60"/>
                </a:solidFill>
                <a:latin typeface="Barlow Semi Condensed Light"/>
                <a:ea typeface="Barlow Semi Condensed Light"/>
                <a:cs typeface="Barlow Semi Condensed Light"/>
                <a:sym typeface="Barlow Semi Condensed Light"/>
              </a:rPr>
              <a:t> are also a necessity for e-vehicles so that has to be taken into consideration about how many stations are there in the city. Along with this the </a:t>
            </a:r>
            <a:r>
              <a:rPr lang="en" b="1">
                <a:solidFill>
                  <a:srgbClr val="123D60"/>
                </a:solidFill>
                <a:latin typeface="Barlow Semi Condensed"/>
                <a:ea typeface="Barlow Semi Condensed"/>
                <a:cs typeface="Barlow Semi Condensed"/>
                <a:sym typeface="Barlow Semi Condensed"/>
              </a:rPr>
              <a:t>ELECTRICITY RATE</a:t>
            </a:r>
            <a:r>
              <a:rPr lang="en">
                <a:solidFill>
                  <a:srgbClr val="123D60"/>
                </a:solidFill>
                <a:latin typeface="Barlow Semi Condensed Light"/>
                <a:ea typeface="Barlow Semi Condensed Light"/>
                <a:cs typeface="Barlow Semi Condensed Light"/>
                <a:sym typeface="Barlow Semi Condensed Light"/>
              </a:rPr>
              <a:t> also needs to be taken into account because if its too expensive then people won’t buy the car. </a:t>
            </a:r>
            <a:endParaRPr>
              <a:solidFill>
                <a:srgbClr val="123D60"/>
              </a:solidFill>
              <a:latin typeface="Barlow Semi Condensed Light"/>
              <a:ea typeface="Barlow Semi Condensed Light"/>
              <a:cs typeface="Barlow Semi Condensed Light"/>
              <a:sym typeface="Barlow Semi Condensed Light"/>
            </a:endParaRPr>
          </a:p>
          <a:p>
            <a:pPr marL="457200" lvl="0" indent="0" algn="l" rtl="0">
              <a:spcBef>
                <a:spcPts val="1600"/>
              </a:spcBef>
              <a:spcAft>
                <a:spcPts val="1600"/>
              </a:spcAft>
              <a:buNone/>
            </a:pPr>
            <a:endParaRPr>
              <a:solidFill>
                <a:srgbClr val="123D60"/>
              </a:solidFill>
              <a:latin typeface="Barlow Semi Condensed Light"/>
              <a:ea typeface="Barlow Semi Condensed Light"/>
              <a:cs typeface="Barlow Semi Condensed Light"/>
              <a:sym typeface="Barlow Semi Condensed Light"/>
            </a:endParaRPr>
          </a:p>
        </p:txBody>
      </p:sp>
      <p:sp>
        <p:nvSpPr>
          <p:cNvPr id="671" name="Google Shape;671;p46"/>
          <p:cNvSpPr txBox="1"/>
          <p:nvPr/>
        </p:nvSpPr>
        <p:spPr>
          <a:xfrm>
            <a:off x="4826400" y="213850"/>
            <a:ext cx="4317600" cy="8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rgbClr val="123D60"/>
                </a:solidFill>
                <a:latin typeface="Anton"/>
                <a:ea typeface="Anton"/>
                <a:cs typeface="Anton"/>
                <a:sym typeface="Anton"/>
              </a:rPr>
              <a:t>Q5 IS THIS THE RIGHT STRATEGY</a:t>
            </a:r>
            <a:endParaRPr sz="2800">
              <a:solidFill>
                <a:srgbClr val="123D60"/>
              </a:solidFill>
              <a:latin typeface="Anton"/>
              <a:ea typeface="Anton"/>
              <a:cs typeface="Anton"/>
              <a:sym typeface="Anton"/>
            </a:endParaRPr>
          </a:p>
          <a:p>
            <a:pPr marL="0" lvl="0" indent="0" algn="ctr" rtl="0">
              <a:spcBef>
                <a:spcPts val="0"/>
              </a:spcBef>
              <a:spcAft>
                <a:spcPts val="0"/>
              </a:spcAft>
              <a:buNone/>
            </a:pPr>
            <a:endParaRPr sz="2800">
              <a:solidFill>
                <a:srgbClr val="123D60"/>
              </a:solidFill>
              <a:latin typeface="Anton"/>
              <a:ea typeface="Anton"/>
              <a:cs typeface="Anton"/>
              <a:sym typeface="Anto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9"/>
                                        </p:tgtEl>
                                        <p:attrNameLst>
                                          <p:attrName>style.visibility</p:attrName>
                                        </p:attrNameLst>
                                      </p:cBhvr>
                                      <p:to>
                                        <p:strVal val="visible"/>
                                      </p:to>
                                    </p:set>
                                    <p:animEffect transition="in" filter="fade">
                                      <p:cBhvr>
                                        <p:cTn id="7" dur="1000"/>
                                        <p:tgtEl>
                                          <p:spTgt spid="66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70"/>
                                        </p:tgtEl>
                                        <p:attrNameLst>
                                          <p:attrName>style.visibility</p:attrName>
                                        </p:attrNameLst>
                                      </p:cBhvr>
                                      <p:to>
                                        <p:strVal val="visible"/>
                                      </p:to>
                                    </p:set>
                                    <p:animEffect transition="in" filter="fade">
                                      <p:cBhvr>
                                        <p:cTn id="11" dur="1000"/>
                                        <p:tgtEl>
                                          <p:spTgt spid="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ECDD"/>
        </a:solidFill>
        <a:effectLst/>
      </p:bgPr>
    </p:bg>
    <p:spTree>
      <p:nvGrpSpPr>
        <p:cNvPr id="1" name="Shape 243"/>
        <p:cNvGrpSpPr/>
        <p:nvPr/>
      </p:nvGrpSpPr>
      <p:grpSpPr>
        <a:xfrm>
          <a:off x="0" y="0"/>
          <a:ext cx="0" cy="0"/>
          <a:chOff x="0" y="0"/>
          <a:chExt cx="0" cy="0"/>
        </a:xfrm>
      </p:grpSpPr>
      <p:grpSp>
        <p:nvGrpSpPr>
          <p:cNvPr id="244" name="Google Shape;244;p29"/>
          <p:cNvGrpSpPr/>
          <p:nvPr/>
        </p:nvGrpSpPr>
        <p:grpSpPr>
          <a:xfrm>
            <a:off x="5646350" y="913875"/>
            <a:ext cx="1983075" cy="1388525"/>
            <a:chOff x="5646350" y="532875"/>
            <a:chExt cx="1983075" cy="1388525"/>
          </a:xfrm>
        </p:grpSpPr>
        <p:sp>
          <p:nvSpPr>
            <p:cNvPr id="245" name="Google Shape;245;p29"/>
            <p:cNvSpPr/>
            <p:nvPr/>
          </p:nvSpPr>
          <p:spPr>
            <a:xfrm>
              <a:off x="6275825" y="532875"/>
              <a:ext cx="1353600" cy="1165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 name="Google Shape;246;p29"/>
            <p:cNvCxnSpPr/>
            <p:nvPr/>
          </p:nvCxnSpPr>
          <p:spPr>
            <a:xfrm rot="10800000" flipH="1">
              <a:off x="5646350" y="1448900"/>
              <a:ext cx="702300" cy="472500"/>
            </a:xfrm>
            <a:prstGeom prst="bentConnector3">
              <a:avLst>
                <a:gd name="adj1" fmla="val 50000"/>
              </a:avLst>
            </a:prstGeom>
            <a:noFill/>
            <a:ln w="19050" cap="flat" cmpd="sng">
              <a:solidFill>
                <a:srgbClr val="FFFFFF"/>
              </a:solidFill>
              <a:prstDash val="solid"/>
              <a:round/>
              <a:headEnd type="diamond" w="med" len="med"/>
              <a:tailEnd type="none" w="med" len="med"/>
            </a:ln>
          </p:spPr>
        </p:cxnSp>
      </p:grpSp>
      <p:grpSp>
        <p:nvGrpSpPr>
          <p:cNvPr id="247" name="Google Shape;247;p29"/>
          <p:cNvGrpSpPr/>
          <p:nvPr/>
        </p:nvGrpSpPr>
        <p:grpSpPr>
          <a:xfrm>
            <a:off x="1209675" y="2123813"/>
            <a:ext cx="1632900" cy="1165800"/>
            <a:chOff x="1209675" y="1742813"/>
            <a:chExt cx="1632900" cy="1165800"/>
          </a:xfrm>
        </p:grpSpPr>
        <p:sp>
          <p:nvSpPr>
            <p:cNvPr id="248" name="Google Shape;248;p29"/>
            <p:cNvSpPr/>
            <p:nvPr/>
          </p:nvSpPr>
          <p:spPr>
            <a:xfrm>
              <a:off x="1209675" y="1742813"/>
              <a:ext cx="1353600" cy="1165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29"/>
            <p:cNvCxnSpPr>
              <a:stCxn id="248" idx="3"/>
            </p:cNvCxnSpPr>
            <p:nvPr/>
          </p:nvCxnSpPr>
          <p:spPr>
            <a:xfrm>
              <a:off x="2563275" y="2325713"/>
              <a:ext cx="279300" cy="0"/>
            </a:xfrm>
            <a:prstGeom prst="straightConnector1">
              <a:avLst/>
            </a:prstGeom>
            <a:noFill/>
            <a:ln w="19050" cap="flat" cmpd="sng">
              <a:solidFill>
                <a:srgbClr val="FFFFFF"/>
              </a:solidFill>
              <a:prstDash val="solid"/>
              <a:round/>
              <a:headEnd type="none" w="med" len="med"/>
              <a:tailEnd type="diamond" w="med" len="med"/>
            </a:ln>
          </p:spPr>
        </p:cxnSp>
      </p:grpSp>
      <p:grpSp>
        <p:nvGrpSpPr>
          <p:cNvPr id="250" name="Google Shape;250;p29"/>
          <p:cNvGrpSpPr/>
          <p:nvPr/>
        </p:nvGrpSpPr>
        <p:grpSpPr>
          <a:xfrm>
            <a:off x="6613000" y="2665500"/>
            <a:ext cx="1628675" cy="1165800"/>
            <a:chOff x="6606625" y="2608300"/>
            <a:chExt cx="1628675" cy="1165800"/>
          </a:xfrm>
        </p:grpSpPr>
        <p:sp>
          <p:nvSpPr>
            <p:cNvPr id="251" name="Google Shape;251;p29"/>
            <p:cNvSpPr/>
            <p:nvPr/>
          </p:nvSpPr>
          <p:spPr>
            <a:xfrm>
              <a:off x="6881700" y="2608300"/>
              <a:ext cx="1353600" cy="1165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2" name="Google Shape;252;p29"/>
            <p:cNvCxnSpPr/>
            <p:nvPr/>
          </p:nvCxnSpPr>
          <p:spPr>
            <a:xfrm>
              <a:off x="6606625" y="3191200"/>
              <a:ext cx="303000" cy="0"/>
            </a:xfrm>
            <a:prstGeom prst="straightConnector1">
              <a:avLst/>
            </a:prstGeom>
            <a:noFill/>
            <a:ln w="19050" cap="flat" cmpd="sng">
              <a:solidFill>
                <a:srgbClr val="FFFFFF"/>
              </a:solidFill>
              <a:prstDash val="solid"/>
              <a:round/>
              <a:headEnd type="diamond" w="med" len="med"/>
              <a:tailEnd type="none" w="med" len="med"/>
            </a:ln>
          </p:spPr>
        </p:cxnSp>
      </p:grpSp>
      <p:sp>
        <p:nvSpPr>
          <p:cNvPr id="253" name="Google Shape;253;p29"/>
          <p:cNvSpPr/>
          <p:nvPr/>
        </p:nvSpPr>
        <p:spPr>
          <a:xfrm>
            <a:off x="0" y="3977825"/>
            <a:ext cx="9144000" cy="1165800"/>
          </a:xfrm>
          <a:prstGeom prst="rect">
            <a:avLst/>
          </a:pr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txBox="1"/>
          <p:nvPr/>
        </p:nvSpPr>
        <p:spPr>
          <a:xfrm>
            <a:off x="6960976" y="3007650"/>
            <a:ext cx="1280700" cy="481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123D60"/>
                </a:solidFill>
                <a:latin typeface="Anton"/>
                <a:ea typeface="Anton"/>
                <a:cs typeface="Anton"/>
                <a:sym typeface="Anton"/>
              </a:rPr>
              <a:t>Rishika Chaudhary</a:t>
            </a:r>
            <a:endParaRPr>
              <a:solidFill>
                <a:srgbClr val="123D60"/>
              </a:solidFill>
              <a:latin typeface="Anton"/>
              <a:ea typeface="Anton"/>
              <a:cs typeface="Anton"/>
              <a:sym typeface="Anton"/>
            </a:endParaRPr>
          </a:p>
        </p:txBody>
      </p:sp>
      <p:sp>
        <p:nvSpPr>
          <p:cNvPr id="255" name="Google Shape;255;p29"/>
          <p:cNvSpPr txBox="1">
            <a:spLocks noGrp="1"/>
          </p:cNvSpPr>
          <p:nvPr>
            <p:ph type="ctrTitle"/>
          </p:nvPr>
        </p:nvSpPr>
        <p:spPr>
          <a:xfrm>
            <a:off x="1450799" y="429825"/>
            <a:ext cx="60546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nton"/>
                <a:ea typeface="Anton"/>
                <a:cs typeface="Anton"/>
                <a:sym typeface="Anton"/>
              </a:rPr>
              <a:t>TEAM VALKYRIES</a:t>
            </a:r>
            <a:endParaRPr>
              <a:latin typeface="Anton"/>
              <a:ea typeface="Anton"/>
              <a:cs typeface="Anton"/>
              <a:sym typeface="Anton"/>
            </a:endParaRPr>
          </a:p>
        </p:txBody>
      </p:sp>
      <p:sp>
        <p:nvSpPr>
          <p:cNvPr id="256" name="Google Shape;256;p29"/>
          <p:cNvSpPr txBox="1"/>
          <p:nvPr/>
        </p:nvSpPr>
        <p:spPr>
          <a:xfrm>
            <a:off x="6505000" y="1245350"/>
            <a:ext cx="902100" cy="481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123D60"/>
                </a:solidFill>
                <a:latin typeface="Anton"/>
                <a:ea typeface="Anton"/>
                <a:cs typeface="Anton"/>
                <a:sym typeface="Anton"/>
              </a:rPr>
              <a:t>Pranika Kakkar</a:t>
            </a:r>
            <a:endParaRPr>
              <a:solidFill>
                <a:srgbClr val="123D60"/>
              </a:solidFill>
              <a:latin typeface="Anton"/>
              <a:ea typeface="Anton"/>
              <a:cs typeface="Anton"/>
              <a:sym typeface="Anton"/>
            </a:endParaRPr>
          </a:p>
        </p:txBody>
      </p:sp>
      <p:sp>
        <p:nvSpPr>
          <p:cNvPr id="257" name="Google Shape;257;p29"/>
          <p:cNvSpPr txBox="1"/>
          <p:nvPr/>
        </p:nvSpPr>
        <p:spPr>
          <a:xfrm>
            <a:off x="1450800" y="2417525"/>
            <a:ext cx="902100" cy="578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123D60"/>
                </a:solidFill>
                <a:latin typeface="Anton"/>
                <a:ea typeface="Anton"/>
                <a:cs typeface="Anton"/>
                <a:sym typeface="Anton"/>
              </a:rPr>
              <a:t>Aayushi Mer</a:t>
            </a:r>
            <a:endParaRPr>
              <a:solidFill>
                <a:srgbClr val="123D60"/>
              </a:solidFill>
              <a:latin typeface="Anton"/>
              <a:ea typeface="Anton"/>
              <a:cs typeface="Anton"/>
              <a:sym typeface="Anton"/>
            </a:endParaRPr>
          </a:p>
        </p:txBody>
      </p:sp>
      <p:grpSp>
        <p:nvGrpSpPr>
          <p:cNvPr id="258" name="Google Shape;258;p29"/>
          <p:cNvGrpSpPr/>
          <p:nvPr/>
        </p:nvGrpSpPr>
        <p:grpSpPr>
          <a:xfrm>
            <a:off x="3006831" y="1805525"/>
            <a:ext cx="3441896" cy="2885749"/>
            <a:chOff x="3063094" y="1852025"/>
            <a:chExt cx="3441896" cy="2885749"/>
          </a:xfrm>
        </p:grpSpPr>
        <p:sp>
          <p:nvSpPr>
            <p:cNvPr id="259" name="Google Shape;259;p29"/>
            <p:cNvSpPr/>
            <p:nvPr/>
          </p:nvSpPr>
          <p:spPr>
            <a:xfrm>
              <a:off x="4558288" y="2009611"/>
              <a:ext cx="22236" cy="1413039"/>
            </a:xfrm>
            <a:custGeom>
              <a:avLst/>
              <a:gdLst/>
              <a:ahLst/>
              <a:cxnLst/>
              <a:rect l="l" t="t" r="r" b="b"/>
              <a:pathLst>
                <a:path w="426" h="27071" extrusionOk="0">
                  <a:moveTo>
                    <a:pt x="1" y="0"/>
                  </a:moveTo>
                  <a:lnTo>
                    <a:pt x="1" y="27070"/>
                  </a:lnTo>
                  <a:lnTo>
                    <a:pt x="426" y="27070"/>
                  </a:lnTo>
                  <a:lnTo>
                    <a:pt x="426" y="0"/>
                  </a:lnTo>
                  <a:close/>
                </a:path>
              </a:pathLst>
            </a:custGeom>
            <a:solidFill>
              <a:srgbClr val="20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4520497" y="3406943"/>
              <a:ext cx="97870" cy="97923"/>
            </a:xfrm>
            <a:custGeom>
              <a:avLst/>
              <a:gdLst/>
              <a:ahLst/>
              <a:cxnLst/>
              <a:rect l="l" t="t" r="r" b="b"/>
              <a:pathLst>
                <a:path w="1875" h="1876" extrusionOk="0">
                  <a:moveTo>
                    <a:pt x="925" y="400"/>
                  </a:moveTo>
                  <a:cubicBezTo>
                    <a:pt x="1250" y="400"/>
                    <a:pt x="1450" y="625"/>
                    <a:pt x="1450" y="925"/>
                  </a:cubicBezTo>
                  <a:cubicBezTo>
                    <a:pt x="1450" y="1250"/>
                    <a:pt x="1250" y="1450"/>
                    <a:pt x="925" y="1450"/>
                  </a:cubicBezTo>
                  <a:cubicBezTo>
                    <a:pt x="725" y="1450"/>
                    <a:pt x="525" y="1250"/>
                    <a:pt x="525" y="925"/>
                  </a:cubicBezTo>
                  <a:cubicBezTo>
                    <a:pt x="525" y="625"/>
                    <a:pt x="725" y="400"/>
                    <a:pt x="925" y="400"/>
                  </a:cubicBezTo>
                  <a:close/>
                  <a:moveTo>
                    <a:pt x="925" y="0"/>
                  </a:moveTo>
                  <a:cubicBezTo>
                    <a:pt x="425" y="0"/>
                    <a:pt x="0" y="400"/>
                    <a:pt x="0" y="925"/>
                  </a:cubicBezTo>
                  <a:cubicBezTo>
                    <a:pt x="0" y="1450"/>
                    <a:pt x="425" y="1875"/>
                    <a:pt x="925" y="1875"/>
                  </a:cubicBezTo>
                  <a:cubicBezTo>
                    <a:pt x="1450" y="1875"/>
                    <a:pt x="1875" y="1450"/>
                    <a:pt x="1875" y="925"/>
                  </a:cubicBezTo>
                  <a:cubicBezTo>
                    <a:pt x="1875" y="400"/>
                    <a:pt x="1450" y="0"/>
                    <a:pt x="925" y="0"/>
                  </a:cubicBezTo>
                  <a:close/>
                </a:path>
              </a:pathLst>
            </a:custGeom>
            <a:solidFill>
              <a:srgbClr val="20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596760" y="1927400"/>
              <a:ext cx="1950568" cy="1402599"/>
            </a:xfrm>
            <a:custGeom>
              <a:avLst/>
              <a:gdLst/>
              <a:ahLst/>
              <a:cxnLst/>
              <a:rect l="l" t="t" r="r" b="b"/>
              <a:pathLst>
                <a:path w="37369" h="26871" extrusionOk="0">
                  <a:moveTo>
                    <a:pt x="0" y="0"/>
                  </a:moveTo>
                  <a:lnTo>
                    <a:pt x="0" y="26871"/>
                  </a:lnTo>
                  <a:lnTo>
                    <a:pt x="37369" y="26871"/>
                  </a:lnTo>
                  <a:lnTo>
                    <a:pt x="37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5281117" y="2504080"/>
              <a:ext cx="135766" cy="190521"/>
            </a:xfrm>
            <a:custGeom>
              <a:avLst/>
              <a:gdLst/>
              <a:ahLst/>
              <a:cxnLst/>
              <a:rect l="l" t="t" r="r" b="b"/>
              <a:pathLst>
                <a:path w="2601" h="3650" extrusionOk="0">
                  <a:moveTo>
                    <a:pt x="2600" y="1"/>
                  </a:moveTo>
                  <a:lnTo>
                    <a:pt x="101" y="925"/>
                  </a:lnTo>
                  <a:lnTo>
                    <a:pt x="1" y="3650"/>
                  </a:lnTo>
                  <a:lnTo>
                    <a:pt x="2600" y="3650"/>
                  </a:lnTo>
                  <a:lnTo>
                    <a:pt x="2600" y="1"/>
                  </a:lnTo>
                  <a:close/>
                </a:path>
              </a:pathLst>
            </a:custGeom>
            <a:solidFill>
              <a:srgbClr val="E5BE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5172807" y="2204152"/>
              <a:ext cx="347374" cy="430995"/>
            </a:xfrm>
            <a:custGeom>
              <a:avLst/>
              <a:gdLst/>
              <a:ahLst/>
              <a:cxnLst/>
              <a:rect l="l" t="t" r="r" b="b"/>
              <a:pathLst>
                <a:path w="6655" h="8257" extrusionOk="0">
                  <a:moveTo>
                    <a:pt x="2375" y="0"/>
                  </a:moveTo>
                  <a:cubicBezTo>
                    <a:pt x="443" y="0"/>
                    <a:pt x="201" y="1472"/>
                    <a:pt x="201" y="1472"/>
                  </a:cubicBezTo>
                  <a:cubicBezTo>
                    <a:pt x="201" y="1472"/>
                    <a:pt x="1" y="4922"/>
                    <a:pt x="201" y="6471"/>
                  </a:cubicBezTo>
                  <a:cubicBezTo>
                    <a:pt x="294" y="7635"/>
                    <a:pt x="1383" y="8256"/>
                    <a:pt x="2380" y="8256"/>
                  </a:cubicBezTo>
                  <a:cubicBezTo>
                    <a:pt x="2454" y="8256"/>
                    <a:pt x="2528" y="8253"/>
                    <a:pt x="2600" y="8246"/>
                  </a:cubicBezTo>
                  <a:cubicBezTo>
                    <a:pt x="3650" y="8146"/>
                    <a:pt x="4675" y="7296"/>
                    <a:pt x="5000" y="6671"/>
                  </a:cubicBezTo>
                  <a:cubicBezTo>
                    <a:pt x="5000" y="6571"/>
                    <a:pt x="5200" y="5946"/>
                    <a:pt x="5300" y="5422"/>
                  </a:cubicBezTo>
                  <a:cubicBezTo>
                    <a:pt x="5331" y="5426"/>
                    <a:pt x="5361" y="5428"/>
                    <a:pt x="5390" y="5428"/>
                  </a:cubicBezTo>
                  <a:cubicBezTo>
                    <a:pt x="6276" y="5428"/>
                    <a:pt x="6655" y="3661"/>
                    <a:pt x="6050" y="3347"/>
                  </a:cubicBezTo>
                  <a:cubicBezTo>
                    <a:pt x="5963" y="3320"/>
                    <a:pt x="5878" y="3308"/>
                    <a:pt x="5797" y="3308"/>
                  </a:cubicBezTo>
                  <a:cubicBezTo>
                    <a:pt x="5577" y="3308"/>
                    <a:pt x="5391" y="3401"/>
                    <a:pt x="5300" y="3547"/>
                  </a:cubicBezTo>
                  <a:cubicBezTo>
                    <a:pt x="5300" y="2522"/>
                    <a:pt x="5200" y="1797"/>
                    <a:pt x="5200" y="1797"/>
                  </a:cubicBezTo>
                  <a:cubicBezTo>
                    <a:pt x="5200" y="1797"/>
                    <a:pt x="5200" y="547"/>
                    <a:pt x="3425" y="123"/>
                  </a:cubicBezTo>
                  <a:cubicBezTo>
                    <a:pt x="3029" y="37"/>
                    <a:pt x="2681" y="0"/>
                    <a:pt x="2375" y="0"/>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3561569" y="2434890"/>
              <a:ext cx="30022" cy="4686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467519" y="2434890"/>
              <a:ext cx="30022" cy="4686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549413" y="2393597"/>
              <a:ext cx="54350" cy="22809"/>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0C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449388" y="2393597"/>
              <a:ext cx="54350" cy="22809"/>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0C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rot="10800000">
              <a:off x="3512005" y="2566296"/>
              <a:ext cx="49572" cy="10899"/>
            </a:xfrm>
            <a:custGeom>
              <a:avLst/>
              <a:gdLst/>
              <a:ahLst/>
              <a:cxnLst/>
              <a:rect l="l" t="t" r="r" b="b"/>
              <a:pathLst>
                <a:path w="1675" h="368" extrusionOk="0">
                  <a:moveTo>
                    <a:pt x="0" y="0"/>
                  </a:moveTo>
                  <a:cubicBezTo>
                    <a:pt x="0" y="0"/>
                    <a:pt x="278" y="367"/>
                    <a:pt x="774" y="367"/>
                  </a:cubicBezTo>
                  <a:cubicBezTo>
                    <a:pt x="1022" y="367"/>
                    <a:pt x="1325" y="275"/>
                    <a:pt x="1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45183" y="1852025"/>
              <a:ext cx="2044328" cy="80951"/>
            </a:xfrm>
            <a:custGeom>
              <a:avLst/>
              <a:gdLst/>
              <a:ahLst/>
              <a:cxnLst/>
              <a:rect l="l" t="t" r="r" b="b"/>
              <a:pathLst>
                <a:path w="39169" h="1551" extrusionOk="0">
                  <a:moveTo>
                    <a:pt x="0" y="1"/>
                  </a:moveTo>
                  <a:lnTo>
                    <a:pt x="0" y="1550"/>
                  </a:lnTo>
                  <a:lnTo>
                    <a:pt x="39168" y="1550"/>
                  </a:lnTo>
                  <a:lnTo>
                    <a:pt x="39168" y="1"/>
                  </a:lnTo>
                  <a:close/>
                </a:path>
              </a:pathLst>
            </a:custGeom>
            <a:solidFill>
              <a:srgbClr val="20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922941" y="2639794"/>
              <a:ext cx="140933" cy="489299"/>
            </a:xfrm>
            <a:custGeom>
              <a:avLst/>
              <a:gdLst/>
              <a:ahLst/>
              <a:cxnLst/>
              <a:rect l="l" t="t" r="r" b="b"/>
              <a:pathLst>
                <a:path w="2700" h="9374" extrusionOk="0">
                  <a:moveTo>
                    <a:pt x="0" y="0"/>
                  </a:moveTo>
                  <a:lnTo>
                    <a:pt x="0" y="9373"/>
                  </a:lnTo>
                  <a:lnTo>
                    <a:pt x="2700" y="9373"/>
                  </a:lnTo>
                  <a:lnTo>
                    <a:pt x="2700" y="0"/>
                  </a:ln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4797091" y="2727173"/>
              <a:ext cx="142238" cy="401921"/>
            </a:xfrm>
            <a:custGeom>
              <a:avLst/>
              <a:gdLst/>
              <a:ahLst/>
              <a:cxnLst/>
              <a:rect l="l" t="t" r="r" b="b"/>
              <a:pathLst>
                <a:path w="2725" h="7700" extrusionOk="0">
                  <a:moveTo>
                    <a:pt x="0" y="1"/>
                  </a:moveTo>
                  <a:lnTo>
                    <a:pt x="0" y="7699"/>
                  </a:lnTo>
                  <a:lnTo>
                    <a:pt x="2725" y="7699"/>
                  </a:lnTo>
                  <a:lnTo>
                    <a:pt x="2725" y="1"/>
                  </a:ln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4209975" y="2395770"/>
              <a:ext cx="147458" cy="738542"/>
            </a:xfrm>
            <a:custGeom>
              <a:avLst/>
              <a:gdLst/>
              <a:ahLst/>
              <a:cxnLst/>
              <a:rect l="l" t="t" r="r" b="b"/>
              <a:pathLst>
                <a:path w="2825" h="14149" extrusionOk="0">
                  <a:moveTo>
                    <a:pt x="0" y="1"/>
                  </a:moveTo>
                  <a:lnTo>
                    <a:pt x="0" y="14148"/>
                  </a:lnTo>
                  <a:lnTo>
                    <a:pt x="2825" y="14148"/>
                  </a:lnTo>
                  <a:lnTo>
                    <a:pt x="2825"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4503533" y="2933353"/>
              <a:ext cx="142238" cy="195741"/>
            </a:xfrm>
            <a:custGeom>
              <a:avLst/>
              <a:gdLst/>
              <a:ahLst/>
              <a:cxnLst/>
              <a:rect l="l" t="t" r="r" b="b"/>
              <a:pathLst>
                <a:path w="2725" h="3750" extrusionOk="0">
                  <a:moveTo>
                    <a:pt x="0" y="0"/>
                  </a:moveTo>
                  <a:lnTo>
                    <a:pt x="0" y="3749"/>
                  </a:lnTo>
                  <a:lnTo>
                    <a:pt x="2725" y="3749"/>
                  </a:lnTo>
                  <a:lnTo>
                    <a:pt x="2725" y="0"/>
                  </a:ln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770264" y="2205300"/>
              <a:ext cx="1593120" cy="945975"/>
            </a:xfrm>
            <a:custGeom>
              <a:avLst/>
              <a:gdLst/>
              <a:ahLst/>
              <a:cxnLst/>
              <a:rect l="l" t="t" r="r" b="b"/>
              <a:pathLst>
                <a:path w="30521" h="18123" extrusionOk="0">
                  <a:moveTo>
                    <a:pt x="1" y="1"/>
                  </a:moveTo>
                  <a:lnTo>
                    <a:pt x="1" y="4775"/>
                  </a:lnTo>
                  <a:lnTo>
                    <a:pt x="426" y="4775"/>
                  </a:lnTo>
                  <a:lnTo>
                    <a:pt x="426" y="1"/>
                  </a:lnTo>
                  <a:close/>
                  <a:moveTo>
                    <a:pt x="1" y="5200"/>
                  </a:moveTo>
                  <a:lnTo>
                    <a:pt x="1" y="9999"/>
                  </a:lnTo>
                  <a:lnTo>
                    <a:pt x="426" y="9999"/>
                  </a:lnTo>
                  <a:lnTo>
                    <a:pt x="426" y="5200"/>
                  </a:lnTo>
                  <a:close/>
                  <a:moveTo>
                    <a:pt x="1" y="10524"/>
                  </a:moveTo>
                  <a:lnTo>
                    <a:pt x="1" y="15298"/>
                  </a:lnTo>
                  <a:lnTo>
                    <a:pt x="426" y="15298"/>
                  </a:lnTo>
                  <a:lnTo>
                    <a:pt x="426" y="10524"/>
                  </a:lnTo>
                  <a:close/>
                  <a:moveTo>
                    <a:pt x="1" y="15723"/>
                  </a:moveTo>
                  <a:lnTo>
                    <a:pt x="1" y="18122"/>
                  </a:lnTo>
                  <a:lnTo>
                    <a:pt x="30520" y="18122"/>
                  </a:lnTo>
                  <a:lnTo>
                    <a:pt x="30520" y="17697"/>
                  </a:lnTo>
                  <a:lnTo>
                    <a:pt x="22397" y="17697"/>
                  </a:lnTo>
                  <a:lnTo>
                    <a:pt x="22397" y="17797"/>
                  </a:lnTo>
                  <a:lnTo>
                    <a:pt x="19672" y="17797"/>
                  </a:lnTo>
                  <a:lnTo>
                    <a:pt x="19672" y="17697"/>
                  </a:lnTo>
                  <a:lnTo>
                    <a:pt x="16773" y="17697"/>
                  </a:lnTo>
                  <a:lnTo>
                    <a:pt x="16773" y="17797"/>
                  </a:lnTo>
                  <a:lnTo>
                    <a:pt x="14048" y="17797"/>
                  </a:lnTo>
                  <a:lnTo>
                    <a:pt x="14048" y="17697"/>
                  </a:lnTo>
                  <a:lnTo>
                    <a:pt x="11249" y="17697"/>
                  </a:lnTo>
                  <a:lnTo>
                    <a:pt x="11249" y="17797"/>
                  </a:lnTo>
                  <a:lnTo>
                    <a:pt x="8424" y="17797"/>
                  </a:lnTo>
                  <a:lnTo>
                    <a:pt x="8424" y="17697"/>
                  </a:lnTo>
                  <a:lnTo>
                    <a:pt x="5625" y="17697"/>
                  </a:lnTo>
                  <a:lnTo>
                    <a:pt x="5625" y="17797"/>
                  </a:lnTo>
                  <a:lnTo>
                    <a:pt x="2925" y="17797"/>
                  </a:lnTo>
                  <a:lnTo>
                    <a:pt x="2925" y="17697"/>
                  </a:lnTo>
                  <a:lnTo>
                    <a:pt x="426" y="17697"/>
                  </a:lnTo>
                  <a:lnTo>
                    <a:pt x="426" y="15723"/>
                  </a:ln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922941" y="3129042"/>
              <a:ext cx="140933" cy="5272"/>
            </a:xfrm>
            <a:custGeom>
              <a:avLst/>
              <a:gdLst/>
              <a:ahLst/>
              <a:cxnLst/>
              <a:rect l="l" t="t" r="r" b="b"/>
              <a:pathLst>
                <a:path w="2700" h="101" extrusionOk="0">
                  <a:moveTo>
                    <a:pt x="0" y="0"/>
                  </a:moveTo>
                  <a:lnTo>
                    <a:pt x="0" y="100"/>
                  </a:lnTo>
                  <a:lnTo>
                    <a:pt x="2700" y="100"/>
                  </a:lnTo>
                  <a:lnTo>
                    <a:pt x="2700" y="0"/>
                  </a:lnTo>
                  <a:close/>
                </a:path>
              </a:pathLst>
            </a:custGeom>
            <a:solidFill>
              <a:srgbClr val="7A7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4797091" y="3129042"/>
              <a:ext cx="142238" cy="5272"/>
            </a:xfrm>
            <a:custGeom>
              <a:avLst/>
              <a:gdLst/>
              <a:ahLst/>
              <a:cxnLst/>
              <a:rect l="l" t="t" r="r" b="b"/>
              <a:pathLst>
                <a:path w="2725" h="101" extrusionOk="0">
                  <a:moveTo>
                    <a:pt x="0" y="0"/>
                  </a:moveTo>
                  <a:lnTo>
                    <a:pt x="0" y="100"/>
                  </a:lnTo>
                  <a:lnTo>
                    <a:pt x="2725" y="100"/>
                  </a:lnTo>
                  <a:lnTo>
                    <a:pt x="2725" y="0"/>
                  </a:lnTo>
                  <a:close/>
                </a:path>
              </a:pathLst>
            </a:custGeom>
            <a:solidFill>
              <a:srgbClr val="7A7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4209975" y="3129042"/>
              <a:ext cx="147458" cy="5272"/>
            </a:xfrm>
            <a:custGeom>
              <a:avLst/>
              <a:gdLst/>
              <a:ahLst/>
              <a:cxnLst/>
              <a:rect l="l" t="t" r="r" b="b"/>
              <a:pathLst>
                <a:path w="2825" h="101" extrusionOk="0">
                  <a:moveTo>
                    <a:pt x="0" y="0"/>
                  </a:moveTo>
                  <a:lnTo>
                    <a:pt x="0" y="100"/>
                  </a:lnTo>
                  <a:lnTo>
                    <a:pt x="2825" y="100"/>
                  </a:lnTo>
                  <a:lnTo>
                    <a:pt x="2825" y="0"/>
                  </a:lnTo>
                  <a:close/>
                </a:path>
              </a:pathLst>
            </a:custGeom>
            <a:solidFill>
              <a:srgbClr val="19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4503533" y="3129042"/>
              <a:ext cx="142238" cy="5272"/>
            </a:xfrm>
            <a:custGeom>
              <a:avLst/>
              <a:gdLst/>
              <a:ahLst/>
              <a:cxnLst/>
              <a:rect l="l" t="t" r="r" b="b"/>
              <a:pathLst>
                <a:path w="2725" h="101" extrusionOk="0">
                  <a:moveTo>
                    <a:pt x="0" y="0"/>
                  </a:moveTo>
                  <a:lnTo>
                    <a:pt x="0" y="100"/>
                  </a:lnTo>
                  <a:lnTo>
                    <a:pt x="2725" y="100"/>
                  </a:lnTo>
                  <a:lnTo>
                    <a:pt x="2725" y="0"/>
                  </a:lnTo>
                  <a:close/>
                </a:path>
              </a:pathLst>
            </a:custGeom>
            <a:solidFill>
              <a:srgbClr val="457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3732421" y="2183116"/>
              <a:ext cx="97923" cy="22236"/>
            </a:xfrm>
            <a:custGeom>
              <a:avLst/>
              <a:gdLst/>
              <a:ahLst/>
              <a:cxnLst/>
              <a:rect l="l" t="t" r="r" b="b"/>
              <a:pathLst>
                <a:path w="1876" h="426" extrusionOk="0">
                  <a:moveTo>
                    <a:pt x="1" y="1"/>
                  </a:moveTo>
                  <a:lnTo>
                    <a:pt x="1" y="426"/>
                  </a:lnTo>
                  <a:lnTo>
                    <a:pt x="1875" y="426"/>
                  </a:lnTo>
                  <a:lnTo>
                    <a:pt x="1875" y="1"/>
                  </a:lnTo>
                  <a:close/>
                </a:path>
              </a:pathLst>
            </a:custGeom>
            <a:solidFill>
              <a:srgbClr val="5F90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3732421" y="2454492"/>
              <a:ext cx="97923" cy="22236"/>
            </a:xfrm>
            <a:custGeom>
              <a:avLst/>
              <a:gdLst/>
              <a:ahLst/>
              <a:cxnLst/>
              <a:rect l="l" t="t" r="r" b="b"/>
              <a:pathLst>
                <a:path w="1876" h="426" extrusionOk="0">
                  <a:moveTo>
                    <a:pt x="1" y="1"/>
                  </a:moveTo>
                  <a:lnTo>
                    <a:pt x="1" y="426"/>
                  </a:lnTo>
                  <a:lnTo>
                    <a:pt x="1875" y="426"/>
                  </a:lnTo>
                  <a:lnTo>
                    <a:pt x="1875" y="1"/>
                  </a:ln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3732421" y="2727173"/>
              <a:ext cx="97923" cy="27456"/>
            </a:xfrm>
            <a:custGeom>
              <a:avLst/>
              <a:gdLst/>
              <a:ahLst/>
              <a:cxnLst/>
              <a:rect l="l" t="t" r="r" b="b"/>
              <a:pathLst>
                <a:path w="1876" h="526" extrusionOk="0">
                  <a:moveTo>
                    <a:pt x="1" y="1"/>
                  </a:moveTo>
                  <a:lnTo>
                    <a:pt x="1" y="526"/>
                  </a:lnTo>
                  <a:lnTo>
                    <a:pt x="1875" y="526"/>
                  </a:lnTo>
                  <a:lnTo>
                    <a:pt x="1875" y="1"/>
                  </a:ln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3732421" y="3003768"/>
              <a:ext cx="97923" cy="22236"/>
            </a:xfrm>
            <a:custGeom>
              <a:avLst/>
              <a:gdLst/>
              <a:ahLst/>
              <a:cxnLst/>
              <a:rect l="l" t="t" r="r" b="b"/>
              <a:pathLst>
                <a:path w="1876" h="426" extrusionOk="0">
                  <a:moveTo>
                    <a:pt x="1" y="1"/>
                  </a:moveTo>
                  <a:lnTo>
                    <a:pt x="1" y="426"/>
                  </a:lnTo>
                  <a:lnTo>
                    <a:pt x="1875" y="426"/>
                  </a:lnTo>
                  <a:lnTo>
                    <a:pt x="1875" y="1"/>
                  </a:ln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824494" y="4564217"/>
              <a:ext cx="875509" cy="114887"/>
            </a:xfrm>
            <a:custGeom>
              <a:avLst/>
              <a:gdLst/>
              <a:ahLst/>
              <a:cxnLst/>
              <a:rect l="l" t="t" r="r" b="b"/>
              <a:pathLst>
                <a:path w="16773" h="2201" extrusionOk="0">
                  <a:moveTo>
                    <a:pt x="8449" y="1"/>
                  </a:moveTo>
                  <a:cubicBezTo>
                    <a:pt x="3749" y="1"/>
                    <a:pt x="0" y="525"/>
                    <a:pt x="0" y="1150"/>
                  </a:cubicBezTo>
                  <a:cubicBezTo>
                    <a:pt x="0" y="1775"/>
                    <a:pt x="3749" y="2200"/>
                    <a:pt x="8449" y="2200"/>
                  </a:cubicBezTo>
                  <a:cubicBezTo>
                    <a:pt x="13023" y="2200"/>
                    <a:pt x="16772" y="1775"/>
                    <a:pt x="16772" y="1150"/>
                  </a:cubicBezTo>
                  <a:cubicBezTo>
                    <a:pt x="16772" y="525"/>
                    <a:pt x="13023" y="1"/>
                    <a:pt x="8449" y="1"/>
                  </a:cubicBezTo>
                  <a:close/>
                </a:path>
              </a:pathLst>
            </a:custGeom>
            <a:solidFill>
              <a:srgbClr val="123D60">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5378987" y="4406371"/>
              <a:ext cx="76991" cy="185301"/>
            </a:xfrm>
            <a:custGeom>
              <a:avLst/>
              <a:gdLst/>
              <a:ahLst/>
              <a:cxnLst/>
              <a:rect l="l" t="t" r="r" b="b"/>
              <a:pathLst>
                <a:path w="1475" h="3550" extrusionOk="0">
                  <a:moveTo>
                    <a:pt x="0" y="0"/>
                  </a:moveTo>
                  <a:lnTo>
                    <a:pt x="0" y="3549"/>
                  </a:lnTo>
                  <a:lnTo>
                    <a:pt x="1250" y="3449"/>
                  </a:lnTo>
                  <a:lnTo>
                    <a:pt x="1475" y="100"/>
                  </a:lnTo>
                  <a:lnTo>
                    <a:pt x="0" y="0"/>
                  </a:lnTo>
                  <a:close/>
                </a:path>
              </a:pathLst>
            </a:custGeom>
            <a:solidFill>
              <a:srgbClr val="F9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5200211" y="4521154"/>
              <a:ext cx="266207" cy="127362"/>
            </a:xfrm>
            <a:custGeom>
              <a:avLst/>
              <a:gdLst/>
              <a:ahLst/>
              <a:cxnLst/>
              <a:rect l="l" t="t" r="r" b="b"/>
              <a:pathLst>
                <a:path w="5100" h="2440" extrusionOk="0">
                  <a:moveTo>
                    <a:pt x="3125" y="1"/>
                  </a:moveTo>
                  <a:cubicBezTo>
                    <a:pt x="3125" y="1"/>
                    <a:pt x="2600" y="826"/>
                    <a:pt x="1651" y="1150"/>
                  </a:cubicBezTo>
                  <a:cubicBezTo>
                    <a:pt x="726" y="1450"/>
                    <a:pt x="1" y="1775"/>
                    <a:pt x="101" y="2275"/>
                  </a:cubicBezTo>
                  <a:cubicBezTo>
                    <a:pt x="101" y="2275"/>
                    <a:pt x="524" y="2440"/>
                    <a:pt x="1283" y="2440"/>
                  </a:cubicBezTo>
                  <a:cubicBezTo>
                    <a:pt x="1879" y="2440"/>
                    <a:pt x="2682" y="2338"/>
                    <a:pt x="3650" y="1975"/>
                  </a:cubicBezTo>
                  <a:lnTo>
                    <a:pt x="3650" y="2175"/>
                  </a:lnTo>
                  <a:lnTo>
                    <a:pt x="5100" y="2075"/>
                  </a:lnTo>
                  <a:lnTo>
                    <a:pt x="5000" y="301"/>
                  </a:lnTo>
                  <a:lnTo>
                    <a:pt x="3750" y="401"/>
                  </a:lnTo>
                  <a:lnTo>
                    <a:pt x="3850" y="301"/>
                  </a:lnTo>
                  <a:lnTo>
                    <a:pt x="3125"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5205431" y="4607280"/>
              <a:ext cx="260988" cy="41236"/>
            </a:xfrm>
            <a:custGeom>
              <a:avLst/>
              <a:gdLst/>
              <a:ahLst/>
              <a:cxnLst/>
              <a:rect l="l" t="t" r="r" b="b"/>
              <a:pathLst>
                <a:path w="5000" h="790" extrusionOk="0">
                  <a:moveTo>
                    <a:pt x="5000" y="0"/>
                  </a:moveTo>
                  <a:cubicBezTo>
                    <a:pt x="4475" y="125"/>
                    <a:pt x="4050" y="0"/>
                    <a:pt x="2600" y="425"/>
                  </a:cubicBezTo>
                  <a:cubicBezTo>
                    <a:pt x="1846" y="626"/>
                    <a:pt x="1304" y="688"/>
                    <a:pt x="915" y="688"/>
                  </a:cubicBezTo>
                  <a:cubicBezTo>
                    <a:pt x="287" y="688"/>
                    <a:pt x="63" y="525"/>
                    <a:pt x="1" y="525"/>
                  </a:cubicBezTo>
                  <a:lnTo>
                    <a:pt x="1" y="625"/>
                  </a:lnTo>
                  <a:cubicBezTo>
                    <a:pt x="1" y="625"/>
                    <a:pt x="424" y="790"/>
                    <a:pt x="1183" y="790"/>
                  </a:cubicBezTo>
                  <a:cubicBezTo>
                    <a:pt x="1779" y="790"/>
                    <a:pt x="2582" y="688"/>
                    <a:pt x="3550" y="325"/>
                  </a:cubicBezTo>
                  <a:lnTo>
                    <a:pt x="3550" y="525"/>
                  </a:lnTo>
                  <a:lnTo>
                    <a:pt x="5000" y="425"/>
                  </a:lnTo>
                  <a:lnTo>
                    <a:pt x="5000" y="0"/>
                  </a:ln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335924" y="4542033"/>
              <a:ext cx="43115" cy="32676"/>
            </a:xfrm>
            <a:custGeom>
              <a:avLst/>
              <a:gdLst/>
              <a:ahLst/>
              <a:cxnLst/>
              <a:rect l="l" t="t" r="r" b="b"/>
              <a:pathLst>
                <a:path w="826" h="626" extrusionOk="0">
                  <a:moveTo>
                    <a:pt x="100" y="1"/>
                  </a:moveTo>
                  <a:lnTo>
                    <a:pt x="0" y="126"/>
                  </a:lnTo>
                  <a:lnTo>
                    <a:pt x="100" y="126"/>
                  </a:lnTo>
                  <a:cubicBezTo>
                    <a:pt x="100" y="126"/>
                    <a:pt x="425" y="226"/>
                    <a:pt x="725" y="626"/>
                  </a:cubicBezTo>
                  <a:lnTo>
                    <a:pt x="825" y="626"/>
                  </a:lnTo>
                  <a:lnTo>
                    <a:pt x="825" y="526"/>
                  </a:lnTo>
                  <a:cubicBezTo>
                    <a:pt x="525" y="126"/>
                    <a:pt x="100" y="1"/>
                    <a:pt x="100" y="1"/>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5318960" y="4553778"/>
              <a:ext cx="44420" cy="32676"/>
            </a:xfrm>
            <a:custGeom>
              <a:avLst/>
              <a:gdLst/>
              <a:ahLst/>
              <a:cxnLst/>
              <a:rect l="l" t="t" r="r" b="b"/>
              <a:pathLst>
                <a:path w="851" h="626" extrusionOk="0">
                  <a:moveTo>
                    <a:pt x="0" y="1"/>
                  </a:moveTo>
                  <a:lnTo>
                    <a:pt x="125" y="101"/>
                  </a:lnTo>
                  <a:cubicBezTo>
                    <a:pt x="125" y="101"/>
                    <a:pt x="425" y="201"/>
                    <a:pt x="750" y="525"/>
                  </a:cubicBezTo>
                  <a:lnTo>
                    <a:pt x="850" y="625"/>
                  </a:lnTo>
                  <a:lnTo>
                    <a:pt x="850" y="525"/>
                  </a:lnTo>
                  <a:cubicBezTo>
                    <a:pt x="525" y="101"/>
                    <a:pt x="125" y="1"/>
                    <a:pt x="125" y="1"/>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5107613" y="4390712"/>
              <a:ext cx="65247" cy="190521"/>
            </a:xfrm>
            <a:custGeom>
              <a:avLst/>
              <a:gdLst/>
              <a:ahLst/>
              <a:cxnLst/>
              <a:rect l="l" t="t" r="r" b="b"/>
              <a:pathLst>
                <a:path w="1250" h="3650" extrusionOk="0">
                  <a:moveTo>
                    <a:pt x="1250" y="0"/>
                  </a:moveTo>
                  <a:lnTo>
                    <a:pt x="0" y="200"/>
                  </a:lnTo>
                  <a:lnTo>
                    <a:pt x="0" y="3649"/>
                  </a:lnTo>
                  <a:lnTo>
                    <a:pt x="1150" y="3225"/>
                  </a:lnTo>
                  <a:lnTo>
                    <a:pt x="1250" y="0"/>
                  </a:lnTo>
                  <a:close/>
                </a:path>
              </a:pathLst>
            </a:custGeom>
            <a:solidFill>
              <a:srgbClr val="F9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922312" y="4509410"/>
              <a:ext cx="266207" cy="124491"/>
            </a:xfrm>
            <a:custGeom>
              <a:avLst/>
              <a:gdLst/>
              <a:ahLst/>
              <a:cxnLst/>
              <a:rect l="l" t="t" r="r" b="b"/>
              <a:pathLst>
                <a:path w="5100" h="2385" extrusionOk="0">
                  <a:moveTo>
                    <a:pt x="3225" y="1"/>
                  </a:moveTo>
                  <a:cubicBezTo>
                    <a:pt x="3225" y="1"/>
                    <a:pt x="2600" y="751"/>
                    <a:pt x="1775" y="1051"/>
                  </a:cubicBezTo>
                  <a:cubicBezTo>
                    <a:pt x="851" y="1375"/>
                    <a:pt x="1" y="1675"/>
                    <a:pt x="101" y="2200"/>
                  </a:cubicBezTo>
                  <a:cubicBezTo>
                    <a:pt x="101" y="2200"/>
                    <a:pt x="582" y="2384"/>
                    <a:pt x="1425" y="2384"/>
                  </a:cubicBezTo>
                  <a:cubicBezTo>
                    <a:pt x="2007" y="2384"/>
                    <a:pt x="2762" y="2296"/>
                    <a:pt x="3650" y="2000"/>
                  </a:cubicBezTo>
                  <a:lnTo>
                    <a:pt x="3650" y="2200"/>
                  </a:lnTo>
                  <a:lnTo>
                    <a:pt x="5100" y="2100"/>
                  </a:lnTo>
                  <a:lnTo>
                    <a:pt x="5100" y="326"/>
                  </a:lnTo>
                  <a:lnTo>
                    <a:pt x="3850" y="426"/>
                  </a:lnTo>
                  <a:lnTo>
                    <a:pt x="3850" y="426"/>
                  </a:lnTo>
                  <a:lnTo>
                    <a:pt x="3975" y="226"/>
                  </a:lnTo>
                  <a:lnTo>
                    <a:pt x="3225"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927532" y="4591621"/>
              <a:ext cx="260988" cy="42280"/>
            </a:xfrm>
            <a:custGeom>
              <a:avLst/>
              <a:gdLst/>
              <a:ahLst/>
              <a:cxnLst/>
              <a:rect l="l" t="t" r="r" b="b"/>
              <a:pathLst>
                <a:path w="5000" h="810" extrusionOk="0">
                  <a:moveTo>
                    <a:pt x="5000" y="100"/>
                  </a:moveTo>
                  <a:cubicBezTo>
                    <a:pt x="4500" y="200"/>
                    <a:pt x="4075" y="0"/>
                    <a:pt x="2625" y="425"/>
                  </a:cubicBezTo>
                  <a:cubicBezTo>
                    <a:pt x="1879" y="659"/>
                    <a:pt x="1342" y="732"/>
                    <a:pt x="955" y="732"/>
                  </a:cubicBezTo>
                  <a:cubicBezTo>
                    <a:pt x="305" y="732"/>
                    <a:pt x="79" y="525"/>
                    <a:pt x="1" y="525"/>
                  </a:cubicBezTo>
                  <a:lnTo>
                    <a:pt x="1" y="625"/>
                  </a:lnTo>
                  <a:cubicBezTo>
                    <a:pt x="1" y="625"/>
                    <a:pt x="482" y="809"/>
                    <a:pt x="1325" y="809"/>
                  </a:cubicBezTo>
                  <a:cubicBezTo>
                    <a:pt x="1907" y="809"/>
                    <a:pt x="2662" y="721"/>
                    <a:pt x="3550" y="425"/>
                  </a:cubicBezTo>
                  <a:lnTo>
                    <a:pt x="3550" y="625"/>
                  </a:lnTo>
                  <a:lnTo>
                    <a:pt x="5000" y="525"/>
                  </a:lnTo>
                  <a:lnTo>
                    <a:pt x="5000" y="100"/>
                  </a:ln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5064550" y="4531594"/>
              <a:ext cx="43115" cy="32676"/>
            </a:xfrm>
            <a:custGeom>
              <a:avLst/>
              <a:gdLst/>
              <a:ahLst/>
              <a:cxnLst/>
              <a:rect l="l" t="t" r="r" b="b"/>
              <a:pathLst>
                <a:path w="826" h="626" extrusionOk="0">
                  <a:moveTo>
                    <a:pt x="0" y="1"/>
                  </a:moveTo>
                  <a:lnTo>
                    <a:pt x="0" y="101"/>
                  </a:lnTo>
                  <a:cubicBezTo>
                    <a:pt x="0" y="101"/>
                    <a:pt x="400" y="201"/>
                    <a:pt x="725" y="526"/>
                  </a:cubicBezTo>
                  <a:lnTo>
                    <a:pt x="725" y="626"/>
                  </a:lnTo>
                  <a:lnTo>
                    <a:pt x="825" y="626"/>
                  </a:lnTo>
                  <a:lnTo>
                    <a:pt x="825" y="526"/>
                  </a:lnTo>
                  <a:cubicBezTo>
                    <a:pt x="400" y="101"/>
                    <a:pt x="100" y="1"/>
                    <a:pt x="100" y="1"/>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5047586" y="4536813"/>
              <a:ext cx="43115" cy="32676"/>
            </a:xfrm>
            <a:custGeom>
              <a:avLst/>
              <a:gdLst/>
              <a:ahLst/>
              <a:cxnLst/>
              <a:rect l="l" t="t" r="r" b="b"/>
              <a:pathLst>
                <a:path w="826" h="626" extrusionOk="0">
                  <a:moveTo>
                    <a:pt x="100" y="1"/>
                  </a:moveTo>
                  <a:lnTo>
                    <a:pt x="0" y="101"/>
                  </a:lnTo>
                  <a:cubicBezTo>
                    <a:pt x="0" y="101"/>
                    <a:pt x="425" y="226"/>
                    <a:pt x="725" y="626"/>
                  </a:cubicBezTo>
                  <a:lnTo>
                    <a:pt x="825" y="526"/>
                  </a:lnTo>
                  <a:cubicBezTo>
                    <a:pt x="425" y="101"/>
                    <a:pt x="100" y="1"/>
                    <a:pt x="100" y="1"/>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5058025" y="3254265"/>
              <a:ext cx="489299" cy="1258847"/>
            </a:xfrm>
            <a:custGeom>
              <a:avLst/>
              <a:gdLst/>
              <a:ahLst/>
              <a:cxnLst/>
              <a:rect l="l" t="t" r="r" b="b"/>
              <a:pathLst>
                <a:path w="9374" h="24117" extrusionOk="0">
                  <a:moveTo>
                    <a:pt x="9374" y="1"/>
                  </a:moveTo>
                  <a:lnTo>
                    <a:pt x="1250" y="1676"/>
                  </a:lnTo>
                  <a:cubicBezTo>
                    <a:pt x="1250" y="1676"/>
                    <a:pt x="225" y="10524"/>
                    <a:pt x="125" y="12699"/>
                  </a:cubicBezTo>
                  <a:cubicBezTo>
                    <a:pt x="0" y="15423"/>
                    <a:pt x="225" y="23747"/>
                    <a:pt x="225" y="23747"/>
                  </a:cubicBezTo>
                  <a:cubicBezTo>
                    <a:pt x="664" y="23947"/>
                    <a:pt x="1118" y="24009"/>
                    <a:pt x="1511" y="24009"/>
                  </a:cubicBezTo>
                  <a:cubicBezTo>
                    <a:pt x="2147" y="24009"/>
                    <a:pt x="2625" y="23847"/>
                    <a:pt x="2625" y="23847"/>
                  </a:cubicBezTo>
                  <a:cubicBezTo>
                    <a:pt x="3025" y="23122"/>
                    <a:pt x="3250" y="14373"/>
                    <a:pt x="3550" y="12699"/>
                  </a:cubicBezTo>
                  <a:cubicBezTo>
                    <a:pt x="3875" y="11149"/>
                    <a:pt x="4500" y="6350"/>
                    <a:pt x="4500" y="6350"/>
                  </a:cubicBezTo>
                  <a:lnTo>
                    <a:pt x="5124" y="6350"/>
                  </a:lnTo>
                  <a:cubicBezTo>
                    <a:pt x="5224" y="8325"/>
                    <a:pt x="4899" y="10724"/>
                    <a:pt x="4899" y="12924"/>
                  </a:cubicBezTo>
                  <a:cubicBezTo>
                    <a:pt x="4899" y="18423"/>
                    <a:pt x="5224" y="23647"/>
                    <a:pt x="5224" y="23647"/>
                  </a:cubicBezTo>
                  <a:cubicBezTo>
                    <a:pt x="5624" y="24007"/>
                    <a:pt x="6136" y="24117"/>
                    <a:pt x="6614" y="24117"/>
                  </a:cubicBezTo>
                  <a:cubicBezTo>
                    <a:pt x="7362" y="24117"/>
                    <a:pt x="8024" y="23847"/>
                    <a:pt x="8024" y="23847"/>
                  </a:cubicBezTo>
                  <a:cubicBezTo>
                    <a:pt x="8874" y="20197"/>
                    <a:pt x="8024" y="16548"/>
                    <a:pt x="8349" y="13124"/>
                  </a:cubicBezTo>
                  <a:cubicBezTo>
                    <a:pt x="8974" y="5825"/>
                    <a:pt x="9374" y="1"/>
                    <a:pt x="9374"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085429" y="2689329"/>
              <a:ext cx="511483" cy="694070"/>
            </a:xfrm>
            <a:custGeom>
              <a:avLst/>
              <a:gdLst/>
              <a:ahLst/>
              <a:cxnLst/>
              <a:rect l="l" t="t" r="r" b="b"/>
              <a:pathLst>
                <a:path w="9799" h="13297" extrusionOk="0">
                  <a:moveTo>
                    <a:pt x="5099" y="1"/>
                  </a:moveTo>
                  <a:cubicBezTo>
                    <a:pt x="2500" y="101"/>
                    <a:pt x="0" y="926"/>
                    <a:pt x="0" y="926"/>
                  </a:cubicBezTo>
                  <a:cubicBezTo>
                    <a:pt x="225" y="5300"/>
                    <a:pt x="1050" y="12799"/>
                    <a:pt x="1050" y="12799"/>
                  </a:cubicBezTo>
                  <a:cubicBezTo>
                    <a:pt x="2012" y="13161"/>
                    <a:pt x="2929" y="13297"/>
                    <a:pt x="3764" y="13297"/>
                  </a:cubicBezTo>
                  <a:cubicBezTo>
                    <a:pt x="6266" y="13297"/>
                    <a:pt x="8024" y="12074"/>
                    <a:pt x="8024" y="12074"/>
                  </a:cubicBezTo>
                  <a:cubicBezTo>
                    <a:pt x="8549" y="8749"/>
                    <a:pt x="9798" y="926"/>
                    <a:pt x="9798" y="926"/>
                  </a:cubicBezTo>
                  <a:cubicBezTo>
                    <a:pt x="8349" y="501"/>
                    <a:pt x="6474" y="1"/>
                    <a:pt x="5099" y="1"/>
                  </a:cubicBezTo>
                  <a:close/>
                </a:path>
              </a:pathLst>
            </a:custGeom>
            <a:solidFill>
              <a:srgbClr val="84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5390731" y="2258803"/>
              <a:ext cx="86126" cy="190521"/>
            </a:xfrm>
            <a:custGeom>
              <a:avLst/>
              <a:gdLst/>
              <a:ahLst/>
              <a:cxnLst/>
              <a:rect l="l" t="t" r="r" b="b"/>
              <a:pathLst>
                <a:path w="1650" h="3650" extrusionOk="0">
                  <a:moveTo>
                    <a:pt x="1650" y="0"/>
                  </a:moveTo>
                  <a:cubicBezTo>
                    <a:pt x="1250" y="125"/>
                    <a:pt x="400" y="125"/>
                    <a:pt x="0" y="125"/>
                  </a:cubicBezTo>
                  <a:cubicBezTo>
                    <a:pt x="0" y="425"/>
                    <a:pt x="100" y="1250"/>
                    <a:pt x="100" y="1250"/>
                  </a:cubicBezTo>
                  <a:cubicBezTo>
                    <a:pt x="100" y="1250"/>
                    <a:pt x="200" y="1575"/>
                    <a:pt x="625" y="1775"/>
                  </a:cubicBezTo>
                  <a:lnTo>
                    <a:pt x="625" y="3550"/>
                  </a:lnTo>
                  <a:lnTo>
                    <a:pt x="1125" y="3650"/>
                  </a:lnTo>
                  <a:lnTo>
                    <a:pt x="1125" y="2725"/>
                  </a:lnTo>
                  <a:cubicBezTo>
                    <a:pt x="1125" y="2725"/>
                    <a:pt x="1125" y="2300"/>
                    <a:pt x="1650" y="2300"/>
                  </a:cubicBezTo>
                  <a:cubicBezTo>
                    <a:pt x="1650" y="2300"/>
                    <a:pt x="1550" y="325"/>
                    <a:pt x="1650" y="125"/>
                  </a:cubicBezTo>
                  <a:lnTo>
                    <a:pt x="1650" y="0"/>
                  </a:lnTo>
                  <a:close/>
                </a:path>
              </a:pathLst>
            </a:custGeom>
            <a:solidFill>
              <a:srgbClr val="513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265458" y="2672365"/>
              <a:ext cx="118802" cy="597609"/>
            </a:xfrm>
            <a:custGeom>
              <a:avLst/>
              <a:gdLst/>
              <a:ahLst/>
              <a:cxnLst/>
              <a:rect l="l" t="t" r="r" b="b"/>
              <a:pathLst>
                <a:path w="2276" h="11449" extrusionOk="0">
                  <a:moveTo>
                    <a:pt x="1150" y="1"/>
                  </a:moveTo>
                  <a:lnTo>
                    <a:pt x="625" y="526"/>
                  </a:lnTo>
                  <a:lnTo>
                    <a:pt x="1025" y="1251"/>
                  </a:lnTo>
                  <a:lnTo>
                    <a:pt x="1" y="10424"/>
                  </a:lnTo>
                  <a:lnTo>
                    <a:pt x="1025" y="11449"/>
                  </a:lnTo>
                  <a:lnTo>
                    <a:pt x="1875" y="10324"/>
                  </a:lnTo>
                  <a:lnTo>
                    <a:pt x="1875" y="1351"/>
                  </a:lnTo>
                  <a:lnTo>
                    <a:pt x="2275" y="726"/>
                  </a:lnTo>
                  <a:lnTo>
                    <a:pt x="2075" y="101"/>
                  </a:lnTo>
                  <a:lnTo>
                    <a:pt x="1150" y="1"/>
                  </a:ln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5358108" y="2639794"/>
              <a:ext cx="108310" cy="130494"/>
            </a:xfrm>
            <a:custGeom>
              <a:avLst/>
              <a:gdLst/>
              <a:ahLst/>
              <a:cxnLst/>
              <a:rect l="l" t="t" r="r" b="b"/>
              <a:pathLst>
                <a:path w="2075" h="2500" extrusionOk="0">
                  <a:moveTo>
                    <a:pt x="1350" y="0"/>
                  </a:moveTo>
                  <a:lnTo>
                    <a:pt x="0" y="625"/>
                  </a:lnTo>
                  <a:lnTo>
                    <a:pt x="725" y="2500"/>
                  </a:lnTo>
                  <a:lnTo>
                    <a:pt x="2075" y="1150"/>
                  </a:lnTo>
                  <a:lnTo>
                    <a:pt x="1350" y="0"/>
                  </a:lnTo>
                  <a:close/>
                </a:path>
              </a:pathLst>
            </a:custGeom>
            <a:solidFill>
              <a:srgbClr val="84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5232834" y="2639794"/>
              <a:ext cx="92703" cy="114835"/>
            </a:xfrm>
            <a:custGeom>
              <a:avLst/>
              <a:gdLst/>
              <a:ahLst/>
              <a:cxnLst/>
              <a:rect l="l" t="t" r="r" b="b"/>
              <a:pathLst>
                <a:path w="1776" h="2200" extrusionOk="0">
                  <a:moveTo>
                    <a:pt x="626" y="0"/>
                  </a:moveTo>
                  <a:lnTo>
                    <a:pt x="1" y="1050"/>
                  </a:lnTo>
                  <a:lnTo>
                    <a:pt x="726" y="2200"/>
                  </a:lnTo>
                  <a:lnTo>
                    <a:pt x="1775" y="625"/>
                  </a:lnTo>
                  <a:lnTo>
                    <a:pt x="626" y="0"/>
                  </a:lnTo>
                  <a:close/>
                </a:path>
              </a:pathLst>
            </a:custGeom>
            <a:solidFill>
              <a:srgbClr val="84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5227614" y="2368366"/>
              <a:ext cx="48335" cy="113582"/>
            </a:xfrm>
            <a:custGeom>
              <a:avLst/>
              <a:gdLst/>
              <a:ahLst/>
              <a:cxnLst/>
              <a:rect l="l" t="t" r="r" b="b"/>
              <a:pathLst>
                <a:path w="926" h="2176" extrusionOk="0">
                  <a:moveTo>
                    <a:pt x="826" y="1"/>
                  </a:moveTo>
                  <a:lnTo>
                    <a:pt x="1" y="1976"/>
                  </a:lnTo>
                  <a:lnTo>
                    <a:pt x="926" y="2176"/>
                  </a:lnTo>
                  <a:lnTo>
                    <a:pt x="826" y="1"/>
                  </a:lnTo>
                  <a:close/>
                </a:path>
              </a:pathLst>
            </a:custGeom>
            <a:solidFill>
              <a:srgbClr val="E5BE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5298081" y="2321284"/>
              <a:ext cx="80958" cy="14563"/>
            </a:xfrm>
            <a:custGeom>
              <a:avLst/>
              <a:gdLst/>
              <a:ahLst/>
              <a:cxnLst/>
              <a:rect l="l" t="t" r="r" b="b"/>
              <a:pathLst>
                <a:path w="1551" h="279" extrusionOk="0">
                  <a:moveTo>
                    <a:pt x="724" y="0"/>
                  </a:moveTo>
                  <a:cubicBezTo>
                    <a:pt x="495" y="0"/>
                    <a:pt x="242" y="70"/>
                    <a:pt x="0" y="278"/>
                  </a:cubicBezTo>
                  <a:lnTo>
                    <a:pt x="1550" y="278"/>
                  </a:lnTo>
                  <a:cubicBezTo>
                    <a:pt x="1550" y="278"/>
                    <a:pt x="1184" y="0"/>
                    <a:pt x="724" y="0"/>
                  </a:cubicBezTo>
                  <a:close/>
                </a:path>
              </a:pathLst>
            </a:custGeom>
            <a:solidFill>
              <a:srgbClr val="513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5188466" y="2325616"/>
              <a:ext cx="65299" cy="20670"/>
            </a:xfrm>
            <a:custGeom>
              <a:avLst/>
              <a:gdLst/>
              <a:ahLst/>
              <a:cxnLst/>
              <a:rect l="l" t="t" r="r" b="b"/>
              <a:pathLst>
                <a:path w="1251" h="396" extrusionOk="0">
                  <a:moveTo>
                    <a:pt x="651" y="1"/>
                  </a:moveTo>
                  <a:cubicBezTo>
                    <a:pt x="454" y="1"/>
                    <a:pt x="227" y="96"/>
                    <a:pt x="1" y="395"/>
                  </a:cubicBezTo>
                  <a:lnTo>
                    <a:pt x="1251" y="295"/>
                  </a:lnTo>
                  <a:cubicBezTo>
                    <a:pt x="1251" y="295"/>
                    <a:pt x="997" y="1"/>
                    <a:pt x="651" y="1"/>
                  </a:cubicBezTo>
                  <a:close/>
                </a:path>
              </a:pathLst>
            </a:custGeom>
            <a:solidFill>
              <a:srgbClr val="513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5107613" y="2149136"/>
              <a:ext cx="373578" cy="149859"/>
            </a:xfrm>
            <a:custGeom>
              <a:avLst/>
              <a:gdLst/>
              <a:ahLst/>
              <a:cxnLst/>
              <a:rect l="l" t="t" r="r" b="b"/>
              <a:pathLst>
                <a:path w="7157" h="2871" extrusionOk="0">
                  <a:moveTo>
                    <a:pt x="1742" y="1"/>
                  </a:moveTo>
                  <a:cubicBezTo>
                    <a:pt x="1650" y="1"/>
                    <a:pt x="1553" y="9"/>
                    <a:pt x="1450" y="27"/>
                  </a:cubicBezTo>
                  <a:cubicBezTo>
                    <a:pt x="100" y="452"/>
                    <a:pt x="0" y="2101"/>
                    <a:pt x="1250" y="2626"/>
                  </a:cubicBezTo>
                  <a:cubicBezTo>
                    <a:pt x="1526" y="2742"/>
                    <a:pt x="1884" y="2787"/>
                    <a:pt x="2275" y="2787"/>
                  </a:cubicBezTo>
                  <a:cubicBezTo>
                    <a:pt x="3650" y="2787"/>
                    <a:pt x="5424" y="2226"/>
                    <a:pt x="5424" y="2226"/>
                  </a:cubicBezTo>
                  <a:cubicBezTo>
                    <a:pt x="5424" y="2226"/>
                    <a:pt x="6113" y="2871"/>
                    <a:pt x="6602" y="2871"/>
                  </a:cubicBezTo>
                  <a:cubicBezTo>
                    <a:pt x="6846" y="2871"/>
                    <a:pt x="7041" y="2710"/>
                    <a:pt x="7074" y="2226"/>
                  </a:cubicBezTo>
                  <a:cubicBezTo>
                    <a:pt x="7156" y="929"/>
                    <a:pt x="6254" y="497"/>
                    <a:pt x="5123" y="497"/>
                  </a:cubicBezTo>
                  <a:cubicBezTo>
                    <a:pt x="4882" y="497"/>
                    <a:pt x="4630" y="516"/>
                    <a:pt x="4374" y="552"/>
                  </a:cubicBezTo>
                  <a:cubicBezTo>
                    <a:pt x="4187" y="590"/>
                    <a:pt x="4018" y="607"/>
                    <a:pt x="3864" y="607"/>
                  </a:cubicBezTo>
                  <a:cubicBezTo>
                    <a:pt x="2934" y="607"/>
                    <a:pt x="2536" y="1"/>
                    <a:pt x="1742" y="1"/>
                  </a:cubicBezTo>
                  <a:close/>
                </a:path>
              </a:pathLst>
            </a:custGeom>
            <a:solidFill>
              <a:srgbClr val="513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5058025" y="2694549"/>
              <a:ext cx="587170" cy="810940"/>
            </a:xfrm>
            <a:custGeom>
              <a:avLst/>
              <a:gdLst/>
              <a:ahLst/>
              <a:cxnLst/>
              <a:rect l="l" t="t" r="r" b="b"/>
              <a:pathLst>
                <a:path w="11249" h="15536" extrusionOk="0">
                  <a:moveTo>
                    <a:pt x="3350" y="1"/>
                  </a:moveTo>
                  <a:cubicBezTo>
                    <a:pt x="1675" y="401"/>
                    <a:pt x="0" y="826"/>
                    <a:pt x="0" y="826"/>
                  </a:cubicBezTo>
                  <a:lnTo>
                    <a:pt x="850" y="7600"/>
                  </a:lnTo>
                  <a:cubicBezTo>
                    <a:pt x="850" y="9274"/>
                    <a:pt x="525" y="14998"/>
                    <a:pt x="525" y="14998"/>
                  </a:cubicBezTo>
                  <a:cubicBezTo>
                    <a:pt x="1067" y="15264"/>
                    <a:pt x="1702" y="15349"/>
                    <a:pt x="2290" y="15349"/>
                  </a:cubicBezTo>
                  <a:cubicBezTo>
                    <a:pt x="3303" y="15349"/>
                    <a:pt x="4175" y="15098"/>
                    <a:pt x="4175" y="15098"/>
                  </a:cubicBezTo>
                  <a:lnTo>
                    <a:pt x="4799" y="13124"/>
                  </a:lnTo>
                  <a:lnTo>
                    <a:pt x="4799" y="13124"/>
                  </a:lnTo>
                  <a:cubicBezTo>
                    <a:pt x="4797" y="13133"/>
                    <a:pt x="4706" y="13452"/>
                    <a:pt x="5124" y="15398"/>
                  </a:cubicBezTo>
                  <a:cubicBezTo>
                    <a:pt x="5333" y="15496"/>
                    <a:pt x="5630" y="15535"/>
                    <a:pt x="5973" y="15535"/>
                  </a:cubicBezTo>
                  <a:cubicBezTo>
                    <a:pt x="7480" y="15535"/>
                    <a:pt x="9899" y="14773"/>
                    <a:pt x="9899" y="14773"/>
                  </a:cubicBezTo>
                  <a:lnTo>
                    <a:pt x="9599" y="8324"/>
                  </a:lnTo>
                  <a:lnTo>
                    <a:pt x="11248" y="526"/>
                  </a:lnTo>
                  <a:cubicBezTo>
                    <a:pt x="9699" y="101"/>
                    <a:pt x="7824" y="101"/>
                    <a:pt x="7824" y="101"/>
                  </a:cubicBezTo>
                  <a:lnTo>
                    <a:pt x="4899" y="7075"/>
                  </a:lnTo>
                  <a:lnTo>
                    <a:pt x="335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5085429" y="3041611"/>
              <a:ext cx="489299" cy="466593"/>
            </a:xfrm>
            <a:custGeom>
              <a:avLst/>
              <a:gdLst/>
              <a:ahLst/>
              <a:cxnLst/>
              <a:rect l="l" t="t" r="r" b="b"/>
              <a:pathLst>
                <a:path w="9374" h="8939" extrusionOk="0">
                  <a:moveTo>
                    <a:pt x="9374" y="1"/>
                  </a:moveTo>
                  <a:lnTo>
                    <a:pt x="9374" y="1"/>
                  </a:lnTo>
                  <a:cubicBezTo>
                    <a:pt x="7924" y="1375"/>
                    <a:pt x="5849" y="2400"/>
                    <a:pt x="3975" y="3125"/>
                  </a:cubicBezTo>
                  <a:cubicBezTo>
                    <a:pt x="2825" y="3550"/>
                    <a:pt x="1575" y="3875"/>
                    <a:pt x="225" y="4175"/>
                  </a:cubicBezTo>
                  <a:cubicBezTo>
                    <a:pt x="100" y="6250"/>
                    <a:pt x="0" y="8349"/>
                    <a:pt x="0" y="8349"/>
                  </a:cubicBezTo>
                  <a:cubicBezTo>
                    <a:pt x="542" y="8615"/>
                    <a:pt x="1177" y="8700"/>
                    <a:pt x="1765" y="8700"/>
                  </a:cubicBezTo>
                  <a:cubicBezTo>
                    <a:pt x="2778" y="8700"/>
                    <a:pt x="3650" y="8449"/>
                    <a:pt x="3650" y="8449"/>
                  </a:cubicBezTo>
                  <a:lnTo>
                    <a:pt x="4274" y="6575"/>
                  </a:lnTo>
                  <a:lnTo>
                    <a:pt x="4274" y="6575"/>
                  </a:lnTo>
                  <a:cubicBezTo>
                    <a:pt x="4274" y="6575"/>
                    <a:pt x="4175" y="7100"/>
                    <a:pt x="4599" y="8749"/>
                  </a:cubicBezTo>
                  <a:cubicBezTo>
                    <a:pt x="4844" y="8885"/>
                    <a:pt x="5208" y="8938"/>
                    <a:pt x="5627" y="8938"/>
                  </a:cubicBezTo>
                  <a:cubicBezTo>
                    <a:pt x="7138" y="8938"/>
                    <a:pt x="9374" y="8249"/>
                    <a:pt x="9374" y="8249"/>
                  </a:cubicBezTo>
                  <a:lnTo>
                    <a:pt x="9074" y="1775"/>
                  </a:lnTo>
                  <a:lnTo>
                    <a:pt x="9374"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5390731" y="3269924"/>
              <a:ext cx="151373" cy="39200"/>
            </a:xfrm>
            <a:custGeom>
              <a:avLst/>
              <a:gdLst/>
              <a:ahLst/>
              <a:cxnLst/>
              <a:rect l="l" t="t" r="r" b="b"/>
              <a:pathLst>
                <a:path w="2900" h="751" extrusionOk="0">
                  <a:moveTo>
                    <a:pt x="2800" y="1"/>
                  </a:moveTo>
                  <a:lnTo>
                    <a:pt x="0" y="326"/>
                  </a:lnTo>
                  <a:lnTo>
                    <a:pt x="0" y="751"/>
                  </a:lnTo>
                  <a:lnTo>
                    <a:pt x="2900" y="526"/>
                  </a:lnTo>
                  <a:lnTo>
                    <a:pt x="2800"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5090649" y="3281668"/>
              <a:ext cx="152678" cy="32676"/>
            </a:xfrm>
            <a:custGeom>
              <a:avLst/>
              <a:gdLst/>
              <a:ahLst/>
              <a:cxnLst/>
              <a:rect l="l" t="t" r="r" b="b"/>
              <a:pathLst>
                <a:path w="2925" h="626" extrusionOk="0">
                  <a:moveTo>
                    <a:pt x="125" y="1"/>
                  </a:moveTo>
                  <a:lnTo>
                    <a:pt x="0" y="526"/>
                  </a:lnTo>
                  <a:lnTo>
                    <a:pt x="2925" y="626"/>
                  </a:lnTo>
                  <a:lnTo>
                    <a:pt x="2925" y="101"/>
                  </a:lnTo>
                  <a:lnTo>
                    <a:pt x="125"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5475917" y="3199509"/>
              <a:ext cx="273619" cy="161395"/>
            </a:xfrm>
            <a:custGeom>
              <a:avLst/>
              <a:gdLst/>
              <a:ahLst/>
              <a:cxnLst/>
              <a:rect l="l" t="t" r="r" b="b"/>
              <a:pathLst>
                <a:path w="5242" h="3092" extrusionOk="0">
                  <a:moveTo>
                    <a:pt x="3767" y="0"/>
                  </a:moveTo>
                  <a:lnTo>
                    <a:pt x="2218" y="1775"/>
                  </a:lnTo>
                  <a:cubicBezTo>
                    <a:pt x="2218" y="1775"/>
                    <a:pt x="1671" y="1141"/>
                    <a:pt x="1252" y="1141"/>
                  </a:cubicBezTo>
                  <a:cubicBezTo>
                    <a:pt x="1223" y="1141"/>
                    <a:pt x="1195" y="1144"/>
                    <a:pt x="1168" y="1150"/>
                  </a:cubicBezTo>
                  <a:cubicBezTo>
                    <a:pt x="1168" y="1150"/>
                    <a:pt x="1" y="2036"/>
                    <a:pt x="250" y="2036"/>
                  </a:cubicBezTo>
                  <a:cubicBezTo>
                    <a:pt x="333" y="2036"/>
                    <a:pt x="574" y="1937"/>
                    <a:pt x="1068" y="1675"/>
                  </a:cubicBezTo>
                  <a:lnTo>
                    <a:pt x="1068" y="1675"/>
                  </a:lnTo>
                  <a:cubicBezTo>
                    <a:pt x="1068" y="1675"/>
                    <a:pt x="493" y="2583"/>
                    <a:pt x="606" y="2583"/>
                  </a:cubicBezTo>
                  <a:cubicBezTo>
                    <a:pt x="660" y="2583"/>
                    <a:pt x="869" y="2378"/>
                    <a:pt x="1368" y="1775"/>
                  </a:cubicBezTo>
                  <a:lnTo>
                    <a:pt x="1368" y="1775"/>
                  </a:lnTo>
                  <a:cubicBezTo>
                    <a:pt x="1368" y="1775"/>
                    <a:pt x="932" y="2859"/>
                    <a:pt x="1063" y="2859"/>
                  </a:cubicBezTo>
                  <a:cubicBezTo>
                    <a:pt x="1123" y="2859"/>
                    <a:pt x="1301" y="2633"/>
                    <a:pt x="1693" y="1975"/>
                  </a:cubicBezTo>
                  <a:lnTo>
                    <a:pt x="1693" y="1975"/>
                  </a:lnTo>
                  <a:cubicBezTo>
                    <a:pt x="1692" y="1975"/>
                    <a:pt x="1160" y="3092"/>
                    <a:pt x="1269" y="3092"/>
                  </a:cubicBezTo>
                  <a:cubicBezTo>
                    <a:pt x="1313" y="3092"/>
                    <a:pt x="1462" y="2910"/>
                    <a:pt x="1793" y="2400"/>
                  </a:cubicBezTo>
                  <a:cubicBezTo>
                    <a:pt x="1793" y="2400"/>
                    <a:pt x="1864" y="2990"/>
                    <a:pt x="2265" y="2990"/>
                  </a:cubicBezTo>
                  <a:cubicBezTo>
                    <a:pt x="2338" y="2990"/>
                    <a:pt x="2421" y="2971"/>
                    <a:pt x="2517" y="2925"/>
                  </a:cubicBezTo>
                  <a:cubicBezTo>
                    <a:pt x="3142" y="2600"/>
                    <a:pt x="5242" y="225"/>
                    <a:pt x="5242" y="225"/>
                  </a:cubicBezTo>
                  <a:lnTo>
                    <a:pt x="3767" y="0"/>
                  </a:ln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5564235" y="2721953"/>
              <a:ext cx="244023" cy="364078"/>
            </a:xfrm>
            <a:custGeom>
              <a:avLst/>
              <a:gdLst/>
              <a:ahLst/>
              <a:cxnLst/>
              <a:rect l="l" t="t" r="r" b="b"/>
              <a:pathLst>
                <a:path w="4675" h="6975" extrusionOk="0">
                  <a:moveTo>
                    <a:pt x="526" y="1"/>
                  </a:moveTo>
                  <a:lnTo>
                    <a:pt x="1" y="3325"/>
                  </a:lnTo>
                  <a:lnTo>
                    <a:pt x="2600" y="6975"/>
                  </a:lnTo>
                  <a:cubicBezTo>
                    <a:pt x="3850" y="6750"/>
                    <a:pt x="4675" y="5825"/>
                    <a:pt x="4675" y="5825"/>
                  </a:cubicBezTo>
                  <a:cubicBezTo>
                    <a:pt x="3750" y="3625"/>
                    <a:pt x="1550" y="101"/>
                    <a:pt x="1550" y="101"/>
                  </a:cubicBezTo>
                  <a:lnTo>
                    <a:pt x="526"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5586419" y="3221693"/>
              <a:ext cx="97923" cy="120054"/>
            </a:xfrm>
            <a:custGeom>
              <a:avLst/>
              <a:gdLst/>
              <a:ahLst/>
              <a:cxnLst/>
              <a:rect l="l" t="t" r="r" b="b"/>
              <a:pathLst>
                <a:path w="1876" h="2300" extrusionOk="0">
                  <a:moveTo>
                    <a:pt x="725" y="0"/>
                  </a:moveTo>
                  <a:cubicBezTo>
                    <a:pt x="400" y="300"/>
                    <a:pt x="200" y="725"/>
                    <a:pt x="1" y="925"/>
                  </a:cubicBezTo>
                  <a:cubicBezTo>
                    <a:pt x="1" y="925"/>
                    <a:pt x="300" y="2075"/>
                    <a:pt x="925" y="2300"/>
                  </a:cubicBezTo>
                  <a:cubicBezTo>
                    <a:pt x="925" y="2300"/>
                    <a:pt x="1350" y="1975"/>
                    <a:pt x="1875" y="1550"/>
                  </a:cubicBezTo>
                  <a:cubicBezTo>
                    <a:pt x="1350" y="1150"/>
                    <a:pt x="925" y="625"/>
                    <a:pt x="725" y="0"/>
                  </a:cubicBezTo>
                  <a:close/>
                </a:path>
              </a:pathLst>
            </a:custGeom>
            <a:solidFill>
              <a:srgbClr val="AED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4640498" y="2845505"/>
              <a:ext cx="58774" cy="60497"/>
            </a:xfrm>
            <a:custGeom>
              <a:avLst/>
              <a:gdLst/>
              <a:ahLst/>
              <a:cxnLst/>
              <a:rect l="l" t="t" r="r" b="b"/>
              <a:pathLst>
                <a:path w="1126" h="1159" extrusionOk="0">
                  <a:moveTo>
                    <a:pt x="304" y="0"/>
                  </a:moveTo>
                  <a:cubicBezTo>
                    <a:pt x="90" y="0"/>
                    <a:pt x="1" y="233"/>
                    <a:pt x="1" y="233"/>
                  </a:cubicBezTo>
                  <a:lnTo>
                    <a:pt x="1026" y="1158"/>
                  </a:lnTo>
                  <a:cubicBezTo>
                    <a:pt x="1026" y="1158"/>
                    <a:pt x="1125" y="633"/>
                    <a:pt x="726" y="233"/>
                  </a:cubicBezTo>
                  <a:cubicBezTo>
                    <a:pt x="551" y="58"/>
                    <a:pt x="412" y="0"/>
                    <a:pt x="304" y="0"/>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5591639" y="2972763"/>
              <a:ext cx="238804" cy="357240"/>
            </a:xfrm>
            <a:custGeom>
              <a:avLst/>
              <a:gdLst/>
              <a:ahLst/>
              <a:cxnLst/>
              <a:rect l="l" t="t" r="r" b="b"/>
              <a:pathLst>
                <a:path w="4575" h="6844" extrusionOk="0">
                  <a:moveTo>
                    <a:pt x="3536" y="1"/>
                  </a:moveTo>
                  <a:cubicBezTo>
                    <a:pt x="3116" y="1"/>
                    <a:pt x="2175" y="1945"/>
                    <a:pt x="2175" y="1945"/>
                  </a:cubicBezTo>
                  <a:cubicBezTo>
                    <a:pt x="625" y="4569"/>
                    <a:pt x="625" y="4344"/>
                    <a:pt x="1" y="5394"/>
                  </a:cubicBezTo>
                  <a:cubicBezTo>
                    <a:pt x="1" y="5394"/>
                    <a:pt x="825" y="6744"/>
                    <a:pt x="1550" y="6844"/>
                  </a:cubicBezTo>
                  <a:cubicBezTo>
                    <a:pt x="1550" y="6844"/>
                    <a:pt x="4275" y="4044"/>
                    <a:pt x="4575" y="2370"/>
                  </a:cubicBezTo>
                  <a:cubicBezTo>
                    <a:pt x="4575" y="2370"/>
                    <a:pt x="4050" y="695"/>
                    <a:pt x="3650" y="70"/>
                  </a:cubicBezTo>
                  <a:cubicBezTo>
                    <a:pt x="3619" y="22"/>
                    <a:pt x="3580" y="1"/>
                    <a:pt x="3536" y="1"/>
                  </a:cubicBez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917092" y="2737612"/>
              <a:ext cx="206232" cy="364078"/>
            </a:xfrm>
            <a:custGeom>
              <a:avLst/>
              <a:gdLst/>
              <a:ahLst/>
              <a:cxnLst/>
              <a:rect l="l" t="t" r="r" b="b"/>
              <a:pathLst>
                <a:path w="3951" h="6975" extrusionOk="0">
                  <a:moveTo>
                    <a:pt x="2700" y="1"/>
                  </a:moveTo>
                  <a:cubicBezTo>
                    <a:pt x="2700" y="1"/>
                    <a:pt x="526" y="3750"/>
                    <a:pt x="1" y="5950"/>
                  </a:cubicBezTo>
                  <a:cubicBezTo>
                    <a:pt x="1" y="5950"/>
                    <a:pt x="626" y="6975"/>
                    <a:pt x="1775" y="6975"/>
                  </a:cubicBezTo>
                  <a:lnTo>
                    <a:pt x="3950" y="3450"/>
                  </a:lnTo>
                  <a:lnTo>
                    <a:pt x="270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4601350" y="2838093"/>
              <a:ext cx="137071" cy="150068"/>
            </a:xfrm>
            <a:custGeom>
              <a:avLst/>
              <a:gdLst/>
              <a:ahLst/>
              <a:cxnLst/>
              <a:rect l="l" t="t" r="r" b="b"/>
              <a:pathLst>
                <a:path w="2626" h="2875" extrusionOk="0">
                  <a:moveTo>
                    <a:pt x="286" y="0"/>
                  </a:moveTo>
                  <a:cubicBezTo>
                    <a:pt x="1" y="0"/>
                    <a:pt x="1" y="275"/>
                    <a:pt x="1" y="275"/>
                  </a:cubicBezTo>
                  <a:cubicBezTo>
                    <a:pt x="1" y="275"/>
                    <a:pt x="1" y="1400"/>
                    <a:pt x="426" y="1625"/>
                  </a:cubicBezTo>
                  <a:cubicBezTo>
                    <a:pt x="751" y="1825"/>
                    <a:pt x="2300" y="2875"/>
                    <a:pt x="2300" y="2875"/>
                  </a:cubicBezTo>
                  <a:lnTo>
                    <a:pt x="2625" y="1525"/>
                  </a:lnTo>
                  <a:cubicBezTo>
                    <a:pt x="2625" y="1525"/>
                    <a:pt x="1151" y="275"/>
                    <a:pt x="751" y="150"/>
                  </a:cubicBezTo>
                  <a:cubicBezTo>
                    <a:pt x="544" y="40"/>
                    <a:pt x="394" y="0"/>
                    <a:pt x="286" y="0"/>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4221719" y="2526264"/>
              <a:ext cx="484080" cy="396701"/>
            </a:xfrm>
            <a:custGeom>
              <a:avLst/>
              <a:gdLst/>
              <a:ahLst/>
              <a:cxnLst/>
              <a:rect l="l" t="t" r="r" b="b"/>
              <a:pathLst>
                <a:path w="9274" h="7600" extrusionOk="0">
                  <a:moveTo>
                    <a:pt x="0" y="0"/>
                  </a:moveTo>
                  <a:lnTo>
                    <a:pt x="9148" y="7599"/>
                  </a:lnTo>
                  <a:lnTo>
                    <a:pt x="9273" y="7499"/>
                  </a:lnTo>
                  <a:lnTo>
                    <a:pt x="100" y="0"/>
                  </a:lnTo>
                  <a:close/>
                </a:path>
              </a:pathLst>
            </a:custGeom>
            <a:solidFill>
              <a:srgbClr val="14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622021" y="2835483"/>
              <a:ext cx="72033" cy="59766"/>
            </a:xfrm>
            <a:custGeom>
              <a:avLst/>
              <a:gdLst/>
              <a:ahLst/>
              <a:cxnLst/>
              <a:rect l="l" t="t" r="r" b="b"/>
              <a:pathLst>
                <a:path w="1380" h="1145" extrusionOk="0">
                  <a:moveTo>
                    <a:pt x="555" y="0"/>
                  </a:moveTo>
                  <a:cubicBezTo>
                    <a:pt x="555" y="0"/>
                    <a:pt x="130" y="0"/>
                    <a:pt x="30" y="525"/>
                  </a:cubicBezTo>
                  <a:cubicBezTo>
                    <a:pt x="0" y="681"/>
                    <a:pt x="34" y="735"/>
                    <a:pt x="96" y="735"/>
                  </a:cubicBezTo>
                  <a:cubicBezTo>
                    <a:pt x="220" y="735"/>
                    <a:pt x="454" y="521"/>
                    <a:pt x="530" y="449"/>
                  </a:cubicBezTo>
                  <a:lnTo>
                    <a:pt x="530" y="449"/>
                  </a:lnTo>
                  <a:cubicBezTo>
                    <a:pt x="498" y="498"/>
                    <a:pt x="483" y="635"/>
                    <a:pt x="855" y="950"/>
                  </a:cubicBezTo>
                  <a:cubicBezTo>
                    <a:pt x="1005" y="1093"/>
                    <a:pt x="1112" y="1144"/>
                    <a:pt x="1188" y="1144"/>
                  </a:cubicBezTo>
                  <a:cubicBezTo>
                    <a:pt x="1380" y="1144"/>
                    <a:pt x="1380" y="825"/>
                    <a:pt x="1380" y="825"/>
                  </a:cubicBezTo>
                  <a:lnTo>
                    <a:pt x="1280" y="725"/>
                  </a:lnTo>
                  <a:lnTo>
                    <a:pt x="555" y="0"/>
                  </a:ln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4673122" y="2890290"/>
              <a:ext cx="97923" cy="118749"/>
            </a:xfrm>
            <a:custGeom>
              <a:avLst/>
              <a:gdLst/>
              <a:ahLst/>
              <a:cxnLst/>
              <a:rect l="l" t="t" r="r" b="b"/>
              <a:pathLst>
                <a:path w="1876" h="2275" extrusionOk="0">
                  <a:moveTo>
                    <a:pt x="925" y="0"/>
                  </a:moveTo>
                  <a:cubicBezTo>
                    <a:pt x="925" y="0"/>
                    <a:pt x="101" y="400"/>
                    <a:pt x="1" y="1350"/>
                  </a:cubicBezTo>
                  <a:cubicBezTo>
                    <a:pt x="1" y="1350"/>
                    <a:pt x="500" y="1775"/>
                    <a:pt x="1250" y="2275"/>
                  </a:cubicBezTo>
                  <a:cubicBezTo>
                    <a:pt x="1350" y="1650"/>
                    <a:pt x="1550" y="1150"/>
                    <a:pt x="1875" y="725"/>
                  </a:cubicBezTo>
                  <a:cubicBezTo>
                    <a:pt x="1550" y="525"/>
                    <a:pt x="1250" y="300"/>
                    <a:pt x="925" y="0"/>
                  </a:cubicBezTo>
                  <a:close/>
                </a:path>
              </a:pathLst>
            </a:custGeom>
            <a:solidFill>
              <a:srgbClr val="AED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5971323" y="2371863"/>
              <a:ext cx="245328" cy="415075"/>
            </a:xfrm>
            <a:custGeom>
              <a:avLst/>
              <a:gdLst/>
              <a:ahLst/>
              <a:cxnLst/>
              <a:rect l="l" t="t" r="r" b="b"/>
              <a:pathLst>
                <a:path w="4700" h="7952" extrusionOk="0">
                  <a:moveTo>
                    <a:pt x="3022" y="0"/>
                  </a:moveTo>
                  <a:cubicBezTo>
                    <a:pt x="2483" y="0"/>
                    <a:pt x="1574" y="150"/>
                    <a:pt x="1150" y="1084"/>
                  </a:cubicBezTo>
                  <a:cubicBezTo>
                    <a:pt x="525" y="2434"/>
                    <a:pt x="0" y="7333"/>
                    <a:pt x="1875" y="7733"/>
                  </a:cubicBezTo>
                  <a:cubicBezTo>
                    <a:pt x="2616" y="7901"/>
                    <a:pt x="3213" y="7951"/>
                    <a:pt x="3663" y="7951"/>
                  </a:cubicBezTo>
                  <a:cubicBezTo>
                    <a:pt x="4352" y="7951"/>
                    <a:pt x="4699" y="7833"/>
                    <a:pt x="4699" y="7833"/>
                  </a:cubicBezTo>
                  <a:lnTo>
                    <a:pt x="3450" y="34"/>
                  </a:lnTo>
                  <a:cubicBezTo>
                    <a:pt x="3450" y="34"/>
                    <a:pt x="3277" y="0"/>
                    <a:pt x="3022" y="0"/>
                  </a:cubicBezTo>
                  <a:close/>
                </a:path>
              </a:pathLst>
            </a:custGeom>
            <a:solidFill>
              <a:srgbClr val="9966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683561" y="2900730"/>
              <a:ext cx="425827" cy="245328"/>
            </a:xfrm>
            <a:custGeom>
              <a:avLst/>
              <a:gdLst/>
              <a:ahLst/>
              <a:cxnLst/>
              <a:rect l="l" t="t" r="r" b="b"/>
              <a:pathLst>
                <a:path w="8158" h="4700" extrusionOk="0">
                  <a:moveTo>
                    <a:pt x="1250" y="0"/>
                  </a:moveTo>
                  <a:cubicBezTo>
                    <a:pt x="1250" y="0"/>
                    <a:pt x="101" y="425"/>
                    <a:pt x="1" y="1350"/>
                  </a:cubicBezTo>
                  <a:cubicBezTo>
                    <a:pt x="1" y="1350"/>
                    <a:pt x="3750" y="4174"/>
                    <a:pt x="5425" y="4699"/>
                  </a:cubicBezTo>
                  <a:cubicBezTo>
                    <a:pt x="5425" y="4699"/>
                    <a:pt x="6974" y="3550"/>
                    <a:pt x="8124" y="950"/>
                  </a:cubicBezTo>
                  <a:cubicBezTo>
                    <a:pt x="8158" y="845"/>
                    <a:pt x="8083" y="802"/>
                    <a:pt x="7935" y="802"/>
                  </a:cubicBezTo>
                  <a:cubicBezTo>
                    <a:pt x="7202" y="802"/>
                    <a:pt x="4675" y="1875"/>
                    <a:pt x="4675" y="1875"/>
                  </a:cubicBezTo>
                  <a:cubicBezTo>
                    <a:pt x="4675" y="1875"/>
                    <a:pt x="2500" y="1050"/>
                    <a:pt x="1250" y="0"/>
                  </a:cubicBez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6048262" y="2601950"/>
              <a:ext cx="309270" cy="244441"/>
            </a:xfrm>
            <a:custGeom>
              <a:avLst/>
              <a:gdLst/>
              <a:ahLst/>
              <a:cxnLst/>
              <a:rect l="l" t="t" r="r" b="b"/>
              <a:pathLst>
                <a:path w="5925" h="4683" extrusionOk="0">
                  <a:moveTo>
                    <a:pt x="4150" y="0"/>
                  </a:moveTo>
                  <a:lnTo>
                    <a:pt x="2176" y="1550"/>
                  </a:lnTo>
                  <a:lnTo>
                    <a:pt x="1976" y="2925"/>
                  </a:lnTo>
                  <a:lnTo>
                    <a:pt x="626" y="3225"/>
                  </a:lnTo>
                  <a:cubicBezTo>
                    <a:pt x="626" y="3225"/>
                    <a:pt x="1" y="4574"/>
                    <a:pt x="2076" y="4674"/>
                  </a:cubicBezTo>
                  <a:cubicBezTo>
                    <a:pt x="2166" y="4680"/>
                    <a:pt x="2255" y="4682"/>
                    <a:pt x="2344" y="4682"/>
                  </a:cubicBezTo>
                  <a:cubicBezTo>
                    <a:pt x="4301" y="4682"/>
                    <a:pt x="5925" y="3425"/>
                    <a:pt x="5925" y="3425"/>
                  </a:cubicBezTo>
                  <a:lnTo>
                    <a:pt x="3850" y="2600"/>
                  </a:lnTo>
                  <a:lnTo>
                    <a:pt x="4150" y="0"/>
                  </a:ln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6254441" y="2689329"/>
              <a:ext cx="52" cy="20931"/>
            </a:xfrm>
            <a:custGeom>
              <a:avLst/>
              <a:gdLst/>
              <a:ahLst/>
              <a:cxnLst/>
              <a:rect l="l" t="t" r="r" b="b"/>
              <a:pathLst>
                <a:path w="1" h="401" extrusionOk="0">
                  <a:moveTo>
                    <a:pt x="0" y="1"/>
                  </a:moveTo>
                  <a:lnTo>
                    <a:pt x="0" y="1"/>
                  </a:lnTo>
                  <a:lnTo>
                    <a:pt x="0" y="401"/>
                  </a:lnTo>
                  <a:close/>
                </a:path>
              </a:pathLst>
            </a:custGeom>
            <a:solidFill>
              <a:srgbClr val="EBE0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6151351" y="2721953"/>
              <a:ext cx="5272" cy="20931"/>
            </a:xfrm>
            <a:custGeom>
              <a:avLst/>
              <a:gdLst/>
              <a:ahLst/>
              <a:cxnLst/>
              <a:rect l="l" t="t" r="r" b="b"/>
              <a:pathLst>
                <a:path w="101" h="401" extrusionOk="0">
                  <a:moveTo>
                    <a:pt x="101" y="1"/>
                  </a:moveTo>
                  <a:lnTo>
                    <a:pt x="1" y="401"/>
                  </a:lnTo>
                  <a:lnTo>
                    <a:pt x="1" y="401"/>
                  </a:lnTo>
                  <a:lnTo>
                    <a:pt x="101" y="1"/>
                  </a:lnTo>
                  <a:close/>
                </a:path>
              </a:pathLst>
            </a:custGeom>
            <a:solidFill>
              <a:srgbClr val="9966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6151351" y="2689329"/>
              <a:ext cx="103142" cy="53555"/>
            </a:xfrm>
            <a:custGeom>
              <a:avLst/>
              <a:gdLst/>
              <a:ahLst/>
              <a:cxnLst/>
              <a:rect l="l" t="t" r="r" b="b"/>
              <a:pathLst>
                <a:path w="1976" h="1026" extrusionOk="0">
                  <a:moveTo>
                    <a:pt x="1975" y="1"/>
                  </a:moveTo>
                  <a:cubicBezTo>
                    <a:pt x="1450" y="401"/>
                    <a:pt x="925" y="626"/>
                    <a:pt x="301" y="626"/>
                  </a:cubicBezTo>
                  <a:lnTo>
                    <a:pt x="101" y="626"/>
                  </a:lnTo>
                  <a:lnTo>
                    <a:pt x="1" y="1026"/>
                  </a:lnTo>
                  <a:cubicBezTo>
                    <a:pt x="426" y="926"/>
                    <a:pt x="1675" y="726"/>
                    <a:pt x="1875" y="726"/>
                  </a:cubicBezTo>
                  <a:lnTo>
                    <a:pt x="1975" y="726"/>
                  </a:lnTo>
                  <a:lnTo>
                    <a:pt x="1975" y="401"/>
                  </a:lnTo>
                  <a:lnTo>
                    <a:pt x="1975" y="1"/>
                  </a:lnTo>
                  <a:close/>
                </a:path>
              </a:pathLst>
            </a:custGeom>
            <a:solidFill>
              <a:srgbClr val="EBC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6043042" y="2378805"/>
              <a:ext cx="298831" cy="341789"/>
            </a:xfrm>
            <a:custGeom>
              <a:avLst/>
              <a:gdLst/>
              <a:ahLst/>
              <a:cxnLst/>
              <a:rect l="l" t="t" r="r" b="b"/>
              <a:pathLst>
                <a:path w="5725" h="6548" extrusionOk="0">
                  <a:moveTo>
                    <a:pt x="2076" y="1"/>
                  </a:moveTo>
                  <a:cubicBezTo>
                    <a:pt x="2076" y="1"/>
                    <a:pt x="101" y="726"/>
                    <a:pt x="1" y="2301"/>
                  </a:cubicBezTo>
                  <a:cubicBezTo>
                    <a:pt x="1" y="3850"/>
                    <a:pt x="1" y="5725"/>
                    <a:pt x="1451" y="6350"/>
                  </a:cubicBezTo>
                  <a:cubicBezTo>
                    <a:pt x="1765" y="6485"/>
                    <a:pt x="2090" y="6548"/>
                    <a:pt x="2412" y="6548"/>
                  </a:cubicBezTo>
                  <a:cubicBezTo>
                    <a:pt x="3577" y="6548"/>
                    <a:pt x="4711" y="5730"/>
                    <a:pt x="5200" y="4575"/>
                  </a:cubicBezTo>
                  <a:cubicBezTo>
                    <a:pt x="5725" y="3125"/>
                    <a:pt x="5500" y="1"/>
                    <a:pt x="2076" y="1"/>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6108288" y="2569327"/>
              <a:ext cx="26151" cy="54860"/>
            </a:xfrm>
            <a:custGeom>
              <a:avLst/>
              <a:gdLst/>
              <a:ahLst/>
              <a:cxnLst/>
              <a:rect l="l" t="t" r="r" b="b"/>
              <a:pathLst>
                <a:path w="501" h="1051" extrusionOk="0">
                  <a:moveTo>
                    <a:pt x="401" y="0"/>
                  </a:moveTo>
                  <a:cubicBezTo>
                    <a:pt x="401" y="0"/>
                    <a:pt x="301" y="300"/>
                    <a:pt x="1" y="725"/>
                  </a:cubicBezTo>
                  <a:lnTo>
                    <a:pt x="501" y="1050"/>
                  </a:lnTo>
                  <a:lnTo>
                    <a:pt x="501" y="1050"/>
                  </a:lnTo>
                  <a:lnTo>
                    <a:pt x="401" y="0"/>
                  </a:lnTo>
                  <a:close/>
                </a:path>
              </a:pathLst>
            </a:custGeom>
            <a:solidFill>
              <a:srgbClr val="D6AB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6092890" y="2355473"/>
              <a:ext cx="281606" cy="425253"/>
            </a:xfrm>
            <a:custGeom>
              <a:avLst/>
              <a:gdLst/>
              <a:ahLst/>
              <a:cxnLst/>
              <a:rect l="l" t="t" r="r" b="b"/>
              <a:pathLst>
                <a:path w="5395" h="8147" extrusionOk="0">
                  <a:moveTo>
                    <a:pt x="1498" y="1"/>
                  </a:moveTo>
                  <a:cubicBezTo>
                    <a:pt x="594" y="1"/>
                    <a:pt x="1" y="277"/>
                    <a:pt x="71" y="873"/>
                  </a:cubicBezTo>
                  <a:cubicBezTo>
                    <a:pt x="71" y="873"/>
                    <a:pt x="161" y="2662"/>
                    <a:pt x="2864" y="2662"/>
                  </a:cubicBezTo>
                  <a:cubicBezTo>
                    <a:pt x="3001" y="2662"/>
                    <a:pt x="3145" y="2657"/>
                    <a:pt x="3295" y="2648"/>
                  </a:cubicBezTo>
                  <a:cubicBezTo>
                    <a:pt x="3295" y="2648"/>
                    <a:pt x="3295" y="3372"/>
                    <a:pt x="3520" y="3672"/>
                  </a:cubicBezTo>
                  <a:cubicBezTo>
                    <a:pt x="3587" y="3747"/>
                    <a:pt x="3642" y="3772"/>
                    <a:pt x="3687" y="3772"/>
                  </a:cubicBezTo>
                  <a:cubicBezTo>
                    <a:pt x="3776" y="3772"/>
                    <a:pt x="3820" y="3672"/>
                    <a:pt x="3820" y="3672"/>
                  </a:cubicBezTo>
                  <a:cubicBezTo>
                    <a:pt x="3820" y="3672"/>
                    <a:pt x="4345" y="3672"/>
                    <a:pt x="4345" y="4297"/>
                  </a:cubicBezTo>
                  <a:cubicBezTo>
                    <a:pt x="4245" y="4822"/>
                    <a:pt x="3820" y="4822"/>
                    <a:pt x="3820" y="4822"/>
                  </a:cubicBezTo>
                  <a:cubicBezTo>
                    <a:pt x="3820" y="4822"/>
                    <a:pt x="3095" y="5772"/>
                    <a:pt x="3095" y="6497"/>
                  </a:cubicBezTo>
                  <a:cubicBezTo>
                    <a:pt x="2995" y="7122"/>
                    <a:pt x="2670" y="7947"/>
                    <a:pt x="5170" y="8147"/>
                  </a:cubicBezTo>
                  <a:cubicBezTo>
                    <a:pt x="5170" y="8147"/>
                    <a:pt x="4545" y="6597"/>
                    <a:pt x="4970" y="4297"/>
                  </a:cubicBezTo>
                  <a:cubicBezTo>
                    <a:pt x="5395" y="2323"/>
                    <a:pt x="4670" y="448"/>
                    <a:pt x="2795" y="148"/>
                  </a:cubicBezTo>
                  <a:cubicBezTo>
                    <a:pt x="2325" y="51"/>
                    <a:pt x="1883" y="1"/>
                    <a:pt x="1498" y="1"/>
                  </a:cubicBezTo>
                  <a:close/>
                </a:path>
              </a:pathLst>
            </a:custGeom>
            <a:solidFill>
              <a:srgbClr val="9966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6255433" y="2546151"/>
              <a:ext cx="81272" cy="73964"/>
            </a:xfrm>
            <a:custGeom>
              <a:avLst/>
              <a:gdLst/>
              <a:ahLst/>
              <a:cxnLst/>
              <a:rect l="l" t="t" r="r" b="b"/>
              <a:pathLst>
                <a:path w="1557" h="1417" extrusionOk="0">
                  <a:moveTo>
                    <a:pt x="908" y="0"/>
                  </a:moveTo>
                  <a:cubicBezTo>
                    <a:pt x="656" y="0"/>
                    <a:pt x="506" y="244"/>
                    <a:pt x="506" y="244"/>
                  </a:cubicBezTo>
                  <a:cubicBezTo>
                    <a:pt x="506" y="244"/>
                    <a:pt x="1" y="1417"/>
                    <a:pt x="499" y="1417"/>
                  </a:cubicBezTo>
                  <a:cubicBezTo>
                    <a:pt x="555" y="1417"/>
                    <a:pt x="623" y="1402"/>
                    <a:pt x="706" y="1369"/>
                  </a:cubicBezTo>
                  <a:cubicBezTo>
                    <a:pt x="1556" y="1069"/>
                    <a:pt x="1231" y="119"/>
                    <a:pt x="1031" y="19"/>
                  </a:cubicBezTo>
                  <a:cubicBezTo>
                    <a:pt x="988" y="6"/>
                    <a:pt x="947" y="0"/>
                    <a:pt x="908" y="0"/>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5840829" y="4624244"/>
              <a:ext cx="581950" cy="113530"/>
            </a:xfrm>
            <a:custGeom>
              <a:avLst/>
              <a:gdLst/>
              <a:ahLst/>
              <a:cxnLst/>
              <a:rect l="l" t="t" r="r" b="b"/>
              <a:pathLst>
                <a:path w="11149" h="2175" extrusionOk="0">
                  <a:moveTo>
                    <a:pt x="5525" y="0"/>
                  </a:moveTo>
                  <a:cubicBezTo>
                    <a:pt x="2500" y="0"/>
                    <a:pt x="1" y="525"/>
                    <a:pt x="1" y="1150"/>
                  </a:cubicBezTo>
                  <a:cubicBezTo>
                    <a:pt x="1" y="1775"/>
                    <a:pt x="2500" y="2175"/>
                    <a:pt x="5525" y="2175"/>
                  </a:cubicBezTo>
                  <a:cubicBezTo>
                    <a:pt x="8649" y="2175"/>
                    <a:pt x="11149" y="1775"/>
                    <a:pt x="11149" y="1150"/>
                  </a:cubicBezTo>
                  <a:cubicBezTo>
                    <a:pt x="11149" y="525"/>
                    <a:pt x="8649" y="0"/>
                    <a:pt x="5525" y="0"/>
                  </a:cubicBezTo>
                  <a:close/>
                </a:path>
              </a:pathLst>
            </a:custGeom>
            <a:solidFill>
              <a:srgbClr val="123D60">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5923040" y="3993540"/>
              <a:ext cx="298831" cy="673818"/>
            </a:xfrm>
            <a:custGeom>
              <a:avLst/>
              <a:gdLst/>
              <a:ahLst/>
              <a:cxnLst/>
              <a:rect l="l" t="t" r="r" b="b"/>
              <a:pathLst>
                <a:path w="5725" h="12909" extrusionOk="0">
                  <a:moveTo>
                    <a:pt x="3088" y="1"/>
                  </a:moveTo>
                  <a:cubicBezTo>
                    <a:pt x="2781" y="1"/>
                    <a:pt x="2335" y="271"/>
                    <a:pt x="2075" y="1660"/>
                  </a:cubicBezTo>
                  <a:cubicBezTo>
                    <a:pt x="1675" y="3860"/>
                    <a:pt x="3025" y="11558"/>
                    <a:pt x="2700" y="11983"/>
                  </a:cubicBezTo>
                  <a:cubicBezTo>
                    <a:pt x="2600" y="12083"/>
                    <a:pt x="0" y="12808"/>
                    <a:pt x="625" y="12908"/>
                  </a:cubicBezTo>
                  <a:cubicBezTo>
                    <a:pt x="1250" y="12908"/>
                    <a:pt x="3750" y="12608"/>
                    <a:pt x="3750" y="12608"/>
                  </a:cubicBezTo>
                  <a:cubicBezTo>
                    <a:pt x="3750" y="12608"/>
                    <a:pt x="4900" y="7809"/>
                    <a:pt x="5100" y="6134"/>
                  </a:cubicBezTo>
                  <a:cubicBezTo>
                    <a:pt x="5724" y="2810"/>
                    <a:pt x="3425" y="110"/>
                    <a:pt x="3425" y="110"/>
                  </a:cubicBezTo>
                  <a:cubicBezTo>
                    <a:pt x="3425" y="110"/>
                    <a:pt x="3285" y="1"/>
                    <a:pt x="3088" y="1"/>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5948982" y="4629464"/>
              <a:ext cx="169798" cy="39044"/>
            </a:xfrm>
            <a:custGeom>
              <a:avLst/>
              <a:gdLst/>
              <a:ahLst/>
              <a:cxnLst/>
              <a:rect l="l" t="t" r="r" b="b"/>
              <a:pathLst>
                <a:path w="3253" h="748" extrusionOk="0">
                  <a:moveTo>
                    <a:pt x="1578" y="0"/>
                  </a:moveTo>
                  <a:cubicBezTo>
                    <a:pt x="1578" y="0"/>
                    <a:pt x="128" y="425"/>
                    <a:pt x="28" y="625"/>
                  </a:cubicBezTo>
                  <a:cubicBezTo>
                    <a:pt x="1" y="715"/>
                    <a:pt x="235" y="748"/>
                    <a:pt x="588" y="748"/>
                  </a:cubicBezTo>
                  <a:cubicBezTo>
                    <a:pt x="1513" y="748"/>
                    <a:pt x="3253" y="525"/>
                    <a:pt x="3253" y="525"/>
                  </a:cubicBezTo>
                  <a:lnTo>
                    <a:pt x="3253" y="200"/>
                  </a:lnTo>
                  <a:cubicBezTo>
                    <a:pt x="2638" y="277"/>
                    <a:pt x="2221" y="306"/>
                    <a:pt x="1941" y="306"/>
                  </a:cubicBezTo>
                  <a:cubicBezTo>
                    <a:pt x="1039" y="306"/>
                    <a:pt x="1578" y="0"/>
                    <a:pt x="1578" y="0"/>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6096544" y="4341124"/>
              <a:ext cx="240161" cy="337979"/>
            </a:xfrm>
            <a:custGeom>
              <a:avLst/>
              <a:gdLst/>
              <a:ahLst/>
              <a:cxnLst/>
              <a:rect l="l" t="t" r="r" b="b"/>
              <a:pathLst>
                <a:path w="4601" h="6475" extrusionOk="0">
                  <a:moveTo>
                    <a:pt x="2300" y="0"/>
                  </a:moveTo>
                  <a:lnTo>
                    <a:pt x="2300" y="0"/>
                  </a:lnTo>
                  <a:cubicBezTo>
                    <a:pt x="2500" y="2300"/>
                    <a:pt x="2725" y="5424"/>
                    <a:pt x="2500" y="5624"/>
                  </a:cubicBezTo>
                  <a:cubicBezTo>
                    <a:pt x="2400" y="5724"/>
                    <a:pt x="1" y="6474"/>
                    <a:pt x="526" y="6474"/>
                  </a:cubicBezTo>
                  <a:cubicBezTo>
                    <a:pt x="1151" y="6474"/>
                    <a:pt x="3550" y="6249"/>
                    <a:pt x="3550" y="6249"/>
                  </a:cubicBezTo>
                  <a:cubicBezTo>
                    <a:pt x="3550" y="6249"/>
                    <a:pt x="4175" y="2200"/>
                    <a:pt x="4600" y="225"/>
                  </a:cubicBezTo>
                  <a:cubicBezTo>
                    <a:pt x="4375" y="225"/>
                    <a:pt x="4175" y="1475"/>
                    <a:pt x="3975" y="1475"/>
                  </a:cubicBezTo>
                  <a:cubicBezTo>
                    <a:pt x="3350" y="1475"/>
                    <a:pt x="2825" y="425"/>
                    <a:pt x="2300" y="0"/>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6117371" y="4646428"/>
              <a:ext cx="164527" cy="38261"/>
            </a:xfrm>
            <a:custGeom>
              <a:avLst/>
              <a:gdLst/>
              <a:ahLst/>
              <a:cxnLst/>
              <a:rect l="l" t="t" r="r" b="b"/>
              <a:pathLst>
                <a:path w="3152" h="733" extrusionOk="0">
                  <a:moveTo>
                    <a:pt x="1576" y="0"/>
                  </a:moveTo>
                  <a:cubicBezTo>
                    <a:pt x="1576" y="0"/>
                    <a:pt x="227" y="300"/>
                    <a:pt x="27" y="625"/>
                  </a:cubicBezTo>
                  <a:cubicBezTo>
                    <a:pt x="1" y="703"/>
                    <a:pt x="201" y="732"/>
                    <a:pt x="511" y="732"/>
                  </a:cubicBezTo>
                  <a:cubicBezTo>
                    <a:pt x="1390" y="732"/>
                    <a:pt x="3151" y="500"/>
                    <a:pt x="3151" y="500"/>
                  </a:cubicBezTo>
                  <a:lnTo>
                    <a:pt x="3151" y="200"/>
                  </a:lnTo>
                  <a:cubicBezTo>
                    <a:pt x="2671" y="240"/>
                    <a:pt x="2320" y="256"/>
                    <a:pt x="2066" y="256"/>
                  </a:cubicBezTo>
                  <a:cubicBezTo>
                    <a:pt x="1049" y="256"/>
                    <a:pt x="1576" y="0"/>
                    <a:pt x="1576" y="0"/>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5928260" y="3217048"/>
              <a:ext cx="576730" cy="1336778"/>
            </a:xfrm>
            <a:custGeom>
              <a:avLst/>
              <a:gdLst/>
              <a:ahLst/>
              <a:cxnLst/>
              <a:rect l="l" t="t" r="r" b="b"/>
              <a:pathLst>
                <a:path w="11049" h="25610" extrusionOk="0">
                  <a:moveTo>
                    <a:pt x="2529" y="0"/>
                  </a:moveTo>
                  <a:cubicBezTo>
                    <a:pt x="1965" y="0"/>
                    <a:pt x="1508" y="111"/>
                    <a:pt x="1250" y="389"/>
                  </a:cubicBezTo>
                  <a:cubicBezTo>
                    <a:pt x="0" y="1639"/>
                    <a:pt x="100" y="4038"/>
                    <a:pt x="100" y="4038"/>
                  </a:cubicBezTo>
                  <a:cubicBezTo>
                    <a:pt x="100" y="4038"/>
                    <a:pt x="625" y="13512"/>
                    <a:pt x="1975" y="16536"/>
                  </a:cubicBezTo>
                  <a:cubicBezTo>
                    <a:pt x="1675" y="18211"/>
                    <a:pt x="2400" y="23110"/>
                    <a:pt x="2500" y="25510"/>
                  </a:cubicBezTo>
                  <a:lnTo>
                    <a:pt x="3025" y="25510"/>
                  </a:lnTo>
                  <a:cubicBezTo>
                    <a:pt x="3325" y="25510"/>
                    <a:pt x="3650" y="25510"/>
                    <a:pt x="4075" y="25610"/>
                  </a:cubicBezTo>
                  <a:cubicBezTo>
                    <a:pt x="4375" y="24135"/>
                    <a:pt x="4900" y="22060"/>
                    <a:pt x="5000" y="21010"/>
                  </a:cubicBezTo>
                  <a:cubicBezTo>
                    <a:pt x="5324" y="19261"/>
                    <a:pt x="4900" y="17686"/>
                    <a:pt x="4375" y="16636"/>
                  </a:cubicBezTo>
                  <a:cubicBezTo>
                    <a:pt x="4375" y="16336"/>
                    <a:pt x="4475" y="15711"/>
                    <a:pt x="4575" y="15086"/>
                  </a:cubicBezTo>
                  <a:cubicBezTo>
                    <a:pt x="4700" y="15511"/>
                    <a:pt x="4800" y="15811"/>
                    <a:pt x="4900" y="16136"/>
                  </a:cubicBezTo>
                  <a:lnTo>
                    <a:pt x="4900" y="16236"/>
                  </a:lnTo>
                  <a:cubicBezTo>
                    <a:pt x="4900" y="16336"/>
                    <a:pt x="5000" y="16436"/>
                    <a:pt x="5000" y="16536"/>
                  </a:cubicBezTo>
                  <a:cubicBezTo>
                    <a:pt x="5324" y="18511"/>
                    <a:pt x="5624" y="24035"/>
                    <a:pt x="5724" y="25610"/>
                  </a:cubicBezTo>
                  <a:cubicBezTo>
                    <a:pt x="6049" y="25510"/>
                    <a:pt x="6449" y="25510"/>
                    <a:pt x="6774" y="25510"/>
                  </a:cubicBezTo>
                  <a:lnTo>
                    <a:pt x="7074" y="25510"/>
                  </a:lnTo>
                  <a:cubicBezTo>
                    <a:pt x="7499" y="24135"/>
                    <a:pt x="7924" y="21960"/>
                    <a:pt x="8124" y="20810"/>
                  </a:cubicBezTo>
                  <a:cubicBezTo>
                    <a:pt x="8449" y="18836"/>
                    <a:pt x="7399" y="16636"/>
                    <a:pt x="7399" y="16636"/>
                  </a:cubicBezTo>
                  <a:lnTo>
                    <a:pt x="7399" y="16436"/>
                  </a:lnTo>
                  <a:cubicBezTo>
                    <a:pt x="11048" y="3938"/>
                    <a:pt x="8449" y="1639"/>
                    <a:pt x="8449" y="1639"/>
                  </a:cubicBezTo>
                  <a:cubicBezTo>
                    <a:pt x="8449" y="1639"/>
                    <a:pt x="4699" y="0"/>
                    <a:pt x="2529"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5928260" y="2754472"/>
              <a:ext cx="511483" cy="706023"/>
            </a:xfrm>
            <a:custGeom>
              <a:avLst/>
              <a:gdLst/>
              <a:ahLst/>
              <a:cxnLst/>
              <a:rect l="l" t="t" r="r" b="b"/>
              <a:pathLst>
                <a:path w="9799" h="13526" extrusionOk="0">
                  <a:moveTo>
                    <a:pt x="3854" y="0"/>
                  </a:moveTo>
                  <a:cubicBezTo>
                    <a:pt x="3495" y="0"/>
                    <a:pt x="2224" y="91"/>
                    <a:pt x="1775" y="1352"/>
                  </a:cubicBezTo>
                  <a:cubicBezTo>
                    <a:pt x="1250" y="2602"/>
                    <a:pt x="825" y="3227"/>
                    <a:pt x="1675" y="4877"/>
                  </a:cubicBezTo>
                  <a:cubicBezTo>
                    <a:pt x="1875" y="5302"/>
                    <a:pt x="2200" y="6127"/>
                    <a:pt x="1975" y="6876"/>
                  </a:cubicBezTo>
                  <a:cubicBezTo>
                    <a:pt x="1975" y="6876"/>
                    <a:pt x="625" y="8526"/>
                    <a:pt x="0" y="11351"/>
                  </a:cubicBezTo>
                  <a:lnTo>
                    <a:pt x="2700" y="13325"/>
                  </a:lnTo>
                  <a:lnTo>
                    <a:pt x="3450" y="11026"/>
                  </a:lnTo>
                  <a:lnTo>
                    <a:pt x="4275" y="13525"/>
                  </a:lnTo>
                  <a:lnTo>
                    <a:pt x="9474" y="11351"/>
                  </a:lnTo>
                  <a:cubicBezTo>
                    <a:pt x="9474" y="11351"/>
                    <a:pt x="8124" y="8326"/>
                    <a:pt x="6974" y="6751"/>
                  </a:cubicBezTo>
                  <a:cubicBezTo>
                    <a:pt x="6974" y="6751"/>
                    <a:pt x="8749" y="3527"/>
                    <a:pt x="9174" y="2077"/>
                  </a:cubicBezTo>
                  <a:cubicBezTo>
                    <a:pt x="9799" y="403"/>
                    <a:pt x="6674" y="3"/>
                    <a:pt x="6674" y="3"/>
                  </a:cubicBezTo>
                  <a:lnTo>
                    <a:pt x="4800" y="828"/>
                  </a:lnTo>
                  <a:lnTo>
                    <a:pt x="3950" y="3"/>
                  </a:lnTo>
                  <a:cubicBezTo>
                    <a:pt x="3950" y="3"/>
                    <a:pt x="3915" y="0"/>
                    <a:pt x="3854" y="0"/>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6063921" y="2800093"/>
              <a:ext cx="396701" cy="380520"/>
            </a:xfrm>
            <a:custGeom>
              <a:avLst/>
              <a:gdLst/>
              <a:ahLst/>
              <a:cxnLst/>
              <a:rect l="l" t="t" r="r" b="b"/>
              <a:pathLst>
                <a:path w="7600" h="7290" extrusionOk="0">
                  <a:moveTo>
                    <a:pt x="5809" y="1"/>
                  </a:moveTo>
                  <a:cubicBezTo>
                    <a:pt x="5198" y="1"/>
                    <a:pt x="4434" y="326"/>
                    <a:pt x="4375" y="1928"/>
                  </a:cubicBezTo>
                  <a:lnTo>
                    <a:pt x="4375" y="4853"/>
                  </a:lnTo>
                  <a:cubicBezTo>
                    <a:pt x="951" y="4953"/>
                    <a:pt x="1" y="5253"/>
                    <a:pt x="1" y="5253"/>
                  </a:cubicBezTo>
                  <a:lnTo>
                    <a:pt x="101" y="6927"/>
                  </a:lnTo>
                  <a:cubicBezTo>
                    <a:pt x="2413" y="7225"/>
                    <a:pt x="4154" y="7290"/>
                    <a:pt x="5227" y="7290"/>
                  </a:cubicBezTo>
                  <a:cubicBezTo>
                    <a:pt x="6045" y="7290"/>
                    <a:pt x="6475" y="7252"/>
                    <a:pt x="6475" y="7252"/>
                  </a:cubicBezTo>
                  <a:cubicBezTo>
                    <a:pt x="7600" y="5053"/>
                    <a:pt x="6575" y="154"/>
                    <a:pt x="6575" y="154"/>
                  </a:cubicBezTo>
                  <a:cubicBezTo>
                    <a:pt x="6575" y="154"/>
                    <a:pt x="6228" y="1"/>
                    <a:pt x="5809" y="1"/>
                  </a:cubicBezTo>
                  <a:close/>
                </a:path>
              </a:pathLst>
            </a:custGeom>
            <a:solidFill>
              <a:srgbClr val="84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5993506" y="2917694"/>
              <a:ext cx="173557" cy="195741"/>
            </a:xfrm>
            <a:custGeom>
              <a:avLst/>
              <a:gdLst/>
              <a:ahLst/>
              <a:cxnLst/>
              <a:rect l="l" t="t" r="r" b="b"/>
              <a:pathLst>
                <a:path w="3325" h="3750" extrusionOk="0">
                  <a:moveTo>
                    <a:pt x="3225" y="0"/>
                  </a:moveTo>
                  <a:lnTo>
                    <a:pt x="0" y="3624"/>
                  </a:lnTo>
                  <a:lnTo>
                    <a:pt x="100" y="3749"/>
                  </a:lnTo>
                  <a:lnTo>
                    <a:pt x="3325" y="100"/>
                  </a:lnTo>
                  <a:lnTo>
                    <a:pt x="3225" y="0"/>
                  </a:ln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5732572" y="2840702"/>
              <a:ext cx="369245" cy="446236"/>
            </a:xfrm>
            <a:custGeom>
              <a:avLst/>
              <a:gdLst/>
              <a:ahLst/>
              <a:cxnLst/>
              <a:rect l="l" t="t" r="r" b="b"/>
              <a:pathLst>
                <a:path w="7074" h="8549" extrusionOk="0">
                  <a:moveTo>
                    <a:pt x="6049" y="0"/>
                  </a:moveTo>
                  <a:lnTo>
                    <a:pt x="0" y="325"/>
                  </a:lnTo>
                  <a:lnTo>
                    <a:pt x="950" y="8549"/>
                  </a:lnTo>
                  <a:lnTo>
                    <a:pt x="7074" y="8349"/>
                  </a:lnTo>
                  <a:lnTo>
                    <a:pt x="6049" y="0"/>
                  </a:lnTo>
                  <a:close/>
                </a:path>
              </a:pathLst>
            </a:custGeom>
            <a:solidFill>
              <a:srgbClr val="967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5705168" y="2937268"/>
              <a:ext cx="147458" cy="110920"/>
            </a:xfrm>
            <a:custGeom>
              <a:avLst/>
              <a:gdLst/>
              <a:ahLst/>
              <a:cxnLst/>
              <a:rect l="l" t="t" r="r" b="b"/>
              <a:pathLst>
                <a:path w="2825" h="2125" extrusionOk="0">
                  <a:moveTo>
                    <a:pt x="1422" y="0"/>
                  </a:moveTo>
                  <a:cubicBezTo>
                    <a:pt x="1279" y="0"/>
                    <a:pt x="425" y="350"/>
                    <a:pt x="425" y="350"/>
                  </a:cubicBezTo>
                  <a:cubicBezTo>
                    <a:pt x="0" y="550"/>
                    <a:pt x="325" y="1375"/>
                    <a:pt x="325" y="1375"/>
                  </a:cubicBezTo>
                  <a:cubicBezTo>
                    <a:pt x="325" y="1375"/>
                    <a:pt x="325" y="2125"/>
                    <a:pt x="950" y="2125"/>
                  </a:cubicBezTo>
                  <a:cubicBezTo>
                    <a:pt x="1150" y="2125"/>
                    <a:pt x="950" y="1375"/>
                    <a:pt x="950" y="1375"/>
                  </a:cubicBezTo>
                  <a:cubicBezTo>
                    <a:pt x="2825" y="1375"/>
                    <a:pt x="725" y="975"/>
                    <a:pt x="725" y="975"/>
                  </a:cubicBezTo>
                  <a:lnTo>
                    <a:pt x="725" y="975"/>
                  </a:lnTo>
                  <a:cubicBezTo>
                    <a:pt x="1061" y="1007"/>
                    <a:pt x="1289" y="1020"/>
                    <a:pt x="1436" y="1020"/>
                  </a:cubicBezTo>
                  <a:cubicBezTo>
                    <a:pt x="2207" y="1020"/>
                    <a:pt x="725" y="650"/>
                    <a:pt x="725" y="650"/>
                  </a:cubicBezTo>
                  <a:cubicBezTo>
                    <a:pt x="2825" y="450"/>
                    <a:pt x="725" y="450"/>
                    <a:pt x="725" y="450"/>
                  </a:cubicBezTo>
                  <a:cubicBezTo>
                    <a:pt x="1361" y="109"/>
                    <a:pt x="1503" y="0"/>
                    <a:pt x="1422" y="0"/>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5825170" y="2830263"/>
              <a:ext cx="125326" cy="48335"/>
            </a:xfrm>
            <a:custGeom>
              <a:avLst/>
              <a:gdLst/>
              <a:ahLst/>
              <a:cxnLst/>
              <a:rect l="l" t="t" r="r" b="b"/>
              <a:pathLst>
                <a:path w="2401" h="926" extrusionOk="0">
                  <a:moveTo>
                    <a:pt x="2400" y="0"/>
                  </a:moveTo>
                  <a:lnTo>
                    <a:pt x="1" y="100"/>
                  </a:lnTo>
                  <a:lnTo>
                    <a:pt x="1" y="925"/>
                  </a:lnTo>
                  <a:lnTo>
                    <a:pt x="2400" y="725"/>
                  </a:lnTo>
                  <a:lnTo>
                    <a:pt x="240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6178755" y="2732392"/>
              <a:ext cx="140985" cy="130546"/>
            </a:xfrm>
            <a:custGeom>
              <a:avLst/>
              <a:gdLst/>
              <a:ahLst/>
              <a:cxnLst/>
              <a:rect l="l" t="t" r="r" b="b"/>
              <a:pathLst>
                <a:path w="2701" h="2501" extrusionOk="0">
                  <a:moveTo>
                    <a:pt x="2275" y="1"/>
                  </a:moveTo>
                  <a:lnTo>
                    <a:pt x="1" y="1251"/>
                  </a:lnTo>
                  <a:lnTo>
                    <a:pt x="625" y="2500"/>
                  </a:lnTo>
                  <a:lnTo>
                    <a:pt x="2700" y="526"/>
                  </a:lnTo>
                  <a:lnTo>
                    <a:pt x="22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6101764" y="2737612"/>
              <a:ext cx="77044" cy="114887"/>
            </a:xfrm>
            <a:custGeom>
              <a:avLst/>
              <a:gdLst/>
              <a:ahLst/>
              <a:cxnLst/>
              <a:rect l="l" t="t" r="r" b="b"/>
              <a:pathLst>
                <a:path w="1476" h="2201" extrusionOk="0">
                  <a:moveTo>
                    <a:pt x="526" y="1"/>
                  </a:moveTo>
                  <a:lnTo>
                    <a:pt x="1" y="326"/>
                  </a:lnTo>
                  <a:lnTo>
                    <a:pt x="751" y="2200"/>
                  </a:lnTo>
                  <a:lnTo>
                    <a:pt x="1476" y="1151"/>
                  </a:lnTo>
                  <a:lnTo>
                    <a:pt x="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421899" y="3307715"/>
              <a:ext cx="288391" cy="770957"/>
            </a:xfrm>
            <a:custGeom>
              <a:avLst/>
              <a:gdLst/>
              <a:ahLst/>
              <a:cxnLst/>
              <a:rect l="l" t="t" r="r" b="b"/>
              <a:pathLst>
                <a:path w="5525" h="14770" extrusionOk="0">
                  <a:moveTo>
                    <a:pt x="3200" y="1"/>
                  </a:moveTo>
                  <a:cubicBezTo>
                    <a:pt x="2325" y="1"/>
                    <a:pt x="1447" y="423"/>
                    <a:pt x="1051" y="1901"/>
                  </a:cubicBezTo>
                  <a:cubicBezTo>
                    <a:pt x="1" y="5426"/>
                    <a:pt x="1051" y="13774"/>
                    <a:pt x="1051" y="13774"/>
                  </a:cubicBezTo>
                  <a:cubicBezTo>
                    <a:pt x="1051" y="13774"/>
                    <a:pt x="1419" y="14769"/>
                    <a:pt x="2036" y="14769"/>
                  </a:cubicBezTo>
                  <a:cubicBezTo>
                    <a:pt x="2397" y="14769"/>
                    <a:pt x="2843" y="14429"/>
                    <a:pt x="3350" y="13349"/>
                  </a:cubicBezTo>
                  <a:cubicBezTo>
                    <a:pt x="4800" y="10425"/>
                    <a:pt x="5525" y="752"/>
                    <a:pt x="5525" y="752"/>
                  </a:cubicBezTo>
                  <a:cubicBezTo>
                    <a:pt x="5525" y="752"/>
                    <a:pt x="4366" y="1"/>
                    <a:pt x="3200" y="1"/>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063094" y="4564217"/>
              <a:ext cx="707224" cy="108362"/>
            </a:xfrm>
            <a:custGeom>
              <a:avLst/>
              <a:gdLst/>
              <a:ahLst/>
              <a:cxnLst/>
              <a:rect l="l" t="t" r="r" b="b"/>
              <a:pathLst>
                <a:path w="13549" h="2076" extrusionOk="0">
                  <a:moveTo>
                    <a:pt x="6775" y="1"/>
                  </a:moveTo>
                  <a:cubicBezTo>
                    <a:pt x="3025" y="1"/>
                    <a:pt x="1" y="425"/>
                    <a:pt x="1" y="1050"/>
                  </a:cubicBezTo>
                  <a:cubicBezTo>
                    <a:pt x="1" y="1675"/>
                    <a:pt x="3025" y="2075"/>
                    <a:pt x="6775" y="2075"/>
                  </a:cubicBezTo>
                  <a:cubicBezTo>
                    <a:pt x="10524" y="2075"/>
                    <a:pt x="13549" y="1675"/>
                    <a:pt x="13549" y="1050"/>
                  </a:cubicBezTo>
                  <a:cubicBezTo>
                    <a:pt x="13549" y="725"/>
                    <a:pt x="12599" y="425"/>
                    <a:pt x="11149" y="201"/>
                  </a:cubicBezTo>
                  <a:lnTo>
                    <a:pt x="11149" y="201"/>
                  </a:lnTo>
                  <a:lnTo>
                    <a:pt x="11474" y="725"/>
                  </a:lnTo>
                  <a:lnTo>
                    <a:pt x="10324" y="625"/>
                  </a:lnTo>
                  <a:lnTo>
                    <a:pt x="9899" y="101"/>
                  </a:lnTo>
                  <a:cubicBezTo>
                    <a:pt x="8974" y="1"/>
                    <a:pt x="7925" y="1"/>
                    <a:pt x="6775" y="1"/>
                  </a:cubicBezTo>
                  <a:close/>
                </a:path>
              </a:pathLst>
            </a:custGeom>
            <a:solidFill>
              <a:srgbClr val="123D60">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3433643" y="3935757"/>
              <a:ext cx="228364" cy="666353"/>
            </a:xfrm>
            <a:custGeom>
              <a:avLst/>
              <a:gdLst/>
              <a:ahLst/>
              <a:cxnLst/>
              <a:rect l="l" t="t" r="r" b="b"/>
              <a:pathLst>
                <a:path w="4375" h="12766" extrusionOk="0">
                  <a:moveTo>
                    <a:pt x="2103" y="0"/>
                  </a:moveTo>
                  <a:cubicBezTo>
                    <a:pt x="1595" y="0"/>
                    <a:pt x="1075" y="355"/>
                    <a:pt x="926" y="1217"/>
                  </a:cubicBezTo>
                  <a:cubicBezTo>
                    <a:pt x="926" y="1217"/>
                    <a:pt x="1" y="2867"/>
                    <a:pt x="501" y="4642"/>
                  </a:cubicBezTo>
                  <a:cubicBezTo>
                    <a:pt x="1026" y="6417"/>
                    <a:pt x="1750" y="10491"/>
                    <a:pt x="1750" y="10491"/>
                  </a:cubicBezTo>
                  <a:lnTo>
                    <a:pt x="3225" y="12665"/>
                  </a:lnTo>
                  <a:lnTo>
                    <a:pt x="4375" y="12765"/>
                  </a:lnTo>
                  <a:lnTo>
                    <a:pt x="3125" y="10491"/>
                  </a:lnTo>
                  <a:cubicBezTo>
                    <a:pt x="3125" y="10491"/>
                    <a:pt x="3000" y="2567"/>
                    <a:pt x="3225" y="1217"/>
                  </a:cubicBezTo>
                  <a:cubicBezTo>
                    <a:pt x="3279" y="489"/>
                    <a:pt x="2699" y="0"/>
                    <a:pt x="2103" y="0"/>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3471486" y="3309072"/>
              <a:ext cx="125326" cy="103142"/>
            </a:xfrm>
            <a:custGeom>
              <a:avLst/>
              <a:gdLst/>
              <a:ahLst/>
              <a:cxnLst/>
              <a:rect l="l" t="t" r="r" b="b"/>
              <a:pathLst>
                <a:path w="2401" h="1976" extrusionOk="0">
                  <a:moveTo>
                    <a:pt x="2175" y="1"/>
                  </a:moveTo>
                  <a:cubicBezTo>
                    <a:pt x="1350" y="1"/>
                    <a:pt x="401" y="401"/>
                    <a:pt x="101" y="1875"/>
                  </a:cubicBezTo>
                  <a:cubicBezTo>
                    <a:pt x="101" y="1975"/>
                    <a:pt x="1" y="1975"/>
                    <a:pt x="1" y="1975"/>
                  </a:cubicBezTo>
                  <a:cubicBezTo>
                    <a:pt x="1" y="1975"/>
                    <a:pt x="101" y="1975"/>
                    <a:pt x="101" y="1875"/>
                  </a:cubicBezTo>
                  <a:cubicBezTo>
                    <a:pt x="401" y="401"/>
                    <a:pt x="1350" y="1"/>
                    <a:pt x="2175" y="1"/>
                  </a:cubicBezTo>
                  <a:lnTo>
                    <a:pt x="2400" y="1"/>
                  </a:lnTo>
                  <a:lnTo>
                    <a:pt x="2400" y="1"/>
                  </a:lnTo>
                  <a:close/>
                </a:path>
              </a:pathLst>
            </a:custGeom>
            <a:solidFill>
              <a:srgbClr val="E9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3438863" y="3346915"/>
              <a:ext cx="271427" cy="1136444"/>
            </a:xfrm>
            <a:custGeom>
              <a:avLst/>
              <a:gdLst/>
              <a:ahLst/>
              <a:cxnLst/>
              <a:rect l="l" t="t" r="r" b="b"/>
              <a:pathLst>
                <a:path w="5200" h="21772" extrusionOk="0">
                  <a:moveTo>
                    <a:pt x="3125" y="12498"/>
                  </a:moveTo>
                  <a:lnTo>
                    <a:pt x="3125" y="12498"/>
                  </a:lnTo>
                  <a:cubicBezTo>
                    <a:pt x="2900" y="13948"/>
                    <a:pt x="3025" y="21447"/>
                    <a:pt x="3025" y="21772"/>
                  </a:cubicBezTo>
                  <a:cubicBezTo>
                    <a:pt x="3025" y="21447"/>
                    <a:pt x="2900" y="13948"/>
                    <a:pt x="3125" y="12498"/>
                  </a:cubicBezTo>
                  <a:close/>
                  <a:moveTo>
                    <a:pt x="526" y="1775"/>
                  </a:moveTo>
                  <a:cubicBezTo>
                    <a:pt x="1" y="4575"/>
                    <a:pt x="401" y="9474"/>
                    <a:pt x="626" y="11774"/>
                  </a:cubicBezTo>
                  <a:cubicBezTo>
                    <a:pt x="401" y="9474"/>
                    <a:pt x="1" y="4575"/>
                    <a:pt x="526" y="1775"/>
                  </a:cubicBezTo>
                  <a:close/>
                  <a:moveTo>
                    <a:pt x="526" y="1650"/>
                  </a:moveTo>
                  <a:lnTo>
                    <a:pt x="526" y="1775"/>
                  </a:lnTo>
                  <a:lnTo>
                    <a:pt x="526" y="1650"/>
                  </a:lnTo>
                  <a:close/>
                  <a:moveTo>
                    <a:pt x="626" y="1650"/>
                  </a:moveTo>
                  <a:lnTo>
                    <a:pt x="626" y="1650"/>
                  </a:lnTo>
                  <a:lnTo>
                    <a:pt x="626" y="1650"/>
                  </a:lnTo>
                  <a:close/>
                  <a:moveTo>
                    <a:pt x="626" y="1650"/>
                  </a:moveTo>
                  <a:lnTo>
                    <a:pt x="626" y="1650"/>
                  </a:lnTo>
                  <a:lnTo>
                    <a:pt x="626" y="1650"/>
                  </a:lnTo>
                  <a:close/>
                  <a:moveTo>
                    <a:pt x="626" y="1650"/>
                  </a:moveTo>
                  <a:lnTo>
                    <a:pt x="626" y="1650"/>
                  </a:lnTo>
                  <a:lnTo>
                    <a:pt x="626" y="1650"/>
                  </a:lnTo>
                  <a:close/>
                  <a:moveTo>
                    <a:pt x="626" y="1550"/>
                  </a:moveTo>
                  <a:lnTo>
                    <a:pt x="626" y="1650"/>
                  </a:lnTo>
                  <a:lnTo>
                    <a:pt x="626" y="1550"/>
                  </a:lnTo>
                  <a:close/>
                  <a:moveTo>
                    <a:pt x="626" y="1550"/>
                  </a:moveTo>
                  <a:lnTo>
                    <a:pt x="626" y="1550"/>
                  </a:lnTo>
                  <a:lnTo>
                    <a:pt x="626" y="1550"/>
                  </a:lnTo>
                  <a:close/>
                  <a:moveTo>
                    <a:pt x="626" y="1550"/>
                  </a:moveTo>
                  <a:lnTo>
                    <a:pt x="626" y="1550"/>
                  </a:lnTo>
                  <a:lnTo>
                    <a:pt x="626" y="1550"/>
                  </a:lnTo>
                  <a:close/>
                  <a:moveTo>
                    <a:pt x="626" y="1550"/>
                  </a:moveTo>
                  <a:lnTo>
                    <a:pt x="626" y="1550"/>
                  </a:lnTo>
                  <a:lnTo>
                    <a:pt x="626" y="1550"/>
                  </a:lnTo>
                  <a:close/>
                  <a:moveTo>
                    <a:pt x="626" y="1550"/>
                  </a:moveTo>
                  <a:lnTo>
                    <a:pt x="626" y="1550"/>
                  </a:lnTo>
                  <a:lnTo>
                    <a:pt x="626" y="1550"/>
                  </a:lnTo>
                  <a:close/>
                  <a:moveTo>
                    <a:pt x="626" y="1550"/>
                  </a:moveTo>
                  <a:lnTo>
                    <a:pt x="626" y="1550"/>
                  </a:lnTo>
                  <a:lnTo>
                    <a:pt x="626" y="1550"/>
                  </a:lnTo>
                  <a:close/>
                  <a:moveTo>
                    <a:pt x="626" y="1550"/>
                  </a:moveTo>
                  <a:lnTo>
                    <a:pt x="626" y="1550"/>
                  </a:lnTo>
                  <a:lnTo>
                    <a:pt x="626" y="1550"/>
                  </a:lnTo>
                  <a:close/>
                  <a:moveTo>
                    <a:pt x="626" y="1550"/>
                  </a:moveTo>
                  <a:lnTo>
                    <a:pt x="626" y="1550"/>
                  </a:lnTo>
                  <a:lnTo>
                    <a:pt x="626" y="1550"/>
                  </a:lnTo>
                  <a:close/>
                  <a:moveTo>
                    <a:pt x="626" y="1450"/>
                  </a:moveTo>
                  <a:lnTo>
                    <a:pt x="626" y="1450"/>
                  </a:lnTo>
                  <a:lnTo>
                    <a:pt x="626" y="1450"/>
                  </a:lnTo>
                  <a:close/>
                  <a:moveTo>
                    <a:pt x="626" y="1450"/>
                  </a:moveTo>
                  <a:lnTo>
                    <a:pt x="626" y="1450"/>
                  </a:lnTo>
                  <a:lnTo>
                    <a:pt x="626" y="1450"/>
                  </a:lnTo>
                  <a:close/>
                  <a:moveTo>
                    <a:pt x="626" y="1450"/>
                  </a:moveTo>
                  <a:lnTo>
                    <a:pt x="626" y="1450"/>
                  </a:lnTo>
                  <a:lnTo>
                    <a:pt x="626" y="1450"/>
                  </a:lnTo>
                  <a:close/>
                  <a:moveTo>
                    <a:pt x="626" y="1450"/>
                  </a:moveTo>
                  <a:lnTo>
                    <a:pt x="626" y="1450"/>
                  </a:lnTo>
                  <a:lnTo>
                    <a:pt x="626" y="1450"/>
                  </a:lnTo>
                  <a:close/>
                  <a:moveTo>
                    <a:pt x="626" y="1350"/>
                  </a:moveTo>
                  <a:lnTo>
                    <a:pt x="626" y="1350"/>
                  </a:lnTo>
                  <a:lnTo>
                    <a:pt x="626" y="1350"/>
                  </a:lnTo>
                  <a:close/>
                  <a:moveTo>
                    <a:pt x="626" y="1350"/>
                  </a:moveTo>
                  <a:lnTo>
                    <a:pt x="626" y="1350"/>
                  </a:lnTo>
                  <a:lnTo>
                    <a:pt x="626" y="1350"/>
                  </a:lnTo>
                  <a:close/>
                  <a:moveTo>
                    <a:pt x="626" y="1350"/>
                  </a:moveTo>
                  <a:lnTo>
                    <a:pt x="626" y="1350"/>
                  </a:lnTo>
                  <a:lnTo>
                    <a:pt x="626" y="1350"/>
                  </a:lnTo>
                  <a:close/>
                  <a:moveTo>
                    <a:pt x="626" y="1250"/>
                  </a:moveTo>
                  <a:lnTo>
                    <a:pt x="626" y="1250"/>
                  </a:lnTo>
                  <a:lnTo>
                    <a:pt x="626" y="1250"/>
                  </a:lnTo>
                  <a:close/>
                  <a:moveTo>
                    <a:pt x="626" y="1250"/>
                  </a:moveTo>
                  <a:lnTo>
                    <a:pt x="626" y="1250"/>
                  </a:lnTo>
                  <a:lnTo>
                    <a:pt x="626" y="1250"/>
                  </a:lnTo>
                  <a:close/>
                  <a:moveTo>
                    <a:pt x="626" y="1250"/>
                  </a:moveTo>
                  <a:lnTo>
                    <a:pt x="626" y="1250"/>
                  </a:lnTo>
                  <a:lnTo>
                    <a:pt x="626" y="1250"/>
                  </a:lnTo>
                  <a:close/>
                  <a:moveTo>
                    <a:pt x="626" y="1250"/>
                  </a:moveTo>
                  <a:lnTo>
                    <a:pt x="626" y="1250"/>
                  </a:lnTo>
                  <a:lnTo>
                    <a:pt x="626" y="1250"/>
                  </a:lnTo>
                  <a:close/>
                  <a:moveTo>
                    <a:pt x="626" y="1250"/>
                  </a:moveTo>
                  <a:lnTo>
                    <a:pt x="626" y="1250"/>
                  </a:lnTo>
                  <a:lnTo>
                    <a:pt x="626" y="1250"/>
                  </a:lnTo>
                  <a:close/>
                  <a:moveTo>
                    <a:pt x="626" y="1250"/>
                  </a:moveTo>
                  <a:lnTo>
                    <a:pt x="626" y="1250"/>
                  </a:lnTo>
                  <a:lnTo>
                    <a:pt x="626" y="1250"/>
                  </a:lnTo>
                  <a:close/>
                  <a:moveTo>
                    <a:pt x="626" y="1250"/>
                  </a:moveTo>
                  <a:lnTo>
                    <a:pt x="626" y="1250"/>
                  </a:lnTo>
                  <a:lnTo>
                    <a:pt x="626" y="1250"/>
                  </a:lnTo>
                  <a:close/>
                  <a:moveTo>
                    <a:pt x="5200" y="1"/>
                  </a:moveTo>
                  <a:lnTo>
                    <a:pt x="5200" y="1"/>
                  </a:lnTo>
                  <a:lnTo>
                    <a:pt x="5200" y="1"/>
                  </a:lnTo>
                  <a:close/>
                  <a:moveTo>
                    <a:pt x="5200" y="1"/>
                  </a:moveTo>
                  <a:lnTo>
                    <a:pt x="5200" y="1"/>
                  </a:lnTo>
                  <a:lnTo>
                    <a:pt x="5200" y="1"/>
                  </a:lnTo>
                  <a:close/>
                  <a:moveTo>
                    <a:pt x="5200" y="1"/>
                  </a:moveTo>
                  <a:lnTo>
                    <a:pt x="5200" y="1"/>
                  </a:lnTo>
                  <a:close/>
                </a:path>
              </a:pathLst>
            </a:custGeom>
            <a:solidFill>
              <a:srgbClr val="E9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3438863" y="3309072"/>
              <a:ext cx="271427" cy="705919"/>
            </a:xfrm>
            <a:custGeom>
              <a:avLst/>
              <a:gdLst/>
              <a:ahLst/>
              <a:cxnLst/>
              <a:rect l="l" t="t" r="r" b="b"/>
              <a:pathLst>
                <a:path w="5200" h="13524" extrusionOk="0">
                  <a:moveTo>
                    <a:pt x="2800" y="1"/>
                  </a:moveTo>
                  <a:cubicBezTo>
                    <a:pt x="1975" y="1"/>
                    <a:pt x="1026" y="401"/>
                    <a:pt x="726" y="1875"/>
                  </a:cubicBezTo>
                  <a:cubicBezTo>
                    <a:pt x="726" y="1975"/>
                    <a:pt x="626" y="1975"/>
                    <a:pt x="626" y="1975"/>
                  </a:cubicBezTo>
                  <a:lnTo>
                    <a:pt x="626" y="2075"/>
                  </a:lnTo>
                  <a:lnTo>
                    <a:pt x="626" y="2175"/>
                  </a:lnTo>
                  <a:lnTo>
                    <a:pt x="626" y="2275"/>
                  </a:lnTo>
                  <a:lnTo>
                    <a:pt x="626" y="2375"/>
                  </a:lnTo>
                  <a:lnTo>
                    <a:pt x="526" y="2375"/>
                  </a:lnTo>
                  <a:lnTo>
                    <a:pt x="526" y="2500"/>
                  </a:lnTo>
                  <a:cubicBezTo>
                    <a:pt x="1" y="5300"/>
                    <a:pt x="401" y="10199"/>
                    <a:pt x="626" y="12499"/>
                  </a:cubicBezTo>
                  <a:cubicBezTo>
                    <a:pt x="726" y="12899"/>
                    <a:pt x="726" y="13323"/>
                    <a:pt x="726" y="13523"/>
                  </a:cubicBezTo>
                  <a:cubicBezTo>
                    <a:pt x="826" y="13323"/>
                    <a:pt x="826" y="13223"/>
                    <a:pt x="826" y="13223"/>
                  </a:cubicBezTo>
                  <a:cubicBezTo>
                    <a:pt x="926" y="12374"/>
                    <a:pt x="1450" y="11974"/>
                    <a:pt x="1975" y="11974"/>
                  </a:cubicBezTo>
                  <a:cubicBezTo>
                    <a:pt x="2600" y="11974"/>
                    <a:pt x="3125" y="12499"/>
                    <a:pt x="3125" y="13223"/>
                  </a:cubicBezTo>
                  <a:cubicBezTo>
                    <a:pt x="4475" y="10299"/>
                    <a:pt x="5200" y="1026"/>
                    <a:pt x="5200" y="726"/>
                  </a:cubicBezTo>
                  <a:cubicBezTo>
                    <a:pt x="5200" y="726"/>
                    <a:pt x="5000" y="626"/>
                    <a:pt x="4575" y="401"/>
                  </a:cubicBezTo>
                  <a:cubicBezTo>
                    <a:pt x="4150" y="201"/>
                    <a:pt x="3650" y="1"/>
                    <a:pt x="3025" y="1"/>
                  </a:cubicBezTo>
                  <a:close/>
                </a:path>
              </a:pathLst>
            </a:custGeom>
            <a:solidFill>
              <a:srgbClr val="E9B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444083" y="4047565"/>
              <a:ext cx="152730" cy="435797"/>
            </a:xfrm>
            <a:custGeom>
              <a:avLst/>
              <a:gdLst/>
              <a:ahLst/>
              <a:cxnLst/>
              <a:rect l="l" t="t" r="r" b="b"/>
              <a:pathLst>
                <a:path w="2926" h="8349" extrusionOk="0">
                  <a:moveTo>
                    <a:pt x="2925" y="8349"/>
                  </a:moveTo>
                  <a:lnTo>
                    <a:pt x="2925" y="8349"/>
                  </a:lnTo>
                  <a:lnTo>
                    <a:pt x="2925" y="8349"/>
                  </a:lnTo>
                  <a:close/>
                  <a:moveTo>
                    <a:pt x="2925" y="8349"/>
                  </a:moveTo>
                  <a:lnTo>
                    <a:pt x="2925" y="8349"/>
                  </a:lnTo>
                  <a:lnTo>
                    <a:pt x="2925" y="8349"/>
                  </a:lnTo>
                  <a:close/>
                  <a:moveTo>
                    <a:pt x="2925" y="8349"/>
                  </a:moveTo>
                  <a:lnTo>
                    <a:pt x="2925" y="8349"/>
                  </a:lnTo>
                  <a:lnTo>
                    <a:pt x="2925" y="8349"/>
                  </a:lnTo>
                  <a:close/>
                  <a:moveTo>
                    <a:pt x="301" y="2500"/>
                  </a:moveTo>
                  <a:lnTo>
                    <a:pt x="301" y="2500"/>
                  </a:lnTo>
                  <a:lnTo>
                    <a:pt x="301" y="2500"/>
                  </a:lnTo>
                  <a:close/>
                  <a:moveTo>
                    <a:pt x="301" y="2500"/>
                  </a:moveTo>
                  <a:lnTo>
                    <a:pt x="301" y="2500"/>
                  </a:lnTo>
                  <a:lnTo>
                    <a:pt x="301" y="2500"/>
                  </a:lnTo>
                  <a:close/>
                  <a:moveTo>
                    <a:pt x="301" y="2500"/>
                  </a:moveTo>
                  <a:lnTo>
                    <a:pt x="301" y="2500"/>
                  </a:lnTo>
                  <a:lnTo>
                    <a:pt x="301" y="2500"/>
                  </a:lnTo>
                  <a:close/>
                  <a:moveTo>
                    <a:pt x="201" y="2300"/>
                  </a:moveTo>
                  <a:lnTo>
                    <a:pt x="201" y="2300"/>
                  </a:lnTo>
                  <a:lnTo>
                    <a:pt x="201" y="2300"/>
                  </a:lnTo>
                  <a:close/>
                  <a:moveTo>
                    <a:pt x="201" y="2300"/>
                  </a:moveTo>
                  <a:lnTo>
                    <a:pt x="201" y="2300"/>
                  </a:lnTo>
                  <a:lnTo>
                    <a:pt x="201" y="2300"/>
                  </a:lnTo>
                  <a:close/>
                  <a:moveTo>
                    <a:pt x="201" y="2200"/>
                  </a:moveTo>
                  <a:lnTo>
                    <a:pt x="201" y="2300"/>
                  </a:lnTo>
                  <a:lnTo>
                    <a:pt x="201" y="2200"/>
                  </a:lnTo>
                  <a:close/>
                  <a:moveTo>
                    <a:pt x="201" y="2200"/>
                  </a:moveTo>
                  <a:lnTo>
                    <a:pt x="201" y="2200"/>
                  </a:lnTo>
                  <a:lnTo>
                    <a:pt x="201" y="2200"/>
                  </a:lnTo>
                  <a:close/>
                  <a:moveTo>
                    <a:pt x="201" y="2200"/>
                  </a:moveTo>
                  <a:lnTo>
                    <a:pt x="201" y="2200"/>
                  </a:lnTo>
                  <a:lnTo>
                    <a:pt x="201" y="2200"/>
                  </a:lnTo>
                  <a:close/>
                  <a:moveTo>
                    <a:pt x="426" y="0"/>
                  </a:moveTo>
                  <a:cubicBezTo>
                    <a:pt x="201" y="525"/>
                    <a:pt x="1" y="1350"/>
                    <a:pt x="201" y="2200"/>
                  </a:cubicBezTo>
                  <a:cubicBezTo>
                    <a:pt x="1" y="1350"/>
                    <a:pt x="201" y="525"/>
                    <a:pt x="426" y="0"/>
                  </a:cubicBezTo>
                  <a:close/>
                </a:path>
              </a:pathLst>
            </a:custGeom>
            <a:solidFill>
              <a:srgbClr val="E9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3444083" y="3934035"/>
              <a:ext cx="217925" cy="668076"/>
            </a:xfrm>
            <a:custGeom>
              <a:avLst/>
              <a:gdLst/>
              <a:ahLst/>
              <a:cxnLst/>
              <a:rect l="l" t="t" r="r" b="b"/>
              <a:pathLst>
                <a:path w="4175" h="12799" extrusionOk="0">
                  <a:moveTo>
                    <a:pt x="1875" y="1"/>
                  </a:moveTo>
                  <a:cubicBezTo>
                    <a:pt x="1350" y="1"/>
                    <a:pt x="826" y="401"/>
                    <a:pt x="726" y="1250"/>
                  </a:cubicBezTo>
                  <a:cubicBezTo>
                    <a:pt x="726" y="1250"/>
                    <a:pt x="726" y="1350"/>
                    <a:pt x="626" y="1550"/>
                  </a:cubicBezTo>
                  <a:cubicBezTo>
                    <a:pt x="526" y="1650"/>
                    <a:pt x="526" y="1875"/>
                    <a:pt x="426" y="2175"/>
                  </a:cubicBezTo>
                  <a:cubicBezTo>
                    <a:pt x="201" y="2700"/>
                    <a:pt x="1" y="3525"/>
                    <a:pt x="201" y="4375"/>
                  </a:cubicBezTo>
                  <a:lnTo>
                    <a:pt x="201" y="4475"/>
                  </a:lnTo>
                  <a:cubicBezTo>
                    <a:pt x="201" y="4575"/>
                    <a:pt x="301" y="4575"/>
                    <a:pt x="301" y="4675"/>
                  </a:cubicBezTo>
                  <a:cubicBezTo>
                    <a:pt x="826" y="6450"/>
                    <a:pt x="1550" y="10524"/>
                    <a:pt x="1550" y="10524"/>
                  </a:cubicBezTo>
                  <a:lnTo>
                    <a:pt x="3025" y="12698"/>
                  </a:lnTo>
                  <a:lnTo>
                    <a:pt x="4175" y="12798"/>
                  </a:lnTo>
                  <a:lnTo>
                    <a:pt x="2925" y="10524"/>
                  </a:lnTo>
                  <a:cubicBezTo>
                    <a:pt x="2925" y="10199"/>
                    <a:pt x="2800" y="2700"/>
                    <a:pt x="3025" y="1250"/>
                  </a:cubicBezTo>
                  <a:cubicBezTo>
                    <a:pt x="3025" y="526"/>
                    <a:pt x="2500" y="1"/>
                    <a:pt x="1875" y="1"/>
                  </a:cubicBezTo>
                  <a:close/>
                </a:path>
              </a:pathLst>
            </a:custGeom>
            <a:solidFill>
              <a:srgbClr val="E9B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3498890" y="4483311"/>
              <a:ext cx="206180" cy="159985"/>
            </a:xfrm>
            <a:custGeom>
              <a:avLst/>
              <a:gdLst/>
              <a:ahLst/>
              <a:cxnLst/>
              <a:rect l="l" t="t" r="r" b="b"/>
              <a:pathLst>
                <a:path w="3950" h="3065" extrusionOk="0">
                  <a:moveTo>
                    <a:pt x="500" y="1"/>
                  </a:moveTo>
                  <a:cubicBezTo>
                    <a:pt x="500" y="1"/>
                    <a:pt x="1" y="301"/>
                    <a:pt x="101" y="1026"/>
                  </a:cubicBezTo>
                  <a:cubicBezTo>
                    <a:pt x="200" y="1651"/>
                    <a:pt x="400" y="2700"/>
                    <a:pt x="400" y="2700"/>
                  </a:cubicBezTo>
                  <a:lnTo>
                    <a:pt x="625" y="2700"/>
                  </a:lnTo>
                  <a:lnTo>
                    <a:pt x="725" y="1551"/>
                  </a:lnTo>
                  <a:cubicBezTo>
                    <a:pt x="725" y="1551"/>
                    <a:pt x="1250" y="2600"/>
                    <a:pt x="1550" y="2700"/>
                  </a:cubicBezTo>
                  <a:cubicBezTo>
                    <a:pt x="1694" y="2772"/>
                    <a:pt x="2653" y="3064"/>
                    <a:pt x="3263" y="3064"/>
                  </a:cubicBezTo>
                  <a:cubicBezTo>
                    <a:pt x="3501" y="3064"/>
                    <a:pt x="3687" y="3020"/>
                    <a:pt x="3750" y="2900"/>
                  </a:cubicBezTo>
                  <a:cubicBezTo>
                    <a:pt x="3950" y="2500"/>
                    <a:pt x="2900" y="1975"/>
                    <a:pt x="2900" y="1975"/>
                  </a:cubicBezTo>
                  <a:cubicBezTo>
                    <a:pt x="2900" y="1975"/>
                    <a:pt x="2697" y="2241"/>
                    <a:pt x="2391" y="2241"/>
                  </a:cubicBezTo>
                  <a:cubicBezTo>
                    <a:pt x="2267" y="2241"/>
                    <a:pt x="2126" y="2198"/>
                    <a:pt x="1975" y="2075"/>
                  </a:cubicBezTo>
                  <a:cubicBezTo>
                    <a:pt x="1450" y="1651"/>
                    <a:pt x="500" y="1"/>
                    <a:pt x="500"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160964" y="4444162"/>
              <a:ext cx="103142" cy="199029"/>
            </a:xfrm>
            <a:custGeom>
              <a:avLst/>
              <a:gdLst/>
              <a:ahLst/>
              <a:cxnLst/>
              <a:rect l="l" t="t" r="r" b="b"/>
              <a:pathLst>
                <a:path w="1976" h="3813" extrusionOk="0">
                  <a:moveTo>
                    <a:pt x="726" y="1"/>
                  </a:moveTo>
                  <a:cubicBezTo>
                    <a:pt x="726" y="1"/>
                    <a:pt x="1" y="2301"/>
                    <a:pt x="101" y="2925"/>
                  </a:cubicBezTo>
                  <a:cubicBezTo>
                    <a:pt x="185" y="3278"/>
                    <a:pt x="721" y="3812"/>
                    <a:pt x="1223" y="3812"/>
                  </a:cubicBezTo>
                  <a:cubicBezTo>
                    <a:pt x="1467" y="3812"/>
                    <a:pt x="1703" y="3686"/>
                    <a:pt x="1875" y="3350"/>
                  </a:cubicBezTo>
                  <a:lnTo>
                    <a:pt x="1975" y="2101"/>
                  </a:lnTo>
                  <a:lnTo>
                    <a:pt x="1875" y="951"/>
                  </a:lnTo>
                  <a:lnTo>
                    <a:pt x="726"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183148" y="3922917"/>
              <a:ext cx="276595" cy="640202"/>
            </a:xfrm>
            <a:custGeom>
              <a:avLst/>
              <a:gdLst/>
              <a:ahLst/>
              <a:cxnLst/>
              <a:rect l="l" t="t" r="r" b="b"/>
              <a:pathLst>
                <a:path w="5299" h="12265" extrusionOk="0">
                  <a:moveTo>
                    <a:pt x="3906" y="1"/>
                  </a:moveTo>
                  <a:cubicBezTo>
                    <a:pt x="3359" y="1"/>
                    <a:pt x="2716" y="494"/>
                    <a:pt x="2300" y="1763"/>
                  </a:cubicBezTo>
                  <a:cubicBezTo>
                    <a:pt x="2300" y="1763"/>
                    <a:pt x="825" y="3438"/>
                    <a:pt x="825" y="5513"/>
                  </a:cubicBezTo>
                  <a:cubicBezTo>
                    <a:pt x="825" y="7487"/>
                    <a:pt x="101" y="11137"/>
                    <a:pt x="101" y="11137"/>
                  </a:cubicBezTo>
                  <a:cubicBezTo>
                    <a:pt x="101" y="11137"/>
                    <a:pt x="1" y="11987"/>
                    <a:pt x="301" y="12087"/>
                  </a:cubicBezTo>
                  <a:cubicBezTo>
                    <a:pt x="509" y="12220"/>
                    <a:pt x="717" y="12264"/>
                    <a:pt x="902" y="12264"/>
                  </a:cubicBezTo>
                  <a:cubicBezTo>
                    <a:pt x="1273" y="12264"/>
                    <a:pt x="1550" y="12087"/>
                    <a:pt x="1550" y="12087"/>
                  </a:cubicBezTo>
                  <a:lnTo>
                    <a:pt x="1775" y="10612"/>
                  </a:lnTo>
                  <a:cubicBezTo>
                    <a:pt x="1775" y="10612"/>
                    <a:pt x="3650" y="4363"/>
                    <a:pt x="4675" y="2288"/>
                  </a:cubicBezTo>
                  <a:cubicBezTo>
                    <a:pt x="5298" y="1056"/>
                    <a:pt x="4705" y="1"/>
                    <a:pt x="3906" y="1"/>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220991" y="3338877"/>
              <a:ext cx="298831" cy="744911"/>
            </a:xfrm>
            <a:custGeom>
              <a:avLst/>
              <a:gdLst/>
              <a:ahLst/>
              <a:cxnLst/>
              <a:rect l="l" t="t" r="r" b="b"/>
              <a:pathLst>
                <a:path w="5725" h="14271" extrusionOk="0">
                  <a:moveTo>
                    <a:pt x="3990" y="1"/>
                  </a:moveTo>
                  <a:cubicBezTo>
                    <a:pt x="2746" y="1"/>
                    <a:pt x="1207" y="434"/>
                    <a:pt x="725" y="2429"/>
                  </a:cubicBezTo>
                  <a:cubicBezTo>
                    <a:pt x="0" y="6079"/>
                    <a:pt x="1975" y="13477"/>
                    <a:pt x="1975" y="13477"/>
                  </a:cubicBezTo>
                  <a:cubicBezTo>
                    <a:pt x="1975" y="13477"/>
                    <a:pt x="2390" y="14271"/>
                    <a:pt x="2992" y="14271"/>
                  </a:cubicBezTo>
                  <a:cubicBezTo>
                    <a:pt x="3393" y="14271"/>
                    <a:pt x="3876" y="13920"/>
                    <a:pt x="4375" y="12752"/>
                  </a:cubicBezTo>
                  <a:cubicBezTo>
                    <a:pt x="5724" y="9728"/>
                    <a:pt x="5724" y="255"/>
                    <a:pt x="5724" y="255"/>
                  </a:cubicBezTo>
                  <a:cubicBezTo>
                    <a:pt x="5724" y="255"/>
                    <a:pt x="4944" y="1"/>
                    <a:pt x="3990" y="1"/>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166184" y="3008988"/>
              <a:ext cx="561071" cy="678411"/>
            </a:xfrm>
            <a:custGeom>
              <a:avLst/>
              <a:gdLst/>
              <a:ahLst/>
              <a:cxnLst/>
              <a:rect l="l" t="t" r="r" b="b"/>
              <a:pathLst>
                <a:path w="10749" h="12997" extrusionOk="0">
                  <a:moveTo>
                    <a:pt x="8124" y="1"/>
                  </a:moveTo>
                  <a:cubicBezTo>
                    <a:pt x="6250" y="426"/>
                    <a:pt x="3875" y="526"/>
                    <a:pt x="3875" y="526"/>
                  </a:cubicBezTo>
                  <a:cubicBezTo>
                    <a:pt x="3875" y="526"/>
                    <a:pt x="1" y="5125"/>
                    <a:pt x="751" y="9699"/>
                  </a:cubicBezTo>
                  <a:cubicBezTo>
                    <a:pt x="950" y="10749"/>
                    <a:pt x="1150" y="11574"/>
                    <a:pt x="1375" y="12299"/>
                  </a:cubicBezTo>
                  <a:cubicBezTo>
                    <a:pt x="2582" y="12819"/>
                    <a:pt x="3993" y="12997"/>
                    <a:pt x="5363" y="12997"/>
                  </a:cubicBezTo>
                  <a:cubicBezTo>
                    <a:pt x="7286" y="12997"/>
                    <a:pt x="9129" y="12647"/>
                    <a:pt x="10224" y="12399"/>
                  </a:cubicBezTo>
                  <a:cubicBezTo>
                    <a:pt x="10524" y="10524"/>
                    <a:pt x="10749" y="8349"/>
                    <a:pt x="10524" y="6875"/>
                  </a:cubicBezTo>
                  <a:cubicBezTo>
                    <a:pt x="9999" y="3650"/>
                    <a:pt x="8649" y="851"/>
                    <a:pt x="8124"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401020" y="2251756"/>
              <a:ext cx="341894" cy="533563"/>
            </a:xfrm>
            <a:custGeom>
              <a:avLst/>
              <a:gdLst/>
              <a:ahLst/>
              <a:cxnLst/>
              <a:rect l="l" t="t" r="r" b="b"/>
              <a:pathLst>
                <a:path w="6550" h="10222" extrusionOk="0">
                  <a:moveTo>
                    <a:pt x="2859" y="1"/>
                  </a:moveTo>
                  <a:cubicBezTo>
                    <a:pt x="2165" y="1"/>
                    <a:pt x="1551" y="260"/>
                    <a:pt x="1551" y="260"/>
                  </a:cubicBezTo>
                  <a:lnTo>
                    <a:pt x="1" y="6609"/>
                  </a:lnTo>
                  <a:cubicBezTo>
                    <a:pt x="1" y="6609"/>
                    <a:pt x="1585" y="10222"/>
                    <a:pt x="3608" y="10222"/>
                  </a:cubicBezTo>
                  <a:cubicBezTo>
                    <a:pt x="3786" y="10222"/>
                    <a:pt x="3967" y="10194"/>
                    <a:pt x="4150" y="10134"/>
                  </a:cubicBezTo>
                  <a:cubicBezTo>
                    <a:pt x="6550" y="9409"/>
                    <a:pt x="4575" y="7534"/>
                    <a:pt x="5300" y="6609"/>
                  </a:cubicBezTo>
                  <a:cubicBezTo>
                    <a:pt x="6025" y="5559"/>
                    <a:pt x="6025" y="5259"/>
                    <a:pt x="5300" y="4110"/>
                  </a:cubicBezTo>
                  <a:cubicBezTo>
                    <a:pt x="4575" y="2960"/>
                    <a:pt x="5300" y="1610"/>
                    <a:pt x="4250" y="560"/>
                  </a:cubicBezTo>
                  <a:cubicBezTo>
                    <a:pt x="3869" y="128"/>
                    <a:pt x="3344" y="1"/>
                    <a:pt x="2859" y="1"/>
                  </a:cubicBezTo>
                  <a:close/>
                </a:path>
              </a:pathLst>
            </a:custGeom>
            <a:solidFill>
              <a:srgbClr val="0C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373616" y="2493640"/>
              <a:ext cx="86178" cy="151425"/>
            </a:xfrm>
            <a:custGeom>
              <a:avLst/>
              <a:gdLst/>
              <a:ahLst/>
              <a:cxnLst/>
              <a:rect l="l" t="t" r="r" b="b"/>
              <a:pathLst>
                <a:path w="1651" h="2901" extrusionOk="0">
                  <a:moveTo>
                    <a:pt x="1" y="1"/>
                  </a:moveTo>
                  <a:lnTo>
                    <a:pt x="1" y="2700"/>
                  </a:lnTo>
                  <a:lnTo>
                    <a:pt x="1651" y="2900"/>
                  </a:lnTo>
                  <a:lnTo>
                    <a:pt x="1451" y="1"/>
                  </a:lnTo>
                  <a:close/>
                </a:path>
              </a:pathLst>
            </a:custGeom>
            <a:solidFill>
              <a:srgbClr val="FFF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313641" y="2308391"/>
              <a:ext cx="331454" cy="328061"/>
            </a:xfrm>
            <a:custGeom>
              <a:avLst/>
              <a:gdLst/>
              <a:ahLst/>
              <a:cxnLst/>
              <a:rect l="l" t="t" r="r" b="b"/>
              <a:pathLst>
                <a:path w="6350" h="6285" extrusionOk="0">
                  <a:moveTo>
                    <a:pt x="3325" y="0"/>
                  </a:moveTo>
                  <a:cubicBezTo>
                    <a:pt x="0" y="525"/>
                    <a:pt x="425" y="3650"/>
                    <a:pt x="1250" y="4899"/>
                  </a:cubicBezTo>
                  <a:cubicBezTo>
                    <a:pt x="1798" y="5730"/>
                    <a:pt x="2765" y="6284"/>
                    <a:pt x="3720" y="6284"/>
                  </a:cubicBezTo>
                  <a:cubicBezTo>
                    <a:pt x="4201" y="6284"/>
                    <a:pt x="4680" y="6143"/>
                    <a:pt x="5099" y="5824"/>
                  </a:cubicBezTo>
                  <a:cubicBezTo>
                    <a:pt x="6349" y="4999"/>
                    <a:pt x="6149" y="3025"/>
                    <a:pt x="5724" y="1550"/>
                  </a:cubicBezTo>
                  <a:cubicBezTo>
                    <a:pt x="5299" y="100"/>
                    <a:pt x="3325" y="0"/>
                    <a:pt x="3325" y="0"/>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373616" y="2558887"/>
              <a:ext cx="86178" cy="86178"/>
            </a:xfrm>
            <a:custGeom>
              <a:avLst/>
              <a:gdLst/>
              <a:ahLst/>
              <a:cxnLst/>
              <a:rect l="l" t="t" r="r" b="b"/>
              <a:pathLst>
                <a:path w="1651" h="1651" extrusionOk="0">
                  <a:moveTo>
                    <a:pt x="1" y="0"/>
                  </a:moveTo>
                  <a:lnTo>
                    <a:pt x="1" y="1450"/>
                  </a:lnTo>
                  <a:lnTo>
                    <a:pt x="1651" y="1650"/>
                  </a:lnTo>
                  <a:lnTo>
                    <a:pt x="1651" y="1650"/>
                  </a:lnTo>
                  <a:lnTo>
                    <a:pt x="1551" y="1350"/>
                  </a:lnTo>
                  <a:cubicBezTo>
                    <a:pt x="1026" y="1025"/>
                    <a:pt x="401" y="625"/>
                    <a:pt x="101" y="100"/>
                  </a:cubicBezTo>
                  <a:cubicBezTo>
                    <a:pt x="1" y="100"/>
                    <a:pt x="1" y="0"/>
                    <a:pt x="1" y="0"/>
                  </a:cubicBezTo>
                  <a:close/>
                </a:path>
              </a:pathLst>
            </a:custGeom>
            <a:solidFill>
              <a:srgbClr val="CEC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3318861" y="2531484"/>
              <a:ext cx="310575" cy="244023"/>
            </a:xfrm>
            <a:custGeom>
              <a:avLst/>
              <a:gdLst/>
              <a:ahLst/>
              <a:cxnLst/>
              <a:rect l="l" t="t" r="r" b="b"/>
              <a:pathLst>
                <a:path w="5950" h="4675" extrusionOk="0">
                  <a:moveTo>
                    <a:pt x="1775" y="0"/>
                  </a:moveTo>
                  <a:lnTo>
                    <a:pt x="2075" y="2600"/>
                  </a:lnTo>
                  <a:lnTo>
                    <a:pt x="0" y="3425"/>
                  </a:lnTo>
                  <a:cubicBezTo>
                    <a:pt x="0" y="3425"/>
                    <a:pt x="1775" y="4675"/>
                    <a:pt x="3849" y="4675"/>
                  </a:cubicBezTo>
                  <a:cubicBezTo>
                    <a:pt x="5949" y="4575"/>
                    <a:pt x="5324" y="3225"/>
                    <a:pt x="5324" y="3225"/>
                  </a:cubicBezTo>
                  <a:lnTo>
                    <a:pt x="3949" y="2900"/>
                  </a:lnTo>
                  <a:lnTo>
                    <a:pt x="3749" y="1450"/>
                  </a:lnTo>
                  <a:lnTo>
                    <a:pt x="1775" y="0"/>
                  </a:ln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3536733" y="2481896"/>
              <a:ext cx="27456" cy="60079"/>
            </a:xfrm>
            <a:custGeom>
              <a:avLst/>
              <a:gdLst/>
              <a:ahLst/>
              <a:cxnLst/>
              <a:rect l="l" t="t" r="r" b="b"/>
              <a:pathLst>
                <a:path w="526" h="1151" extrusionOk="0">
                  <a:moveTo>
                    <a:pt x="0" y="1"/>
                  </a:moveTo>
                  <a:lnTo>
                    <a:pt x="100" y="1150"/>
                  </a:lnTo>
                  <a:lnTo>
                    <a:pt x="525" y="725"/>
                  </a:lnTo>
                  <a:cubicBezTo>
                    <a:pt x="100" y="326"/>
                    <a:pt x="0" y="1"/>
                    <a:pt x="0" y="1"/>
                  </a:cubicBezTo>
                  <a:close/>
                </a:path>
              </a:pathLst>
            </a:custGeom>
            <a:solidFill>
              <a:srgbClr val="D6A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3308422" y="2704989"/>
              <a:ext cx="336674" cy="402182"/>
            </a:xfrm>
            <a:custGeom>
              <a:avLst/>
              <a:gdLst/>
              <a:ahLst/>
              <a:cxnLst/>
              <a:rect l="l" t="t" r="r" b="b"/>
              <a:pathLst>
                <a:path w="6450" h="7705" extrusionOk="0">
                  <a:moveTo>
                    <a:pt x="6024" y="1"/>
                  </a:moveTo>
                  <a:cubicBezTo>
                    <a:pt x="5299" y="726"/>
                    <a:pt x="4574" y="1151"/>
                    <a:pt x="3650" y="1151"/>
                  </a:cubicBezTo>
                  <a:cubicBezTo>
                    <a:pt x="2700" y="1151"/>
                    <a:pt x="1875" y="951"/>
                    <a:pt x="1150" y="526"/>
                  </a:cubicBezTo>
                  <a:cubicBezTo>
                    <a:pt x="1025" y="726"/>
                    <a:pt x="925" y="826"/>
                    <a:pt x="825" y="1051"/>
                  </a:cubicBezTo>
                  <a:cubicBezTo>
                    <a:pt x="0" y="1976"/>
                    <a:pt x="525" y="5625"/>
                    <a:pt x="2175" y="7699"/>
                  </a:cubicBezTo>
                  <a:cubicBezTo>
                    <a:pt x="2175" y="7699"/>
                    <a:pt x="2279" y="7705"/>
                    <a:pt x="2457" y="7705"/>
                  </a:cubicBezTo>
                  <a:cubicBezTo>
                    <a:pt x="3133" y="7705"/>
                    <a:pt x="4876" y="7627"/>
                    <a:pt x="6024" y="6875"/>
                  </a:cubicBezTo>
                  <a:lnTo>
                    <a:pt x="5524" y="5325"/>
                  </a:lnTo>
                  <a:cubicBezTo>
                    <a:pt x="5524" y="5325"/>
                    <a:pt x="5824" y="4575"/>
                    <a:pt x="6149" y="3950"/>
                  </a:cubicBezTo>
                  <a:cubicBezTo>
                    <a:pt x="6449" y="3325"/>
                    <a:pt x="6349" y="526"/>
                    <a:pt x="6024" y="1"/>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3519769" y="2960705"/>
              <a:ext cx="22236" cy="27456"/>
            </a:xfrm>
            <a:custGeom>
              <a:avLst/>
              <a:gdLst/>
              <a:ahLst/>
              <a:cxnLst/>
              <a:rect l="l" t="t" r="r" b="b"/>
              <a:pathLst>
                <a:path w="426" h="526" extrusionOk="0">
                  <a:moveTo>
                    <a:pt x="225" y="1"/>
                  </a:moveTo>
                  <a:cubicBezTo>
                    <a:pt x="100" y="1"/>
                    <a:pt x="0" y="101"/>
                    <a:pt x="0" y="301"/>
                  </a:cubicBezTo>
                  <a:cubicBezTo>
                    <a:pt x="0" y="426"/>
                    <a:pt x="100" y="526"/>
                    <a:pt x="225" y="526"/>
                  </a:cubicBezTo>
                  <a:cubicBezTo>
                    <a:pt x="325" y="526"/>
                    <a:pt x="425" y="426"/>
                    <a:pt x="425" y="301"/>
                  </a:cubicBezTo>
                  <a:cubicBezTo>
                    <a:pt x="425" y="101"/>
                    <a:pt x="325" y="1"/>
                    <a:pt x="225"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3226211" y="2677585"/>
              <a:ext cx="494519" cy="642081"/>
            </a:xfrm>
            <a:custGeom>
              <a:avLst/>
              <a:gdLst/>
              <a:ahLst/>
              <a:cxnLst/>
              <a:rect l="l" t="t" r="r" b="b"/>
              <a:pathLst>
                <a:path w="9474" h="12301" extrusionOk="0">
                  <a:moveTo>
                    <a:pt x="3025" y="1"/>
                  </a:moveTo>
                  <a:cubicBezTo>
                    <a:pt x="3025" y="1"/>
                    <a:pt x="325" y="226"/>
                    <a:pt x="850" y="1876"/>
                  </a:cubicBezTo>
                  <a:cubicBezTo>
                    <a:pt x="1250" y="3350"/>
                    <a:pt x="2725" y="6675"/>
                    <a:pt x="2725" y="6675"/>
                  </a:cubicBezTo>
                  <a:cubicBezTo>
                    <a:pt x="1575" y="8224"/>
                    <a:pt x="0" y="11149"/>
                    <a:pt x="0" y="11149"/>
                  </a:cubicBezTo>
                  <a:cubicBezTo>
                    <a:pt x="0" y="11149"/>
                    <a:pt x="725" y="12099"/>
                    <a:pt x="3125" y="12299"/>
                  </a:cubicBezTo>
                  <a:cubicBezTo>
                    <a:pt x="3167" y="12300"/>
                    <a:pt x="3208" y="12301"/>
                    <a:pt x="3249" y="12301"/>
                  </a:cubicBezTo>
                  <a:cubicBezTo>
                    <a:pt x="6049" y="12301"/>
                    <a:pt x="6049" y="8974"/>
                    <a:pt x="6049" y="8974"/>
                  </a:cubicBezTo>
                  <a:cubicBezTo>
                    <a:pt x="6271" y="11578"/>
                    <a:pt x="7190" y="12202"/>
                    <a:pt x="8021" y="12202"/>
                  </a:cubicBezTo>
                  <a:cubicBezTo>
                    <a:pt x="8785" y="12202"/>
                    <a:pt x="9474" y="11674"/>
                    <a:pt x="9474" y="11674"/>
                  </a:cubicBezTo>
                  <a:cubicBezTo>
                    <a:pt x="9074" y="8849"/>
                    <a:pt x="7724" y="6975"/>
                    <a:pt x="7724" y="6975"/>
                  </a:cubicBezTo>
                  <a:cubicBezTo>
                    <a:pt x="7599" y="6250"/>
                    <a:pt x="8024" y="5525"/>
                    <a:pt x="8224" y="5100"/>
                  </a:cubicBezTo>
                  <a:cubicBezTo>
                    <a:pt x="9074" y="3450"/>
                    <a:pt x="8649" y="2825"/>
                    <a:pt x="8349" y="1576"/>
                  </a:cubicBezTo>
                  <a:cubicBezTo>
                    <a:pt x="7824" y="101"/>
                    <a:pt x="6574" y="101"/>
                    <a:pt x="6574" y="101"/>
                  </a:cubicBezTo>
                  <a:lnTo>
                    <a:pt x="5949" y="5000"/>
                  </a:lnTo>
                  <a:lnTo>
                    <a:pt x="3025"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3524988" y="3069015"/>
              <a:ext cx="27456" cy="22236"/>
            </a:xfrm>
            <a:custGeom>
              <a:avLst/>
              <a:gdLst/>
              <a:ahLst/>
              <a:cxnLst/>
              <a:rect l="l" t="t" r="r" b="b"/>
              <a:pathLst>
                <a:path w="526" h="426" extrusionOk="0">
                  <a:moveTo>
                    <a:pt x="325" y="1"/>
                  </a:moveTo>
                  <a:cubicBezTo>
                    <a:pt x="125" y="1"/>
                    <a:pt x="0" y="101"/>
                    <a:pt x="0" y="226"/>
                  </a:cubicBezTo>
                  <a:cubicBezTo>
                    <a:pt x="0" y="326"/>
                    <a:pt x="125" y="426"/>
                    <a:pt x="325" y="426"/>
                  </a:cubicBezTo>
                  <a:cubicBezTo>
                    <a:pt x="425" y="426"/>
                    <a:pt x="525" y="326"/>
                    <a:pt x="525" y="226"/>
                  </a:cubicBezTo>
                  <a:cubicBezTo>
                    <a:pt x="525" y="101"/>
                    <a:pt x="425" y="1"/>
                    <a:pt x="325" y="1"/>
                  </a:cubicBez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3341045" y="2852447"/>
              <a:ext cx="70467" cy="20931"/>
            </a:xfrm>
            <a:custGeom>
              <a:avLst/>
              <a:gdLst/>
              <a:ahLst/>
              <a:cxnLst/>
              <a:rect l="l" t="t" r="r" b="b"/>
              <a:pathLst>
                <a:path w="1350" h="401" extrusionOk="0">
                  <a:moveTo>
                    <a:pt x="1250" y="0"/>
                  </a:moveTo>
                  <a:lnTo>
                    <a:pt x="0" y="200"/>
                  </a:lnTo>
                  <a:lnTo>
                    <a:pt x="0" y="400"/>
                  </a:lnTo>
                  <a:lnTo>
                    <a:pt x="1350" y="100"/>
                  </a:lnTo>
                  <a:lnTo>
                    <a:pt x="1250" y="0"/>
                  </a:lnTo>
                  <a:close/>
                </a:path>
              </a:pathLst>
            </a:custGeom>
            <a:solidFill>
              <a:srgbClr val="186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3198807" y="2225918"/>
              <a:ext cx="381042" cy="533928"/>
            </a:xfrm>
            <a:custGeom>
              <a:avLst/>
              <a:gdLst/>
              <a:ahLst/>
              <a:cxnLst/>
              <a:rect l="l" t="t" r="r" b="b"/>
              <a:pathLst>
                <a:path w="7300" h="10229" extrusionOk="0">
                  <a:moveTo>
                    <a:pt x="5017" y="1"/>
                  </a:moveTo>
                  <a:cubicBezTo>
                    <a:pt x="3024" y="1"/>
                    <a:pt x="2995" y="1404"/>
                    <a:pt x="2100" y="2105"/>
                  </a:cubicBezTo>
                  <a:cubicBezTo>
                    <a:pt x="525" y="3355"/>
                    <a:pt x="850" y="5005"/>
                    <a:pt x="1050" y="5754"/>
                  </a:cubicBezTo>
                  <a:cubicBezTo>
                    <a:pt x="1475" y="7104"/>
                    <a:pt x="1" y="6779"/>
                    <a:pt x="126" y="8354"/>
                  </a:cubicBezTo>
                  <a:cubicBezTo>
                    <a:pt x="126" y="9904"/>
                    <a:pt x="1250" y="10229"/>
                    <a:pt x="1250" y="10229"/>
                  </a:cubicBezTo>
                  <a:cubicBezTo>
                    <a:pt x="1250" y="9831"/>
                    <a:pt x="2720" y="9169"/>
                    <a:pt x="3584" y="9169"/>
                  </a:cubicBezTo>
                  <a:cubicBezTo>
                    <a:pt x="3642" y="9169"/>
                    <a:pt x="3698" y="9173"/>
                    <a:pt x="3750" y="9179"/>
                  </a:cubicBezTo>
                  <a:cubicBezTo>
                    <a:pt x="3783" y="9182"/>
                    <a:pt x="3816" y="9184"/>
                    <a:pt x="3848" y="9184"/>
                  </a:cubicBezTo>
                  <a:cubicBezTo>
                    <a:pt x="4728" y="9184"/>
                    <a:pt x="5091" y="7889"/>
                    <a:pt x="4175" y="6779"/>
                  </a:cubicBezTo>
                  <a:cubicBezTo>
                    <a:pt x="3250" y="5754"/>
                    <a:pt x="3750" y="4280"/>
                    <a:pt x="3750" y="4280"/>
                  </a:cubicBezTo>
                  <a:cubicBezTo>
                    <a:pt x="4275" y="3030"/>
                    <a:pt x="5625" y="3655"/>
                    <a:pt x="6374" y="2630"/>
                  </a:cubicBezTo>
                  <a:cubicBezTo>
                    <a:pt x="7299" y="1580"/>
                    <a:pt x="6874" y="130"/>
                    <a:pt x="5225" y="5"/>
                  </a:cubicBezTo>
                  <a:cubicBezTo>
                    <a:pt x="5153" y="2"/>
                    <a:pt x="5084" y="1"/>
                    <a:pt x="5017"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3368396" y="2689329"/>
              <a:ext cx="168389" cy="249295"/>
            </a:xfrm>
            <a:custGeom>
              <a:avLst/>
              <a:gdLst/>
              <a:ahLst/>
              <a:cxnLst/>
              <a:rect l="l" t="t" r="r" b="b"/>
              <a:pathLst>
                <a:path w="3226" h="4776" extrusionOk="0">
                  <a:moveTo>
                    <a:pt x="501" y="1"/>
                  </a:moveTo>
                  <a:lnTo>
                    <a:pt x="1" y="101"/>
                  </a:lnTo>
                  <a:lnTo>
                    <a:pt x="1" y="2600"/>
                  </a:lnTo>
                  <a:lnTo>
                    <a:pt x="1651" y="3000"/>
                  </a:lnTo>
                  <a:lnTo>
                    <a:pt x="1026" y="3625"/>
                  </a:lnTo>
                  <a:lnTo>
                    <a:pt x="3225" y="4775"/>
                  </a:lnTo>
                  <a:lnTo>
                    <a:pt x="501"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3536733" y="2682805"/>
              <a:ext cx="103142" cy="250600"/>
            </a:xfrm>
            <a:custGeom>
              <a:avLst/>
              <a:gdLst/>
              <a:ahLst/>
              <a:cxnLst/>
              <a:rect l="l" t="t" r="r" b="b"/>
              <a:pathLst>
                <a:path w="1976" h="4801" extrusionOk="0">
                  <a:moveTo>
                    <a:pt x="625" y="1"/>
                  </a:moveTo>
                  <a:lnTo>
                    <a:pt x="0" y="4800"/>
                  </a:lnTo>
                  <a:lnTo>
                    <a:pt x="0" y="4800"/>
                  </a:lnTo>
                  <a:lnTo>
                    <a:pt x="1250" y="3250"/>
                  </a:lnTo>
                  <a:lnTo>
                    <a:pt x="725" y="2925"/>
                  </a:lnTo>
                  <a:lnTo>
                    <a:pt x="1975" y="2101"/>
                  </a:lnTo>
                  <a:lnTo>
                    <a:pt x="1025"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3394495" y="3003768"/>
              <a:ext cx="97923" cy="49640"/>
            </a:xfrm>
            <a:custGeom>
              <a:avLst/>
              <a:gdLst/>
              <a:ahLst/>
              <a:cxnLst/>
              <a:rect l="l" t="t" r="r" b="b"/>
              <a:pathLst>
                <a:path w="1876" h="951" extrusionOk="0">
                  <a:moveTo>
                    <a:pt x="1576" y="1"/>
                  </a:moveTo>
                  <a:cubicBezTo>
                    <a:pt x="1376" y="1"/>
                    <a:pt x="751" y="1"/>
                    <a:pt x="526" y="101"/>
                  </a:cubicBezTo>
                  <a:cubicBezTo>
                    <a:pt x="326" y="101"/>
                    <a:pt x="226" y="226"/>
                    <a:pt x="1" y="226"/>
                  </a:cubicBezTo>
                  <a:lnTo>
                    <a:pt x="1" y="726"/>
                  </a:lnTo>
                  <a:cubicBezTo>
                    <a:pt x="326" y="851"/>
                    <a:pt x="1151" y="851"/>
                    <a:pt x="1876" y="951"/>
                  </a:cubicBezTo>
                  <a:cubicBezTo>
                    <a:pt x="1576" y="526"/>
                    <a:pt x="1576" y="426"/>
                    <a:pt x="1576" y="1"/>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3300018" y="2980697"/>
              <a:ext cx="171521" cy="75060"/>
            </a:xfrm>
            <a:custGeom>
              <a:avLst/>
              <a:gdLst/>
              <a:ahLst/>
              <a:cxnLst/>
              <a:rect l="l" t="t" r="r" b="b"/>
              <a:pathLst>
                <a:path w="3286" h="1438" extrusionOk="0">
                  <a:moveTo>
                    <a:pt x="1187" y="0"/>
                  </a:moveTo>
                  <a:cubicBezTo>
                    <a:pt x="1009" y="0"/>
                    <a:pt x="1511" y="443"/>
                    <a:pt x="1511" y="443"/>
                  </a:cubicBezTo>
                  <a:cubicBezTo>
                    <a:pt x="1092" y="405"/>
                    <a:pt x="825" y="389"/>
                    <a:pt x="668" y="389"/>
                  </a:cubicBezTo>
                  <a:cubicBezTo>
                    <a:pt x="1" y="389"/>
                    <a:pt x="1311" y="668"/>
                    <a:pt x="1311" y="668"/>
                  </a:cubicBezTo>
                  <a:cubicBezTo>
                    <a:pt x="1311" y="668"/>
                    <a:pt x="361" y="668"/>
                    <a:pt x="361" y="768"/>
                  </a:cubicBezTo>
                  <a:cubicBezTo>
                    <a:pt x="261" y="868"/>
                    <a:pt x="1086" y="868"/>
                    <a:pt x="1086" y="868"/>
                  </a:cubicBezTo>
                  <a:cubicBezTo>
                    <a:pt x="1086" y="868"/>
                    <a:pt x="461" y="868"/>
                    <a:pt x="361" y="1068"/>
                  </a:cubicBezTo>
                  <a:cubicBezTo>
                    <a:pt x="261" y="1168"/>
                    <a:pt x="1311" y="1168"/>
                    <a:pt x="1311" y="1168"/>
                  </a:cubicBezTo>
                  <a:cubicBezTo>
                    <a:pt x="1311" y="1168"/>
                    <a:pt x="461" y="1293"/>
                    <a:pt x="561" y="1393"/>
                  </a:cubicBezTo>
                  <a:cubicBezTo>
                    <a:pt x="603" y="1426"/>
                    <a:pt x="769" y="1437"/>
                    <a:pt x="973" y="1437"/>
                  </a:cubicBezTo>
                  <a:cubicBezTo>
                    <a:pt x="1380" y="1437"/>
                    <a:pt x="1936" y="1393"/>
                    <a:pt x="1936" y="1393"/>
                  </a:cubicBezTo>
                  <a:cubicBezTo>
                    <a:pt x="1936" y="1393"/>
                    <a:pt x="3286" y="1293"/>
                    <a:pt x="1936" y="343"/>
                  </a:cubicBezTo>
                  <a:cubicBezTo>
                    <a:pt x="1481" y="88"/>
                    <a:pt x="1266" y="0"/>
                    <a:pt x="1187" y="0"/>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3436305" y="2562176"/>
              <a:ext cx="95260" cy="230295"/>
            </a:xfrm>
            <a:custGeom>
              <a:avLst/>
              <a:gdLst/>
              <a:ahLst/>
              <a:cxnLst/>
              <a:rect l="l" t="t" r="r" b="b"/>
              <a:pathLst>
                <a:path w="1825" h="4412" extrusionOk="0">
                  <a:moveTo>
                    <a:pt x="74" y="0"/>
                  </a:moveTo>
                  <a:cubicBezTo>
                    <a:pt x="1" y="0"/>
                    <a:pt x="50" y="1062"/>
                    <a:pt x="50" y="1062"/>
                  </a:cubicBezTo>
                  <a:cubicBezTo>
                    <a:pt x="50" y="1387"/>
                    <a:pt x="675" y="1487"/>
                    <a:pt x="675" y="1487"/>
                  </a:cubicBezTo>
                  <a:lnTo>
                    <a:pt x="150" y="4412"/>
                  </a:lnTo>
                  <a:lnTo>
                    <a:pt x="150" y="4412"/>
                  </a:lnTo>
                  <a:lnTo>
                    <a:pt x="1300" y="4187"/>
                  </a:lnTo>
                  <a:cubicBezTo>
                    <a:pt x="1300" y="4187"/>
                    <a:pt x="1824" y="1687"/>
                    <a:pt x="1699" y="1062"/>
                  </a:cubicBezTo>
                  <a:cubicBezTo>
                    <a:pt x="1654" y="835"/>
                    <a:pt x="1521" y="773"/>
                    <a:pt x="1389" y="773"/>
                  </a:cubicBezTo>
                  <a:cubicBezTo>
                    <a:pt x="1231" y="773"/>
                    <a:pt x="1075" y="862"/>
                    <a:pt x="1075" y="862"/>
                  </a:cubicBezTo>
                  <a:cubicBezTo>
                    <a:pt x="1275" y="325"/>
                    <a:pt x="1306" y="143"/>
                    <a:pt x="1255" y="143"/>
                  </a:cubicBezTo>
                  <a:cubicBezTo>
                    <a:pt x="1148" y="143"/>
                    <a:pt x="675" y="962"/>
                    <a:pt x="675" y="962"/>
                  </a:cubicBezTo>
                  <a:cubicBezTo>
                    <a:pt x="960" y="314"/>
                    <a:pt x="1021" y="102"/>
                    <a:pt x="979" y="102"/>
                  </a:cubicBezTo>
                  <a:cubicBezTo>
                    <a:pt x="899" y="102"/>
                    <a:pt x="450" y="862"/>
                    <a:pt x="450" y="862"/>
                  </a:cubicBezTo>
                  <a:cubicBezTo>
                    <a:pt x="597" y="214"/>
                    <a:pt x="618" y="2"/>
                    <a:pt x="583" y="2"/>
                  </a:cubicBezTo>
                  <a:cubicBezTo>
                    <a:pt x="517" y="2"/>
                    <a:pt x="250" y="762"/>
                    <a:pt x="250" y="762"/>
                  </a:cubicBezTo>
                  <a:cubicBezTo>
                    <a:pt x="159" y="198"/>
                    <a:pt x="105" y="0"/>
                    <a:pt x="74" y="0"/>
                  </a:cubicBezTo>
                  <a:close/>
                </a:path>
              </a:pathLst>
            </a:custGeom>
            <a:solidFill>
              <a:srgbClr val="FFDC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3444083" y="2667145"/>
              <a:ext cx="80958" cy="87483"/>
            </a:xfrm>
            <a:custGeom>
              <a:avLst/>
              <a:gdLst/>
              <a:ahLst/>
              <a:cxnLst/>
              <a:rect l="l" t="t" r="r" b="b"/>
              <a:pathLst>
                <a:path w="1551" h="1676" extrusionOk="0">
                  <a:moveTo>
                    <a:pt x="301" y="1"/>
                  </a:moveTo>
                  <a:cubicBezTo>
                    <a:pt x="301" y="1"/>
                    <a:pt x="101" y="926"/>
                    <a:pt x="1" y="1551"/>
                  </a:cubicBezTo>
                  <a:cubicBezTo>
                    <a:pt x="107" y="1582"/>
                    <a:pt x="218" y="1591"/>
                    <a:pt x="331" y="1591"/>
                  </a:cubicBezTo>
                  <a:cubicBezTo>
                    <a:pt x="501" y="1591"/>
                    <a:pt x="676" y="1570"/>
                    <a:pt x="849" y="1570"/>
                  </a:cubicBezTo>
                  <a:cubicBezTo>
                    <a:pt x="1021" y="1570"/>
                    <a:pt x="1191" y="1591"/>
                    <a:pt x="1350" y="1676"/>
                  </a:cubicBezTo>
                  <a:cubicBezTo>
                    <a:pt x="1450" y="1351"/>
                    <a:pt x="1550" y="526"/>
                    <a:pt x="1550" y="101"/>
                  </a:cubicBezTo>
                  <a:lnTo>
                    <a:pt x="301" y="1"/>
                  </a:ln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3411459" y="2982889"/>
              <a:ext cx="43115" cy="75739"/>
            </a:xfrm>
            <a:custGeom>
              <a:avLst/>
              <a:gdLst/>
              <a:ahLst/>
              <a:cxnLst/>
              <a:rect l="l" t="t" r="r" b="b"/>
              <a:pathLst>
                <a:path w="826" h="1451" extrusionOk="0">
                  <a:moveTo>
                    <a:pt x="726" y="1"/>
                  </a:moveTo>
                  <a:lnTo>
                    <a:pt x="1" y="101"/>
                  </a:lnTo>
                  <a:lnTo>
                    <a:pt x="1" y="1451"/>
                  </a:lnTo>
                  <a:lnTo>
                    <a:pt x="826" y="1451"/>
                  </a:lnTo>
                  <a:cubicBezTo>
                    <a:pt x="726" y="926"/>
                    <a:pt x="626" y="501"/>
                    <a:pt x="726" y="1"/>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3427118" y="2900730"/>
              <a:ext cx="283171" cy="163117"/>
            </a:xfrm>
            <a:custGeom>
              <a:avLst/>
              <a:gdLst/>
              <a:ahLst/>
              <a:cxnLst/>
              <a:rect l="l" t="t" r="r" b="b"/>
              <a:pathLst>
                <a:path w="5425" h="3125" extrusionOk="0">
                  <a:moveTo>
                    <a:pt x="4700" y="0"/>
                  </a:moveTo>
                  <a:cubicBezTo>
                    <a:pt x="4375" y="625"/>
                    <a:pt x="3975" y="1250"/>
                    <a:pt x="3975" y="1250"/>
                  </a:cubicBezTo>
                  <a:lnTo>
                    <a:pt x="1" y="1675"/>
                  </a:lnTo>
                  <a:lnTo>
                    <a:pt x="1" y="3125"/>
                  </a:lnTo>
                  <a:cubicBezTo>
                    <a:pt x="1" y="3125"/>
                    <a:pt x="4800" y="3025"/>
                    <a:pt x="5125" y="2400"/>
                  </a:cubicBezTo>
                  <a:cubicBezTo>
                    <a:pt x="5425" y="1775"/>
                    <a:pt x="4700" y="0"/>
                    <a:pt x="4700" y="0"/>
                  </a:cubicBez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3248395" y="2677585"/>
              <a:ext cx="283171" cy="354108"/>
            </a:xfrm>
            <a:custGeom>
              <a:avLst/>
              <a:gdLst/>
              <a:ahLst/>
              <a:cxnLst/>
              <a:rect l="l" t="t" r="r" b="b"/>
              <a:pathLst>
                <a:path w="5425" h="6784" extrusionOk="0">
                  <a:moveTo>
                    <a:pt x="3850" y="1"/>
                  </a:moveTo>
                  <a:cubicBezTo>
                    <a:pt x="3850" y="1"/>
                    <a:pt x="3425" y="2301"/>
                    <a:pt x="2700" y="4075"/>
                  </a:cubicBezTo>
                  <a:cubicBezTo>
                    <a:pt x="2700" y="4075"/>
                    <a:pt x="2700" y="1048"/>
                    <a:pt x="1127" y="1048"/>
                  </a:cubicBezTo>
                  <a:cubicBezTo>
                    <a:pt x="1102" y="1048"/>
                    <a:pt x="1076" y="1049"/>
                    <a:pt x="1050" y="1051"/>
                  </a:cubicBezTo>
                  <a:cubicBezTo>
                    <a:pt x="0" y="1051"/>
                    <a:pt x="300" y="3350"/>
                    <a:pt x="300" y="3350"/>
                  </a:cubicBezTo>
                  <a:cubicBezTo>
                    <a:pt x="300" y="3350"/>
                    <a:pt x="1252" y="6783"/>
                    <a:pt x="2609" y="6783"/>
                  </a:cubicBezTo>
                  <a:cubicBezTo>
                    <a:pt x="2744" y="6783"/>
                    <a:pt x="2882" y="6749"/>
                    <a:pt x="3025" y="6675"/>
                  </a:cubicBezTo>
                  <a:cubicBezTo>
                    <a:pt x="3025" y="6675"/>
                    <a:pt x="5199" y="4700"/>
                    <a:pt x="5424" y="426"/>
                  </a:cubicBezTo>
                  <a:lnTo>
                    <a:pt x="385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5313740" y="2699769"/>
              <a:ext cx="217925" cy="364182"/>
            </a:xfrm>
            <a:custGeom>
              <a:avLst/>
              <a:gdLst/>
              <a:ahLst/>
              <a:cxnLst/>
              <a:rect l="l" t="t" r="r" b="b"/>
              <a:pathLst>
                <a:path w="4175" h="6977" extrusionOk="0">
                  <a:moveTo>
                    <a:pt x="2925" y="1"/>
                  </a:moveTo>
                  <a:lnTo>
                    <a:pt x="0" y="6975"/>
                  </a:lnTo>
                  <a:cubicBezTo>
                    <a:pt x="4" y="6976"/>
                    <a:pt x="9" y="6976"/>
                    <a:pt x="14" y="6976"/>
                  </a:cubicBezTo>
                  <a:cubicBezTo>
                    <a:pt x="414" y="6976"/>
                    <a:pt x="3975" y="3025"/>
                    <a:pt x="3975" y="3025"/>
                  </a:cubicBezTo>
                  <a:lnTo>
                    <a:pt x="2925" y="2300"/>
                  </a:lnTo>
                  <a:lnTo>
                    <a:pt x="4175" y="2300"/>
                  </a:lnTo>
                  <a:lnTo>
                    <a:pt x="3350"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5150623" y="2694549"/>
              <a:ext cx="163169" cy="369297"/>
            </a:xfrm>
            <a:custGeom>
              <a:avLst/>
              <a:gdLst/>
              <a:ahLst/>
              <a:cxnLst/>
              <a:rect l="l" t="t" r="r" b="b"/>
              <a:pathLst>
                <a:path w="3126" h="7075" extrusionOk="0">
                  <a:moveTo>
                    <a:pt x="1151" y="1"/>
                  </a:moveTo>
                  <a:lnTo>
                    <a:pt x="1" y="2076"/>
                  </a:lnTo>
                  <a:lnTo>
                    <a:pt x="1151" y="2275"/>
                  </a:lnTo>
                  <a:lnTo>
                    <a:pt x="1" y="2800"/>
                  </a:lnTo>
                  <a:cubicBezTo>
                    <a:pt x="1" y="2800"/>
                    <a:pt x="2925" y="7075"/>
                    <a:pt x="3125" y="7075"/>
                  </a:cubicBezTo>
                  <a:lnTo>
                    <a:pt x="1576"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6157561" y="2534961"/>
              <a:ext cx="22225" cy="3467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6074323" y="2533911"/>
              <a:ext cx="22225" cy="3467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6145526" y="2495863"/>
              <a:ext cx="44423" cy="18643"/>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513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6063226" y="2495863"/>
              <a:ext cx="44423" cy="18643"/>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513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6107025" y="2651299"/>
              <a:ext cx="49572" cy="10899"/>
            </a:xfrm>
            <a:custGeom>
              <a:avLst/>
              <a:gdLst/>
              <a:ahLst/>
              <a:cxnLst/>
              <a:rect l="l" t="t" r="r" b="b"/>
              <a:pathLst>
                <a:path w="1675" h="368" extrusionOk="0">
                  <a:moveTo>
                    <a:pt x="0" y="0"/>
                  </a:moveTo>
                  <a:cubicBezTo>
                    <a:pt x="0" y="0"/>
                    <a:pt x="278" y="367"/>
                    <a:pt x="774" y="367"/>
                  </a:cubicBezTo>
                  <a:cubicBezTo>
                    <a:pt x="1022" y="367"/>
                    <a:pt x="1325" y="275"/>
                    <a:pt x="1675" y="0"/>
                  </a:cubicBezTo>
                  <a:close/>
                </a:path>
              </a:pathLst>
            </a:custGeom>
            <a:solidFill>
              <a:srgbClr val="D6A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5282425" y="2533861"/>
              <a:ext cx="49572" cy="10899"/>
            </a:xfrm>
            <a:custGeom>
              <a:avLst/>
              <a:gdLst/>
              <a:ahLst/>
              <a:cxnLst/>
              <a:rect l="l" t="t" r="r" b="b"/>
              <a:pathLst>
                <a:path w="1675" h="368" extrusionOk="0">
                  <a:moveTo>
                    <a:pt x="0" y="0"/>
                  </a:moveTo>
                  <a:cubicBezTo>
                    <a:pt x="0" y="0"/>
                    <a:pt x="278" y="367"/>
                    <a:pt x="774" y="367"/>
                  </a:cubicBezTo>
                  <a:cubicBezTo>
                    <a:pt x="1022" y="367"/>
                    <a:pt x="1325" y="275"/>
                    <a:pt x="1675" y="0"/>
                  </a:cubicBezTo>
                  <a:close/>
                </a:path>
              </a:pathLst>
            </a:custGeom>
            <a:solidFill>
              <a:srgbClr val="D6A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5322236" y="2371561"/>
              <a:ext cx="22225" cy="3467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5210023" y="2372911"/>
              <a:ext cx="22225" cy="3467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3497850" y="2564786"/>
              <a:ext cx="49572" cy="10899"/>
            </a:xfrm>
            <a:custGeom>
              <a:avLst/>
              <a:gdLst/>
              <a:ahLst/>
              <a:cxnLst/>
              <a:rect l="l" t="t" r="r" b="b"/>
              <a:pathLst>
                <a:path w="1675" h="368" extrusionOk="0">
                  <a:moveTo>
                    <a:pt x="0" y="0"/>
                  </a:moveTo>
                  <a:cubicBezTo>
                    <a:pt x="0" y="0"/>
                    <a:pt x="278" y="367"/>
                    <a:pt x="774" y="367"/>
                  </a:cubicBezTo>
                  <a:cubicBezTo>
                    <a:pt x="1022" y="367"/>
                    <a:pt x="1325" y="275"/>
                    <a:pt x="1675" y="0"/>
                  </a:cubicBezTo>
                  <a:close/>
                </a:path>
              </a:pathLst>
            </a:custGeom>
            <a:solidFill>
              <a:srgbClr val="D6A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3568082" y="2433596"/>
              <a:ext cx="22225" cy="3467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3482726" y="2438611"/>
              <a:ext cx="22225" cy="3467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3546497" y="2393600"/>
              <a:ext cx="44425" cy="7999"/>
            </a:xfrm>
            <a:custGeom>
              <a:avLst/>
              <a:gdLst/>
              <a:ahLst/>
              <a:cxnLst/>
              <a:rect l="l" t="t" r="r" b="b"/>
              <a:pathLst>
                <a:path w="1551" h="279" extrusionOk="0">
                  <a:moveTo>
                    <a:pt x="724" y="0"/>
                  </a:moveTo>
                  <a:cubicBezTo>
                    <a:pt x="495" y="0"/>
                    <a:pt x="242" y="70"/>
                    <a:pt x="0" y="278"/>
                  </a:cubicBezTo>
                  <a:lnTo>
                    <a:pt x="1550" y="278"/>
                  </a:lnTo>
                  <a:cubicBezTo>
                    <a:pt x="1550" y="278"/>
                    <a:pt x="1184" y="0"/>
                    <a:pt x="72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0" name="Google Shape;390;p29"/>
            <p:cNvSpPr/>
            <p:nvPr/>
          </p:nvSpPr>
          <p:spPr>
            <a:xfrm>
              <a:off x="3470422" y="2398250"/>
              <a:ext cx="44425" cy="7999"/>
            </a:xfrm>
            <a:custGeom>
              <a:avLst/>
              <a:gdLst/>
              <a:ahLst/>
              <a:cxnLst/>
              <a:rect l="l" t="t" r="r" b="b"/>
              <a:pathLst>
                <a:path w="1551" h="279" extrusionOk="0">
                  <a:moveTo>
                    <a:pt x="724" y="0"/>
                  </a:moveTo>
                  <a:cubicBezTo>
                    <a:pt x="495" y="0"/>
                    <a:pt x="242" y="70"/>
                    <a:pt x="0" y="278"/>
                  </a:cubicBezTo>
                  <a:lnTo>
                    <a:pt x="1550" y="278"/>
                  </a:lnTo>
                  <a:cubicBezTo>
                    <a:pt x="1550" y="278"/>
                    <a:pt x="1184" y="0"/>
                    <a:pt x="72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1000"/>
                                        <p:tgtEl>
                                          <p:spTgt spid="25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8"/>
                                        </p:tgtEl>
                                        <p:attrNameLst>
                                          <p:attrName>style.visibility</p:attrName>
                                        </p:attrNameLst>
                                      </p:cBhvr>
                                      <p:to>
                                        <p:strVal val="visible"/>
                                      </p:to>
                                    </p:set>
                                    <p:animEffect transition="in" filter="fade">
                                      <p:cBhvr>
                                        <p:cTn id="11" dur="1000"/>
                                        <p:tgtEl>
                                          <p:spTgt spid="258"/>
                                        </p:tgtEl>
                                      </p:cBhvr>
                                    </p:animEffect>
                                  </p:childTnLst>
                                </p:cTn>
                              </p:par>
                              <p:par>
                                <p:cTn id="12" presetID="10" presetClass="entr" presetSubtype="0" fill="hold" nodeType="withEffect">
                                  <p:stCondLst>
                                    <p:cond delay="0"/>
                                  </p:stCondLst>
                                  <p:childTnLst>
                                    <p:set>
                                      <p:cBhvr>
                                        <p:cTn id="13" dur="1" fill="hold">
                                          <p:stCondLst>
                                            <p:cond delay="0"/>
                                          </p:stCondLst>
                                        </p:cTn>
                                        <p:tgtEl>
                                          <p:spTgt spid="244"/>
                                        </p:tgtEl>
                                        <p:attrNameLst>
                                          <p:attrName>style.visibility</p:attrName>
                                        </p:attrNameLst>
                                      </p:cBhvr>
                                      <p:to>
                                        <p:strVal val="visible"/>
                                      </p:to>
                                    </p:set>
                                    <p:animEffect transition="in" filter="fade">
                                      <p:cBhvr>
                                        <p:cTn id="14" dur="1000"/>
                                        <p:tgtEl>
                                          <p:spTgt spid="244"/>
                                        </p:tgtEl>
                                      </p:cBhvr>
                                    </p:animEffect>
                                  </p:childTnLst>
                                </p:cTn>
                              </p:par>
                              <p:par>
                                <p:cTn id="15" presetID="10" presetClass="entr" presetSubtype="0" fill="hold" nodeType="withEffect">
                                  <p:stCondLst>
                                    <p:cond delay="0"/>
                                  </p:stCondLst>
                                  <p:childTnLst>
                                    <p:set>
                                      <p:cBhvr>
                                        <p:cTn id="16" dur="1" fill="hold">
                                          <p:stCondLst>
                                            <p:cond delay="0"/>
                                          </p:stCondLst>
                                        </p:cTn>
                                        <p:tgtEl>
                                          <p:spTgt spid="250"/>
                                        </p:tgtEl>
                                        <p:attrNameLst>
                                          <p:attrName>style.visibility</p:attrName>
                                        </p:attrNameLst>
                                      </p:cBhvr>
                                      <p:to>
                                        <p:strVal val="visible"/>
                                      </p:to>
                                    </p:set>
                                    <p:animEffect transition="in" filter="fade">
                                      <p:cBhvr>
                                        <p:cTn id="17" dur="1000"/>
                                        <p:tgtEl>
                                          <p:spTgt spid="250"/>
                                        </p:tgtEl>
                                      </p:cBhvr>
                                    </p:animEffect>
                                  </p:childTnLst>
                                </p:cTn>
                              </p:par>
                              <p:par>
                                <p:cTn id="18" presetID="10" presetClass="entr" presetSubtype="0" fill="hold" nodeType="withEffect">
                                  <p:stCondLst>
                                    <p:cond delay="0"/>
                                  </p:stCondLst>
                                  <p:childTnLst>
                                    <p:set>
                                      <p:cBhvr>
                                        <p:cTn id="19" dur="1" fill="hold">
                                          <p:stCondLst>
                                            <p:cond delay="0"/>
                                          </p:stCondLst>
                                        </p:cTn>
                                        <p:tgtEl>
                                          <p:spTgt spid="247"/>
                                        </p:tgtEl>
                                        <p:attrNameLst>
                                          <p:attrName>style.visibility</p:attrName>
                                        </p:attrNameLst>
                                      </p:cBhvr>
                                      <p:to>
                                        <p:strVal val="visible"/>
                                      </p:to>
                                    </p:set>
                                    <p:animEffect transition="in" filter="fade">
                                      <p:cBhvr>
                                        <p:cTn id="20" dur="10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7"/>
          <p:cNvSpPr txBox="1"/>
          <p:nvPr/>
        </p:nvSpPr>
        <p:spPr>
          <a:xfrm>
            <a:off x="781275" y="845250"/>
            <a:ext cx="7527900" cy="5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b="1">
                <a:solidFill>
                  <a:srgbClr val="53565A"/>
                </a:solidFill>
                <a:latin typeface="Anton"/>
                <a:ea typeface="Anton"/>
                <a:cs typeface="Anton"/>
                <a:sym typeface="Anton"/>
              </a:rPr>
              <a:t>5.2</a:t>
            </a:r>
            <a:r>
              <a:rPr lang="en">
                <a:solidFill>
                  <a:srgbClr val="53565A"/>
                </a:solidFill>
                <a:latin typeface="Anton"/>
                <a:ea typeface="Anton"/>
                <a:cs typeface="Anton"/>
                <a:sym typeface="Anton"/>
              </a:rPr>
              <a:t> </a:t>
            </a:r>
            <a:r>
              <a:rPr lang="en" sz="1500">
                <a:solidFill>
                  <a:srgbClr val="53565A"/>
                </a:solidFill>
                <a:latin typeface="Anton"/>
                <a:ea typeface="Anton"/>
                <a:cs typeface="Anton"/>
                <a:sym typeface="Anton"/>
              </a:rPr>
              <a:t>What are the drawbacks of the current compensation plan?</a:t>
            </a:r>
            <a:endParaRPr sz="1500">
              <a:solidFill>
                <a:srgbClr val="53565A"/>
              </a:solidFill>
              <a:latin typeface="Anton"/>
              <a:ea typeface="Anton"/>
              <a:cs typeface="Anton"/>
              <a:sym typeface="Anton"/>
            </a:endParaRPr>
          </a:p>
          <a:p>
            <a:pPr marL="0" lvl="0" indent="0" algn="l" rtl="0">
              <a:lnSpc>
                <a:spcPct val="115000"/>
              </a:lnSpc>
              <a:spcBef>
                <a:spcPts val="300"/>
              </a:spcBef>
              <a:spcAft>
                <a:spcPts val="0"/>
              </a:spcAft>
              <a:buNone/>
            </a:pPr>
            <a:endParaRPr>
              <a:solidFill>
                <a:srgbClr val="53565A"/>
              </a:solidFill>
              <a:latin typeface="Anton"/>
              <a:ea typeface="Anton"/>
              <a:cs typeface="Anton"/>
              <a:sym typeface="Anton"/>
            </a:endParaRPr>
          </a:p>
          <a:p>
            <a:pPr marL="0" lvl="0" indent="0" algn="l" rtl="0">
              <a:spcBef>
                <a:spcPts val="0"/>
              </a:spcBef>
              <a:spcAft>
                <a:spcPts val="0"/>
              </a:spcAft>
              <a:buNone/>
            </a:pPr>
            <a:endParaRPr sz="1200">
              <a:solidFill>
                <a:srgbClr val="123D60"/>
              </a:solidFill>
              <a:latin typeface="Barlow Semi Condensed Light"/>
              <a:ea typeface="Barlow Semi Condensed Light"/>
              <a:cs typeface="Barlow Semi Condensed Light"/>
              <a:sym typeface="Barlow Semi Condensed Light"/>
            </a:endParaRPr>
          </a:p>
          <a:p>
            <a:pPr marL="0" lvl="0" indent="0" algn="l" rtl="0">
              <a:lnSpc>
                <a:spcPct val="115000"/>
              </a:lnSpc>
              <a:spcBef>
                <a:spcPts val="1600"/>
              </a:spcBef>
              <a:spcAft>
                <a:spcPts val="0"/>
              </a:spcAft>
              <a:buNone/>
            </a:pPr>
            <a:endParaRPr sz="1200">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1600"/>
              </a:spcAft>
              <a:buNone/>
            </a:pPr>
            <a:endParaRPr sz="1200">
              <a:solidFill>
                <a:srgbClr val="123D60"/>
              </a:solidFill>
              <a:latin typeface="Barlow Semi Condensed Light"/>
              <a:ea typeface="Barlow Semi Condensed Light"/>
              <a:cs typeface="Barlow Semi Condensed Light"/>
              <a:sym typeface="Barlow Semi Condensed Light"/>
            </a:endParaRPr>
          </a:p>
        </p:txBody>
      </p:sp>
      <p:sp>
        <p:nvSpPr>
          <p:cNvPr id="677" name="Google Shape;677;p47"/>
          <p:cNvSpPr txBox="1"/>
          <p:nvPr/>
        </p:nvSpPr>
        <p:spPr>
          <a:xfrm>
            <a:off x="781275" y="1532900"/>
            <a:ext cx="7832100" cy="33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23D60"/>
                </a:solidFill>
                <a:latin typeface="Barlow Semi Condensed Light"/>
                <a:ea typeface="Barlow Semi Condensed Light"/>
                <a:cs typeface="Barlow Semi Condensed Light"/>
                <a:sym typeface="Barlow Semi Condensed Light"/>
              </a:rPr>
              <a:t>The drawback of the current compensation plan is that it is </a:t>
            </a:r>
            <a:r>
              <a:rPr lang="en" b="1">
                <a:solidFill>
                  <a:srgbClr val="123D60"/>
                </a:solidFill>
                <a:latin typeface="Barlow Semi Condensed"/>
                <a:ea typeface="Barlow Semi Condensed"/>
                <a:cs typeface="Barlow Semi Condensed"/>
                <a:sym typeface="Barlow Semi Condensed"/>
              </a:rPr>
              <a:t>not uniform and not comprehensive of all the parameters.</a:t>
            </a:r>
            <a:r>
              <a:rPr lang="en">
                <a:solidFill>
                  <a:srgbClr val="123D60"/>
                </a:solidFill>
                <a:latin typeface="Barlow Semi Condensed Light"/>
                <a:ea typeface="Barlow Semi Condensed Light"/>
                <a:cs typeface="Barlow Semi Condensed Light"/>
                <a:sym typeface="Barlow Semi Condensed Light"/>
              </a:rPr>
              <a:t> The selling of the car in the store will depend on the amount of people that who turn up to buy the car in that particular showroom. For example there are two areas P &amp; Q where the stores have been located they do not have the population with same per capita income. </a:t>
            </a: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1600"/>
              </a:spcBef>
              <a:spcAft>
                <a:spcPts val="0"/>
              </a:spcAft>
              <a:buNone/>
            </a:pPr>
            <a:r>
              <a:rPr lang="en">
                <a:solidFill>
                  <a:srgbClr val="123D60"/>
                </a:solidFill>
                <a:latin typeface="Barlow Semi Condensed Light"/>
                <a:ea typeface="Barlow Semi Condensed Light"/>
                <a:cs typeface="Barlow Semi Condensed Light"/>
                <a:sym typeface="Barlow Semi Condensed Light"/>
              </a:rPr>
              <a:t>Let’s say that P has a population whose per capita income is greater in comparison to the population around Q . Due to this sales representatives in P showroom will be more likely to sell the car as the people coming to their store will have the money to buy them. </a:t>
            </a: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1600"/>
              </a:spcBef>
              <a:spcAft>
                <a:spcPts val="0"/>
              </a:spcAft>
              <a:buNone/>
            </a:pPr>
            <a:r>
              <a:rPr lang="en">
                <a:solidFill>
                  <a:srgbClr val="123D60"/>
                </a:solidFill>
                <a:latin typeface="Barlow Semi Condensed Light"/>
                <a:ea typeface="Barlow Semi Condensed Light"/>
                <a:cs typeface="Barlow Semi Condensed Light"/>
                <a:sym typeface="Barlow Semi Condensed Light"/>
              </a:rPr>
              <a:t>Also there can be a possibility that people in the area located our not</a:t>
            </a:r>
            <a:r>
              <a:rPr lang="en" b="1">
                <a:solidFill>
                  <a:srgbClr val="123D60"/>
                </a:solidFill>
                <a:latin typeface="Barlow Semi Condensed"/>
                <a:ea typeface="Barlow Semi Condensed"/>
                <a:cs typeface="Barlow Semi Condensed"/>
                <a:sym typeface="Barlow Semi Condensed"/>
              </a:rPr>
              <a:t> aware of the need </a:t>
            </a:r>
            <a:r>
              <a:rPr lang="en">
                <a:solidFill>
                  <a:srgbClr val="123D60"/>
                </a:solidFill>
                <a:latin typeface="Barlow Semi Condensed Light"/>
                <a:ea typeface="Barlow Semi Condensed Light"/>
                <a:cs typeface="Barlow Semi Condensed Light"/>
                <a:sym typeface="Barlow Semi Condensed Light"/>
              </a:rPr>
              <a:t>for the electric vehicles.</a:t>
            </a: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1600"/>
              </a:spcBef>
              <a:spcAft>
                <a:spcPts val="0"/>
              </a:spcAft>
              <a:buNone/>
            </a:pPr>
            <a:r>
              <a:rPr lang="en">
                <a:solidFill>
                  <a:srgbClr val="123D60"/>
                </a:solidFill>
                <a:latin typeface="Barlow Semi Condensed Light"/>
                <a:ea typeface="Barlow Semi Condensed Light"/>
                <a:cs typeface="Barlow Semi Condensed Light"/>
                <a:sym typeface="Barlow Semi Condensed Light"/>
              </a:rPr>
              <a:t>Hence, the sales representative in store P will have an advantage to get higher compensation over the sales representatives in store Q. Thus , based on sales number we cannot assign ranks to them.</a:t>
            </a: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1600"/>
              </a:spcBef>
              <a:spcAft>
                <a:spcPts val="0"/>
              </a:spcAft>
              <a:buNone/>
            </a:pP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1600"/>
              </a:spcBef>
              <a:spcAft>
                <a:spcPts val="1600"/>
              </a:spcAft>
              <a:buNone/>
            </a:pPr>
            <a:endParaRPr>
              <a:solidFill>
                <a:srgbClr val="123D60"/>
              </a:solidFill>
              <a:latin typeface="Barlow Semi Condensed Light"/>
              <a:ea typeface="Barlow Semi Condensed Light"/>
              <a:cs typeface="Barlow Semi Condensed Light"/>
              <a:sym typeface="Barlow Semi Condensed Light"/>
            </a:endParaRPr>
          </a:p>
        </p:txBody>
      </p:sp>
      <p:sp>
        <p:nvSpPr>
          <p:cNvPr id="678" name="Google Shape;678;p47"/>
          <p:cNvSpPr txBox="1"/>
          <p:nvPr/>
        </p:nvSpPr>
        <p:spPr>
          <a:xfrm>
            <a:off x="4742925" y="164025"/>
            <a:ext cx="4317600" cy="8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rgbClr val="123D60"/>
                </a:solidFill>
                <a:latin typeface="Anton"/>
                <a:ea typeface="Anton"/>
                <a:cs typeface="Anton"/>
                <a:sym typeface="Anton"/>
              </a:rPr>
              <a:t>Q5 IS THIS THE RIGHT STRATEGY</a:t>
            </a:r>
            <a:endParaRPr sz="2800">
              <a:solidFill>
                <a:srgbClr val="123D60"/>
              </a:solidFill>
              <a:latin typeface="Anton"/>
              <a:ea typeface="Anton"/>
              <a:cs typeface="Anton"/>
              <a:sym typeface="Anton"/>
            </a:endParaRPr>
          </a:p>
          <a:p>
            <a:pPr marL="0" lvl="0" indent="0" algn="ctr" rtl="0">
              <a:spcBef>
                <a:spcPts val="0"/>
              </a:spcBef>
              <a:spcAft>
                <a:spcPts val="0"/>
              </a:spcAft>
              <a:buNone/>
            </a:pPr>
            <a:endParaRPr sz="2800">
              <a:solidFill>
                <a:srgbClr val="123D60"/>
              </a:solidFill>
              <a:latin typeface="Anton"/>
              <a:ea typeface="Anton"/>
              <a:cs typeface="Anton"/>
              <a:sym typeface="Anto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6"/>
                                        </p:tgtEl>
                                        <p:attrNameLst>
                                          <p:attrName>style.visibility</p:attrName>
                                        </p:attrNameLst>
                                      </p:cBhvr>
                                      <p:to>
                                        <p:strVal val="visible"/>
                                      </p:to>
                                    </p:set>
                                    <p:animEffect transition="in" filter="fade">
                                      <p:cBhvr>
                                        <p:cTn id="7" dur="1000"/>
                                        <p:tgtEl>
                                          <p:spTgt spid="676"/>
                                        </p:tgtEl>
                                      </p:cBhvr>
                                    </p:animEffect>
                                  </p:childTnLst>
                                </p:cTn>
                              </p:par>
                              <p:par>
                                <p:cTn id="8" presetID="10" presetClass="entr" presetSubtype="0" fill="hold" nodeType="withEffect">
                                  <p:stCondLst>
                                    <p:cond delay="0"/>
                                  </p:stCondLst>
                                  <p:childTnLst>
                                    <p:set>
                                      <p:cBhvr>
                                        <p:cTn id="9" dur="1" fill="hold">
                                          <p:stCondLst>
                                            <p:cond delay="0"/>
                                          </p:stCondLst>
                                        </p:cTn>
                                        <p:tgtEl>
                                          <p:spTgt spid="677"/>
                                        </p:tgtEl>
                                        <p:attrNameLst>
                                          <p:attrName>style.visibility</p:attrName>
                                        </p:attrNameLst>
                                      </p:cBhvr>
                                      <p:to>
                                        <p:strVal val="visible"/>
                                      </p:to>
                                    </p:set>
                                    <p:animEffect transition="in" filter="fade">
                                      <p:cBhvr>
                                        <p:cTn id="10" dur="1000"/>
                                        <p:tgtEl>
                                          <p:spTgt spid="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8"/>
          <p:cNvSpPr txBox="1"/>
          <p:nvPr/>
        </p:nvSpPr>
        <p:spPr>
          <a:xfrm>
            <a:off x="781275" y="845250"/>
            <a:ext cx="7527900" cy="57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b="1">
                <a:solidFill>
                  <a:srgbClr val="53565A"/>
                </a:solidFill>
                <a:latin typeface="Anton"/>
                <a:ea typeface="Anton"/>
                <a:cs typeface="Anton"/>
                <a:sym typeface="Anton"/>
              </a:rPr>
              <a:t>5.3</a:t>
            </a:r>
            <a:r>
              <a:rPr lang="en">
                <a:solidFill>
                  <a:srgbClr val="53565A"/>
                </a:solidFill>
                <a:latin typeface="Anton"/>
                <a:ea typeface="Anton"/>
                <a:cs typeface="Anton"/>
                <a:sym typeface="Anton"/>
              </a:rPr>
              <a:t> </a:t>
            </a:r>
            <a:r>
              <a:rPr lang="en" sz="1500">
                <a:solidFill>
                  <a:srgbClr val="53565A"/>
                </a:solidFill>
                <a:latin typeface="Anton"/>
                <a:ea typeface="Anton"/>
                <a:cs typeface="Anton"/>
                <a:sym typeface="Anton"/>
              </a:rPr>
              <a:t>What are the other way you can suggest for calculating the payouts to avoid these drawbacks?</a:t>
            </a:r>
            <a:endParaRPr sz="1500">
              <a:solidFill>
                <a:srgbClr val="53565A"/>
              </a:solidFill>
              <a:latin typeface="Anton"/>
              <a:ea typeface="Anton"/>
              <a:cs typeface="Anton"/>
              <a:sym typeface="Anton"/>
            </a:endParaRPr>
          </a:p>
          <a:p>
            <a:pPr marL="0" lvl="0" indent="0" algn="l" rtl="0">
              <a:lnSpc>
                <a:spcPct val="115000"/>
              </a:lnSpc>
              <a:spcBef>
                <a:spcPts val="300"/>
              </a:spcBef>
              <a:spcAft>
                <a:spcPts val="0"/>
              </a:spcAft>
              <a:buNone/>
            </a:pPr>
            <a:endParaRPr>
              <a:solidFill>
                <a:srgbClr val="53565A"/>
              </a:solidFill>
              <a:latin typeface="Anton"/>
              <a:ea typeface="Anton"/>
              <a:cs typeface="Anton"/>
              <a:sym typeface="Anton"/>
            </a:endParaRPr>
          </a:p>
          <a:p>
            <a:pPr marL="0" lvl="0" indent="0" algn="l" rtl="0">
              <a:spcBef>
                <a:spcPts val="0"/>
              </a:spcBef>
              <a:spcAft>
                <a:spcPts val="0"/>
              </a:spcAft>
              <a:buNone/>
            </a:pPr>
            <a:endParaRPr sz="1200">
              <a:solidFill>
                <a:srgbClr val="123D60"/>
              </a:solidFill>
              <a:latin typeface="Barlow Semi Condensed Light"/>
              <a:ea typeface="Barlow Semi Condensed Light"/>
              <a:cs typeface="Barlow Semi Condensed Light"/>
              <a:sym typeface="Barlow Semi Condensed Light"/>
            </a:endParaRPr>
          </a:p>
          <a:p>
            <a:pPr marL="0" lvl="0" indent="0" algn="l" rtl="0">
              <a:lnSpc>
                <a:spcPct val="115000"/>
              </a:lnSpc>
              <a:spcBef>
                <a:spcPts val="1600"/>
              </a:spcBef>
              <a:spcAft>
                <a:spcPts val="0"/>
              </a:spcAft>
              <a:buNone/>
            </a:pPr>
            <a:endParaRPr sz="1200">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1600"/>
              </a:spcAft>
              <a:buNone/>
            </a:pPr>
            <a:endParaRPr sz="1200">
              <a:solidFill>
                <a:srgbClr val="123D60"/>
              </a:solidFill>
              <a:latin typeface="Barlow Semi Condensed Light"/>
              <a:ea typeface="Barlow Semi Condensed Light"/>
              <a:cs typeface="Barlow Semi Condensed Light"/>
              <a:sym typeface="Barlow Semi Condensed Light"/>
            </a:endParaRPr>
          </a:p>
        </p:txBody>
      </p:sp>
      <p:sp>
        <p:nvSpPr>
          <p:cNvPr id="684" name="Google Shape;684;p48"/>
          <p:cNvSpPr txBox="1"/>
          <p:nvPr/>
        </p:nvSpPr>
        <p:spPr>
          <a:xfrm>
            <a:off x="781275" y="1532900"/>
            <a:ext cx="7832100" cy="33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23D60"/>
                </a:solidFill>
                <a:latin typeface="Barlow Semi Condensed Light"/>
                <a:ea typeface="Barlow Semi Condensed Light"/>
                <a:cs typeface="Barlow Semi Condensed Light"/>
                <a:sym typeface="Barlow Semi Condensed Light"/>
              </a:rPr>
              <a:t>The others way we can use for calculating the payouts to avoid these drawbacks are</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1600"/>
              </a:spcBef>
              <a:spcAft>
                <a:spcPts val="0"/>
              </a:spcAft>
              <a:buClr>
                <a:srgbClr val="123D60"/>
              </a:buClr>
              <a:buSzPts val="1400"/>
              <a:buFont typeface="Barlow Semi Condensed Light"/>
              <a:buChar char="➢"/>
            </a:pPr>
            <a:r>
              <a:rPr lang="en">
                <a:solidFill>
                  <a:srgbClr val="123D60"/>
                </a:solidFill>
                <a:latin typeface="Barlow Semi Condensed Light"/>
                <a:ea typeface="Barlow Semi Condensed Light"/>
                <a:cs typeface="Barlow Semi Condensed Light"/>
                <a:sym typeface="Barlow Semi Condensed Light"/>
              </a:rPr>
              <a:t>We can create some </a:t>
            </a:r>
            <a:r>
              <a:rPr lang="en" b="1">
                <a:solidFill>
                  <a:srgbClr val="123D60"/>
                </a:solidFill>
                <a:latin typeface="Barlow Semi Condensed"/>
                <a:ea typeface="Barlow Semi Condensed"/>
                <a:cs typeface="Barlow Semi Condensed"/>
                <a:sym typeface="Barlow Semi Condensed"/>
              </a:rPr>
              <a:t>metric for the actual demand </a:t>
            </a:r>
            <a:r>
              <a:rPr lang="en">
                <a:solidFill>
                  <a:srgbClr val="123D60"/>
                </a:solidFill>
                <a:latin typeface="Barlow Semi Condensed Light"/>
                <a:ea typeface="Barlow Semi Condensed Light"/>
                <a:cs typeface="Barlow Semi Condensed Light"/>
                <a:sym typeface="Barlow Semi Condensed Light"/>
              </a:rPr>
              <a:t>of the vehicle in the area where the store is located and if we find that the demand for the product is different in all the areas where the stores are located we can rectify this bias generated in sales with the help of some kind of normalization . We can assign a lower weight to the store while calculating payout with higher demand of product and a higher weight to the store with population having less demand.</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Char char="➢"/>
            </a:pPr>
            <a:r>
              <a:rPr lang="en">
                <a:solidFill>
                  <a:srgbClr val="123D60"/>
                </a:solidFill>
                <a:latin typeface="Barlow Semi Condensed Light"/>
                <a:ea typeface="Barlow Semi Condensed Light"/>
                <a:cs typeface="Barlow Semi Condensed Light"/>
                <a:sym typeface="Barlow Semi Condensed Light"/>
              </a:rPr>
              <a:t>We can look at the growth of the sales representative in the same store in a </a:t>
            </a:r>
            <a:r>
              <a:rPr lang="en" b="1">
                <a:solidFill>
                  <a:srgbClr val="123D60"/>
                </a:solidFill>
                <a:latin typeface="Barlow Semi Condensed"/>
                <a:ea typeface="Barlow Semi Condensed"/>
                <a:cs typeface="Barlow Semi Condensed"/>
                <a:sym typeface="Barlow Semi Condensed"/>
              </a:rPr>
              <a:t>quarterly or annual period </a:t>
            </a:r>
            <a:r>
              <a:rPr lang="en">
                <a:solidFill>
                  <a:srgbClr val="123D60"/>
                </a:solidFill>
                <a:latin typeface="Barlow Semi Condensed Light"/>
                <a:ea typeface="Barlow Semi Condensed Light"/>
                <a:cs typeface="Barlow Semi Condensed Light"/>
                <a:sym typeface="Barlow Semi Condensed Light"/>
              </a:rPr>
              <a:t>of time. The company would always want their employees to enhance their skills  and outshine their own performance .</a:t>
            </a: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1600"/>
              </a:spcBef>
              <a:spcAft>
                <a:spcPts val="0"/>
              </a:spcAft>
              <a:buNone/>
            </a:pPr>
            <a:endParaRPr b="1">
              <a:solidFill>
                <a:srgbClr val="123D60"/>
              </a:solidFill>
              <a:latin typeface="Barlow Semi Condensed"/>
              <a:ea typeface="Barlow Semi Condensed"/>
              <a:cs typeface="Barlow Semi Condensed"/>
              <a:sym typeface="Barlow Semi Condensed"/>
            </a:endParaRPr>
          </a:p>
          <a:p>
            <a:pPr marL="0" lvl="0" indent="0" algn="l" rtl="0">
              <a:spcBef>
                <a:spcPts val="1600"/>
              </a:spcBef>
              <a:spcAft>
                <a:spcPts val="0"/>
              </a:spcAft>
              <a:buNone/>
            </a:pPr>
            <a:endParaRPr b="1">
              <a:solidFill>
                <a:srgbClr val="123D60"/>
              </a:solidFill>
              <a:latin typeface="Barlow Semi Condensed"/>
              <a:ea typeface="Barlow Semi Condensed"/>
              <a:cs typeface="Barlow Semi Condensed"/>
              <a:sym typeface="Barlow Semi Condensed"/>
            </a:endParaRPr>
          </a:p>
          <a:p>
            <a:pPr marL="0" lvl="0" indent="0" algn="l" rtl="0">
              <a:spcBef>
                <a:spcPts val="1600"/>
              </a:spcBef>
              <a:spcAft>
                <a:spcPts val="1600"/>
              </a:spcAft>
              <a:buNone/>
            </a:pPr>
            <a:endParaRPr>
              <a:solidFill>
                <a:srgbClr val="123D60"/>
              </a:solidFill>
              <a:latin typeface="Barlow Semi Condensed Light"/>
              <a:ea typeface="Barlow Semi Condensed Light"/>
              <a:cs typeface="Barlow Semi Condensed Light"/>
              <a:sym typeface="Barlow Semi Condensed Light"/>
            </a:endParaRPr>
          </a:p>
        </p:txBody>
      </p:sp>
      <p:sp>
        <p:nvSpPr>
          <p:cNvPr id="685" name="Google Shape;685;p48"/>
          <p:cNvSpPr txBox="1"/>
          <p:nvPr/>
        </p:nvSpPr>
        <p:spPr>
          <a:xfrm>
            <a:off x="4742925" y="164025"/>
            <a:ext cx="4317600" cy="8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rgbClr val="123D60"/>
                </a:solidFill>
                <a:latin typeface="Anton"/>
                <a:ea typeface="Anton"/>
                <a:cs typeface="Anton"/>
                <a:sym typeface="Anton"/>
              </a:rPr>
              <a:t>Q5 IS THIS THE RIGHT STRATEGY</a:t>
            </a:r>
            <a:endParaRPr sz="2800">
              <a:solidFill>
                <a:srgbClr val="123D60"/>
              </a:solidFill>
              <a:latin typeface="Anton"/>
              <a:ea typeface="Anton"/>
              <a:cs typeface="Anton"/>
              <a:sym typeface="Anton"/>
            </a:endParaRPr>
          </a:p>
          <a:p>
            <a:pPr marL="0" lvl="0" indent="0" algn="ctr" rtl="0">
              <a:spcBef>
                <a:spcPts val="0"/>
              </a:spcBef>
              <a:spcAft>
                <a:spcPts val="0"/>
              </a:spcAft>
              <a:buNone/>
            </a:pPr>
            <a:endParaRPr sz="2800">
              <a:solidFill>
                <a:srgbClr val="123D60"/>
              </a:solidFill>
              <a:latin typeface="Anton"/>
              <a:ea typeface="Anton"/>
              <a:cs typeface="Anton"/>
              <a:sym typeface="Anto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83"/>
                                        </p:tgtEl>
                                        <p:attrNameLst>
                                          <p:attrName>style.visibility</p:attrName>
                                        </p:attrNameLst>
                                      </p:cBhvr>
                                      <p:to>
                                        <p:strVal val="visible"/>
                                      </p:to>
                                    </p:set>
                                    <p:animEffect transition="in" filter="fade">
                                      <p:cBhvr>
                                        <p:cTn id="7" dur="1000"/>
                                        <p:tgtEl>
                                          <p:spTgt spid="68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84"/>
                                        </p:tgtEl>
                                        <p:attrNameLst>
                                          <p:attrName>style.visibility</p:attrName>
                                        </p:attrNameLst>
                                      </p:cBhvr>
                                      <p:to>
                                        <p:strVal val="visible"/>
                                      </p:to>
                                    </p:set>
                                    <p:animEffect transition="in" filter="fade">
                                      <p:cBhvr>
                                        <p:cTn id="11" dur="1000"/>
                                        <p:tgtEl>
                                          <p:spTgt spid="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ECDD"/>
        </a:solidFill>
        <a:effectLst/>
      </p:bgPr>
    </p:bg>
    <p:spTree>
      <p:nvGrpSpPr>
        <p:cNvPr id="1" name="Shape 689"/>
        <p:cNvGrpSpPr/>
        <p:nvPr/>
      </p:nvGrpSpPr>
      <p:grpSpPr>
        <a:xfrm>
          <a:off x="0" y="0"/>
          <a:ext cx="0" cy="0"/>
          <a:chOff x="0" y="0"/>
          <a:chExt cx="0" cy="0"/>
        </a:xfrm>
      </p:grpSpPr>
      <p:grpSp>
        <p:nvGrpSpPr>
          <p:cNvPr id="690" name="Google Shape;690;p49"/>
          <p:cNvGrpSpPr/>
          <p:nvPr/>
        </p:nvGrpSpPr>
        <p:grpSpPr>
          <a:xfrm>
            <a:off x="4571999" y="1277627"/>
            <a:ext cx="3867312" cy="3237699"/>
            <a:chOff x="4545949" y="1251677"/>
            <a:chExt cx="3867312" cy="3237699"/>
          </a:xfrm>
        </p:grpSpPr>
        <p:sp>
          <p:nvSpPr>
            <p:cNvPr id="691" name="Google Shape;691;p49"/>
            <p:cNvSpPr/>
            <p:nvPr/>
          </p:nvSpPr>
          <p:spPr>
            <a:xfrm>
              <a:off x="4936441" y="4347811"/>
              <a:ext cx="1866968" cy="141565"/>
            </a:xfrm>
            <a:custGeom>
              <a:avLst/>
              <a:gdLst/>
              <a:ahLst/>
              <a:cxnLst/>
              <a:rect l="l" t="t" r="r" b="b"/>
              <a:pathLst>
                <a:path w="23422" h="1776" extrusionOk="0">
                  <a:moveTo>
                    <a:pt x="1" y="0"/>
                  </a:moveTo>
                  <a:lnTo>
                    <a:pt x="1" y="1775"/>
                  </a:lnTo>
                  <a:lnTo>
                    <a:pt x="23422" y="1775"/>
                  </a:lnTo>
                  <a:lnTo>
                    <a:pt x="23422" y="0"/>
                  </a:lnTo>
                  <a:close/>
                </a:path>
              </a:pathLst>
            </a:custGeom>
            <a:solidFill>
              <a:srgbClr val="123D60">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7301388" y="1941000"/>
              <a:ext cx="274999" cy="474274"/>
            </a:xfrm>
            <a:custGeom>
              <a:avLst/>
              <a:gdLst/>
              <a:ahLst/>
              <a:cxnLst/>
              <a:rect l="l" t="t" r="r" b="b"/>
              <a:pathLst>
                <a:path w="3450" h="5950" extrusionOk="0">
                  <a:moveTo>
                    <a:pt x="2500" y="1"/>
                  </a:moveTo>
                  <a:cubicBezTo>
                    <a:pt x="2500" y="1"/>
                    <a:pt x="525" y="3125"/>
                    <a:pt x="1" y="5000"/>
                  </a:cubicBezTo>
                  <a:cubicBezTo>
                    <a:pt x="1" y="5000"/>
                    <a:pt x="525" y="5950"/>
                    <a:pt x="1575" y="5950"/>
                  </a:cubicBezTo>
                  <a:lnTo>
                    <a:pt x="3450" y="2925"/>
                  </a:lnTo>
                  <a:lnTo>
                    <a:pt x="2500" y="1"/>
                  </a:ln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5267151" y="3618634"/>
              <a:ext cx="1245389" cy="91667"/>
            </a:xfrm>
            <a:custGeom>
              <a:avLst/>
              <a:gdLst/>
              <a:ahLst/>
              <a:cxnLst/>
              <a:rect l="l" t="t" r="r" b="b"/>
              <a:pathLst>
                <a:path w="15624" h="1150" extrusionOk="0">
                  <a:moveTo>
                    <a:pt x="1" y="0"/>
                  </a:moveTo>
                  <a:lnTo>
                    <a:pt x="1" y="1150"/>
                  </a:lnTo>
                  <a:lnTo>
                    <a:pt x="15623" y="1150"/>
                  </a:lnTo>
                  <a:lnTo>
                    <a:pt x="15623" y="0"/>
                  </a:lnTo>
                  <a:close/>
                </a:path>
              </a:pathLst>
            </a:custGeom>
            <a:solidFill>
              <a:srgbClr val="B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5267151" y="3618634"/>
              <a:ext cx="1245389" cy="91667"/>
            </a:xfrm>
            <a:custGeom>
              <a:avLst/>
              <a:gdLst/>
              <a:ahLst/>
              <a:cxnLst/>
              <a:rect l="l" t="t" r="r" b="b"/>
              <a:pathLst>
                <a:path w="15624" h="1150" extrusionOk="0">
                  <a:moveTo>
                    <a:pt x="1" y="0"/>
                  </a:moveTo>
                  <a:lnTo>
                    <a:pt x="1" y="1150"/>
                  </a:lnTo>
                  <a:lnTo>
                    <a:pt x="15623" y="1150"/>
                  </a:lnTo>
                  <a:lnTo>
                    <a:pt x="15623" y="0"/>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5209442" y="3277878"/>
              <a:ext cx="107608" cy="1153723"/>
            </a:xfrm>
            <a:custGeom>
              <a:avLst/>
              <a:gdLst/>
              <a:ahLst/>
              <a:cxnLst/>
              <a:rect l="l" t="t" r="r" b="b"/>
              <a:pathLst>
                <a:path w="1350" h="14474" extrusionOk="0">
                  <a:moveTo>
                    <a:pt x="0" y="1"/>
                  </a:moveTo>
                  <a:lnTo>
                    <a:pt x="0" y="14473"/>
                  </a:lnTo>
                  <a:lnTo>
                    <a:pt x="1350" y="14473"/>
                  </a:lnTo>
                  <a:lnTo>
                    <a:pt x="135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5209442" y="3369543"/>
              <a:ext cx="107608" cy="65840"/>
            </a:xfrm>
            <a:custGeom>
              <a:avLst/>
              <a:gdLst/>
              <a:ahLst/>
              <a:cxnLst/>
              <a:rect l="l" t="t" r="r" b="b"/>
              <a:pathLst>
                <a:path w="1350" h="826" extrusionOk="0">
                  <a:moveTo>
                    <a:pt x="0" y="1"/>
                  </a:moveTo>
                  <a:lnTo>
                    <a:pt x="0" y="826"/>
                  </a:lnTo>
                  <a:lnTo>
                    <a:pt x="1350" y="826"/>
                  </a:lnTo>
                  <a:lnTo>
                    <a:pt x="1350" y="1"/>
                  </a:lnTo>
                  <a:close/>
                </a:path>
              </a:pathLst>
            </a:custGeom>
            <a:solidFill>
              <a:srgbClr val="164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5856913" y="3277878"/>
              <a:ext cx="99717" cy="1119846"/>
            </a:xfrm>
            <a:custGeom>
              <a:avLst/>
              <a:gdLst/>
              <a:ahLst/>
              <a:cxnLst/>
              <a:rect l="l" t="t" r="r" b="b"/>
              <a:pathLst>
                <a:path w="1251" h="14049" extrusionOk="0">
                  <a:moveTo>
                    <a:pt x="1" y="1"/>
                  </a:moveTo>
                  <a:lnTo>
                    <a:pt x="1" y="14048"/>
                  </a:lnTo>
                  <a:lnTo>
                    <a:pt x="1250" y="14048"/>
                  </a:lnTo>
                  <a:lnTo>
                    <a:pt x="125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5856913" y="3369543"/>
              <a:ext cx="99717" cy="65840"/>
            </a:xfrm>
            <a:custGeom>
              <a:avLst/>
              <a:gdLst/>
              <a:ahLst/>
              <a:cxnLst/>
              <a:rect l="l" t="t" r="r" b="b"/>
              <a:pathLst>
                <a:path w="1251" h="826" extrusionOk="0">
                  <a:moveTo>
                    <a:pt x="1" y="1"/>
                  </a:moveTo>
                  <a:lnTo>
                    <a:pt x="1" y="826"/>
                  </a:lnTo>
                  <a:lnTo>
                    <a:pt x="1250" y="826"/>
                  </a:lnTo>
                  <a:lnTo>
                    <a:pt x="1250" y="1"/>
                  </a:lnTo>
                  <a:close/>
                </a:path>
              </a:pathLst>
            </a:custGeom>
            <a:solidFill>
              <a:srgbClr val="164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6446675" y="3277878"/>
              <a:ext cx="99717" cy="1153723"/>
            </a:xfrm>
            <a:custGeom>
              <a:avLst/>
              <a:gdLst/>
              <a:ahLst/>
              <a:cxnLst/>
              <a:rect l="l" t="t" r="r" b="b"/>
              <a:pathLst>
                <a:path w="1251" h="14474" extrusionOk="0">
                  <a:moveTo>
                    <a:pt x="0" y="1"/>
                  </a:moveTo>
                  <a:lnTo>
                    <a:pt x="0" y="14473"/>
                  </a:lnTo>
                  <a:lnTo>
                    <a:pt x="1250" y="14473"/>
                  </a:lnTo>
                  <a:lnTo>
                    <a:pt x="125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6446675" y="3369543"/>
              <a:ext cx="99717" cy="65840"/>
            </a:xfrm>
            <a:custGeom>
              <a:avLst/>
              <a:gdLst/>
              <a:ahLst/>
              <a:cxnLst/>
              <a:rect l="l" t="t" r="r" b="b"/>
              <a:pathLst>
                <a:path w="1251" h="826" extrusionOk="0">
                  <a:moveTo>
                    <a:pt x="0" y="1"/>
                  </a:moveTo>
                  <a:lnTo>
                    <a:pt x="0" y="826"/>
                  </a:lnTo>
                  <a:lnTo>
                    <a:pt x="1250" y="826"/>
                  </a:lnTo>
                  <a:lnTo>
                    <a:pt x="1250" y="1"/>
                  </a:lnTo>
                  <a:close/>
                </a:path>
              </a:pathLst>
            </a:custGeom>
            <a:solidFill>
              <a:srgbClr val="164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4545949" y="1277583"/>
              <a:ext cx="2598147" cy="2092069"/>
            </a:xfrm>
            <a:custGeom>
              <a:avLst/>
              <a:gdLst/>
              <a:ahLst/>
              <a:cxnLst/>
              <a:rect l="l" t="t" r="r" b="b"/>
              <a:pathLst>
                <a:path w="32595" h="26246" extrusionOk="0">
                  <a:moveTo>
                    <a:pt x="1" y="0"/>
                  </a:moveTo>
                  <a:lnTo>
                    <a:pt x="1" y="26246"/>
                  </a:lnTo>
                  <a:lnTo>
                    <a:pt x="32595" y="26246"/>
                  </a:lnTo>
                  <a:lnTo>
                    <a:pt x="32595" y="0"/>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4627651" y="1343343"/>
              <a:ext cx="2458655" cy="1958554"/>
            </a:xfrm>
            <a:custGeom>
              <a:avLst/>
              <a:gdLst/>
              <a:ahLst/>
              <a:cxnLst/>
              <a:rect l="l" t="t" r="r" b="b"/>
              <a:pathLst>
                <a:path w="30845" h="24571" extrusionOk="0">
                  <a:moveTo>
                    <a:pt x="0" y="0"/>
                  </a:moveTo>
                  <a:lnTo>
                    <a:pt x="0" y="24571"/>
                  </a:lnTo>
                  <a:lnTo>
                    <a:pt x="30845" y="24571"/>
                  </a:lnTo>
                  <a:lnTo>
                    <a:pt x="308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5067960" y="1251677"/>
              <a:ext cx="1593961" cy="117652"/>
            </a:xfrm>
            <a:custGeom>
              <a:avLst/>
              <a:gdLst/>
              <a:ahLst/>
              <a:cxnLst/>
              <a:rect l="l" t="t" r="r" b="b"/>
              <a:pathLst>
                <a:path w="19997" h="1476" extrusionOk="0">
                  <a:moveTo>
                    <a:pt x="0" y="0"/>
                  </a:moveTo>
                  <a:lnTo>
                    <a:pt x="0" y="1475"/>
                  </a:lnTo>
                  <a:lnTo>
                    <a:pt x="19997" y="1475"/>
                  </a:lnTo>
                  <a:lnTo>
                    <a:pt x="19997" y="0"/>
                  </a:lnTo>
                  <a:close/>
                </a:path>
              </a:pathLst>
            </a:custGeom>
            <a:solidFill>
              <a:srgbClr val="14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5695596" y="1446075"/>
              <a:ext cx="523320" cy="85137"/>
            </a:xfrm>
            <a:custGeom>
              <a:avLst/>
              <a:gdLst/>
              <a:ahLst/>
              <a:cxnLst/>
              <a:rect l="l" t="t" r="r" b="b"/>
              <a:pathLst>
                <a:path w="7075" h="1151" extrusionOk="0">
                  <a:moveTo>
                    <a:pt x="0" y="0"/>
                  </a:moveTo>
                  <a:lnTo>
                    <a:pt x="0" y="1150"/>
                  </a:lnTo>
                  <a:lnTo>
                    <a:pt x="7074" y="1150"/>
                  </a:lnTo>
                  <a:lnTo>
                    <a:pt x="7074" y="0"/>
                  </a:lnTo>
                  <a:close/>
                </a:path>
              </a:pathLst>
            </a:custGeom>
            <a:solidFill>
              <a:srgbClr val="14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7367148" y="4347811"/>
              <a:ext cx="1046114" cy="141565"/>
            </a:xfrm>
            <a:custGeom>
              <a:avLst/>
              <a:gdLst/>
              <a:ahLst/>
              <a:cxnLst/>
              <a:rect l="l" t="t" r="r" b="b"/>
              <a:pathLst>
                <a:path w="13124" h="1776" extrusionOk="0">
                  <a:moveTo>
                    <a:pt x="6574" y="0"/>
                  </a:moveTo>
                  <a:cubicBezTo>
                    <a:pt x="2925" y="0"/>
                    <a:pt x="0" y="425"/>
                    <a:pt x="0" y="950"/>
                  </a:cubicBezTo>
                  <a:cubicBezTo>
                    <a:pt x="0" y="1375"/>
                    <a:pt x="2925" y="1775"/>
                    <a:pt x="6574" y="1775"/>
                  </a:cubicBezTo>
                  <a:cubicBezTo>
                    <a:pt x="10224" y="1775"/>
                    <a:pt x="13123" y="1375"/>
                    <a:pt x="13123" y="950"/>
                  </a:cubicBezTo>
                  <a:cubicBezTo>
                    <a:pt x="13123" y="425"/>
                    <a:pt x="10224" y="0"/>
                    <a:pt x="6574" y="0"/>
                  </a:cubicBezTo>
                  <a:close/>
                </a:path>
              </a:pathLst>
            </a:custGeom>
            <a:solidFill>
              <a:srgbClr val="123D60">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8090342" y="4224262"/>
              <a:ext cx="183413" cy="218804"/>
            </a:xfrm>
            <a:custGeom>
              <a:avLst/>
              <a:gdLst/>
              <a:ahLst/>
              <a:cxnLst/>
              <a:rect l="l" t="t" r="r" b="b"/>
              <a:pathLst>
                <a:path w="2301" h="2745" extrusionOk="0">
                  <a:moveTo>
                    <a:pt x="1251" y="1"/>
                  </a:moveTo>
                  <a:lnTo>
                    <a:pt x="1" y="301"/>
                  </a:lnTo>
                  <a:cubicBezTo>
                    <a:pt x="1" y="301"/>
                    <a:pt x="201" y="1775"/>
                    <a:pt x="626" y="2500"/>
                  </a:cubicBezTo>
                  <a:cubicBezTo>
                    <a:pt x="626" y="2500"/>
                    <a:pt x="1189" y="2744"/>
                    <a:pt x="1662" y="2744"/>
                  </a:cubicBezTo>
                  <a:cubicBezTo>
                    <a:pt x="2005" y="2744"/>
                    <a:pt x="2300" y="2616"/>
                    <a:pt x="2300" y="2175"/>
                  </a:cubicBezTo>
                  <a:lnTo>
                    <a:pt x="1251" y="1"/>
                  </a:ln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7998677" y="3959310"/>
              <a:ext cx="233231" cy="412978"/>
            </a:xfrm>
            <a:custGeom>
              <a:avLst/>
              <a:gdLst/>
              <a:ahLst/>
              <a:cxnLst/>
              <a:rect l="l" t="t" r="r" b="b"/>
              <a:pathLst>
                <a:path w="2926" h="5181" extrusionOk="0">
                  <a:moveTo>
                    <a:pt x="1776" y="0"/>
                  </a:moveTo>
                  <a:cubicBezTo>
                    <a:pt x="1251" y="200"/>
                    <a:pt x="626" y="400"/>
                    <a:pt x="1" y="500"/>
                  </a:cubicBezTo>
                  <a:cubicBezTo>
                    <a:pt x="726" y="2075"/>
                    <a:pt x="1451" y="4475"/>
                    <a:pt x="1451" y="4475"/>
                  </a:cubicBezTo>
                  <a:cubicBezTo>
                    <a:pt x="1451" y="4475"/>
                    <a:pt x="1735" y="5109"/>
                    <a:pt x="1935" y="5109"/>
                  </a:cubicBezTo>
                  <a:cubicBezTo>
                    <a:pt x="1949" y="5109"/>
                    <a:pt x="1963" y="5106"/>
                    <a:pt x="1976" y="5099"/>
                  </a:cubicBezTo>
                  <a:cubicBezTo>
                    <a:pt x="2116" y="5157"/>
                    <a:pt x="2237" y="5181"/>
                    <a:pt x="2342" y="5181"/>
                  </a:cubicBezTo>
                  <a:cubicBezTo>
                    <a:pt x="2779" y="5181"/>
                    <a:pt x="2925" y="4774"/>
                    <a:pt x="2925" y="4774"/>
                  </a:cubicBezTo>
                  <a:lnTo>
                    <a:pt x="2401" y="3325"/>
                  </a:lnTo>
                  <a:cubicBezTo>
                    <a:pt x="2401" y="3325"/>
                    <a:pt x="2076" y="1750"/>
                    <a:pt x="1776" y="0"/>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7500659" y="3991193"/>
              <a:ext cx="233152" cy="390579"/>
            </a:xfrm>
            <a:custGeom>
              <a:avLst/>
              <a:gdLst/>
              <a:ahLst/>
              <a:cxnLst/>
              <a:rect l="l" t="t" r="r" b="b"/>
              <a:pathLst>
                <a:path w="2925" h="4900" extrusionOk="0">
                  <a:moveTo>
                    <a:pt x="2925" y="0"/>
                  </a:moveTo>
                  <a:cubicBezTo>
                    <a:pt x="2400" y="0"/>
                    <a:pt x="1775" y="0"/>
                    <a:pt x="1150" y="100"/>
                  </a:cubicBezTo>
                  <a:cubicBezTo>
                    <a:pt x="1150" y="1575"/>
                    <a:pt x="1050" y="2725"/>
                    <a:pt x="1050" y="2725"/>
                  </a:cubicBezTo>
                  <a:lnTo>
                    <a:pt x="0" y="4899"/>
                  </a:lnTo>
                  <a:lnTo>
                    <a:pt x="1050" y="4799"/>
                  </a:lnTo>
                  <a:lnTo>
                    <a:pt x="2400" y="2825"/>
                  </a:lnTo>
                  <a:cubicBezTo>
                    <a:pt x="2400" y="2825"/>
                    <a:pt x="2600" y="1475"/>
                    <a:pt x="2925" y="0"/>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7426929" y="4208320"/>
              <a:ext cx="298913" cy="230043"/>
            </a:xfrm>
            <a:custGeom>
              <a:avLst/>
              <a:gdLst/>
              <a:ahLst/>
              <a:cxnLst/>
              <a:rect l="l" t="t" r="r" b="b"/>
              <a:pathLst>
                <a:path w="3750" h="2886" extrusionOk="0">
                  <a:moveTo>
                    <a:pt x="3325" y="1"/>
                  </a:moveTo>
                  <a:cubicBezTo>
                    <a:pt x="3325" y="1"/>
                    <a:pt x="2500" y="1351"/>
                    <a:pt x="1975" y="1750"/>
                  </a:cubicBezTo>
                  <a:cubicBezTo>
                    <a:pt x="1757" y="1927"/>
                    <a:pt x="1557" y="1978"/>
                    <a:pt x="1397" y="1978"/>
                  </a:cubicBezTo>
                  <a:cubicBezTo>
                    <a:pt x="1171" y="1978"/>
                    <a:pt x="1025" y="1875"/>
                    <a:pt x="1025" y="1875"/>
                  </a:cubicBezTo>
                  <a:cubicBezTo>
                    <a:pt x="1025" y="1875"/>
                    <a:pt x="0" y="2275"/>
                    <a:pt x="200" y="2700"/>
                  </a:cubicBezTo>
                  <a:cubicBezTo>
                    <a:pt x="264" y="2837"/>
                    <a:pt x="491" y="2886"/>
                    <a:pt x="781" y="2886"/>
                  </a:cubicBezTo>
                  <a:cubicBezTo>
                    <a:pt x="1391" y="2886"/>
                    <a:pt x="2279" y="2668"/>
                    <a:pt x="2500" y="2600"/>
                  </a:cubicBezTo>
                  <a:cubicBezTo>
                    <a:pt x="2700" y="2500"/>
                    <a:pt x="3125" y="1451"/>
                    <a:pt x="3125" y="1451"/>
                  </a:cubicBezTo>
                  <a:lnTo>
                    <a:pt x="3125" y="2600"/>
                  </a:lnTo>
                  <a:lnTo>
                    <a:pt x="3325" y="2600"/>
                  </a:lnTo>
                  <a:cubicBezTo>
                    <a:pt x="3325" y="2600"/>
                    <a:pt x="3525" y="1650"/>
                    <a:pt x="3625" y="1026"/>
                  </a:cubicBezTo>
                  <a:cubicBezTo>
                    <a:pt x="3750" y="301"/>
                    <a:pt x="3325" y="1"/>
                    <a:pt x="3325" y="1"/>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7251571" y="2447072"/>
              <a:ext cx="854810" cy="1794113"/>
            </a:xfrm>
            <a:custGeom>
              <a:avLst/>
              <a:gdLst/>
              <a:ahLst/>
              <a:cxnLst/>
              <a:rect l="l" t="t" r="r" b="b"/>
              <a:pathLst>
                <a:path w="10724" h="22508" extrusionOk="0">
                  <a:moveTo>
                    <a:pt x="6574" y="1"/>
                  </a:moveTo>
                  <a:lnTo>
                    <a:pt x="4900" y="426"/>
                  </a:lnTo>
                  <a:lnTo>
                    <a:pt x="3650" y="226"/>
                  </a:lnTo>
                  <a:cubicBezTo>
                    <a:pt x="3650" y="226"/>
                    <a:pt x="1" y="2300"/>
                    <a:pt x="950" y="7199"/>
                  </a:cubicBezTo>
                  <a:cubicBezTo>
                    <a:pt x="1150" y="8449"/>
                    <a:pt x="1250" y="9074"/>
                    <a:pt x="1775" y="11474"/>
                  </a:cubicBezTo>
                  <a:cubicBezTo>
                    <a:pt x="2200" y="14073"/>
                    <a:pt x="2500" y="16473"/>
                    <a:pt x="3850" y="22197"/>
                  </a:cubicBezTo>
                  <a:lnTo>
                    <a:pt x="3950" y="22297"/>
                  </a:lnTo>
                  <a:cubicBezTo>
                    <a:pt x="4075" y="22297"/>
                    <a:pt x="4375" y="22397"/>
                    <a:pt x="4900" y="22497"/>
                  </a:cubicBezTo>
                  <a:cubicBezTo>
                    <a:pt x="4985" y="22504"/>
                    <a:pt x="5069" y="22508"/>
                    <a:pt x="5153" y="22508"/>
                  </a:cubicBezTo>
                  <a:cubicBezTo>
                    <a:pt x="6196" y="22508"/>
                    <a:pt x="7074" y="21972"/>
                    <a:pt x="7074" y="21972"/>
                  </a:cubicBezTo>
                  <a:cubicBezTo>
                    <a:pt x="7199" y="21047"/>
                    <a:pt x="6350" y="17398"/>
                    <a:pt x="6250" y="17198"/>
                  </a:cubicBezTo>
                  <a:cubicBezTo>
                    <a:pt x="5725" y="15423"/>
                    <a:pt x="5200" y="14073"/>
                    <a:pt x="5200" y="14073"/>
                  </a:cubicBezTo>
                  <a:lnTo>
                    <a:pt x="5200" y="13973"/>
                  </a:lnTo>
                  <a:cubicBezTo>
                    <a:pt x="4800" y="12923"/>
                    <a:pt x="4900" y="11249"/>
                    <a:pt x="5100" y="9899"/>
                  </a:cubicBezTo>
                  <a:cubicBezTo>
                    <a:pt x="5100" y="9474"/>
                    <a:pt x="5200" y="9174"/>
                    <a:pt x="5200" y="8849"/>
                  </a:cubicBezTo>
                  <a:cubicBezTo>
                    <a:pt x="5325" y="8349"/>
                    <a:pt x="5325" y="8024"/>
                    <a:pt x="5425" y="7824"/>
                  </a:cubicBezTo>
                  <a:cubicBezTo>
                    <a:pt x="5625" y="8649"/>
                    <a:pt x="5825" y="9374"/>
                    <a:pt x="5950" y="9699"/>
                  </a:cubicBezTo>
                  <a:cubicBezTo>
                    <a:pt x="6250" y="10624"/>
                    <a:pt x="6574" y="12299"/>
                    <a:pt x="7074" y="13548"/>
                  </a:cubicBezTo>
                  <a:lnTo>
                    <a:pt x="9474" y="13548"/>
                  </a:lnTo>
                  <a:cubicBezTo>
                    <a:pt x="9699" y="12399"/>
                    <a:pt x="9999" y="9374"/>
                    <a:pt x="10199" y="7299"/>
                  </a:cubicBezTo>
                  <a:cubicBezTo>
                    <a:pt x="10724" y="2400"/>
                    <a:pt x="6574" y="1"/>
                    <a:pt x="6574"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7385082" y="1353067"/>
              <a:ext cx="430434" cy="658405"/>
            </a:xfrm>
            <a:custGeom>
              <a:avLst/>
              <a:gdLst/>
              <a:ahLst/>
              <a:cxnLst/>
              <a:rect l="l" t="t" r="r" b="b"/>
              <a:pathLst>
                <a:path w="5400" h="8260" extrusionOk="0">
                  <a:moveTo>
                    <a:pt x="4288" y="1"/>
                  </a:moveTo>
                  <a:cubicBezTo>
                    <a:pt x="3860" y="1"/>
                    <a:pt x="3364" y="139"/>
                    <a:pt x="2900" y="603"/>
                  </a:cubicBezTo>
                  <a:cubicBezTo>
                    <a:pt x="1650" y="1753"/>
                    <a:pt x="2500" y="3328"/>
                    <a:pt x="1350" y="4152"/>
                  </a:cubicBezTo>
                  <a:cubicBezTo>
                    <a:pt x="300" y="4877"/>
                    <a:pt x="0" y="5927"/>
                    <a:pt x="725" y="7177"/>
                  </a:cubicBezTo>
                  <a:cubicBezTo>
                    <a:pt x="1182" y="8091"/>
                    <a:pt x="2474" y="8260"/>
                    <a:pt x="3366" y="8260"/>
                  </a:cubicBezTo>
                  <a:cubicBezTo>
                    <a:pt x="3889" y="8260"/>
                    <a:pt x="4275" y="8202"/>
                    <a:pt x="4275" y="8202"/>
                  </a:cubicBezTo>
                  <a:lnTo>
                    <a:pt x="5399" y="303"/>
                  </a:lnTo>
                  <a:cubicBezTo>
                    <a:pt x="5399" y="303"/>
                    <a:pt x="4919" y="1"/>
                    <a:pt x="4288"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a:off x="7799486" y="1767713"/>
              <a:ext cx="141565" cy="199275"/>
            </a:xfrm>
            <a:custGeom>
              <a:avLst/>
              <a:gdLst/>
              <a:ahLst/>
              <a:cxnLst/>
              <a:rect l="l" t="t" r="r" b="b"/>
              <a:pathLst>
                <a:path w="1776" h="2500" extrusionOk="0">
                  <a:moveTo>
                    <a:pt x="425" y="0"/>
                  </a:moveTo>
                  <a:lnTo>
                    <a:pt x="0" y="2500"/>
                  </a:lnTo>
                  <a:lnTo>
                    <a:pt x="1350" y="2500"/>
                  </a:lnTo>
                  <a:lnTo>
                    <a:pt x="1775" y="200"/>
                  </a:lnTo>
                  <a:lnTo>
                    <a:pt x="425" y="0"/>
                  </a:lnTo>
                  <a:close/>
                </a:path>
              </a:pathLst>
            </a:custGeom>
            <a:solidFill>
              <a:srgbClr val="0C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7516601" y="1741808"/>
              <a:ext cx="432427" cy="312304"/>
            </a:xfrm>
            <a:custGeom>
              <a:avLst/>
              <a:gdLst/>
              <a:ahLst/>
              <a:cxnLst/>
              <a:rect l="l" t="t" r="r" b="b"/>
              <a:pathLst>
                <a:path w="5425" h="3918" extrusionOk="0">
                  <a:moveTo>
                    <a:pt x="4274" y="0"/>
                  </a:moveTo>
                  <a:lnTo>
                    <a:pt x="2400" y="1050"/>
                  </a:lnTo>
                  <a:lnTo>
                    <a:pt x="2000" y="2200"/>
                  </a:lnTo>
                  <a:lnTo>
                    <a:pt x="625" y="2600"/>
                  </a:lnTo>
                  <a:cubicBezTo>
                    <a:pt x="625" y="2600"/>
                    <a:pt x="0" y="3450"/>
                    <a:pt x="1875" y="3850"/>
                  </a:cubicBezTo>
                  <a:cubicBezTo>
                    <a:pt x="2149" y="3897"/>
                    <a:pt x="2418" y="3917"/>
                    <a:pt x="2679" y="3917"/>
                  </a:cubicBezTo>
                  <a:cubicBezTo>
                    <a:pt x="4203" y="3917"/>
                    <a:pt x="5424" y="3225"/>
                    <a:pt x="5424" y="3225"/>
                  </a:cubicBezTo>
                  <a:lnTo>
                    <a:pt x="3749" y="2300"/>
                  </a:lnTo>
                  <a:lnTo>
                    <a:pt x="4274" y="0"/>
                  </a:ln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7683909" y="1857385"/>
              <a:ext cx="141565" cy="49819"/>
            </a:xfrm>
            <a:custGeom>
              <a:avLst/>
              <a:gdLst/>
              <a:ahLst/>
              <a:cxnLst/>
              <a:rect l="l" t="t" r="r" b="b"/>
              <a:pathLst>
                <a:path w="1776" h="625" extrusionOk="0">
                  <a:moveTo>
                    <a:pt x="1775" y="0"/>
                  </a:moveTo>
                  <a:lnTo>
                    <a:pt x="1775" y="0"/>
                  </a:lnTo>
                  <a:cubicBezTo>
                    <a:pt x="1450" y="125"/>
                    <a:pt x="1025" y="225"/>
                    <a:pt x="726" y="225"/>
                  </a:cubicBezTo>
                  <a:lnTo>
                    <a:pt x="101" y="225"/>
                  </a:lnTo>
                  <a:lnTo>
                    <a:pt x="1" y="625"/>
                  </a:lnTo>
                  <a:cubicBezTo>
                    <a:pt x="201" y="625"/>
                    <a:pt x="926" y="525"/>
                    <a:pt x="1450" y="525"/>
                  </a:cubicBezTo>
                  <a:lnTo>
                    <a:pt x="1650" y="525"/>
                  </a:lnTo>
                  <a:lnTo>
                    <a:pt x="1775" y="0"/>
                  </a:lnTo>
                  <a:close/>
                </a:path>
              </a:pathLst>
            </a:custGeom>
            <a:solidFill>
              <a:srgbClr val="E0A9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a:off x="7542427" y="1425921"/>
              <a:ext cx="498188" cy="451637"/>
            </a:xfrm>
            <a:custGeom>
              <a:avLst/>
              <a:gdLst/>
              <a:ahLst/>
              <a:cxnLst/>
              <a:rect l="l" t="t" r="r" b="b"/>
              <a:pathLst>
                <a:path w="6250" h="5666" extrusionOk="0">
                  <a:moveTo>
                    <a:pt x="3130" y="0"/>
                  </a:moveTo>
                  <a:cubicBezTo>
                    <a:pt x="2577" y="0"/>
                    <a:pt x="1397" y="128"/>
                    <a:pt x="926" y="1164"/>
                  </a:cubicBezTo>
                  <a:cubicBezTo>
                    <a:pt x="426" y="2414"/>
                    <a:pt x="1" y="4063"/>
                    <a:pt x="926" y="5113"/>
                  </a:cubicBezTo>
                  <a:cubicBezTo>
                    <a:pt x="1356" y="5492"/>
                    <a:pt x="1892" y="5666"/>
                    <a:pt x="2438" y="5666"/>
                  </a:cubicBezTo>
                  <a:cubicBezTo>
                    <a:pt x="3223" y="5666"/>
                    <a:pt x="4030" y="5307"/>
                    <a:pt x="4575" y="4688"/>
                  </a:cubicBezTo>
                  <a:cubicBezTo>
                    <a:pt x="5525" y="3663"/>
                    <a:pt x="6250" y="939"/>
                    <a:pt x="3425" y="14"/>
                  </a:cubicBezTo>
                  <a:cubicBezTo>
                    <a:pt x="3425" y="14"/>
                    <a:pt x="3311" y="0"/>
                    <a:pt x="3130" y="0"/>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7658004" y="1650142"/>
              <a:ext cx="41927" cy="75804"/>
            </a:xfrm>
            <a:custGeom>
              <a:avLst/>
              <a:gdLst/>
              <a:ahLst/>
              <a:cxnLst/>
              <a:rect l="l" t="t" r="r" b="b"/>
              <a:pathLst>
                <a:path w="526" h="951" extrusionOk="0">
                  <a:moveTo>
                    <a:pt x="526" y="0"/>
                  </a:moveTo>
                  <a:lnTo>
                    <a:pt x="526" y="0"/>
                  </a:lnTo>
                  <a:cubicBezTo>
                    <a:pt x="526" y="1"/>
                    <a:pt x="425" y="226"/>
                    <a:pt x="1" y="525"/>
                  </a:cubicBezTo>
                  <a:lnTo>
                    <a:pt x="326" y="950"/>
                  </a:lnTo>
                  <a:lnTo>
                    <a:pt x="526" y="0"/>
                  </a:lnTo>
                  <a:close/>
                </a:path>
              </a:pathLst>
            </a:custGeom>
            <a:solidFill>
              <a:srgbClr val="D6A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7650033" y="1749778"/>
              <a:ext cx="149536" cy="42964"/>
            </a:xfrm>
            <a:custGeom>
              <a:avLst/>
              <a:gdLst/>
              <a:ahLst/>
              <a:cxnLst/>
              <a:rect l="l" t="t" r="r" b="b"/>
              <a:pathLst>
                <a:path w="1876" h="539" extrusionOk="0">
                  <a:moveTo>
                    <a:pt x="1" y="0"/>
                  </a:moveTo>
                  <a:cubicBezTo>
                    <a:pt x="1" y="0"/>
                    <a:pt x="411" y="538"/>
                    <a:pt x="1104" y="538"/>
                  </a:cubicBezTo>
                  <a:cubicBezTo>
                    <a:pt x="1332" y="538"/>
                    <a:pt x="1591" y="480"/>
                    <a:pt x="1875" y="325"/>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7725756" y="1349002"/>
              <a:ext cx="406521" cy="686463"/>
            </a:xfrm>
            <a:custGeom>
              <a:avLst/>
              <a:gdLst/>
              <a:ahLst/>
              <a:cxnLst/>
              <a:rect l="l" t="t" r="r" b="b"/>
              <a:pathLst>
                <a:path w="5100" h="8612" extrusionOk="0">
                  <a:moveTo>
                    <a:pt x="1585" y="1"/>
                  </a:moveTo>
                  <a:cubicBezTo>
                    <a:pt x="922" y="1"/>
                    <a:pt x="319" y="338"/>
                    <a:pt x="201" y="1079"/>
                  </a:cubicBezTo>
                  <a:cubicBezTo>
                    <a:pt x="201" y="1079"/>
                    <a:pt x="1" y="2754"/>
                    <a:pt x="1650" y="3878"/>
                  </a:cubicBezTo>
                  <a:cubicBezTo>
                    <a:pt x="1650" y="3878"/>
                    <a:pt x="2275" y="4303"/>
                    <a:pt x="2075" y="5028"/>
                  </a:cubicBezTo>
                  <a:cubicBezTo>
                    <a:pt x="1875" y="5753"/>
                    <a:pt x="925" y="7628"/>
                    <a:pt x="1975" y="8253"/>
                  </a:cubicBezTo>
                  <a:cubicBezTo>
                    <a:pt x="2312" y="8480"/>
                    <a:pt x="2776" y="8612"/>
                    <a:pt x="3240" y="8612"/>
                  </a:cubicBezTo>
                  <a:cubicBezTo>
                    <a:pt x="4048" y="8612"/>
                    <a:pt x="4857" y="8213"/>
                    <a:pt x="5000" y="7228"/>
                  </a:cubicBezTo>
                  <a:cubicBezTo>
                    <a:pt x="5100" y="5753"/>
                    <a:pt x="4150" y="6078"/>
                    <a:pt x="4150" y="4203"/>
                  </a:cubicBezTo>
                  <a:cubicBezTo>
                    <a:pt x="4250" y="2329"/>
                    <a:pt x="3850" y="1079"/>
                    <a:pt x="2900" y="454"/>
                  </a:cubicBezTo>
                  <a:cubicBezTo>
                    <a:pt x="2524" y="159"/>
                    <a:pt x="2040" y="1"/>
                    <a:pt x="1585"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9"/>
            <p:cNvSpPr/>
            <p:nvPr/>
          </p:nvSpPr>
          <p:spPr>
            <a:xfrm>
              <a:off x="7359177" y="1900349"/>
              <a:ext cx="705354" cy="929339"/>
            </a:xfrm>
            <a:custGeom>
              <a:avLst/>
              <a:gdLst/>
              <a:ahLst/>
              <a:cxnLst/>
              <a:rect l="l" t="t" r="r" b="b"/>
              <a:pathLst>
                <a:path w="8849" h="11659" extrusionOk="0">
                  <a:moveTo>
                    <a:pt x="3413" y="0"/>
                  </a:moveTo>
                  <a:cubicBezTo>
                    <a:pt x="2485" y="0"/>
                    <a:pt x="1722" y="240"/>
                    <a:pt x="1575" y="936"/>
                  </a:cubicBezTo>
                  <a:cubicBezTo>
                    <a:pt x="1050" y="2910"/>
                    <a:pt x="2100" y="6660"/>
                    <a:pt x="2100" y="6660"/>
                  </a:cubicBezTo>
                  <a:lnTo>
                    <a:pt x="0" y="8959"/>
                  </a:lnTo>
                  <a:cubicBezTo>
                    <a:pt x="0" y="8959"/>
                    <a:pt x="1050" y="10709"/>
                    <a:pt x="2825" y="11134"/>
                  </a:cubicBezTo>
                  <a:lnTo>
                    <a:pt x="3850" y="9584"/>
                  </a:lnTo>
                  <a:lnTo>
                    <a:pt x="4600" y="11659"/>
                  </a:lnTo>
                  <a:cubicBezTo>
                    <a:pt x="4600" y="11659"/>
                    <a:pt x="7099" y="11334"/>
                    <a:pt x="8124" y="10309"/>
                  </a:cubicBezTo>
                  <a:cubicBezTo>
                    <a:pt x="8124" y="10309"/>
                    <a:pt x="7399" y="8209"/>
                    <a:pt x="6774" y="7085"/>
                  </a:cubicBezTo>
                  <a:cubicBezTo>
                    <a:pt x="6774" y="7085"/>
                    <a:pt x="8849" y="2186"/>
                    <a:pt x="8124" y="1336"/>
                  </a:cubicBezTo>
                  <a:cubicBezTo>
                    <a:pt x="7724" y="1036"/>
                    <a:pt x="6474" y="511"/>
                    <a:pt x="5224" y="211"/>
                  </a:cubicBezTo>
                  <a:lnTo>
                    <a:pt x="4700" y="936"/>
                  </a:lnTo>
                  <a:lnTo>
                    <a:pt x="4475" y="86"/>
                  </a:lnTo>
                  <a:cubicBezTo>
                    <a:pt x="4113" y="32"/>
                    <a:pt x="3752" y="0"/>
                    <a:pt x="3413" y="0"/>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7851057" y="2530766"/>
              <a:ext cx="305130" cy="252601"/>
            </a:xfrm>
            <a:custGeom>
              <a:avLst/>
              <a:gdLst/>
              <a:ahLst/>
              <a:cxnLst/>
              <a:rect l="l" t="t" r="r" b="b"/>
              <a:pathLst>
                <a:path w="3828" h="3169" extrusionOk="0">
                  <a:moveTo>
                    <a:pt x="3828" y="1"/>
                  </a:moveTo>
                  <a:lnTo>
                    <a:pt x="2578" y="100"/>
                  </a:lnTo>
                  <a:lnTo>
                    <a:pt x="1753" y="1875"/>
                  </a:lnTo>
                  <a:cubicBezTo>
                    <a:pt x="1753" y="1875"/>
                    <a:pt x="1300" y="1610"/>
                    <a:pt x="949" y="1610"/>
                  </a:cubicBezTo>
                  <a:cubicBezTo>
                    <a:pt x="857" y="1610"/>
                    <a:pt x="771" y="1628"/>
                    <a:pt x="703" y="1675"/>
                  </a:cubicBezTo>
                  <a:cubicBezTo>
                    <a:pt x="703" y="1675"/>
                    <a:pt x="0" y="2586"/>
                    <a:pt x="116" y="2586"/>
                  </a:cubicBezTo>
                  <a:cubicBezTo>
                    <a:pt x="161" y="2586"/>
                    <a:pt x="327" y="2451"/>
                    <a:pt x="703" y="2075"/>
                  </a:cubicBezTo>
                  <a:lnTo>
                    <a:pt x="703" y="2075"/>
                  </a:lnTo>
                  <a:cubicBezTo>
                    <a:pt x="703" y="2075"/>
                    <a:pt x="470" y="2908"/>
                    <a:pt x="566" y="2908"/>
                  </a:cubicBezTo>
                  <a:cubicBezTo>
                    <a:pt x="614" y="2908"/>
                    <a:pt x="745" y="2700"/>
                    <a:pt x="1028" y="2075"/>
                  </a:cubicBezTo>
                  <a:lnTo>
                    <a:pt x="1028" y="2075"/>
                  </a:lnTo>
                  <a:cubicBezTo>
                    <a:pt x="1028" y="2075"/>
                    <a:pt x="925" y="3039"/>
                    <a:pt x="1021" y="3039"/>
                  </a:cubicBezTo>
                  <a:cubicBezTo>
                    <a:pt x="1067" y="3039"/>
                    <a:pt x="1159" y="2820"/>
                    <a:pt x="1328" y="2175"/>
                  </a:cubicBezTo>
                  <a:lnTo>
                    <a:pt x="1328" y="2175"/>
                  </a:lnTo>
                  <a:cubicBezTo>
                    <a:pt x="1328" y="2176"/>
                    <a:pt x="1179" y="3169"/>
                    <a:pt x="1275" y="3169"/>
                  </a:cubicBezTo>
                  <a:cubicBezTo>
                    <a:pt x="1315" y="3169"/>
                    <a:pt x="1398" y="2994"/>
                    <a:pt x="1553" y="2500"/>
                  </a:cubicBezTo>
                  <a:cubicBezTo>
                    <a:pt x="1553" y="2500"/>
                    <a:pt x="1728" y="2806"/>
                    <a:pt x="2000" y="2806"/>
                  </a:cubicBezTo>
                  <a:cubicBezTo>
                    <a:pt x="2084" y="2806"/>
                    <a:pt x="2177" y="2777"/>
                    <a:pt x="2278" y="2700"/>
                  </a:cubicBezTo>
                  <a:cubicBezTo>
                    <a:pt x="2678" y="2300"/>
                    <a:pt x="3828" y="1"/>
                    <a:pt x="3828" y="1"/>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7907092" y="2006760"/>
              <a:ext cx="356702" cy="731339"/>
            </a:xfrm>
            <a:custGeom>
              <a:avLst/>
              <a:gdLst/>
              <a:ahLst/>
              <a:cxnLst/>
              <a:rect l="l" t="t" r="r" b="b"/>
              <a:pathLst>
                <a:path w="4475" h="9175" extrusionOk="0">
                  <a:moveTo>
                    <a:pt x="1250" y="1"/>
                  </a:moveTo>
                  <a:lnTo>
                    <a:pt x="0" y="2925"/>
                  </a:lnTo>
                  <a:cubicBezTo>
                    <a:pt x="0" y="2925"/>
                    <a:pt x="1875" y="4800"/>
                    <a:pt x="1875" y="5000"/>
                  </a:cubicBezTo>
                  <a:cubicBezTo>
                    <a:pt x="1875" y="5850"/>
                    <a:pt x="850" y="8249"/>
                    <a:pt x="850" y="8249"/>
                  </a:cubicBezTo>
                  <a:cubicBezTo>
                    <a:pt x="950" y="8649"/>
                    <a:pt x="1775" y="9174"/>
                    <a:pt x="1775" y="9174"/>
                  </a:cubicBezTo>
                  <a:cubicBezTo>
                    <a:pt x="1775" y="9174"/>
                    <a:pt x="4474" y="5625"/>
                    <a:pt x="4074" y="4375"/>
                  </a:cubicBezTo>
                  <a:cubicBezTo>
                    <a:pt x="3450" y="2400"/>
                    <a:pt x="1250" y="1"/>
                    <a:pt x="1250" y="1"/>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9"/>
            <p:cNvSpPr/>
            <p:nvPr/>
          </p:nvSpPr>
          <p:spPr>
            <a:xfrm>
              <a:off x="7416966" y="2074513"/>
              <a:ext cx="324818" cy="229485"/>
            </a:xfrm>
            <a:custGeom>
              <a:avLst/>
              <a:gdLst/>
              <a:ahLst/>
              <a:cxnLst/>
              <a:rect l="l" t="t" r="r" b="b"/>
              <a:pathLst>
                <a:path w="4075" h="2879" extrusionOk="0">
                  <a:moveTo>
                    <a:pt x="1250" y="1"/>
                  </a:moveTo>
                  <a:cubicBezTo>
                    <a:pt x="1250" y="1"/>
                    <a:pt x="0" y="1250"/>
                    <a:pt x="525" y="2075"/>
                  </a:cubicBezTo>
                  <a:cubicBezTo>
                    <a:pt x="821" y="2540"/>
                    <a:pt x="1316" y="2878"/>
                    <a:pt x="1857" y="2878"/>
                  </a:cubicBezTo>
                  <a:cubicBezTo>
                    <a:pt x="2276" y="2878"/>
                    <a:pt x="2721" y="2676"/>
                    <a:pt x="3125" y="2175"/>
                  </a:cubicBezTo>
                  <a:cubicBezTo>
                    <a:pt x="4075" y="1150"/>
                    <a:pt x="1250" y="1"/>
                    <a:pt x="1250" y="1"/>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9"/>
            <p:cNvSpPr/>
            <p:nvPr/>
          </p:nvSpPr>
          <p:spPr>
            <a:xfrm>
              <a:off x="7616157" y="1867269"/>
              <a:ext cx="99717" cy="123630"/>
            </a:xfrm>
            <a:custGeom>
              <a:avLst/>
              <a:gdLst/>
              <a:ahLst/>
              <a:cxnLst/>
              <a:rect l="l" t="t" r="r" b="b"/>
              <a:pathLst>
                <a:path w="1251" h="1551" extrusionOk="0">
                  <a:moveTo>
                    <a:pt x="526" y="1"/>
                  </a:moveTo>
                  <a:lnTo>
                    <a:pt x="1" y="401"/>
                  </a:lnTo>
                  <a:lnTo>
                    <a:pt x="626" y="1551"/>
                  </a:lnTo>
                  <a:lnTo>
                    <a:pt x="1251" y="501"/>
                  </a:lnTo>
                  <a:lnTo>
                    <a:pt x="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9"/>
            <p:cNvSpPr/>
            <p:nvPr/>
          </p:nvSpPr>
          <p:spPr>
            <a:xfrm>
              <a:off x="7765610" y="1899153"/>
              <a:ext cx="91746" cy="125623"/>
            </a:xfrm>
            <a:custGeom>
              <a:avLst/>
              <a:gdLst/>
              <a:ahLst/>
              <a:cxnLst/>
              <a:rect l="l" t="t" r="r" b="b"/>
              <a:pathLst>
                <a:path w="1151" h="1576" extrusionOk="0">
                  <a:moveTo>
                    <a:pt x="950" y="1"/>
                  </a:moveTo>
                  <a:lnTo>
                    <a:pt x="0" y="226"/>
                  </a:lnTo>
                  <a:lnTo>
                    <a:pt x="325" y="1576"/>
                  </a:lnTo>
                  <a:lnTo>
                    <a:pt x="1150" y="526"/>
                  </a:lnTo>
                  <a:lnTo>
                    <a:pt x="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9"/>
            <p:cNvSpPr/>
            <p:nvPr/>
          </p:nvSpPr>
          <p:spPr>
            <a:xfrm>
              <a:off x="7775574" y="3334711"/>
              <a:ext cx="498188" cy="894824"/>
            </a:xfrm>
            <a:custGeom>
              <a:avLst/>
              <a:gdLst/>
              <a:ahLst/>
              <a:cxnLst/>
              <a:rect l="l" t="t" r="r" b="b"/>
              <a:pathLst>
                <a:path w="6250" h="11226" extrusionOk="0">
                  <a:moveTo>
                    <a:pt x="540" y="1"/>
                  </a:moveTo>
                  <a:cubicBezTo>
                    <a:pt x="462" y="1"/>
                    <a:pt x="413" y="35"/>
                    <a:pt x="400" y="113"/>
                  </a:cubicBezTo>
                  <a:cubicBezTo>
                    <a:pt x="300" y="738"/>
                    <a:pt x="0" y="1462"/>
                    <a:pt x="725" y="3137"/>
                  </a:cubicBezTo>
                  <a:cubicBezTo>
                    <a:pt x="1350" y="4912"/>
                    <a:pt x="3000" y="11061"/>
                    <a:pt x="3000" y="11061"/>
                  </a:cubicBezTo>
                  <a:cubicBezTo>
                    <a:pt x="3277" y="11178"/>
                    <a:pt x="3565" y="11226"/>
                    <a:pt x="3850" y="11226"/>
                  </a:cubicBezTo>
                  <a:cubicBezTo>
                    <a:pt x="5079" y="11226"/>
                    <a:pt x="6249" y="10336"/>
                    <a:pt x="6249" y="10336"/>
                  </a:cubicBezTo>
                  <a:cubicBezTo>
                    <a:pt x="5724" y="6262"/>
                    <a:pt x="3000" y="1687"/>
                    <a:pt x="3000" y="1687"/>
                  </a:cubicBezTo>
                  <a:cubicBezTo>
                    <a:pt x="3000" y="1687"/>
                    <a:pt x="1083" y="1"/>
                    <a:pt x="540"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9"/>
            <p:cNvSpPr/>
            <p:nvPr/>
          </p:nvSpPr>
          <p:spPr>
            <a:xfrm>
              <a:off x="6952744" y="2075389"/>
              <a:ext cx="75804" cy="80906"/>
            </a:xfrm>
            <a:custGeom>
              <a:avLst/>
              <a:gdLst/>
              <a:ahLst/>
              <a:cxnLst/>
              <a:rect l="l" t="t" r="r" b="b"/>
              <a:pathLst>
                <a:path w="951" h="1015" extrusionOk="0">
                  <a:moveTo>
                    <a:pt x="274" y="1"/>
                  </a:moveTo>
                  <a:cubicBezTo>
                    <a:pt x="89" y="1"/>
                    <a:pt x="0" y="189"/>
                    <a:pt x="0" y="189"/>
                  </a:cubicBezTo>
                  <a:lnTo>
                    <a:pt x="825" y="1014"/>
                  </a:lnTo>
                  <a:cubicBezTo>
                    <a:pt x="825" y="1014"/>
                    <a:pt x="950" y="614"/>
                    <a:pt x="625" y="189"/>
                  </a:cubicBezTo>
                  <a:cubicBezTo>
                    <a:pt x="484" y="48"/>
                    <a:pt x="367" y="1"/>
                    <a:pt x="274" y="1"/>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9"/>
            <p:cNvSpPr/>
            <p:nvPr/>
          </p:nvSpPr>
          <p:spPr>
            <a:xfrm>
              <a:off x="6902926" y="2064788"/>
              <a:ext cx="175362" cy="201108"/>
            </a:xfrm>
            <a:custGeom>
              <a:avLst/>
              <a:gdLst/>
              <a:ahLst/>
              <a:cxnLst/>
              <a:rect l="l" t="t" r="r" b="b"/>
              <a:pathLst>
                <a:path w="2200" h="2523" extrusionOk="0">
                  <a:moveTo>
                    <a:pt x="237" y="0"/>
                  </a:moveTo>
                  <a:cubicBezTo>
                    <a:pt x="0" y="0"/>
                    <a:pt x="0" y="223"/>
                    <a:pt x="0" y="223"/>
                  </a:cubicBezTo>
                  <a:cubicBezTo>
                    <a:pt x="0" y="223"/>
                    <a:pt x="0" y="1272"/>
                    <a:pt x="200" y="1472"/>
                  </a:cubicBezTo>
                  <a:cubicBezTo>
                    <a:pt x="525" y="1572"/>
                    <a:pt x="1875" y="2522"/>
                    <a:pt x="1875" y="2522"/>
                  </a:cubicBezTo>
                  <a:lnTo>
                    <a:pt x="2200" y="1372"/>
                  </a:lnTo>
                  <a:cubicBezTo>
                    <a:pt x="2200" y="1372"/>
                    <a:pt x="950" y="322"/>
                    <a:pt x="625" y="123"/>
                  </a:cubicBezTo>
                  <a:cubicBezTo>
                    <a:pt x="452" y="33"/>
                    <a:pt x="327" y="0"/>
                    <a:pt x="237" y="0"/>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9"/>
            <p:cNvSpPr/>
            <p:nvPr/>
          </p:nvSpPr>
          <p:spPr>
            <a:xfrm>
              <a:off x="6420770" y="1642171"/>
              <a:ext cx="615760" cy="540035"/>
            </a:xfrm>
            <a:custGeom>
              <a:avLst/>
              <a:gdLst/>
              <a:ahLst/>
              <a:cxnLst/>
              <a:rect l="l" t="t" r="r" b="b"/>
              <a:pathLst>
                <a:path w="7725" h="6775" extrusionOk="0">
                  <a:moveTo>
                    <a:pt x="0" y="0"/>
                  </a:moveTo>
                  <a:lnTo>
                    <a:pt x="7624" y="6774"/>
                  </a:lnTo>
                  <a:lnTo>
                    <a:pt x="7724" y="6674"/>
                  </a:lnTo>
                  <a:lnTo>
                    <a:pt x="0" y="0"/>
                  </a:lnTo>
                  <a:close/>
                </a:path>
              </a:pathLst>
            </a:custGeom>
            <a:solidFill>
              <a:srgbClr val="14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9"/>
            <p:cNvSpPr/>
            <p:nvPr/>
          </p:nvSpPr>
          <p:spPr>
            <a:xfrm>
              <a:off x="6925962" y="2065505"/>
              <a:ext cx="92623" cy="80109"/>
            </a:xfrm>
            <a:custGeom>
              <a:avLst/>
              <a:gdLst/>
              <a:ahLst/>
              <a:cxnLst/>
              <a:rect l="l" t="t" r="r" b="b"/>
              <a:pathLst>
                <a:path w="1162" h="1005" extrusionOk="0">
                  <a:moveTo>
                    <a:pt x="435" y="1"/>
                  </a:moveTo>
                  <a:cubicBezTo>
                    <a:pt x="309" y="1"/>
                    <a:pt x="104" y="58"/>
                    <a:pt x="36" y="413"/>
                  </a:cubicBezTo>
                  <a:cubicBezTo>
                    <a:pt x="0" y="536"/>
                    <a:pt x="27" y="579"/>
                    <a:pt x="82" y="579"/>
                  </a:cubicBezTo>
                  <a:cubicBezTo>
                    <a:pt x="180" y="579"/>
                    <a:pt x="369" y="444"/>
                    <a:pt x="469" y="367"/>
                  </a:cubicBezTo>
                  <a:lnTo>
                    <a:pt x="469" y="367"/>
                  </a:lnTo>
                  <a:cubicBezTo>
                    <a:pt x="427" y="433"/>
                    <a:pt x="432" y="572"/>
                    <a:pt x="761" y="838"/>
                  </a:cubicBezTo>
                  <a:cubicBezTo>
                    <a:pt x="876" y="961"/>
                    <a:pt x="958" y="1004"/>
                    <a:pt x="1017" y="1004"/>
                  </a:cubicBezTo>
                  <a:cubicBezTo>
                    <a:pt x="1161" y="1004"/>
                    <a:pt x="1161" y="738"/>
                    <a:pt x="1161" y="738"/>
                  </a:cubicBezTo>
                  <a:lnTo>
                    <a:pt x="1061" y="638"/>
                  </a:lnTo>
                  <a:lnTo>
                    <a:pt x="536" y="14"/>
                  </a:lnTo>
                  <a:cubicBezTo>
                    <a:pt x="536" y="14"/>
                    <a:pt x="495" y="1"/>
                    <a:pt x="435" y="1"/>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9"/>
            <p:cNvSpPr/>
            <p:nvPr/>
          </p:nvSpPr>
          <p:spPr>
            <a:xfrm>
              <a:off x="7002562" y="2156214"/>
              <a:ext cx="559325" cy="324818"/>
            </a:xfrm>
            <a:custGeom>
              <a:avLst/>
              <a:gdLst/>
              <a:ahLst/>
              <a:cxnLst/>
              <a:rect l="l" t="t" r="r" b="b"/>
              <a:pathLst>
                <a:path w="7017" h="4075" extrusionOk="0">
                  <a:moveTo>
                    <a:pt x="825" y="0"/>
                  </a:moveTo>
                  <a:cubicBezTo>
                    <a:pt x="825" y="0"/>
                    <a:pt x="100" y="325"/>
                    <a:pt x="0" y="1150"/>
                  </a:cubicBezTo>
                  <a:cubicBezTo>
                    <a:pt x="0" y="1150"/>
                    <a:pt x="3125" y="3650"/>
                    <a:pt x="4574" y="4075"/>
                  </a:cubicBezTo>
                  <a:cubicBezTo>
                    <a:pt x="4574" y="4075"/>
                    <a:pt x="5949" y="3125"/>
                    <a:pt x="6974" y="950"/>
                  </a:cubicBezTo>
                  <a:cubicBezTo>
                    <a:pt x="7016" y="833"/>
                    <a:pt x="6940" y="785"/>
                    <a:pt x="6789" y="785"/>
                  </a:cubicBezTo>
                  <a:cubicBezTo>
                    <a:pt x="6135" y="785"/>
                    <a:pt x="4074" y="1675"/>
                    <a:pt x="4074" y="1675"/>
                  </a:cubicBezTo>
                  <a:cubicBezTo>
                    <a:pt x="4074" y="1675"/>
                    <a:pt x="1875" y="850"/>
                    <a:pt x="825" y="0"/>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49"/>
          <p:cNvSpPr txBox="1">
            <a:spLocks noGrp="1"/>
          </p:cNvSpPr>
          <p:nvPr>
            <p:ph type="ctrTitle"/>
          </p:nvPr>
        </p:nvSpPr>
        <p:spPr>
          <a:xfrm>
            <a:off x="5100275" y="1979575"/>
            <a:ext cx="2161200" cy="72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Anton"/>
                <a:ea typeface="Anton"/>
                <a:cs typeface="Anton"/>
                <a:sym typeface="Anton"/>
              </a:rPr>
              <a:t>SECTION-3</a:t>
            </a:r>
            <a:endParaRPr sz="2800">
              <a:latin typeface="Anton"/>
              <a:ea typeface="Anton"/>
              <a:cs typeface="Anton"/>
              <a:sym typeface="Anton"/>
            </a:endParaRPr>
          </a:p>
        </p:txBody>
      </p:sp>
      <p:grpSp>
        <p:nvGrpSpPr>
          <p:cNvPr id="732" name="Google Shape;732;p49"/>
          <p:cNvGrpSpPr/>
          <p:nvPr/>
        </p:nvGrpSpPr>
        <p:grpSpPr>
          <a:xfrm rot="739339">
            <a:off x="7611827" y="1499559"/>
            <a:ext cx="93659" cy="140376"/>
            <a:chOff x="1261675" y="801600"/>
            <a:chExt cx="31275" cy="46875"/>
          </a:xfrm>
        </p:grpSpPr>
        <p:sp>
          <p:nvSpPr>
            <p:cNvPr id="733" name="Google Shape;733;p49"/>
            <p:cNvSpPr/>
            <p:nvPr/>
          </p:nvSpPr>
          <p:spPr>
            <a:xfrm>
              <a:off x="1277300" y="832825"/>
              <a:ext cx="10025" cy="15650"/>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9"/>
            <p:cNvSpPr/>
            <p:nvPr/>
          </p:nvSpPr>
          <p:spPr>
            <a:xfrm>
              <a:off x="1261675" y="801600"/>
              <a:ext cx="31275" cy="13125"/>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0C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49"/>
          <p:cNvSpPr/>
          <p:nvPr/>
        </p:nvSpPr>
        <p:spPr>
          <a:xfrm rot="739339">
            <a:off x="7782046" y="1632262"/>
            <a:ext cx="30022" cy="4686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90"/>
                                        </p:tgtEl>
                                        <p:attrNameLst>
                                          <p:attrName>style.visibility</p:attrName>
                                        </p:attrNameLst>
                                      </p:cBhvr>
                                      <p:to>
                                        <p:strVal val="visible"/>
                                      </p:to>
                                    </p:set>
                                    <p:animEffect transition="in" filter="fade">
                                      <p:cBhvr>
                                        <p:cTn id="7" dur="1000"/>
                                        <p:tgtEl>
                                          <p:spTgt spid="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0"/>
          <p:cNvSpPr txBox="1">
            <a:spLocks noGrp="1"/>
          </p:cNvSpPr>
          <p:nvPr>
            <p:ph type="ctrTitle"/>
          </p:nvPr>
        </p:nvSpPr>
        <p:spPr>
          <a:xfrm>
            <a:off x="3064450" y="105200"/>
            <a:ext cx="5961900" cy="898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rgbClr val="123D60"/>
                </a:solidFill>
                <a:latin typeface="Anton"/>
                <a:ea typeface="Anton"/>
                <a:cs typeface="Anton"/>
                <a:sym typeface="Anton"/>
              </a:rPr>
              <a:t>Q6 Recommend car for middle income group segment</a:t>
            </a:r>
            <a:endParaRPr/>
          </a:p>
        </p:txBody>
      </p:sp>
      <p:sp>
        <p:nvSpPr>
          <p:cNvPr id="741" name="Google Shape;741;p50"/>
          <p:cNvSpPr txBox="1"/>
          <p:nvPr/>
        </p:nvSpPr>
        <p:spPr>
          <a:xfrm>
            <a:off x="257250" y="887100"/>
            <a:ext cx="8754000" cy="74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123D60"/>
                </a:solidFill>
                <a:latin typeface="Anton"/>
                <a:ea typeface="Anton"/>
                <a:cs typeface="Anton"/>
                <a:sym typeface="Anton"/>
              </a:rPr>
              <a:t>Q6.1 </a:t>
            </a:r>
            <a:r>
              <a:rPr lang="en">
                <a:solidFill>
                  <a:srgbClr val="204D5C"/>
                </a:solidFill>
                <a:latin typeface="Anton"/>
                <a:ea typeface="Anton"/>
                <a:cs typeface="Anton"/>
                <a:sym typeface="Anton"/>
              </a:rPr>
              <a:t>Car with maximum seating capacity assuming customer has budget of 8 lakhs and can pay 4 lakhs as down payment and rest of the price/expenses in maximum of 3 years from day of purchase.</a:t>
            </a:r>
            <a:endParaRPr>
              <a:solidFill>
                <a:srgbClr val="204D5C"/>
              </a:solidFill>
              <a:latin typeface="Anton"/>
              <a:ea typeface="Anton"/>
              <a:cs typeface="Anton"/>
              <a:sym typeface="Anton"/>
            </a:endParaRPr>
          </a:p>
          <a:p>
            <a:pPr marL="0" lvl="0" indent="0" algn="ctr" rtl="0">
              <a:spcBef>
                <a:spcPts val="0"/>
              </a:spcBef>
              <a:spcAft>
                <a:spcPts val="0"/>
              </a:spcAft>
              <a:buClr>
                <a:schemeClr val="dk1"/>
              </a:buClr>
              <a:buSzPts val="1100"/>
              <a:buFont typeface="Arial"/>
              <a:buNone/>
            </a:pPr>
            <a:endParaRPr sz="1800">
              <a:solidFill>
                <a:srgbClr val="164E87"/>
              </a:solidFill>
              <a:latin typeface="Anton"/>
              <a:ea typeface="Anton"/>
              <a:cs typeface="Anton"/>
              <a:sym typeface="Anton"/>
            </a:endParaRPr>
          </a:p>
        </p:txBody>
      </p:sp>
      <p:sp>
        <p:nvSpPr>
          <p:cNvPr id="742" name="Google Shape;742;p50"/>
          <p:cNvSpPr txBox="1"/>
          <p:nvPr/>
        </p:nvSpPr>
        <p:spPr>
          <a:xfrm>
            <a:off x="257250" y="1634100"/>
            <a:ext cx="8629500" cy="3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743" name="Google Shape;743;p50"/>
          <p:cNvPicPr preferRelativeResize="0"/>
          <p:nvPr/>
        </p:nvPicPr>
        <p:blipFill>
          <a:blip r:embed="rId3">
            <a:alphaModFix/>
          </a:blip>
          <a:stretch>
            <a:fillRect/>
          </a:stretch>
        </p:blipFill>
        <p:spPr>
          <a:xfrm>
            <a:off x="598775" y="1638375"/>
            <a:ext cx="3441850" cy="1866750"/>
          </a:xfrm>
          <a:prstGeom prst="rect">
            <a:avLst/>
          </a:prstGeom>
          <a:noFill/>
          <a:ln>
            <a:noFill/>
          </a:ln>
        </p:spPr>
      </p:pic>
      <p:pic>
        <p:nvPicPr>
          <p:cNvPr id="744" name="Google Shape;744;p50"/>
          <p:cNvPicPr preferRelativeResize="0"/>
          <p:nvPr/>
        </p:nvPicPr>
        <p:blipFill>
          <a:blip r:embed="rId4">
            <a:alphaModFix/>
          </a:blip>
          <a:stretch>
            <a:fillRect/>
          </a:stretch>
        </p:blipFill>
        <p:spPr>
          <a:xfrm>
            <a:off x="644850" y="4281650"/>
            <a:ext cx="690968" cy="324550"/>
          </a:xfrm>
          <a:prstGeom prst="rect">
            <a:avLst/>
          </a:prstGeom>
          <a:noFill/>
          <a:ln>
            <a:noFill/>
          </a:ln>
        </p:spPr>
      </p:pic>
      <p:sp>
        <p:nvSpPr>
          <p:cNvPr id="745" name="Google Shape;745;p50"/>
          <p:cNvSpPr txBox="1"/>
          <p:nvPr/>
        </p:nvSpPr>
        <p:spPr>
          <a:xfrm>
            <a:off x="4468900" y="1947250"/>
            <a:ext cx="4077600" cy="19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sp>
        <p:nvSpPr>
          <p:cNvPr id="746" name="Google Shape;746;p50"/>
          <p:cNvSpPr txBox="1"/>
          <p:nvPr/>
        </p:nvSpPr>
        <p:spPr>
          <a:xfrm>
            <a:off x="4662525" y="1982800"/>
            <a:ext cx="3975300" cy="16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517B"/>
                </a:solidFill>
                <a:latin typeface="Barlow Semi Condensed Light"/>
                <a:ea typeface="Barlow Semi Condensed Light"/>
                <a:cs typeface="Barlow Semi Condensed Light"/>
                <a:sym typeface="Barlow Semi Condensed Light"/>
              </a:rPr>
              <a:t>This table contains the Ex-showroom prices for the 3 models of the car available for buying. Here, the price of </a:t>
            </a:r>
            <a:r>
              <a:rPr lang="en" b="1">
                <a:solidFill>
                  <a:srgbClr val="1C517B"/>
                </a:solidFill>
                <a:latin typeface="Barlow Semi Condensed"/>
                <a:ea typeface="Barlow Semi Condensed"/>
                <a:cs typeface="Barlow Semi Condensed"/>
                <a:sym typeface="Barlow Semi Condensed"/>
              </a:rPr>
              <a:t>SUV, </a:t>
            </a:r>
            <a:r>
              <a:rPr lang="en">
                <a:solidFill>
                  <a:srgbClr val="1C517B"/>
                </a:solidFill>
                <a:latin typeface="Barlow Semi Condensed Light"/>
                <a:ea typeface="Barlow Semi Condensed Light"/>
                <a:cs typeface="Barlow Semi Condensed Light"/>
                <a:sym typeface="Barlow Semi Condensed Light"/>
              </a:rPr>
              <a:t>exceeds the budget of 8 lacs in all the three cities and therefore the customer cannot afford to buy an SUV.</a:t>
            </a:r>
            <a:endParaRPr>
              <a:solidFill>
                <a:srgbClr val="1C517B"/>
              </a:solidFill>
              <a:latin typeface="Barlow Semi Condensed Light"/>
              <a:ea typeface="Barlow Semi Condensed Light"/>
              <a:cs typeface="Barlow Semi Condensed Light"/>
              <a:sym typeface="Barlow Semi Condensed Light"/>
            </a:endParaRPr>
          </a:p>
        </p:txBody>
      </p:sp>
      <p:sp>
        <p:nvSpPr>
          <p:cNvPr id="747" name="Google Shape;747;p50"/>
          <p:cNvSpPr txBox="1"/>
          <p:nvPr/>
        </p:nvSpPr>
        <p:spPr>
          <a:xfrm>
            <a:off x="1106650" y="3509400"/>
            <a:ext cx="24261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123D60"/>
                </a:solidFill>
                <a:latin typeface="Barlow Semi Condensed Light"/>
                <a:ea typeface="Barlow Semi Condensed Light"/>
                <a:cs typeface="Barlow Semi Condensed Light"/>
                <a:sym typeface="Barlow Semi Condensed Light"/>
              </a:rPr>
              <a:t>Table 3.1 Ex-Showroom Prices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40"/>
                                        </p:tgtEl>
                                        <p:attrNameLst>
                                          <p:attrName>style.visibility</p:attrName>
                                        </p:attrNameLst>
                                      </p:cBhvr>
                                      <p:to>
                                        <p:strVal val="visible"/>
                                      </p:to>
                                    </p:set>
                                    <p:animEffect transition="in" filter="fade">
                                      <p:cBhvr>
                                        <p:cTn id="7" dur="1000"/>
                                        <p:tgtEl>
                                          <p:spTgt spid="74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41"/>
                                        </p:tgtEl>
                                        <p:attrNameLst>
                                          <p:attrName>style.visibility</p:attrName>
                                        </p:attrNameLst>
                                      </p:cBhvr>
                                      <p:to>
                                        <p:strVal val="visible"/>
                                      </p:to>
                                    </p:set>
                                    <p:animEffect transition="in" filter="fade">
                                      <p:cBhvr>
                                        <p:cTn id="11" dur="1000"/>
                                        <p:tgtEl>
                                          <p:spTgt spid="741"/>
                                        </p:tgtEl>
                                      </p:cBhvr>
                                    </p:animEffect>
                                  </p:childTnLst>
                                </p:cTn>
                              </p:par>
                              <p:par>
                                <p:cTn id="12" presetID="10" presetClass="entr" presetSubtype="0" fill="hold" nodeType="withEffect">
                                  <p:stCondLst>
                                    <p:cond delay="0"/>
                                  </p:stCondLst>
                                  <p:childTnLst>
                                    <p:set>
                                      <p:cBhvr>
                                        <p:cTn id="13" dur="1" fill="hold">
                                          <p:stCondLst>
                                            <p:cond delay="0"/>
                                          </p:stCondLst>
                                        </p:cTn>
                                        <p:tgtEl>
                                          <p:spTgt spid="743"/>
                                        </p:tgtEl>
                                        <p:attrNameLst>
                                          <p:attrName>style.visibility</p:attrName>
                                        </p:attrNameLst>
                                      </p:cBhvr>
                                      <p:to>
                                        <p:strVal val="visible"/>
                                      </p:to>
                                    </p:set>
                                    <p:animEffect transition="in" filter="fade">
                                      <p:cBhvr>
                                        <p:cTn id="14" dur="1000"/>
                                        <p:tgtEl>
                                          <p:spTgt spid="743"/>
                                        </p:tgtEl>
                                      </p:cBhvr>
                                    </p:animEffect>
                                  </p:childTnLst>
                                </p:cTn>
                              </p:par>
                              <p:par>
                                <p:cTn id="15" presetID="10" presetClass="entr" presetSubtype="0" fill="hold" nodeType="withEffect">
                                  <p:stCondLst>
                                    <p:cond delay="0"/>
                                  </p:stCondLst>
                                  <p:childTnLst>
                                    <p:set>
                                      <p:cBhvr>
                                        <p:cTn id="16" dur="1" fill="hold">
                                          <p:stCondLst>
                                            <p:cond delay="0"/>
                                          </p:stCondLst>
                                        </p:cTn>
                                        <p:tgtEl>
                                          <p:spTgt spid="746"/>
                                        </p:tgtEl>
                                        <p:attrNameLst>
                                          <p:attrName>style.visibility</p:attrName>
                                        </p:attrNameLst>
                                      </p:cBhvr>
                                      <p:to>
                                        <p:strVal val="visible"/>
                                      </p:to>
                                    </p:set>
                                    <p:animEffect transition="in" filter="fade">
                                      <p:cBhvr>
                                        <p:cTn id="17" dur="1000"/>
                                        <p:tgtEl>
                                          <p:spTgt spid="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pic>
        <p:nvPicPr>
          <p:cNvPr id="752" name="Google Shape;752;p51"/>
          <p:cNvPicPr preferRelativeResize="0"/>
          <p:nvPr/>
        </p:nvPicPr>
        <p:blipFill>
          <a:blip r:embed="rId3">
            <a:alphaModFix/>
          </a:blip>
          <a:stretch>
            <a:fillRect/>
          </a:stretch>
        </p:blipFill>
        <p:spPr>
          <a:xfrm>
            <a:off x="392075" y="2420150"/>
            <a:ext cx="4083950" cy="2242400"/>
          </a:xfrm>
          <a:prstGeom prst="rect">
            <a:avLst/>
          </a:prstGeom>
          <a:noFill/>
          <a:ln>
            <a:noFill/>
          </a:ln>
        </p:spPr>
      </p:pic>
      <p:pic>
        <p:nvPicPr>
          <p:cNvPr id="753" name="Google Shape;753;p51"/>
          <p:cNvPicPr preferRelativeResize="0"/>
          <p:nvPr/>
        </p:nvPicPr>
        <p:blipFill>
          <a:blip r:embed="rId4">
            <a:alphaModFix/>
          </a:blip>
          <a:stretch>
            <a:fillRect/>
          </a:stretch>
        </p:blipFill>
        <p:spPr>
          <a:xfrm>
            <a:off x="5094600" y="2464300"/>
            <a:ext cx="3706900" cy="2124225"/>
          </a:xfrm>
          <a:prstGeom prst="rect">
            <a:avLst/>
          </a:prstGeom>
          <a:noFill/>
          <a:ln>
            <a:noFill/>
          </a:ln>
        </p:spPr>
      </p:pic>
      <p:sp>
        <p:nvSpPr>
          <p:cNvPr id="754" name="Google Shape;754;p51"/>
          <p:cNvSpPr txBox="1"/>
          <p:nvPr/>
        </p:nvSpPr>
        <p:spPr>
          <a:xfrm>
            <a:off x="4981650" y="706525"/>
            <a:ext cx="3033900" cy="9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04D5C"/>
                </a:solidFill>
                <a:latin typeface="Barlow Semi Condensed Light"/>
                <a:ea typeface="Barlow Semi Condensed Light"/>
                <a:cs typeface="Barlow Semi Condensed Light"/>
                <a:sym typeface="Barlow Semi Condensed Light"/>
              </a:rPr>
              <a:t>The rows coloured in red are not needed because they correspond to the the model </a:t>
            </a:r>
            <a:r>
              <a:rPr lang="en" b="1">
                <a:solidFill>
                  <a:srgbClr val="204D5C"/>
                </a:solidFill>
                <a:latin typeface="Barlow Semi Condensed"/>
                <a:ea typeface="Barlow Semi Condensed"/>
                <a:cs typeface="Barlow Semi Condensed"/>
                <a:sym typeface="Barlow Semi Condensed"/>
              </a:rPr>
              <a:t>SUV</a:t>
            </a:r>
            <a:r>
              <a:rPr lang="en">
                <a:solidFill>
                  <a:srgbClr val="204D5C"/>
                </a:solidFill>
                <a:latin typeface="Barlow Semi Condensed Light"/>
                <a:ea typeface="Barlow Semi Condensed Light"/>
                <a:cs typeface="Barlow Semi Condensed Light"/>
                <a:sym typeface="Barlow Semi Condensed Light"/>
              </a:rPr>
              <a:t>, which cannot be afforded by our customer . For our calculations ,we take in account the values which correspond to Sedan and Hatchback.</a:t>
            </a:r>
            <a:endParaRPr>
              <a:solidFill>
                <a:srgbClr val="204D5C"/>
              </a:solidFill>
              <a:latin typeface="Barlow Semi Condensed Light"/>
              <a:ea typeface="Barlow Semi Condensed Light"/>
              <a:cs typeface="Barlow Semi Condensed Light"/>
              <a:sym typeface="Barlow Semi Condensed Light"/>
            </a:endParaRPr>
          </a:p>
        </p:txBody>
      </p:sp>
      <p:sp>
        <p:nvSpPr>
          <p:cNvPr id="755" name="Google Shape;755;p51"/>
          <p:cNvSpPr txBox="1"/>
          <p:nvPr/>
        </p:nvSpPr>
        <p:spPr>
          <a:xfrm>
            <a:off x="6091313" y="4603650"/>
            <a:ext cx="1992600" cy="35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solidFill>
                  <a:srgbClr val="123D60"/>
                </a:solidFill>
                <a:latin typeface="Barlow Semi Condensed Light"/>
                <a:ea typeface="Barlow Semi Condensed Light"/>
                <a:cs typeface="Barlow Semi Condensed Light"/>
                <a:sym typeface="Barlow Semi Condensed Light"/>
              </a:rPr>
              <a:t>Table 3.4 Road Tax (INR) </a:t>
            </a:r>
            <a:endParaRPr/>
          </a:p>
        </p:txBody>
      </p:sp>
      <p:sp>
        <p:nvSpPr>
          <p:cNvPr id="756" name="Google Shape;756;p51"/>
          <p:cNvSpPr txBox="1"/>
          <p:nvPr/>
        </p:nvSpPr>
        <p:spPr>
          <a:xfrm>
            <a:off x="1226975" y="4603650"/>
            <a:ext cx="2748600" cy="35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solidFill>
                  <a:srgbClr val="123D60"/>
                </a:solidFill>
                <a:latin typeface="Barlow Semi Condensed Light"/>
                <a:ea typeface="Barlow Semi Condensed Light"/>
                <a:cs typeface="Barlow Semi Condensed Light"/>
                <a:sym typeface="Barlow Semi Condensed Light"/>
              </a:rPr>
              <a:t>Table 3.3 Subsidy Amount (INR) </a:t>
            </a:r>
            <a:endParaRPr/>
          </a:p>
        </p:txBody>
      </p:sp>
      <p:pic>
        <p:nvPicPr>
          <p:cNvPr id="757" name="Google Shape;757;p51"/>
          <p:cNvPicPr preferRelativeResize="0"/>
          <p:nvPr/>
        </p:nvPicPr>
        <p:blipFill>
          <a:blip r:embed="rId5">
            <a:alphaModFix/>
          </a:blip>
          <a:stretch>
            <a:fillRect/>
          </a:stretch>
        </p:blipFill>
        <p:spPr>
          <a:xfrm>
            <a:off x="8291275" y="186675"/>
            <a:ext cx="690968" cy="324550"/>
          </a:xfrm>
          <a:prstGeom prst="rect">
            <a:avLst/>
          </a:prstGeom>
          <a:noFill/>
          <a:ln>
            <a:noFill/>
          </a:ln>
        </p:spPr>
      </p:pic>
      <p:pic>
        <p:nvPicPr>
          <p:cNvPr id="758" name="Google Shape;758;p51"/>
          <p:cNvPicPr preferRelativeResize="0"/>
          <p:nvPr/>
        </p:nvPicPr>
        <p:blipFill rotWithShape="1">
          <a:blip r:embed="rId6">
            <a:alphaModFix/>
          </a:blip>
          <a:srcRect/>
          <a:stretch/>
        </p:blipFill>
        <p:spPr>
          <a:xfrm>
            <a:off x="1098000" y="765075"/>
            <a:ext cx="2380000" cy="1070100"/>
          </a:xfrm>
          <a:prstGeom prst="rect">
            <a:avLst/>
          </a:prstGeom>
          <a:noFill/>
          <a:ln>
            <a:noFill/>
          </a:ln>
        </p:spPr>
      </p:pic>
      <p:sp>
        <p:nvSpPr>
          <p:cNvPr id="759" name="Google Shape;759;p51"/>
          <p:cNvSpPr txBox="1"/>
          <p:nvPr/>
        </p:nvSpPr>
        <p:spPr>
          <a:xfrm>
            <a:off x="1323050" y="1835175"/>
            <a:ext cx="1929900" cy="2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solidFill>
                  <a:srgbClr val="123D60"/>
                </a:solidFill>
                <a:latin typeface="Barlow Semi Condensed Light"/>
                <a:ea typeface="Barlow Semi Condensed Light"/>
                <a:cs typeface="Barlow Semi Condensed Light"/>
                <a:sym typeface="Barlow Semi Condensed Light"/>
              </a:rPr>
              <a:t>Table 3.2 Insurance Table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58"/>
                                        </p:tgtEl>
                                        <p:attrNameLst>
                                          <p:attrName>style.visibility</p:attrName>
                                        </p:attrNameLst>
                                      </p:cBhvr>
                                      <p:to>
                                        <p:strVal val="visible"/>
                                      </p:to>
                                    </p:set>
                                    <p:animEffect transition="in" filter="fade">
                                      <p:cBhvr>
                                        <p:cTn id="7" dur="1000"/>
                                        <p:tgtEl>
                                          <p:spTgt spid="758"/>
                                        </p:tgtEl>
                                      </p:cBhvr>
                                    </p:animEffect>
                                  </p:childTnLst>
                                </p:cTn>
                              </p:par>
                              <p:par>
                                <p:cTn id="8" presetID="10" presetClass="entr" presetSubtype="0" fill="hold" nodeType="withEffect">
                                  <p:stCondLst>
                                    <p:cond delay="0"/>
                                  </p:stCondLst>
                                  <p:childTnLst>
                                    <p:set>
                                      <p:cBhvr>
                                        <p:cTn id="9" dur="1" fill="hold">
                                          <p:stCondLst>
                                            <p:cond delay="0"/>
                                          </p:stCondLst>
                                        </p:cTn>
                                        <p:tgtEl>
                                          <p:spTgt spid="752"/>
                                        </p:tgtEl>
                                        <p:attrNameLst>
                                          <p:attrName>style.visibility</p:attrName>
                                        </p:attrNameLst>
                                      </p:cBhvr>
                                      <p:to>
                                        <p:strVal val="visible"/>
                                      </p:to>
                                    </p:set>
                                    <p:animEffect transition="in" filter="fade">
                                      <p:cBhvr>
                                        <p:cTn id="10" dur="1000"/>
                                        <p:tgtEl>
                                          <p:spTgt spid="752"/>
                                        </p:tgtEl>
                                      </p:cBhvr>
                                    </p:animEffect>
                                  </p:childTnLst>
                                </p:cTn>
                              </p:par>
                              <p:par>
                                <p:cTn id="11" presetID="10" presetClass="entr" presetSubtype="0" fill="hold" nodeType="withEffect">
                                  <p:stCondLst>
                                    <p:cond delay="0"/>
                                  </p:stCondLst>
                                  <p:childTnLst>
                                    <p:set>
                                      <p:cBhvr>
                                        <p:cTn id="12" dur="1" fill="hold">
                                          <p:stCondLst>
                                            <p:cond delay="0"/>
                                          </p:stCondLst>
                                        </p:cTn>
                                        <p:tgtEl>
                                          <p:spTgt spid="753"/>
                                        </p:tgtEl>
                                        <p:attrNameLst>
                                          <p:attrName>style.visibility</p:attrName>
                                        </p:attrNameLst>
                                      </p:cBhvr>
                                      <p:to>
                                        <p:strVal val="visible"/>
                                      </p:to>
                                    </p:set>
                                    <p:animEffect transition="in" filter="fade">
                                      <p:cBhvr>
                                        <p:cTn id="13" dur="1000"/>
                                        <p:tgtEl>
                                          <p:spTgt spid="753"/>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54"/>
                                        </p:tgtEl>
                                        <p:attrNameLst>
                                          <p:attrName>style.visibility</p:attrName>
                                        </p:attrNameLst>
                                      </p:cBhvr>
                                      <p:to>
                                        <p:strVal val="visible"/>
                                      </p:to>
                                    </p:set>
                                    <p:animEffect transition="in" filter="fade">
                                      <p:cBhvr>
                                        <p:cTn id="17" dur="1000"/>
                                        <p:tgtEl>
                                          <p:spTgt spid="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2"/>
          <p:cNvSpPr txBox="1">
            <a:spLocks noGrp="1"/>
          </p:cNvSpPr>
          <p:nvPr>
            <p:ph type="ctrTitle" idx="4294967295"/>
          </p:nvPr>
        </p:nvSpPr>
        <p:spPr>
          <a:xfrm>
            <a:off x="2318550" y="249626"/>
            <a:ext cx="4506900" cy="85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rgbClr val="123D60"/>
                </a:solidFill>
                <a:latin typeface="Anton"/>
                <a:ea typeface="Anton"/>
                <a:cs typeface="Anton"/>
                <a:sym typeface="Anton"/>
              </a:rPr>
              <a:t>SOLUTION </a:t>
            </a:r>
            <a:endParaRPr/>
          </a:p>
        </p:txBody>
      </p:sp>
      <p:sp>
        <p:nvSpPr>
          <p:cNvPr id="765" name="Google Shape;765;p52"/>
          <p:cNvSpPr txBox="1"/>
          <p:nvPr/>
        </p:nvSpPr>
        <p:spPr>
          <a:xfrm>
            <a:off x="0" y="949325"/>
            <a:ext cx="9144000" cy="39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solidFill>
                <a:srgbClr val="164E87"/>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endParaRPr>
              <a:solidFill>
                <a:srgbClr val="164E87"/>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Clr>
                <a:schemeClr val="dk1"/>
              </a:buClr>
              <a:buSzPts val="1100"/>
              <a:buFont typeface="Arial"/>
              <a:buNone/>
            </a:pPr>
            <a:endParaRPr>
              <a:solidFill>
                <a:srgbClr val="164E87"/>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766" name="Google Shape;766;p52"/>
          <p:cNvPicPr preferRelativeResize="0"/>
          <p:nvPr/>
        </p:nvPicPr>
        <p:blipFill>
          <a:blip r:embed="rId3">
            <a:alphaModFix/>
          </a:blip>
          <a:stretch>
            <a:fillRect/>
          </a:stretch>
        </p:blipFill>
        <p:spPr>
          <a:xfrm>
            <a:off x="273000" y="1033275"/>
            <a:ext cx="8597976" cy="2152325"/>
          </a:xfrm>
          <a:prstGeom prst="rect">
            <a:avLst/>
          </a:prstGeom>
          <a:noFill/>
          <a:ln>
            <a:noFill/>
          </a:ln>
        </p:spPr>
      </p:pic>
      <p:sp>
        <p:nvSpPr>
          <p:cNvPr id="767" name="Google Shape;767;p52"/>
          <p:cNvSpPr txBox="1"/>
          <p:nvPr/>
        </p:nvSpPr>
        <p:spPr>
          <a:xfrm>
            <a:off x="3111600" y="3185600"/>
            <a:ext cx="2920800" cy="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solidFill>
                  <a:srgbClr val="123D60"/>
                </a:solidFill>
                <a:latin typeface="Barlow Semi Condensed Light"/>
                <a:ea typeface="Barlow Semi Condensed Light"/>
                <a:cs typeface="Barlow Semi Condensed Light"/>
                <a:sym typeface="Barlow Semi Condensed Light"/>
              </a:rPr>
              <a:t>Table 3.5 Final Cost Incurred Table</a:t>
            </a:r>
            <a:endParaRPr/>
          </a:p>
        </p:txBody>
      </p:sp>
      <p:sp>
        <p:nvSpPr>
          <p:cNvPr id="768" name="Google Shape;768;p52"/>
          <p:cNvSpPr txBox="1"/>
          <p:nvPr/>
        </p:nvSpPr>
        <p:spPr>
          <a:xfrm>
            <a:off x="550750" y="3633275"/>
            <a:ext cx="8133300" cy="12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 According to the calculations done by the given data, the recommended car for the person in Mumbai is </a:t>
            </a:r>
            <a:r>
              <a:rPr lang="en" b="1">
                <a:solidFill>
                  <a:srgbClr val="165493"/>
                </a:solidFill>
                <a:latin typeface="Barlow Semi Condensed"/>
                <a:ea typeface="Barlow Semi Condensed"/>
                <a:cs typeface="Barlow Semi Condensed"/>
                <a:sym typeface="Barlow Semi Condensed"/>
              </a:rPr>
              <a:t>Sedan </a:t>
            </a:r>
            <a:r>
              <a:rPr lang="en">
                <a:solidFill>
                  <a:srgbClr val="165493"/>
                </a:solidFill>
                <a:latin typeface="Barlow Semi Condensed Light"/>
                <a:ea typeface="Barlow Semi Condensed Light"/>
                <a:cs typeface="Barlow Semi Condensed Light"/>
                <a:sym typeface="Barlow Semi Condensed Light"/>
              </a:rPr>
              <a:t>because it suits the conditions of the person. Sedan has the maximum capacity of</a:t>
            </a:r>
            <a:r>
              <a:rPr lang="en" b="1">
                <a:solidFill>
                  <a:srgbClr val="165493"/>
                </a:solidFill>
                <a:latin typeface="Barlow Semi Condensed"/>
                <a:ea typeface="Barlow Semi Condensed"/>
                <a:cs typeface="Barlow Semi Condensed"/>
                <a:sym typeface="Barlow Semi Condensed"/>
              </a:rPr>
              <a:t> 7 seats</a:t>
            </a:r>
            <a:r>
              <a:rPr lang="en">
                <a:solidFill>
                  <a:srgbClr val="165493"/>
                </a:solidFill>
                <a:latin typeface="Barlow Semi Condensed Light"/>
                <a:ea typeface="Barlow Semi Condensed Light"/>
                <a:cs typeface="Barlow Semi Condensed Light"/>
                <a:sym typeface="Barlow Semi Condensed Light"/>
              </a:rPr>
              <a:t> among other available options and it is under 8 Lakhs as the total cost incurred is </a:t>
            </a:r>
            <a:r>
              <a:rPr lang="en" b="1">
                <a:solidFill>
                  <a:srgbClr val="165493"/>
                </a:solidFill>
                <a:latin typeface="Barlow Semi Condensed"/>
                <a:ea typeface="Barlow Semi Condensed"/>
                <a:cs typeface="Barlow Semi Condensed"/>
                <a:sym typeface="Barlow Semi Condensed"/>
              </a:rPr>
              <a:t>7,86,320 INR </a:t>
            </a:r>
            <a:r>
              <a:rPr lang="en">
                <a:solidFill>
                  <a:srgbClr val="165493"/>
                </a:solidFill>
                <a:latin typeface="Barlow Semi Condensed Light"/>
                <a:ea typeface="Barlow Semi Condensed Light"/>
                <a:cs typeface="Barlow Semi Condensed Light"/>
                <a:sym typeface="Barlow Semi Condensed Light"/>
              </a:rPr>
              <a:t>including the down payment of 4 lacs. After the down payment the rest of the amount can be paid in installments with 10% interest within maximum of 3 years. With this scenario the person can pay the rest of the amount under 1 year with </a:t>
            </a:r>
            <a:r>
              <a:rPr lang="en" b="1">
                <a:solidFill>
                  <a:srgbClr val="165493"/>
                </a:solidFill>
                <a:latin typeface="Barlow Semi Condensed"/>
                <a:ea typeface="Barlow Semi Condensed"/>
                <a:cs typeface="Barlow Semi Condensed"/>
                <a:sym typeface="Barlow Semi Condensed"/>
              </a:rPr>
              <a:t>10% interest</a:t>
            </a:r>
            <a:r>
              <a:rPr lang="en">
                <a:solidFill>
                  <a:srgbClr val="165493"/>
                </a:solidFill>
                <a:latin typeface="Barlow Semi Condensed Light"/>
                <a:ea typeface="Barlow Semi Condensed Light"/>
                <a:cs typeface="Barlow Semi Condensed Light"/>
                <a:sym typeface="Barlow Semi Condensed Light"/>
              </a:rPr>
              <a:t>.  </a:t>
            </a:r>
            <a:endParaRPr b="1">
              <a:solidFill>
                <a:srgbClr val="165493"/>
              </a:solidFill>
              <a:latin typeface="Barlow Semi Condensed"/>
              <a:ea typeface="Barlow Semi Condensed"/>
              <a:cs typeface="Barlow Semi Condensed"/>
              <a:sym typeface="Barlow Semi Condensed"/>
            </a:endParaRPr>
          </a:p>
          <a:p>
            <a:pPr marL="457200" lvl="0" indent="0" algn="l" rtl="0">
              <a:spcBef>
                <a:spcPts val="0"/>
              </a:spcBef>
              <a:spcAft>
                <a:spcPts val="0"/>
              </a:spcAft>
              <a:buClr>
                <a:schemeClr val="dk1"/>
              </a:buClr>
              <a:buSzPts val="1100"/>
              <a:buFont typeface="Arial"/>
              <a:buNone/>
            </a:pPr>
            <a:endParaRPr>
              <a:solidFill>
                <a:srgbClr val="165493"/>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endParaRPr/>
          </a:p>
        </p:txBody>
      </p:sp>
      <p:sp>
        <p:nvSpPr>
          <p:cNvPr id="769" name="Google Shape;769;p52"/>
          <p:cNvSpPr txBox="1"/>
          <p:nvPr/>
        </p:nvSpPr>
        <p:spPr>
          <a:xfrm>
            <a:off x="5328150" y="3213075"/>
            <a:ext cx="4909800" cy="392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Clr>
                <a:schemeClr val="dk1"/>
              </a:buClr>
              <a:buSzPts val="1100"/>
              <a:buFont typeface="Arial"/>
              <a:buNone/>
            </a:pPr>
            <a:r>
              <a:rPr lang="en" sz="800">
                <a:solidFill>
                  <a:srgbClr val="165493"/>
                </a:solidFill>
                <a:latin typeface="Barlow Semi Condensed Light"/>
                <a:ea typeface="Barlow Semi Condensed Light"/>
                <a:cs typeface="Barlow Semi Condensed Light"/>
                <a:sym typeface="Barlow Semi Condensed Light"/>
              </a:rPr>
              <a:t>*Overall effective Interest taken as 10% for calculation of Total Cost Incurred</a:t>
            </a:r>
            <a:endParaRPr sz="800">
              <a:solidFill>
                <a:srgbClr val="165493"/>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64"/>
                                        </p:tgtEl>
                                        <p:attrNameLst>
                                          <p:attrName>style.visibility</p:attrName>
                                        </p:attrNameLst>
                                      </p:cBhvr>
                                      <p:to>
                                        <p:strVal val="visible"/>
                                      </p:to>
                                    </p:set>
                                    <p:animEffect transition="in" filter="fade">
                                      <p:cBhvr>
                                        <p:cTn id="7" dur="1000"/>
                                        <p:tgtEl>
                                          <p:spTgt spid="7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66"/>
                                        </p:tgtEl>
                                        <p:attrNameLst>
                                          <p:attrName>style.visibility</p:attrName>
                                        </p:attrNameLst>
                                      </p:cBhvr>
                                      <p:to>
                                        <p:strVal val="visible"/>
                                      </p:to>
                                    </p:set>
                                    <p:animEffect transition="in" filter="fade">
                                      <p:cBhvr>
                                        <p:cTn id="11" dur="1000"/>
                                        <p:tgtEl>
                                          <p:spTgt spid="766"/>
                                        </p:tgtEl>
                                      </p:cBhvr>
                                    </p:animEffect>
                                  </p:childTnLst>
                                </p:cTn>
                              </p:par>
                              <p:par>
                                <p:cTn id="12" presetID="10" presetClass="entr" presetSubtype="0" fill="hold" nodeType="withEffect">
                                  <p:stCondLst>
                                    <p:cond delay="0"/>
                                  </p:stCondLst>
                                  <p:childTnLst>
                                    <p:set>
                                      <p:cBhvr>
                                        <p:cTn id="13" dur="1" fill="hold">
                                          <p:stCondLst>
                                            <p:cond delay="0"/>
                                          </p:stCondLst>
                                        </p:cTn>
                                        <p:tgtEl>
                                          <p:spTgt spid="768"/>
                                        </p:tgtEl>
                                        <p:attrNameLst>
                                          <p:attrName>style.visibility</p:attrName>
                                        </p:attrNameLst>
                                      </p:cBhvr>
                                      <p:to>
                                        <p:strVal val="visible"/>
                                      </p:to>
                                    </p:set>
                                    <p:animEffect transition="in" filter="fade">
                                      <p:cBhvr>
                                        <p:cTn id="14" dur="1000"/>
                                        <p:tgtEl>
                                          <p:spTgt spid="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53"/>
          <p:cNvSpPr txBox="1">
            <a:spLocks noGrp="1"/>
          </p:cNvSpPr>
          <p:nvPr>
            <p:ph type="ctrTitle"/>
          </p:nvPr>
        </p:nvSpPr>
        <p:spPr>
          <a:xfrm>
            <a:off x="568050" y="342375"/>
            <a:ext cx="7929300" cy="10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a:solidFill>
                  <a:srgbClr val="123D60"/>
                </a:solidFill>
                <a:latin typeface="Anton"/>
                <a:ea typeface="Anton"/>
                <a:cs typeface="Anton"/>
                <a:sym typeface="Anton"/>
              </a:rPr>
              <a:t>Q6.2 Calculation of money spent after paying the down payment of the car in 4 years if we travel 11560 km per year on average.</a:t>
            </a:r>
            <a:endParaRPr sz="1400">
              <a:solidFill>
                <a:srgbClr val="204D5C"/>
              </a:solidFill>
              <a:latin typeface="Anton"/>
              <a:ea typeface="Anton"/>
              <a:cs typeface="Anton"/>
              <a:sym typeface="Anton"/>
            </a:endParaRPr>
          </a:p>
          <a:p>
            <a:pPr marL="0" lvl="0" indent="0" algn="ctr" rtl="0">
              <a:spcBef>
                <a:spcPts val="0"/>
              </a:spcBef>
              <a:spcAft>
                <a:spcPts val="0"/>
              </a:spcAft>
              <a:buNone/>
            </a:pPr>
            <a:endParaRPr/>
          </a:p>
        </p:txBody>
      </p:sp>
      <p:sp>
        <p:nvSpPr>
          <p:cNvPr id="775" name="Google Shape;775;p53"/>
          <p:cNvSpPr txBox="1"/>
          <p:nvPr/>
        </p:nvSpPr>
        <p:spPr>
          <a:xfrm>
            <a:off x="855950" y="1431775"/>
            <a:ext cx="8022600" cy="3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6" name="Google Shape;776;p53"/>
          <p:cNvSpPr txBox="1"/>
          <p:nvPr/>
        </p:nvSpPr>
        <p:spPr>
          <a:xfrm>
            <a:off x="752650" y="2493925"/>
            <a:ext cx="27390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65493"/>
                </a:solidFill>
                <a:latin typeface="Barlow Semi Condensed Light"/>
                <a:ea typeface="Barlow Semi Condensed Light"/>
                <a:cs typeface="Barlow Semi Condensed Light"/>
                <a:sym typeface="Barlow Semi Condensed Light"/>
              </a:rPr>
              <a:t>Table 3.6 Electricity price per KWhr</a:t>
            </a:r>
            <a:endParaRPr>
              <a:solidFill>
                <a:srgbClr val="165493"/>
              </a:solidFill>
              <a:latin typeface="Barlow Semi Condensed Light"/>
              <a:ea typeface="Barlow Semi Condensed Light"/>
              <a:cs typeface="Barlow Semi Condensed Light"/>
              <a:sym typeface="Barlow Semi Condensed Light"/>
            </a:endParaRPr>
          </a:p>
        </p:txBody>
      </p:sp>
      <p:pic>
        <p:nvPicPr>
          <p:cNvPr id="777" name="Google Shape;777;p53"/>
          <p:cNvPicPr preferRelativeResize="0"/>
          <p:nvPr/>
        </p:nvPicPr>
        <p:blipFill>
          <a:blip r:embed="rId3">
            <a:alphaModFix/>
          </a:blip>
          <a:stretch>
            <a:fillRect/>
          </a:stretch>
        </p:blipFill>
        <p:spPr>
          <a:xfrm>
            <a:off x="1222375" y="1464850"/>
            <a:ext cx="1799550" cy="940400"/>
          </a:xfrm>
          <a:prstGeom prst="rect">
            <a:avLst/>
          </a:prstGeom>
          <a:noFill/>
          <a:ln>
            <a:noFill/>
          </a:ln>
        </p:spPr>
      </p:pic>
      <p:pic>
        <p:nvPicPr>
          <p:cNvPr id="778" name="Google Shape;778;p53"/>
          <p:cNvPicPr preferRelativeResize="0"/>
          <p:nvPr/>
        </p:nvPicPr>
        <p:blipFill rotWithShape="1">
          <a:blip r:embed="rId4">
            <a:alphaModFix/>
          </a:blip>
          <a:srcRect t="-15194"/>
          <a:stretch/>
        </p:blipFill>
        <p:spPr>
          <a:xfrm>
            <a:off x="4521000" y="1376175"/>
            <a:ext cx="2225475" cy="1109825"/>
          </a:xfrm>
          <a:prstGeom prst="rect">
            <a:avLst/>
          </a:prstGeom>
          <a:noFill/>
          <a:ln>
            <a:noFill/>
          </a:ln>
        </p:spPr>
      </p:pic>
      <p:sp>
        <p:nvSpPr>
          <p:cNvPr id="779" name="Google Shape;779;p53"/>
          <p:cNvSpPr txBox="1"/>
          <p:nvPr/>
        </p:nvSpPr>
        <p:spPr>
          <a:xfrm>
            <a:off x="4435400" y="2511475"/>
            <a:ext cx="3198300" cy="33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C517B"/>
                </a:solidFill>
                <a:latin typeface="Barlow Semi Condensed Light"/>
                <a:ea typeface="Barlow Semi Condensed Light"/>
                <a:cs typeface="Barlow Semi Condensed Light"/>
                <a:sym typeface="Barlow Semi Condensed Light"/>
              </a:rPr>
              <a:t>Table 3.7 Maintenance cost per year</a:t>
            </a:r>
            <a:endParaRPr>
              <a:solidFill>
                <a:srgbClr val="1C517B"/>
              </a:solidFill>
              <a:latin typeface="Barlow Semi Condensed Light"/>
              <a:ea typeface="Barlow Semi Condensed Light"/>
              <a:cs typeface="Barlow Semi Condensed Light"/>
              <a:sym typeface="Barlow Semi Condensed Light"/>
            </a:endParaRPr>
          </a:p>
        </p:txBody>
      </p:sp>
      <p:pic>
        <p:nvPicPr>
          <p:cNvPr id="780" name="Google Shape;780;p53"/>
          <p:cNvPicPr preferRelativeResize="0"/>
          <p:nvPr/>
        </p:nvPicPr>
        <p:blipFill>
          <a:blip r:embed="rId5">
            <a:alphaModFix/>
          </a:blip>
          <a:stretch>
            <a:fillRect/>
          </a:stretch>
        </p:blipFill>
        <p:spPr>
          <a:xfrm>
            <a:off x="956300" y="3173163"/>
            <a:ext cx="2621675" cy="1099425"/>
          </a:xfrm>
          <a:prstGeom prst="rect">
            <a:avLst/>
          </a:prstGeom>
          <a:noFill/>
          <a:ln>
            <a:noFill/>
          </a:ln>
        </p:spPr>
      </p:pic>
      <p:sp>
        <p:nvSpPr>
          <p:cNvPr id="781" name="Google Shape;781;p53"/>
          <p:cNvSpPr txBox="1"/>
          <p:nvPr/>
        </p:nvSpPr>
        <p:spPr>
          <a:xfrm>
            <a:off x="4349800" y="3371275"/>
            <a:ext cx="3762000" cy="82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Clr>
                <a:schemeClr val="dk1"/>
              </a:buClr>
              <a:buSzPts val="1100"/>
              <a:buFont typeface="Arial"/>
              <a:buNone/>
            </a:pPr>
            <a:r>
              <a:rPr lang="en" b="1">
                <a:solidFill>
                  <a:srgbClr val="1C517B"/>
                </a:solidFill>
                <a:latin typeface="Barlow Semi Condensed"/>
                <a:ea typeface="Barlow Semi Condensed"/>
                <a:cs typeface="Barlow Semi Condensed"/>
                <a:sym typeface="Barlow Semi Condensed"/>
              </a:rPr>
              <a:t>Operational Cost = Total maintenance cost + Electricity Cost per KM * Total distance travelled</a:t>
            </a:r>
            <a:endParaRPr b="1">
              <a:solidFill>
                <a:srgbClr val="1C517B"/>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solidFill>
                <a:srgbClr val="1C517B"/>
              </a:solidFill>
              <a:latin typeface="Barlow Semi Condensed"/>
              <a:ea typeface="Barlow Semi Condensed"/>
              <a:cs typeface="Barlow Semi Condensed"/>
              <a:sym typeface="Barlow Semi Condensed"/>
            </a:endParaRPr>
          </a:p>
        </p:txBody>
      </p:sp>
      <p:sp>
        <p:nvSpPr>
          <p:cNvPr id="782" name="Google Shape;782;p53"/>
          <p:cNvSpPr txBox="1"/>
          <p:nvPr/>
        </p:nvSpPr>
        <p:spPr>
          <a:xfrm>
            <a:off x="1050500" y="4326450"/>
            <a:ext cx="2527500" cy="33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1C517B"/>
                </a:solidFill>
                <a:latin typeface="Barlow Semi Condensed Light"/>
                <a:ea typeface="Barlow Semi Condensed Light"/>
                <a:cs typeface="Barlow Semi Condensed Light"/>
                <a:sym typeface="Barlow Semi Condensed Light"/>
              </a:rPr>
              <a:t>Table 3.8 Electricity price per km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74"/>
                                        </p:tgtEl>
                                        <p:attrNameLst>
                                          <p:attrName>style.visibility</p:attrName>
                                        </p:attrNameLst>
                                      </p:cBhvr>
                                      <p:to>
                                        <p:strVal val="visible"/>
                                      </p:to>
                                    </p:set>
                                    <p:animEffect transition="in" filter="fade">
                                      <p:cBhvr>
                                        <p:cTn id="7" dur="1000"/>
                                        <p:tgtEl>
                                          <p:spTgt spid="77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77"/>
                                        </p:tgtEl>
                                        <p:attrNameLst>
                                          <p:attrName>style.visibility</p:attrName>
                                        </p:attrNameLst>
                                      </p:cBhvr>
                                      <p:to>
                                        <p:strVal val="visible"/>
                                      </p:to>
                                    </p:set>
                                    <p:animEffect transition="in" filter="fade">
                                      <p:cBhvr>
                                        <p:cTn id="11" dur="1000"/>
                                        <p:tgtEl>
                                          <p:spTgt spid="777"/>
                                        </p:tgtEl>
                                      </p:cBhvr>
                                    </p:animEffect>
                                  </p:childTnLst>
                                </p:cTn>
                              </p:par>
                              <p:par>
                                <p:cTn id="12" presetID="10" presetClass="entr" presetSubtype="0" fill="hold" nodeType="withEffect">
                                  <p:stCondLst>
                                    <p:cond delay="0"/>
                                  </p:stCondLst>
                                  <p:childTnLst>
                                    <p:set>
                                      <p:cBhvr>
                                        <p:cTn id="13" dur="1" fill="hold">
                                          <p:stCondLst>
                                            <p:cond delay="0"/>
                                          </p:stCondLst>
                                        </p:cTn>
                                        <p:tgtEl>
                                          <p:spTgt spid="778"/>
                                        </p:tgtEl>
                                        <p:attrNameLst>
                                          <p:attrName>style.visibility</p:attrName>
                                        </p:attrNameLst>
                                      </p:cBhvr>
                                      <p:to>
                                        <p:strVal val="visible"/>
                                      </p:to>
                                    </p:set>
                                    <p:animEffect transition="in" filter="fade">
                                      <p:cBhvr>
                                        <p:cTn id="14" dur="1000"/>
                                        <p:tgtEl>
                                          <p:spTgt spid="778"/>
                                        </p:tgtEl>
                                      </p:cBhvr>
                                    </p:animEffect>
                                  </p:childTnLst>
                                </p:cTn>
                              </p:par>
                              <p:par>
                                <p:cTn id="15" presetID="10" presetClass="entr" presetSubtype="0" fill="hold" nodeType="withEffect">
                                  <p:stCondLst>
                                    <p:cond delay="0"/>
                                  </p:stCondLst>
                                  <p:childTnLst>
                                    <p:set>
                                      <p:cBhvr>
                                        <p:cTn id="16" dur="1" fill="hold">
                                          <p:stCondLst>
                                            <p:cond delay="0"/>
                                          </p:stCondLst>
                                        </p:cTn>
                                        <p:tgtEl>
                                          <p:spTgt spid="780"/>
                                        </p:tgtEl>
                                        <p:attrNameLst>
                                          <p:attrName>style.visibility</p:attrName>
                                        </p:attrNameLst>
                                      </p:cBhvr>
                                      <p:to>
                                        <p:strVal val="visible"/>
                                      </p:to>
                                    </p:set>
                                    <p:animEffect transition="in" filter="fade">
                                      <p:cBhvr>
                                        <p:cTn id="17" dur="1000"/>
                                        <p:tgtEl>
                                          <p:spTgt spid="78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781"/>
                                        </p:tgtEl>
                                        <p:attrNameLst>
                                          <p:attrName>style.visibility</p:attrName>
                                        </p:attrNameLst>
                                      </p:cBhvr>
                                      <p:to>
                                        <p:strVal val="visible"/>
                                      </p:to>
                                    </p:set>
                                    <p:animEffect transition="in" filter="fade">
                                      <p:cBhvr>
                                        <p:cTn id="21" dur="1000"/>
                                        <p:tgtEl>
                                          <p:spTgt spid="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54"/>
          <p:cNvSpPr txBox="1">
            <a:spLocks noGrp="1"/>
          </p:cNvSpPr>
          <p:nvPr>
            <p:ph type="ctrTitle"/>
          </p:nvPr>
        </p:nvSpPr>
        <p:spPr>
          <a:xfrm>
            <a:off x="1533599" y="429825"/>
            <a:ext cx="60546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123D60"/>
                </a:solidFill>
                <a:latin typeface="Anton"/>
                <a:ea typeface="Anton"/>
                <a:cs typeface="Anton"/>
                <a:sym typeface="Anton"/>
              </a:rPr>
              <a:t>SOLUTION </a:t>
            </a:r>
            <a:endParaRPr/>
          </a:p>
        </p:txBody>
      </p:sp>
      <p:pic>
        <p:nvPicPr>
          <p:cNvPr id="788" name="Google Shape;788;p54"/>
          <p:cNvPicPr preferRelativeResize="0"/>
          <p:nvPr/>
        </p:nvPicPr>
        <p:blipFill>
          <a:blip r:embed="rId3">
            <a:alphaModFix/>
          </a:blip>
          <a:stretch>
            <a:fillRect/>
          </a:stretch>
        </p:blipFill>
        <p:spPr>
          <a:xfrm>
            <a:off x="817050" y="1699400"/>
            <a:ext cx="2604600" cy="999250"/>
          </a:xfrm>
          <a:prstGeom prst="rect">
            <a:avLst/>
          </a:prstGeom>
          <a:noFill/>
          <a:ln>
            <a:noFill/>
          </a:ln>
        </p:spPr>
      </p:pic>
      <p:sp>
        <p:nvSpPr>
          <p:cNvPr id="789" name="Google Shape;789;p54"/>
          <p:cNvSpPr txBox="1"/>
          <p:nvPr/>
        </p:nvSpPr>
        <p:spPr>
          <a:xfrm>
            <a:off x="4285400" y="1611425"/>
            <a:ext cx="3871800" cy="24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65493"/>
                </a:solidFill>
                <a:latin typeface="Barlow Semi Condensed Light"/>
                <a:ea typeface="Barlow Semi Condensed Light"/>
                <a:cs typeface="Barlow Semi Condensed Light"/>
                <a:sym typeface="Barlow Semi Condensed Light"/>
              </a:rPr>
              <a:t>Operational Cost per year: </a:t>
            </a:r>
            <a:r>
              <a:rPr lang="en" b="1">
                <a:solidFill>
                  <a:srgbClr val="1C517B"/>
                </a:solidFill>
                <a:latin typeface="Barlow Semi Condensed"/>
                <a:ea typeface="Barlow Semi Condensed"/>
                <a:cs typeface="Barlow Semi Condensed"/>
                <a:sym typeface="Barlow Semi Condensed"/>
              </a:rPr>
              <a:t>28,220 INR </a:t>
            </a:r>
            <a:endParaRPr b="1">
              <a:solidFill>
                <a:srgbClr val="1C517B"/>
              </a:solidFill>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solidFill>
                  <a:srgbClr val="165493"/>
                </a:solidFill>
                <a:latin typeface="Barlow Semi Condensed Light"/>
                <a:ea typeface="Barlow Semi Condensed Light"/>
                <a:cs typeface="Barlow Semi Condensed Light"/>
                <a:sym typeface="Barlow Semi Condensed Light"/>
              </a:rPr>
              <a:t>For 4 years operational Cost: </a:t>
            </a:r>
            <a:r>
              <a:rPr lang="en" b="1">
                <a:solidFill>
                  <a:srgbClr val="165493"/>
                </a:solidFill>
                <a:latin typeface="Barlow Semi Condensed"/>
                <a:ea typeface="Barlow Semi Condensed"/>
                <a:cs typeface="Barlow Semi Condensed"/>
                <a:sym typeface="Barlow Semi Condensed"/>
              </a:rPr>
              <a:t>1,12,880 INR</a:t>
            </a:r>
            <a:endParaRPr b="1">
              <a:solidFill>
                <a:srgbClr val="1C517B"/>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rgbClr val="165493"/>
                </a:solidFill>
                <a:latin typeface="Barlow Semi Condensed Light"/>
                <a:ea typeface="Barlow Semi Condensed Light"/>
                <a:cs typeface="Barlow Semi Condensed Light"/>
                <a:sym typeface="Barlow Semi Condensed Light"/>
              </a:rPr>
              <a:t>After Down Payment Amount Left: </a:t>
            </a:r>
            <a:r>
              <a:rPr lang="en" b="1">
                <a:solidFill>
                  <a:srgbClr val="165493"/>
                </a:solidFill>
                <a:latin typeface="Barlow Semi Condensed"/>
                <a:ea typeface="Barlow Semi Condensed"/>
                <a:cs typeface="Barlow Semi Condensed"/>
                <a:sym typeface="Barlow Semi Condensed"/>
              </a:rPr>
              <a:t>3,86,320 INR</a:t>
            </a:r>
            <a:endParaRPr b="1">
              <a:solidFill>
                <a:srgbClr val="165493"/>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rgbClr val="165493"/>
                </a:solidFill>
                <a:latin typeface="Barlow Semi Condensed Light"/>
                <a:ea typeface="Barlow Semi Condensed Light"/>
                <a:cs typeface="Barlow Semi Condensed Light"/>
                <a:sym typeface="Barlow Semi Condensed Light"/>
              </a:rPr>
              <a:t>Total Payment: </a:t>
            </a:r>
            <a:r>
              <a:rPr lang="en" b="1">
                <a:solidFill>
                  <a:srgbClr val="165493"/>
                </a:solidFill>
                <a:latin typeface="Barlow Semi Condensed"/>
                <a:ea typeface="Barlow Semi Condensed"/>
                <a:cs typeface="Barlow Semi Condensed"/>
                <a:sym typeface="Barlow Semi Condensed"/>
              </a:rPr>
              <a:t>4,99,200 INR</a:t>
            </a:r>
            <a:endParaRPr b="1">
              <a:solidFill>
                <a:srgbClr val="165493"/>
              </a:solidFill>
              <a:latin typeface="Barlow Semi Condensed"/>
              <a:ea typeface="Barlow Semi Condensed"/>
              <a:cs typeface="Barlow Semi Condensed"/>
              <a:sym typeface="Barlow Semi Condensed"/>
            </a:endParaRPr>
          </a:p>
          <a:p>
            <a:pPr marL="0" lvl="0" indent="0" algn="l" rtl="0">
              <a:lnSpc>
                <a:spcPct val="115000"/>
              </a:lnSpc>
              <a:spcBef>
                <a:spcPts val="300"/>
              </a:spcBef>
              <a:spcAft>
                <a:spcPts val="0"/>
              </a:spcAft>
              <a:buNone/>
            </a:pPr>
            <a:endParaRPr>
              <a:solidFill>
                <a:srgbClr val="666666"/>
              </a:solidFill>
              <a:latin typeface="Barlow Semi Condensed"/>
              <a:ea typeface="Barlow Semi Condensed"/>
              <a:cs typeface="Barlow Semi Condensed"/>
              <a:sym typeface="Barlow Semi Condensed"/>
            </a:endParaRPr>
          </a:p>
          <a:p>
            <a:pPr marL="0" lvl="0" indent="0" algn="l" rtl="0">
              <a:lnSpc>
                <a:spcPct val="115000"/>
              </a:lnSpc>
              <a:spcBef>
                <a:spcPts val="300"/>
              </a:spcBef>
              <a:spcAft>
                <a:spcPts val="0"/>
              </a:spcAft>
              <a:buNone/>
            </a:pPr>
            <a:r>
              <a:rPr lang="en">
                <a:solidFill>
                  <a:srgbClr val="1C517B"/>
                </a:solidFill>
                <a:latin typeface="Barlow Semi Condensed Light"/>
                <a:ea typeface="Barlow Semi Condensed Light"/>
                <a:cs typeface="Barlow Semi Condensed Light"/>
                <a:sym typeface="Barlow Semi Condensed Light"/>
              </a:rPr>
              <a:t>This is the total amount of money the person will spend after paying the down payment of the car in 4 years and if he/she travels 11560 kilometers per year on an average.</a:t>
            </a:r>
            <a:endParaRPr>
              <a:solidFill>
                <a:srgbClr val="1C517B"/>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endParaRPr b="1">
              <a:solidFill>
                <a:srgbClr val="1C517B"/>
              </a:solidFill>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endParaRPr b="1">
              <a:solidFill>
                <a:srgbClr val="165493"/>
              </a:solidFill>
              <a:latin typeface="Barlow Semi Condensed"/>
              <a:ea typeface="Barlow Semi Condensed"/>
              <a:cs typeface="Barlow Semi Condensed"/>
              <a:sym typeface="Barlow Semi Condensed"/>
            </a:endParaRPr>
          </a:p>
        </p:txBody>
      </p:sp>
      <p:sp>
        <p:nvSpPr>
          <p:cNvPr id="790" name="Google Shape;790;p54"/>
          <p:cNvSpPr txBox="1"/>
          <p:nvPr/>
        </p:nvSpPr>
        <p:spPr>
          <a:xfrm>
            <a:off x="817050" y="2793525"/>
            <a:ext cx="2918100" cy="5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1C517B"/>
                </a:solidFill>
                <a:latin typeface="Barlow Semi Condensed Light"/>
                <a:ea typeface="Barlow Semi Condensed Light"/>
                <a:cs typeface="Barlow Semi Condensed Light"/>
                <a:sym typeface="Barlow Semi Condensed Light"/>
              </a:rPr>
              <a:t>Table 3.9 Total money spent after the down payment of the car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87"/>
                                        </p:tgtEl>
                                        <p:attrNameLst>
                                          <p:attrName>style.visibility</p:attrName>
                                        </p:attrNameLst>
                                      </p:cBhvr>
                                      <p:to>
                                        <p:strVal val="visible"/>
                                      </p:to>
                                    </p:set>
                                    <p:animEffect transition="in" filter="fade">
                                      <p:cBhvr>
                                        <p:cTn id="7" dur="1000"/>
                                        <p:tgtEl>
                                          <p:spTgt spid="78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88"/>
                                        </p:tgtEl>
                                        <p:attrNameLst>
                                          <p:attrName>style.visibility</p:attrName>
                                        </p:attrNameLst>
                                      </p:cBhvr>
                                      <p:to>
                                        <p:strVal val="visible"/>
                                      </p:to>
                                    </p:set>
                                    <p:animEffect transition="in" filter="fade">
                                      <p:cBhvr>
                                        <p:cTn id="11" dur="1000"/>
                                        <p:tgtEl>
                                          <p:spTgt spid="78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89"/>
                                        </p:tgtEl>
                                        <p:attrNameLst>
                                          <p:attrName>style.visibility</p:attrName>
                                        </p:attrNameLst>
                                      </p:cBhvr>
                                      <p:to>
                                        <p:strVal val="visible"/>
                                      </p:to>
                                    </p:set>
                                    <p:animEffect transition="in" filter="fade">
                                      <p:cBhvr>
                                        <p:cTn id="15" dur="1000"/>
                                        <p:tgtEl>
                                          <p:spTgt spid="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5"/>
          <p:cNvSpPr txBox="1">
            <a:spLocks noGrp="1"/>
          </p:cNvSpPr>
          <p:nvPr>
            <p:ph type="title"/>
          </p:nvPr>
        </p:nvSpPr>
        <p:spPr>
          <a:xfrm>
            <a:off x="5215747" y="184475"/>
            <a:ext cx="38082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Q7 Dashboard Creation</a:t>
            </a:r>
            <a:endParaRPr/>
          </a:p>
        </p:txBody>
      </p:sp>
      <p:sp>
        <p:nvSpPr>
          <p:cNvPr id="796" name="Google Shape;796;p55"/>
          <p:cNvSpPr txBox="1"/>
          <p:nvPr/>
        </p:nvSpPr>
        <p:spPr>
          <a:xfrm>
            <a:off x="781275" y="840850"/>
            <a:ext cx="7322100" cy="64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b="1">
                <a:solidFill>
                  <a:srgbClr val="53565A"/>
                </a:solidFill>
                <a:latin typeface="Anton"/>
                <a:ea typeface="Anton"/>
                <a:cs typeface="Anton"/>
                <a:sym typeface="Anton"/>
              </a:rPr>
              <a:t>Q7)</a:t>
            </a:r>
            <a:r>
              <a:rPr lang="en">
                <a:solidFill>
                  <a:srgbClr val="53565A"/>
                </a:solidFill>
                <a:latin typeface="Anton"/>
                <a:ea typeface="Anton"/>
                <a:cs typeface="Anton"/>
                <a:sym typeface="Anton"/>
              </a:rPr>
              <a:t> Refer to Appendix 2 and recommend some of the quality checks you would put in place. Also, highlight the errors if there are any.</a:t>
            </a:r>
            <a:endParaRPr>
              <a:solidFill>
                <a:srgbClr val="53565A"/>
              </a:solidFill>
              <a:latin typeface="Anton"/>
              <a:ea typeface="Anton"/>
              <a:cs typeface="Anton"/>
              <a:sym typeface="Anton"/>
            </a:endParaRPr>
          </a:p>
          <a:p>
            <a:pPr marL="0" lvl="0" indent="0" algn="l" rtl="0">
              <a:spcBef>
                <a:spcPts val="0"/>
              </a:spcBef>
              <a:spcAft>
                <a:spcPts val="0"/>
              </a:spcAft>
              <a:buNone/>
            </a:pPr>
            <a:endParaRPr sz="1200">
              <a:solidFill>
                <a:srgbClr val="123D60"/>
              </a:solidFill>
              <a:latin typeface="Barlow Semi Condensed Light"/>
              <a:ea typeface="Barlow Semi Condensed Light"/>
              <a:cs typeface="Barlow Semi Condensed Light"/>
              <a:sym typeface="Barlow Semi Condensed Light"/>
            </a:endParaRPr>
          </a:p>
          <a:p>
            <a:pPr marL="0" lvl="0" indent="0" algn="l" rtl="0">
              <a:lnSpc>
                <a:spcPct val="115000"/>
              </a:lnSpc>
              <a:spcBef>
                <a:spcPts val="1600"/>
              </a:spcBef>
              <a:spcAft>
                <a:spcPts val="0"/>
              </a:spcAft>
              <a:buNone/>
            </a:pPr>
            <a:endParaRPr sz="1200">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1600"/>
              </a:spcAft>
              <a:buNone/>
            </a:pPr>
            <a:endParaRPr sz="1200">
              <a:solidFill>
                <a:srgbClr val="123D60"/>
              </a:solidFill>
              <a:latin typeface="Barlow Semi Condensed Light"/>
              <a:ea typeface="Barlow Semi Condensed Light"/>
              <a:cs typeface="Barlow Semi Condensed Light"/>
              <a:sym typeface="Barlow Semi Condensed Light"/>
            </a:endParaRPr>
          </a:p>
        </p:txBody>
      </p:sp>
      <p:sp>
        <p:nvSpPr>
          <p:cNvPr id="797" name="Google Shape;797;p55"/>
          <p:cNvSpPr txBox="1"/>
          <p:nvPr/>
        </p:nvSpPr>
        <p:spPr>
          <a:xfrm>
            <a:off x="985475" y="1581400"/>
            <a:ext cx="7832100" cy="330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23D60"/>
                </a:solidFill>
                <a:latin typeface="Barlow Semi Condensed Light"/>
                <a:ea typeface="Barlow Semi Condensed Light"/>
                <a:cs typeface="Barlow Semi Condensed Light"/>
                <a:sym typeface="Barlow Semi Condensed Light"/>
              </a:rPr>
              <a:t>We are going to look for the following </a:t>
            </a:r>
            <a:r>
              <a:rPr lang="en" b="1">
                <a:solidFill>
                  <a:srgbClr val="123D60"/>
                </a:solidFill>
                <a:latin typeface="Barlow Semi Condensed"/>
                <a:ea typeface="Barlow Semi Condensed"/>
                <a:cs typeface="Barlow Semi Condensed"/>
                <a:sym typeface="Barlow Semi Condensed"/>
              </a:rPr>
              <a:t>quality checks  </a:t>
            </a:r>
            <a:r>
              <a:rPr lang="en">
                <a:solidFill>
                  <a:srgbClr val="123D60"/>
                </a:solidFill>
                <a:latin typeface="Barlow Semi Condensed Light"/>
                <a:ea typeface="Barlow Semi Condensed Light"/>
                <a:cs typeface="Barlow Semi Condensed Light"/>
                <a:sym typeface="Barlow Semi Condensed Light"/>
              </a:rPr>
              <a:t>in the given  data table  : -</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160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All the order IDs should be unique.</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All the Customer names should have unique customer ID should be unique.</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All the postal code should be of 6 digits.</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All the prices should be positive .</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Finance amount should always be less than MRP.</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The ship date should not be earlier than order date.</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The postal codes should match with the cities</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There should be no empty blanks in the data all the rows and columns should be filled in the table.</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If the exchanged column is No, then the exchange discount should be 0 , if yes then it should not be 0.</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If financed is No, then financer and financed amount should be NIL.</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The states and cities should correspond to one another.</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Discount can never be more than 100%.</a:t>
            </a:r>
            <a:endParaRPr>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a:solidFill>
                  <a:srgbClr val="123D60"/>
                </a:solidFill>
                <a:latin typeface="Barlow Semi Condensed Light"/>
                <a:ea typeface="Barlow Semi Condensed Light"/>
                <a:cs typeface="Barlow Semi Condensed Light"/>
                <a:sym typeface="Barlow Semi Condensed Light"/>
              </a:rPr>
              <a:t>The exchanged discount amount should be removed from the profit. </a:t>
            </a: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1600"/>
              </a:spcBef>
              <a:spcAft>
                <a:spcPts val="1600"/>
              </a:spcAft>
              <a:buNone/>
            </a:pPr>
            <a:endParaRPr>
              <a:solidFill>
                <a:srgbClr val="123D60"/>
              </a:solidFill>
              <a:latin typeface="Barlow Semi Condensed Light"/>
              <a:ea typeface="Barlow Semi Condensed Light"/>
              <a:cs typeface="Barlow Semi Condensed Light"/>
              <a:sym typeface="Barlow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5"/>
                                        </p:tgtEl>
                                        <p:attrNameLst>
                                          <p:attrName>style.visibility</p:attrName>
                                        </p:attrNameLst>
                                      </p:cBhvr>
                                      <p:to>
                                        <p:strVal val="visible"/>
                                      </p:to>
                                    </p:set>
                                    <p:animEffect transition="in" filter="fade">
                                      <p:cBhvr>
                                        <p:cTn id="7" dur="1000"/>
                                        <p:tgtEl>
                                          <p:spTgt spid="79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96"/>
                                        </p:tgtEl>
                                        <p:attrNameLst>
                                          <p:attrName>style.visibility</p:attrName>
                                        </p:attrNameLst>
                                      </p:cBhvr>
                                      <p:to>
                                        <p:strVal val="visible"/>
                                      </p:to>
                                    </p:set>
                                    <p:animEffect transition="in" filter="fade">
                                      <p:cBhvr>
                                        <p:cTn id="11" dur="1000"/>
                                        <p:tgtEl>
                                          <p:spTgt spid="79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97"/>
                                        </p:tgtEl>
                                        <p:attrNameLst>
                                          <p:attrName>style.visibility</p:attrName>
                                        </p:attrNameLst>
                                      </p:cBhvr>
                                      <p:to>
                                        <p:strVal val="visible"/>
                                      </p:to>
                                    </p:set>
                                    <p:animEffect transition="in" filter="fade">
                                      <p:cBhvr>
                                        <p:cTn id="15" dur="1000"/>
                                        <p:tgtEl>
                                          <p:spTgt spid="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pic>
        <p:nvPicPr>
          <p:cNvPr id="802" name="Google Shape;802;p56"/>
          <p:cNvPicPr preferRelativeResize="0"/>
          <p:nvPr/>
        </p:nvPicPr>
        <p:blipFill>
          <a:blip r:embed="rId3">
            <a:alphaModFix/>
          </a:blip>
          <a:stretch>
            <a:fillRect/>
          </a:stretch>
        </p:blipFill>
        <p:spPr>
          <a:xfrm>
            <a:off x="225500" y="239450"/>
            <a:ext cx="8692999" cy="3799100"/>
          </a:xfrm>
          <a:prstGeom prst="rect">
            <a:avLst/>
          </a:prstGeom>
          <a:noFill/>
          <a:ln>
            <a:noFill/>
          </a:ln>
        </p:spPr>
      </p:pic>
      <p:sp>
        <p:nvSpPr>
          <p:cNvPr id="803" name="Google Shape;803;p56"/>
          <p:cNvSpPr txBox="1"/>
          <p:nvPr/>
        </p:nvSpPr>
        <p:spPr>
          <a:xfrm>
            <a:off x="818250" y="4279075"/>
            <a:ext cx="7905600" cy="43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123D60"/>
                </a:solidFill>
                <a:latin typeface="Barlow Semi Condensed Light"/>
                <a:ea typeface="Barlow Semi Condensed Light"/>
                <a:cs typeface="Barlow Semi Condensed Light"/>
                <a:sym typeface="Barlow Semi Condensed Light"/>
              </a:rPr>
              <a:t>Table 3.1 The highlighted yellow data shows the error according to the quality checks suggested in the previous slides </a:t>
            </a:r>
            <a:endParaRPr sz="1200">
              <a:solidFill>
                <a:srgbClr val="123D60"/>
              </a:solidFill>
              <a:latin typeface="Barlow Semi Condensed Light"/>
              <a:ea typeface="Barlow Semi Condensed Light"/>
              <a:cs typeface="Barlow Semi Condensed Light"/>
              <a:sym typeface="Barlow Semi Condensed Light"/>
            </a:endParaRPr>
          </a:p>
          <a:p>
            <a:pPr marL="0" lvl="0" indent="0" algn="ctr" rtl="0">
              <a:spcBef>
                <a:spcPts val="1600"/>
              </a:spcBef>
              <a:spcAft>
                <a:spcPts val="1600"/>
              </a:spcAft>
              <a:buNone/>
            </a:pPr>
            <a:endParaRPr sz="1000">
              <a:solidFill>
                <a:srgbClr val="123D60"/>
              </a:solidFill>
              <a:latin typeface="Barlow Semi Condensed Light"/>
              <a:ea typeface="Barlow Semi Condensed Light"/>
              <a:cs typeface="Barlow Semi Condensed Light"/>
              <a:sym typeface="Barlow Semi Condensed Light"/>
            </a:endParaRPr>
          </a:p>
        </p:txBody>
      </p:sp>
      <p:pic>
        <p:nvPicPr>
          <p:cNvPr id="804" name="Google Shape;804;p56"/>
          <p:cNvPicPr preferRelativeResize="0"/>
          <p:nvPr/>
        </p:nvPicPr>
        <p:blipFill>
          <a:blip r:embed="rId4">
            <a:alphaModFix/>
          </a:blip>
          <a:stretch>
            <a:fillRect/>
          </a:stretch>
        </p:blipFill>
        <p:spPr>
          <a:xfrm>
            <a:off x="152400" y="4778175"/>
            <a:ext cx="1018275" cy="208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02"/>
                                        </p:tgtEl>
                                        <p:attrNameLst>
                                          <p:attrName>style.visibility</p:attrName>
                                        </p:attrNameLst>
                                      </p:cBhvr>
                                      <p:to>
                                        <p:strVal val="visible"/>
                                      </p:to>
                                    </p:set>
                                    <p:animEffect transition="in" filter="fade">
                                      <p:cBhvr>
                                        <p:cTn id="7" dur="1000"/>
                                        <p:tgtEl>
                                          <p:spTgt spid="80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04"/>
                                        </p:tgtEl>
                                        <p:attrNameLst>
                                          <p:attrName>style.visibility</p:attrName>
                                        </p:attrNameLst>
                                      </p:cBhvr>
                                      <p:to>
                                        <p:strVal val="visible"/>
                                      </p:to>
                                    </p:set>
                                    <p:animEffect transition="in" filter="fade">
                                      <p:cBhvr>
                                        <p:cTn id="11" dur="1000"/>
                                        <p:tgtEl>
                                          <p:spTgt spid="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ECDD"/>
        </a:solidFill>
        <a:effectLst/>
      </p:bgPr>
    </p:bg>
    <p:spTree>
      <p:nvGrpSpPr>
        <p:cNvPr id="1" name="Shape 394"/>
        <p:cNvGrpSpPr/>
        <p:nvPr/>
      </p:nvGrpSpPr>
      <p:grpSpPr>
        <a:xfrm>
          <a:off x="0" y="0"/>
          <a:ext cx="0" cy="0"/>
          <a:chOff x="0" y="0"/>
          <a:chExt cx="0" cy="0"/>
        </a:xfrm>
      </p:grpSpPr>
      <p:grpSp>
        <p:nvGrpSpPr>
          <p:cNvPr id="395" name="Google Shape;395;p30"/>
          <p:cNvGrpSpPr/>
          <p:nvPr/>
        </p:nvGrpSpPr>
        <p:grpSpPr>
          <a:xfrm>
            <a:off x="4571999" y="1277627"/>
            <a:ext cx="3867312" cy="3237699"/>
            <a:chOff x="4545949" y="1251677"/>
            <a:chExt cx="3867312" cy="3237699"/>
          </a:xfrm>
        </p:grpSpPr>
        <p:sp>
          <p:nvSpPr>
            <p:cNvPr id="396" name="Google Shape;396;p30"/>
            <p:cNvSpPr/>
            <p:nvPr/>
          </p:nvSpPr>
          <p:spPr>
            <a:xfrm>
              <a:off x="4936441" y="4347811"/>
              <a:ext cx="1866968" cy="141565"/>
            </a:xfrm>
            <a:custGeom>
              <a:avLst/>
              <a:gdLst/>
              <a:ahLst/>
              <a:cxnLst/>
              <a:rect l="l" t="t" r="r" b="b"/>
              <a:pathLst>
                <a:path w="23422" h="1776" extrusionOk="0">
                  <a:moveTo>
                    <a:pt x="1" y="0"/>
                  </a:moveTo>
                  <a:lnTo>
                    <a:pt x="1" y="1775"/>
                  </a:lnTo>
                  <a:lnTo>
                    <a:pt x="23422" y="1775"/>
                  </a:lnTo>
                  <a:lnTo>
                    <a:pt x="23422" y="0"/>
                  </a:lnTo>
                  <a:close/>
                </a:path>
              </a:pathLst>
            </a:custGeom>
            <a:solidFill>
              <a:srgbClr val="123D60">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7301388" y="1941000"/>
              <a:ext cx="274999" cy="474274"/>
            </a:xfrm>
            <a:custGeom>
              <a:avLst/>
              <a:gdLst/>
              <a:ahLst/>
              <a:cxnLst/>
              <a:rect l="l" t="t" r="r" b="b"/>
              <a:pathLst>
                <a:path w="3450" h="5950" extrusionOk="0">
                  <a:moveTo>
                    <a:pt x="2500" y="1"/>
                  </a:moveTo>
                  <a:cubicBezTo>
                    <a:pt x="2500" y="1"/>
                    <a:pt x="525" y="3125"/>
                    <a:pt x="1" y="5000"/>
                  </a:cubicBezTo>
                  <a:cubicBezTo>
                    <a:pt x="1" y="5000"/>
                    <a:pt x="525" y="5950"/>
                    <a:pt x="1575" y="5950"/>
                  </a:cubicBezTo>
                  <a:lnTo>
                    <a:pt x="3450" y="2925"/>
                  </a:lnTo>
                  <a:lnTo>
                    <a:pt x="2500" y="1"/>
                  </a:ln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5267151" y="3618634"/>
              <a:ext cx="1245389" cy="91667"/>
            </a:xfrm>
            <a:custGeom>
              <a:avLst/>
              <a:gdLst/>
              <a:ahLst/>
              <a:cxnLst/>
              <a:rect l="l" t="t" r="r" b="b"/>
              <a:pathLst>
                <a:path w="15624" h="1150" extrusionOk="0">
                  <a:moveTo>
                    <a:pt x="1" y="0"/>
                  </a:moveTo>
                  <a:lnTo>
                    <a:pt x="1" y="1150"/>
                  </a:lnTo>
                  <a:lnTo>
                    <a:pt x="15623" y="1150"/>
                  </a:lnTo>
                  <a:lnTo>
                    <a:pt x="15623" y="0"/>
                  </a:lnTo>
                  <a:close/>
                </a:path>
              </a:pathLst>
            </a:custGeom>
            <a:solidFill>
              <a:srgbClr val="B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5267151" y="3618634"/>
              <a:ext cx="1245389" cy="91667"/>
            </a:xfrm>
            <a:custGeom>
              <a:avLst/>
              <a:gdLst/>
              <a:ahLst/>
              <a:cxnLst/>
              <a:rect l="l" t="t" r="r" b="b"/>
              <a:pathLst>
                <a:path w="15624" h="1150" extrusionOk="0">
                  <a:moveTo>
                    <a:pt x="1" y="0"/>
                  </a:moveTo>
                  <a:lnTo>
                    <a:pt x="1" y="1150"/>
                  </a:lnTo>
                  <a:lnTo>
                    <a:pt x="15623" y="1150"/>
                  </a:lnTo>
                  <a:lnTo>
                    <a:pt x="15623" y="0"/>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5209442" y="3277878"/>
              <a:ext cx="107608" cy="1153723"/>
            </a:xfrm>
            <a:custGeom>
              <a:avLst/>
              <a:gdLst/>
              <a:ahLst/>
              <a:cxnLst/>
              <a:rect l="l" t="t" r="r" b="b"/>
              <a:pathLst>
                <a:path w="1350" h="14474" extrusionOk="0">
                  <a:moveTo>
                    <a:pt x="0" y="1"/>
                  </a:moveTo>
                  <a:lnTo>
                    <a:pt x="0" y="14473"/>
                  </a:lnTo>
                  <a:lnTo>
                    <a:pt x="1350" y="14473"/>
                  </a:lnTo>
                  <a:lnTo>
                    <a:pt x="135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5209442" y="3369543"/>
              <a:ext cx="107608" cy="65840"/>
            </a:xfrm>
            <a:custGeom>
              <a:avLst/>
              <a:gdLst/>
              <a:ahLst/>
              <a:cxnLst/>
              <a:rect l="l" t="t" r="r" b="b"/>
              <a:pathLst>
                <a:path w="1350" h="826" extrusionOk="0">
                  <a:moveTo>
                    <a:pt x="0" y="1"/>
                  </a:moveTo>
                  <a:lnTo>
                    <a:pt x="0" y="826"/>
                  </a:lnTo>
                  <a:lnTo>
                    <a:pt x="1350" y="826"/>
                  </a:lnTo>
                  <a:lnTo>
                    <a:pt x="1350" y="1"/>
                  </a:lnTo>
                  <a:close/>
                </a:path>
              </a:pathLst>
            </a:custGeom>
            <a:solidFill>
              <a:srgbClr val="164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5856913" y="3277878"/>
              <a:ext cx="99717" cy="1119846"/>
            </a:xfrm>
            <a:custGeom>
              <a:avLst/>
              <a:gdLst/>
              <a:ahLst/>
              <a:cxnLst/>
              <a:rect l="l" t="t" r="r" b="b"/>
              <a:pathLst>
                <a:path w="1251" h="14049" extrusionOk="0">
                  <a:moveTo>
                    <a:pt x="1" y="1"/>
                  </a:moveTo>
                  <a:lnTo>
                    <a:pt x="1" y="14048"/>
                  </a:lnTo>
                  <a:lnTo>
                    <a:pt x="1250" y="14048"/>
                  </a:lnTo>
                  <a:lnTo>
                    <a:pt x="125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5856913" y="3369543"/>
              <a:ext cx="99717" cy="65840"/>
            </a:xfrm>
            <a:custGeom>
              <a:avLst/>
              <a:gdLst/>
              <a:ahLst/>
              <a:cxnLst/>
              <a:rect l="l" t="t" r="r" b="b"/>
              <a:pathLst>
                <a:path w="1251" h="826" extrusionOk="0">
                  <a:moveTo>
                    <a:pt x="1" y="1"/>
                  </a:moveTo>
                  <a:lnTo>
                    <a:pt x="1" y="826"/>
                  </a:lnTo>
                  <a:lnTo>
                    <a:pt x="1250" y="826"/>
                  </a:lnTo>
                  <a:lnTo>
                    <a:pt x="1250" y="1"/>
                  </a:lnTo>
                  <a:close/>
                </a:path>
              </a:pathLst>
            </a:custGeom>
            <a:solidFill>
              <a:srgbClr val="164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6446675" y="3277878"/>
              <a:ext cx="99717" cy="1153723"/>
            </a:xfrm>
            <a:custGeom>
              <a:avLst/>
              <a:gdLst/>
              <a:ahLst/>
              <a:cxnLst/>
              <a:rect l="l" t="t" r="r" b="b"/>
              <a:pathLst>
                <a:path w="1251" h="14474" extrusionOk="0">
                  <a:moveTo>
                    <a:pt x="0" y="1"/>
                  </a:moveTo>
                  <a:lnTo>
                    <a:pt x="0" y="14473"/>
                  </a:lnTo>
                  <a:lnTo>
                    <a:pt x="1250" y="14473"/>
                  </a:lnTo>
                  <a:lnTo>
                    <a:pt x="1250" y="1"/>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6446675" y="3369543"/>
              <a:ext cx="99717" cy="65840"/>
            </a:xfrm>
            <a:custGeom>
              <a:avLst/>
              <a:gdLst/>
              <a:ahLst/>
              <a:cxnLst/>
              <a:rect l="l" t="t" r="r" b="b"/>
              <a:pathLst>
                <a:path w="1251" h="826" extrusionOk="0">
                  <a:moveTo>
                    <a:pt x="0" y="1"/>
                  </a:moveTo>
                  <a:lnTo>
                    <a:pt x="0" y="826"/>
                  </a:lnTo>
                  <a:lnTo>
                    <a:pt x="1250" y="826"/>
                  </a:lnTo>
                  <a:lnTo>
                    <a:pt x="1250" y="1"/>
                  </a:lnTo>
                  <a:close/>
                </a:path>
              </a:pathLst>
            </a:custGeom>
            <a:solidFill>
              <a:srgbClr val="164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4545949" y="1277583"/>
              <a:ext cx="2598147" cy="2092069"/>
            </a:xfrm>
            <a:custGeom>
              <a:avLst/>
              <a:gdLst/>
              <a:ahLst/>
              <a:cxnLst/>
              <a:rect l="l" t="t" r="r" b="b"/>
              <a:pathLst>
                <a:path w="32595" h="26246" extrusionOk="0">
                  <a:moveTo>
                    <a:pt x="1" y="0"/>
                  </a:moveTo>
                  <a:lnTo>
                    <a:pt x="1" y="26246"/>
                  </a:lnTo>
                  <a:lnTo>
                    <a:pt x="32595" y="26246"/>
                  </a:lnTo>
                  <a:lnTo>
                    <a:pt x="32595" y="0"/>
                  </a:lnTo>
                  <a:close/>
                </a:path>
              </a:pathLst>
            </a:custGeom>
            <a:solidFill>
              <a:srgbClr val="165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4627651" y="1343343"/>
              <a:ext cx="2458655" cy="1958554"/>
            </a:xfrm>
            <a:custGeom>
              <a:avLst/>
              <a:gdLst/>
              <a:ahLst/>
              <a:cxnLst/>
              <a:rect l="l" t="t" r="r" b="b"/>
              <a:pathLst>
                <a:path w="30845" h="24571" extrusionOk="0">
                  <a:moveTo>
                    <a:pt x="0" y="0"/>
                  </a:moveTo>
                  <a:lnTo>
                    <a:pt x="0" y="24571"/>
                  </a:lnTo>
                  <a:lnTo>
                    <a:pt x="30845" y="24571"/>
                  </a:lnTo>
                  <a:lnTo>
                    <a:pt x="308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5067960" y="1251677"/>
              <a:ext cx="1593961" cy="117652"/>
            </a:xfrm>
            <a:custGeom>
              <a:avLst/>
              <a:gdLst/>
              <a:ahLst/>
              <a:cxnLst/>
              <a:rect l="l" t="t" r="r" b="b"/>
              <a:pathLst>
                <a:path w="19997" h="1476" extrusionOk="0">
                  <a:moveTo>
                    <a:pt x="0" y="0"/>
                  </a:moveTo>
                  <a:lnTo>
                    <a:pt x="0" y="1475"/>
                  </a:lnTo>
                  <a:lnTo>
                    <a:pt x="19997" y="1475"/>
                  </a:lnTo>
                  <a:lnTo>
                    <a:pt x="19997" y="0"/>
                  </a:lnTo>
                  <a:close/>
                </a:path>
              </a:pathLst>
            </a:custGeom>
            <a:solidFill>
              <a:srgbClr val="14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5695596" y="1446075"/>
              <a:ext cx="523320" cy="85137"/>
            </a:xfrm>
            <a:custGeom>
              <a:avLst/>
              <a:gdLst/>
              <a:ahLst/>
              <a:cxnLst/>
              <a:rect l="l" t="t" r="r" b="b"/>
              <a:pathLst>
                <a:path w="7075" h="1151" extrusionOk="0">
                  <a:moveTo>
                    <a:pt x="0" y="0"/>
                  </a:moveTo>
                  <a:lnTo>
                    <a:pt x="0" y="1150"/>
                  </a:lnTo>
                  <a:lnTo>
                    <a:pt x="7074" y="1150"/>
                  </a:lnTo>
                  <a:lnTo>
                    <a:pt x="7074" y="0"/>
                  </a:lnTo>
                  <a:close/>
                </a:path>
              </a:pathLst>
            </a:custGeom>
            <a:solidFill>
              <a:srgbClr val="14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7367148" y="4347811"/>
              <a:ext cx="1046114" cy="141565"/>
            </a:xfrm>
            <a:custGeom>
              <a:avLst/>
              <a:gdLst/>
              <a:ahLst/>
              <a:cxnLst/>
              <a:rect l="l" t="t" r="r" b="b"/>
              <a:pathLst>
                <a:path w="13124" h="1776" extrusionOk="0">
                  <a:moveTo>
                    <a:pt x="6574" y="0"/>
                  </a:moveTo>
                  <a:cubicBezTo>
                    <a:pt x="2925" y="0"/>
                    <a:pt x="0" y="425"/>
                    <a:pt x="0" y="950"/>
                  </a:cubicBezTo>
                  <a:cubicBezTo>
                    <a:pt x="0" y="1375"/>
                    <a:pt x="2925" y="1775"/>
                    <a:pt x="6574" y="1775"/>
                  </a:cubicBezTo>
                  <a:cubicBezTo>
                    <a:pt x="10224" y="1775"/>
                    <a:pt x="13123" y="1375"/>
                    <a:pt x="13123" y="950"/>
                  </a:cubicBezTo>
                  <a:cubicBezTo>
                    <a:pt x="13123" y="425"/>
                    <a:pt x="10224" y="0"/>
                    <a:pt x="6574" y="0"/>
                  </a:cubicBezTo>
                  <a:close/>
                </a:path>
              </a:pathLst>
            </a:custGeom>
            <a:solidFill>
              <a:srgbClr val="123D60">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8090342" y="4224262"/>
              <a:ext cx="183413" cy="218804"/>
            </a:xfrm>
            <a:custGeom>
              <a:avLst/>
              <a:gdLst/>
              <a:ahLst/>
              <a:cxnLst/>
              <a:rect l="l" t="t" r="r" b="b"/>
              <a:pathLst>
                <a:path w="2301" h="2745" extrusionOk="0">
                  <a:moveTo>
                    <a:pt x="1251" y="1"/>
                  </a:moveTo>
                  <a:lnTo>
                    <a:pt x="1" y="301"/>
                  </a:lnTo>
                  <a:cubicBezTo>
                    <a:pt x="1" y="301"/>
                    <a:pt x="201" y="1775"/>
                    <a:pt x="626" y="2500"/>
                  </a:cubicBezTo>
                  <a:cubicBezTo>
                    <a:pt x="626" y="2500"/>
                    <a:pt x="1189" y="2744"/>
                    <a:pt x="1662" y="2744"/>
                  </a:cubicBezTo>
                  <a:cubicBezTo>
                    <a:pt x="2005" y="2744"/>
                    <a:pt x="2300" y="2616"/>
                    <a:pt x="2300" y="2175"/>
                  </a:cubicBezTo>
                  <a:lnTo>
                    <a:pt x="1251" y="1"/>
                  </a:ln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7998677" y="3959310"/>
              <a:ext cx="233231" cy="412978"/>
            </a:xfrm>
            <a:custGeom>
              <a:avLst/>
              <a:gdLst/>
              <a:ahLst/>
              <a:cxnLst/>
              <a:rect l="l" t="t" r="r" b="b"/>
              <a:pathLst>
                <a:path w="2926" h="5181" extrusionOk="0">
                  <a:moveTo>
                    <a:pt x="1776" y="0"/>
                  </a:moveTo>
                  <a:cubicBezTo>
                    <a:pt x="1251" y="200"/>
                    <a:pt x="626" y="400"/>
                    <a:pt x="1" y="500"/>
                  </a:cubicBezTo>
                  <a:cubicBezTo>
                    <a:pt x="726" y="2075"/>
                    <a:pt x="1451" y="4475"/>
                    <a:pt x="1451" y="4475"/>
                  </a:cubicBezTo>
                  <a:cubicBezTo>
                    <a:pt x="1451" y="4475"/>
                    <a:pt x="1735" y="5109"/>
                    <a:pt x="1935" y="5109"/>
                  </a:cubicBezTo>
                  <a:cubicBezTo>
                    <a:pt x="1949" y="5109"/>
                    <a:pt x="1963" y="5106"/>
                    <a:pt x="1976" y="5099"/>
                  </a:cubicBezTo>
                  <a:cubicBezTo>
                    <a:pt x="2116" y="5157"/>
                    <a:pt x="2237" y="5181"/>
                    <a:pt x="2342" y="5181"/>
                  </a:cubicBezTo>
                  <a:cubicBezTo>
                    <a:pt x="2779" y="5181"/>
                    <a:pt x="2925" y="4774"/>
                    <a:pt x="2925" y="4774"/>
                  </a:cubicBezTo>
                  <a:lnTo>
                    <a:pt x="2401" y="3325"/>
                  </a:lnTo>
                  <a:cubicBezTo>
                    <a:pt x="2401" y="3325"/>
                    <a:pt x="2076" y="1750"/>
                    <a:pt x="1776" y="0"/>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7500659" y="3991193"/>
              <a:ext cx="233152" cy="390579"/>
            </a:xfrm>
            <a:custGeom>
              <a:avLst/>
              <a:gdLst/>
              <a:ahLst/>
              <a:cxnLst/>
              <a:rect l="l" t="t" r="r" b="b"/>
              <a:pathLst>
                <a:path w="2925" h="4900" extrusionOk="0">
                  <a:moveTo>
                    <a:pt x="2925" y="0"/>
                  </a:moveTo>
                  <a:cubicBezTo>
                    <a:pt x="2400" y="0"/>
                    <a:pt x="1775" y="0"/>
                    <a:pt x="1150" y="100"/>
                  </a:cubicBezTo>
                  <a:cubicBezTo>
                    <a:pt x="1150" y="1575"/>
                    <a:pt x="1050" y="2725"/>
                    <a:pt x="1050" y="2725"/>
                  </a:cubicBezTo>
                  <a:lnTo>
                    <a:pt x="0" y="4899"/>
                  </a:lnTo>
                  <a:lnTo>
                    <a:pt x="1050" y="4799"/>
                  </a:lnTo>
                  <a:lnTo>
                    <a:pt x="2400" y="2825"/>
                  </a:lnTo>
                  <a:cubicBezTo>
                    <a:pt x="2400" y="2825"/>
                    <a:pt x="2600" y="1475"/>
                    <a:pt x="2925" y="0"/>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7426929" y="4208320"/>
              <a:ext cx="298913" cy="230043"/>
            </a:xfrm>
            <a:custGeom>
              <a:avLst/>
              <a:gdLst/>
              <a:ahLst/>
              <a:cxnLst/>
              <a:rect l="l" t="t" r="r" b="b"/>
              <a:pathLst>
                <a:path w="3750" h="2886" extrusionOk="0">
                  <a:moveTo>
                    <a:pt x="3325" y="1"/>
                  </a:moveTo>
                  <a:cubicBezTo>
                    <a:pt x="3325" y="1"/>
                    <a:pt x="2500" y="1351"/>
                    <a:pt x="1975" y="1750"/>
                  </a:cubicBezTo>
                  <a:cubicBezTo>
                    <a:pt x="1757" y="1927"/>
                    <a:pt x="1557" y="1978"/>
                    <a:pt x="1397" y="1978"/>
                  </a:cubicBezTo>
                  <a:cubicBezTo>
                    <a:pt x="1171" y="1978"/>
                    <a:pt x="1025" y="1875"/>
                    <a:pt x="1025" y="1875"/>
                  </a:cubicBezTo>
                  <a:cubicBezTo>
                    <a:pt x="1025" y="1875"/>
                    <a:pt x="0" y="2275"/>
                    <a:pt x="200" y="2700"/>
                  </a:cubicBezTo>
                  <a:cubicBezTo>
                    <a:pt x="264" y="2837"/>
                    <a:pt x="491" y="2886"/>
                    <a:pt x="781" y="2886"/>
                  </a:cubicBezTo>
                  <a:cubicBezTo>
                    <a:pt x="1391" y="2886"/>
                    <a:pt x="2279" y="2668"/>
                    <a:pt x="2500" y="2600"/>
                  </a:cubicBezTo>
                  <a:cubicBezTo>
                    <a:pt x="2700" y="2500"/>
                    <a:pt x="3125" y="1451"/>
                    <a:pt x="3125" y="1451"/>
                  </a:cubicBezTo>
                  <a:lnTo>
                    <a:pt x="3125" y="2600"/>
                  </a:lnTo>
                  <a:lnTo>
                    <a:pt x="3325" y="2600"/>
                  </a:lnTo>
                  <a:cubicBezTo>
                    <a:pt x="3325" y="2600"/>
                    <a:pt x="3525" y="1650"/>
                    <a:pt x="3625" y="1026"/>
                  </a:cubicBezTo>
                  <a:cubicBezTo>
                    <a:pt x="3750" y="301"/>
                    <a:pt x="3325" y="1"/>
                    <a:pt x="3325" y="1"/>
                  </a:cubicBezTo>
                  <a:close/>
                </a:path>
              </a:pathLst>
            </a:custGeom>
            <a:solidFill>
              <a:srgbClr val="0E2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7251571" y="2447072"/>
              <a:ext cx="854810" cy="1794113"/>
            </a:xfrm>
            <a:custGeom>
              <a:avLst/>
              <a:gdLst/>
              <a:ahLst/>
              <a:cxnLst/>
              <a:rect l="l" t="t" r="r" b="b"/>
              <a:pathLst>
                <a:path w="10724" h="22508" extrusionOk="0">
                  <a:moveTo>
                    <a:pt x="6574" y="1"/>
                  </a:moveTo>
                  <a:lnTo>
                    <a:pt x="4900" y="426"/>
                  </a:lnTo>
                  <a:lnTo>
                    <a:pt x="3650" y="226"/>
                  </a:lnTo>
                  <a:cubicBezTo>
                    <a:pt x="3650" y="226"/>
                    <a:pt x="1" y="2300"/>
                    <a:pt x="950" y="7199"/>
                  </a:cubicBezTo>
                  <a:cubicBezTo>
                    <a:pt x="1150" y="8449"/>
                    <a:pt x="1250" y="9074"/>
                    <a:pt x="1775" y="11474"/>
                  </a:cubicBezTo>
                  <a:cubicBezTo>
                    <a:pt x="2200" y="14073"/>
                    <a:pt x="2500" y="16473"/>
                    <a:pt x="3850" y="22197"/>
                  </a:cubicBezTo>
                  <a:lnTo>
                    <a:pt x="3950" y="22297"/>
                  </a:lnTo>
                  <a:cubicBezTo>
                    <a:pt x="4075" y="22297"/>
                    <a:pt x="4375" y="22397"/>
                    <a:pt x="4900" y="22497"/>
                  </a:cubicBezTo>
                  <a:cubicBezTo>
                    <a:pt x="4985" y="22504"/>
                    <a:pt x="5069" y="22508"/>
                    <a:pt x="5153" y="22508"/>
                  </a:cubicBezTo>
                  <a:cubicBezTo>
                    <a:pt x="6196" y="22508"/>
                    <a:pt x="7074" y="21972"/>
                    <a:pt x="7074" y="21972"/>
                  </a:cubicBezTo>
                  <a:cubicBezTo>
                    <a:pt x="7199" y="21047"/>
                    <a:pt x="6350" y="17398"/>
                    <a:pt x="6250" y="17198"/>
                  </a:cubicBezTo>
                  <a:cubicBezTo>
                    <a:pt x="5725" y="15423"/>
                    <a:pt x="5200" y="14073"/>
                    <a:pt x="5200" y="14073"/>
                  </a:cubicBezTo>
                  <a:lnTo>
                    <a:pt x="5200" y="13973"/>
                  </a:lnTo>
                  <a:cubicBezTo>
                    <a:pt x="4800" y="12923"/>
                    <a:pt x="4900" y="11249"/>
                    <a:pt x="5100" y="9899"/>
                  </a:cubicBezTo>
                  <a:cubicBezTo>
                    <a:pt x="5100" y="9474"/>
                    <a:pt x="5200" y="9174"/>
                    <a:pt x="5200" y="8849"/>
                  </a:cubicBezTo>
                  <a:cubicBezTo>
                    <a:pt x="5325" y="8349"/>
                    <a:pt x="5325" y="8024"/>
                    <a:pt x="5425" y="7824"/>
                  </a:cubicBezTo>
                  <a:cubicBezTo>
                    <a:pt x="5625" y="8649"/>
                    <a:pt x="5825" y="9374"/>
                    <a:pt x="5950" y="9699"/>
                  </a:cubicBezTo>
                  <a:cubicBezTo>
                    <a:pt x="6250" y="10624"/>
                    <a:pt x="6574" y="12299"/>
                    <a:pt x="7074" y="13548"/>
                  </a:cubicBezTo>
                  <a:lnTo>
                    <a:pt x="9474" y="13548"/>
                  </a:lnTo>
                  <a:cubicBezTo>
                    <a:pt x="9699" y="12399"/>
                    <a:pt x="9999" y="9374"/>
                    <a:pt x="10199" y="7299"/>
                  </a:cubicBezTo>
                  <a:cubicBezTo>
                    <a:pt x="10724" y="2400"/>
                    <a:pt x="6574" y="1"/>
                    <a:pt x="6574"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7385082" y="1353067"/>
              <a:ext cx="430434" cy="658405"/>
            </a:xfrm>
            <a:custGeom>
              <a:avLst/>
              <a:gdLst/>
              <a:ahLst/>
              <a:cxnLst/>
              <a:rect l="l" t="t" r="r" b="b"/>
              <a:pathLst>
                <a:path w="5400" h="8260" extrusionOk="0">
                  <a:moveTo>
                    <a:pt x="4288" y="1"/>
                  </a:moveTo>
                  <a:cubicBezTo>
                    <a:pt x="3860" y="1"/>
                    <a:pt x="3364" y="139"/>
                    <a:pt x="2900" y="603"/>
                  </a:cubicBezTo>
                  <a:cubicBezTo>
                    <a:pt x="1650" y="1753"/>
                    <a:pt x="2500" y="3328"/>
                    <a:pt x="1350" y="4152"/>
                  </a:cubicBezTo>
                  <a:cubicBezTo>
                    <a:pt x="300" y="4877"/>
                    <a:pt x="0" y="5927"/>
                    <a:pt x="725" y="7177"/>
                  </a:cubicBezTo>
                  <a:cubicBezTo>
                    <a:pt x="1182" y="8091"/>
                    <a:pt x="2474" y="8260"/>
                    <a:pt x="3366" y="8260"/>
                  </a:cubicBezTo>
                  <a:cubicBezTo>
                    <a:pt x="3889" y="8260"/>
                    <a:pt x="4275" y="8202"/>
                    <a:pt x="4275" y="8202"/>
                  </a:cubicBezTo>
                  <a:lnTo>
                    <a:pt x="5399" y="303"/>
                  </a:lnTo>
                  <a:cubicBezTo>
                    <a:pt x="5399" y="303"/>
                    <a:pt x="4919" y="1"/>
                    <a:pt x="4288"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7799486" y="1767713"/>
              <a:ext cx="141565" cy="199275"/>
            </a:xfrm>
            <a:custGeom>
              <a:avLst/>
              <a:gdLst/>
              <a:ahLst/>
              <a:cxnLst/>
              <a:rect l="l" t="t" r="r" b="b"/>
              <a:pathLst>
                <a:path w="1776" h="2500" extrusionOk="0">
                  <a:moveTo>
                    <a:pt x="425" y="0"/>
                  </a:moveTo>
                  <a:lnTo>
                    <a:pt x="0" y="2500"/>
                  </a:lnTo>
                  <a:lnTo>
                    <a:pt x="1350" y="2500"/>
                  </a:lnTo>
                  <a:lnTo>
                    <a:pt x="1775" y="200"/>
                  </a:lnTo>
                  <a:lnTo>
                    <a:pt x="425" y="0"/>
                  </a:lnTo>
                  <a:close/>
                </a:path>
              </a:pathLst>
            </a:custGeom>
            <a:solidFill>
              <a:srgbClr val="0C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7516601" y="1741808"/>
              <a:ext cx="432427" cy="312304"/>
            </a:xfrm>
            <a:custGeom>
              <a:avLst/>
              <a:gdLst/>
              <a:ahLst/>
              <a:cxnLst/>
              <a:rect l="l" t="t" r="r" b="b"/>
              <a:pathLst>
                <a:path w="5425" h="3918" extrusionOk="0">
                  <a:moveTo>
                    <a:pt x="4274" y="0"/>
                  </a:moveTo>
                  <a:lnTo>
                    <a:pt x="2400" y="1050"/>
                  </a:lnTo>
                  <a:lnTo>
                    <a:pt x="2000" y="2200"/>
                  </a:lnTo>
                  <a:lnTo>
                    <a:pt x="625" y="2600"/>
                  </a:lnTo>
                  <a:cubicBezTo>
                    <a:pt x="625" y="2600"/>
                    <a:pt x="0" y="3450"/>
                    <a:pt x="1875" y="3850"/>
                  </a:cubicBezTo>
                  <a:cubicBezTo>
                    <a:pt x="2149" y="3897"/>
                    <a:pt x="2418" y="3917"/>
                    <a:pt x="2679" y="3917"/>
                  </a:cubicBezTo>
                  <a:cubicBezTo>
                    <a:pt x="4203" y="3917"/>
                    <a:pt x="5424" y="3225"/>
                    <a:pt x="5424" y="3225"/>
                  </a:cubicBezTo>
                  <a:lnTo>
                    <a:pt x="3749" y="2300"/>
                  </a:lnTo>
                  <a:lnTo>
                    <a:pt x="4274" y="0"/>
                  </a:ln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7683909" y="1857385"/>
              <a:ext cx="141565" cy="49819"/>
            </a:xfrm>
            <a:custGeom>
              <a:avLst/>
              <a:gdLst/>
              <a:ahLst/>
              <a:cxnLst/>
              <a:rect l="l" t="t" r="r" b="b"/>
              <a:pathLst>
                <a:path w="1776" h="625" extrusionOk="0">
                  <a:moveTo>
                    <a:pt x="1775" y="0"/>
                  </a:moveTo>
                  <a:lnTo>
                    <a:pt x="1775" y="0"/>
                  </a:lnTo>
                  <a:cubicBezTo>
                    <a:pt x="1450" y="125"/>
                    <a:pt x="1025" y="225"/>
                    <a:pt x="726" y="225"/>
                  </a:cubicBezTo>
                  <a:lnTo>
                    <a:pt x="101" y="225"/>
                  </a:lnTo>
                  <a:lnTo>
                    <a:pt x="1" y="625"/>
                  </a:lnTo>
                  <a:cubicBezTo>
                    <a:pt x="201" y="625"/>
                    <a:pt x="926" y="525"/>
                    <a:pt x="1450" y="525"/>
                  </a:cubicBezTo>
                  <a:lnTo>
                    <a:pt x="1650" y="525"/>
                  </a:lnTo>
                  <a:lnTo>
                    <a:pt x="1775" y="0"/>
                  </a:lnTo>
                  <a:close/>
                </a:path>
              </a:pathLst>
            </a:custGeom>
            <a:solidFill>
              <a:srgbClr val="E0A9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7542427" y="1425921"/>
              <a:ext cx="498188" cy="451637"/>
            </a:xfrm>
            <a:custGeom>
              <a:avLst/>
              <a:gdLst/>
              <a:ahLst/>
              <a:cxnLst/>
              <a:rect l="l" t="t" r="r" b="b"/>
              <a:pathLst>
                <a:path w="6250" h="5666" extrusionOk="0">
                  <a:moveTo>
                    <a:pt x="3130" y="0"/>
                  </a:moveTo>
                  <a:cubicBezTo>
                    <a:pt x="2577" y="0"/>
                    <a:pt x="1397" y="128"/>
                    <a:pt x="926" y="1164"/>
                  </a:cubicBezTo>
                  <a:cubicBezTo>
                    <a:pt x="426" y="2414"/>
                    <a:pt x="1" y="4063"/>
                    <a:pt x="926" y="5113"/>
                  </a:cubicBezTo>
                  <a:cubicBezTo>
                    <a:pt x="1356" y="5492"/>
                    <a:pt x="1892" y="5666"/>
                    <a:pt x="2438" y="5666"/>
                  </a:cubicBezTo>
                  <a:cubicBezTo>
                    <a:pt x="3223" y="5666"/>
                    <a:pt x="4030" y="5307"/>
                    <a:pt x="4575" y="4688"/>
                  </a:cubicBezTo>
                  <a:cubicBezTo>
                    <a:pt x="5525" y="3663"/>
                    <a:pt x="6250" y="939"/>
                    <a:pt x="3425" y="14"/>
                  </a:cubicBezTo>
                  <a:cubicBezTo>
                    <a:pt x="3425" y="14"/>
                    <a:pt x="3311" y="0"/>
                    <a:pt x="3130" y="0"/>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7658004" y="1650142"/>
              <a:ext cx="41927" cy="75804"/>
            </a:xfrm>
            <a:custGeom>
              <a:avLst/>
              <a:gdLst/>
              <a:ahLst/>
              <a:cxnLst/>
              <a:rect l="l" t="t" r="r" b="b"/>
              <a:pathLst>
                <a:path w="526" h="951" extrusionOk="0">
                  <a:moveTo>
                    <a:pt x="526" y="0"/>
                  </a:moveTo>
                  <a:lnTo>
                    <a:pt x="526" y="0"/>
                  </a:lnTo>
                  <a:cubicBezTo>
                    <a:pt x="526" y="1"/>
                    <a:pt x="425" y="226"/>
                    <a:pt x="1" y="525"/>
                  </a:cubicBezTo>
                  <a:lnTo>
                    <a:pt x="326" y="950"/>
                  </a:lnTo>
                  <a:lnTo>
                    <a:pt x="526" y="0"/>
                  </a:lnTo>
                  <a:close/>
                </a:path>
              </a:pathLst>
            </a:custGeom>
            <a:solidFill>
              <a:srgbClr val="D6A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7650033" y="1749778"/>
              <a:ext cx="149536" cy="42964"/>
            </a:xfrm>
            <a:custGeom>
              <a:avLst/>
              <a:gdLst/>
              <a:ahLst/>
              <a:cxnLst/>
              <a:rect l="l" t="t" r="r" b="b"/>
              <a:pathLst>
                <a:path w="1876" h="539" extrusionOk="0">
                  <a:moveTo>
                    <a:pt x="1" y="0"/>
                  </a:moveTo>
                  <a:cubicBezTo>
                    <a:pt x="1" y="0"/>
                    <a:pt x="411" y="538"/>
                    <a:pt x="1104" y="538"/>
                  </a:cubicBezTo>
                  <a:cubicBezTo>
                    <a:pt x="1332" y="538"/>
                    <a:pt x="1591" y="480"/>
                    <a:pt x="1875" y="325"/>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7725756" y="1349002"/>
              <a:ext cx="406521" cy="686463"/>
            </a:xfrm>
            <a:custGeom>
              <a:avLst/>
              <a:gdLst/>
              <a:ahLst/>
              <a:cxnLst/>
              <a:rect l="l" t="t" r="r" b="b"/>
              <a:pathLst>
                <a:path w="5100" h="8612" extrusionOk="0">
                  <a:moveTo>
                    <a:pt x="1585" y="1"/>
                  </a:moveTo>
                  <a:cubicBezTo>
                    <a:pt x="922" y="1"/>
                    <a:pt x="319" y="338"/>
                    <a:pt x="201" y="1079"/>
                  </a:cubicBezTo>
                  <a:cubicBezTo>
                    <a:pt x="201" y="1079"/>
                    <a:pt x="1" y="2754"/>
                    <a:pt x="1650" y="3878"/>
                  </a:cubicBezTo>
                  <a:cubicBezTo>
                    <a:pt x="1650" y="3878"/>
                    <a:pt x="2275" y="4303"/>
                    <a:pt x="2075" y="5028"/>
                  </a:cubicBezTo>
                  <a:cubicBezTo>
                    <a:pt x="1875" y="5753"/>
                    <a:pt x="925" y="7628"/>
                    <a:pt x="1975" y="8253"/>
                  </a:cubicBezTo>
                  <a:cubicBezTo>
                    <a:pt x="2312" y="8480"/>
                    <a:pt x="2776" y="8612"/>
                    <a:pt x="3240" y="8612"/>
                  </a:cubicBezTo>
                  <a:cubicBezTo>
                    <a:pt x="4048" y="8612"/>
                    <a:pt x="4857" y="8213"/>
                    <a:pt x="5000" y="7228"/>
                  </a:cubicBezTo>
                  <a:cubicBezTo>
                    <a:pt x="5100" y="5753"/>
                    <a:pt x="4150" y="6078"/>
                    <a:pt x="4150" y="4203"/>
                  </a:cubicBezTo>
                  <a:cubicBezTo>
                    <a:pt x="4250" y="2329"/>
                    <a:pt x="3850" y="1079"/>
                    <a:pt x="2900" y="454"/>
                  </a:cubicBezTo>
                  <a:cubicBezTo>
                    <a:pt x="2524" y="159"/>
                    <a:pt x="2040" y="1"/>
                    <a:pt x="1585"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a:off x="7359177" y="1900349"/>
              <a:ext cx="705354" cy="929339"/>
            </a:xfrm>
            <a:custGeom>
              <a:avLst/>
              <a:gdLst/>
              <a:ahLst/>
              <a:cxnLst/>
              <a:rect l="l" t="t" r="r" b="b"/>
              <a:pathLst>
                <a:path w="8849" h="11659" extrusionOk="0">
                  <a:moveTo>
                    <a:pt x="3413" y="0"/>
                  </a:moveTo>
                  <a:cubicBezTo>
                    <a:pt x="2485" y="0"/>
                    <a:pt x="1722" y="240"/>
                    <a:pt x="1575" y="936"/>
                  </a:cubicBezTo>
                  <a:cubicBezTo>
                    <a:pt x="1050" y="2910"/>
                    <a:pt x="2100" y="6660"/>
                    <a:pt x="2100" y="6660"/>
                  </a:cubicBezTo>
                  <a:lnTo>
                    <a:pt x="0" y="8959"/>
                  </a:lnTo>
                  <a:cubicBezTo>
                    <a:pt x="0" y="8959"/>
                    <a:pt x="1050" y="10709"/>
                    <a:pt x="2825" y="11134"/>
                  </a:cubicBezTo>
                  <a:lnTo>
                    <a:pt x="3850" y="9584"/>
                  </a:lnTo>
                  <a:lnTo>
                    <a:pt x="4600" y="11659"/>
                  </a:lnTo>
                  <a:cubicBezTo>
                    <a:pt x="4600" y="11659"/>
                    <a:pt x="7099" y="11334"/>
                    <a:pt x="8124" y="10309"/>
                  </a:cubicBezTo>
                  <a:cubicBezTo>
                    <a:pt x="8124" y="10309"/>
                    <a:pt x="7399" y="8209"/>
                    <a:pt x="6774" y="7085"/>
                  </a:cubicBezTo>
                  <a:cubicBezTo>
                    <a:pt x="6774" y="7085"/>
                    <a:pt x="8849" y="2186"/>
                    <a:pt x="8124" y="1336"/>
                  </a:cubicBezTo>
                  <a:cubicBezTo>
                    <a:pt x="7724" y="1036"/>
                    <a:pt x="6474" y="511"/>
                    <a:pt x="5224" y="211"/>
                  </a:cubicBezTo>
                  <a:lnTo>
                    <a:pt x="4700" y="936"/>
                  </a:lnTo>
                  <a:lnTo>
                    <a:pt x="4475" y="86"/>
                  </a:lnTo>
                  <a:cubicBezTo>
                    <a:pt x="4113" y="32"/>
                    <a:pt x="3752" y="0"/>
                    <a:pt x="3413" y="0"/>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7851057" y="2530766"/>
              <a:ext cx="305130" cy="252601"/>
            </a:xfrm>
            <a:custGeom>
              <a:avLst/>
              <a:gdLst/>
              <a:ahLst/>
              <a:cxnLst/>
              <a:rect l="l" t="t" r="r" b="b"/>
              <a:pathLst>
                <a:path w="3828" h="3169" extrusionOk="0">
                  <a:moveTo>
                    <a:pt x="3828" y="1"/>
                  </a:moveTo>
                  <a:lnTo>
                    <a:pt x="2578" y="100"/>
                  </a:lnTo>
                  <a:lnTo>
                    <a:pt x="1753" y="1875"/>
                  </a:lnTo>
                  <a:cubicBezTo>
                    <a:pt x="1753" y="1875"/>
                    <a:pt x="1300" y="1610"/>
                    <a:pt x="949" y="1610"/>
                  </a:cubicBezTo>
                  <a:cubicBezTo>
                    <a:pt x="857" y="1610"/>
                    <a:pt x="771" y="1628"/>
                    <a:pt x="703" y="1675"/>
                  </a:cubicBezTo>
                  <a:cubicBezTo>
                    <a:pt x="703" y="1675"/>
                    <a:pt x="0" y="2586"/>
                    <a:pt x="116" y="2586"/>
                  </a:cubicBezTo>
                  <a:cubicBezTo>
                    <a:pt x="161" y="2586"/>
                    <a:pt x="327" y="2451"/>
                    <a:pt x="703" y="2075"/>
                  </a:cubicBezTo>
                  <a:lnTo>
                    <a:pt x="703" y="2075"/>
                  </a:lnTo>
                  <a:cubicBezTo>
                    <a:pt x="703" y="2075"/>
                    <a:pt x="470" y="2908"/>
                    <a:pt x="566" y="2908"/>
                  </a:cubicBezTo>
                  <a:cubicBezTo>
                    <a:pt x="614" y="2908"/>
                    <a:pt x="745" y="2700"/>
                    <a:pt x="1028" y="2075"/>
                  </a:cubicBezTo>
                  <a:lnTo>
                    <a:pt x="1028" y="2075"/>
                  </a:lnTo>
                  <a:cubicBezTo>
                    <a:pt x="1028" y="2075"/>
                    <a:pt x="925" y="3039"/>
                    <a:pt x="1021" y="3039"/>
                  </a:cubicBezTo>
                  <a:cubicBezTo>
                    <a:pt x="1067" y="3039"/>
                    <a:pt x="1159" y="2820"/>
                    <a:pt x="1328" y="2175"/>
                  </a:cubicBezTo>
                  <a:lnTo>
                    <a:pt x="1328" y="2175"/>
                  </a:lnTo>
                  <a:cubicBezTo>
                    <a:pt x="1328" y="2176"/>
                    <a:pt x="1179" y="3169"/>
                    <a:pt x="1275" y="3169"/>
                  </a:cubicBezTo>
                  <a:cubicBezTo>
                    <a:pt x="1315" y="3169"/>
                    <a:pt x="1398" y="2994"/>
                    <a:pt x="1553" y="2500"/>
                  </a:cubicBezTo>
                  <a:cubicBezTo>
                    <a:pt x="1553" y="2500"/>
                    <a:pt x="1728" y="2806"/>
                    <a:pt x="2000" y="2806"/>
                  </a:cubicBezTo>
                  <a:cubicBezTo>
                    <a:pt x="2084" y="2806"/>
                    <a:pt x="2177" y="2777"/>
                    <a:pt x="2278" y="2700"/>
                  </a:cubicBezTo>
                  <a:cubicBezTo>
                    <a:pt x="2678" y="2300"/>
                    <a:pt x="3828" y="1"/>
                    <a:pt x="3828" y="1"/>
                  </a:cubicBezTo>
                  <a:close/>
                </a:path>
              </a:pathLst>
            </a:custGeom>
            <a:solidFill>
              <a:srgbClr val="F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7907092" y="2006760"/>
              <a:ext cx="356702" cy="731339"/>
            </a:xfrm>
            <a:custGeom>
              <a:avLst/>
              <a:gdLst/>
              <a:ahLst/>
              <a:cxnLst/>
              <a:rect l="l" t="t" r="r" b="b"/>
              <a:pathLst>
                <a:path w="4475" h="9175" extrusionOk="0">
                  <a:moveTo>
                    <a:pt x="1250" y="1"/>
                  </a:moveTo>
                  <a:lnTo>
                    <a:pt x="0" y="2925"/>
                  </a:lnTo>
                  <a:cubicBezTo>
                    <a:pt x="0" y="2925"/>
                    <a:pt x="1875" y="4800"/>
                    <a:pt x="1875" y="5000"/>
                  </a:cubicBezTo>
                  <a:cubicBezTo>
                    <a:pt x="1875" y="5850"/>
                    <a:pt x="850" y="8249"/>
                    <a:pt x="850" y="8249"/>
                  </a:cubicBezTo>
                  <a:cubicBezTo>
                    <a:pt x="950" y="8649"/>
                    <a:pt x="1775" y="9174"/>
                    <a:pt x="1775" y="9174"/>
                  </a:cubicBezTo>
                  <a:cubicBezTo>
                    <a:pt x="1775" y="9174"/>
                    <a:pt x="4474" y="5625"/>
                    <a:pt x="4074" y="4375"/>
                  </a:cubicBezTo>
                  <a:cubicBezTo>
                    <a:pt x="3450" y="2400"/>
                    <a:pt x="1250" y="1"/>
                    <a:pt x="1250" y="1"/>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7416966" y="2074513"/>
              <a:ext cx="324818" cy="229485"/>
            </a:xfrm>
            <a:custGeom>
              <a:avLst/>
              <a:gdLst/>
              <a:ahLst/>
              <a:cxnLst/>
              <a:rect l="l" t="t" r="r" b="b"/>
              <a:pathLst>
                <a:path w="4075" h="2879" extrusionOk="0">
                  <a:moveTo>
                    <a:pt x="1250" y="1"/>
                  </a:moveTo>
                  <a:cubicBezTo>
                    <a:pt x="1250" y="1"/>
                    <a:pt x="0" y="1250"/>
                    <a:pt x="525" y="2075"/>
                  </a:cubicBezTo>
                  <a:cubicBezTo>
                    <a:pt x="821" y="2540"/>
                    <a:pt x="1316" y="2878"/>
                    <a:pt x="1857" y="2878"/>
                  </a:cubicBezTo>
                  <a:cubicBezTo>
                    <a:pt x="2276" y="2878"/>
                    <a:pt x="2721" y="2676"/>
                    <a:pt x="3125" y="2175"/>
                  </a:cubicBezTo>
                  <a:cubicBezTo>
                    <a:pt x="4075" y="1150"/>
                    <a:pt x="1250" y="1"/>
                    <a:pt x="1250" y="1"/>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7616157" y="1867269"/>
              <a:ext cx="99717" cy="123630"/>
            </a:xfrm>
            <a:custGeom>
              <a:avLst/>
              <a:gdLst/>
              <a:ahLst/>
              <a:cxnLst/>
              <a:rect l="l" t="t" r="r" b="b"/>
              <a:pathLst>
                <a:path w="1251" h="1551" extrusionOk="0">
                  <a:moveTo>
                    <a:pt x="526" y="1"/>
                  </a:moveTo>
                  <a:lnTo>
                    <a:pt x="1" y="401"/>
                  </a:lnTo>
                  <a:lnTo>
                    <a:pt x="626" y="1551"/>
                  </a:lnTo>
                  <a:lnTo>
                    <a:pt x="1251" y="501"/>
                  </a:lnTo>
                  <a:lnTo>
                    <a:pt x="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7765610" y="1899153"/>
              <a:ext cx="91746" cy="125623"/>
            </a:xfrm>
            <a:custGeom>
              <a:avLst/>
              <a:gdLst/>
              <a:ahLst/>
              <a:cxnLst/>
              <a:rect l="l" t="t" r="r" b="b"/>
              <a:pathLst>
                <a:path w="1151" h="1576" extrusionOk="0">
                  <a:moveTo>
                    <a:pt x="950" y="1"/>
                  </a:moveTo>
                  <a:lnTo>
                    <a:pt x="0" y="226"/>
                  </a:lnTo>
                  <a:lnTo>
                    <a:pt x="325" y="1576"/>
                  </a:lnTo>
                  <a:lnTo>
                    <a:pt x="1150" y="526"/>
                  </a:lnTo>
                  <a:lnTo>
                    <a:pt x="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7775574" y="3334711"/>
              <a:ext cx="498188" cy="894824"/>
            </a:xfrm>
            <a:custGeom>
              <a:avLst/>
              <a:gdLst/>
              <a:ahLst/>
              <a:cxnLst/>
              <a:rect l="l" t="t" r="r" b="b"/>
              <a:pathLst>
                <a:path w="6250" h="11226" extrusionOk="0">
                  <a:moveTo>
                    <a:pt x="540" y="1"/>
                  </a:moveTo>
                  <a:cubicBezTo>
                    <a:pt x="462" y="1"/>
                    <a:pt x="413" y="35"/>
                    <a:pt x="400" y="113"/>
                  </a:cubicBezTo>
                  <a:cubicBezTo>
                    <a:pt x="300" y="738"/>
                    <a:pt x="0" y="1462"/>
                    <a:pt x="725" y="3137"/>
                  </a:cubicBezTo>
                  <a:cubicBezTo>
                    <a:pt x="1350" y="4912"/>
                    <a:pt x="3000" y="11061"/>
                    <a:pt x="3000" y="11061"/>
                  </a:cubicBezTo>
                  <a:cubicBezTo>
                    <a:pt x="3277" y="11178"/>
                    <a:pt x="3565" y="11226"/>
                    <a:pt x="3850" y="11226"/>
                  </a:cubicBezTo>
                  <a:cubicBezTo>
                    <a:pt x="5079" y="11226"/>
                    <a:pt x="6249" y="10336"/>
                    <a:pt x="6249" y="10336"/>
                  </a:cubicBezTo>
                  <a:cubicBezTo>
                    <a:pt x="5724" y="6262"/>
                    <a:pt x="3000" y="1687"/>
                    <a:pt x="3000" y="1687"/>
                  </a:cubicBezTo>
                  <a:cubicBezTo>
                    <a:pt x="3000" y="1687"/>
                    <a:pt x="1083" y="1"/>
                    <a:pt x="540"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6952744" y="2075389"/>
              <a:ext cx="75804" cy="80906"/>
            </a:xfrm>
            <a:custGeom>
              <a:avLst/>
              <a:gdLst/>
              <a:ahLst/>
              <a:cxnLst/>
              <a:rect l="l" t="t" r="r" b="b"/>
              <a:pathLst>
                <a:path w="951" h="1015" extrusionOk="0">
                  <a:moveTo>
                    <a:pt x="274" y="1"/>
                  </a:moveTo>
                  <a:cubicBezTo>
                    <a:pt x="89" y="1"/>
                    <a:pt x="0" y="189"/>
                    <a:pt x="0" y="189"/>
                  </a:cubicBezTo>
                  <a:lnTo>
                    <a:pt x="825" y="1014"/>
                  </a:lnTo>
                  <a:cubicBezTo>
                    <a:pt x="825" y="1014"/>
                    <a:pt x="950" y="614"/>
                    <a:pt x="625" y="189"/>
                  </a:cubicBezTo>
                  <a:cubicBezTo>
                    <a:pt x="484" y="48"/>
                    <a:pt x="367" y="1"/>
                    <a:pt x="274" y="1"/>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6902926" y="2064788"/>
              <a:ext cx="175362" cy="201108"/>
            </a:xfrm>
            <a:custGeom>
              <a:avLst/>
              <a:gdLst/>
              <a:ahLst/>
              <a:cxnLst/>
              <a:rect l="l" t="t" r="r" b="b"/>
              <a:pathLst>
                <a:path w="2200" h="2523" extrusionOk="0">
                  <a:moveTo>
                    <a:pt x="237" y="0"/>
                  </a:moveTo>
                  <a:cubicBezTo>
                    <a:pt x="0" y="0"/>
                    <a:pt x="0" y="223"/>
                    <a:pt x="0" y="223"/>
                  </a:cubicBezTo>
                  <a:cubicBezTo>
                    <a:pt x="0" y="223"/>
                    <a:pt x="0" y="1272"/>
                    <a:pt x="200" y="1472"/>
                  </a:cubicBezTo>
                  <a:cubicBezTo>
                    <a:pt x="525" y="1572"/>
                    <a:pt x="1875" y="2522"/>
                    <a:pt x="1875" y="2522"/>
                  </a:cubicBezTo>
                  <a:lnTo>
                    <a:pt x="2200" y="1372"/>
                  </a:lnTo>
                  <a:cubicBezTo>
                    <a:pt x="2200" y="1372"/>
                    <a:pt x="950" y="322"/>
                    <a:pt x="625" y="123"/>
                  </a:cubicBezTo>
                  <a:cubicBezTo>
                    <a:pt x="452" y="33"/>
                    <a:pt x="327" y="0"/>
                    <a:pt x="237" y="0"/>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6420770" y="1642171"/>
              <a:ext cx="615760" cy="540035"/>
            </a:xfrm>
            <a:custGeom>
              <a:avLst/>
              <a:gdLst/>
              <a:ahLst/>
              <a:cxnLst/>
              <a:rect l="l" t="t" r="r" b="b"/>
              <a:pathLst>
                <a:path w="7725" h="6775" extrusionOk="0">
                  <a:moveTo>
                    <a:pt x="0" y="0"/>
                  </a:moveTo>
                  <a:lnTo>
                    <a:pt x="7624" y="6774"/>
                  </a:lnTo>
                  <a:lnTo>
                    <a:pt x="7724" y="6674"/>
                  </a:lnTo>
                  <a:lnTo>
                    <a:pt x="0" y="0"/>
                  </a:lnTo>
                  <a:close/>
                </a:path>
              </a:pathLst>
            </a:custGeom>
            <a:solidFill>
              <a:srgbClr val="14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6925962" y="2065505"/>
              <a:ext cx="92623" cy="80109"/>
            </a:xfrm>
            <a:custGeom>
              <a:avLst/>
              <a:gdLst/>
              <a:ahLst/>
              <a:cxnLst/>
              <a:rect l="l" t="t" r="r" b="b"/>
              <a:pathLst>
                <a:path w="1162" h="1005" extrusionOk="0">
                  <a:moveTo>
                    <a:pt x="435" y="1"/>
                  </a:moveTo>
                  <a:cubicBezTo>
                    <a:pt x="309" y="1"/>
                    <a:pt x="104" y="58"/>
                    <a:pt x="36" y="413"/>
                  </a:cubicBezTo>
                  <a:cubicBezTo>
                    <a:pt x="0" y="536"/>
                    <a:pt x="27" y="579"/>
                    <a:pt x="82" y="579"/>
                  </a:cubicBezTo>
                  <a:cubicBezTo>
                    <a:pt x="180" y="579"/>
                    <a:pt x="369" y="444"/>
                    <a:pt x="469" y="367"/>
                  </a:cubicBezTo>
                  <a:lnTo>
                    <a:pt x="469" y="367"/>
                  </a:lnTo>
                  <a:cubicBezTo>
                    <a:pt x="427" y="433"/>
                    <a:pt x="432" y="572"/>
                    <a:pt x="761" y="838"/>
                  </a:cubicBezTo>
                  <a:cubicBezTo>
                    <a:pt x="876" y="961"/>
                    <a:pt x="958" y="1004"/>
                    <a:pt x="1017" y="1004"/>
                  </a:cubicBezTo>
                  <a:cubicBezTo>
                    <a:pt x="1161" y="1004"/>
                    <a:pt x="1161" y="738"/>
                    <a:pt x="1161" y="738"/>
                  </a:cubicBezTo>
                  <a:lnTo>
                    <a:pt x="1061" y="638"/>
                  </a:lnTo>
                  <a:lnTo>
                    <a:pt x="536" y="14"/>
                  </a:lnTo>
                  <a:cubicBezTo>
                    <a:pt x="536" y="14"/>
                    <a:pt x="495" y="1"/>
                    <a:pt x="435" y="1"/>
                  </a:cubicBezTo>
                  <a:close/>
                </a:path>
              </a:pathLst>
            </a:custGeom>
            <a:solidFill>
              <a:srgbClr val="FFD9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7002562" y="2156214"/>
              <a:ext cx="559325" cy="324818"/>
            </a:xfrm>
            <a:custGeom>
              <a:avLst/>
              <a:gdLst/>
              <a:ahLst/>
              <a:cxnLst/>
              <a:rect l="l" t="t" r="r" b="b"/>
              <a:pathLst>
                <a:path w="7017" h="4075" extrusionOk="0">
                  <a:moveTo>
                    <a:pt x="825" y="0"/>
                  </a:moveTo>
                  <a:cubicBezTo>
                    <a:pt x="825" y="0"/>
                    <a:pt x="100" y="325"/>
                    <a:pt x="0" y="1150"/>
                  </a:cubicBezTo>
                  <a:cubicBezTo>
                    <a:pt x="0" y="1150"/>
                    <a:pt x="3125" y="3650"/>
                    <a:pt x="4574" y="4075"/>
                  </a:cubicBezTo>
                  <a:cubicBezTo>
                    <a:pt x="4574" y="4075"/>
                    <a:pt x="5949" y="3125"/>
                    <a:pt x="6974" y="950"/>
                  </a:cubicBezTo>
                  <a:cubicBezTo>
                    <a:pt x="7016" y="833"/>
                    <a:pt x="6940" y="785"/>
                    <a:pt x="6789" y="785"/>
                  </a:cubicBezTo>
                  <a:cubicBezTo>
                    <a:pt x="6135" y="785"/>
                    <a:pt x="4074" y="1675"/>
                    <a:pt x="4074" y="1675"/>
                  </a:cubicBezTo>
                  <a:cubicBezTo>
                    <a:pt x="4074" y="1675"/>
                    <a:pt x="1875" y="850"/>
                    <a:pt x="825" y="0"/>
                  </a:cubicBezTo>
                  <a:close/>
                </a:path>
              </a:pathLst>
            </a:custGeom>
            <a:solidFill>
              <a:srgbClr val="9ED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0"/>
          <p:cNvSpPr txBox="1">
            <a:spLocks noGrp="1"/>
          </p:cNvSpPr>
          <p:nvPr>
            <p:ph type="ctrTitle"/>
          </p:nvPr>
        </p:nvSpPr>
        <p:spPr>
          <a:xfrm>
            <a:off x="5075300" y="1992700"/>
            <a:ext cx="1586700" cy="72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Anton"/>
                <a:ea typeface="Anton"/>
                <a:cs typeface="Anton"/>
                <a:sym typeface="Anton"/>
              </a:rPr>
              <a:t>SECTION-1</a:t>
            </a:r>
            <a:endParaRPr sz="2800">
              <a:latin typeface="Anton"/>
              <a:ea typeface="Anton"/>
              <a:cs typeface="Anton"/>
              <a:sym typeface="Anton"/>
            </a:endParaRPr>
          </a:p>
        </p:txBody>
      </p:sp>
      <p:grpSp>
        <p:nvGrpSpPr>
          <p:cNvPr id="437" name="Google Shape;437;p30"/>
          <p:cNvGrpSpPr/>
          <p:nvPr/>
        </p:nvGrpSpPr>
        <p:grpSpPr>
          <a:xfrm rot="739339">
            <a:off x="7611827" y="1499559"/>
            <a:ext cx="93659" cy="140376"/>
            <a:chOff x="1261675" y="801600"/>
            <a:chExt cx="31275" cy="46875"/>
          </a:xfrm>
        </p:grpSpPr>
        <p:sp>
          <p:nvSpPr>
            <p:cNvPr id="438" name="Google Shape;438;p30"/>
            <p:cNvSpPr/>
            <p:nvPr/>
          </p:nvSpPr>
          <p:spPr>
            <a:xfrm>
              <a:off x="1277300" y="832825"/>
              <a:ext cx="10025" cy="15650"/>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a:off x="1261675" y="801600"/>
              <a:ext cx="31275" cy="13125"/>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0C18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0"/>
          <p:cNvSpPr/>
          <p:nvPr/>
        </p:nvSpPr>
        <p:spPr>
          <a:xfrm rot="739339">
            <a:off x="7782046" y="1632262"/>
            <a:ext cx="30022" cy="4686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5"/>
                                        </p:tgtEl>
                                        <p:attrNameLst>
                                          <p:attrName>style.visibility</p:attrName>
                                        </p:attrNameLst>
                                      </p:cBhvr>
                                      <p:to>
                                        <p:strVal val="visible"/>
                                      </p:to>
                                    </p:set>
                                    <p:animEffect transition="in" filter="fade">
                                      <p:cBhvr>
                                        <p:cTn id="7" dur="1000"/>
                                        <p:tgtEl>
                                          <p:spTgt spid="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3ECDD"/>
        </a:solidFill>
        <a:effectLst/>
      </p:bgPr>
    </p:bg>
    <p:spTree>
      <p:nvGrpSpPr>
        <p:cNvPr id="1" name="Shape 808"/>
        <p:cNvGrpSpPr/>
        <p:nvPr/>
      </p:nvGrpSpPr>
      <p:grpSpPr>
        <a:xfrm>
          <a:off x="0" y="0"/>
          <a:ext cx="0" cy="0"/>
          <a:chOff x="0" y="0"/>
          <a:chExt cx="0" cy="0"/>
        </a:xfrm>
      </p:grpSpPr>
      <p:sp>
        <p:nvSpPr>
          <p:cNvPr id="809" name="Google Shape;809;p57"/>
          <p:cNvSpPr txBox="1"/>
          <p:nvPr/>
        </p:nvSpPr>
        <p:spPr>
          <a:xfrm>
            <a:off x="1536999" y="92675"/>
            <a:ext cx="6054600" cy="94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solidFill>
                <a:srgbClr val="FFFFFF"/>
              </a:solidFill>
              <a:latin typeface="Anton"/>
              <a:ea typeface="Anton"/>
              <a:cs typeface="Anton"/>
              <a:sym typeface="Anton"/>
            </a:endParaRPr>
          </a:p>
        </p:txBody>
      </p:sp>
      <p:sp>
        <p:nvSpPr>
          <p:cNvPr id="810" name="Google Shape;810;p57"/>
          <p:cNvSpPr txBox="1"/>
          <p:nvPr/>
        </p:nvSpPr>
        <p:spPr>
          <a:xfrm>
            <a:off x="1234050" y="4192075"/>
            <a:ext cx="6553500" cy="43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123D60"/>
                </a:solidFill>
                <a:latin typeface="Barlow Semi Condensed Light"/>
                <a:ea typeface="Barlow Semi Condensed Light"/>
                <a:cs typeface="Barlow Semi Condensed Light"/>
                <a:sym typeface="Barlow Semi Condensed Light"/>
              </a:rPr>
              <a:t>Table 3.1 Continuation of the other columns in the table</a:t>
            </a:r>
            <a:endParaRPr sz="1200">
              <a:solidFill>
                <a:srgbClr val="123D60"/>
              </a:solidFill>
              <a:latin typeface="Barlow Semi Condensed Light"/>
              <a:ea typeface="Barlow Semi Condensed Light"/>
              <a:cs typeface="Barlow Semi Condensed Light"/>
              <a:sym typeface="Barlow Semi Condensed Light"/>
            </a:endParaRPr>
          </a:p>
          <a:p>
            <a:pPr marL="0" lvl="0" indent="0" algn="ctr" rtl="0">
              <a:spcBef>
                <a:spcPts val="1600"/>
              </a:spcBef>
              <a:spcAft>
                <a:spcPts val="1600"/>
              </a:spcAft>
              <a:buNone/>
            </a:pPr>
            <a:endParaRPr sz="1000">
              <a:solidFill>
                <a:srgbClr val="123D60"/>
              </a:solidFill>
              <a:latin typeface="Barlow Semi Condensed Light"/>
              <a:ea typeface="Barlow Semi Condensed Light"/>
              <a:cs typeface="Barlow Semi Condensed Light"/>
              <a:sym typeface="Barlow Semi Condensed Light"/>
            </a:endParaRPr>
          </a:p>
        </p:txBody>
      </p:sp>
      <p:pic>
        <p:nvPicPr>
          <p:cNvPr id="811" name="Google Shape;811;p57"/>
          <p:cNvPicPr preferRelativeResize="0"/>
          <p:nvPr/>
        </p:nvPicPr>
        <p:blipFill>
          <a:blip r:embed="rId3">
            <a:alphaModFix/>
          </a:blip>
          <a:stretch>
            <a:fillRect/>
          </a:stretch>
        </p:blipFill>
        <p:spPr>
          <a:xfrm>
            <a:off x="169365" y="304100"/>
            <a:ext cx="8805274" cy="3735575"/>
          </a:xfrm>
          <a:prstGeom prst="rect">
            <a:avLst/>
          </a:prstGeom>
          <a:noFill/>
          <a:ln>
            <a:noFill/>
          </a:ln>
        </p:spPr>
      </p:pic>
      <p:pic>
        <p:nvPicPr>
          <p:cNvPr id="812" name="Google Shape;812;p57"/>
          <p:cNvPicPr preferRelativeResize="0"/>
          <p:nvPr/>
        </p:nvPicPr>
        <p:blipFill>
          <a:blip r:embed="rId4">
            <a:alphaModFix/>
          </a:blip>
          <a:stretch>
            <a:fillRect/>
          </a:stretch>
        </p:blipFill>
        <p:spPr>
          <a:xfrm>
            <a:off x="152400" y="4779175"/>
            <a:ext cx="1249700" cy="256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1"/>
                                        </p:tgtEl>
                                        <p:attrNameLst>
                                          <p:attrName>style.visibility</p:attrName>
                                        </p:attrNameLst>
                                      </p:cBhvr>
                                      <p:to>
                                        <p:strVal val="visible"/>
                                      </p:to>
                                    </p:set>
                                    <p:animEffect transition="in" filter="fade">
                                      <p:cBhvr>
                                        <p:cTn id="7" dur="1000"/>
                                        <p:tgtEl>
                                          <p:spTgt spid="8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12"/>
                                        </p:tgtEl>
                                        <p:attrNameLst>
                                          <p:attrName>style.visibility</p:attrName>
                                        </p:attrNameLst>
                                      </p:cBhvr>
                                      <p:to>
                                        <p:strVal val="visible"/>
                                      </p:to>
                                    </p:set>
                                    <p:animEffect transition="in" filter="fade">
                                      <p:cBhvr>
                                        <p:cTn id="11" dur="1000"/>
                                        <p:tgtEl>
                                          <p:spTgt spid="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58"/>
          <p:cNvSpPr txBox="1">
            <a:spLocks noGrp="1"/>
          </p:cNvSpPr>
          <p:nvPr>
            <p:ph type="ctrTitle"/>
          </p:nvPr>
        </p:nvSpPr>
        <p:spPr>
          <a:xfrm>
            <a:off x="812450" y="521125"/>
            <a:ext cx="7308000" cy="11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123D60"/>
                </a:solidFill>
                <a:latin typeface="Anton"/>
                <a:ea typeface="Anton"/>
                <a:cs typeface="Anton"/>
                <a:sym typeface="Anton"/>
              </a:rPr>
              <a:t>Q8 </a:t>
            </a:r>
            <a:r>
              <a:rPr lang="en" sz="1400">
                <a:solidFill>
                  <a:srgbClr val="123D60"/>
                </a:solidFill>
                <a:latin typeface="Anton"/>
                <a:ea typeface="Anton"/>
                <a:cs typeface="Anton"/>
                <a:sym typeface="Anton"/>
              </a:rPr>
              <a:t>Appendix 2 contains sample records for Sales data of last 2 years of the automobile industry. Create a relational database of star schema from the data.</a:t>
            </a:r>
            <a:endParaRPr sz="1400">
              <a:solidFill>
                <a:srgbClr val="123D60"/>
              </a:solidFill>
              <a:latin typeface="Anton"/>
              <a:ea typeface="Anton"/>
              <a:cs typeface="Anton"/>
              <a:sym typeface="Anton"/>
            </a:endParaRPr>
          </a:p>
          <a:p>
            <a:pPr marL="0" lvl="0" indent="0" algn="l" rtl="0">
              <a:spcBef>
                <a:spcPts val="0"/>
              </a:spcBef>
              <a:spcAft>
                <a:spcPts val="0"/>
              </a:spcAft>
              <a:buNone/>
            </a:pPr>
            <a:endParaRPr>
              <a:solidFill>
                <a:srgbClr val="164E87"/>
              </a:solidFill>
              <a:latin typeface="Anton"/>
              <a:ea typeface="Anton"/>
              <a:cs typeface="Anton"/>
              <a:sym typeface="Anton"/>
            </a:endParaRPr>
          </a:p>
        </p:txBody>
      </p:sp>
      <p:sp>
        <p:nvSpPr>
          <p:cNvPr id="818" name="Google Shape;818;p58"/>
          <p:cNvSpPr txBox="1"/>
          <p:nvPr/>
        </p:nvSpPr>
        <p:spPr>
          <a:xfrm>
            <a:off x="793700" y="1478100"/>
            <a:ext cx="7345500" cy="22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123D60"/>
                </a:solidFill>
                <a:latin typeface="Barlow Semi Condensed Light"/>
                <a:ea typeface="Barlow Semi Condensed Light"/>
                <a:cs typeface="Barlow Semi Condensed Light"/>
                <a:sym typeface="Barlow Semi Condensed Light"/>
              </a:rPr>
              <a:t>In the sheet given below, </a:t>
            </a:r>
            <a:r>
              <a:rPr lang="en" dirty="0" err="1">
                <a:solidFill>
                  <a:srgbClr val="123D60"/>
                </a:solidFill>
                <a:latin typeface="Barlow Semi Condensed Light"/>
                <a:ea typeface="Barlow Semi Condensed Light"/>
                <a:cs typeface="Barlow Semi Condensed Light"/>
                <a:sym typeface="Barlow Semi Condensed Light"/>
              </a:rPr>
              <a:t>Orders_FACT</a:t>
            </a:r>
            <a:r>
              <a:rPr lang="en" dirty="0">
                <a:solidFill>
                  <a:srgbClr val="123D60"/>
                </a:solidFill>
                <a:latin typeface="Barlow Semi Condensed Light"/>
                <a:ea typeface="Barlow Semi Condensed Light"/>
                <a:cs typeface="Barlow Semi Condensed Light"/>
                <a:sym typeface="Barlow Semi Condensed Light"/>
              </a:rPr>
              <a:t> we have -</a:t>
            </a:r>
            <a:endParaRPr dirty="0">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dirty="0" err="1">
                <a:solidFill>
                  <a:srgbClr val="123D60"/>
                </a:solidFill>
                <a:latin typeface="Barlow Semi Condensed Light"/>
                <a:ea typeface="Barlow Semi Condensed Light"/>
                <a:cs typeface="Barlow Semi Condensed Light"/>
                <a:sym typeface="Barlow Semi Condensed Light"/>
              </a:rPr>
              <a:t>OrderId</a:t>
            </a:r>
            <a:r>
              <a:rPr lang="en" dirty="0">
                <a:solidFill>
                  <a:srgbClr val="123D60"/>
                </a:solidFill>
                <a:latin typeface="Barlow Semi Condensed Light"/>
                <a:ea typeface="Barlow Semi Condensed Light"/>
                <a:cs typeface="Barlow Semi Condensed Light"/>
                <a:sym typeface="Barlow Semi Condensed Light"/>
              </a:rPr>
              <a:t> as the primary key.</a:t>
            </a:r>
            <a:endParaRPr dirty="0">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dirty="0" err="1">
                <a:solidFill>
                  <a:srgbClr val="123D60"/>
                </a:solidFill>
                <a:latin typeface="Barlow Semi Condensed Light"/>
                <a:ea typeface="Barlow Semi Condensed Light"/>
                <a:cs typeface="Barlow Semi Condensed Light"/>
                <a:sym typeface="Barlow Semi Condensed Light"/>
              </a:rPr>
              <a:t>CustomerID</a:t>
            </a:r>
            <a:r>
              <a:rPr lang="en" dirty="0">
                <a:solidFill>
                  <a:srgbClr val="123D60"/>
                </a:solidFill>
                <a:latin typeface="Barlow Semi Condensed Light"/>
                <a:ea typeface="Barlow Semi Condensed Light"/>
                <a:cs typeface="Barlow Semi Condensed Light"/>
                <a:sym typeface="Barlow Semi Condensed Light"/>
              </a:rPr>
              <a:t> ,</a:t>
            </a:r>
            <a:r>
              <a:rPr lang="en" dirty="0" err="1">
                <a:solidFill>
                  <a:srgbClr val="123D60"/>
                </a:solidFill>
                <a:latin typeface="Barlow Semi Condensed Light"/>
                <a:ea typeface="Barlow Semi Condensed Light"/>
                <a:cs typeface="Barlow Semi Condensed Light"/>
                <a:sym typeface="Barlow Semi Condensed Light"/>
              </a:rPr>
              <a:t>RegionID</a:t>
            </a:r>
            <a:r>
              <a:rPr lang="en" dirty="0">
                <a:solidFill>
                  <a:srgbClr val="123D60"/>
                </a:solidFill>
                <a:latin typeface="Barlow Semi Condensed Light"/>
                <a:ea typeface="Barlow Semi Condensed Light"/>
                <a:cs typeface="Barlow Semi Condensed Light"/>
                <a:sym typeface="Barlow Semi Condensed Light"/>
              </a:rPr>
              <a:t>, </a:t>
            </a:r>
            <a:r>
              <a:rPr lang="en" dirty="0" err="1">
                <a:solidFill>
                  <a:srgbClr val="123D60"/>
                </a:solidFill>
                <a:latin typeface="Barlow Semi Condensed Light"/>
                <a:ea typeface="Barlow Semi Condensed Light"/>
                <a:cs typeface="Barlow Semi Condensed Light"/>
                <a:sym typeface="Barlow Semi Condensed Light"/>
              </a:rPr>
              <a:t>ProductId</a:t>
            </a:r>
            <a:r>
              <a:rPr lang="en" dirty="0">
                <a:solidFill>
                  <a:srgbClr val="123D60"/>
                </a:solidFill>
                <a:latin typeface="Barlow Semi Condensed Light"/>
                <a:ea typeface="Barlow Semi Condensed Light"/>
                <a:cs typeface="Barlow Semi Condensed Light"/>
                <a:sym typeface="Barlow Semi Condensed Light"/>
              </a:rPr>
              <a:t>, </a:t>
            </a:r>
            <a:r>
              <a:rPr lang="en" dirty="0" err="1">
                <a:solidFill>
                  <a:srgbClr val="123D60"/>
                </a:solidFill>
                <a:latin typeface="Barlow Semi Condensed Light"/>
                <a:ea typeface="Barlow Semi Condensed Light"/>
                <a:cs typeface="Barlow Semi Condensed Light"/>
                <a:sym typeface="Barlow Semi Condensed Light"/>
              </a:rPr>
              <a:t>FinanceID</a:t>
            </a:r>
            <a:r>
              <a:rPr lang="en" dirty="0">
                <a:solidFill>
                  <a:srgbClr val="123D60"/>
                </a:solidFill>
                <a:latin typeface="Barlow Semi Condensed Light"/>
                <a:ea typeface="Barlow Semi Condensed Light"/>
                <a:cs typeface="Barlow Semi Condensed Light"/>
                <a:sym typeface="Barlow Semi Condensed Light"/>
              </a:rPr>
              <a:t> are the foreign keys.</a:t>
            </a:r>
            <a:endParaRPr dirty="0">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dirty="0" err="1">
                <a:solidFill>
                  <a:srgbClr val="123D60"/>
                </a:solidFill>
                <a:latin typeface="Barlow Semi Condensed Light"/>
                <a:ea typeface="Barlow Semi Condensed Light"/>
                <a:cs typeface="Barlow Semi Condensed Light"/>
                <a:sym typeface="Barlow Semi Condensed Light"/>
              </a:rPr>
              <a:t>OrderDate</a:t>
            </a:r>
            <a:r>
              <a:rPr lang="en" dirty="0">
                <a:solidFill>
                  <a:srgbClr val="123D60"/>
                </a:solidFill>
                <a:latin typeface="Barlow Semi Condensed Light"/>
                <a:ea typeface="Barlow Semi Condensed Light"/>
                <a:cs typeface="Barlow Semi Condensed Light"/>
                <a:sym typeface="Barlow Semi Condensed Light"/>
              </a:rPr>
              <a:t> and </a:t>
            </a:r>
            <a:r>
              <a:rPr lang="en" dirty="0" err="1">
                <a:solidFill>
                  <a:srgbClr val="123D60"/>
                </a:solidFill>
                <a:latin typeface="Barlow Semi Condensed Light"/>
                <a:ea typeface="Barlow Semi Condensed Light"/>
                <a:cs typeface="Barlow Semi Condensed Light"/>
                <a:sym typeface="Barlow Semi Condensed Light"/>
              </a:rPr>
              <a:t>ShipDate</a:t>
            </a:r>
            <a:r>
              <a:rPr lang="en" dirty="0">
                <a:solidFill>
                  <a:srgbClr val="123D60"/>
                </a:solidFill>
                <a:latin typeface="Barlow Semi Condensed Light"/>
                <a:ea typeface="Barlow Semi Condensed Light"/>
                <a:cs typeface="Barlow Semi Condensed Light"/>
                <a:sym typeface="Barlow Semi Condensed Light"/>
              </a:rPr>
              <a:t> are the normal data columns.</a:t>
            </a:r>
            <a:endParaRPr dirty="0">
              <a:solidFill>
                <a:srgbClr val="123D60"/>
              </a:solidFill>
              <a:latin typeface="Barlow Semi Condensed Light"/>
              <a:ea typeface="Barlow Semi Condensed Light"/>
              <a:cs typeface="Barlow Semi Condensed Light"/>
              <a:sym typeface="Barlow Semi Condensed Light"/>
            </a:endParaRPr>
          </a:p>
          <a:p>
            <a:pPr marL="457200" lvl="0" indent="-317500" algn="l" rtl="0">
              <a:spcBef>
                <a:spcPts val="0"/>
              </a:spcBef>
              <a:spcAft>
                <a:spcPts val="0"/>
              </a:spcAft>
              <a:buClr>
                <a:srgbClr val="123D60"/>
              </a:buClr>
              <a:buSzPts val="1400"/>
              <a:buFont typeface="Barlow Semi Condensed Light"/>
              <a:buAutoNum type="arabicPeriod"/>
            </a:pPr>
            <a:r>
              <a:rPr lang="en" dirty="0">
                <a:solidFill>
                  <a:srgbClr val="123D60"/>
                </a:solidFill>
                <a:latin typeface="Barlow Semi Condensed Light"/>
                <a:ea typeface="Barlow Semi Condensed Light"/>
                <a:cs typeface="Barlow Semi Condensed Light"/>
                <a:sym typeface="Barlow Semi Condensed Light"/>
              </a:rPr>
              <a:t>Then the foreign keys have their own data columns.</a:t>
            </a:r>
            <a:endParaRPr dirty="0">
              <a:solidFill>
                <a:srgbClr val="123D60"/>
              </a:solidFill>
              <a:latin typeface="Barlow Semi Condensed Light"/>
              <a:ea typeface="Barlow Semi Condensed Light"/>
              <a:cs typeface="Barlow Semi Condensed Light"/>
              <a:sym typeface="Barlow Semi Condensed Light"/>
            </a:endParaRPr>
          </a:p>
          <a:p>
            <a:pPr marL="457200" lvl="0" indent="0" algn="l" rtl="0">
              <a:spcBef>
                <a:spcPts val="0"/>
              </a:spcBef>
              <a:spcAft>
                <a:spcPts val="0"/>
              </a:spcAft>
              <a:buNone/>
            </a:pPr>
            <a:endParaRPr dirty="0">
              <a:solidFill>
                <a:srgbClr val="123D60"/>
              </a:solidFill>
              <a:latin typeface="Barlow Semi Condensed Light"/>
              <a:ea typeface="Barlow Semi Condensed Light"/>
              <a:cs typeface="Barlow Semi Condensed Light"/>
              <a:sym typeface="Barlow Semi Condensed Light"/>
            </a:endParaRPr>
          </a:p>
        </p:txBody>
      </p:sp>
      <p:graphicFrame>
        <p:nvGraphicFramePr>
          <p:cNvPr id="5" name="Object 4">
            <a:extLst>
              <a:ext uri="{FF2B5EF4-FFF2-40B4-BE49-F238E27FC236}">
                <a16:creationId xmlns:a16="http://schemas.microsoft.com/office/drawing/2014/main" id="{D0F96848-C0B0-0F41-8D45-375E97DAA555}"/>
              </a:ext>
            </a:extLst>
          </p:cNvPr>
          <p:cNvGraphicFramePr>
            <a:graphicFrameLocks noChangeAspect="1"/>
          </p:cNvGraphicFramePr>
          <p:nvPr>
            <p:extLst>
              <p:ext uri="{D42A27DB-BD31-4B8C-83A1-F6EECF244321}">
                <p14:modId xmlns:p14="http://schemas.microsoft.com/office/powerpoint/2010/main" val="1221486521"/>
              </p:ext>
            </p:extLst>
          </p:nvPr>
        </p:nvGraphicFramePr>
        <p:xfrm>
          <a:off x="4053541" y="4202678"/>
          <a:ext cx="965200" cy="609600"/>
        </p:xfrm>
        <a:graphic>
          <a:graphicData uri="http://schemas.openxmlformats.org/presentationml/2006/ole">
            <mc:AlternateContent xmlns:mc="http://schemas.openxmlformats.org/markup-compatibility/2006">
              <mc:Choice xmlns:v="urn:schemas-microsoft-com:vml" Requires="v">
                <p:oleObj spid="_x0000_s3074" name="Worksheet" showAsIcon="1" r:id="rId4" imgW="965200" imgH="609600" progId="Excel.Sheet.12">
                  <p:embed/>
                </p:oleObj>
              </mc:Choice>
              <mc:Fallback>
                <p:oleObj name="Worksheet" showAsIcon="1" r:id="rId4" imgW="965200" imgH="609600" progId="Excel.Sheet.12">
                  <p:embed/>
                  <p:pic>
                    <p:nvPicPr>
                      <p:cNvPr id="2" name="Object 1">
                        <a:extLst>
                          <a:ext uri="{FF2B5EF4-FFF2-40B4-BE49-F238E27FC236}">
                            <a16:creationId xmlns:a16="http://schemas.microsoft.com/office/drawing/2014/main" id="{20B1FF8B-49D8-5646-B7CB-6CAE2D0D3B47}"/>
                          </a:ext>
                        </a:extLst>
                      </p:cNvPr>
                      <p:cNvPicPr/>
                      <p:nvPr/>
                    </p:nvPicPr>
                    <p:blipFill>
                      <a:blip r:embed="rId5"/>
                      <a:stretch>
                        <a:fillRect/>
                      </a:stretch>
                    </p:blipFill>
                    <p:spPr>
                      <a:xfrm>
                        <a:off x="4053541" y="4202678"/>
                        <a:ext cx="965200" cy="6096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7"/>
                                        </p:tgtEl>
                                        <p:attrNameLst>
                                          <p:attrName>style.visibility</p:attrName>
                                        </p:attrNameLst>
                                      </p:cBhvr>
                                      <p:to>
                                        <p:strVal val="visible"/>
                                      </p:to>
                                    </p:set>
                                    <p:animEffect transition="in" filter="fade">
                                      <p:cBhvr>
                                        <p:cTn id="7" dur="1000"/>
                                        <p:tgtEl>
                                          <p:spTgt spid="8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18"/>
                                        </p:tgtEl>
                                        <p:attrNameLst>
                                          <p:attrName>style.visibility</p:attrName>
                                        </p:attrNameLst>
                                      </p:cBhvr>
                                      <p:to>
                                        <p:strVal val="visible"/>
                                      </p:to>
                                    </p:set>
                                    <p:animEffect transition="in" filter="fade">
                                      <p:cBhvr>
                                        <p:cTn id="11" dur="1000"/>
                                        <p:tgtEl>
                                          <p:spTgt spid="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pic>
        <p:nvPicPr>
          <p:cNvPr id="824" name="Google Shape;824;p59"/>
          <p:cNvPicPr preferRelativeResize="0"/>
          <p:nvPr/>
        </p:nvPicPr>
        <p:blipFill rotWithShape="1">
          <a:blip r:embed="rId3">
            <a:alphaModFix/>
          </a:blip>
          <a:srcRect t="5585" b="5049"/>
          <a:stretch/>
        </p:blipFill>
        <p:spPr>
          <a:xfrm>
            <a:off x="3436250" y="229725"/>
            <a:ext cx="5123150" cy="4578576"/>
          </a:xfrm>
          <a:prstGeom prst="rect">
            <a:avLst/>
          </a:prstGeom>
          <a:noFill/>
          <a:ln>
            <a:noFill/>
          </a:ln>
        </p:spPr>
      </p:pic>
      <p:sp>
        <p:nvSpPr>
          <p:cNvPr id="825" name="Google Shape;825;p59"/>
          <p:cNvSpPr txBox="1">
            <a:spLocks noGrp="1"/>
          </p:cNvSpPr>
          <p:nvPr>
            <p:ph type="ctrTitle"/>
          </p:nvPr>
        </p:nvSpPr>
        <p:spPr>
          <a:xfrm>
            <a:off x="270975" y="1526350"/>
            <a:ext cx="3302700" cy="179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Star Schema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25"/>
                                        </p:tgtEl>
                                        <p:attrNameLst>
                                          <p:attrName>style.visibility</p:attrName>
                                        </p:attrNameLst>
                                      </p:cBhvr>
                                      <p:to>
                                        <p:strVal val="visible"/>
                                      </p:to>
                                    </p:set>
                                    <p:animEffect transition="in" filter="fade">
                                      <p:cBhvr>
                                        <p:cTn id="7" dur="1000"/>
                                        <p:tgtEl>
                                          <p:spTgt spid="8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24"/>
                                        </p:tgtEl>
                                        <p:attrNameLst>
                                          <p:attrName>style.visibility</p:attrName>
                                        </p:attrNameLst>
                                      </p:cBhvr>
                                      <p:to>
                                        <p:strVal val="visible"/>
                                      </p:to>
                                    </p:set>
                                    <p:animEffect transition="in" filter="fade">
                                      <p:cBhvr>
                                        <p:cTn id="11" dur="1000"/>
                                        <p:tgtEl>
                                          <p:spTgt spid="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60"/>
          <p:cNvSpPr txBox="1">
            <a:spLocks noGrp="1"/>
          </p:cNvSpPr>
          <p:nvPr>
            <p:ph type="ctrTitle"/>
          </p:nvPr>
        </p:nvSpPr>
        <p:spPr>
          <a:xfrm>
            <a:off x="699650" y="276650"/>
            <a:ext cx="7533600" cy="68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400">
                <a:solidFill>
                  <a:srgbClr val="123D60"/>
                </a:solidFill>
                <a:latin typeface="Anton"/>
                <a:ea typeface="Anton"/>
                <a:cs typeface="Anton"/>
                <a:sym typeface="Anton"/>
              </a:rPr>
              <a:t>About the relational database of star schema </a:t>
            </a:r>
            <a:endParaRPr sz="2400">
              <a:solidFill>
                <a:srgbClr val="123D60"/>
              </a:solidFill>
              <a:latin typeface="Anton"/>
              <a:ea typeface="Anton"/>
              <a:cs typeface="Anton"/>
              <a:sym typeface="Anton"/>
            </a:endParaRPr>
          </a:p>
        </p:txBody>
      </p:sp>
      <p:sp>
        <p:nvSpPr>
          <p:cNvPr id="831" name="Google Shape;831;p60"/>
          <p:cNvSpPr txBox="1"/>
          <p:nvPr/>
        </p:nvSpPr>
        <p:spPr>
          <a:xfrm>
            <a:off x="793700" y="1207625"/>
            <a:ext cx="7345500" cy="30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123D60"/>
                </a:solidFill>
                <a:latin typeface="Barlow Semi Condensed"/>
                <a:ea typeface="Barlow Semi Condensed"/>
                <a:cs typeface="Barlow Semi Condensed"/>
                <a:sym typeface="Barlow Semi Condensed"/>
              </a:rPr>
              <a:t>The relational database of star schema is useful in data warehousing solutions and centres.</a:t>
            </a:r>
            <a:r>
              <a:rPr lang="en">
                <a:solidFill>
                  <a:srgbClr val="123D60"/>
                </a:solidFill>
                <a:latin typeface="Barlow Semi Condensed Light"/>
                <a:ea typeface="Barlow Semi Condensed Light"/>
                <a:cs typeface="Barlow Semi Condensed Light"/>
                <a:sym typeface="Barlow Semi Condensed Light"/>
              </a:rPr>
              <a:t> It's useful because it makes data retrieval(querying) easy. However managing it is difficult. </a:t>
            </a: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Clr>
                <a:schemeClr val="dk1"/>
              </a:buClr>
              <a:buSzPts val="1100"/>
              <a:buFont typeface="Arial"/>
              <a:buNone/>
            </a:pP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Clr>
                <a:schemeClr val="dk1"/>
              </a:buClr>
              <a:buSzPts val="1100"/>
              <a:buFont typeface="Arial"/>
              <a:buNone/>
            </a:pPr>
            <a:r>
              <a:rPr lang="en">
                <a:solidFill>
                  <a:srgbClr val="123D60"/>
                </a:solidFill>
                <a:latin typeface="Barlow Semi Condensed Light"/>
                <a:ea typeface="Barlow Semi Condensed Light"/>
                <a:cs typeface="Barlow Semi Condensed Light"/>
                <a:sym typeface="Barlow Semi Condensed Light"/>
              </a:rPr>
              <a:t>Now a particular order has a lot of related information. For example information like who has placed the order, where it was placed and so on. Since all this data has to be stored in different tables there is one master table(fact table) which connects all these different properties(dimension tables) together.</a:t>
            </a: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Clr>
                <a:schemeClr val="dk1"/>
              </a:buClr>
              <a:buSzPts val="1100"/>
              <a:buFont typeface="Arial"/>
              <a:buNone/>
            </a:pP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Clr>
                <a:schemeClr val="dk1"/>
              </a:buClr>
              <a:buSzPts val="1100"/>
              <a:buFont typeface="Arial"/>
              <a:buNone/>
            </a:pPr>
            <a:r>
              <a:rPr lang="en">
                <a:solidFill>
                  <a:srgbClr val="123D60"/>
                </a:solidFill>
                <a:latin typeface="Barlow Semi Condensed Light"/>
                <a:ea typeface="Barlow Semi Condensed Light"/>
                <a:cs typeface="Barlow Semi Condensed Light"/>
                <a:sym typeface="Barlow Semi Condensed Light"/>
              </a:rPr>
              <a:t>So the </a:t>
            </a:r>
            <a:r>
              <a:rPr lang="en" b="1">
                <a:solidFill>
                  <a:srgbClr val="123D60"/>
                </a:solidFill>
                <a:latin typeface="Barlow Semi Condensed"/>
                <a:ea typeface="Barlow Semi Condensed"/>
                <a:cs typeface="Barlow Semi Condensed"/>
                <a:sym typeface="Barlow Semi Condensed"/>
              </a:rPr>
              <a:t>Order_FACT is the master table </a:t>
            </a:r>
            <a:r>
              <a:rPr lang="en">
                <a:solidFill>
                  <a:srgbClr val="123D60"/>
                </a:solidFill>
                <a:latin typeface="Barlow Semi Condensed Light"/>
                <a:ea typeface="Barlow Semi Condensed Light"/>
                <a:cs typeface="Barlow Semi Condensed Light"/>
                <a:sym typeface="Barlow Semi Condensed Light"/>
              </a:rPr>
              <a:t>containing information related to the order and for other information it has ID's for the other tables which we can use to look up data. For example in our database - </a:t>
            </a:r>
            <a:r>
              <a:rPr lang="en" b="1">
                <a:solidFill>
                  <a:srgbClr val="123D60"/>
                </a:solidFill>
                <a:latin typeface="Barlow Semi Condensed"/>
                <a:ea typeface="Barlow Semi Condensed"/>
                <a:cs typeface="Barlow Semi Condensed"/>
                <a:sym typeface="Barlow Semi Condensed"/>
              </a:rPr>
              <a:t>Customer Id</a:t>
            </a:r>
            <a:r>
              <a:rPr lang="en">
                <a:solidFill>
                  <a:srgbClr val="123D60"/>
                </a:solidFill>
                <a:latin typeface="Barlow Semi Condensed Light"/>
                <a:ea typeface="Barlow Semi Condensed Light"/>
                <a:cs typeface="Barlow Semi Condensed Light"/>
                <a:sym typeface="Barlow Semi Condensed Light"/>
              </a:rPr>
              <a:t> in Order_FACT connects to Customer Id in </a:t>
            </a:r>
            <a:r>
              <a:rPr lang="en" b="1">
                <a:solidFill>
                  <a:srgbClr val="123D60"/>
                </a:solidFill>
                <a:latin typeface="Barlow Semi Condensed"/>
                <a:ea typeface="Barlow Semi Condensed"/>
                <a:cs typeface="Barlow Semi Condensed"/>
                <a:sym typeface="Barlow Semi Condensed"/>
              </a:rPr>
              <a:t>Customer_DIM table.</a:t>
            </a:r>
            <a:r>
              <a:rPr lang="en">
                <a:solidFill>
                  <a:srgbClr val="123D60"/>
                </a:solidFill>
                <a:latin typeface="Barlow Semi Condensed Light"/>
                <a:ea typeface="Barlow Semi Condensed Light"/>
                <a:cs typeface="Barlow Semi Condensed Light"/>
                <a:sym typeface="Barlow Semi Condensed Light"/>
              </a:rPr>
              <a:t> Customer_ID in Order_FACT is the foreign key to Customer Id in Customer_DIM primary key.</a:t>
            </a: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Clr>
                <a:schemeClr val="dk1"/>
              </a:buClr>
              <a:buSzPts val="1100"/>
              <a:buFont typeface="Arial"/>
              <a:buNone/>
            </a:pP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endParaRPr>
              <a:solidFill>
                <a:srgbClr val="123D60"/>
              </a:solidFill>
              <a:latin typeface="Barlow Semi Condensed Light"/>
              <a:ea typeface="Barlow Semi Condensed Light"/>
              <a:cs typeface="Barlow Semi Condensed Light"/>
              <a:sym typeface="Barlow Semi Condensed Light"/>
            </a:endParaRPr>
          </a:p>
          <a:p>
            <a:pPr marL="457200" lvl="0" indent="0" algn="l" rtl="0">
              <a:spcBef>
                <a:spcPts val="0"/>
              </a:spcBef>
              <a:spcAft>
                <a:spcPts val="0"/>
              </a:spcAft>
              <a:buNone/>
            </a:pPr>
            <a:endParaRPr>
              <a:solidFill>
                <a:srgbClr val="123D60"/>
              </a:solidFill>
              <a:latin typeface="Barlow Semi Condensed Light"/>
              <a:ea typeface="Barlow Semi Condensed Light"/>
              <a:cs typeface="Barlow Semi Condensed Light"/>
              <a:sym typeface="Barlow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0"/>
                                        </p:tgtEl>
                                        <p:attrNameLst>
                                          <p:attrName>style.visibility</p:attrName>
                                        </p:attrNameLst>
                                      </p:cBhvr>
                                      <p:to>
                                        <p:strVal val="visible"/>
                                      </p:to>
                                    </p:set>
                                    <p:animEffect transition="in" filter="fade">
                                      <p:cBhvr>
                                        <p:cTn id="7" dur="1000"/>
                                        <p:tgtEl>
                                          <p:spTgt spid="83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31"/>
                                        </p:tgtEl>
                                        <p:attrNameLst>
                                          <p:attrName>style.visibility</p:attrName>
                                        </p:attrNameLst>
                                      </p:cBhvr>
                                      <p:to>
                                        <p:strVal val="visible"/>
                                      </p:to>
                                    </p:set>
                                    <p:animEffect transition="in" filter="fade">
                                      <p:cBhvr>
                                        <p:cTn id="11" dur="1000"/>
                                        <p:tgtEl>
                                          <p:spTgt spid="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61"/>
          <p:cNvSpPr txBox="1">
            <a:spLocks noGrp="1"/>
          </p:cNvSpPr>
          <p:nvPr>
            <p:ph type="ctrTitle"/>
          </p:nvPr>
        </p:nvSpPr>
        <p:spPr>
          <a:xfrm>
            <a:off x="831200" y="614725"/>
            <a:ext cx="7308000" cy="77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123D60"/>
                </a:solidFill>
                <a:latin typeface="Anton"/>
                <a:ea typeface="Anton"/>
                <a:cs typeface="Anton"/>
                <a:sym typeface="Anton"/>
              </a:rPr>
              <a:t>Q9. Creating a dashboard</a:t>
            </a:r>
            <a:endParaRPr>
              <a:solidFill>
                <a:srgbClr val="123D60"/>
              </a:solidFill>
              <a:latin typeface="Anton"/>
              <a:ea typeface="Anton"/>
              <a:cs typeface="Anton"/>
              <a:sym typeface="Anton"/>
            </a:endParaRPr>
          </a:p>
        </p:txBody>
      </p:sp>
      <p:sp>
        <p:nvSpPr>
          <p:cNvPr id="837" name="Google Shape;837;p61"/>
          <p:cNvSpPr txBox="1"/>
          <p:nvPr/>
        </p:nvSpPr>
        <p:spPr>
          <a:xfrm>
            <a:off x="793700" y="1400650"/>
            <a:ext cx="7345500" cy="14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23D60"/>
                </a:solidFill>
                <a:latin typeface="Barlow Semi Condensed Light"/>
                <a:ea typeface="Barlow Semi Condensed Light"/>
                <a:cs typeface="Barlow Semi Condensed Light"/>
                <a:sym typeface="Barlow Semi Condensed Light"/>
              </a:rPr>
              <a:t>This question requires us to create a dashboard from the sales data available in Appendix 2. As suggested in the previous slide , this data contains errors like empty spaces , same order ID’s , negative MRP, etc. Therefore , in order to create a dashboard we have had to make several </a:t>
            </a:r>
            <a:r>
              <a:rPr lang="en" b="1">
                <a:solidFill>
                  <a:srgbClr val="123D60"/>
                </a:solidFill>
                <a:latin typeface="Barlow Semi Condensed"/>
                <a:ea typeface="Barlow Semi Condensed"/>
                <a:cs typeface="Barlow Semi Condensed"/>
                <a:sym typeface="Barlow Semi Condensed"/>
              </a:rPr>
              <a:t>ASSUMPTIONS </a:t>
            </a:r>
            <a:r>
              <a:rPr lang="en">
                <a:solidFill>
                  <a:srgbClr val="123D60"/>
                </a:solidFill>
                <a:latin typeface="Barlow Semi Condensed Light"/>
                <a:ea typeface="Barlow Semi Condensed Light"/>
                <a:cs typeface="Barlow Semi Condensed Light"/>
                <a:sym typeface="Barlow Semi Condensed Light"/>
              </a:rPr>
              <a:t>, by filling up these empty spaces and correcting a few errors which might cause hindrance in making the graphs.</a:t>
            </a:r>
            <a:endParaRPr>
              <a:solidFill>
                <a:srgbClr val="123D60"/>
              </a:solidFill>
              <a:latin typeface="Barlow Semi Condensed Light"/>
              <a:ea typeface="Barlow Semi Condensed Light"/>
              <a:cs typeface="Barlow Semi Condensed Light"/>
              <a:sym typeface="Barlow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6"/>
                                        </p:tgtEl>
                                        <p:attrNameLst>
                                          <p:attrName>style.visibility</p:attrName>
                                        </p:attrNameLst>
                                      </p:cBhvr>
                                      <p:to>
                                        <p:strVal val="visible"/>
                                      </p:to>
                                    </p:set>
                                    <p:animEffect transition="in" filter="fade">
                                      <p:cBhvr>
                                        <p:cTn id="7" dur="1000"/>
                                        <p:tgtEl>
                                          <p:spTgt spid="83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37"/>
                                        </p:tgtEl>
                                        <p:attrNameLst>
                                          <p:attrName>style.visibility</p:attrName>
                                        </p:attrNameLst>
                                      </p:cBhvr>
                                      <p:to>
                                        <p:strVal val="visible"/>
                                      </p:to>
                                    </p:set>
                                    <p:animEffect transition="in" filter="fade">
                                      <p:cBhvr>
                                        <p:cTn id="11" dur="10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pic>
        <p:nvPicPr>
          <p:cNvPr id="843" name="Google Shape;843;p62"/>
          <p:cNvPicPr preferRelativeResize="0"/>
          <p:nvPr/>
        </p:nvPicPr>
        <p:blipFill rotWithShape="1">
          <a:blip r:embed="rId3">
            <a:alphaModFix/>
          </a:blip>
          <a:srcRect l="4198" r="1229" b="2553"/>
          <a:stretch/>
        </p:blipFill>
        <p:spPr>
          <a:xfrm>
            <a:off x="4850525" y="2633475"/>
            <a:ext cx="3206850" cy="1958350"/>
          </a:xfrm>
          <a:prstGeom prst="rect">
            <a:avLst/>
          </a:prstGeom>
          <a:noFill/>
          <a:ln>
            <a:noFill/>
          </a:ln>
        </p:spPr>
      </p:pic>
      <p:pic>
        <p:nvPicPr>
          <p:cNvPr id="844" name="Google Shape;844;p62"/>
          <p:cNvPicPr preferRelativeResize="0"/>
          <p:nvPr/>
        </p:nvPicPr>
        <p:blipFill>
          <a:blip r:embed="rId4">
            <a:alphaModFix/>
          </a:blip>
          <a:stretch>
            <a:fillRect/>
          </a:stretch>
        </p:blipFill>
        <p:spPr>
          <a:xfrm>
            <a:off x="483174" y="421738"/>
            <a:ext cx="3245700" cy="1680025"/>
          </a:xfrm>
          <a:prstGeom prst="rect">
            <a:avLst/>
          </a:prstGeom>
          <a:noFill/>
          <a:ln>
            <a:noFill/>
          </a:ln>
        </p:spPr>
      </p:pic>
      <p:pic>
        <p:nvPicPr>
          <p:cNvPr id="845" name="Google Shape;845;p62"/>
          <p:cNvPicPr preferRelativeResize="0"/>
          <p:nvPr/>
        </p:nvPicPr>
        <p:blipFill>
          <a:blip r:embed="rId5">
            <a:alphaModFix/>
          </a:blip>
          <a:stretch>
            <a:fillRect/>
          </a:stretch>
        </p:blipFill>
        <p:spPr>
          <a:xfrm>
            <a:off x="513100" y="2633475"/>
            <a:ext cx="3206854" cy="1784400"/>
          </a:xfrm>
          <a:prstGeom prst="rect">
            <a:avLst/>
          </a:prstGeom>
          <a:noFill/>
          <a:ln>
            <a:noFill/>
          </a:ln>
        </p:spPr>
      </p:pic>
      <p:sp>
        <p:nvSpPr>
          <p:cNvPr id="846" name="Google Shape;846;p62"/>
          <p:cNvSpPr txBox="1"/>
          <p:nvPr/>
        </p:nvSpPr>
        <p:spPr>
          <a:xfrm>
            <a:off x="676975" y="2217700"/>
            <a:ext cx="2879100" cy="3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sz="1200">
                <a:solidFill>
                  <a:srgbClr val="123D60"/>
                </a:solidFill>
                <a:latin typeface="Barlow Semi Condensed Light"/>
                <a:ea typeface="Barlow Semi Condensed Light"/>
                <a:cs typeface="Barlow Semi Condensed Light"/>
                <a:sym typeface="Barlow Semi Condensed Light"/>
              </a:rPr>
              <a:t>Fig 1. Types of Car Model</a:t>
            </a:r>
            <a:endParaRPr sz="1200">
              <a:latin typeface="Barlow Semi Condensed"/>
              <a:ea typeface="Barlow Semi Condensed"/>
              <a:cs typeface="Barlow Semi Condensed"/>
              <a:sym typeface="Barlow Semi Condensed"/>
            </a:endParaRPr>
          </a:p>
        </p:txBody>
      </p:sp>
      <p:sp>
        <p:nvSpPr>
          <p:cNvPr id="847" name="Google Shape;847;p62"/>
          <p:cNvSpPr txBox="1"/>
          <p:nvPr/>
        </p:nvSpPr>
        <p:spPr>
          <a:xfrm>
            <a:off x="5040650" y="4591825"/>
            <a:ext cx="2826600" cy="3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sz="1200">
                <a:solidFill>
                  <a:srgbClr val="123D60"/>
                </a:solidFill>
                <a:latin typeface="Barlow Semi Condensed Light"/>
                <a:ea typeface="Barlow Semi Condensed Light"/>
                <a:cs typeface="Barlow Semi Condensed Light"/>
                <a:sym typeface="Barlow Semi Condensed Light"/>
              </a:rPr>
              <a:t>Fig 3 Engine Displacement</a:t>
            </a:r>
            <a:endParaRPr sz="1200">
              <a:latin typeface="Barlow Semi Condensed"/>
              <a:ea typeface="Barlow Semi Condensed"/>
              <a:cs typeface="Barlow Semi Condensed"/>
              <a:sym typeface="Barlow Semi Condensed"/>
            </a:endParaRPr>
          </a:p>
        </p:txBody>
      </p:sp>
      <p:sp>
        <p:nvSpPr>
          <p:cNvPr id="848" name="Google Shape;848;p62"/>
          <p:cNvSpPr txBox="1"/>
          <p:nvPr/>
        </p:nvSpPr>
        <p:spPr>
          <a:xfrm>
            <a:off x="575825" y="4521000"/>
            <a:ext cx="3019200" cy="28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sz="1200">
                <a:solidFill>
                  <a:srgbClr val="123D60"/>
                </a:solidFill>
                <a:latin typeface="Barlow Semi Condensed Light"/>
                <a:ea typeface="Barlow Semi Condensed Light"/>
                <a:cs typeface="Barlow Semi Condensed Light"/>
                <a:sym typeface="Barlow Semi Condensed Light"/>
              </a:rPr>
              <a:t>Fig 2. Seating Capacity</a:t>
            </a:r>
            <a:endParaRPr sz="1200">
              <a:latin typeface="Barlow Semi Condensed"/>
              <a:ea typeface="Barlow Semi Condensed"/>
              <a:cs typeface="Barlow Semi Condensed"/>
              <a:sym typeface="Barlow Semi Condensed"/>
            </a:endParaRPr>
          </a:p>
        </p:txBody>
      </p:sp>
      <p:sp>
        <p:nvSpPr>
          <p:cNvPr id="849" name="Google Shape;849;p62"/>
          <p:cNvSpPr txBox="1"/>
          <p:nvPr/>
        </p:nvSpPr>
        <p:spPr>
          <a:xfrm>
            <a:off x="4480100" y="934725"/>
            <a:ext cx="3947700" cy="191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123D60"/>
                </a:solidFill>
                <a:latin typeface="Barlow Semi Condensed Light"/>
                <a:ea typeface="Barlow Semi Condensed Light"/>
                <a:cs typeface="Barlow Semi Condensed Light"/>
                <a:sym typeface="Barlow Semi Condensed Light"/>
              </a:rPr>
              <a:t>These graphs were plotted to see what all features are important to a customer when they want to buy a new car. People are more interested in </a:t>
            </a:r>
            <a:r>
              <a:rPr lang="en" b="1">
                <a:solidFill>
                  <a:srgbClr val="123D60"/>
                </a:solidFill>
                <a:latin typeface="Barlow Semi Condensed"/>
                <a:ea typeface="Barlow Semi Condensed"/>
                <a:cs typeface="Barlow Semi Condensed"/>
                <a:sym typeface="Barlow Semi Condensed"/>
              </a:rPr>
              <a:t>Hatchbacks</a:t>
            </a:r>
            <a:r>
              <a:rPr lang="en">
                <a:solidFill>
                  <a:srgbClr val="123D60"/>
                </a:solidFill>
                <a:latin typeface="Barlow Semi Condensed Light"/>
                <a:ea typeface="Barlow Semi Condensed Light"/>
                <a:cs typeface="Barlow Semi Condensed Light"/>
                <a:sym typeface="Barlow Semi Condensed Light"/>
              </a:rPr>
              <a:t> with 4 seating capacity and with an engine of 800 cc. When comparing Sedan to SUV people choose SUV as their preference.</a:t>
            </a:r>
            <a:endParaRPr/>
          </a:p>
        </p:txBody>
      </p:sp>
      <p:sp>
        <p:nvSpPr>
          <p:cNvPr id="850" name="Google Shape;850;p62"/>
          <p:cNvSpPr txBox="1"/>
          <p:nvPr/>
        </p:nvSpPr>
        <p:spPr>
          <a:xfrm>
            <a:off x="5040650" y="465900"/>
            <a:ext cx="34545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rgbClr val="123D60"/>
                </a:solidFill>
                <a:latin typeface="Anton"/>
                <a:ea typeface="Anton"/>
                <a:cs typeface="Anton"/>
                <a:sym typeface="Anton"/>
              </a:rPr>
              <a:t>Car Specific Data</a:t>
            </a:r>
            <a:endParaRPr>
              <a:solidFill>
                <a:schemeClr val="dk1"/>
              </a:solidFill>
            </a:endParaRPr>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50"/>
                                        </p:tgtEl>
                                        <p:attrNameLst>
                                          <p:attrName>style.visibility</p:attrName>
                                        </p:attrNameLst>
                                      </p:cBhvr>
                                      <p:to>
                                        <p:strVal val="visible"/>
                                      </p:to>
                                    </p:set>
                                    <p:animEffect transition="in" filter="fade">
                                      <p:cBhvr>
                                        <p:cTn id="7" dur="1000"/>
                                        <p:tgtEl>
                                          <p:spTgt spid="85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44"/>
                                        </p:tgtEl>
                                        <p:attrNameLst>
                                          <p:attrName>style.visibility</p:attrName>
                                        </p:attrNameLst>
                                      </p:cBhvr>
                                      <p:to>
                                        <p:strVal val="visible"/>
                                      </p:to>
                                    </p:set>
                                    <p:animEffect transition="in" filter="fade">
                                      <p:cBhvr>
                                        <p:cTn id="11" dur="1000"/>
                                        <p:tgtEl>
                                          <p:spTgt spid="84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45"/>
                                        </p:tgtEl>
                                        <p:attrNameLst>
                                          <p:attrName>style.visibility</p:attrName>
                                        </p:attrNameLst>
                                      </p:cBhvr>
                                      <p:to>
                                        <p:strVal val="visible"/>
                                      </p:to>
                                    </p:set>
                                    <p:animEffect transition="in" filter="fade">
                                      <p:cBhvr>
                                        <p:cTn id="15" dur="1000"/>
                                        <p:tgtEl>
                                          <p:spTgt spid="84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43"/>
                                        </p:tgtEl>
                                        <p:attrNameLst>
                                          <p:attrName>style.visibility</p:attrName>
                                        </p:attrNameLst>
                                      </p:cBhvr>
                                      <p:to>
                                        <p:strVal val="visible"/>
                                      </p:to>
                                    </p:set>
                                    <p:animEffect transition="in" filter="fade">
                                      <p:cBhvr>
                                        <p:cTn id="19" dur="1000"/>
                                        <p:tgtEl>
                                          <p:spTgt spid="843"/>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49">
                                            <p:txEl>
                                              <p:pRg st="0" end="0"/>
                                            </p:txEl>
                                          </p:spTgt>
                                        </p:tgtEl>
                                        <p:attrNameLst>
                                          <p:attrName>style.visibility</p:attrName>
                                        </p:attrNameLst>
                                      </p:cBhvr>
                                      <p:to>
                                        <p:strVal val="visible"/>
                                      </p:to>
                                    </p:set>
                                    <p:animEffect transition="in" filter="fade">
                                      <p:cBhvr>
                                        <p:cTn id="23" dur="1000"/>
                                        <p:tgtEl>
                                          <p:spTgt spid="8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pic>
        <p:nvPicPr>
          <p:cNvPr id="855" name="Google Shape;855;p63"/>
          <p:cNvPicPr preferRelativeResize="0"/>
          <p:nvPr/>
        </p:nvPicPr>
        <p:blipFill>
          <a:blip r:embed="rId3">
            <a:alphaModFix/>
          </a:blip>
          <a:stretch>
            <a:fillRect/>
          </a:stretch>
        </p:blipFill>
        <p:spPr>
          <a:xfrm>
            <a:off x="998350" y="359025"/>
            <a:ext cx="2926941" cy="1910900"/>
          </a:xfrm>
          <a:prstGeom prst="rect">
            <a:avLst/>
          </a:prstGeom>
          <a:noFill/>
          <a:ln>
            <a:noFill/>
          </a:ln>
        </p:spPr>
      </p:pic>
      <p:sp>
        <p:nvSpPr>
          <p:cNvPr id="856" name="Google Shape;856;p63"/>
          <p:cNvSpPr txBox="1"/>
          <p:nvPr/>
        </p:nvSpPr>
        <p:spPr>
          <a:xfrm>
            <a:off x="5183300" y="2178300"/>
            <a:ext cx="2457900" cy="28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endParaRPr/>
          </a:p>
        </p:txBody>
      </p:sp>
      <p:sp>
        <p:nvSpPr>
          <p:cNvPr id="857" name="Google Shape;857;p63"/>
          <p:cNvSpPr txBox="1"/>
          <p:nvPr/>
        </p:nvSpPr>
        <p:spPr>
          <a:xfrm>
            <a:off x="1423700" y="2269913"/>
            <a:ext cx="1935900" cy="20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sz="1200">
                <a:solidFill>
                  <a:srgbClr val="123D60"/>
                </a:solidFill>
                <a:latin typeface="Barlow Semi Condensed Light"/>
                <a:ea typeface="Barlow Semi Condensed Light"/>
                <a:cs typeface="Barlow Semi Condensed Light"/>
                <a:sym typeface="Barlow Semi Condensed Light"/>
              </a:rPr>
              <a:t>Fig 4. Gender vs Count</a:t>
            </a:r>
            <a:endParaRPr/>
          </a:p>
        </p:txBody>
      </p:sp>
      <p:sp>
        <p:nvSpPr>
          <p:cNvPr id="858" name="Google Shape;858;p63"/>
          <p:cNvSpPr txBox="1"/>
          <p:nvPr/>
        </p:nvSpPr>
        <p:spPr>
          <a:xfrm>
            <a:off x="1727300" y="4445600"/>
            <a:ext cx="1556400" cy="20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endParaRPr/>
          </a:p>
        </p:txBody>
      </p:sp>
      <p:pic>
        <p:nvPicPr>
          <p:cNvPr id="859" name="Google Shape;859;p63"/>
          <p:cNvPicPr preferRelativeResize="0"/>
          <p:nvPr/>
        </p:nvPicPr>
        <p:blipFill>
          <a:blip r:embed="rId4">
            <a:alphaModFix/>
          </a:blip>
          <a:stretch>
            <a:fillRect/>
          </a:stretch>
        </p:blipFill>
        <p:spPr>
          <a:xfrm>
            <a:off x="998350" y="2635850"/>
            <a:ext cx="3320451" cy="1967956"/>
          </a:xfrm>
          <a:prstGeom prst="rect">
            <a:avLst/>
          </a:prstGeom>
          <a:noFill/>
          <a:ln>
            <a:noFill/>
          </a:ln>
        </p:spPr>
      </p:pic>
      <p:sp>
        <p:nvSpPr>
          <p:cNvPr id="860" name="Google Shape;860;p63"/>
          <p:cNvSpPr txBox="1"/>
          <p:nvPr/>
        </p:nvSpPr>
        <p:spPr>
          <a:xfrm>
            <a:off x="1548275" y="4698700"/>
            <a:ext cx="2220600" cy="20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sz="1200">
                <a:solidFill>
                  <a:srgbClr val="123D60"/>
                </a:solidFill>
                <a:latin typeface="Barlow Semi Condensed Light"/>
                <a:ea typeface="Barlow Semi Condensed Light"/>
                <a:cs typeface="Barlow Semi Condensed Light"/>
                <a:sym typeface="Barlow Semi Condensed Light"/>
              </a:rPr>
              <a:t>Fig 5. Age Count</a:t>
            </a:r>
            <a:endParaRPr/>
          </a:p>
        </p:txBody>
      </p:sp>
      <p:sp>
        <p:nvSpPr>
          <p:cNvPr id="861" name="Google Shape;861;p63"/>
          <p:cNvSpPr txBox="1"/>
          <p:nvPr/>
        </p:nvSpPr>
        <p:spPr>
          <a:xfrm>
            <a:off x="4953925" y="1676700"/>
            <a:ext cx="3530100" cy="179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solidFill>
                  <a:srgbClr val="123D60"/>
                </a:solidFill>
                <a:latin typeface="Barlow Semi Condensed Light"/>
                <a:ea typeface="Barlow Semi Condensed Light"/>
                <a:cs typeface="Barlow Semi Condensed Light"/>
                <a:sym typeface="Barlow Semi Condensed Light"/>
              </a:rPr>
              <a:t>These graphs were plotted to see which is the target audience which are most interested in buying a car. According to the data provided </a:t>
            </a:r>
            <a:r>
              <a:rPr lang="en" b="1">
                <a:solidFill>
                  <a:srgbClr val="123D60"/>
                </a:solidFill>
                <a:latin typeface="Barlow Semi Condensed"/>
                <a:ea typeface="Barlow Semi Condensed"/>
                <a:cs typeface="Barlow Semi Condensed"/>
                <a:sym typeface="Barlow Semi Condensed"/>
              </a:rPr>
              <a:t>Males</a:t>
            </a:r>
            <a:r>
              <a:rPr lang="en">
                <a:solidFill>
                  <a:srgbClr val="123D60"/>
                </a:solidFill>
                <a:latin typeface="Barlow Semi Condensed Light"/>
                <a:ea typeface="Barlow Semi Condensed Light"/>
                <a:cs typeface="Barlow Semi Condensed Light"/>
                <a:sym typeface="Barlow Semi Condensed Light"/>
              </a:rPr>
              <a:t> are more likely to buy a car with 75% accounting out of the total. When it comes to age then most of the buyers are in the range 22-30 with most of them lying the range </a:t>
            </a:r>
            <a:r>
              <a:rPr lang="en" b="1">
                <a:solidFill>
                  <a:srgbClr val="123D60"/>
                </a:solidFill>
                <a:latin typeface="Barlow Semi Condensed"/>
                <a:ea typeface="Barlow Semi Condensed"/>
                <a:cs typeface="Barlow Semi Condensed"/>
                <a:sym typeface="Barlow Semi Condensed"/>
              </a:rPr>
              <a:t>27-30 years</a:t>
            </a:r>
            <a:r>
              <a:rPr lang="en">
                <a:solidFill>
                  <a:srgbClr val="123D60"/>
                </a:solidFill>
                <a:latin typeface="Barlow Semi Condensed Light"/>
                <a:ea typeface="Barlow Semi Condensed Light"/>
                <a:cs typeface="Barlow Semi Condensed Light"/>
                <a:sym typeface="Barlow Semi Condensed Light"/>
              </a:rPr>
              <a:t>. </a:t>
            </a:r>
            <a:endParaRPr/>
          </a:p>
        </p:txBody>
      </p:sp>
      <p:sp>
        <p:nvSpPr>
          <p:cNvPr id="862" name="Google Shape;862;p63"/>
          <p:cNvSpPr txBox="1"/>
          <p:nvPr/>
        </p:nvSpPr>
        <p:spPr>
          <a:xfrm>
            <a:off x="4863075" y="1044775"/>
            <a:ext cx="35301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123D60"/>
                </a:solidFill>
                <a:latin typeface="Anton"/>
                <a:ea typeface="Anton"/>
                <a:cs typeface="Anton"/>
                <a:sym typeface="Anton"/>
              </a:rPr>
              <a:t>Customer Specific Data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62"/>
                                        </p:tgtEl>
                                        <p:attrNameLst>
                                          <p:attrName>style.visibility</p:attrName>
                                        </p:attrNameLst>
                                      </p:cBhvr>
                                      <p:to>
                                        <p:strVal val="visible"/>
                                      </p:to>
                                    </p:set>
                                    <p:animEffect transition="in" filter="fade">
                                      <p:cBhvr>
                                        <p:cTn id="7" dur="1000"/>
                                        <p:tgtEl>
                                          <p:spTgt spid="86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55"/>
                                        </p:tgtEl>
                                        <p:attrNameLst>
                                          <p:attrName>style.visibility</p:attrName>
                                        </p:attrNameLst>
                                      </p:cBhvr>
                                      <p:to>
                                        <p:strVal val="visible"/>
                                      </p:to>
                                    </p:set>
                                    <p:animEffect transition="in" filter="fade">
                                      <p:cBhvr>
                                        <p:cTn id="11" dur="1000"/>
                                        <p:tgtEl>
                                          <p:spTgt spid="85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59"/>
                                        </p:tgtEl>
                                        <p:attrNameLst>
                                          <p:attrName>style.visibility</p:attrName>
                                        </p:attrNameLst>
                                      </p:cBhvr>
                                      <p:to>
                                        <p:strVal val="visible"/>
                                      </p:to>
                                    </p:set>
                                    <p:animEffect transition="in" filter="fade">
                                      <p:cBhvr>
                                        <p:cTn id="15" dur="1000"/>
                                        <p:tgtEl>
                                          <p:spTgt spid="85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61"/>
                                        </p:tgtEl>
                                        <p:attrNameLst>
                                          <p:attrName>style.visibility</p:attrName>
                                        </p:attrNameLst>
                                      </p:cBhvr>
                                      <p:to>
                                        <p:strVal val="visible"/>
                                      </p:to>
                                    </p:set>
                                    <p:animEffect transition="in" filter="fade">
                                      <p:cBhvr>
                                        <p:cTn id="19" dur="1000"/>
                                        <p:tgtEl>
                                          <p:spTgt spid="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pic>
        <p:nvPicPr>
          <p:cNvPr id="867" name="Google Shape;867;p64"/>
          <p:cNvPicPr preferRelativeResize="0"/>
          <p:nvPr/>
        </p:nvPicPr>
        <p:blipFill>
          <a:blip r:embed="rId3">
            <a:alphaModFix/>
          </a:blip>
          <a:stretch>
            <a:fillRect/>
          </a:stretch>
        </p:blipFill>
        <p:spPr>
          <a:xfrm>
            <a:off x="5059975" y="2277550"/>
            <a:ext cx="3708700" cy="2311209"/>
          </a:xfrm>
          <a:prstGeom prst="rect">
            <a:avLst/>
          </a:prstGeom>
          <a:noFill/>
          <a:ln>
            <a:noFill/>
          </a:ln>
        </p:spPr>
      </p:pic>
      <p:sp>
        <p:nvSpPr>
          <p:cNvPr id="868" name="Google Shape;868;p64"/>
          <p:cNvSpPr txBox="1"/>
          <p:nvPr/>
        </p:nvSpPr>
        <p:spPr>
          <a:xfrm>
            <a:off x="437325" y="2571750"/>
            <a:ext cx="3587100" cy="3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123D60"/>
                </a:solidFill>
                <a:latin typeface="Barlow Semi Condensed"/>
                <a:ea typeface="Barlow Semi Condensed"/>
                <a:cs typeface="Barlow Semi Condensed"/>
                <a:sym typeface="Barlow Semi Condensed"/>
              </a:rPr>
              <a:t>Fig8.  Sum of profit (in lacs) and Sum of MRP(in lacs)</a:t>
            </a:r>
            <a:endParaRPr sz="1200">
              <a:solidFill>
                <a:srgbClr val="123D60"/>
              </a:solidFill>
              <a:latin typeface="Barlow Semi Condensed"/>
              <a:ea typeface="Barlow Semi Condensed"/>
              <a:cs typeface="Barlow Semi Condensed"/>
              <a:sym typeface="Barlow Semi Condensed"/>
            </a:endParaRPr>
          </a:p>
        </p:txBody>
      </p:sp>
      <p:sp>
        <p:nvSpPr>
          <p:cNvPr id="869" name="Google Shape;869;p64"/>
          <p:cNvSpPr txBox="1"/>
          <p:nvPr/>
        </p:nvSpPr>
        <p:spPr>
          <a:xfrm>
            <a:off x="5222450" y="4646129"/>
            <a:ext cx="3460800" cy="33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123D60"/>
                </a:solidFill>
                <a:latin typeface="Barlow Semi Condensed"/>
                <a:ea typeface="Barlow Semi Condensed"/>
                <a:cs typeface="Barlow Semi Condensed"/>
                <a:sym typeface="Barlow Semi Condensed"/>
              </a:rPr>
              <a:t>Fig 9. Sum of MRP (in lacs) and AGE</a:t>
            </a:r>
            <a:endParaRPr sz="1200">
              <a:solidFill>
                <a:srgbClr val="123D60"/>
              </a:solidFill>
              <a:latin typeface="Barlow Semi Condensed"/>
              <a:ea typeface="Barlow Semi Condensed"/>
              <a:cs typeface="Barlow Semi Condensed"/>
              <a:sym typeface="Barlow Semi Condensed"/>
            </a:endParaRPr>
          </a:p>
        </p:txBody>
      </p:sp>
      <p:sp>
        <p:nvSpPr>
          <p:cNvPr id="870" name="Google Shape;870;p64"/>
          <p:cNvSpPr txBox="1"/>
          <p:nvPr/>
        </p:nvSpPr>
        <p:spPr>
          <a:xfrm>
            <a:off x="522175" y="2933250"/>
            <a:ext cx="3786600" cy="180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solidFill>
                  <a:srgbClr val="123D60"/>
                </a:solidFill>
                <a:latin typeface="Barlow Semi Condensed Light"/>
                <a:ea typeface="Barlow Semi Condensed Light"/>
                <a:cs typeface="Barlow Semi Condensed Light"/>
                <a:sym typeface="Barlow Semi Condensed Light"/>
              </a:rPr>
              <a:t>These graphs were plotted to give an idea about the profit that the company can make with the given MRP. These profits are taken into account after all the accounts are taken like exchanging cars. According to Fig9. MRP and Age graph older people are willing to but expensive cas.  </a:t>
            </a:r>
            <a:endParaRPr/>
          </a:p>
        </p:txBody>
      </p:sp>
      <p:sp>
        <p:nvSpPr>
          <p:cNvPr id="871" name="Google Shape;871;p64"/>
          <p:cNvSpPr txBox="1"/>
          <p:nvPr/>
        </p:nvSpPr>
        <p:spPr>
          <a:xfrm>
            <a:off x="4840325" y="785975"/>
            <a:ext cx="3606300" cy="96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a:solidFill>
                  <a:srgbClr val="123D60"/>
                </a:solidFill>
                <a:latin typeface="Anton"/>
                <a:ea typeface="Anton"/>
                <a:cs typeface="Anton"/>
                <a:sym typeface="Anton"/>
              </a:rPr>
              <a:t>MRP related Specific Data</a:t>
            </a:r>
            <a:endParaRPr/>
          </a:p>
        </p:txBody>
      </p:sp>
      <p:pic>
        <p:nvPicPr>
          <p:cNvPr id="872" name="Google Shape;872;p64"/>
          <p:cNvPicPr preferRelativeResize="0"/>
          <p:nvPr/>
        </p:nvPicPr>
        <p:blipFill>
          <a:blip r:embed="rId4">
            <a:alphaModFix/>
          </a:blip>
          <a:stretch>
            <a:fillRect/>
          </a:stretch>
        </p:blipFill>
        <p:spPr>
          <a:xfrm>
            <a:off x="437325" y="266150"/>
            <a:ext cx="3708700" cy="22476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1"/>
                                        </p:tgtEl>
                                        <p:attrNameLst>
                                          <p:attrName>style.visibility</p:attrName>
                                        </p:attrNameLst>
                                      </p:cBhvr>
                                      <p:to>
                                        <p:strVal val="visible"/>
                                      </p:to>
                                    </p:set>
                                    <p:animEffect transition="in" filter="fade">
                                      <p:cBhvr>
                                        <p:cTn id="7" dur="1000"/>
                                        <p:tgtEl>
                                          <p:spTgt spid="87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72"/>
                                        </p:tgtEl>
                                        <p:attrNameLst>
                                          <p:attrName>style.visibility</p:attrName>
                                        </p:attrNameLst>
                                      </p:cBhvr>
                                      <p:to>
                                        <p:strVal val="visible"/>
                                      </p:to>
                                    </p:set>
                                    <p:animEffect transition="in" filter="fade">
                                      <p:cBhvr>
                                        <p:cTn id="11" dur="1000"/>
                                        <p:tgtEl>
                                          <p:spTgt spid="87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67"/>
                                        </p:tgtEl>
                                        <p:attrNameLst>
                                          <p:attrName>style.visibility</p:attrName>
                                        </p:attrNameLst>
                                      </p:cBhvr>
                                      <p:to>
                                        <p:strVal val="visible"/>
                                      </p:to>
                                    </p:set>
                                    <p:animEffect transition="in" filter="fade">
                                      <p:cBhvr>
                                        <p:cTn id="15" dur="1000"/>
                                        <p:tgtEl>
                                          <p:spTgt spid="86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70"/>
                                        </p:tgtEl>
                                        <p:attrNameLst>
                                          <p:attrName>style.visibility</p:attrName>
                                        </p:attrNameLst>
                                      </p:cBhvr>
                                      <p:to>
                                        <p:strVal val="visible"/>
                                      </p:to>
                                    </p:set>
                                    <p:animEffect transition="in" filter="fade">
                                      <p:cBhvr>
                                        <p:cTn id="19" dur="1000"/>
                                        <p:tgtEl>
                                          <p:spTgt spid="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pic>
        <p:nvPicPr>
          <p:cNvPr id="877" name="Google Shape;877;p65"/>
          <p:cNvPicPr preferRelativeResize="0"/>
          <p:nvPr/>
        </p:nvPicPr>
        <p:blipFill rotWithShape="1">
          <a:blip r:embed="rId3">
            <a:alphaModFix/>
          </a:blip>
          <a:srcRect l="-1280" r="1279"/>
          <a:stretch/>
        </p:blipFill>
        <p:spPr>
          <a:xfrm>
            <a:off x="837000" y="2852975"/>
            <a:ext cx="2976908" cy="1784400"/>
          </a:xfrm>
          <a:prstGeom prst="rect">
            <a:avLst/>
          </a:prstGeom>
          <a:noFill/>
          <a:ln>
            <a:noFill/>
          </a:ln>
        </p:spPr>
      </p:pic>
      <p:sp>
        <p:nvSpPr>
          <p:cNvPr id="878" name="Google Shape;878;p65"/>
          <p:cNvSpPr txBox="1"/>
          <p:nvPr/>
        </p:nvSpPr>
        <p:spPr>
          <a:xfrm>
            <a:off x="1376400" y="4580200"/>
            <a:ext cx="1898100" cy="33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sz="1200">
                <a:solidFill>
                  <a:srgbClr val="123D60"/>
                </a:solidFill>
                <a:latin typeface="Barlow Semi Condensed Light"/>
                <a:ea typeface="Barlow Semi Condensed Light"/>
                <a:cs typeface="Barlow Semi Condensed Light"/>
                <a:sym typeface="Barlow Semi Condensed Light"/>
              </a:rPr>
              <a:t>Fig 7.City Count of Cars</a:t>
            </a:r>
            <a:endParaRPr/>
          </a:p>
        </p:txBody>
      </p:sp>
      <p:pic>
        <p:nvPicPr>
          <p:cNvPr id="879" name="Google Shape;879;p65"/>
          <p:cNvPicPr preferRelativeResize="0"/>
          <p:nvPr/>
        </p:nvPicPr>
        <p:blipFill rotWithShape="1">
          <a:blip r:embed="rId4">
            <a:alphaModFix/>
          </a:blip>
          <a:srcRect/>
          <a:stretch/>
        </p:blipFill>
        <p:spPr>
          <a:xfrm>
            <a:off x="836988" y="643949"/>
            <a:ext cx="3060215" cy="1877050"/>
          </a:xfrm>
          <a:prstGeom prst="rect">
            <a:avLst/>
          </a:prstGeom>
          <a:noFill/>
          <a:ln>
            <a:noFill/>
          </a:ln>
        </p:spPr>
      </p:pic>
      <p:sp>
        <p:nvSpPr>
          <p:cNvPr id="880" name="Google Shape;880;p65"/>
          <p:cNvSpPr txBox="1"/>
          <p:nvPr/>
        </p:nvSpPr>
        <p:spPr>
          <a:xfrm>
            <a:off x="1456150" y="2438848"/>
            <a:ext cx="1821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solidFill>
                  <a:srgbClr val="123D60"/>
                </a:solidFill>
                <a:latin typeface="Barlow Semi Condensed Light"/>
                <a:ea typeface="Barlow Semi Condensed Light"/>
                <a:cs typeface="Barlow Semi Condensed Light"/>
                <a:sym typeface="Barlow Semi Condensed Light"/>
              </a:rPr>
              <a:t>Fig 6. Regional Count </a:t>
            </a:r>
            <a:endParaRPr>
              <a:solidFill>
                <a:schemeClr val="dk1"/>
              </a:solidFill>
            </a:endParaRPr>
          </a:p>
          <a:p>
            <a:pPr marL="0" lvl="0" indent="0" algn="l" rtl="0">
              <a:spcBef>
                <a:spcPts val="1600"/>
              </a:spcBef>
              <a:spcAft>
                <a:spcPts val="0"/>
              </a:spcAft>
              <a:buNone/>
            </a:pPr>
            <a:endParaRPr/>
          </a:p>
        </p:txBody>
      </p:sp>
      <p:sp>
        <p:nvSpPr>
          <p:cNvPr id="881" name="Google Shape;881;p65"/>
          <p:cNvSpPr txBox="1"/>
          <p:nvPr/>
        </p:nvSpPr>
        <p:spPr>
          <a:xfrm>
            <a:off x="4431975" y="1382325"/>
            <a:ext cx="4099500" cy="24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2" name="Google Shape;882;p65"/>
          <p:cNvSpPr txBox="1"/>
          <p:nvPr/>
        </p:nvSpPr>
        <p:spPr>
          <a:xfrm>
            <a:off x="4572000" y="1763575"/>
            <a:ext cx="3906300" cy="228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Light"/>
                <a:ea typeface="Barlow Semi Condensed Light"/>
                <a:cs typeface="Barlow Semi Condensed Light"/>
                <a:sym typeface="Barlow Semi Condensed Light"/>
              </a:rPr>
              <a:t> </a:t>
            </a:r>
            <a:r>
              <a:rPr lang="en">
                <a:solidFill>
                  <a:srgbClr val="666666"/>
                </a:solidFill>
                <a:latin typeface="Barlow Semi Condensed Light"/>
                <a:ea typeface="Barlow Semi Condensed Light"/>
                <a:cs typeface="Barlow Semi Condensed Light"/>
                <a:sym typeface="Barlow Semi Condensed Light"/>
              </a:rPr>
              <a:t>These graphs are plotted to give us an overall sense of visual contrast which makes it more digestible at a glance. For example; The information gathered from the graph here tells us that the maximum potential of buyers for these types of cars come from the </a:t>
            </a:r>
            <a:r>
              <a:rPr lang="en" b="1">
                <a:solidFill>
                  <a:srgbClr val="666666"/>
                </a:solidFill>
                <a:latin typeface="Barlow Semi Condensed"/>
                <a:ea typeface="Barlow Semi Condensed"/>
                <a:cs typeface="Barlow Semi Condensed"/>
                <a:sym typeface="Barlow Semi Condensed"/>
              </a:rPr>
              <a:t>Northern</a:t>
            </a:r>
            <a:endParaRPr b="1">
              <a:solidFill>
                <a:srgbClr val="666666"/>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b="1">
                <a:solidFill>
                  <a:srgbClr val="666666"/>
                </a:solidFill>
                <a:latin typeface="Barlow Semi Condensed"/>
                <a:ea typeface="Barlow Semi Condensed"/>
                <a:cs typeface="Barlow Semi Condensed"/>
                <a:sym typeface="Barlow Semi Condensed"/>
              </a:rPr>
              <a:t>Region of India,</a:t>
            </a:r>
            <a:r>
              <a:rPr lang="en">
                <a:solidFill>
                  <a:srgbClr val="666666"/>
                </a:solidFill>
                <a:latin typeface="Barlow Semi Condensed Light"/>
                <a:ea typeface="Barlow Semi Condensed Light"/>
                <a:cs typeface="Barlow Semi Condensed Light"/>
                <a:sym typeface="Barlow Semi Condensed Light"/>
              </a:rPr>
              <a:t> mainly Delhi. While ,the  amount of people buying the product is approximately same in the Southern and </a:t>
            </a:r>
            <a:r>
              <a:rPr lang="en" b="1">
                <a:solidFill>
                  <a:srgbClr val="666666"/>
                </a:solidFill>
                <a:latin typeface="Barlow Semi Condensed"/>
                <a:ea typeface="Barlow Semi Condensed"/>
                <a:cs typeface="Barlow Semi Condensed"/>
                <a:sym typeface="Barlow Semi Condensed"/>
              </a:rPr>
              <a:t> </a:t>
            </a:r>
            <a:r>
              <a:rPr lang="en">
                <a:solidFill>
                  <a:srgbClr val="666666"/>
                </a:solidFill>
                <a:latin typeface="Barlow Semi Condensed Light"/>
                <a:ea typeface="Barlow Semi Condensed Light"/>
                <a:cs typeface="Barlow Semi Condensed Light"/>
                <a:sym typeface="Barlow Semi Condensed Light"/>
              </a:rPr>
              <a:t>Western region of India. </a:t>
            </a:r>
            <a:endParaRPr sz="1200">
              <a:solidFill>
                <a:srgbClr val="666666"/>
              </a:solidFill>
              <a:latin typeface="Barlow Semi Condensed Light"/>
              <a:ea typeface="Barlow Semi Condensed Light"/>
              <a:cs typeface="Barlow Semi Condensed Light"/>
              <a:sym typeface="Barlow Semi Condensed Light"/>
            </a:endParaRPr>
          </a:p>
        </p:txBody>
      </p:sp>
      <p:sp>
        <p:nvSpPr>
          <p:cNvPr id="883" name="Google Shape;883;p65"/>
          <p:cNvSpPr txBox="1"/>
          <p:nvPr/>
        </p:nvSpPr>
        <p:spPr>
          <a:xfrm>
            <a:off x="4816275" y="1063750"/>
            <a:ext cx="3330900" cy="5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rgbClr val="123D60"/>
                </a:solidFill>
                <a:latin typeface="Anton"/>
                <a:ea typeface="Anton"/>
                <a:cs typeface="Anton"/>
                <a:sym typeface="Anton"/>
              </a:rPr>
              <a:t>Region Specific Data</a:t>
            </a:r>
            <a:endParaRPr>
              <a:solidFill>
                <a:schemeClr val="dk1"/>
              </a:solidFill>
            </a:endParaRPr>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3"/>
                                        </p:tgtEl>
                                        <p:attrNameLst>
                                          <p:attrName>style.visibility</p:attrName>
                                        </p:attrNameLst>
                                      </p:cBhvr>
                                      <p:to>
                                        <p:strVal val="visible"/>
                                      </p:to>
                                    </p:set>
                                    <p:animEffect transition="in" filter="fade">
                                      <p:cBhvr>
                                        <p:cTn id="7" dur="1000"/>
                                        <p:tgtEl>
                                          <p:spTgt spid="88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79"/>
                                        </p:tgtEl>
                                        <p:attrNameLst>
                                          <p:attrName>style.visibility</p:attrName>
                                        </p:attrNameLst>
                                      </p:cBhvr>
                                      <p:to>
                                        <p:strVal val="visible"/>
                                      </p:to>
                                    </p:set>
                                    <p:animEffect transition="in" filter="fade">
                                      <p:cBhvr>
                                        <p:cTn id="11" dur="1000"/>
                                        <p:tgtEl>
                                          <p:spTgt spid="87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77"/>
                                        </p:tgtEl>
                                        <p:attrNameLst>
                                          <p:attrName>style.visibility</p:attrName>
                                        </p:attrNameLst>
                                      </p:cBhvr>
                                      <p:to>
                                        <p:strVal val="visible"/>
                                      </p:to>
                                    </p:set>
                                    <p:animEffect transition="in" filter="fade">
                                      <p:cBhvr>
                                        <p:cTn id="15" dur="1000"/>
                                        <p:tgtEl>
                                          <p:spTgt spid="87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82"/>
                                        </p:tgtEl>
                                        <p:attrNameLst>
                                          <p:attrName>style.visibility</p:attrName>
                                        </p:attrNameLst>
                                      </p:cBhvr>
                                      <p:to>
                                        <p:strVal val="visible"/>
                                      </p:to>
                                    </p:set>
                                    <p:animEffect transition="in" filter="fade">
                                      <p:cBhvr>
                                        <p:cTn id="19" dur="1000"/>
                                        <p:tgtEl>
                                          <p:spTgt spid="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pic>
        <p:nvPicPr>
          <p:cNvPr id="888" name="Google Shape;888;p66"/>
          <p:cNvPicPr preferRelativeResize="0"/>
          <p:nvPr/>
        </p:nvPicPr>
        <p:blipFill rotWithShape="1">
          <a:blip r:embed="rId3">
            <a:alphaModFix/>
          </a:blip>
          <a:srcRect b="4652"/>
          <a:stretch/>
        </p:blipFill>
        <p:spPr>
          <a:xfrm>
            <a:off x="690225" y="336975"/>
            <a:ext cx="3603666" cy="2035475"/>
          </a:xfrm>
          <a:prstGeom prst="rect">
            <a:avLst/>
          </a:prstGeom>
          <a:noFill/>
          <a:ln>
            <a:noFill/>
          </a:ln>
        </p:spPr>
      </p:pic>
      <p:pic>
        <p:nvPicPr>
          <p:cNvPr id="889" name="Google Shape;889;p66"/>
          <p:cNvPicPr preferRelativeResize="0"/>
          <p:nvPr/>
        </p:nvPicPr>
        <p:blipFill>
          <a:blip r:embed="rId4">
            <a:alphaModFix/>
          </a:blip>
          <a:stretch>
            <a:fillRect/>
          </a:stretch>
        </p:blipFill>
        <p:spPr>
          <a:xfrm>
            <a:off x="690225" y="2784650"/>
            <a:ext cx="3710875" cy="1970650"/>
          </a:xfrm>
          <a:prstGeom prst="rect">
            <a:avLst/>
          </a:prstGeom>
          <a:noFill/>
          <a:ln>
            <a:noFill/>
          </a:ln>
        </p:spPr>
      </p:pic>
      <p:sp>
        <p:nvSpPr>
          <p:cNvPr id="890" name="Google Shape;890;p66"/>
          <p:cNvSpPr txBox="1"/>
          <p:nvPr/>
        </p:nvSpPr>
        <p:spPr>
          <a:xfrm>
            <a:off x="1424513" y="2372450"/>
            <a:ext cx="2135100" cy="2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666666"/>
                </a:solidFill>
                <a:latin typeface="Barlow Semi Condensed"/>
                <a:ea typeface="Barlow Semi Condensed"/>
                <a:cs typeface="Barlow Semi Condensed"/>
                <a:sym typeface="Barlow Semi Condensed"/>
              </a:rPr>
              <a:t>Fig10.  Finance amount in lacs</a:t>
            </a:r>
            <a:endParaRPr sz="1200">
              <a:solidFill>
                <a:srgbClr val="666666"/>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p>
        </p:txBody>
      </p:sp>
      <p:sp>
        <p:nvSpPr>
          <p:cNvPr id="891" name="Google Shape;891;p66"/>
          <p:cNvSpPr txBox="1"/>
          <p:nvPr/>
        </p:nvSpPr>
        <p:spPr>
          <a:xfrm>
            <a:off x="1027213" y="4755300"/>
            <a:ext cx="3036900" cy="2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sz="1200">
                <a:solidFill>
                  <a:srgbClr val="123D60"/>
                </a:solidFill>
                <a:latin typeface="Barlow Semi Condensed Light"/>
                <a:ea typeface="Barlow Semi Condensed Light"/>
                <a:cs typeface="Barlow Semi Condensed Light"/>
                <a:sym typeface="Barlow Semi Condensed Light"/>
              </a:rPr>
              <a:t>Fig11. Exchange Discount(in Lacs) &amp; MRP(In Lacs)</a:t>
            </a:r>
            <a:endParaRPr/>
          </a:p>
        </p:txBody>
      </p:sp>
      <p:sp>
        <p:nvSpPr>
          <p:cNvPr id="892" name="Google Shape;892;p66"/>
          <p:cNvSpPr txBox="1"/>
          <p:nvPr/>
        </p:nvSpPr>
        <p:spPr>
          <a:xfrm>
            <a:off x="5007500" y="1240200"/>
            <a:ext cx="3603600" cy="7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rgbClr val="123D60"/>
                </a:solidFill>
                <a:latin typeface="Anton"/>
                <a:ea typeface="Anton"/>
                <a:cs typeface="Anton"/>
                <a:sym typeface="Anton"/>
              </a:rPr>
              <a:t>Additional Finance Data</a:t>
            </a:r>
            <a:endParaRPr/>
          </a:p>
        </p:txBody>
      </p:sp>
      <p:sp>
        <p:nvSpPr>
          <p:cNvPr id="893" name="Google Shape;893;p66"/>
          <p:cNvSpPr txBox="1"/>
          <p:nvPr/>
        </p:nvSpPr>
        <p:spPr>
          <a:xfrm>
            <a:off x="4953800" y="1866300"/>
            <a:ext cx="3711000" cy="22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solidFill>
                  <a:srgbClr val="123D60"/>
                </a:solidFill>
                <a:latin typeface="Barlow Semi Condensed Light"/>
                <a:ea typeface="Barlow Semi Condensed Light"/>
                <a:cs typeface="Barlow Semi Condensed Light"/>
                <a:sym typeface="Barlow Semi Condensed Light"/>
              </a:rPr>
              <a:t>These graphs were plotted to see how many customers need financial help via some finance aid and who all are willing to exchange their cars when buying a new car. But we can see that very less people are exchanging their cars.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92"/>
                                        </p:tgtEl>
                                        <p:attrNameLst>
                                          <p:attrName>style.visibility</p:attrName>
                                        </p:attrNameLst>
                                      </p:cBhvr>
                                      <p:to>
                                        <p:strVal val="visible"/>
                                      </p:to>
                                    </p:set>
                                    <p:animEffect transition="in" filter="fade">
                                      <p:cBhvr>
                                        <p:cTn id="7" dur="1000"/>
                                        <p:tgtEl>
                                          <p:spTgt spid="89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88"/>
                                        </p:tgtEl>
                                        <p:attrNameLst>
                                          <p:attrName>style.visibility</p:attrName>
                                        </p:attrNameLst>
                                      </p:cBhvr>
                                      <p:to>
                                        <p:strVal val="visible"/>
                                      </p:to>
                                    </p:set>
                                    <p:animEffect transition="in" filter="fade">
                                      <p:cBhvr>
                                        <p:cTn id="11" dur="1000"/>
                                        <p:tgtEl>
                                          <p:spTgt spid="88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89"/>
                                        </p:tgtEl>
                                        <p:attrNameLst>
                                          <p:attrName>style.visibility</p:attrName>
                                        </p:attrNameLst>
                                      </p:cBhvr>
                                      <p:to>
                                        <p:strVal val="visible"/>
                                      </p:to>
                                    </p:set>
                                    <p:animEffect transition="in" filter="fade">
                                      <p:cBhvr>
                                        <p:cTn id="15" dur="1000"/>
                                        <p:tgtEl>
                                          <p:spTgt spid="88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93"/>
                                        </p:tgtEl>
                                        <p:attrNameLst>
                                          <p:attrName>style.visibility</p:attrName>
                                        </p:attrNameLst>
                                      </p:cBhvr>
                                      <p:to>
                                        <p:strVal val="visible"/>
                                      </p:to>
                                    </p:set>
                                    <p:animEffect transition="in" filter="fade">
                                      <p:cBhvr>
                                        <p:cTn id="19" dur="1000"/>
                                        <p:tgtEl>
                                          <p:spTgt spid="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1"/>
          <p:cNvSpPr txBox="1"/>
          <p:nvPr/>
        </p:nvSpPr>
        <p:spPr>
          <a:xfrm>
            <a:off x="781275" y="840850"/>
            <a:ext cx="7527900" cy="4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b="1">
                <a:solidFill>
                  <a:srgbClr val="14384F"/>
                </a:solidFill>
                <a:latin typeface="Anton"/>
                <a:ea typeface="Anton"/>
                <a:cs typeface="Anton"/>
                <a:sym typeface="Anton"/>
              </a:rPr>
              <a:t>1.1</a:t>
            </a:r>
            <a:r>
              <a:rPr lang="en">
                <a:solidFill>
                  <a:srgbClr val="14384F"/>
                </a:solidFill>
                <a:latin typeface="Anton"/>
                <a:ea typeface="Anton"/>
                <a:cs typeface="Anton"/>
                <a:sym typeface="Anton"/>
              </a:rPr>
              <a:t> </a:t>
            </a:r>
            <a:r>
              <a:rPr lang="en" sz="1500">
                <a:solidFill>
                  <a:srgbClr val="14384F"/>
                </a:solidFill>
                <a:latin typeface="Anton"/>
                <a:ea typeface="Anton"/>
                <a:cs typeface="Anton"/>
                <a:sym typeface="Anton"/>
              </a:rPr>
              <a:t>What will be the 2021 Market size in INR?</a:t>
            </a:r>
            <a:endParaRPr sz="1500">
              <a:solidFill>
                <a:srgbClr val="14384F"/>
              </a:solidFill>
              <a:latin typeface="Anton"/>
              <a:ea typeface="Anton"/>
              <a:cs typeface="Anton"/>
              <a:sym typeface="Anton"/>
            </a:endParaRPr>
          </a:p>
          <a:p>
            <a:pPr marL="0" lvl="0" indent="0" algn="l" rtl="0">
              <a:lnSpc>
                <a:spcPct val="115000"/>
              </a:lnSpc>
              <a:spcBef>
                <a:spcPts val="300"/>
              </a:spcBef>
              <a:spcAft>
                <a:spcPts val="0"/>
              </a:spcAft>
              <a:buNone/>
            </a:pPr>
            <a:endParaRPr>
              <a:solidFill>
                <a:srgbClr val="53565A"/>
              </a:solidFill>
              <a:latin typeface="Anton"/>
              <a:ea typeface="Anton"/>
              <a:cs typeface="Anton"/>
              <a:sym typeface="Anton"/>
            </a:endParaRPr>
          </a:p>
          <a:p>
            <a:pPr marL="0" lvl="0" indent="0" algn="l" rtl="0">
              <a:spcBef>
                <a:spcPts val="0"/>
              </a:spcBef>
              <a:spcAft>
                <a:spcPts val="0"/>
              </a:spcAft>
              <a:buNone/>
            </a:pPr>
            <a:endParaRPr sz="1200">
              <a:solidFill>
                <a:srgbClr val="123D60"/>
              </a:solidFill>
              <a:latin typeface="Barlow Semi Condensed Light"/>
              <a:ea typeface="Barlow Semi Condensed Light"/>
              <a:cs typeface="Barlow Semi Condensed Light"/>
              <a:sym typeface="Barlow Semi Condensed Light"/>
            </a:endParaRPr>
          </a:p>
          <a:p>
            <a:pPr marL="0" lvl="0" indent="0" algn="l" rtl="0">
              <a:lnSpc>
                <a:spcPct val="115000"/>
              </a:lnSpc>
              <a:spcBef>
                <a:spcPts val="1600"/>
              </a:spcBef>
              <a:spcAft>
                <a:spcPts val="0"/>
              </a:spcAft>
              <a:buNone/>
            </a:pPr>
            <a:endParaRPr sz="1200">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1600"/>
              </a:spcAft>
              <a:buNone/>
            </a:pPr>
            <a:endParaRPr sz="1200">
              <a:solidFill>
                <a:srgbClr val="123D60"/>
              </a:solidFill>
              <a:latin typeface="Barlow Semi Condensed Light"/>
              <a:ea typeface="Barlow Semi Condensed Light"/>
              <a:cs typeface="Barlow Semi Condensed Light"/>
              <a:sym typeface="Barlow Semi Condensed Light"/>
            </a:endParaRPr>
          </a:p>
        </p:txBody>
      </p:sp>
      <p:sp>
        <p:nvSpPr>
          <p:cNvPr id="446" name="Google Shape;446;p31"/>
          <p:cNvSpPr txBox="1"/>
          <p:nvPr/>
        </p:nvSpPr>
        <p:spPr>
          <a:xfrm>
            <a:off x="735025" y="1575350"/>
            <a:ext cx="7832100" cy="30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endParaRPr sz="2800">
              <a:solidFill>
                <a:schemeClr val="dk1"/>
              </a:solidFill>
            </a:endParaRPr>
          </a:p>
        </p:txBody>
      </p:sp>
      <p:sp>
        <p:nvSpPr>
          <p:cNvPr id="447" name="Google Shape;447;p31"/>
          <p:cNvSpPr txBox="1"/>
          <p:nvPr/>
        </p:nvSpPr>
        <p:spPr>
          <a:xfrm>
            <a:off x="4751750" y="241575"/>
            <a:ext cx="4317600" cy="83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rgbClr val="123D60"/>
                </a:solidFill>
                <a:latin typeface="Anton"/>
                <a:ea typeface="Anton"/>
                <a:cs typeface="Anton"/>
                <a:sym typeface="Anton"/>
              </a:rPr>
              <a:t>Q1 MARKET OPPORTUNITY</a:t>
            </a:r>
            <a:endParaRPr sz="2800">
              <a:solidFill>
                <a:srgbClr val="123D60"/>
              </a:solidFill>
              <a:latin typeface="Anton"/>
              <a:ea typeface="Anton"/>
              <a:cs typeface="Anton"/>
              <a:sym typeface="Anton"/>
            </a:endParaRPr>
          </a:p>
          <a:p>
            <a:pPr marL="0" lvl="0" indent="0" algn="ctr" rtl="0">
              <a:spcBef>
                <a:spcPts val="0"/>
              </a:spcBef>
              <a:spcAft>
                <a:spcPts val="0"/>
              </a:spcAft>
              <a:buNone/>
            </a:pPr>
            <a:endParaRPr sz="2800">
              <a:solidFill>
                <a:srgbClr val="123D60"/>
              </a:solidFill>
              <a:latin typeface="Anton"/>
              <a:ea typeface="Anton"/>
              <a:cs typeface="Anton"/>
              <a:sym typeface="Anton"/>
            </a:endParaRPr>
          </a:p>
        </p:txBody>
      </p:sp>
      <p:pic>
        <p:nvPicPr>
          <p:cNvPr id="448" name="Google Shape;448;p31"/>
          <p:cNvPicPr preferRelativeResize="0"/>
          <p:nvPr/>
        </p:nvPicPr>
        <p:blipFill rotWithShape="1">
          <a:blip r:embed="rId3">
            <a:alphaModFix/>
          </a:blip>
          <a:srcRect l="10634" t="-5080" b="5079"/>
          <a:stretch/>
        </p:blipFill>
        <p:spPr>
          <a:xfrm>
            <a:off x="306900" y="1240375"/>
            <a:ext cx="8353776" cy="2949401"/>
          </a:xfrm>
          <a:prstGeom prst="rect">
            <a:avLst/>
          </a:prstGeom>
          <a:noFill/>
          <a:ln>
            <a:noFill/>
          </a:ln>
        </p:spPr>
      </p:pic>
      <p:sp>
        <p:nvSpPr>
          <p:cNvPr id="449" name="Google Shape;449;p31"/>
          <p:cNvSpPr txBox="1"/>
          <p:nvPr/>
        </p:nvSpPr>
        <p:spPr>
          <a:xfrm>
            <a:off x="1118550" y="4352175"/>
            <a:ext cx="6553500" cy="43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123D60"/>
                </a:solidFill>
                <a:latin typeface="Barlow Semi Condensed Light"/>
                <a:ea typeface="Barlow Semi Condensed Light"/>
                <a:cs typeface="Barlow Semi Condensed Light"/>
                <a:sym typeface="Barlow Semi Condensed Light"/>
              </a:rPr>
              <a:t>Table 1.1 Calculation of the Market Size in INR</a:t>
            </a:r>
            <a:endParaRPr sz="1200">
              <a:solidFill>
                <a:srgbClr val="123D60"/>
              </a:solidFill>
              <a:latin typeface="Barlow Semi Condensed Light"/>
              <a:ea typeface="Barlow Semi Condensed Light"/>
              <a:cs typeface="Barlow Semi Condensed Light"/>
              <a:sym typeface="Barlow Semi Condensed Light"/>
            </a:endParaRPr>
          </a:p>
          <a:p>
            <a:pPr marL="0" lvl="0" indent="0" algn="ctr" rtl="0">
              <a:spcBef>
                <a:spcPts val="1600"/>
              </a:spcBef>
              <a:spcAft>
                <a:spcPts val="1600"/>
              </a:spcAft>
              <a:buNone/>
            </a:pPr>
            <a:endParaRPr sz="1000">
              <a:solidFill>
                <a:srgbClr val="123D60"/>
              </a:solidFill>
              <a:latin typeface="Barlow Semi Condensed Light"/>
              <a:ea typeface="Barlow Semi Condensed Light"/>
              <a:cs typeface="Barlow Semi Condensed Light"/>
              <a:sym typeface="Barlow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1000"/>
                                        <p:tgtEl>
                                          <p:spTgt spid="44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45"/>
                                        </p:tgtEl>
                                        <p:attrNameLst>
                                          <p:attrName>style.visibility</p:attrName>
                                        </p:attrNameLst>
                                      </p:cBhvr>
                                      <p:to>
                                        <p:strVal val="visible"/>
                                      </p:to>
                                    </p:set>
                                    <p:animEffect transition="in" filter="fade">
                                      <p:cBhvr>
                                        <p:cTn id="11" dur="1000"/>
                                        <p:tgtEl>
                                          <p:spTgt spid="445"/>
                                        </p:tgtEl>
                                      </p:cBhvr>
                                    </p:animEffect>
                                  </p:childTnLst>
                                </p:cTn>
                              </p:par>
                              <p:par>
                                <p:cTn id="12" presetID="10" presetClass="entr" presetSubtype="0" fill="hold" nodeType="withEffect">
                                  <p:stCondLst>
                                    <p:cond delay="0"/>
                                  </p:stCondLst>
                                  <p:childTnLst>
                                    <p:set>
                                      <p:cBhvr>
                                        <p:cTn id="13" dur="1" fill="hold">
                                          <p:stCondLst>
                                            <p:cond delay="0"/>
                                          </p:stCondLst>
                                        </p:cTn>
                                        <p:tgtEl>
                                          <p:spTgt spid="448"/>
                                        </p:tgtEl>
                                        <p:attrNameLst>
                                          <p:attrName>style.visibility</p:attrName>
                                        </p:attrNameLst>
                                      </p:cBhvr>
                                      <p:to>
                                        <p:strVal val="visible"/>
                                      </p:to>
                                    </p:set>
                                    <p:animEffect transition="in" filter="fade">
                                      <p:cBhvr>
                                        <p:cTn id="14" dur="1000"/>
                                        <p:tgtEl>
                                          <p:spTgt spid="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7"/>
          <p:cNvSpPr txBox="1"/>
          <p:nvPr/>
        </p:nvSpPr>
        <p:spPr>
          <a:xfrm>
            <a:off x="793700" y="1400650"/>
            <a:ext cx="7345500" cy="14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123D60"/>
              </a:solidFill>
              <a:latin typeface="Barlow Semi Condensed Light"/>
              <a:ea typeface="Barlow Semi Condensed Light"/>
              <a:cs typeface="Barlow Semi Condensed Light"/>
              <a:sym typeface="Barlow Semi Condensed Light"/>
            </a:endParaRPr>
          </a:p>
        </p:txBody>
      </p:sp>
      <p:sp>
        <p:nvSpPr>
          <p:cNvPr id="899" name="Google Shape;899;p67"/>
          <p:cNvSpPr txBox="1"/>
          <p:nvPr/>
        </p:nvSpPr>
        <p:spPr>
          <a:xfrm>
            <a:off x="951950" y="2770575"/>
            <a:ext cx="3981600" cy="90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00" name="Google Shape;900;p67"/>
          <p:cNvPicPr preferRelativeResize="0"/>
          <p:nvPr/>
        </p:nvPicPr>
        <p:blipFill>
          <a:blip r:embed="rId3">
            <a:alphaModFix/>
          </a:blip>
          <a:stretch>
            <a:fillRect/>
          </a:stretch>
        </p:blipFill>
        <p:spPr>
          <a:xfrm>
            <a:off x="1180538" y="1029175"/>
            <a:ext cx="6571825" cy="3573572"/>
          </a:xfrm>
          <a:prstGeom prst="rect">
            <a:avLst/>
          </a:prstGeom>
          <a:noFill/>
          <a:ln>
            <a:noFill/>
          </a:ln>
        </p:spPr>
      </p:pic>
      <p:sp>
        <p:nvSpPr>
          <p:cNvPr id="901" name="Google Shape;901;p67"/>
          <p:cNvSpPr txBox="1">
            <a:spLocks noGrp="1"/>
          </p:cNvSpPr>
          <p:nvPr>
            <p:ph type="ctrTitle" idx="4294967295"/>
          </p:nvPr>
        </p:nvSpPr>
        <p:spPr>
          <a:xfrm>
            <a:off x="1485899" y="227025"/>
            <a:ext cx="6054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23D60"/>
                </a:solidFill>
                <a:latin typeface="Anton"/>
                <a:ea typeface="Anton"/>
                <a:cs typeface="Anton"/>
                <a:sym typeface="Anton"/>
              </a:rPr>
              <a:t>Q10 Cost Price of SUV, Sedan, Hatchback</a:t>
            </a:r>
            <a:endParaRPr>
              <a:latin typeface="Anton"/>
              <a:ea typeface="Anton"/>
              <a:cs typeface="Anton"/>
              <a:sym typeface="Anton"/>
            </a:endParaRPr>
          </a:p>
        </p:txBody>
      </p:sp>
      <p:pic>
        <p:nvPicPr>
          <p:cNvPr id="902" name="Google Shape;902;p67"/>
          <p:cNvPicPr preferRelativeResize="0"/>
          <p:nvPr/>
        </p:nvPicPr>
        <p:blipFill>
          <a:blip r:embed="rId4">
            <a:alphaModFix/>
          </a:blip>
          <a:stretch>
            <a:fillRect/>
          </a:stretch>
        </p:blipFill>
        <p:spPr>
          <a:xfrm>
            <a:off x="7900250" y="2453213"/>
            <a:ext cx="937525" cy="725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1"/>
                                        </p:tgtEl>
                                        <p:attrNameLst>
                                          <p:attrName>style.visibility</p:attrName>
                                        </p:attrNameLst>
                                      </p:cBhvr>
                                      <p:to>
                                        <p:strVal val="visible"/>
                                      </p:to>
                                    </p:set>
                                    <p:animEffect transition="in" filter="fade">
                                      <p:cBhvr>
                                        <p:cTn id="7" dur="1000"/>
                                        <p:tgtEl>
                                          <p:spTgt spid="90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00"/>
                                        </p:tgtEl>
                                        <p:attrNameLst>
                                          <p:attrName>style.visibility</p:attrName>
                                        </p:attrNameLst>
                                      </p:cBhvr>
                                      <p:to>
                                        <p:strVal val="visible"/>
                                      </p:to>
                                    </p:set>
                                    <p:animEffect transition="in" filter="fade">
                                      <p:cBhvr>
                                        <p:cTn id="11" dur="1000"/>
                                        <p:tgtEl>
                                          <p:spTgt spid="90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02"/>
                                        </p:tgtEl>
                                        <p:attrNameLst>
                                          <p:attrName>style.visibility</p:attrName>
                                        </p:attrNameLst>
                                      </p:cBhvr>
                                      <p:to>
                                        <p:strVal val="visible"/>
                                      </p:to>
                                    </p:set>
                                    <p:animEffect transition="in" filter="fade">
                                      <p:cBhvr>
                                        <p:cTn id="15" dur="1000"/>
                                        <p:tgtEl>
                                          <p:spTgt spid="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68"/>
          <p:cNvSpPr txBox="1">
            <a:spLocks noGrp="1"/>
          </p:cNvSpPr>
          <p:nvPr>
            <p:ph type="ctrTitle"/>
          </p:nvPr>
        </p:nvSpPr>
        <p:spPr>
          <a:xfrm>
            <a:off x="2528100" y="497000"/>
            <a:ext cx="4087800" cy="6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123D60"/>
                </a:solidFill>
                <a:latin typeface="Anton"/>
                <a:ea typeface="Anton"/>
                <a:cs typeface="Anton"/>
                <a:sym typeface="Anton"/>
              </a:rPr>
              <a:t>SOLUTION</a:t>
            </a:r>
            <a:endParaRPr sz="1400"/>
          </a:p>
          <a:p>
            <a:pPr marL="0" lvl="0" indent="0" algn="ctr" rtl="0">
              <a:spcBef>
                <a:spcPts val="0"/>
              </a:spcBef>
              <a:spcAft>
                <a:spcPts val="0"/>
              </a:spcAft>
              <a:buNone/>
            </a:pPr>
            <a:endParaRPr/>
          </a:p>
        </p:txBody>
      </p:sp>
      <p:sp>
        <p:nvSpPr>
          <p:cNvPr id="908" name="Google Shape;908;p68"/>
          <p:cNvSpPr txBox="1"/>
          <p:nvPr/>
        </p:nvSpPr>
        <p:spPr>
          <a:xfrm>
            <a:off x="273000" y="1107800"/>
            <a:ext cx="5343600" cy="377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23D60"/>
                </a:solidFill>
                <a:latin typeface="Barlow Semi Condensed Light"/>
                <a:ea typeface="Barlow Semi Condensed Light"/>
                <a:cs typeface="Barlow Semi Condensed Light"/>
                <a:sym typeface="Barlow Semi Condensed Light"/>
              </a:rPr>
              <a:t>We know that the formula for Cost Price:</a:t>
            </a: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r>
              <a:rPr lang="en" b="1">
                <a:solidFill>
                  <a:srgbClr val="123D60"/>
                </a:solidFill>
                <a:latin typeface="Barlow Semi Condensed"/>
                <a:ea typeface="Barlow Semi Condensed"/>
                <a:cs typeface="Barlow Semi Condensed"/>
                <a:sym typeface="Barlow Semi Condensed"/>
              </a:rPr>
              <a:t>Cost Price </a:t>
            </a:r>
            <a:r>
              <a:rPr lang="en">
                <a:solidFill>
                  <a:srgbClr val="123D60"/>
                </a:solidFill>
                <a:latin typeface="Barlow Semi Condensed Light"/>
                <a:ea typeface="Barlow Semi Condensed Light"/>
                <a:cs typeface="Barlow Semi Condensed Light"/>
                <a:sym typeface="Barlow Semi Condensed Light"/>
              </a:rPr>
              <a:t>=  </a:t>
            </a:r>
            <a:r>
              <a:rPr lang="en" b="1">
                <a:solidFill>
                  <a:srgbClr val="123D60"/>
                </a:solidFill>
                <a:latin typeface="Barlow Semi Condensed"/>
                <a:ea typeface="Barlow Semi Condensed"/>
                <a:cs typeface="Barlow Semi Condensed"/>
                <a:sym typeface="Barlow Semi Condensed"/>
              </a:rPr>
              <a:t>Selling Price- Profit</a:t>
            </a:r>
            <a:endParaRPr b="1">
              <a:solidFill>
                <a:srgbClr val="123D60"/>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r>
              <a:rPr lang="en">
                <a:solidFill>
                  <a:srgbClr val="123D60"/>
                </a:solidFill>
                <a:latin typeface="Barlow Semi Condensed Light"/>
                <a:ea typeface="Barlow Semi Condensed Light"/>
                <a:cs typeface="Barlow Semi Condensed Light"/>
                <a:sym typeface="Barlow Semi Condensed Light"/>
              </a:rPr>
              <a:t>To calculate the cost price for the 3 models ,we have taken into account the data given in Appendix 2. The data had some ambiguities like the MRP for hatchback in one of the columns was marked as -8 which cannot be true. When we are calculating Cost Price then exchange amount should not be taken into account because cost price remains same throughout. So we subtracted exchange amount from profit amount and then calculated cost price. </a:t>
            </a: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r>
              <a:rPr lang="en">
                <a:solidFill>
                  <a:srgbClr val="123D60"/>
                </a:solidFill>
                <a:latin typeface="Barlow Semi Condensed Light"/>
                <a:ea typeface="Barlow Semi Condensed Light"/>
                <a:cs typeface="Barlow Semi Condensed Light"/>
                <a:sym typeface="Barlow Semi Condensed Light"/>
              </a:rPr>
              <a:t>There was some error in the exchange and profit data also as  the profit was reduced even when there was no exchange which cannot be possible according to the given data. So those cost price are marked in red. A common cost price for hatchback was </a:t>
            </a:r>
            <a:r>
              <a:rPr lang="en" b="1">
                <a:solidFill>
                  <a:srgbClr val="123D60"/>
                </a:solidFill>
                <a:latin typeface="Barlow Semi Condensed"/>
                <a:ea typeface="Barlow Semi Condensed"/>
                <a:cs typeface="Barlow Semi Condensed"/>
                <a:sym typeface="Barlow Semi Condensed"/>
              </a:rPr>
              <a:t>3 Lacs</a:t>
            </a:r>
            <a:r>
              <a:rPr lang="en">
                <a:solidFill>
                  <a:srgbClr val="123D60"/>
                </a:solidFill>
                <a:latin typeface="Barlow Semi Condensed Light"/>
                <a:ea typeface="Barlow Semi Condensed Light"/>
                <a:cs typeface="Barlow Semi Condensed Light"/>
                <a:sym typeface="Barlow Semi Condensed Light"/>
              </a:rPr>
              <a:t>, for sedan was </a:t>
            </a:r>
            <a:r>
              <a:rPr lang="en" b="1">
                <a:solidFill>
                  <a:srgbClr val="123D60"/>
                </a:solidFill>
                <a:latin typeface="Barlow Semi Condensed"/>
                <a:ea typeface="Barlow Semi Condensed"/>
                <a:cs typeface="Barlow Semi Condensed"/>
                <a:sym typeface="Barlow Semi Condensed"/>
              </a:rPr>
              <a:t>4 Lacs</a:t>
            </a:r>
            <a:r>
              <a:rPr lang="en">
                <a:solidFill>
                  <a:srgbClr val="123D60"/>
                </a:solidFill>
                <a:latin typeface="Barlow Semi Condensed Light"/>
                <a:ea typeface="Barlow Semi Condensed Light"/>
                <a:cs typeface="Barlow Semi Condensed Light"/>
                <a:sym typeface="Barlow Semi Condensed Light"/>
              </a:rPr>
              <a:t>, and for SUV was </a:t>
            </a:r>
            <a:r>
              <a:rPr lang="en" b="1">
                <a:solidFill>
                  <a:srgbClr val="123D60"/>
                </a:solidFill>
                <a:latin typeface="Barlow Semi Condensed"/>
                <a:ea typeface="Barlow Semi Condensed"/>
                <a:cs typeface="Barlow Semi Condensed"/>
                <a:sym typeface="Barlow Semi Condensed"/>
              </a:rPr>
              <a:t>7 Lacs.</a:t>
            </a:r>
            <a:endParaRPr b="1">
              <a:solidFill>
                <a:srgbClr val="123D60"/>
              </a:solidFill>
              <a:latin typeface="Barlow Semi Condensed"/>
              <a:ea typeface="Barlow Semi Condensed"/>
              <a:cs typeface="Barlow Semi Condensed"/>
              <a:sym typeface="Barlow Semi Condensed"/>
            </a:endParaRPr>
          </a:p>
        </p:txBody>
      </p:sp>
      <p:pic>
        <p:nvPicPr>
          <p:cNvPr id="909" name="Google Shape;909;p68"/>
          <p:cNvPicPr preferRelativeResize="0"/>
          <p:nvPr/>
        </p:nvPicPr>
        <p:blipFill>
          <a:blip r:embed="rId3">
            <a:alphaModFix/>
          </a:blip>
          <a:stretch>
            <a:fillRect/>
          </a:stretch>
        </p:blipFill>
        <p:spPr>
          <a:xfrm>
            <a:off x="5913100" y="1809175"/>
            <a:ext cx="2836525" cy="1282475"/>
          </a:xfrm>
          <a:prstGeom prst="rect">
            <a:avLst/>
          </a:prstGeom>
          <a:noFill/>
          <a:ln>
            <a:noFill/>
          </a:ln>
        </p:spPr>
      </p:pic>
      <p:sp>
        <p:nvSpPr>
          <p:cNvPr id="910" name="Google Shape;910;p68"/>
          <p:cNvSpPr txBox="1"/>
          <p:nvPr/>
        </p:nvSpPr>
        <p:spPr>
          <a:xfrm>
            <a:off x="6456075" y="3152675"/>
            <a:ext cx="1816200" cy="2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666666"/>
                </a:solidFill>
                <a:latin typeface="Barlow Semi Condensed"/>
                <a:ea typeface="Barlow Semi Condensed"/>
                <a:cs typeface="Barlow Semi Condensed"/>
                <a:sym typeface="Barlow Semi Condensed"/>
              </a:rPr>
              <a:t>Fig11. Cost Price of Models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09"/>
                                        </p:tgtEl>
                                        <p:attrNameLst>
                                          <p:attrName>style.visibility</p:attrName>
                                        </p:attrNameLst>
                                      </p:cBhvr>
                                      <p:to>
                                        <p:strVal val="visible"/>
                                      </p:to>
                                    </p:set>
                                    <p:animEffect transition="in" filter="fade">
                                      <p:cBhvr>
                                        <p:cTn id="11" dur="1000"/>
                                        <p:tgtEl>
                                          <p:spTgt spid="90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08"/>
                                        </p:tgtEl>
                                        <p:attrNameLst>
                                          <p:attrName>style.visibility</p:attrName>
                                        </p:attrNameLst>
                                      </p:cBhvr>
                                      <p:to>
                                        <p:strVal val="visible"/>
                                      </p:to>
                                    </p:set>
                                    <p:animEffect transition="in" filter="fade">
                                      <p:cBhvr>
                                        <p:cTn id="15" dur="1000"/>
                                        <p:tgtEl>
                                          <p:spTgt spid="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6" name="Google Shape;916;p69"/>
          <p:cNvSpPr txBox="1"/>
          <p:nvPr/>
        </p:nvSpPr>
        <p:spPr>
          <a:xfrm>
            <a:off x="951950" y="2770575"/>
            <a:ext cx="3981600" cy="90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7" name="Google Shape;917;p69"/>
          <p:cNvSpPr txBox="1">
            <a:spLocks noGrp="1"/>
          </p:cNvSpPr>
          <p:nvPr>
            <p:ph type="ctrTitle" idx="4294967295"/>
          </p:nvPr>
        </p:nvSpPr>
        <p:spPr>
          <a:xfrm>
            <a:off x="2228125" y="341425"/>
            <a:ext cx="6054600" cy="79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34F5C"/>
                </a:solidFill>
                <a:latin typeface="Anton"/>
                <a:ea typeface="Anton"/>
                <a:cs typeface="Anton"/>
                <a:sym typeface="Anton"/>
              </a:rPr>
              <a:t>Excel Sheet for all the Answers</a:t>
            </a:r>
            <a:endParaRPr sz="1400">
              <a:solidFill>
                <a:srgbClr val="134F5C"/>
              </a:solidFill>
            </a:endParaRPr>
          </a:p>
          <a:p>
            <a:pPr marL="0" lvl="0" indent="0" algn="l" rtl="0">
              <a:spcBef>
                <a:spcPts val="0"/>
              </a:spcBef>
              <a:spcAft>
                <a:spcPts val="0"/>
              </a:spcAft>
              <a:buNone/>
            </a:pPr>
            <a:endParaRPr>
              <a:solidFill>
                <a:srgbClr val="134F5C"/>
              </a:solidFill>
              <a:latin typeface="Anton"/>
              <a:ea typeface="Anton"/>
              <a:cs typeface="Anton"/>
              <a:sym typeface="Anton"/>
            </a:endParaRPr>
          </a:p>
        </p:txBody>
      </p:sp>
      <p:graphicFrame>
        <p:nvGraphicFramePr>
          <p:cNvPr id="2" name="Object 1">
            <a:extLst>
              <a:ext uri="{FF2B5EF4-FFF2-40B4-BE49-F238E27FC236}">
                <a16:creationId xmlns:a16="http://schemas.microsoft.com/office/drawing/2014/main" id="{26128989-EDB8-3D4F-AA7F-01A123A66C5F}"/>
              </a:ext>
            </a:extLst>
          </p:cNvPr>
          <p:cNvGraphicFramePr>
            <a:graphicFrameLocks noChangeAspect="1"/>
          </p:cNvGraphicFramePr>
          <p:nvPr>
            <p:extLst>
              <p:ext uri="{D42A27DB-BD31-4B8C-83A1-F6EECF244321}">
                <p14:modId xmlns:p14="http://schemas.microsoft.com/office/powerpoint/2010/main" val="2729229532"/>
              </p:ext>
            </p:extLst>
          </p:nvPr>
        </p:nvGraphicFramePr>
        <p:xfrm>
          <a:off x="4098365" y="1526156"/>
          <a:ext cx="965200" cy="609600"/>
        </p:xfrm>
        <a:graphic>
          <a:graphicData uri="http://schemas.openxmlformats.org/presentationml/2006/ole">
            <mc:AlternateContent xmlns:mc="http://schemas.openxmlformats.org/markup-compatibility/2006">
              <mc:Choice xmlns:v="urn:schemas-microsoft-com:vml" Requires="v">
                <p:oleObj spid="_x0000_s2051" name="Worksheet" showAsIcon="1" r:id="rId4" imgW="965200" imgH="609600" progId="Excel.Sheet.12">
                  <p:embed/>
                </p:oleObj>
              </mc:Choice>
              <mc:Fallback>
                <p:oleObj name="Worksheet" showAsIcon="1" r:id="rId4" imgW="965200" imgH="609600" progId="Excel.Sheet.12">
                  <p:embed/>
                  <p:pic>
                    <p:nvPicPr>
                      <p:cNvPr id="0" name=""/>
                      <p:cNvPicPr/>
                      <p:nvPr/>
                    </p:nvPicPr>
                    <p:blipFill>
                      <a:blip r:embed="rId5"/>
                      <a:stretch>
                        <a:fillRect/>
                      </a:stretch>
                    </p:blipFill>
                    <p:spPr>
                      <a:xfrm>
                        <a:off x="4098365" y="1526156"/>
                        <a:ext cx="965200" cy="60960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2"/>
          <p:cNvSpPr txBox="1"/>
          <p:nvPr/>
        </p:nvSpPr>
        <p:spPr>
          <a:xfrm>
            <a:off x="808050" y="694275"/>
            <a:ext cx="7527900" cy="89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b="1">
                <a:solidFill>
                  <a:srgbClr val="14384F"/>
                </a:solidFill>
                <a:latin typeface="Anton"/>
                <a:ea typeface="Anton"/>
                <a:cs typeface="Anton"/>
                <a:sym typeface="Anton"/>
              </a:rPr>
              <a:t>1.2 </a:t>
            </a:r>
            <a:r>
              <a:rPr lang="en" b="1">
                <a:solidFill>
                  <a:srgbClr val="53565A"/>
                </a:solidFill>
                <a:latin typeface="Anton"/>
                <a:ea typeface="Anton"/>
                <a:cs typeface="Anton"/>
                <a:sym typeface="Anton"/>
              </a:rPr>
              <a:t> </a:t>
            </a:r>
            <a:r>
              <a:rPr lang="en" sz="1300">
                <a:solidFill>
                  <a:srgbClr val="14384F"/>
                </a:solidFill>
                <a:latin typeface="Anton"/>
                <a:ea typeface="Anton"/>
                <a:cs typeface="Anton"/>
                <a:sym typeface="Anton"/>
              </a:rPr>
              <a:t>What would be 2021 Market share for Electra (based on units) if the car cost INR 3,500,000?</a:t>
            </a:r>
            <a:endParaRPr sz="1300">
              <a:solidFill>
                <a:srgbClr val="14384F"/>
              </a:solidFill>
              <a:latin typeface="Anton"/>
              <a:ea typeface="Anton"/>
              <a:cs typeface="Anton"/>
              <a:sym typeface="Anton"/>
            </a:endParaRPr>
          </a:p>
          <a:p>
            <a:pPr marL="0" lvl="0" indent="0" algn="l" rtl="0">
              <a:lnSpc>
                <a:spcPct val="115000"/>
              </a:lnSpc>
              <a:spcBef>
                <a:spcPts val="300"/>
              </a:spcBef>
              <a:spcAft>
                <a:spcPts val="0"/>
              </a:spcAft>
              <a:buNone/>
            </a:pPr>
            <a:endParaRPr b="1">
              <a:solidFill>
                <a:srgbClr val="53565A"/>
              </a:solidFill>
              <a:latin typeface="Anton"/>
              <a:ea typeface="Anton"/>
              <a:cs typeface="Anton"/>
              <a:sym typeface="Anton"/>
            </a:endParaRPr>
          </a:p>
          <a:p>
            <a:pPr marL="0" lvl="0" indent="0" algn="l" rtl="0">
              <a:lnSpc>
                <a:spcPct val="115000"/>
              </a:lnSpc>
              <a:spcBef>
                <a:spcPts val="300"/>
              </a:spcBef>
              <a:spcAft>
                <a:spcPts val="0"/>
              </a:spcAft>
              <a:buNone/>
            </a:pPr>
            <a:endParaRPr>
              <a:solidFill>
                <a:srgbClr val="53565A"/>
              </a:solidFill>
              <a:latin typeface="Anton"/>
              <a:ea typeface="Anton"/>
              <a:cs typeface="Anton"/>
              <a:sym typeface="Anton"/>
            </a:endParaRPr>
          </a:p>
          <a:p>
            <a:pPr marL="0" lvl="0" indent="0" algn="l" rtl="0">
              <a:spcBef>
                <a:spcPts val="0"/>
              </a:spcBef>
              <a:spcAft>
                <a:spcPts val="0"/>
              </a:spcAft>
              <a:buNone/>
            </a:pPr>
            <a:endParaRPr sz="1200">
              <a:solidFill>
                <a:srgbClr val="123D60"/>
              </a:solidFill>
              <a:latin typeface="Barlow Semi Condensed Light"/>
              <a:ea typeface="Barlow Semi Condensed Light"/>
              <a:cs typeface="Barlow Semi Condensed Light"/>
              <a:sym typeface="Barlow Semi Condensed Light"/>
            </a:endParaRPr>
          </a:p>
          <a:p>
            <a:pPr marL="0" lvl="0" indent="0" algn="l" rtl="0">
              <a:lnSpc>
                <a:spcPct val="115000"/>
              </a:lnSpc>
              <a:spcBef>
                <a:spcPts val="1600"/>
              </a:spcBef>
              <a:spcAft>
                <a:spcPts val="0"/>
              </a:spcAft>
              <a:buNone/>
            </a:pPr>
            <a:endParaRPr sz="1200">
              <a:solidFill>
                <a:srgbClr val="123D60"/>
              </a:solidFill>
              <a:latin typeface="Barlow Semi Condensed Light"/>
              <a:ea typeface="Barlow Semi Condensed Light"/>
              <a:cs typeface="Barlow Semi Condensed Light"/>
              <a:sym typeface="Barlow Semi Condensed Light"/>
            </a:endParaRPr>
          </a:p>
          <a:p>
            <a:pPr marL="0" lvl="0" indent="0" algn="l" rtl="0">
              <a:spcBef>
                <a:spcPts val="0"/>
              </a:spcBef>
              <a:spcAft>
                <a:spcPts val="1600"/>
              </a:spcAft>
              <a:buNone/>
            </a:pPr>
            <a:endParaRPr sz="1200">
              <a:solidFill>
                <a:srgbClr val="123D60"/>
              </a:solidFill>
              <a:latin typeface="Barlow Semi Condensed Light"/>
              <a:ea typeface="Barlow Semi Condensed Light"/>
              <a:cs typeface="Barlow Semi Condensed Light"/>
              <a:sym typeface="Barlow Semi Condensed Light"/>
            </a:endParaRPr>
          </a:p>
        </p:txBody>
      </p:sp>
      <p:sp>
        <p:nvSpPr>
          <p:cNvPr id="455" name="Google Shape;455;p32"/>
          <p:cNvSpPr txBox="1"/>
          <p:nvPr/>
        </p:nvSpPr>
        <p:spPr>
          <a:xfrm>
            <a:off x="864575" y="1361775"/>
            <a:ext cx="7832100" cy="3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endParaRPr sz="2800">
              <a:solidFill>
                <a:schemeClr val="dk1"/>
              </a:solidFill>
            </a:endParaRPr>
          </a:p>
        </p:txBody>
      </p:sp>
      <p:sp>
        <p:nvSpPr>
          <p:cNvPr id="456" name="Google Shape;456;p32"/>
          <p:cNvSpPr txBox="1"/>
          <p:nvPr/>
        </p:nvSpPr>
        <p:spPr>
          <a:xfrm>
            <a:off x="5039650" y="233800"/>
            <a:ext cx="4317600" cy="83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rgbClr val="123D60"/>
                </a:solidFill>
                <a:latin typeface="Anton"/>
                <a:ea typeface="Anton"/>
                <a:cs typeface="Anton"/>
                <a:sym typeface="Anton"/>
              </a:rPr>
              <a:t>Q1 MARKET OPPORTUNITY</a:t>
            </a:r>
            <a:endParaRPr sz="2800">
              <a:solidFill>
                <a:srgbClr val="123D60"/>
              </a:solidFill>
              <a:latin typeface="Anton"/>
              <a:ea typeface="Anton"/>
              <a:cs typeface="Anton"/>
              <a:sym typeface="Anton"/>
            </a:endParaRPr>
          </a:p>
          <a:p>
            <a:pPr marL="0" lvl="0" indent="0" algn="ctr" rtl="0">
              <a:spcBef>
                <a:spcPts val="0"/>
              </a:spcBef>
              <a:spcAft>
                <a:spcPts val="0"/>
              </a:spcAft>
              <a:buNone/>
            </a:pPr>
            <a:endParaRPr sz="2800">
              <a:solidFill>
                <a:srgbClr val="123D60"/>
              </a:solidFill>
              <a:latin typeface="Anton"/>
              <a:ea typeface="Anton"/>
              <a:cs typeface="Anton"/>
              <a:sym typeface="Anton"/>
            </a:endParaRPr>
          </a:p>
        </p:txBody>
      </p:sp>
      <p:pic>
        <p:nvPicPr>
          <p:cNvPr id="457" name="Google Shape;457;p32"/>
          <p:cNvPicPr preferRelativeResize="0"/>
          <p:nvPr/>
        </p:nvPicPr>
        <p:blipFill>
          <a:blip r:embed="rId3">
            <a:alphaModFix/>
          </a:blip>
          <a:stretch>
            <a:fillRect/>
          </a:stretch>
        </p:blipFill>
        <p:spPr>
          <a:xfrm>
            <a:off x="800600" y="1361775"/>
            <a:ext cx="3751550" cy="1748525"/>
          </a:xfrm>
          <a:prstGeom prst="rect">
            <a:avLst/>
          </a:prstGeom>
          <a:noFill/>
          <a:ln>
            <a:noFill/>
          </a:ln>
        </p:spPr>
      </p:pic>
      <p:sp>
        <p:nvSpPr>
          <p:cNvPr id="458" name="Google Shape;458;p32"/>
          <p:cNvSpPr txBox="1"/>
          <p:nvPr/>
        </p:nvSpPr>
        <p:spPr>
          <a:xfrm>
            <a:off x="4671275" y="1210400"/>
            <a:ext cx="4249500" cy="248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14384F"/>
                </a:solidFill>
                <a:latin typeface="Barlow Semi Condensed"/>
                <a:ea typeface="Barlow Semi Condensed"/>
                <a:cs typeface="Barlow Semi Condensed"/>
                <a:sym typeface="Barlow Semi Condensed"/>
              </a:rPr>
              <a:t>Assumption </a:t>
            </a:r>
            <a:r>
              <a:rPr lang="en">
                <a:solidFill>
                  <a:srgbClr val="14384F"/>
                </a:solidFill>
                <a:latin typeface="Barlow Semi Condensed Light"/>
                <a:ea typeface="Barlow Semi Condensed Light"/>
                <a:cs typeface="Barlow Semi Condensed Light"/>
                <a:sym typeface="Barlow Semi Condensed Light"/>
              </a:rPr>
              <a:t>- Market growth is 5% i.e both electric and conventional cars are growing by 5%</a:t>
            </a:r>
            <a:endParaRPr>
              <a:solidFill>
                <a:srgbClr val="14384F"/>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endParaRPr>
              <a:solidFill>
                <a:srgbClr val="14384F"/>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r>
              <a:rPr lang="en">
                <a:solidFill>
                  <a:srgbClr val="14384F"/>
                </a:solidFill>
                <a:latin typeface="Barlow Semi Condensed Light"/>
                <a:ea typeface="Barlow Semi Condensed Light"/>
                <a:cs typeface="Barlow Semi Condensed Light"/>
                <a:sym typeface="Barlow Semi Condensed Light"/>
              </a:rPr>
              <a:t>Total cars in 2020                                      : 1,00,000</a:t>
            </a:r>
            <a:endParaRPr>
              <a:solidFill>
                <a:srgbClr val="14384F"/>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r>
              <a:rPr lang="en">
                <a:solidFill>
                  <a:srgbClr val="14384F"/>
                </a:solidFill>
                <a:latin typeface="Barlow Semi Condensed Light"/>
                <a:ea typeface="Barlow Semi Condensed Light"/>
                <a:cs typeface="Barlow Semi Condensed Light"/>
                <a:sym typeface="Barlow Semi Condensed Light"/>
              </a:rPr>
              <a:t>Total electric car share in 2020             : 10,000</a:t>
            </a:r>
            <a:endParaRPr>
              <a:solidFill>
                <a:srgbClr val="14384F"/>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r>
              <a:rPr lang="en">
                <a:solidFill>
                  <a:srgbClr val="14384F"/>
                </a:solidFill>
                <a:latin typeface="Barlow Semi Condensed Light"/>
                <a:ea typeface="Barlow Semi Condensed Light"/>
                <a:cs typeface="Barlow Semi Condensed Light"/>
                <a:sym typeface="Barlow Semi Condensed Light"/>
              </a:rPr>
              <a:t>Acc to assumption 5% growth in</a:t>
            </a:r>
            <a:endParaRPr>
              <a:solidFill>
                <a:srgbClr val="14384F"/>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r>
              <a:rPr lang="en">
                <a:solidFill>
                  <a:srgbClr val="14384F"/>
                </a:solidFill>
                <a:latin typeface="Barlow Semi Condensed Light"/>
                <a:ea typeface="Barlow Semi Condensed Light"/>
                <a:cs typeface="Barlow Semi Condensed Light"/>
                <a:sym typeface="Barlow Semi Condensed Light"/>
              </a:rPr>
              <a:t>Electric vehicles in 2021                           :500 </a:t>
            </a:r>
            <a:endParaRPr>
              <a:solidFill>
                <a:srgbClr val="14384F"/>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Clr>
                <a:schemeClr val="dk1"/>
              </a:buClr>
              <a:buSzPts val="1100"/>
              <a:buFont typeface="Arial"/>
              <a:buNone/>
            </a:pPr>
            <a:r>
              <a:rPr lang="en">
                <a:solidFill>
                  <a:srgbClr val="14384F"/>
                </a:solidFill>
                <a:latin typeface="Barlow Semi Condensed Light"/>
                <a:ea typeface="Barlow Semi Condensed Light"/>
                <a:cs typeface="Barlow Semi Condensed Light"/>
                <a:sym typeface="Barlow Semi Condensed Light"/>
              </a:rPr>
              <a:t> Half of electric vehicle growth goes </a:t>
            </a:r>
            <a:endParaRPr>
              <a:solidFill>
                <a:srgbClr val="14384F"/>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Clr>
                <a:schemeClr val="dk1"/>
              </a:buClr>
              <a:buSzPts val="1100"/>
              <a:buFont typeface="Arial"/>
              <a:buNone/>
            </a:pPr>
            <a:r>
              <a:rPr lang="en">
                <a:solidFill>
                  <a:srgbClr val="14384F"/>
                </a:solidFill>
                <a:latin typeface="Barlow Semi Condensed Light"/>
                <a:ea typeface="Barlow Semi Condensed Light"/>
                <a:cs typeface="Barlow Semi Condensed Light"/>
                <a:sym typeface="Barlow Semi Condensed Light"/>
              </a:rPr>
              <a:t>to Electra                                                      :250</a:t>
            </a:r>
            <a:endParaRPr>
              <a:solidFill>
                <a:srgbClr val="14384F"/>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r>
              <a:rPr lang="en">
                <a:solidFill>
                  <a:srgbClr val="14384F"/>
                </a:solidFill>
                <a:latin typeface="Barlow Semi Condensed Light"/>
                <a:ea typeface="Barlow Semi Condensed Light"/>
                <a:cs typeface="Barlow Semi Condensed Light"/>
                <a:sym typeface="Barlow Semi Condensed Light"/>
              </a:rPr>
              <a:t>5% of total cars in 2020                           :5000</a:t>
            </a:r>
            <a:endParaRPr>
              <a:solidFill>
                <a:srgbClr val="14384F"/>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Clr>
                <a:schemeClr val="dk1"/>
              </a:buClr>
              <a:buSzPts val="1100"/>
              <a:buFont typeface="Arial"/>
              <a:buNone/>
            </a:pPr>
            <a:r>
              <a:rPr lang="en">
                <a:solidFill>
                  <a:srgbClr val="14384F"/>
                </a:solidFill>
                <a:latin typeface="Barlow Semi Condensed Light"/>
                <a:ea typeface="Barlow Semi Condensed Light"/>
                <a:cs typeface="Barlow Semi Condensed Light"/>
                <a:sym typeface="Barlow Semi Condensed Light"/>
              </a:rPr>
              <a:t>(definitely switch)</a:t>
            </a:r>
            <a:endParaRPr>
              <a:solidFill>
                <a:srgbClr val="14384F"/>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Clr>
                <a:schemeClr val="dk1"/>
              </a:buClr>
              <a:buSzPts val="1100"/>
              <a:buFont typeface="Arial"/>
              <a:buNone/>
            </a:pPr>
            <a:endParaRPr b="1">
              <a:solidFill>
                <a:srgbClr val="14384F"/>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b="1">
              <a:solidFill>
                <a:srgbClr val="14384F"/>
              </a:solidFill>
              <a:latin typeface="Barlow Semi Condensed"/>
              <a:ea typeface="Barlow Semi Condensed"/>
              <a:cs typeface="Barlow Semi Condensed"/>
              <a:sym typeface="Barlow Semi Condensed"/>
            </a:endParaRPr>
          </a:p>
        </p:txBody>
      </p:sp>
      <p:sp>
        <p:nvSpPr>
          <p:cNvPr id="459" name="Google Shape;459;p32"/>
          <p:cNvSpPr txBox="1"/>
          <p:nvPr/>
        </p:nvSpPr>
        <p:spPr>
          <a:xfrm>
            <a:off x="1203575" y="4363025"/>
            <a:ext cx="7154100" cy="89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14384F"/>
                </a:solidFill>
                <a:latin typeface="Barlow Semi Condensed"/>
                <a:ea typeface="Barlow Semi Condensed"/>
                <a:cs typeface="Barlow Semi Condensed"/>
                <a:sym typeface="Barlow Semi Condensed"/>
              </a:rPr>
              <a:t>Total Market Share of Electra (in units) </a:t>
            </a:r>
            <a:r>
              <a:rPr lang="en">
                <a:solidFill>
                  <a:srgbClr val="14384F"/>
                </a:solidFill>
                <a:latin typeface="Barlow Semi Condensed Light"/>
                <a:ea typeface="Barlow Semi Condensed Light"/>
                <a:cs typeface="Barlow Semi Condensed Light"/>
                <a:sym typeface="Barlow Semi Condensed Light"/>
              </a:rPr>
              <a:t>= 250+ 25%(Cars expensive than Electra) + 5000</a:t>
            </a:r>
            <a:endParaRPr>
              <a:solidFill>
                <a:srgbClr val="14384F"/>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r>
              <a:rPr lang="en">
                <a:solidFill>
                  <a:srgbClr val="14384F"/>
                </a:solidFill>
                <a:latin typeface="Barlow Semi Condensed Light"/>
                <a:ea typeface="Barlow Semi Condensed Light"/>
                <a:cs typeface="Barlow Semi Condensed Light"/>
                <a:sym typeface="Barlow Semi Condensed Light"/>
              </a:rPr>
              <a:t>                                                                              = 10,375</a:t>
            </a:r>
            <a:endParaRPr>
              <a:solidFill>
                <a:srgbClr val="14384F"/>
              </a:solidFill>
              <a:latin typeface="Barlow Semi Condensed Light"/>
              <a:ea typeface="Barlow Semi Condensed Light"/>
              <a:cs typeface="Barlow Semi Condensed Light"/>
              <a:sym typeface="Barlow Semi Condensed Light"/>
            </a:endParaRPr>
          </a:p>
        </p:txBody>
      </p:sp>
      <p:sp>
        <p:nvSpPr>
          <p:cNvPr id="460" name="Google Shape;460;p32"/>
          <p:cNvSpPr txBox="1"/>
          <p:nvPr/>
        </p:nvSpPr>
        <p:spPr>
          <a:xfrm>
            <a:off x="752950" y="3438700"/>
            <a:ext cx="4014600" cy="95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Light"/>
                <a:ea typeface="Barlow Semi Condensed Light"/>
                <a:cs typeface="Barlow Semi Condensed Light"/>
                <a:sym typeface="Barlow Semi Condensed Light"/>
              </a:rPr>
              <a:t>We are taking Sky EV, GMW Model T and Speedx because according to the survey 25% will switch if car is cheaper than existing car. And 5% will definitely switch to the new car.</a:t>
            </a:r>
            <a:endParaRPr>
              <a:latin typeface="Barlow Semi Condensed Light"/>
              <a:ea typeface="Barlow Semi Condensed Light"/>
              <a:cs typeface="Barlow Semi Condensed Light"/>
              <a:sym typeface="Barlow Semi Condensed Light"/>
            </a:endParaRPr>
          </a:p>
        </p:txBody>
      </p:sp>
      <p:sp>
        <p:nvSpPr>
          <p:cNvPr id="461" name="Google Shape;461;p32"/>
          <p:cNvSpPr txBox="1"/>
          <p:nvPr/>
        </p:nvSpPr>
        <p:spPr>
          <a:xfrm>
            <a:off x="1505900" y="3138900"/>
            <a:ext cx="25425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Light"/>
                <a:ea typeface="Barlow Semi Condensed Light"/>
                <a:cs typeface="Barlow Semi Condensed Light"/>
                <a:sym typeface="Barlow Semi Condensed Light"/>
              </a:rPr>
              <a:t>Table 1.2 Market Share of Electra</a:t>
            </a:r>
            <a:endParaRPr>
              <a:latin typeface="Barlow Semi Condensed Light"/>
              <a:ea typeface="Barlow Semi Condensed Light"/>
              <a:cs typeface="Barlow Semi Condensed Light"/>
              <a:sym typeface="Barlow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fade">
                                      <p:cBhvr>
                                        <p:cTn id="7" dur="1000"/>
                                        <p:tgtEl>
                                          <p:spTgt spid="45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54"/>
                                        </p:tgtEl>
                                        <p:attrNameLst>
                                          <p:attrName>style.visibility</p:attrName>
                                        </p:attrNameLst>
                                      </p:cBhvr>
                                      <p:to>
                                        <p:strVal val="visible"/>
                                      </p:to>
                                    </p:set>
                                    <p:animEffect transition="in" filter="fade">
                                      <p:cBhvr>
                                        <p:cTn id="11" dur="1000"/>
                                        <p:tgtEl>
                                          <p:spTgt spid="454"/>
                                        </p:tgtEl>
                                      </p:cBhvr>
                                    </p:animEffect>
                                  </p:childTnLst>
                                </p:cTn>
                              </p:par>
                              <p:par>
                                <p:cTn id="12" presetID="10" presetClass="entr" presetSubtype="0" fill="hold" nodeType="withEffect">
                                  <p:stCondLst>
                                    <p:cond delay="0"/>
                                  </p:stCondLst>
                                  <p:childTnLst>
                                    <p:set>
                                      <p:cBhvr>
                                        <p:cTn id="13" dur="1" fill="hold">
                                          <p:stCondLst>
                                            <p:cond delay="0"/>
                                          </p:stCondLst>
                                        </p:cTn>
                                        <p:tgtEl>
                                          <p:spTgt spid="457"/>
                                        </p:tgtEl>
                                        <p:attrNameLst>
                                          <p:attrName>style.visibility</p:attrName>
                                        </p:attrNameLst>
                                      </p:cBhvr>
                                      <p:to>
                                        <p:strVal val="visible"/>
                                      </p:to>
                                    </p:set>
                                    <p:animEffect transition="in" filter="fade">
                                      <p:cBhvr>
                                        <p:cTn id="14" dur="1000"/>
                                        <p:tgtEl>
                                          <p:spTgt spid="457"/>
                                        </p:tgtEl>
                                      </p:cBhvr>
                                    </p:animEffect>
                                  </p:childTnLst>
                                </p:cTn>
                              </p:par>
                              <p:par>
                                <p:cTn id="15" presetID="10" presetClass="entr" presetSubtype="0" fill="hold" nodeType="withEffect">
                                  <p:stCondLst>
                                    <p:cond delay="0"/>
                                  </p:stCondLst>
                                  <p:childTnLst>
                                    <p:set>
                                      <p:cBhvr>
                                        <p:cTn id="16" dur="1" fill="hold">
                                          <p:stCondLst>
                                            <p:cond delay="0"/>
                                          </p:stCondLst>
                                        </p:cTn>
                                        <p:tgtEl>
                                          <p:spTgt spid="458"/>
                                        </p:tgtEl>
                                        <p:attrNameLst>
                                          <p:attrName>style.visibility</p:attrName>
                                        </p:attrNameLst>
                                      </p:cBhvr>
                                      <p:to>
                                        <p:strVal val="visible"/>
                                      </p:to>
                                    </p:set>
                                    <p:animEffect transition="in" filter="fade">
                                      <p:cBhvr>
                                        <p:cTn id="17" dur="1000"/>
                                        <p:tgtEl>
                                          <p:spTgt spid="458"/>
                                        </p:tgtEl>
                                      </p:cBhvr>
                                    </p:animEffect>
                                  </p:childTnLst>
                                </p:cTn>
                              </p:par>
                              <p:par>
                                <p:cTn id="18" presetID="10" presetClass="entr" presetSubtype="0" fill="hold" nodeType="withEffect">
                                  <p:stCondLst>
                                    <p:cond delay="0"/>
                                  </p:stCondLst>
                                  <p:childTnLst>
                                    <p:set>
                                      <p:cBhvr>
                                        <p:cTn id="19" dur="1" fill="hold">
                                          <p:stCondLst>
                                            <p:cond delay="0"/>
                                          </p:stCondLst>
                                        </p:cTn>
                                        <p:tgtEl>
                                          <p:spTgt spid="460"/>
                                        </p:tgtEl>
                                        <p:attrNameLst>
                                          <p:attrName>style.visibility</p:attrName>
                                        </p:attrNameLst>
                                      </p:cBhvr>
                                      <p:to>
                                        <p:strVal val="visible"/>
                                      </p:to>
                                    </p:set>
                                    <p:animEffect transition="in" filter="fade">
                                      <p:cBhvr>
                                        <p:cTn id="20" dur="1000"/>
                                        <p:tgtEl>
                                          <p:spTgt spid="460"/>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459"/>
                                        </p:tgtEl>
                                        <p:attrNameLst>
                                          <p:attrName>style.visibility</p:attrName>
                                        </p:attrNameLst>
                                      </p:cBhvr>
                                      <p:to>
                                        <p:strVal val="visible"/>
                                      </p:to>
                                    </p:set>
                                    <p:animEffect transition="in" filter="fade">
                                      <p:cBhvr>
                                        <p:cTn id="24" dur="1000"/>
                                        <p:tgtEl>
                                          <p:spTgt spid="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3"/>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467" name="Google Shape;467;p33"/>
          <p:cNvSpPr txBox="1">
            <a:spLocks noGrp="1"/>
          </p:cNvSpPr>
          <p:nvPr>
            <p:ph type="title"/>
          </p:nvPr>
        </p:nvSpPr>
        <p:spPr>
          <a:xfrm>
            <a:off x="642050" y="687300"/>
            <a:ext cx="6534600" cy="9339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400" b="1">
                <a:solidFill>
                  <a:srgbClr val="14384F"/>
                </a:solidFill>
              </a:rPr>
              <a:t>1</a:t>
            </a:r>
            <a:r>
              <a:rPr lang="en" sz="1400">
                <a:solidFill>
                  <a:srgbClr val="14384F"/>
                </a:solidFill>
              </a:rPr>
              <a:t>.3 (a) Which car model will lose most revenue to Electra?</a:t>
            </a:r>
            <a:endParaRPr sz="1400">
              <a:solidFill>
                <a:srgbClr val="14384F"/>
              </a:solidFill>
            </a:endParaRPr>
          </a:p>
          <a:p>
            <a:pPr marL="0" lvl="0" indent="0" algn="l" rtl="0">
              <a:lnSpc>
                <a:spcPct val="115000"/>
              </a:lnSpc>
              <a:spcBef>
                <a:spcPts val="300"/>
              </a:spcBef>
              <a:spcAft>
                <a:spcPts val="0"/>
              </a:spcAft>
              <a:buClr>
                <a:schemeClr val="dk1"/>
              </a:buClr>
              <a:buSzPts val="1100"/>
              <a:buFont typeface="Arial"/>
              <a:buNone/>
            </a:pPr>
            <a:r>
              <a:rPr lang="en" sz="1400">
                <a:solidFill>
                  <a:srgbClr val="14384F"/>
                </a:solidFill>
              </a:rPr>
              <a:t>     (b) What is the revenue lost by this car model to Electra?   </a:t>
            </a:r>
            <a:endParaRPr sz="1400">
              <a:solidFill>
                <a:srgbClr val="14384F"/>
              </a:solidFill>
            </a:endParaRPr>
          </a:p>
          <a:p>
            <a:pPr marL="0" lvl="0" indent="0" algn="r" rtl="0">
              <a:spcBef>
                <a:spcPts val="0"/>
              </a:spcBef>
              <a:spcAft>
                <a:spcPts val="0"/>
              </a:spcAft>
              <a:buNone/>
            </a:pPr>
            <a:endParaRPr/>
          </a:p>
        </p:txBody>
      </p:sp>
      <p:sp>
        <p:nvSpPr>
          <p:cNvPr id="468" name="Google Shape;468;p33"/>
          <p:cNvSpPr txBox="1"/>
          <p:nvPr/>
        </p:nvSpPr>
        <p:spPr>
          <a:xfrm>
            <a:off x="5399200" y="147525"/>
            <a:ext cx="3697800" cy="8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rgbClr val="123D60"/>
                </a:solidFill>
                <a:latin typeface="Anton"/>
                <a:ea typeface="Anton"/>
                <a:cs typeface="Anton"/>
                <a:sym typeface="Anton"/>
              </a:rPr>
              <a:t>Q1 MARKET OPPORTUNITY</a:t>
            </a:r>
            <a:endParaRPr sz="2800">
              <a:solidFill>
                <a:srgbClr val="123D60"/>
              </a:solidFill>
              <a:latin typeface="Anton"/>
              <a:ea typeface="Anton"/>
              <a:cs typeface="Anton"/>
              <a:sym typeface="Anton"/>
            </a:endParaRPr>
          </a:p>
          <a:p>
            <a:pPr marL="0" lvl="0" indent="0" algn="l" rtl="0">
              <a:spcBef>
                <a:spcPts val="0"/>
              </a:spcBef>
              <a:spcAft>
                <a:spcPts val="0"/>
              </a:spcAft>
              <a:buNone/>
            </a:pPr>
            <a:endParaRPr>
              <a:latin typeface="Barlow Semi Condensed Light"/>
              <a:ea typeface="Barlow Semi Condensed Light"/>
              <a:cs typeface="Barlow Semi Condensed Light"/>
              <a:sym typeface="Barlow Semi Condensed Light"/>
            </a:endParaRPr>
          </a:p>
        </p:txBody>
      </p:sp>
      <p:sp>
        <p:nvSpPr>
          <p:cNvPr id="469" name="Google Shape;469;p33"/>
          <p:cNvSpPr txBox="1"/>
          <p:nvPr/>
        </p:nvSpPr>
        <p:spPr>
          <a:xfrm>
            <a:off x="1118550" y="4352175"/>
            <a:ext cx="6553500" cy="43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123D60"/>
                </a:solidFill>
                <a:latin typeface="Barlow Semi Condensed Light"/>
                <a:ea typeface="Barlow Semi Condensed Light"/>
                <a:cs typeface="Barlow Semi Condensed Light"/>
                <a:sym typeface="Barlow Semi Condensed Light"/>
              </a:rPr>
              <a:t>Table 1.3 Loss in Revenue due to Electra</a:t>
            </a:r>
            <a:endParaRPr sz="1200">
              <a:solidFill>
                <a:srgbClr val="123D60"/>
              </a:solidFill>
              <a:latin typeface="Barlow Semi Condensed Light"/>
              <a:ea typeface="Barlow Semi Condensed Light"/>
              <a:cs typeface="Barlow Semi Condensed Light"/>
              <a:sym typeface="Barlow Semi Condensed Light"/>
            </a:endParaRPr>
          </a:p>
          <a:p>
            <a:pPr marL="0" lvl="0" indent="0" algn="ctr" rtl="0">
              <a:spcBef>
                <a:spcPts val="1600"/>
              </a:spcBef>
              <a:spcAft>
                <a:spcPts val="1600"/>
              </a:spcAft>
              <a:buNone/>
            </a:pPr>
            <a:endParaRPr sz="1000">
              <a:solidFill>
                <a:srgbClr val="123D60"/>
              </a:solidFill>
              <a:latin typeface="Barlow Semi Condensed Light"/>
              <a:ea typeface="Barlow Semi Condensed Light"/>
              <a:cs typeface="Barlow Semi Condensed Light"/>
              <a:sym typeface="Barlow Semi Condensed Light"/>
            </a:endParaRPr>
          </a:p>
        </p:txBody>
      </p:sp>
      <p:pic>
        <p:nvPicPr>
          <p:cNvPr id="470" name="Google Shape;470;p33"/>
          <p:cNvPicPr preferRelativeResize="0"/>
          <p:nvPr/>
        </p:nvPicPr>
        <p:blipFill>
          <a:blip r:embed="rId3">
            <a:alphaModFix/>
          </a:blip>
          <a:stretch>
            <a:fillRect/>
          </a:stretch>
        </p:blipFill>
        <p:spPr>
          <a:xfrm>
            <a:off x="514550" y="1482799"/>
            <a:ext cx="8114899" cy="278001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8"/>
                                        </p:tgtEl>
                                        <p:attrNameLst>
                                          <p:attrName>style.visibility</p:attrName>
                                        </p:attrNameLst>
                                      </p:cBhvr>
                                      <p:to>
                                        <p:strVal val="visible"/>
                                      </p:to>
                                    </p:set>
                                    <p:animEffect transition="in" filter="fade">
                                      <p:cBhvr>
                                        <p:cTn id="7" dur="1000"/>
                                        <p:tgtEl>
                                          <p:spTgt spid="46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67"/>
                                        </p:tgtEl>
                                        <p:attrNameLst>
                                          <p:attrName>style.visibility</p:attrName>
                                        </p:attrNameLst>
                                      </p:cBhvr>
                                      <p:to>
                                        <p:strVal val="visible"/>
                                      </p:to>
                                    </p:set>
                                    <p:animEffect transition="in" filter="fade">
                                      <p:cBhvr>
                                        <p:cTn id="11" dur="1000"/>
                                        <p:tgtEl>
                                          <p:spTgt spid="467"/>
                                        </p:tgtEl>
                                      </p:cBhvr>
                                    </p:animEffect>
                                  </p:childTnLst>
                                </p:cTn>
                              </p:par>
                              <p:par>
                                <p:cTn id="12" presetID="10" presetClass="entr" presetSubtype="0" fill="hold" nodeType="withEffect">
                                  <p:stCondLst>
                                    <p:cond delay="0"/>
                                  </p:stCondLst>
                                  <p:childTnLst>
                                    <p:set>
                                      <p:cBhvr>
                                        <p:cTn id="13" dur="1" fill="hold">
                                          <p:stCondLst>
                                            <p:cond delay="0"/>
                                          </p:stCondLst>
                                        </p:cTn>
                                        <p:tgtEl>
                                          <p:spTgt spid="470"/>
                                        </p:tgtEl>
                                        <p:attrNameLst>
                                          <p:attrName>style.visibility</p:attrName>
                                        </p:attrNameLst>
                                      </p:cBhvr>
                                      <p:to>
                                        <p:strVal val="visible"/>
                                      </p:to>
                                    </p:set>
                                    <p:animEffect transition="in" filter="fade">
                                      <p:cBhvr>
                                        <p:cTn id="14" dur="1000"/>
                                        <p:tgtEl>
                                          <p:spTgt spid="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4"/>
          <p:cNvSpPr txBox="1">
            <a:spLocks noGrp="1"/>
          </p:cNvSpPr>
          <p:nvPr>
            <p:ph type="title"/>
          </p:nvPr>
        </p:nvSpPr>
        <p:spPr>
          <a:xfrm>
            <a:off x="5211272" y="282625"/>
            <a:ext cx="3808200" cy="8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Q1 MARKET OPPORTUNITY</a:t>
            </a:r>
            <a:endParaRPr/>
          </a:p>
          <a:p>
            <a:pPr marL="0" lvl="0" indent="0" algn="r" rtl="0">
              <a:spcBef>
                <a:spcPts val="0"/>
              </a:spcBef>
              <a:spcAft>
                <a:spcPts val="0"/>
              </a:spcAft>
              <a:buNone/>
            </a:pPr>
            <a:endParaRPr/>
          </a:p>
        </p:txBody>
      </p:sp>
      <p:sp>
        <p:nvSpPr>
          <p:cNvPr id="476" name="Google Shape;476;p34"/>
          <p:cNvSpPr txBox="1"/>
          <p:nvPr/>
        </p:nvSpPr>
        <p:spPr>
          <a:xfrm>
            <a:off x="725000" y="1505850"/>
            <a:ext cx="7279200" cy="28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04D5C"/>
                </a:solidFill>
                <a:latin typeface="Barlow Semi Condensed"/>
                <a:ea typeface="Barlow Semi Condensed"/>
                <a:cs typeface="Barlow Semi Condensed"/>
                <a:sym typeface="Barlow Semi Condensed"/>
              </a:rPr>
              <a:t>Assumption:  </a:t>
            </a:r>
            <a:endParaRPr b="1">
              <a:solidFill>
                <a:srgbClr val="204D5C"/>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solidFill>
                  <a:srgbClr val="204D5C"/>
                </a:solidFill>
                <a:latin typeface="Barlow Semi Condensed Light"/>
                <a:ea typeface="Barlow Semi Condensed Light"/>
                <a:cs typeface="Barlow Semi Condensed Light"/>
                <a:sym typeface="Barlow Semi Condensed Light"/>
              </a:rPr>
              <a:t>1.</a:t>
            </a:r>
            <a:r>
              <a:rPr lang="en" b="1">
                <a:solidFill>
                  <a:srgbClr val="204D5C"/>
                </a:solidFill>
                <a:latin typeface="Barlow Semi Condensed"/>
                <a:ea typeface="Barlow Semi Condensed"/>
                <a:cs typeface="Barlow Semi Condensed"/>
                <a:sym typeface="Barlow Semi Condensed"/>
              </a:rPr>
              <a:t> </a:t>
            </a:r>
            <a:r>
              <a:rPr lang="en">
                <a:solidFill>
                  <a:srgbClr val="204D5C"/>
                </a:solidFill>
                <a:latin typeface="Barlow Semi Condensed Light"/>
                <a:ea typeface="Barlow Semi Condensed Light"/>
                <a:cs typeface="Barlow Semi Condensed Light"/>
                <a:sym typeface="Barlow Semi Condensed Light"/>
              </a:rPr>
              <a:t>Price of cars in 2021 is same as price of cars in 2020.</a:t>
            </a:r>
            <a:endParaRPr>
              <a:solidFill>
                <a:srgbClr val="204D5C"/>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r>
              <a:rPr lang="en">
                <a:solidFill>
                  <a:srgbClr val="204D5C"/>
                </a:solidFill>
                <a:latin typeface="Barlow Semi Condensed Light"/>
                <a:ea typeface="Barlow Semi Condensed Light"/>
                <a:cs typeface="Barlow Semi Condensed Light"/>
                <a:sym typeface="Barlow Semi Condensed Light"/>
              </a:rPr>
              <a:t>2. According to the survey conducted 25% will switch if the car introduced is cheaper than the earlier cars and 5% will definitely switch but as we can see that 25% is comparatively greater than 5% so we will consider only the 3 cars which are expensive than Electra.</a:t>
            </a:r>
            <a:endParaRPr>
              <a:solidFill>
                <a:srgbClr val="204D5C"/>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r>
              <a:rPr lang="en">
                <a:solidFill>
                  <a:srgbClr val="204D5C"/>
                </a:solidFill>
                <a:latin typeface="Barlow Semi Condensed Light"/>
                <a:ea typeface="Barlow Semi Condensed Light"/>
                <a:cs typeface="Barlow Semi Condensed Light"/>
                <a:sym typeface="Barlow Semi Condensed Light"/>
              </a:rPr>
              <a:t>	</a:t>
            </a:r>
            <a:endParaRPr>
              <a:solidFill>
                <a:srgbClr val="204D5C"/>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endParaRPr>
              <a:solidFill>
                <a:srgbClr val="204D5C"/>
              </a:solidFill>
              <a:latin typeface="Barlow Semi Condensed Light"/>
              <a:ea typeface="Barlow Semi Condensed Light"/>
              <a:cs typeface="Barlow Semi Condensed Light"/>
              <a:sym typeface="Barlow Semi Condensed Light"/>
            </a:endParaRPr>
          </a:p>
          <a:p>
            <a:pPr marL="0" lvl="0" indent="0" algn="l" rtl="0">
              <a:lnSpc>
                <a:spcPct val="115000"/>
              </a:lnSpc>
              <a:spcBef>
                <a:spcPts val="0"/>
              </a:spcBef>
              <a:spcAft>
                <a:spcPts val="0"/>
              </a:spcAft>
              <a:buNone/>
            </a:pPr>
            <a:r>
              <a:rPr lang="en">
                <a:solidFill>
                  <a:srgbClr val="123D60"/>
                </a:solidFill>
                <a:latin typeface="Barlow Semi Condensed Light"/>
                <a:ea typeface="Barlow Semi Condensed Light"/>
                <a:cs typeface="Barlow Semi Condensed Light"/>
                <a:sym typeface="Barlow Semi Condensed Light"/>
              </a:rPr>
              <a:t>(a) According to the calculation made we can see that </a:t>
            </a:r>
            <a:r>
              <a:rPr lang="en" b="1">
                <a:solidFill>
                  <a:srgbClr val="123D60"/>
                </a:solidFill>
                <a:latin typeface="Barlow Semi Condensed"/>
                <a:ea typeface="Barlow Semi Condensed"/>
                <a:cs typeface="Barlow Semi Condensed"/>
                <a:sym typeface="Barlow Semi Condensed"/>
              </a:rPr>
              <a:t>GMW Model T</a:t>
            </a:r>
            <a:r>
              <a:rPr lang="en">
                <a:solidFill>
                  <a:srgbClr val="123D60"/>
                </a:solidFill>
                <a:latin typeface="Barlow Semi Condensed Light"/>
                <a:ea typeface="Barlow Semi Condensed Light"/>
                <a:cs typeface="Barlow Semi Condensed Light"/>
                <a:sym typeface="Barlow Semi Condensed Light"/>
              </a:rPr>
              <a:t> will lose the most revenue to Electra.</a:t>
            </a:r>
            <a:endParaRPr>
              <a:solidFill>
                <a:srgbClr val="123D60"/>
              </a:solidFill>
              <a:latin typeface="Barlow Semi Condensed Light"/>
              <a:ea typeface="Barlow Semi Condensed Light"/>
              <a:cs typeface="Barlow Semi Condensed Light"/>
              <a:sym typeface="Barlow Semi Condensed Light"/>
            </a:endParaRPr>
          </a:p>
          <a:p>
            <a:pPr marL="0" lvl="0" indent="0" algn="l" rtl="0">
              <a:lnSpc>
                <a:spcPct val="115000"/>
              </a:lnSpc>
              <a:spcBef>
                <a:spcPts val="1600"/>
              </a:spcBef>
              <a:spcAft>
                <a:spcPts val="0"/>
              </a:spcAft>
              <a:buNone/>
            </a:pPr>
            <a:r>
              <a:rPr lang="en">
                <a:solidFill>
                  <a:srgbClr val="123D60"/>
                </a:solidFill>
                <a:latin typeface="Barlow Semi Condensed Light"/>
                <a:ea typeface="Barlow Semi Condensed Light"/>
                <a:cs typeface="Barlow Semi Condensed Light"/>
                <a:sym typeface="Barlow Semi Condensed Light"/>
              </a:rPr>
              <a:t>(b)The revenue lost by GMW Model T is </a:t>
            </a:r>
            <a:r>
              <a:rPr lang="en" b="1">
                <a:solidFill>
                  <a:srgbClr val="123D60"/>
                </a:solidFill>
                <a:latin typeface="Barlow Semi Condensed"/>
                <a:ea typeface="Barlow Semi Condensed"/>
                <a:cs typeface="Barlow Semi Condensed"/>
                <a:sym typeface="Barlow Semi Condensed"/>
              </a:rPr>
              <a:t>97,65,000 INR</a:t>
            </a:r>
            <a:r>
              <a:rPr lang="en">
                <a:solidFill>
                  <a:srgbClr val="123D60"/>
                </a:solidFill>
                <a:latin typeface="Barlow Semi Condensed Light"/>
                <a:ea typeface="Barlow Semi Condensed Light"/>
                <a:cs typeface="Barlow Semi Condensed Light"/>
                <a:sym typeface="Barlow Semi Condensed Light"/>
              </a:rPr>
              <a:t> due to Electra.</a:t>
            </a:r>
            <a:endParaRPr>
              <a:solidFill>
                <a:srgbClr val="123D60"/>
              </a:solidFill>
              <a:latin typeface="Barlow Semi Condensed Light"/>
              <a:ea typeface="Barlow Semi Condensed Light"/>
              <a:cs typeface="Barlow Semi Condensed Light"/>
              <a:sym typeface="Barlow Semi Condensed Light"/>
            </a:endParaRPr>
          </a:p>
          <a:p>
            <a:pPr marL="0" lvl="0" indent="0" algn="l" rtl="0">
              <a:spcBef>
                <a:spcPts val="1600"/>
              </a:spcBef>
              <a:spcAft>
                <a:spcPts val="0"/>
              </a:spcAft>
              <a:buNone/>
            </a:pPr>
            <a:endParaRPr>
              <a:solidFill>
                <a:srgbClr val="204D5C"/>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endParaRPr>
              <a:solidFill>
                <a:srgbClr val="204D5C"/>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endParaRPr>
              <a:solidFill>
                <a:srgbClr val="434343"/>
              </a:solidFill>
              <a:latin typeface="Barlow Semi Condensed Light"/>
              <a:ea typeface="Barlow Semi Condensed Light"/>
              <a:cs typeface="Barlow Semi Condensed Light"/>
              <a:sym typeface="Barlow Semi Condensed Light"/>
            </a:endParaRPr>
          </a:p>
          <a:p>
            <a:pPr marL="0" lvl="0" indent="0" algn="l" rtl="0">
              <a:spcBef>
                <a:spcPts val="0"/>
              </a:spcBef>
              <a:spcAft>
                <a:spcPts val="0"/>
              </a:spcAft>
              <a:buNone/>
            </a:pPr>
            <a:endParaRPr>
              <a:solidFill>
                <a:srgbClr val="434343"/>
              </a:solidFill>
              <a:latin typeface="Barlow Semi Condensed Light"/>
              <a:ea typeface="Barlow Semi Condensed Light"/>
              <a:cs typeface="Barlow Semi Condensed Light"/>
              <a:sym typeface="Barlow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5"/>
                                        </p:tgtEl>
                                        <p:attrNameLst>
                                          <p:attrName>style.visibility</p:attrName>
                                        </p:attrNameLst>
                                      </p:cBhvr>
                                      <p:to>
                                        <p:strVal val="visible"/>
                                      </p:to>
                                    </p:set>
                                    <p:animEffect transition="in" filter="fade">
                                      <p:cBhvr>
                                        <p:cTn id="7" dur="1000"/>
                                        <p:tgtEl>
                                          <p:spTgt spid="475"/>
                                        </p:tgtEl>
                                      </p:cBhvr>
                                    </p:animEffect>
                                  </p:childTnLst>
                                </p:cTn>
                              </p:par>
                              <p:par>
                                <p:cTn id="8" presetID="10" presetClass="entr" presetSubtype="0" fill="hold" nodeType="withEffect">
                                  <p:stCondLst>
                                    <p:cond delay="0"/>
                                  </p:stCondLst>
                                  <p:childTnLst>
                                    <p:set>
                                      <p:cBhvr>
                                        <p:cTn id="9" dur="1" fill="hold">
                                          <p:stCondLst>
                                            <p:cond delay="0"/>
                                          </p:stCondLst>
                                        </p:cTn>
                                        <p:tgtEl>
                                          <p:spTgt spid="476"/>
                                        </p:tgtEl>
                                        <p:attrNameLst>
                                          <p:attrName>style.visibility</p:attrName>
                                        </p:attrNameLst>
                                      </p:cBhvr>
                                      <p:to>
                                        <p:strVal val="visible"/>
                                      </p:to>
                                    </p:set>
                                    <p:animEffect transition="in" filter="fade">
                                      <p:cBhvr>
                                        <p:cTn id="10" dur="1000"/>
                                        <p:tgtEl>
                                          <p:spTgt spid="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481" name="Google Shape;481;p35"/>
          <p:cNvPicPr preferRelativeResize="0"/>
          <p:nvPr/>
        </p:nvPicPr>
        <p:blipFill>
          <a:blip r:embed="rId3">
            <a:alphaModFix/>
          </a:blip>
          <a:stretch>
            <a:fillRect/>
          </a:stretch>
        </p:blipFill>
        <p:spPr>
          <a:xfrm>
            <a:off x="1111725" y="1554925"/>
            <a:ext cx="6920549" cy="1925500"/>
          </a:xfrm>
          <a:prstGeom prst="rect">
            <a:avLst/>
          </a:prstGeom>
          <a:noFill/>
          <a:ln>
            <a:noFill/>
          </a:ln>
        </p:spPr>
      </p:pic>
      <p:sp>
        <p:nvSpPr>
          <p:cNvPr id="482" name="Google Shape;482;p35"/>
          <p:cNvSpPr txBox="1">
            <a:spLocks noGrp="1"/>
          </p:cNvSpPr>
          <p:nvPr>
            <p:ph type="ctrTitle"/>
          </p:nvPr>
        </p:nvSpPr>
        <p:spPr>
          <a:xfrm>
            <a:off x="4311700" y="118125"/>
            <a:ext cx="4234800" cy="57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Q2. Forecast of Revenue</a:t>
            </a:r>
            <a:endParaRPr/>
          </a:p>
        </p:txBody>
      </p:sp>
      <p:sp>
        <p:nvSpPr>
          <p:cNvPr id="483" name="Google Shape;483;p35"/>
          <p:cNvSpPr txBox="1"/>
          <p:nvPr/>
        </p:nvSpPr>
        <p:spPr>
          <a:xfrm>
            <a:off x="4195000" y="849938"/>
            <a:ext cx="4351500" cy="3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64E87"/>
                </a:solidFill>
                <a:latin typeface="Barlow Semi Condensed Light"/>
                <a:ea typeface="Barlow Semi Condensed Light"/>
                <a:cs typeface="Barlow Semi Condensed Light"/>
                <a:sym typeface="Barlow Semi Condensed Light"/>
              </a:rPr>
              <a:t>The revenue of Electra for 2021 will be 36312500 (in 1000 INR</a:t>
            </a:r>
            <a:r>
              <a:rPr lang="en">
                <a:latin typeface="Barlow Semi Condensed Light"/>
                <a:ea typeface="Barlow Semi Condensed Light"/>
                <a:cs typeface="Barlow Semi Condensed Light"/>
                <a:sym typeface="Barlow Semi Condensed Light"/>
              </a:rPr>
              <a:t>)</a:t>
            </a:r>
            <a:endParaRPr>
              <a:latin typeface="Barlow Semi Condensed Light"/>
              <a:ea typeface="Barlow Semi Condensed Light"/>
              <a:cs typeface="Barlow Semi Condensed Light"/>
              <a:sym typeface="Barlow Semi Condensed Light"/>
            </a:endParaRPr>
          </a:p>
        </p:txBody>
      </p:sp>
      <p:pic>
        <p:nvPicPr>
          <p:cNvPr id="484" name="Google Shape;484;p35"/>
          <p:cNvPicPr preferRelativeResize="0"/>
          <p:nvPr/>
        </p:nvPicPr>
        <p:blipFill>
          <a:blip r:embed="rId4">
            <a:alphaModFix/>
          </a:blip>
          <a:stretch>
            <a:fillRect/>
          </a:stretch>
        </p:blipFill>
        <p:spPr>
          <a:xfrm>
            <a:off x="1111725" y="692625"/>
            <a:ext cx="2820325" cy="695925"/>
          </a:xfrm>
          <a:prstGeom prst="rect">
            <a:avLst/>
          </a:prstGeom>
          <a:noFill/>
          <a:ln>
            <a:noFill/>
          </a:ln>
        </p:spPr>
      </p:pic>
      <p:sp>
        <p:nvSpPr>
          <p:cNvPr id="485" name="Google Shape;485;p35"/>
          <p:cNvSpPr txBox="1"/>
          <p:nvPr/>
        </p:nvSpPr>
        <p:spPr>
          <a:xfrm>
            <a:off x="1235450" y="3533900"/>
            <a:ext cx="6553500" cy="43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123D60"/>
                </a:solidFill>
                <a:latin typeface="Barlow Semi Condensed Light"/>
                <a:ea typeface="Barlow Semi Condensed Light"/>
                <a:cs typeface="Barlow Semi Condensed Light"/>
                <a:sym typeface="Barlow Semi Condensed Light"/>
              </a:rPr>
              <a:t>Table 1.4 Electra’s YoY Growth Calculation</a:t>
            </a:r>
            <a:endParaRPr sz="1000">
              <a:solidFill>
                <a:srgbClr val="123D60"/>
              </a:solidFill>
              <a:latin typeface="Barlow Semi Condensed Light"/>
              <a:ea typeface="Barlow Semi Condensed Light"/>
              <a:cs typeface="Barlow Semi Condensed Light"/>
              <a:sym typeface="Barlow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2"/>
                                        </p:tgtEl>
                                        <p:attrNameLst>
                                          <p:attrName>style.visibility</p:attrName>
                                        </p:attrNameLst>
                                      </p:cBhvr>
                                      <p:to>
                                        <p:strVal val="visible"/>
                                      </p:to>
                                    </p:set>
                                    <p:animEffect transition="in" filter="fade">
                                      <p:cBhvr>
                                        <p:cTn id="7" dur="1000"/>
                                        <p:tgtEl>
                                          <p:spTgt spid="48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84"/>
                                        </p:tgtEl>
                                        <p:attrNameLst>
                                          <p:attrName>style.visibility</p:attrName>
                                        </p:attrNameLst>
                                      </p:cBhvr>
                                      <p:to>
                                        <p:strVal val="visible"/>
                                      </p:to>
                                    </p:set>
                                    <p:animEffect transition="in" filter="fade">
                                      <p:cBhvr>
                                        <p:cTn id="11" dur="1000"/>
                                        <p:tgtEl>
                                          <p:spTgt spid="484"/>
                                        </p:tgtEl>
                                      </p:cBhvr>
                                    </p:animEffect>
                                  </p:childTnLst>
                                </p:cTn>
                              </p:par>
                              <p:par>
                                <p:cTn id="12" presetID="10" presetClass="entr" presetSubtype="0" fill="hold" nodeType="withEffect">
                                  <p:stCondLst>
                                    <p:cond delay="0"/>
                                  </p:stCondLst>
                                  <p:childTnLst>
                                    <p:set>
                                      <p:cBhvr>
                                        <p:cTn id="13" dur="1" fill="hold">
                                          <p:stCondLst>
                                            <p:cond delay="0"/>
                                          </p:stCondLst>
                                        </p:cTn>
                                        <p:tgtEl>
                                          <p:spTgt spid="481"/>
                                        </p:tgtEl>
                                        <p:attrNameLst>
                                          <p:attrName>style.visibility</p:attrName>
                                        </p:attrNameLst>
                                      </p:cBhvr>
                                      <p:to>
                                        <p:strVal val="visible"/>
                                      </p:to>
                                    </p:set>
                                    <p:animEffect transition="in" filter="fade">
                                      <p:cBhvr>
                                        <p:cTn id="14" dur="1000"/>
                                        <p:tgtEl>
                                          <p:spTgt spid="481"/>
                                        </p:tgtEl>
                                      </p:cBhvr>
                                    </p:animEffect>
                                  </p:childTnLst>
                                </p:cTn>
                              </p:par>
                              <p:par>
                                <p:cTn id="15" presetID="10" presetClass="entr" presetSubtype="0" fill="hold" nodeType="withEffect">
                                  <p:stCondLst>
                                    <p:cond delay="0"/>
                                  </p:stCondLst>
                                  <p:childTnLst>
                                    <p:set>
                                      <p:cBhvr>
                                        <p:cTn id="16" dur="1" fill="hold">
                                          <p:stCondLst>
                                            <p:cond delay="0"/>
                                          </p:stCondLst>
                                        </p:cTn>
                                        <p:tgtEl>
                                          <p:spTgt spid="483"/>
                                        </p:tgtEl>
                                        <p:attrNameLst>
                                          <p:attrName>style.visibility</p:attrName>
                                        </p:attrNameLst>
                                      </p:cBhvr>
                                      <p:to>
                                        <p:strVal val="visible"/>
                                      </p:to>
                                    </p:set>
                                    <p:animEffect transition="in" filter="fade">
                                      <p:cBhvr>
                                        <p:cTn id="17" dur="1000"/>
                                        <p:tgtEl>
                                          <p:spTgt spid="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6"/>
          <p:cNvSpPr txBox="1">
            <a:spLocks noGrp="1"/>
          </p:cNvSpPr>
          <p:nvPr>
            <p:ph type="ctrTitle"/>
          </p:nvPr>
        </p:nvSpPr>
        <p:spPr>
          <a:xfrm>
            <a:off x="1609350" y="129025"/>
            <a:ext cx="5666400" cy="7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Q2. Forecast of Revenue</a:t>
            </a:r>
            <a:endParaRPr/>
          </a:p>
        </p:txBody>
      </p:sp>
      <p:sp>
        <p:nvSpPr>
          <p:cNvPr id="491" name="Google Shape;491;p36"/>
          <p:cNvSpPr txBox="1"/>
          <p:nvPr/>
        </p:nvSpPr>
        <p:spPr>
          <a:xfrm>
            <a:off x="-43250" y="863725"/>
            <a:ext cx="8318400" cy="40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Barlow Semi Condensed Light"/>
              <a:ea typeface="Barlow Semi Condensed Light"/>
              <a:cs typeface="Barlow Semi Condensed Light"/>
              <a:sym typeface="Barlow Semi Condensed Light"/>
            </a:endParaRPr>
          </a:p>
        </p:txBody>
      </p:sp>
      <p:pic>
        <p:nvPicPr>
          <p:cNvPr id="492" name="Google Shape;492;p36"/>
          <p:cNvPicPr preferRelativeResize="0"/>
          <p:nvPr/>
        </p:nvPicPr>
        <p:blipFill>
          <a:blip r:embed="rId3">
            <a:alphaModFix/>
          </a:blip>
          <a:stretch>
            <a:fillRect/>
          </a:stretch>
        </p:blipFill>
        <p:spPr>
          <a:xfrm>
            <a:off x="1237250" y="863725"/>
            <a:ext cx="6833650" cy="2979563"/>
          </a:xfrm>
          <a:prstGeom prst="rect">
            <a:avLst/>
          </a:prstGeom>
          <a:noFill/>
          <a:ln>
            <a:noFill/>
          </a:ln>
        </p:spPr>
      </p:pic>
      <p:sp>
        <p:nvSpPr>
          <p:cNvPr id="493" name="Google Shape;493;p36"/>
          <p:cNvSpPr txBox="1"/>
          <p:nvPr/>
        </p:nvSpPr>
        <p:spPr>
          <a:xfrm>
            <a:off x="2754625" y="4116350"/>
            <a:ext cx="34860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64E87"/>
                </a:solidFill>
                <a:latin typeface="Barlow Semi Condensed Light"/>
                <a:ea typeface="Barlow Semi Condensed Light"/>
                <a:cs typeface="Barlow Semi Condensed Light"/>
                <a:sym typeface="Barlow Semi Condensed Light"/>
              </a:rPr>
              <a:t>Graph obtained using the data of Table 1.4</a:t>
            </a:r>
            <a:endParaRPr>
              <a:solidFill>
                <a:srgbClr val="164E87"/>
              </a:solidFill>
              <a:latin typeface="Barlow Semi Condensed Light"/>
              <a:ea typeface="Barlow Semi Condensed Light"/>
              <a:cs typeface="Barlow Semi Condensed Light"/>
              <a:sym typeface="Barlow Semi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0"/>
                                        </p:tgtEl>
                                        <p:attrNameLst>
                                          <p:attrName>style.visibility</p:attrName>
                                        </p:attrNameLst>
                                      </p:cBhvr>
                                      <p:to>
                                        <p:strVal val="visible"/>
                                      </p:to>
                                    </p:set>
                                    <p:animEffect transition="in" filter="fade">
                                      <p:cBhvr>
                                        <p:cTn id="7" dur="1000"/>
                                        <p:tgtEl>
                                          <p:spTgt spid="490"/>
                                        </p:tgtEl>
                                      </p:cBhvr>
                                    </p:animEffect>
                                  </p:childTnLst>
                                </p:cTn>
                              </p:par>
                              <p:par>
                                <p:cTn id="8" presetID="10" presetClass="entr" presetSubtype="0" fill="hold" nodeType="withEffect">
                                  <p:stCondLst>
                                    <p:cond delay="0"/>
                                  </p:stCondLst>
                                  <p:childTnLst>
                                    <p:set>
                                      <p:cBhvr>
                                        <p:cTn id="9" dur="1" fill="hold">
                                          <p:stCondLst>
                                            <p:cond delay="0"/>
                                          </p:stCondLst>
                                        </p:cTn>
                                        <p:tgtEl>
                                          <p:spTgt spid="492"/>
                                        </p:tgtEl>
                                        <p:attrNameLst>
                                          <p:attrName>style.visibility</p:attrName>
                                        </p:attrNameLst>
                                      </p:cBhvr>
                                      <p:to>
                                        <p:strVal val="visible"/>
                                      </p:to>
                                    </p:set>
                                    <p:animEffect transition="in" filter="fade">
                                      <p:cBhvr>
                                        <p:cTn id="10" dur="1000"/>
                                        <p:tgtEl>
                                          <p:spTgt spid="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orrell Consulting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3069</Words>
  <Application>Microsoft Macintosh PowerPoint</Application>
  <PresentationFormat>On-screen Show (16:9)</PresentationFormat>
  <Paragraphs>272</Paragraphs>
  <Slides>42</Slides>
  <Notes>42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2" baseType="lpstr">
      <vt:lpstr>Anton</vt:lpstr>
      <vt:lpstr>Barlow Semi Condensed Light</vt:lpstr>
      <vt:lpstr>Fira Sans Extra Condensed Medium</vt:lpstr>
      <vt:lpstr>Calibri</vt:lpstr>
      <vt:lpstr>Roboto Slab Regular</vt:lpstr>
      <vt:lpstr>Barlow Semi Condensed</vt:lpstr>
      <vt:lpstr>Arial</vt:lpstr>
      <vt:lpstr>Simple Light</vt:lpstr>
      <vt:lpstr>Norrell Consulting by Slidesgo</vt:lpstr>
      <vt:lpstr>Microsoft Excel Worksheet</vt:lpstr>
      <vt:lpstr>ZS CAMPUS BEATS   CHALLENGE Krypto Motors</vt:lpstr>
      <vt:lpstr>TEAM VALKYRIES</vt:lpstr>
      <vt:lpstr>SECTION-1</vt:lpstr>
      <vt:lpstr>PowerPoint Presentation</vt:lpstr>
      <vt:lpstr>PowerPoint Presentation</vt:lpstr>
      <vt:lpstr>1.3 (a) Which car model will lose most revenue to Electra?      (b) What is the revenue lost by this car model to Electra?    </vt:lpstr>
      <vt:lpstr>Q1 MARKET OPPORTUNITY </vt:lpstr>
      <vt:lpstr>Q2. Forecast of Revenue</vt:lpstr>
      <vt:lpstr>Q2. Forecast of Revenue</vt:lpstr>
      <vt:lpstr>Q3.1 a &amp;Q3.1 b Marketing Mix Strategy</vt:lpstr>
      <vt:lpstr>Q3.2 Marketing Mix Strategy</vt:lpstr>
      <vt:lpstr>SECTION-2</vt:lpstr>
      <vt:lpstr>PowerPoint Presentation</vt:lpstr>
      <vt:lpstr>Q4.A  OUR APPROACH</vt:lpstr>
      <vt:lpstr>Q4.A SOLUTION</vt:lpstr>
      <vt:lpstr>PowerPoint Presentation</vt:lpstr>
      <vt:lpstr>PowerPoint Presentation</vt:lpstr>
      <vt:lpstr>Q4.2B:IDENTIFY INCENTIVE BUDGET</vt:lpstr>
      <vt:lpstr>PowerPoint Presentation</vt:lpstr>
      <vt:lpstr>PowerPoint Presentation</vt:lpstr>
      <vt:lpstr>PowerPoint Presentation</vt:lpstr>
      <vt:lpstr>SECTION-3</vt:lpstr>
      <vt:lpstr>Q6 Recommend car for middle income group segment</vt:lpstr>
      <vt:lpstr>PowerPoint Presentation</vt:lpstr>
      <vt:lpstr>SOLUTION </vt:lpstr>
      <vt:lpstr>Q6.2 Calculation of money spent after paying the down payment of the car in 4 years if we travel 11560 km per year on average. </vt:lpstr>
      <vt:lpstr>SOLUTION </vt:lpstr>
      <vt:lpstr>Q7 Dashboard Creation</vt:lpstr>
      <vt:lpstr>PowerPoint Presentation</vt:lpstr>
      <vt:lpstr>PowerPoint Presentation</vt:lpstr>
      <vt:lpstr>Q8 Appendix 2 contains sample records for Sales data of last 2 years of the automobile industry. Create a relational database of star schema from the data. </vt:lpstr>
      <vt:lpstr>Star Schema </vt:lpstr>
      <vt:lpstr>About the relational database of star schema </vt:lpstr>
      <vt:lpstr>Q9. Creating a dashboard</vt:lpstr>
      <vt:lpstr>PowerPoint Presentation</vt:lpstr>
      <vt:lpstr>PowerPoint Presentation</vt:lpstr>
      <vt:lpstr>PowerPoint Presentation</vt:lpstr>
      <vt:lpstr>PowerPoint Presentation</vt:lpstr>
      <vt:lpstr>PowerPoint Presentation</vt:lpstr>
      <vt:lpstr>Q10 Cost Price of SUV, Sedan, Hatchback</vt:lpstr>
      <vt:lpstr>SOLUTION </vt:lpstr>
      <vt:lpstr>Excel Sheet for all the Answers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ZS CAMPUS BEATS   CHALLENGE Krypto Motors</dc:title>
  <cp:lastModifiedBy>Pranika Kakkar</cp:lastModifiedBy>
  <cp:revision>3</cp:revision>
  <dcterms:modified xsi:type="dcterms:W3CDTF">2020-03-22T16:55:20Z</dcterms:modified>
</cp:coreProperties>
</file>