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85"/>
  </p:notesMasterIdLst>
  <p:handoutMasterIdLst>
    <p:handoutMasterId r:id="rId86"/>
  </p:handoutMasterIdLst>
  <p:sldIdLst>
    <p:sldId id="256" r:id="rId5"/>
    <p:sldId id="309" r:id="rId6"/>
    <p:sldId id="313" r:id="rId7"/>
    <p:sldId id="321" r:id="rId8"/>
    <p:sldId id="340" r:id="rId9"/>
    <p:sldId id="337" r:id="rId10"/>
    <p:sldId id="338" r:id="rId11"/>
    <p:sldId id="346" r:id="rId12"/>
    <p:sldId id="347" r:id="rId13"/>
    <p:sldId id="259" r:id="rId14"/>
    <p:sldId id="293" r:id="rId15"/>
    <p:sldId id="348" r:id="rId16"/>
    <p:sldId id="381" r:id="rId17"/>
    <p:sldId id="288" r:id="rId18"/>
    <p:sldId id="382" r:id="rId19"/>
    <p:sldId id="383" r:id="rId20"/>
    <p:sldId id="394" r:id="rId21"/>
    <p:sldId id="395" r:id="rId22"/>
    <p:sldId id="396" r:id="rId23"/>
    <p:sldId id="397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98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99" r:id="rId47"/>
    <p:sldId id="257" r:id="rId48"/>
    <p:sldId id="258" r:id="rId49"/>
    <p:sldId id="400" r:id="rId50"/>
    <p:sldId id="260" r:id="rId51"/>
    <p:sldId id="261" r:id="rId52"/>
    <p:sldId id="262" r:id="rId53"/>
    <p:sldId id="263" r:id="rId54"/>
    <p:sldId id="264" r:id="rId55"/>
    <p:sldId id="265" r:id="rId56"/>
    <p:sldId id="266" r:id="rId57"/>
    <p:sldId id="267" r:id="rId58"/>
    <p:sldId id="268" r:id="rId59"/>
    <p:sldId id="269" r:id="rId60"/>
    <p:sldId id="270" r:id="rId61"/>
    <p:sldId id="271" r:id="rId62"/>
    <p:sldId id="272" r:id="rId63"/>
    <p:sldId id="273" r:id="rId64"/>
    <p:sldId id="274" r:id="rId65"/>
    <p:sldId id="275" r:id="rId66"/>
    <p:sldId id="276" r:id="rId67"/>
    <p:sldId id="277" r:id="rId68"/>
    <p:sldId id="278" r:id="rId69"/>
    <p:sldId id="279" r:id="rId70"/>
    <p:sldId id="280" r:id="rId71"/>
    <p:sldId id="281" r:id="rId72"/>
    <p:sldId id="282" r:id="rId73"/>
    <p:sldId id="283" r:id="rId74"/>
    <p:sldId id="284" r:id="rId75"/>
    <p:sldId id="285" r:id="rId76"/>
    <p:sldId id="286" r:id="rId77"/>
    <p:sldId id="287" r:id="rId78"/>
    <p:sldId id="401" r:id="rId79"/>
    <p:sldId id="289" r:id="rId80"/>
    <p:sldId id="290" r:id="rId81"/>
    <p:sldId id="291" r:id="rId82"/>
    <p:sldId id="292" r:id="rId83"/>
    <p:sldId id="318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/>
      <dgm:t>
        <a:bodyPr lIns="288000"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Lesson 1</a:t>
          </a:r>
          <a:r>
            <a:rPr lang="ru-RU" sz="2000" dirty="0">
              <a:solidFill>
                <a:schemeClr val="accent1">
                  <a:lumMod val="75000"/>
                </a:schemeClr>
              </a:solidFill>
            </a:rPr>
            <a:t>.</a:t>
          </a:r>
          <a:endParaRPr lang="en-US" sz="2000" dirty="0">
            <a:solidFill>
              <a:schemeClr val="accent1">
                <a:lumMod val="75000"/>
              </a:schemeClr>
            </a:solidFill>
          </a:endParaRPr>
        </a:p>
        <a:p>
          <a:r>
            <a:rPr lang="en-US" sz="1600" dirty="0"/>
            <a:t>Write, Develop &amp; Solve problems with C++</a:t>
          </a: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F05611F0-8256-4954-B6CB-ED6B4F2DD397}">
      <dgm:prSet custT="1"/>
      <dgm:spPr/>
      <dgm:t>
        <a:bodyPr lIns="288000"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Lesson 2.</a:t>
          </a:r>
        </a:p>
        <a:p>
          <a:r>
            <a:rPr lang="en-US" sz="1500" dirty="0"/>
            <a:t>Object-Oriented Design with C++</a:t>
          </a: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22625139-F93A-4F3F-A7AA-4923A01AEDF3}">
      <dgm:prSet custT="1"/>
      <dgm:spPr/>
      <dgm:t>
        <a:bodyPr lIns="288000"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Lesson 3.</a:t>
          </a:r>
        </a:p>
        <a:p>
          <a:r>
            <a:rPr lang="en-US" sz="1500" dirty="0"/>
            <a:t>Data Structures</a:t>
          </a: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 phldrT="3" phldr="0"/>
      <dgm:spPr/>
      <dgm:t>
        <a:bodyPr/>
        <a:lstStyle/>
        <a:p>
          <a:r>
            <a:rPr lang="en-US"/>
            <a:t>3</a:t>
          </a:r>
          <a:endParaRPr lang="en-US" dirty="0"/>
        </a:p>
      </dgm:t>
    </dgm:pt>
    <dgm:pt modelId="{140952D0-0E1D-4F48-9F16-53581487CFA0}">
      <dgm:prSet custT="1"/>
      <dgm:spPr/>
      <dgm:t>
        <a:bodyPr lIns="288000"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Lesson 4.</a:t>
          </a:r>
        </a:p>
        <a:p>
          <a:r>
            <a:rPr lang="en-US" sz="1500" dirty="0"/>
            <a:t>Algorithms</a:t>
          </a: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 phldrT="4" phldr="0"/>
      <dgm:spPr/>
      <dgm:t>
        <a:bodyPr/>
        <a:lstStyle/>
        <a:p>
          <a:r>
            <a:rPr lang="en-US"/>
            <a:t>4</a:t>
          </a:r>
          <a:endParaRPr lang="en-US" dirty="0"/>
        </a:p>
      </dgm:t>
    </dgm:pt>
    <dgm:pt modelId="{C2F8C7F7-44C4-414A-BCCD-56E91DD0A777}">
      <dgm:prSet custT="1"/>
      <dgm:spPr/>
      <dgm:t>
        <a:bodyPr lIns="288000"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Lesson 5.</a:t>
          </a:r>
        </a:p>
        <a:p>
          <a:r>
            <a:rPr lang="en-US" sz="1500" dirty="0"/>
            <a:t>Files &amp; UI in C++</a:t>
          </a:r>
        </a:p>
      </dgm:t>
    </dgm:pt>
    <dgm:pt modelId="{E6C6DF88-9436-40D7-BA84-18FE896A6151}" type="parTrans" cxnId="{14D43B81-F92D-4CD8-9D1E-78CBF092C750}">
      <dgm:prSet/>
      <dgm:spPr/>
      <dgm:t>
        <a:bodyPr/>
        <a:lstStyle/>
        <a:p>
          <a:endParaRPr lang="en-US"/>
        </a:p>
      </dgm:t>
    </dgm:pt>
    <dgm:pt modelId="{4E39967D-43EF-4F15-814A-2F491D900D43}" type="sibTrans" cxnId="{14D43B81-F92D-4CD8-9D1E-78CBF092C750}">
      <dgm:prSet phldrT="5" phldr="0"/>
      <dgm:spPr/>
      <dgm:t>
        <a:bodyPr/>
        <a:lstStyle/>
        <a:p>
          <a:r>
            <a:rPr lang="en-US"/>
            <a:t>5</a:t>
          </a:r>
          <a:endParaRPr lang="en-US" dirty="0"/>
        </a:p>
      </dgm:t>
    </dgm:pt>
    <dgm:pt modelId="{C09B749D-9CF7-492C-B341-D9553818451B}" type="pres">
      <dgm:prSet presAssocID="{D0F07F19-1F50-4B42-A7A0-278DF9D25BB1}" presName="Name0" presStyleCnt="0">
        <dgm:presLayoutVars>
          <dgm:animLvl val="lvl"/>
          <dgm:resizeHandles val="exact"/>
        </dgm:presLayoutVars>
      </dgm:prSet>
      <dgm:spPr/>
    </dgm:pt>
    <dgm:pt modelId="{8EEF3829-836D-4E60-A9BC-8F0AD18883EE}" type="pres">
      <dgm:prSet presAssocID="{2EE95FC5-CD6B-4A50-9262-DC414E16C3EA}" presName="compositeNode" presStyleCnt="0">
        <dgm:presLayoutVars>
          <dgm:bulletEnabled val="1"/>
        </dgm:presLayoutVars>
      </dgm:prSet>
      <dgm:spPr/>
    </dgm:pt>
    <dgm:pt modelId="{5947A689-FC4A-4FDF-BDDD-890A8474DEF9}" type="pres">
      <dgm:prSet presAssocID="{2EE95FC5-CD6B-4A50-9262-DC414E16C3EA}" presName="bgRect" presStyleLbl="bgAccFollowNode1" presStyleIdx="0" presStyleCnt="5"/>
      <dgm:spPr/>
    </dgm:pt>
    <dgm:pt modelId="{94E9EF1A-1D07-4210-9402-6C559E90358A}" type="pres">
      <dgm:prSet presAssocID="{C99EBBB1-E916-471C-83C9-ABE85B42AC26}" presName="sibTransNodeCircle" presStyleLbl="alignNode1" presStyleIdx="0" presStyleCnt="10">
        <dgm:presLayoutVars>
          <dgm:chMax val="0"/>
          <dgm:bulletEnabled/>
        </dgm:presLayoutVars>
      </dgm:prSet>
      <dgm:spPr>
        <a:prstGeom prst="rect">
          <a:avLst/>
        </a:prstGeom>
      </dgm:spPr>
    </dgm:pt>
    <dgm:pt modelId="{B9E74D06-8974-46A7-BDE8-CAC0846523DB}" type="pres">
      <dgm:prSet presAssocID="{2EE95FC5-CD6B-4A50-9262-DC414E16C3EA}" presName="bottomLine" presStyleLbl="alignNode1" presStyleIdx="1" presStyleCnt="10">
        <dgm:presLayoutVars/>
      </dgm:prSet>
      <dgm:spPr/>
    </dgm:pt>
    <dgm:pt modelId="{815671D8-22AE-4967-8461-EBC1C9F97F94}" type="pres">
      <dgm:prSet presAssocID="{2EE95FC5-CD6B-4A50-9262-DC414E16C3EA}" presName="nodeText" presStyleLbl="bgAccFollowNode1" presStyleIdx="0" presStyleCnt="5">
        <dgm:presLayoutVars>
          <dgm:bulletEnabled val="1"/>
        </dgm:presLayoutVars>
      </dgm:prSet>
      <dgm:spPr/>
    </dgm:pt>
    <dgm:pt modelId="{4345A606-3100-40DC-847D-F26F8DFFB0A4}" type="pres">
      <dgm:prSet presAssocID="{C99EBBB1-E916-471C-83C9-ABE85B42AC26}" presName="sibTrans" presStyleCnt="0"/>
      <dgm:spPr/>
    </dgm:pt>
    <dgm:pt modelId="{9D438F26-CD1B-4D67-AF02-B4D0BD99464E}" type="pres">
      <dgm:prSet presAssocID="{F05611F0-8256-4954-B6CB-ED6B4F2DD397}" presName="compositeNode" presStyleCnt="0">
        <dgm:presLayoutVars>
          <dgm:bulletEnabled val="1"/>
        </dgm:presLayoutVars>
      </dgm:prSet>
      <dgm:spPr/>
    </dgm:pt>
    <dgm:pt modelId="{5C8F9B26-840A-4F96-8D27-2D7E00511C9A}" type="pres">
      <dgm:prSet presAssocID="{F05611F0-8256-4954-B6CB-ED6B4F2DD397}" presName="bgRect" presStyleLbl="bgAccFollowNode1" presStyleIdx="1" presStyleCnt="5"/>
      <dgm:spPr/>
    </dgm:pt>
    <dgm:pt modelId="{DAC041B6-6570-477A-B4C1-5CB7E0EFE0DC}" type="pres">
      <dgm:prSet presAssocID="{6BD5265A-8333-420D-BDB2-65F10B3EBD76}" presName="sibTransNodeCircle" presStyleLbl="alignNode1" presStyleIdx="2" presStyleCnt="10">
        <dgm:presLayoutVars>
          <dgm:chMax val="0"/>
          <dgm:bulletEnabled/>
        </dgm:presLayoutVars>
      </dgm:prSet>
      <dgm:spPr>
        <a:prstGeom prst="rect">
          <a:avLst/>
        </a:prstGeom>
      </dgm:spPr>
    </dgm:pt>
    <dgm:pt modelId="{F8ADDB2A-2689-4ACF-8222-B372EB5C8D35}" type="pres">
      <dgm:prSet presAssocID="{F05611F0-8256-4954-B6CB-ED6B4F2DD397}" presName="bottomLine" presStyleLbl="alignNode1" presStyleIdx="3" presStyleCnt="10">
        <dgm:presLayoutVars/>
      </dgm:prSet>
      <dgm:spPr/>
    </dgm:pt>
    <dgm:pt modelId="{36EB2DDF-B510-4B3C-AF9A-757E14A78E4D}" type="pres">
      <dgm:prSet presAssocID="{F05611F0-8256-4954-B6CB-ED6B4F2DD397}" presName="nodeText" presStyleLbl="bgAccFollowNode1" presStyleIdx="1" presStyleCnt="5">
        <dgm:presLayoutVars>
          <dgm:bulletEnabled val="1"/>
        </dgm:presLayoutVars>
      </dgm:prSet>
      <dgm:spPr/>
    </dgm:pt>
    <dgm:pt modelId="{8BDDBF6E-ECE6-4E6A-B0D3-17197BA824D3}" type="pres">
      <dgm:prSet presAssocID="{6BD5265A-8333-420D-BDB2-65F10B3EBD76}" presName="sibTrans" presStyleCnt="0"/>
      <dgm:spPr/>
    </dgm:pt>
    <dgm:pt modelId="{5419C900-3474-4480-82CB-923AF8027A48}" type="pres">
      <dgm:prSet presAssocID="{22625139-F93A-4F3F-A7AA-4923A01AEDF3}" presName="compositeNode" presStyleCnt="0">
        <dgm:presLayoutVars>
          <dgm:bulletEnabled val="1"/>
        </dgm:presLayoutVars>
      </dgm:prSet>
      <dgm:spPr/>
    </dgm:pt>
    <dgm:pt modelId="{83253AE2-89B5-4ADC-817A-FEF4E0BC4B49}" type="pres">
      <dgm:prSet presAssocID="{22625139-F93A-4F3F-A7AA-4923A01AEDF3}" presName="bgRect" presStyleLbl="bgAccFollowNode1" presStyleIdx="2" presStyleCnt="5"/>
      <dgm:spPr/>
    </dgm:pt>
    <dgm:pt modelId="{82EE2C17-F664-4616-8F76-97637F08E124}" type="pres">
      <dgm:prSet presAssocID="{A8E2FA08-4DD4-4654-A85D-9A99162D6201}" presName="sibTransNodeCircle" presStyleLbl="alignNode1" presStyleIdx="4" presStyleCnt="10">
        <dgm:presLayoutVars>
          <dgm:chMax val="0"/>
          <dgm:bulletEnabled/>
        </dgm:presLayoutVars>
      </dgm:prSet>
      <dgm:spPr>
        <a:prstGeom prst="rect">
          <a:avLst/>
        </a:prstGeom>
      </dgm:spPr>
    </dgm:pt>
    <dgm:pt modelId="{96383FDE-483E-4E6D-B151-4FC41C065094}" type="pres">
      <dgm:prSet presAssocID="{22625139-F93A-4F3F-A7AA-4923A01AEDF3}" presName="bottomLine" presStyleLbl="alignNode1" presStyleIdx="5" presStyleCnt="10">
        <dgm:presLayoutVars/>
      </dgm:prSet>
      <dgm:spPr/>
    </dgm:pt>
    <dgm:pt modelId="{BBF86657-8EAE-46E6-B25A-D2056AE50973}" type="pres">
      <dgm:prSet presAssocID="{22625139-F93A-4F3F-A7AA-4923A01AEDF3}" presName="nodeText" presStyleLbl="bgAccFollowNode1" presStyleIdx="2" presStyleCnt="5">
        <dgm:presLayoutVars>
          <dgm:bulletEnabled val="1"/>
        </dgm:presLayoutVars>
      </dgm:prSet>
      <dgm:spPr/>
    </dgm:pt>
    <dgm:pt modelId="{8DC76FCE-F8A0-43BB-94B0-26867DA9F629}" type="pres">
      <dgm:prSet presAssocID="{A8E2FA08-4DD4-4654-A85D-9A99162D6201}" presName="sibTrans" presStyleCnt="0"/>
      <dgm:spPr/>
    </dgm:pt>
    <dgm:pt modelId="{46746BF8-8C13-403D-B74A-6BA79A7FA811}" type="pres">
      <dgm:prSet presAssocID="{140952D0-0E1D-4F48-9F16-53581487CFA0}" presName="compositeNode" presStyleCnt="0">
        <dgm:presLayoutVars>
          <dgm:bulletEnabled val="1"/>
        </dgm:presLayoutVars>
      </dgm:prSet>
      <dgm:spPr/>
    </dgm:pt>
    <dgm:pt modelId="{7ACBA089-E576-4FF4-865F-C3BBF7659A23}" type="pres">
      <dgm:prSet presAssocID="{140952D0-0E1D-4F48-9F16-53581487CFA0}" presName="bgRect" presStyleLbl="bgAccFollowNode1" presStyleIdx="3" presStyleCnt="5"/>
      <dgm:spPr/>
    </dgm:pt>
    <dgm:pt modelId="{3CBA3CC0-D70A-4B98-9329-64604EDF25F0}" type="pres">
      <dgm:prSet presAssocID="{2804F27C-9BA9-4D07-AB02-74BE7DFA2C0E}" presName="sibTransNodeCircle" presStyleLbl="alignNode1" presStyleIdx="6" presStyleCnt="10">
        <dgm:presLayoutVars>
          <dgm:chMax val="0"/>
          <dgm:bulletEnabled/>
        </dgm:presLayoutVars>
      </dgm:prSet>
      <dgm:spPr>
        <a:prstGeom prst="rect">
          <a:avLst/>
        </a:prstGeom>
      </dgm:spPr>
    </dgm:pt>
    <dgm:pt modelId="{5BE72261-3EB3-4585-8739-2FFBAED12B80}" type="pres">
      <dgm:prSet presAssocID="{140952D0-0E1D-4F48-9F16-53581487CFA0}" presName="bottomLine" presStyleLbl="alignNode1" presStyleIdx="7" presStyleCnt="10">
        <dgm:presLayoutVars/>
      </dgm:prSet>
      <dgm:spPr/>
    </dgm:pt>
    <dgm:pt modelId="{64EF213D-B16C-4AC2-8183-B62F7FC17277}" type="pres">
      <dgm:prSet presAssocID="{140952D0-0E1D-4F48-9F16-53581487CFA0}" presName="nodeText" presStyleLbl="bgAccFollowNode1" presStyleIdx="3" presStyleCnt="5">
        <dgm:presLayoutVars>
          <dgm:bulletEnabled val="1"/>
        </dgm:presLayoutVars>
      </dgm:prSet>
      <dgm:spPr/>
    </dgm:pt>
    <dgm:pt modelId="{5104EC6E-10DA-48BE-A121-0D66CB60A3C3}" type="pres">
      <dgm:prSet presAssocID="{2804F27C-9BA9-4D07-AB02-74BE7DFA2C0E}" presName="sibTrans" presStyleCnt="0"/>
      <dgm:spPr/>
    </dgm:pt>
    <dgm:pt modelId="{A0A34020-1B08-49AD-AD60-D2002D7C7E0A}" type="pres">
      <dgm:prSet presAssocID="{C2F8C7F7-44C4-414A-BCCD-56E91DD0A777}" presName="compositeNode" presStyleCnt="0">
        <dgm:presLayoutVars>
          <dgm:bulletEnabled val="1"/>
        </dgm:presLayoutVars>
      </dgm:prSet>
      <dgm:spPr/>
    </dgm:pt>
    <dgm:pt modelId="{5F8AA2D1-7ADE-4FAB-AB73-E999EB93EDA0}" type="pres">
      <dgm:prSet presAssocID="{C2F8C7F7-44C4-414A-BCCD-56E91DD0A777}" presName="bgRect" presStyleLbl="bgAccFollowNode1" presStyleIdx="4" presStyleCnt="5"/>
      <dgm:spPr/>
    </dgm:pt>
    <dgm:pt modelId="{FEC87D35-FF68-4830-9865-7026502B7734}" type="pres">
      <dgm:prSet presAssocID="{4E39967D-43EF-4F15-814A-2F491D900D43}" presName="sibTransNodeCircle" presStyleLbl="alignNode1" presStyleIdx="8" presStyleCnt="10">
        <dgm:presLayoutVars>
          <dgm:chMax val="0"/>
          <dgm:bulletEnabled/>
        </dgm:presLayoutVars>
      </dgm:prSet>
      <dgm:spPr>
        <a:prstGeom prst="rect">
          <a:avLst/>
        </a:prstGeom>
      </dgm:spPr>
    </dgm:pt>
    <dgm:pt modelId="{F57AF353-CCB4-4030-9EEE-1DC7B4B0CC7D}" type="pres">
      <dgm:prSet presAssocID="{C2F8C7F7-44C4-414A-BCCD-56E91DD0A777}" presName="bottomLine" presStyleLbl="alignNode1" presStyleIdx="9" presStyleCnt="10">
        <dgm:presLayoutVars/>
      </dgm:prSet>
      <dgm:spPr/>
    </dgm:pt>
    <dgm:pt modelId="{9CC4D03B-B44B-4A64-A041-4758701F1C59}" type="pres">
      <dgm:prSet presAssocID="{C2F8C7F7-44C4-414A-BCCD-56E91DD0A777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A4B80D2D-7E35-421F-8BF9-55B39C33B9BE}" type="presOf" srcId="{A8E2FA08-4DD4-4654-A85D-9A99162D6201}" destId="{82EE2C17-F664-4616-8F76-97637F08E124}" srcOrd="0" destOrd="0" presId="urn:microsoft.com/office/officeart/2016/7/layout/BasicLinearProcessNumbered#1"/>
    <dgm:cxn modelId="{C0185933-A2E8-4CA8-BE2D-4651F528D2DE}" type="presOf" srcId="{2EE95FC5-CD6B-4A50-9262-DC414E16C3EA}" destId="{815671D8-22AE-4967-8461-EBC1C9F97F94}" srcOrd="1" destOrd="0" presId="urn:microsoft.com/office/officeart/2016/7/layout/BasicLinearProcessNumbered#1"/>
    <dgm:cxn modelId="{2218E939-6CA8-4442-A4E7-EF92FEA01DDF}" type="presOf" srcId="{140952D0-0E1D-4F48-9F16-53581487CFA0}" destId="{7ACBA089-E576-4FF4-865F-C3BBF7659A23}" srcOrd="0" destOrd="0" presId="urn:microsoft.com/office/officeart/2016/7/layout/BasicLinearProcessNumbered#1"/>
    <dgm:cxn modelId="{23907F3B-DE45-45CF-9707-5E4F6F6973DA}" type="presOf" srcId="{D0F07F19-1F50-4B42-A7A0-278DF9D25BB1}" destId="{C09B749D-9CF7-492C-B341-D9553818451B}" srcOrd="0" destOrd="0" presId="urn:microsoft.com/office/officeart/2016/7/layout/BasicLinearProcessNumbered#1"/>
    <dgm:cxn modelId="{AFE8A667-BFCC-42CE-A7FE-3066C60B154E}" type="presOf" srcId="{F05611F0-8256-4954-B6CB-ED6B4F2DD397}" destId="{5C8F9B26-840A-4F96-8D27-2D7E00511C9A}" srcOrd="0" destOrd="0" presId="urn:microsoft.com/office/officeart/2016/7/layout/BasicLinearProcessNumbered#1"/>
    <dgm:cxn modelId="{6C312549-8F7E-4A80-AB71-9D3156BFBF4C}" type="presOf" srcId="{C2F8C7F7-44C4-414A-BCCD-56E91DD0A777}" destId="{5F8AA2D1-7ADE-4FAB-AB73-E999EB93EDA0}" srcOrd="0" destOrd="0" presId="urn:microsoft.com/office/officeart/2016/7/layout/BasicLinearProcessNumbered#1"/>
    <dgm:cxn modelId="{7043076B-C1A0-4D82-B9C2-7389C21548EF}" type="presOf" srcId="{22625139-F93A-4F3F-A7AA-4923A01AEDF3}" destId="{BBF86657-8EAE-46E6-B25A-D2056AE50973}" srcOrd="1" destOrd="0" presId="urn:microsoft.com/office/officeart/2016/7/layout/BasicLinearProcessNumbered#1"/>
    <dgm:cxn modelId="{40CAD671-AB1B-4EF2-BD4C-E4C43639C27E}" type="presOf" srcId="{2EE95FC5-CD6B-4A50-9262-DC414E16C3EA}" destId="{5947A689-FC4A-4FDF-BDDD-890A8474DEF9}" srcOrd="0" destOrd="0" presId="urn:microsoft.com/office/officeart/2016/7/layout/BasicLinearProcessNumbered#1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9CDE7D88-716E-4C97-9A52-FF7131643C5F}" type="presOf" srcId="{F05611F0-8256-4954-B6CB-ED6B4F2DD397}" destId="{36EB2DDF-B510-4B3C-AF9A-757E14A78E4D}" srcOrd="1" destOrd="0" presId="urn:microsoft.com/office/officeart/2016/7/layout/BasicLinearProcessNumbered#1"/>
    <dgm:cxn modelId="{DD5C168A-90C7-41E2-9576-A79BBC6325CE}" type="presOf" srcId="{C99EBBB1-E916-471C-83C9-ABE85B42AC26}" destId="{94E9EF1A-1D07-4210-9402-6C559E90358A}" srcOrd="0" destOrd="0" presId="urn:microsoft.com/office/officeart/2016/7/layout/BasicLinearProcessNumbered#1"/>
    <dgm:cxn modelId="{CBD31B8E-CB23-4FA8-93FE-5BB4814BBB0B}" type="presOf" srcId="{2804F27C-9BA9-4D07-AB02-74BE7DFA2C0E}" destId="{3CBA3CC0-D70A-4B98-9329-64604EDF25F0}" srcOrd="0" destOrd="0" presId="urn:microsoft.com/office/officeart/2016/7/layout/BasicLinearProcessNumbered#1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40F5D2CB-DECC-41AF-8388-AD6EA6907126}" type="presOf" srcId="{6BD5265A-8333-420D-BDB2-65F10B3EBD76}" destId="{DAC041B6-6570-477A-B4C1-5CB7E0EFE0DC}" srcOrd="0" destOrd="0" presId="urn:microsoft.com/office/officeart/2016/7/layout/BasicLinearProcessNumbered#1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40CCC9E3-44E6-462B-900C-44AC8FC352F3}" type="presOf" srcId="{4E39967D-43EF-4F15-814A-2F491D900D43}" destId="{FEC87D35-FF68-4830-9865-7026502B7734}" srcOrd="0" destOrd="0" presId="urn:microsoft.com/office/officeart/2016/7/layout/BasicLinearProcessNumbered#1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D0999FEB-3F13-4B99-8767-7340A2A83933}" type="presOf" srcId="{22625139-F93A-4F3F-A7AA-4923A01AEDF3}" destId="{83253AE2-89B5-4ADC-817A-FEF4E0BC4B49}" srcOrd="0" destOrd="0" presId="urn:microsoft.com/office/officeart/2016/7/layout/BasicLinearProcessNumbered#1"/>
    <dgm:cxn modelId="{E061BDEB-384B-4165-AF47-0D2CE9C70384}" type="presOf" srcId="{C2F8C7F7-44C4-414A-BCCD-56E91DD0A777}" destId="{9CC4D03B-B44B-4A64-A041-4758701F1C59}" srcOrd="1" destOrd="0" presId="urn:microsoft.com/office/officeart/2016/7/layout/BasicLinearProcessNumbered#1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27E5EDFC-7359-48F6-8E3F-270CF15B8D2C}" type="presOf" srcId="{140952D0-0E1D-4F48-9F16-53581487CFA0}" destId="{64EF213D-B16C-4AC2-8183-B62F7FC17277}" srcOrd="1" destOrd="0" presId="urn:microsoft.com/office/officeart/2016/7/layout/BasicLinearProcessNumbered#1"/>
    <dgm:cxn modelId="{B5FABEA6-FE83-4DC3-A3AB-25B621203785}" type="presParOf" srcId="{C09B749D-9CF7-492C-B341-D9553818451B}" destId="{8EEF3829-836D-4E60-A9BC-8F0AD18883EE}" srcOrd="0" destOrd="0" presId="urn:microsoft.com/office/officeart/2016/7/layout/BasicLinearProcessNumbered#1"/>
    <dgm:cxn modelId="{E8C71572-9F0A-4ED2-BA52-A961EB56A76C}" type="presParOf" srcId="{8EEF3829-836D-4E60-A9BC-8F0AD18883EE}" destId="{5947A689-FC4A-4FDF-BDDD-890A8474DEF9}" srcOrd="0" destOrd="0" presId="urn:microsoft.com/office/officeart/2016/7/layout/BasicLinearProcessNumbered#1"/>
    <dgm:cxn modelId="{67C04E6E-4316-4DC8-9615-DBC47E4DDF35}" type="presParOf" srcId="{8EEF3829-836D-4E60-A9BC-8F0AD18883EE}" destId="{94E9EF1A-1D07-4210-9402-6C559E90358A}" srcOrd="1" destOrd="0" presId="urn:microsoft.com/office/officeart/2016/7/layout/BasicLinearProcessNumbered#1"/>
    <dgm:cxn modelId="{003FA2D7-FBDD-45A5-BDB1-BBCD5557649A}" type="presParOf" srcId="{8EEF3829-836D-4E60-A9BC-8F0AD18883EE}" destId="{B9E74D06-8974-46A7-BDE8-CAC0846523DB}" srcOrd="2" destOrd="0" presId="urn:microsoft.com/office/officeart/2016/7/layout/BasicLinearProcessNumbered#1"/>
    <dgm:cxn modelId="{3E9A9986-48DD-4CC7-91FE-1707EBC7E65A}" type="presParOf" srcId="{8EEF3829-836D-4E60-A9BC-8F0AD18883EE}" destId="{815671D8-22AE-4967-8461-EBC1C9F97F94}" srcOrd="3" destOrd="0" presId="urn:microsoft.com/office/officeart/2016/7/layout/BasicLinearProcessNumbered#1"/>
    <dgm:cxn modelId="{2711AD4E-AE27-4FCF-8A6A-77C0EB08E796}" type="presParOf" srcId="{C09B749D-9CF7-492C-B341-D9553818451B}" destId="{4345A606-3100-40DC-847D-F26F8DFFB0A4}" srcOrd="1" destOrd="0" presId="urn:microsoft.com/office/officeart/2016/7/layout/BasicLinearProcessNumbered#1"/>
    <dgm:cxn modelId="{71DE8450-1714-444C-A82B-015776242CCF}" type="presParOf" srcId="{C09B749D-9CF7-492C-B341-D9553818451B}" destId="{9D438F26-CD1B-4D67-AF02-B4D0BD99464E}" srcOrd="2" destOrd="0" presId="urn:microsoft.com/office/officeart/2016/7/layout/BasicLinearProcessNumbered#1"/>
    <dgm:cxn modelId="{5C537732-B693-4D12-B5ED-85D7EFE25956}" type="presParOf" srcId="{9D438F26-CD1B-4D67-AF02-B4D0BD99464E}" destId="{5C8F9B26-840A-4F96-8D27-2D7E00511C9A}" srcOrd="0" destOrd="0" presId="urn:microsoft.com/office/officeart/2016/7/layout/BasicLinearProcessNumbered#1"/>
    <dgm:cxn modelId="{A7EE3BFC-F03A-45E6-B212-83404EE12240}" type="presParOf" srcId="{9D438F26-CD1B-4D67-AF02-B4D0BD99464E}" destId="{DAC041B6-6570-477A-B4C1-5CB7E0EFE0DC}" srcOrd="1" destOrd="0" presId="urn:microsoft.com/office/officeart/2016/7/layout/BasicLinearProcessNumbered#1"/>
    <dgm:cxn modelId="{5F897C40-4F74-425D-8ECE-E06A106892E5}" type="presParOf" srcId="{9D438F26-CD1B-4D67-AF02-B4D0BD99464E}" destId="{F8ADDB2A-2689-4ACF-8222-B372EB5C8D35}" srcOrd="2" destOrd="0" presId="urn:microsoft.com/office/officeart/2016/7/layout/BasicLinearProcessNumbered#1"/>
    <dgm:cxn modelId="{B161A182-985E-47E7-B65C-F6AD87BFA0F7}" type="presParOf" srcId="{9D438F26-CD1B-4D67-AF02-B4D0BD99464E}" destId="{36EB2DDF-B510-4B3C-AF9A-757E14A78E4D}" srcOrd="3" destOrd="0" presId="urn:microsoft.com/office/officeart/2016/7/layout/BasicLinearProcessNumbered#1"/>
    <dgm:cxn modelId="{FDEB4A67-6531-4467-87D6-1AE9F901F051}" type="presParOf" srcId="{C09B749D-9CF7-492C-B341-D9553818451B}" destId="{8BDDBF6E-ECE6-4E6A-B0D3-17197BA824D3}" srcOrd="3" destOrd="0" presId="urn:microsoft.com/office/officeart/2016/7/layout/BasicLinearProcessNumbered#1"/>
    <dgm:cxn modelId="{5792E72B-E132-444A-BAAD-0F2F78F0396C}" type="presParOf" srcId="{C09B749D-9CF7-492C-B341-D9553818451B}" destId="{5419C900-3474-4480-82CB-923AF8027A48}" srcOrd="4" destOrd="0" presId="urn:microsoft.com/office/officeart/2016/7/layout/BasicLinearProcessNumbered#1"/>
    <dgm:cxn modelId="{9985658F-827E-4C3E-901A-BB8B62931A97}" type="presParOf" srcId="{5419C900-3474-4480-82CB-923AF8027A48}" destId="{83253AE2-89B5-4ADC-817A-FEF4E0BC4B49}" srcOrd="0" destOrd="0" presId="urn:microsoft.com/office/officeart/2016/7/layout/BasicLinearProcessNumbered#1"/>
    <dgm:cxn modelId="{48A7D195-BEC4-4325-8BFF-25B8CA13DC53}" type="presParOf" srcId="{5419C900-3474-4480-82CB-923AF8027A48}" destId="{82EE2C17-F664-4616-8F76-97637F08E124}" srcOrd="1" destOrd="0" presId="urn:microsoft.com/office/officeart/2016/7/layout/BasicLinearProcessNumbered#1"/>
    <dgm:cxn modelId="{DFA21DE9-D23E-4AEC-984F-38954304B882}" type="presParOf" srcId="{5419C900-3474-4480-82CB-923AF8027A48}" destId="{96383FDE-483E-4E6D-B151-4FC41C065094}" srcOrd="2" destOrd="0" presId="urn:microsoft.com/office/officeart/2016/7/layout/BasicLinearProcessNumbered#1"/>
    <dgm:cxn modelId="{110189D1-9E6B-4E0C-8667-C0A3012E8A84}" type="presParOf" srcId="{5419C900-3474-4480-82CB-923AF8027A48}" destId="{BBF86657-8EAE-46E6-B25A-D2056AE50973}" srcOrd="3" destOrd="0" presId="urn:microsoft.com/office/officeart/2016/7/layout/BasicLinearProcessNumbered#1"/>
    <dgm:cxn modelId="{6F4652E6-670E-47E1-8BB6-F10FC0002FE5}" type="presParOf" srcId="{C09B749D-9CF7-492C-B341-D9553818451B}" destId="{8DC76FCE-F8A0-43BB-94B0-26867DA9F629}" srcOrd="5" destOrd="0" presId="urn:microsoft.com/office/officeart/2016/7/layout/BasicLinearProcessNumbered#1"/>
    <dgm:cxn modelId="{952C4F1E-455C-44B2-8633-E11FFDA1CF16}" type="presParOf" srcId="{C09B749D-9CF7-492C-B341-D9553818451B}" destId="{46746BF8-8C13-403D-B74A-6BA79A7FA811}" srcOrd="6" destOrd="0" presId="urn:microsoft.com/office/officeart/2016/7/layout/BasicLinearProcessNumbered#1"/>
    <dgm:cxn modelId="{199291F3-CB47-4BB7-8551-CC7D94A62A3D}" type="presParOf" srcId="{46746BF8-8C13-403D-B74A-6BA79A7FA811}" destId="{7ACBA089-E576-4FF4-865F-C3BBF7659A23}" srcOrd="0" destOrd="0" presId="urn:microsoft.com/office/officeart/2016/7/layout/BasicLinearProcessNumbered#1"/>
    <dgm:cxn modelId="{14456339-3232-4F27-8745-6AE7ED279122}" type="presParOf" srcId="{46746BF8-8C13-403D-B74A-6BA79A7FA811}" destId="{3CBA3CC0-D70A-4B98-9329-64604EDF25F0}" srcOrd="1" destOrd="0" presId="urn:microsoft.com/office/officeart/2016/7/layout/BasicLinearProcessNumbered#1"/>
    <dgm:cxn modelId="{A8938D10-3458-4190-A261-C341522970A2}" type="presParOf" srcId="{46746BF8-8C13-403D-B74A-6BA79A7FA811}" destId="{5BE72261-3EB3-4585-8739-2FFBAED12B80}" srcOrd="2" destOrd="0" presId="urn:microsoft.com/office/officeart/2016/7/layout/BasicLinearProcessNumbered#1"/>
    <dgm:cxn modelId="{C1F113A0-9F7B-4396-8E1F-EC384DF862FF}" type="presParOf" srcId="{46746BF8-8C13-403D-B74A-6BA79A7FA811}" destId="{64EF213D-B16C-4AC2-8183-B62F7FC17277}" srcOrd="3" destOrd="0" presId="urn:microsoft.com/office/officeart/2016/7/layout/BasicLinearProcessNumbered#1"/>
    <dgm:cxn modelId="{4131D598-AA25-4B7C-AFA7-9029885EA773}" type="presParOf" srcId="{C09B749D-9CF7-492C-B341-D9553818451B}" destId="{5104EC6E-10DA-48BE-A121-0D66CB60A3C3}" srcOrd="7" destOrd="0" presId="urn:microsoft.com/office/officeart/2016/7/layout/BasicLinearProcessNumbered#1"/>
    <dgm:cxn modelId="{BE67DCDF-2356-4D88-99B3-83434EDCF878}" type="presParOf" srcId="{C09B749D-9CF7-492C-B341-D9553818451B}" destId="{A0A34020-1B08-49AD-AD60-D2002D7C7E0A}" srcOrd="8" destOrd="0" presId="urn:microsoft.com/office/officeart/2016/7/layout/BasicLinearProcessNumbered#1"/>
    <dgm:cxn modelId="{7647E02E-AFDE-4458-BBF1-C11FE2DBD1C6}" type="presParOf" srcId="{A0A34020-1B08-49AD-AD60-D2002D7C7E0A}" destId="{5F8AA2D1-7ADE-4FAB-AB73-E999EB93EDA0}" srcOrd="0" destOrd="0" presId="urn:microsoft.com/office/officeart/2016/7/layout/BasicLinearProcessNumbered#1"/>
    <dgm:cxn modelId="{948C3455-F5CB-4096-AEED-6BBC191AA5B8}" type="presParOf" srcId="{A0A34020-1B08-49AD-AD60-D2002D7C7E0A}" destId="{FEC87D35-FF68-4830-9865-7026502B7734}" srcOrd="1" destOrd="0" presId="urn:microsoft.com/office/officeart/2016/7/layout/BasicLinearProcessNumbered#1"/>
    <dgm:cxn modelId="{012855BB-F5B9-4D56-90E8-9EFFB3D195DD}" type="presParOf" srcId="{A0A34020-1B08-49AD-AD60-D2002D7C7E0A}" destId="{F57AF353-CCB4-4030-9EEE-1DC7B4B0CC7D}" srcOrd="2" destOrd="0" presId="urn:microsoft.com/office/officeart/2016/7/layout/BasicLinearProcessNumbered#1"/>
    <dgm:cxn modelId="{4E5AA3F4-3105-458B-AFF9-4DE384A7EEAB}" type="presParOf" srcId="{A0A34020-1B08-49AD-AD60-D2002D7C7E0A}" destId="{9CC4D03B-B44B-4A64-A041-4758701F1C59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21682D-D380-46E3-A91A-18838A7DF1E3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B6B7787-D76E-4F78-8FA9-31BCD6E10BB7}">
      <dgm:prSet custT="1"/>
      <dgm:spPr>
        <a:solidFill>
          <a:schemeClr val="tx2">
            <a:lumMod val="90000"/>
            <a:lumOff val="10000"/>
          </a:schemeClr>
        </a:solidFill>
      </dgm:spPr>
      <dgm:t>
        <a:bodyPr lIns="144000"/>
        <a:lstStyle/>
        <a:p>
          <a:r>
            <a:rPr lang="en-ZA" sz="2000" b="1" cap="none" dirty="0"/>
            <a:t>Lesson 1. </a:t>
          </a:r>
          <a:r>
            <a:rPr lang="en-US" sz="2000" b="0" i="0" dirty="0">
              <a:solidFill>
                <a:schemeClr val="tx2">
                  <a:lumMod val="50000"/>
                  <a:lumOff val="50000"/>
                </a:schemeClr>
              </a:solidFill>
            </a:rPr>
            <a:t>Write, develop and solve problems with C++</a:t>
          </a:r>
          <a:endParaRPr lang="en-US" sz="2000" cap="none" dirty="0">
            <a:solidFill>
              <a:schemeClr val="tx2">
                <a:lumMod val="50000"/>
                <a:lumOff val="50000"/>
              </a:schemeClr>
            </a:solidFill>
          </a:endParaRPr>
        </a:p>
      </dgm:t>
    </dgm:pt>
    <dgm:pt modelId="{C1B77C00-FD9A-44DF-9391-D30E6E08AEFF}" type="parTrans" cxnId="{02837B09-CF5A-43E3-B177-8DC69E8EBB48}">
      <dgm:prSet/>
      <dgm:spPr/>
      <dgm:t>
        <a:bodyPr/>
        <a:lstStyle/>
        <a:p>
          <a:endParaRPr lang="en-US" sz="1600" dirty="0"/>
        </a:p>
      </dgm:t>
    </dgm:pt>
    <dgm:pt modelId="{089D225D-D8C3-4908-B7FF-753A969B2F06}" type="sibTrans" cxnId="{02837B09-CF5A-43E3-B177-8DC69E8EBB48}">
      <dgm:prSet/>
      <dgm:spPr/>
      <dgm:t>
        <a:bodyPr/>
        <a:lstStyle/>
        <a:p>
          <a:endParaRPr lang="en-US"/>
        </a:p>
      </dgm:t>
    </dgm:pt>
    <dgm:pt modelId="{DB8885A5-B6EB-4F2C-B565-8E471C95E4F5}">
      <dgm:prSet custT="1"/>
      <dgm:spPr>
        <a:solidFill>
          <a:schemeClr val="tx2">
            <a:lumMod val="90000"/>
            <a:lumOff val="10000"/>
          </a:schemeClr>
        </a:solidFill>
      </dgm:spPr>
      <dgm:t>
        <a:bodyPr lIns="144000"/>
        <a:lstStyle/>
        <a:p>
          <a:r>
            <a:rPr lang="en-ZA" sz="2000" b="1" kern="1200" cap="none" dirty="0">
              <a:latin typeface="Gill Sans MT" panose="020B0502020104020203"/>
              <a:ea typeface="+mn-ea"/>
              <a:cs typeface="+mn-cs"/>
            </a:rPr>
            <a:t>Lesson 4. </a:t>
          </a:r>
          <a:r>
            <a:rPr lang="en-US" sz="2000" kern="1200" dirty="0">
              <a:solidFill>
                <a:schemeClr val="tx2">
                  <a:lumMod val="50000"/>
                  <a:lumOff val="50000"/>
                </a:schemeClr>
              </a:solidFill>
            </a:rPr>
            <a:t>Algorithms</a:t>
          </a:r>
          <a:endParaRPr lang="en-US" sz="2000" kern="1200" cap="none" dirty="0">
            <a:solidFill>
              <a:schemeClr val="tx2">
                <a:lumMod val="50000"/>
                <a:lumOff val="50000"/>
              </a:schemeClr>
            </a:solidFill>
          </a:endParaRPr>
        </a:p>
      </dgm:t>
    </dgm:pt>
    <dgm:pt modelId="{FED07ECD-87E1-46C6-A685-6F11ED1B0244}" type="parTrans" cxnId="{4D99F7B9-41E4-43B6-9849-65F201B581BC}">
      <dgm:prSet/>
      <dgm:spPr/>
      <dgm:t>
        <a:bodyPr/>
        <a:lstStyle/>
        <a:p>
          <a:endParaRPr lang="en-US" sz="1600" dirty="0"/>
        </a:p>
      </dgm:t>
    </dgm:pt>
    <dgm:pt modelId="{BF1C2B1D-3AC4-44C3-A217-E66F0BB7BD1D}" type="sibTrans" cxnId="{4D99F7B9-41E4-43B6-9849-65F201B581BC}">
      <dgm:prSet/>
      <dgm:spPr/>
      <dgm:t>
        <a:bodyPr/>
        <a:lstStyle/>
        <a:p>
          <a:endParaRPr lang="en-US"/>
        </a:p>
      </dgm:t>
    </dgm:pt>
    <dgm:pt modelId="{A330F3E4-0F28-47F6-A166-065B053DFF88}">
      <dgm:prSet custT="1"/>
      <dgm:spPr>
        <a:solidFill>
          <a:schemeClr val="tx2">
            <a:lumMod val="90000"/>
            <a:lumOff val="10000"/>
          </a:schemeClr>
        </a:solidFill>
      </dgm:spPr>
      <dgm:t>
        <a:bodyPr lIns="144000"/>
        <a:lstStyle/>
        <a:p>
          <a:r>
            <a:rPr lang="en-ZA" sz="2000" b="1" kern="1200" cap="none" dirty="0">
              <a:latin typeface="Gill Sans MT" panose="020B0502020104020203"/>
              <a:ea typeface="+mn-ea"/>
              <a:cs typeface="+mn-cs"/>
            </a:rPr>
            <a:t>Lesson 5. </a:t>
          </a:r>
          <a:r>
            <a:rPr lang="en-US" sz="2000" b="0" i="0" kern="1200" dirty="0">
              <a:solidFill>
                <a:schemeClr val="tx2">
                  <a:lumMod val="50000"/>
                  <a:lumOff val="50000"/>
                </a:schemeClr>
              </a:solidFill>
            </a:rPr>
            <a:t>Files and UI in C++</a:t>
          </a:r>
          <a:r>
            <a:rPr lang="en-ZA" sz="2000" kern="1200" cap="none" dirty="0">
              <a:solidFill>
                <a:schemeClr val="tx2">
                  <a:lumMod val="50000"/>
                  <a:lumOff val="50000"/>
                </a:schemeClr>
              </a:solidFill>
            </a:rPr>
            <a:t> </a:t>
          </a:r>
          <a:endParaRPr lang="en-US" sz="2000" kern="1200" cap="none" dirty="0">
            <a:solidFill>
              <a:schemeClr val="tx2">
                <a:lumMod val="50000"/>
                <a:lumOff val="50000"/>
              </a:schemeClr>
            </a:solidFill>
          </a:endParaRPr>
        </a:p>
      </dgm:t>
    </dgm:pt>
    <dgm:pt modelId="{E0E81ADC-9F66-42B7-8252-2CCA0A27FACE}" type="parTrans" cxnId="{C0EB1D88-6446-47E4-99CE-F5F417CC52F5}">
      <dgm:prSet/>
      <dgm:spPr/>
      <dgm:t>
        <a:bodyPr/>
        <a:lstStyle/>
        <a:p>
          <a:endParaRPr lang="en-US" sz="1600" dirty="0"/>
        </a:p>
      </dgm:t>
    </dgm:pt>
    <dgm:pt modelId="{710C2E77-9EE7-453A-8E8B-70CC8531FA08}" type="sibTrans" cxnId="{C0EB1D88-6446-47E4-99CE-F5F417CC52F5}">
      <dgm:prSet/>
      <dgm:spPr/>
      <dgm:t>
        <a:bodyPr/>
        <a:lstStyle/>
        <a:p>
          <a:endParaRPr lang="en-US"/>
        </a:p>
      </dgm:t>
    </dgm:pt>
    <dgm:pt modelId="{F77E5DBE-809B-4934-AEFC-E0CF82680850}">
      <dgm:prSet custT="1"/>
      <dgm:spPr>
        <a:solidFill>
          <a:schemeClr val="accent1">
            <a:lumMod val="75000"/>
          </a:schemeClr>
        </a:solidFill>
      </dgm:spPr>
      <dgm:t>
        <a:bodyPr lIns="144000"/>
        <a:lstStyle/>
        <a:p>
          <a:r>
            <a:rPr lang="en-US" sz="2000" b="1" kern="1200" cap="none" dirty="0">
              <a:latin typeface="Gill Sans MT" panose="020B0502020104020203"/>
              <a:ea typeface="+mn-ea"/>
              <a:cs typeface="+mn-cs"/>
            </a:rPr>
            <a:t>Lesson 2. </a:t>
          </a:r>
          <a:r>
            <a:rPr lang="en-US" sz="2000" kern="1200" dirty="0"/>
            <a:t>Object-Oriented Design with C++</a:t>
          </a:r>
          <a:endParaRPr lang="ru-RU" sz="2000" kern="1200" cap="none" dirty="0">
            <a:solidFill>
              <a:schemeClr val="accent1">
                <a:lumMod val="60000"/>
                <a:lumOff val="40000"/>
              </a:schemeClr>
            </a:solidFill>
            <a:latin typeface="Gill Sans MT" panose="020B0502020104020203"/>
            <a:ea typeface="+mn-ea"/>
            <a:cs typeface="+mn-cs"/>
          </a:endParaRPr>
        </a:p>
      </dgm:t>
    </dgm:pt>
    <dgm:pt modelId="{3FADD6D9-423C-49AC-891C-2ED5C18466D9}" type="parTrans" cxnId="{5893D7E6-1DA4-42D2-8FDC-2ED6EFC30D47}">
      <dgm:prSet/>
      <dgm:spPr/>
      <dgm:t>
        <a:bodyPr/>
        <a:lstStyle/>
        <a:p>
          <a:endParaRPr lang="ru-RU"/>
        </a:p>
      </dgm:t>
    </dgm:pt>
    <dgm:pt modelId="{49C18DBA-CD31-49D2-AC8F-C4C215BFFCBE}" type="sibTrans" cxnId="{5893D7E6-1DA4-42D2-8FDC-2ED6EFC30D47}">
      <dgm:prSet/>
      <dgm:spPr/>
      <dgm:t>
        <a:bodyPr/>
        <a:lstStyle/>
        <a:p>
          <a:endParaRPr lang="ru-RU"/>
        </a:p>
      </dgm:t>
    </dgm:pt>
    <dgm:pt modelId="{68F5FA87-9D83-4938-8135-12906406FB54}">
      <dgm:prSet custT="1"/>
      <dgm:spPr>
        <a:solidFill>
          <a:schemeClr val="tx2">
            <a:lumMod val="90000"/>
            <a:lumOff val="10000"/>
          </a:schemeClr>
        </a:solidFill>
      </dgm:spPr>
      <dgm:t>
        <a:bodyPr lIns="144000"/>
        <a:lstStyle/>
        <a:p>
          <a:pPr marL="0" lvl="0" indent="0" defTabSz="711200"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Gill Sans MT" panose="020B0502020104020203"/>
              <a:ea typeface="+mn-ea"/>
              <a:cs typeface="+mn-cs"/>
            </a:rPr>
            <a:t>Lesson 3. </a:t>
          </a:r>
          <a:r>
            <a:rPr lang="en-US" sz="2000" b="0" i="0" kern="1200" dirty="0">
              <a:solidFill>
                <a:schemeClr val="tx2">
                  <a:lumMod val="50000"/>
                  <a:lumOff val="50000"/>
                </a:schemeClr>
              </a:solidFill>
            </a:rPr>
            <a:t>Data Structures</a:t>
          </a:r>
          <a:endParaRPr lang="ru-RU" sz="2000" kern="1200" cap="none" dirty="0">
            <a:solidFill>
              <a:schemeClr val="tx2">
                <a:lumMod val="50000"/>
                <a:lumOff val="50000"/>
              </a:schemeClr>
            </a:solidFill>
            <a:latin typeface="Gill Sans MT" panose="020B0502020104020203"/>
            <a:ea typeface="+mn-ea"/>
            <a:cs typeface="+mn-cs"/>
          </a:endParaRPr>
        </a:p>
      </dgm:t>
    </dgm:pt>
    <dgm:pt modelId="{1982533C-AFAF-4B88-8C9D-63D15C4DEB57}" type="parTrans" cxnId="{B5FDB712-A026-4671-B94B-4C87ADEAF62E}">
      <dgm:prSet/>
      <dgm:spPr/>
      <dgm:t>
        <a:bodyPr/>
        <a:lstStyle/>
        <a:p>
          <a:endParaRPr lang="ru-RU"/>
        </a:p>
      </dgm:t>
    </dgm:pt>
    <dgm:pt modelId="{424DD966-F307-4829-96C2-239A84AC0F46}" type="sibTrans" cxnId="{B5FDB712-A026-4671-B94B-4C87ADEAF62E}">
      <dgm:prSet/>
      <dgm:spPr/>
      <dgm:t>
        <a:bodyPr/>
        <a:lstStyle/>
        <a:p>
          <a:endParaRPr lang="ru-RU"/>
        </a:p>
      </dgm:t>
    </dgm:pt>
    <dgm:pt modelId="{6D207D14-66B7-42A2-A6A3-64AB05FAADCE}" type="pres">
      <dgm:prSet presAssocID="{4521682D-D380-46E3-A91A-18838A7DF1E3}" presName="linear" presStyleCnt="0">
        <dgm:presLayoutVars>
          <dgm:animLvl val="lvl"/>
          <dgm:resizeHandles val="exact"/>
        </dgm:presLayoutVars>
      </dgm:prSet>
      <dgm:spPr/>
    </dgm:pt>
    <dgm:pt modelId="{B09651CA-6082-4653-AB70-933BB1235F97}" type="pres">
      <dgm:prSet presAssocID="{4B6B7787-D76E-4F78-8FA9-31BCD6E10BB7}" presName="parentText" presStyleLbl="node1" presStyleIdx="0" presStyleCnt="5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625CCB83-139F-4C3E-BB50-1AAB056F816E}" type="pres">
      <dgm:prSet presAssocID="{089D225D-D8C3-4908-B7FF-753A969B2F06}" presName="spacer" presStyleCnt="0"/>
      <dgm:spPr/>
    </dgm:pt>
    <dgm:pt modelId="{14242B1F-D9B5-48D7-B880-6ADD69BA03A8}" type="pres">
      <dgm:prSet presAssocID="{F77E5DBE-809B-4934-AEFC-E0CF82680850}" presName="parentText" presStyleLbl="node1" presStyleIdx="1" presStyleCnt="5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68EFC29-8A99-437A-8E5B-E8590CA2C101}" type="pres">
      <dgm:prSet presAssocID="{49C18DBA-CD31-49D2-AC8F-C4C215BFFCBE}" presName="spacer" presStyleCnt="0"/>
      <dgm:spPr/>
    </dgm:pt>
    <dgm:pt modelId="{14C74C61-1CDB-4754-9DB7-BD125709153E}" type="pres">
      <dgm:prSet presAssocID="{68F5FA87-9D83-4938-8135-12906406FB54}" presName="parentText" presStyleLbl="node1" presStyleIdx="2" presStyleCnt="5" custLinFactNeighborX="-1671" custLinFactNeighborY="-66111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1080CE5-D987-459C-95B7-886EF3881AB0}" type="pres">
      <dgm:prSet presAssocID="{424DD966-F307-4829-96C2-239A84AC0F46}" presName="spacer" presStyleCnt="0"/>
      <dgm:spPr/>
    </dgm:pt>
    <dgm:pt modelId="{49C89894-5EBE-471A-A468-46210B8B996A}" type="pres">
      <dgm:prSet presAssocID="{DB8885A5-B6EB-4F2C-B565-8E471C95E4F5}" presName="parentText" presStyleLbl="node1" presStyleIdx="3" presStyleCnt="5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48EBDE82-67EA-4DEA-BA6A-97760560F4BC}" type="pres">
      <dgm:prSet presAssocID="{BF1C2B1D-3AC4-44C3-A217-E66F0BB7BD1D}" presName="spacer" presStyleCnt="0"/>
      <dgm:spPr/>
    </dgm:pt>
    <dgm:pt modelId="{F3432693-EA90-45F0-A9D1-07C9BF3C7ACB}" type="pres">
      <dgm:prSet presAssocID="{A330F3E4-0F28-47F6-A166-065B053DFF88}" presName="parentText" presStyleLbl="node1" presStyleIdx="4" presStyleCnt="5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02837B09-CF5A-43E3-B177-8DC69E8EBB48}" srcId="{4521682D-D380-46E3-A91A-18838A7DF1E3}" destId="{4B6B7787-D76E-4F78-8FA9-31BCD6E10BB7}" srcOrd="0" destOrd="0" parTransId="{C1B77C00-FD9A-44DF-9391-D30E6E08AEFF}" sibTransId="{089D225D-D8C3-4908-B7FF-753A969B2F06}"/>
    <dgm:cxn modelId="{B5FDB712-A026-4671-B94B-4C87ADEAF62E}" srcId="{4521682D-D380-46E3-A91A-18838A7DF1E3}" destId="{68F5FA87-9D83-4938-8135-12906406FB54}" srcOrd="2" destOrd="0" parTransId="{1982533C-AFAF-4B88-8C9D-63D15C4DEB57}" sibTransId="{424DD966-F307-4829-96C2-239A84AC0F46}"/>
    <dgm:cxn modelId="{F3597130-708F-4560-9E66-21B1D756096B}" type="presOf" srcId="{68F5FA87-9D83-4938-8135-12906406FB54}" destId="{14C74C61-1CDB-4754-9DB7-BD125709153E}" srcOrd="0" destOrd="0" presId="urn:microsoft.com/office/officeart/2005/8/layout/vList2"/>
    <dgm:cxn modelId="{1CC0E55B-A131-462D-90B2-C929BDB1A8A2}" type="presOf" srcId="{DB8885A5-B6EB-4F2C-B565-8E471C95E4F5}" destId="{49C89894-5EBE-471A-A468-46210B8B996A}" srcOrd="0" destOrd="0" presId="urn:microsoft.com/office/officeart/2005/8/layout/vList2"/>
    <dgm:cxn modelId="{ABC4BF73-4323-4885-B732-EA7E8D41BAF4}" type="presOf" srcId="{F77E5DBE-809B-4934-AEFC-E0CF82680850}" destId="{14242B1F-D9B5-48D7-B880-6ADD69BA03A8}" srcOrd="0" destOrd="0" presId="urn:microsoft.com/office/officeart/2005/8/layout/vList2"/>
    <dgm:cxn modelId="{C0EB1D88-6446-47E4-99CE-F5F417CC52F5}" srcId="{4521682D-D380-46E3-A91A-18838A7DF1E3}" destId="{A330F3E4-0F28-47F6-A166-065B053DFF88}" srcOrd="4" destOrd="0" parTransId="{E0E81ADC-9F66-42B7-8252-2CCA0A27FACE}" sibTransId="{710C2E77-9EE7-453A-8E8B-70CC8531FA08}"/>
    <dgm:cxn modelId="{E2B5D69F-D9D2-416D-94E3-CF16021898D0}" type="presOf" srcId="{4521682D-D380-46E3-A91A-18838A7DF1E3}" destId="{6D207D14-66B7-42A2-A6A3-64AB05FAADCE}" srcOrd="0" destOrd="0" presId="urn:microsoft.com/office/officeart/2005/8/layout/vList2"/>
    <dgm:cxn modelId="{4D99F7B9-41E4-43B6-9849-65F201B581BC}" srcId="{4521682D-D380-46E3-A91A-18838A7DF1E3}" destId="{DB8885A5-B6EB-4F2C-B565-8E471C95E4F5}" srcOrd="3" destOrd="0" parTransId="{FED07ECD-87E1-46C6-A685-6F11ED1B0244}" sibTransId="{BF1C2B1D-3AC4-44C3-A217-E66F0BB7BD1D}"/>
    <dgm:cxn modelId="{E80701C2-6539-463A-A151-C31C5428D761}" type="presOf" srcId="{A330F3E4-0F28-47F6-A166-065B053DFF88}" destId="{F3432693-EA90-45F0-A9D1-07C9BF3C7ACB}" srcOrd="0" destOrd="0" presId="urn:microsoft.com/office/officeart/2005/8/layout/vList2"/>
    <dgm:cxn modelId="{32EC64DD-682C-4BEF-85BA-D7D979E71F4E}" type="presOf" srcId="{4B6B7787-D76E-4F78-8FA9-31BCD6E10BB7}" destId="{B09651CA-6082-4653-AB70-933BB1235F97}" srcOrd="0" destOrd="0" presId="urn:microsoft.com/office/officeart/2005/8/layout/vList2"/>
    <dgm:cxn modelId="{5893D7E6-1DA4-42D2-8FDC-2ED6EFC30D47}" srcId="{4521682D-D380-46E3-A91A-18838A7DF1E3}" destId="{F77E5DBE-809B-4934-AEFC-E0CF82680850}" srcOrd="1" destOrd="0" parTransId="{3FADD6D9-423C-49AC-891C-2ED5C18466D9}" sibTransId="{49C18DBA-CD31-49D2-AC8F-C4C215BFFCBE}"/>
    <dgm:cxn modelId="{CF2AF8A6-7CFE-40B1-8B2A-CEF52463EA16}" type="presParOf" srcId="{6D207D14-66B7-42A2-A6A3-64AB05FAADCE}" destId="{B09651CA-6082-4653-AB70-933BB1235F97}" srcOrd="0" destOrd="0" presId="urn:microsoft.com/office/officeart/2005/8/layout/vList2"/>
    <dgm:cxn modelId="{8A6AFBDC-F2CD-4B8E-836A-2D1352192C08}" type="presParOf" srcId="{6D207D14-66B7-42A2-A6A3-64AB05FAADCE}" destId="{625CCB83-139F-4C3E-BB50-1AAB056F816E}" srcOrd="1" destOrd="0" presId="urn:microsoft.com/office/officeart/2005/8/layout/vList2"/>
    <dgm:cxn modelId="{E7DE2EFF-CB34-45C3-8435-F50E70742497}" type="presParOf" srcId="{6D207D14-66B7-42A2-A6A3-64AB05FAADCE}" destId="{14242B1F-D9B5-48D7-B880-6ADD69BA03A8}" srcOrd="2" destOrd="0" presId="urn:microsoft.com/office/officeart/2005/8/layout/vList2"/>
    <dgm:cxn modelId="{3F16EB53-3C12-4AA8-B624-E7DD0A727E14}" type="presParOf" srcId="{6D207D14-66B7-42A2-A6A3-64AB05FAADCE}" destId="{868EFC29-8A99-437A-8E5B-E8590CA2C101}" srcOrd="3" destOrd="0" presId="urn:microsoft.com/office/officeart/2005/8/layout/vList2"/>
    <dgm:cxn modelId="{3C5A7FDD-0B81-4386-9DE5-81E9E62CDFAC}" type="presParOf" srcId="{6D207D14-66B7-42A2-A6A3-64AB05FAADCE}" destId="{14C74C61-1CDB-4754-9DB7-BD125709153E}" srcOrd="4" destOrd="0" presId="urn:microsoft.com/office/officeart/2005/8/layout/vList2"/>
    <dgm:cxn modelId="{F4ABDF0F-5B28-466C-8912-B65F0087A4A1}" type="presParOf" srcId="{6D207D14-66B7-42A2-A6A3-64AB05FAADCE}" destId="{11080CE5-D987-459C-95B7-886EF3881AB0}" srcOrd="5" destOrd="0" presId="urn:microsoft.com/office/officeart/2005/8/layout/vList2"/>
    <dgm:cxn modelId="{F027BA3F-8226-4401-8E92-6DDA4C3DE181}" type="presParOf" srcId="{6D207D14-66B7-42A2-A6A3-64AB05FAADCE}" destId="{49C89894-5EBE-471A-A468-46210B8B996A}" srcOrd="6" destOrd="0" presId="urn:microsoft.com/office/officeart/2005/8/layout/vList2"/>
    <dgm:cxn modelId="{6A78EBC1-FC5A-4BDA-8CE9-1D97CFE4273F}" type="presParOf" srcId="{6D207D14-66B7-42A2-A6A3-64AB05FAADCE}" destId="{48EBDE82-67EA-4DEA-BA6A-97760560F4BC}" srcOrd="7" destOrd="0" presId="urn:microsoft.com/office/officeart/2005/8/layout/vList2"/>
    <dgm:cxn modelId="{15DB1653-EEEC-4908-AF72-0B6591E8A65D}" type="presParOf" srcId="{6D207D14-66B7-42A2-A6A3-64AB05FAADCE}" destId="{F3432693-EA90-45F0-A9D1-07C9BF3C7AC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7A689-FC4A-4FDF-BDDD-890A8474DEF9}">
      <dsp:nvSpPr>
        <dsp:cNvPr id="0" name=""/>
        <dsp:cNvSpPr/>
      </dsp:nvSpPr>
      <dsp:spPr>
        <a:xfrm>
          <a:off x="3858" y="518312"/>
          <a:ext cx="2088986" cy="29245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30200" rIns="16286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Lesson 1</a:t>
          </a:r>
          <a:r>
            <a:rPr lang="ru-RU" sz="2000" kern="1200" dirty="0">
              <a:solidFill>
                <a:schemeClr val="accent1">
                  <a:lumMod val="75000"/>
                </a:schemeClr>
              </a:solidFill>
            </a:rPr>
            <a:t>.</a:t>
          </a:r>
          <a:endParaRPr lang="en-US" sz="20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Write, Develop &amp; Solve problems with C++</a:t>
          </a:r>
        </a:p>
      </dsp:txBody>
      <dsp:txXfrm>
        <a:off x="3858" y="1629652"/>
        <a:ext cx="2088986" cy="1754748"/>
      </dsp:txXfrm>
    </dsp:sp>
    <dsp:sp modelId="{94E9EF1A-1D07-4210-9402-6C559E90358A}">
      <dsp:nvSpPr>
        <dsp:cNvPr id="0" name=""/>
        <dsp:cNvSpPr/>
      </dsp:nvSpPr>
      <dsp:spPr>
        <a:xfrm>
          <a:off x="609664" y="810770"/>
          <a:ext cx="877374" cy="877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404" tIns="12700" rIns="6840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609664" y="810770"/>
        <a:ext cx="877374" cy="877374"/>
      </dsp:txXfrm>
    </dsp:sp>
    <dsp:sp modelId="{B9E74D06-8974-46A7-BDE8-CAC0846523DB}">
      <dsp:nvSpPr>
        <dsp:cNvPr id="0" name=""/>
        <dsp:cNvSpPr/>
      </dsp:nvSpPr>
      <dsp:spPr>
        <a:xfrm>
          <a:off x="3858" y="3442820"/>
          <a:ext cx="208898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F9B26-840A-4F96-8D27-2D7E00511C9A}">
      <dsp:nvSpPr>
        <dsp:cNvPr id="0" name=""/>
        <dsp:cNvSpPr/>
      </dsp:nvSpPr>
      <dsp:spPr>
        <a:xfrm>
          <a:off x="2301743" y="518312"/>
          <a:ext cx="2088986" cy="29245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30200" rIns="16286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Lesson 2.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Object-Oriented Design with C++</a:t>
          </a:r>
        </a:p>
      </dsp:txBody>
      <dsp:txXfrm>
        <a:off x="2301743" y="1629652"/>
        <a:ext cx="2088986" cy="1754748"/>
      </dsp:txXfrm>
    </dsp:sp>
    <dsp:sp modelId="{DAC041B6-6570-477A-B4C1-5CB7E0EFE0DC}">
      <dsp:nvSpPr>
        <dsp:cNvPr id="0" name=""/>
        <dsp:cNvSpPr/>
      </dsp:nvSpPr>
      <dsp:spPr>
        <a:xfrm>
          <a:off x="2907549" y="810770"/>
          <a:ext cx="877374" cy="877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404" tIns="12700" rIns="6840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  <a:endParaRPr lang="en-US" sz="4800" kern="1200" dirty="0"/>
        </a:p>
      </dsp:txBody>
      <dsp:txXfrm>
        <a:off x="2907549" y="810770"/>
        <a:ext cx="877374" cy="877374"/>
      </dsp:txXfrm>
    </dsp:sp>
    <dsp:sp modelId="{F8ADDB2A-2689-4ACF-8222-B372EB5C8D35}">
      <dsp:nvSpPr>
        <dsp:cNvPr id="0" name=""/>
        <dsp:cNvSpPr/>
      </dsp:nvSpPr>
      <dsp:spPr>
        <a:xfrm>
          <a:off x="2301743" y="3442820"/>
          <a:ext cx="208898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53AE2-89B5-4ADC-817A-FEF4E0BC4B49}">
      <dsp:nvSpPr>
        <dsp:cNvPr id="0" name=""/>
        <dsp:cNvSpPr/>
      </dsp:nvSpPr>
      <dsp:spPr>
        <a:xfrm>
          <a:off x="4599628" y="518312"/>
          <a:ext cx="2088986" cy="29245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30200" rIns="16286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Lesson 3.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Structures</a:t>
          </a:r>
        </a:p>
      </dsp:txBody>
      <dsp:txXfrm>
        <a:off x="4599628" y="1629652"/>
        <a:ext cx="2088986" cy="1754748"/>
      </dsp:txXfrm>
    </dsp:sp>
    <dsp:sp modelId="{82EE2C17-F664-4616-8F76-97637F08E124}">
      <dsp:nvSpPr>
        <dsp:cNvPr id="0" name=""/>
        <dsp:cNvSpPr/>
      </dsp:nvSpPr>
      <dsp:spPr>
        <a:xfrm>
          <a:off x="5205434" y="810770"/>
          <a:ext cx="877374" cy="877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404" tIns="12700" rIns="6840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  <a:endParaRPr lang="en-US" sz="4800" kern="1200" dirty="0"/>
        </a:p>
      </dsp:txBody>
      <dsp:txXfrm>
        <a:off x="5205434" y="810770"/>
        <a:ext cx="877374" cy="877374"/>
      </dsp:txXfrm>
    </dsp:sp>
    <dsp:sp modelId="{96383FDE-483E-4E6D-B151-4FC41C065094}">
      <dsp:nvSpPr>
        <dsp:cNvPr id="0" name=""/>
        <dsp:cNvSpPr/>
      </dsp:nvSpPr>
      <dsp:spPr>
        <a:xfrm>
          <a:off x="4599628" y="3442820"/>
          <a:ext cx="208898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BA089-E576-4FF4-865F-C3BBF7659A23}">
      <dsp:nvSpPr>
        <dsp:cNvPr id="0" name=""/>
        <dsp:cNvSpPr/>
      </dsp:nvSpPr>
      <dsp:spPr>
        <a:xfrm>
          <a:off x="6897513" y="518312"/>
          <a:ext cx="2088986" cy="29245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30200" rIns="16286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Lesson 4.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Algorithms</a:t>
          </a:r>
        </a:p>
      </dsp:txBody>
      <dsp:txXfrm>
        <a:off x="6897513" y="1629652"/>
        <a:ext cx="2088986" cy="1754748"/>
      </dsp:txXfrm>
    </dsp:sp>
    <dsp:sp modelId="{3CBA3CC0-D70A-4B98-9329-64604EDF25F0}">
      <dsp:nvSpPr>
        <dsp:cNvPr id="0" name=""/>
        <dsp:cNvSpPr/>
      </dsp:nvSpPr>
      <dsp:spPr>
        <a:xfrm>
          <a:off x="7503319" y="810770"/>
          <a:ext cx="877374" cy="877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404" tIns="12700" rIns="6840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  <a:endParaRPr lang="en-US" sz="4800" kern="1200" dirty="0"/>
        </a:p>
      </dsp:txBody>
      <dsp:txXfrm>
        <a:off x="7503319" y="810770"/>
        <a:ext cx="877374" cy="877374"/>
      </dsp:txXfrm>
    </dsp:sp>
    <dsp:sp modelId="{5BE72261-3EB3-4585-8739-2FFBAED12B80}">
      <dsp:nvSpPr>
        <dsp:cNvPr id="0" name=""/>
        <dsp:cNvSpPr/>
      </dsp:nvSpPr>
      <dsp:spPr>
        <a:xfrm>
          <a:off x="6897513" y="3442820"/>
          <a:ext cx="208898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AA2D1-7ADE-4FAB-AB73-E999EB93EDA0}">
      <dsp:nvSpPr>
        <dsp:cNvPr id="0" name=""/>
        <dsp:cNvSpPr/>
      </dsp:nvSpPr>
      <dsp:spPr>
        <a:xfrm>
          <a:off x="9195398" y="518312"/>
          <a:ext cx="2088986" cy="29245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30200" rIns="16286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Lesson 5.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Files &amp; UI in C++</a:t>
          </a:r>
        </a:p>
      </dsp:txBody>
      <dsp:txXfrm>
        <a:off x="9195398" y="1629652"/>
        <a:ext cx="2088986" cy="1754748"/>
      </dsp:txXfrm>
    </dsp:sp>
    <dsp:sp modelId="{FEC87D35-FF68-4830-9865-7026502B7734}">
      <dsp:nvSpPr>
        <dsp:cNvPr id="0" name=""/>
        <dsp:cNvSpPr/>
      </dsp:nvSpPr>
      <dsp:spPr>
        <a:xfrm>
          <a:off x="9801204" y="810770"/>
          <a:ext cx="877374" cy="877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404" tIns="12700" rIns="6840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5</a:t>
          </a:r>
          <a:endParaRPr lang="en-US" sz="4800" kern="1200" dirty="0"/>
        </a:p>
      </dsp:txBody>
      <dsp:txXfrm>
        <a:off x="9801204" y="810770"/>
        <a:ext cx="877374" cy="877374"/>
      </dsp:txXfrm>
    </dsp:sp>
    <dsp:sp modelId="{F57AF353-CCB4-4030-9EEE-1DC7B4B0CC7D}">
      <dsp:nvSpPr>
        <dsp:cNvPr id="0" name=""/>
        <dsp:cNvSpPr/>
      </dsp:nvSpPr>
      <dsp:spPr>
        <a:xfrm>
          <a:off x="9195398" y="3442820"/>
          <a:ext cx="208898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651CA-6082-4653-AB70-933BB1235F97}">
      <dsp:nvSpPr>
        <dsp:cNvPr id="0" name=""/>
        <dsp:cNvSpPr/>
      </dsp:nvSpPr>
      <dsp:spPr>
        <a:xfrm>
          <a:off x="0" y="9800"/>
          <a:ext cx="5422390" cy="684450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 cap="none" dirty="0"/>
            <a:t>Lesson 1. </a:t>
          </a:r>
          <a:r>
            <a:rPr lang="en-US" sz="2000" b="0" i="0" kern="1200" dirty="0">
              <a:solidFill>
                <a:schemeClr val="tx2">
                  <a:lumMod val="50000"/>
                  <a:lumOff val="50000"/>
                </a:schemeClr>
              </a:solidFill>
            </a:rPr>
            <a:t>Write, develop and solve problems with C++</a:t>
          </a:r>
          <a:endParaRPr lang="en-US" sz="2000" kern="1200" cap="none" dirty="0">
            <a:solidFill>
              <a:schemeClr val="tx2">
                <a:lumMod val="50000"/>
                <a:lumOff val="50000"/>
              </a:schemeClr>
            </a:solidFill>
          </a:endParaRPr>
        </a:p>
      </dsp:txBody>
      <dsp:txXfrm>
        <a:off x="0" y="9800"/>
        <a:ext cx="5422390" cy="684450"/>
      </dsp:txXfrm>
    </dsp:sp>
    <dsp:sp modelId="{14242B1F-D9B5-48D7-B880-6ADD69BA03A8}">
      <dsp:nvSpPr>
        <dsp:cNvPr id="0" name=""/>
        <dsp:cNvSpPr/>
      </dsp:nvSpPr>
      <dsp:spPr>
        <a:xfrm>
          <a:off x="0" y="731690"/>
          <a:ext cx="5422390" cy="684450"/>
        </a:xfrm>
        <a:prstGeom prst="rect">
          <a:avLst/>
        </a:prstGeom>
        <a:solidFill>
          <a:schemeClr val="accent1">
            <a:lumMod val="7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Gill Sans MT" panose="020B0502020104020203"/>
              <a:ea typeface="+mn-ea"/>
              <a:cs typeface="+mn-cs"/>
            </a:rPr>
            <a:t>Lesson 2. </a:t>
          </a:r>
          <a:r>
            <a:rPr lang="en-US" sz="2000" kern="1200" dirty="0"/>
            <a:t>Object-Oriented Design with C++</a:t>
          </a:r>
          <a:endParaRPr lang="ru-RU" sz="2000" kern="1200" cap="none" dirty="0">
            <a:solidFill>
              <a:schemeClr val="accent1">
                <a:lumMod val="60000"/>
                <a:lumOff val="40000"/>
              </a:schemeClr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0" y="731690"/>
        <a:ext cx="5422390" cy="684450"/>
      </dsp:txXfrm>
    </dsp:sp>
    <dsp:sp modelId="{14C74C61-1CDB-4754-9DB7-BD125709153E}">
      <dsp:nvSpPr>
        <dsp:cNvPr id="0" name=""/>
        <dsp:cNvSpPr/>
      </dsp:nvSpPr>
      <dsp:spPr>
        <a:xfrm>
          <a:off x="0" y="1428829"/>
          <a:ext cx="5422390" cy="684450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00" tIns="76200" rIns="76200" bIns="76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Gill Sans MT" panose="020B0502020104020203"/>
              <a:ea typeface="+mn-ea"/>
              <a:cs typeface="+mn-cs"/>
            </a:rPr>
            <a:t>Lesson 3. </a:t>
          </a:r>
          <a:r>
            <a:rPr lang="en-US" sz="2000" b="0" i="0" kern="1200" dirty="0">
              <a:solidFill>
                <a:schemeClr val="tx2">
                  <a:lumMod val="50000"/>
                  <a:lumOff val="50000"/>
                </a:schemeClr>
              </a:solidFill>
            </a:rPr>
            <a:t>Data Structures</a:t>
          </a:r>
          <a:endParaRPr lang="ru-RU" sz="2000" kern="1200" cap="none" dirty="0">
            <a:solidFill>
              <a:schemeClr val="tx2">
                <a:lumMod val="50000"/>
                <a:lumOff val="50000"/>
              </a:schemeClr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0" y="1428829"/>
        <a:ext cx="5422390" cy="684450"/>
      </dsp:txXfrm>
    </dsp:sp>
    <dsp:sp modelId="{49C89894-5EBE-471A-A468-46210B8B996A}">
      <dsp:nvSpPr>
        <dsp:cNvPr id="0" name=""/>
        <dsp:cNvSpPr/>
      </dsp:nvSpPr>
      <dsp:spPr>
        <a:xfrm>
          <a:off x="0" y="2175470"/>
          <a:ext cx="5422390" cy="684450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 cap="none" dirty="0">
              <a:latin typeface="Gill Sans MT" panose="020B0502020104020203"/>
              <a:ea typeface="+mn-ea"/>
              <a:cs typeface="+mn-cs"/>
            </a:rPr>
            <a:t>Lesson 4. </a:t>
          </a:r>
          <a:r>
            <a:rPr lang="en-US" sz="2000" kern="1200" dirty="0">
              <a:solidFill>
                <a:schemeClr val="tx2">
                  <a:lumMod val="50000"/>
                  <a:lumOff val="50000"/>
                </a:schemeClr>
              </a:solidFill>
            </a:rPr>
            <a:t>Algorithms</a:t>
          </a:r>
          <a:endParaRPr lang="en-US" sz="2000" kern="1200" cap="none" dirty="0">
            <a:solidFill>
              <a:schemeClr val="tx2">
                <a:lumMod val="50000"/>
                <a:lumOff val="50000"/>
              </a:schemeClr>
            </a:solidFill>
          </a:endParaRPr>
        </a:p>
      </dsp:txBody>
      <dsp:txXfrm>
        <a:off x="0" y="2175470"/>
        <a:ext cx="5422390" cy="684450"/>
      </dsp:txXfrm>
    </dsp:sp>
    <dsp:sp modelId="{F3432693-EA90-45F0-A9D1-07C9BF3C7ACB}">
      <dsp:nvSpPr>
        <dsp:cNvPr id="0" name=""/>
        <dsp:cNvSpPr/>
      </dsp:nvSpPr>
      <dsp:spPr>
        <a:xfrm>
          <a:off x="0" y="2897361"/>
          <a:ext cx="5422390" cy="684450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 cap="none" dirty="0">
              <a:latin typeface="Gill Sans MT" panose="020B0502020104020203"/>
              <a:ea typeface="+mn-ea"/>
              <a:cs typeface="+mn-cs"/>
            </a:rPr>
            <a:t>Lesson 5. </a:t>
          </a:r>
          <a:r>
            <a:rPr lang="en-US" sz="2000" b="0" i="0" kern="1200" dirty="0">
              <a:solidFill>
                <a:schemeClr val="tx2">
                  <a:lumMod val="50000"/>
                  <a:lumOff val="50000"/>
                </a:schemeClr>
              </a:solidFill>
            </a:rPr>
            <a:t>Files and UI in C++</a:t>
          </a:r>
          <a:r>
            <a:rPr lang="en-ZA" sz="2000" kern="1200" cap="none" dirty="0">
              <a:solidFill>
                <a:schemeClr val="tx2">
                  <a:lumMod val="50000"/>
                  <a:lumOff val="50000"/>
                </a:schemeClr>
              </a:solidFill>
            </a:rPr>
            <a:t> </a:t>
          </a:r>
          <a:endParaRPr lang="en-US" sz="2000" kern="1200" cap="none" dirty="0">
            <a:solidFill>
              <a:schemeClr val="tx2">
                <a:lumMod val="50000"/>
                <a:lumOff val="50000"/>
              </a:schemeClr>
            </a:solidFill>
          </a:endParaRPr>
        </a:p>
      </dsp:txBody>
      <dsp:txXfrm>
        <a:off x="0" y="2897361"/>
        <a:ext cx="5422390" cy="684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151EFB99-1B56-4C3B-A920-C9F63568B3B5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86ABC99C-FE52-4C54-9A6D-3953E335B0E7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1BCC6BCE-EC6C-445D-BA79-A177C90174D5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16">
            <a:extLst>
              <a:ext uri="{FF2B5EF4-FFF2-40B4-BE49-F238E27FC236}">
                <a16:creationId xmlns:a16="http://schemas.microsoft.com/office/drawing/2014/main" id="{46C05DA0-042B-4AB7-966D-2F1CBA3D4B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E37178-2D43-4C1E-9159-6999FCC720E8}" type="slidenum">
              <a:rPr lang="en-US" altLang="tr-TR">
                <a:latin typeface="Times New Roman" panose="02020603050405020304" pitchFamily="18" charset="0"/>
              </a:rPr>
              <a:pPr/>
              <a:t>34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241667" name="Rectangle 1">
            <a:extLst>
              <a:ext uri="{FF2B5EF4-FFF2-40B4-BE49-F238E27FC236}">
                <a16:creationId xmlns:a16="http://schemas.microsoft.com/office/drawing/2014/main" id="{BBE042AD-A3A0-4B7F-B2C1-CD1CA16943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1668" name="Text Box 2">
            <a:extLst>
              <a:ext uri="{FF2B5EF4-FFF2-40B4-BE49-F238E27FC236}">
                <a16:creationId xmlns:a16="http://schemas.microsoft.com/office/drawing/2014/main" id="{B6961ECB-0CD3-404A-B8F1-66A9864C7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16">
            <a:extLst>
              <a:ext uri="{FF2B5EF4-FFF2-40B4-BE49-F238E27FC236}">
                <a16:creationId xmlns:a16="http://schemas.microsoft.com/office/drawing/2014/main" id="{15A0D34F-746E-4460-AF30-4AAA83304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02CD5E-16F9-4B24-B59A-AAC598632A57}" type="slidenum">
              <a:rPr lang="en-US" altLang="tr-TR">
                <a:latin typeface="Times New Roman" panose="02020603050405020304" pitchFamily="18" charset="0"/>
              </a:rPr>
              <a:pPr/>
              <a:t>35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243715" name="Rectangle 1">
            <a:extLst>
              <a:ext uri="{FF2B5EF4-FFF2-40B4-BE49-F238E27FC236}">
                <a16:creationId xmlns:a16="http://schemas.microsoft.com/office/drawing/2014/main" id="{8BD338BA-2091-4084-86A9-ED3741856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3716" name="Text Box 2">
            <a:extLst>
              <a:ext uri="{FF2B5EF4-FFF2-40B4-BE49-F238E27FC236}">
                <a16:creationId xmlns:a16="http://schemas.microsoft.com/office/drawing/2014/main" id="{05C5DFDA-EE6E-44BA-A6B6-BA17F967E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19">
            <a:extLst>
              <a:ext uri="{FF2B5EF4-FFF2-40B4-BE49-F238E27FC236}">
                <a16:creationId xmlns:a16="http://schemas.microsoft.com/office/drawing/2014/main" id="{229654B8-CDDC-458E-ABD8-728A71E5CA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F50791-46D4-4F1B-8787-1852F97C4B30}" type="slidenum">
              <a:rPr lang="en-US" altLang="tr-TR">
                <a:latin typeface="Times New Roman" panose="02020603050405020304" pitchFamily="18" charset="0"/>
              </a:rPr>
              <a:pPr/>
              <a:t>36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245763" name="Rectangle 1">
            <a:extLst>
              <a:ext uri="{FF2B5EF4-FFF2-40B4-BE49-F238E27FC236}">
                <a16:creationId xmlns:a16="http://schemas.microsoft.com/office/drawing/2014/main" id="{D6BD53C6-58CB-4BCA-80F2-2425FAE06F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64" name="Text Box 2">
            <a:extLst>
              <a:ext uri="{FF2B5EF4-FFF2-40B4-BE49-F238E27FC236}">
                <a16:creationId xmlns:a16="http://schemas.microsoft.com/office/drawing/2014/main" id="{1DE28DD5-AB15-4B19-BD7F-6FAB24DB6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19">
            <a:extLst>
              <a:ext uri="{FF2B5EF4-FFF2-40B4-BE49-F238E27FC236}">
                <a16:creationId xmlns:a16="http://schemas.microsoft.com/office/drawing/2014/main" id="{4D2C06D3-8162-462B-AEB9-3276D67E6B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D53433-27D0-4D4D-80EE-F278BD3B5746}" type="slidenum">
              <a:rPr lang="en-US" altLang="tr-TR">
                <a:latin typeface="Times New Roman" panose="02020603050405020304" pitchFamily="18" charset="0"/>
              </a:rPr>
              <a:pPr/>
              <a:t>37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247811" name="Rectangle 1">
            <a:extLst>
              <a:ext uri="{FF2B5EF4-FFF2-40B4-BE49-F238E27FC236}">
                <a16:creationId xmlns:a16="http://schemas.microsoft.com/office/drawing/2014/main" id="{ECCECFF1-0E65-4BCF-B23D-F1EAF8C16F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7812" name="Text Box 2">
            <a:extLst>
              <a:ext uri="{FF2B5EF4-FFF2-40B4-BE49-F238E27FC236}">
                <a16:creationId xmlns:a16="http://schemas.microsoft.com/office/drawing/2014/main" id="{4CF887D5-7CD5-41C4-8724-1281B181B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2A290010-78F8-449A-8E55-FE88EE8226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2C82C3A5-7C2A-4CD7-AAAB-556B859D78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EC34DF31-475F-40C5-AD1C-DB9205FFB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1511BC6-76E9-462E-B4A5-4A11E17D48C1}" type="slidenum">
              <a:rPr lang="en-CA" altLang="en-RW"/>
              <a:pPr/>
              <a:t>44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03C33BC6-90E9-410F-8BDD-3C77675B6E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E85D46D8-4E43-40BD-A02D-C79970AC4E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66AFC751-4D83-4A9C-B9E0-D842909B5C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AC3EE2F-1471-4099-B7DB-5EBFE22F4EC6}" type="slidenum">
              <a:rPr lang="en-CA" altLang="en-RW"/>
              <a:pPr/>
              <a:t>45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5E76CDA1-257E-4442-9B54-BEE375BF0F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77E0B227-6F99-42B3-BA78-8386942E77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0CF9DF46-D085-4E8F-8358-5DC2215E0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7B9B813-2608-4958-990C-8E8A04A800D0}" type="slidenum">
              <a:rPr lang="en-CA" altLang="en-RW"/>
              <a:pPr/>
              <a:t>46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E86CE651-DDB5-4C38-8F53-A0287A86C2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0A657F6F-3D7F-41D8-ACE6-C068355A4A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D35BA2B6-16A7-42AC-BAE1-6A54F1F581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76A8C3F-20BC-43B3-9E49-ADE156CCA17C}" type="slidenum">
              <a:rPr lang="en-CA" altLang="en-RW"/>
              <a:pPr/>
              <a:t>47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71FB4DF9-8F01-4D2E-8818-4A9DC1864E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9A990A71-AFF9-43E3-945A-EB13B0BE49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DF0AD7D9-E8A5-4349-9D09-E811C7558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73A4783-A38B-4C48-B00F-4A9AA80AC5E1}" type="slidenum">
              <a:rPr lang="en-CA" altLang="en-RW"/>
              <a:pPr/>
              <a:t>48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3BDB6761-9591-4EE6-8A61-50CF471E11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5FC5E5DA-985F-4323-8A5A-D0C7E4C01E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725227A7-05E7-4ACD-ADB3-D5C8D8DA7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A5EFBB7-5E21-4641-8588-CCCD9C41E978}" type="slidenum">
              <a:rPr lang="en-CA" altLang="en-RW"/>
              <a:pPr/>
              <a:t>49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43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F67494EC-7CF2-4014-B9BD-8F5EB7870B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5DBF641E-B87A-4FEE-9C22-33C9747749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E799ADDF-BE44-42DA-AA26-A1CB4C498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16AEA5D-72E6-452A-B2D2-A5C3072F183A}" type="slidenum">
              <a:rPr lang="en-CA" altLang="en-RW"/>
              <a:pPr/>
              <a:t>50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B93D973A-5996-4132-A8CE-E6DA1F14F2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3B70BA15-87C4-4E4D-83D0-01DE053A8B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96A0006E-05EC-49D8-AB16-2FB947C4B3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25069DB-E471-4D69-9D2A-1F99DD9D8629}" type="slidenum">
              <a:rPr lang="en-CA" altLang="en-RW"/>
              <a:pPr/>
              <a:t>51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E901E2DE-7D59-48CE-828C-BD73535E12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7FDEF217-DB9B-4CDB-AA4E-C799054671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722E134D-5099-460C-B7D8-AC6C0F8D2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6FCD625-356E-42D0-9994-9CFE4EFF6FBF}" type="slidenum">
              <a:rPr lang="en-CA" altLang="en-RW"/>
              <a:pPr/>
              <a:t>52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011E8143-FA4E-4CF2-B6A4-9A0C7EDB1E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9E2A69F3-192F-486A-A07E-AF6E291FBC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E596AC05-D891-4AF8-A1AB-87AA5D24E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C0F360-DCF2-468E-9B5A-963AA21D4533}" type="slidenum">
              <a:rPr lang="en-CA" altLang="en-RW"/>
              <a:pPr/>
              <a:t>53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A892D700-5972-4ED0-8EEA-7638B94706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0152EEC3-4D24-4D30-BE4D-6BBC91CAF3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8891DA4B-E706-4956-854C-4A7905C1E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CAABC17-56CC-4111-8530-13BAFE5487F1}" type="slidenum">
              <a:rPr lang="en-CA" altLang="en-RW"/>
              <a:pPr/>
              <a:t>54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B4444184-83D6-4FFB-B85C-1CE5B888D6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EDEE4D4D-9CB1-415E-9EBF-0FC14D6644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291E373D-409D-40DB-906A-D9C163A6F5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FFAD3F9-7607-491D-BD62-1E4818EC7478}" type="slidenum">
              <a:rPr lang="en-CA" altLang="en-RW"/>
              <a:pPr/>
              <a:t>55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7DB91085-7A94-4550-85B8-E3D96DE043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89ECE005-5E47-4D13-99AA-837F332A6C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BD2CAC28-5C4A-458F-83F1-405C4B802D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E3DF5D6-A17C-4753-B7E3-FA2ABDCA8363}" type="slidenum">
              <a:rPr lang="en-CA" altLang="en-RW"/>
              <a:pPr/>
              <a:t>56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383D7432-DB95-4D7D-93A0-53099868BC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1931FD93-80E0-48B0-947B-256A1299C3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C82A5CF2-3AEF-423B-8DF2-FD2470B785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B11295B-2695-473F-A34F-1546C1CFDA57}" type="slidenum">
              <a:rPr lang="en-CA" altLang="en-RW"/>
              <a:pPr/>
              <a:t>57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089096E9-141A-4713-8BAD-F33B85C5F8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6FA8CC66-FF55-42E7-AF94-5C4ABAA223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205A226B-485A-4592-AF71-D8A487BA3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849A6C2-ADB9-40D0-835F-547458270D85}" type="slidenum">
              <a:rPr lang="en-CA" altLang="en-RW"/>
              <a:pPr/>
              <a:t>58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43C515A0-2BF0-441E-8D08-31E92A0C7F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53134294-1DE0-468C-BDFB-1E26CEA814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28FA9BB5-16D5-4560-AE97-6F36CABF6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55E00B7-FD5C-4B39-8E79-A555FF9A0B67}" type="slidenum">
              <a:rPr lang="en-CA" altLang="en-RW"/>
              <a:pPr/>
              <a:t>59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4261BC89-6490-43A2-931D-9E95FD357C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85E8F600-A8D7-403B-8EF2-19166606ED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8CDB6653-A409-4C11-AABE-716E6A9D5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0E32E6-D020-4F35-ACFF-4A99DC549AD2}" type="slidenum">
              <a:rPr lang="en-CA" altLang="en-RW"/>
              <a:pPr/>
              <a:t>60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4453DC1A-43EC-4018-86EE-4F1C514646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2CE69F91-3246-4C1C-BBFF-D954AFCB9A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C2542EA2-5544-478C-9972-38B5133AD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4793613-355E-499C-B3E5-8602EAB7CFD8}" type="slidenum">
              <a:rPr lang="en-CA" altLang="en-RW"/>
              <a:pPr/>
              <a:t>61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6D181276-7C91-441D-970C-238E8E5592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38EF01F3-E373-4C12-85E6-15E48B5922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000360BC-7885-4A06-AF1C-F12ED061A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6AA53E3-6433-4096-A11D-2B4A101AADEE}" type="slidenum">
              <a:rPr lang="en-CA" altLang="en-RW"/>
              <a:pPr/>
              <a:t>62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CF22B43B-970E-47E4-96A0-9898C3CE6B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FCE68D6-83AF-44F0-88DC-A80866178E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18DFF4D7-614A-47DE-B68C-EA58AF0F2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2E452F0-C399-44C1-877C-28BD7996171A}" type="slidenum">
              <a:rPr lang="en-CA" altLang="en-RW"/>
              <a:pPr/>
              <a:t>63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3246EB82-107E-4C9E-9538-60D3A76BA9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20C888CE-D17E-4DF1-9FF9-DF141F4045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26DA8CB2-FE37-4A08-967A-4121010F9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0F561FD-4BD8-41D8-BE7A-F5DE74EFA490}" type="slidenum">
              <a:rPr lang="en-CA" altLang="en-RW"/>
              <a:pPr/>
              <a:t>64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2CA88E4F-736D-40EA-BAE2-C0A032C7C6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433A7461-1B2C-492A-9990-D22712754E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E27DA98-6FEE-4312-817C-100571E63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6D239B-7A2E-4096-9272-AE25F7248187}" type="slidenum">
              <a:rPr lang="en-CA" altLang="en-RW"/>
              <a:pPr/>
              <a:t>65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F4BF263C-8A0D-43EE-A98D-A90ACCA52C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A744E45E-6C50-4F7D-957D-0CF2239CD7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E3158692-85DB-4436-815E-5960469743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668E1B1-28DC-4587-BD7C-3BE6A2B1123B}" type="slidenum">
              <a:rPr lang="en-CA" altLang="en-RW"/>
              <a:pPr/>
              <a:t>66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4DCE0F9E-D1CE-4FEA-9628-AD3EA148A7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62C40F80-2C68-4F66-A0E3-E0EE925658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5AEE8B5D-E4F9-4FBF-8CAB-5DFA019F9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66F0D1B-6557-4AC8-A585-49FCB9537AF3}" type="slidenum">
              <a:rPr lang="en-CA" altLang="en-RW"/>
              <a:pPr/>
              <a:t>67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23CC4C37-9AC8-47EB-B17C-3436C86724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A45A5289-F664-4FB7-9334-47C4F0D739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24F69F06-0987-4FD9-BBFD-9FBB103A02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E668F3E-5ED4-4637-87D6-F7954C85235C}" type="slidenum">
              <a:rPr lang="en-CA" altLang="en-RW"/>
              <a:pPr/>
              <a:t>68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BB7D3AAF-2350-4A8A-80A2-98F5820D97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7A2EA44E-52D8-43D9-AB3C-F327D6CAA9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2CBC94E0-33CF-40FB-A825-A5AFAEC293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0DED88D-2E32-4F03-9F3C-12977FE251DE}" type="slidenum">
              <a:rPr lang="en-CA" altLang="en-RW"/>
              <a:pPr/>
              <a:t>69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666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DCF70D23-E11C-42BB-AD63-7A9A74403D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F43913B2-EC47-44EA-8656-040CC0E9CE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9C29CE91-44F9-4552-8A23-2B5C1046B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36A18A9-CDC0-4848-BFC6-A384F357214D}" type="slidenum">
              <a:rPr lang="en-CA" altLang="en-RW"/>
              <a:pPr/>
              <a:t>70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1D3B8ECB-CDDE-4F08-A353-DF22D4B7B6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75CF0D8F-BA2C-4DE6-917B-107D379E62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34A6FC02-F892-41C2-B237-EE9B8F836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AD0538B-BD5F-448F-9193-790C0B5FB852}" type="slidenum">
              <a:rPr lang="en-CA" altLang="en-RW"/>
              <a:pPr/>
              <a:t>71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08061F16-083F-41A8-A158-DA54162E94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C8347730-FBC7-46BE-A1B0-EB5B3C7A73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8436BB0F-BCEC-4B1C-817B-2450A8670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D719FE6-A1E2-4368-89F8-3DF296E2220E}" type="slidenum">
              <a:rPr lang="en-CA" altLang="en-RW"/>
              <a:pPr/>
              <a:t>72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D2AD1BEE-7EDE-4F9A-90D7-50952C0402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241346FF-0EF6-4CA4-AF02-50618080BA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C107EAF3-A709-4696-AC1F-998C7E25D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AB6FE21-DB23-4B04-8723-E1775B4BAD0F}" type="slidenum">
              <a:rPr lang="en-CA" altLang="en-RW"/>
              <a:pPr/>
              <a:t>73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4624F0E6-7AA6-44A2-93E4-FF8D5E1853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9D141F89-8CCA-481E-A9AB-76876F2F15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741AA264-FF46-455E-A648-A8E394C2C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E2C750C-25D5-4B87-BD1C-21691E02B7F2}" type="slidenum">
              <a:rPr lang="en-CA" altLang="en-RW"/>
              <a:pPr/>
              <a:t>74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F5903D10-EA07-461E-A06B-CFADF7CE88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A6FF955E-F336-45D7-97F6-0A16674FDD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EB4C2189-0621-4EB4-9F04-AD6853CAF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707D2B2-5B11-4F25-85A2-B854BF27DDAB}" type="slidenum">
              <a:rPr lang="en-CA" altLang="en-RW"/>
              <a:pPr/>
              <a:t>75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C104AA7A-8AEE-4C0F-BD04-3910452BD3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ABC02B10-BFA4-460A-9183-12EC6BDF16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8B06F539-2516-48DA-856C-18E9C69434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E366BF-C46C-4FAE-8441-0D305ED4B9E8}" type="slidenum">
              <a:rPr lang="en-CA" altLang="en-RW"/>
              <a:pPr/>
              <a:t>76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6667D881-B4BA-4E24-ADC5-81588CC2EB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58E5E211-0AC4-40BD-83F8-412C04AAB1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F7007241-2A6A-4030-AD99-42AD10DF50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832039D-1A97-40FC-8E46-551625D0259E}" type="slidenum">
              <a:rPr lang="en-CA" altLang="en-RW"/>
              <a:pPr/>
              <a:t>77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4FD8865A-F580-4FE8-A91A-A60A4516A2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B9CA40FF-C256-4C93-9669-21540B6F55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CCBBDFD9-A15D-4421-9E75-CF0BC43FE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B11CEE7-5B06-4D84-A637-A37D1D850034}" type="slidenum">
              <a:rPr lang="en-CA" altLang="en-RW"/>
              <a:pPr/>
              <a:t>78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536375EC-625A-4DF1-80A6-02C5820335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60A78F18-639D-4288-9DE0-093AA3C4AF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RW" altLang="en-RW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24829A08-F1F7-4D22-87D3-2E9D572A4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5090296-B6DF-452C-8A7E-9459FD36D327}" type="slidenum">
              <a:rPr lang="en-CA" altLang="en-RW"/>
              <a:pPr/>
              <a:t>79</a:t>
            </a:fld>
            <a:endParaRPr lang="en-CA" altLang="en-R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Slide Image Placeholder 1">
            <a:extLst>
              <a:ext uri="{FF2B5EF4-FFF2-40B4-BE49-F238E27FC236}">
                <a16:creationId xmlns:a16="http://schemas.microsoft.com/office/drawing/2014/main" id="{13BFE1F2-5AAC-4498-9BEE-BA6A7DDC9E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4" name="Notes Placeholder 2">
            <a:extLst>
              <a:ext uri="{FF2B5EF4-FFF2-40B4-BE49-F238E27FC236}">
                <a16:creationId xmlns:a16="http://schemas.microsoft.com/office/drawing/2014/main" id="{579C601D-09B3-46DC-AC6E-FD80D9E9E7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r-TR" altLang="tr-TR"/>
          </a:p>
        </p:txBody>
      </p:sp>
      <p:sp>
        <p:nvSpPr>
          <p:cNvPr id="218115" name="Slide Number Placeholder 3">
            <a:extLst>
              <a:ext uri="{FF2B5EF4-FFF2-40B4-BE49-F238E27FC236}">
                <a16:creationId xmlns:a16="http://schemas.microsoft.com/office/drawing/2014/main" id="{14558505-74D6-4C13-ADCB-5F18DEA35F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BA065F-3688-420F-AA0F-5A6C96EAF3BB}" type="slidenum">
              <a:rPr lang="en-US" altLang="tr-TR">
                <a:latin typeface="Times New Roman" panose="02020603050405020304" pitchFamily="18" charset="0"/>
              </a:rPr>
              <a:pPr/>
              <a:t>22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45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Slide Image Placeholder 1">
            <a:extLst>
              <a:ext uri="{FF2B5EF4-FFF2-40B4-BE49-F238E27FC236}">
                <a16:creationId xmlns:a16="http://schemas.microsoft.com/office/drawing/2014/main" id="{BDE62664-7713-436C-842D-428E5E6E51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0162" name="Notes Placeholder 2">
            <a:extLst>
              <a:ext uri="{FF2B5EF4-FFF2-40B4-BE49-F238E27FC236}">
                <a16:creationId xmlns:a16="http://schemas.microsoft.com/office/drawing/2014/main" id="{D7080119-7B00-4708-BE78-31B10856F1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r-TR" altLang="tr-TR"/>
          </a:p>
        </p:txBody>
      </p:sp>
      <p:sp>
        <p:nvSpPr>
          <p:cNvPr id="220163" name="Slide Number Placeholder 3">
            <a:extLst>
              <a:ext uri="{FF2B5EF4-FFF2-40B4-BE49-F238E27FC236}">
                <a16:creationId xmlns:a16="http://schemas.microsoft.com/office/drawing/2014/main" id="{590619DA-8CF7-444D-8AF0-5D2E66C3C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683D83-4611-4085-A174-E8AB57B1B519}" type="slidenum">
              <a:rPr lang="en-US" altLang="tr-TR">
                <a:latin typeface="Times New Roman" panose="02020603050405020304" pitchFamily="18" charset="0"/>
              </a:rPr>
              <a:pPr/>
              <a:t>23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16">
            <a:extLst>
              <a:ext uri="{FF2B5EF4-FFF2-40B4-BE49-F238E27FC236}">
                <a16:creationId xmlns:a16="http://schemas.microsoft.com/office/drawing/2014/main" id="{E6028D3F-5B68-4B35-9744-83E28FE93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Pct val="100000"/>
            </a:pPr>
            <a:fld id="{B0D94A96-6AD8-4E15-A23A-EE5043D1277F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ejaVu Sans" charset="0"/>
              </a:rPr>
              <a:pPr>
                <a:buSzPct val="100000"/>
              </a:pPr>
              <a:t>31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  <a:ea typeface="Droid Sans Fallback" charset="0"/>
              <a:cs typeface="DejaVu Sans" charset="0"/>
            </a:endParaRPr>
          </a:p>
        </p:txBody>
      </p:sp>
      <p:sp>
        <p:nvSpPr>
          <p:cNvPr id="235523" name="Rectangle 1">
            <a:extLst>
              <a:ext uri="{FF2B5EF4-FFF2-40B4-BE49-F238E27FC236}">
                <a16:creationId xmlns:a16="http://schemas.microsoft.com/office/drawing/2014/main" id="{69934A15-2295-401D-871D-3EB56E244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24" name="Text Box 2">
            <a:extLst>
              <a:ext uri="{FF2B5EF4-FFF2-40B4-BE49-F238E27FC236}">
                <a16:creationId xmlns:a16="http://schemas.microsoft.com/office/drawing/2014/main" id="{ADF2992C-4F28-498E-B4C2-113140569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tr-TR" altLang="tr-TR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16">
            <a:extLst>
              <a:ext uri="{FF2B5EF4-FFF2-40B4-BE49-F238E27FC236}">
                <a16:creationId xmlns:a16="http://schemas.microsoft.com/office/drawing/2014/main" id="{78D94143-8994-4ACF-95A5-9FBF1B6EAE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ACBF15-449C-4134-8387-7684CC1B40A1}" type="slidenum">
              <a:rPr lang="en-US" altLang="tr-TR">
                <a:latin typeface="Times New Roman" panose="02020603050405020304" pitchFamily="18" charset="0"/>
              </a:rPr>
              <a:pPr/>
              <a:t>32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237571" name="Rectangle 1">
            <a:extLst>
              <a:ext uri="{FF2B5EF4-FFF2-40B4-BE49-F238E27FC236}">
                <a16:creationId xmlns:a16="http://schemas.microsoft.com/office/drawing/2014/main" id="{73E23E47-2E1B-46C1-82A6-D452D94D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7572" name="Text Box 2">
            <a:extLst>
              <a:ext uri="{FF2B5EF4-FFF2-40B4-BE49-F238E27FC236}">
                <a16:creationId xmlns:a16="http://schemas.microsoft.com/office/drawing/2014/main" id="{08B1D0FA-8649-4EC2-8C3A-0BCF43584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16">
            <a:extLst>
              <a:ext uri="{FF2B5EF4-FFF2-40B4-BE49-F238E27FC236}">
                <a16:creationId xmlns:a16="http://schemas.microsoft.com/office/drawing/2014/main" id="{6563EF1D-1F1B-4D29-B796-296EFF6ABE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F39C0C-418C-4536-9E87-D840A02C6286}" type="slidenum">
              <a:rPr lang="en-US" altLang="tr-TR">
                <a:latin typeface="Times New Roman" panose="02020603050405020304" pitchFamily="18" charset="0"/>
              </a:rPr>
              <a:pPr/>
              <a:t>33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239619" name="Rectangle 1">
            <a:extLst>
              <a:ext uri="{FF2B5EF4-FFF2-40B4-BE49-F238E27FC236}">
                <a16:creationId xmlns:a16="http://schemas.microsoft.com/office/drawing/2014/main" id="{193967CF-FA1A-442B-B9F9-04506A5ACA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9620" name="Text Box 2">
            <a:extLst>
              <a:ext uri="{FF2B5EF4-FFF2-40B4-BE49-F238E27FC236}">
                <a16:creationId xmlns:a16="http://schemas.microsoft.com/office/drawing/2014/main" id="{93035859-6D66-4544-AB12-2DAC7B134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73816531-CCD3-4909-A41B-EAB1049BDA8C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9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3811588"/>
          </a:xfrm>
        </p:spPr>
        <p:txBody>
          <a:bodyPr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68622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57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4457" y="2057400"/>
            <a:ext cx="3791456" cy="38623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14455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2057400"/>
            <a:ext cx="3577934" cy="3862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91795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670A55AC-ADB5-440D-AFFF-99C1406F297F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26" y="4262316"/>
            <a:ext cx="9391524" cy="98833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8863" y="5303610"/>
            <a:ext cx="9391888" cy="614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BC34B1AC-9A7E-4B2F-BE59-65E2DDF1D6F6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5D91A8B-765C-4E59-8109-94DA4EA5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F318B-B2C4-4893-95F3-E1AB652A1F17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FB09F2-FC78-4161-B5F8-C064B93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CB40EA-D0BA-41DA-91DE-15B4C161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E9E340-46EE-4A5F-9C9B-315AD29A92C5}" type="datetimeFigureOut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9F479D-7533-4EEF-A06F-7CD2FE3DB90D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703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AE95AE94-03D1-4FC2-903C-8511BF4E0409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AD31966-421C-41DC-9B46-21B1CD73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102ED-C049-4F62-A2D8-58981A0621E3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F5F73D5-EFB4-4DAE-8CBA-1128F10D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B92446D-E0AD-4899-86E1-DFBB50D92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BF0768A-BCD3-4064-8FE0-C439326F0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3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04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27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10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8" r:id="rId2"/>
    <p:sldLayoutId id="2147483743" r:id="rId3"/>
    <p:sldLayoutId id="2147483726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40" r:id="rId10"/>
    <p:sldLayoutId id="2147483741" r:id="rId11"/>
    <p:sldLayoutId id="2147483742" r:id="rId12"/>
    <p:sldLayoutId id="2147483739" r:id="rId13"/>
    <p:sldLayoutId id="2147483744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zigdidier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zigdidier@gmail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zigdidier@gmail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zigdidier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mailto:zigdidier@gmail.com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zigdidier@gmail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mailto:zigdidier@gmail.com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zigdidier@gmail.co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zigdidier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zigdidier@gmail.com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Relationship Id="rId4" Type="http://schemas.openxmlformats.org/officeDocument/2006/relationships/hyperlink" Target="mailto:zigdidier@gmail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717DA-0300-4297-B453-65314C5B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02" y="457199"/>
            <a:ext cx="7588885" cy="58954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A242D-B507-4381-A8CB-EFA346570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9868" y="850791"/>
            <a:ext cx="3618827" cy="419828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structures &amp; Algorithms with </a:t>
            </a:r>
            <a:r>
              <a:rPr lang="en-US" dirty="0" err="1">
                <a:solidFill>
                  <a:srgbClr val="FFFFFF"/>
                </a:solidFill>
              </a:rPr>
              <a:t>c++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4068D-37AE-4B7D-BC75-216B123A6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69" y="5363100"/>
            <a:ext cx="3618828" cy="989513"/>
          </a:xfrm>
          <a:noFill/>
        </p:spPr>
        <p:txBody>
          <a:bodyPr anchor="ctr">
            <a:noAutofit/>
          </a:bodyPr>
          <a:lstStyle/>
          <a:p>
            <a:r>
              <a:rPr lang="en-US" sz="1000" dirty="0" err="1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RWANda</a:t>
            </a:r>
            <a:r>
              <a:rPr lang="en-US" sz="1000" dirty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 coding academy      -        2020/2021</a:t>
            </a:r>
          </a:p>
          <a:p>
            <a:r>
              <a:rPr lang="en-US" sz="1000" dirty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By UWANTWALI ZIGAMA Didier</a:t>
            </a:r>
          </a:p>
          <a:p>
            <a:r>
              <a:rPr lang="en-US" sz="1000" dirty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Email: </a:t>
            </a:r>
            <a:r>
              <a:rPr lang="en-US" sz="1000" dirty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  <a:hlinkClick r:id="rId4"/>
              </a:rPr>
              <a:t>zigdidier@gmail.com</a:t>
            </a:r>
            <a:endParaRPr lang="en-US" sz="1000" dirty="0">
              <a:solidFill>
                <a:schemeClr val="tx2">
                  <a:lumMod val="25000"/>
                  <a:lumOff val="75000"/>
                  <a:alpha val="75000"/>
                </a:schemeClr>
              </a:solidFill>
            </a:endParaRPr>
          </a:p>
          <a:p>
            <a:r>
              <a:rPr lang="en-US" sz="1000" dirty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Tel: +250 788 660 270</a:t>
            </a:r>
          </a:p>
        </p:txBody>
      </p:sp>
    </p:spTree>
    <p:extLst>
      <p:ext uri="{BB962C8B-B14F-4D97-AF65-F5344CB8AC3E}">
        <p14:creationId xmlns:p14="http://schemas.microsoft.com/office/powerpoint/2010/main" val="420971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96D1-D5E7-4EB7-A766-16C81D25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F555-0F25-482A-B9F4-537014079A58}" type="slidenum">
              <a:rPr lang="en-US" altLang="en-RW"/>
              <a:pPr/>
              <a:t>10</a:t>
            </a:fld>
            <a:endParaRPr lang="en-US" altLang="en-RW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9D49FD9-A62A-4DD2-8B3D-D5841F406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609600"/>
            <a:ext cx="8458200" cy="685800"/>
          </a:xfrm>
        </p:spPr>
        <p:txBody>
          <a:bodyPr>
            <a:normAutofit fontScale="90000"/>
          </a:bodyPr>
          <a:lstStyle/>
          <a:p>
            <a:r>
              <a:rPr lang="en-US" altLang="en-RW" sz="4000">
                <a:latin typeface="Comic Sans MS" panose="030F0702030302020204" pitchFamily="66" charset="0"/>
              </a:rPr>
              <a:t>Why Inheritance 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E19775C-DC39-4D83-A209-E364CBAB7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8001000" cy="40386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  <a:buNone/>
            </a:pPr>
            <a:endParaRPr lang="en-US" altLang="en-RW" sz="2800" dirty="0"/>
          </a:p>
          <a:p>
            <a:pPr lvl="1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en-RW" dirty="0"/>
              <a:t>Inheritance is a mechanism for 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None/>
            </a:pPr>
            <a:endParaRPr lang="en-US" altLang="en-RW" sz="1000" dirty="0"/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altLang="en-RW" sz="2800" dirty="0">
                <a:solidFill>
                  <a:schemeClr val="accent2"/>
                </a:solidFill>
              </a:rPr>
              <a:t>building class types from existing class types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endParaRPr lang="en-US" altLang="en-RW" sz="1000" dirty="0">
              <a:solidFill>
                <a:schemeClr val="accent2"/>
              </a:solidFill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altLang="en-RW" sz="2800" dirty="0">
                <a:solidFill>
                  <a:srgbClr val="006600"/>
                </a:solidFill>
              </a:rPr>
              <a:t>defining new class types to be a</a:t>
            </a:r>
            <a:r>
              <a:rPr lang="en-US" altLang="en-RW" sz="2800" dirty="0"/>
              <a:t> </a:t>
            </a:r>
          </a:p>
          <a:p>
            <a:pPr lvl="3">
              <a:spcBef>
                <a:spcPts val="200"/>
              </a:spcBef>
              <a:spcAft>
                <a:spcPts val="200"/>
              </a:spcAft>
            </a:pPr>
            <a:r>
              <a:rPr lang="en-US" altLang="en-RW" sz="2800" dirty="0"/>
              <a:t>specialization </a:t>
            </a:r>
          </a:p>
          <a:p>
            <a:pPr lvl="3">
              <a:spcBef>
                <a:spcPts val="200"/>
              </a:spcBef>
              <a:spcAft>
                <a:spcPts val="200"/>
              </a:spcAft>
            </a:pPr>
            <a:r>
              <a:rPr lang="en-US" altLang="en-RW" sz="2800" dirty="0"/>
              <a:t>augmentation </a:t>
            </a:r>
            <a:r>
              <a:rPr lang="en-US" altLang="en-RW" sz="2800" dirty="0">
                <a:solidFill>
                  <a:srgbClr val="006600"/>
                </a:solidFill>
              </a:rPr>
              <a:t>of existing types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7A0EB-7498-4D43-9C53-CB24C53E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2B4-9F57-4C19-BBC0-A7BAF6FEA25A}" type="slidenum">
              <a:rPr lang="en-US" altLang="en-RW"/>
              <a:pPr/>
              <a:t>11</a:t>
            </a:fld>
            <a:endParaRPr lang="en-US" altLang="en-RW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71AD91BE-3741-4700-B91C-0E3B33D7E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362200"/>
            <a:ext cx="72390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RW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1D0A9F1-538D-478F-B02F-E285FE78F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8153400" cy="762000"/>
          </a:xfrm>
        </p:spPr>
        <p:txBody>
          <a:bodyPr/>
          <a:lstStyle/>
          <a:p>
            <a:r>
              <a:rPr lang="en-US" altLang="en-RW" sz="4000"/>
              <a:t>Define a Class Hierarchy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573EB2C-CA4D-43C9-A8BD-621813C27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8077200" cy="4191000"/>
          </a:xfrm>
        </p:spPr>
        <p:txBody>
          <a:bodyPr/>
          <a:lstStyle/>
          <a:p>
            <a:r>
              <a:rPr lang="en-US" altLang="en-RW" sz="2800">
                <a:solidFill>
                  <a:schemeClr val="accent2"/>
                </a:solidFill>
              </a:rPr>
              <a:t>Syntax:</a:t>
            </a:r>
          </a:p>
          <a:p>
            <a:pPr>
              <a:buFontTx/>
              <a:buNone/>
            </a:pPr>
            <a:r>
              <a:rPr lang="en-US" altLang="en-RW" i="1"/>
              <a:t>	</a:t>
            </a:r>
            <a:r>
              <a:rPr lang="en-US" altLang="en-RW" sz="2800">
                <a:solidFill>
                  <a:srgbClr val="000066"/>
                </a:solidFill>
              </a:rPr>
              <a:t>class</a:t>
            </a:r>
            <a:r>
              <a:rPr lang="en-US" altLang="en-RW" sz="2800">
                <a:solidFill>
                  <a:schemeClr val="accent2"/>
                </a:solidFill>
              </a:rPr>
              <a:t> </a:t>
            </a:r>
            <a:r>
              <a:rPr lang="en-US" altLang="en-RW" sz="2400" i="1">
                <a:solidFill>
                  <a:srgbClr val="006600"/>
                </a:solidFill>
              </a:rPr>
              <a:t>DerivedClassName</a:t>
            </a:r>
            <a:r>
              <a:rPr lang="en-US" altLang="en-RW" sz="2400">
                <a:solidFill>
                  <a:schemeClr val="accent2"/>
                </a:solidFill>
              </a:rPr>
              <a:t> : </a:t>
            </a:r>
            <a:r>
              <a:rPr lang="en-US" altLang="en-RW" sz="2400">
                <a:solidFill>
                  <a:srgbClr val="663300"/>
                </a:solidFill>
              </a:rPr>
              <a:t>access-level</a:t>
            </a:r>
            <a:r>
              <a:rPr lang="en-US" altLang="en-RW" sz="2400">
                <a:solidFill>
                  <a:schemeClr val="accent2"/>
                </a:solidFill>
              </a:rPr>
              <a:t> </a:t>
            </a:r>
            <a:r>
              <a:rPr lang="en-US" altLang="en-RW" sz="2400" i="1">
                <a:solidFill>
                  <a:srgbClr val="006600"/>
                </a:solidFill>
              </a:rPr>
              <a:t>BaseClassName</a:t>
            </a:r>
          </a:p>
          <a:p>
            <a:pPr>
              <a:buFontTx/>
              <a:buNone/>
            </a:pPr>
            <a:endParaRPr lang="en-US" altLang="en-RW" sz="800" i="1">
              <a:solidFill>
                <a:srgbClr val="006600"/>
              </a:solidFill>
            </a:endParaRPr>
          </a:p>
          <a:p>
            <a:pPr>
              <a:buFontTx/>
              <a:buNone/>
            </a:pPr>
            <a:r>
              <a:rPr lang="en-US" altLang="en-RW" sz="2400" i="1"/>
              <a:t>	</a:t>
            </a:r>
            <a:r>
              <a:rPr lang="en-US" altLang="en-RW" sz="2400"/>
              <a:t>where </a:t>
            </a:r>
          </a:p>
          <a:p>
            <a:pPr lvl="1"/>
            <a:r>
              <a:rPr lang="en-US" altLang="en-RW" sz="2400">
                <a:solidFill>
                  <a:srgbClr val="663300"/>
                </a:solidFill>
              </a:rPr>
              <a:t>access-level </a:t>
            </a:r>
            <a:r>
              <a:rPr lang="en-US" altLang="en-RW" sz="2400"/>
              <a:t>specifies the type of derivation</a:t>
            </a:r>
          </a:p>
          <a:p>
            <a:pPr lvl="2"/>
            <a:r>
              <a:rPr lang="en-US" altLang="en-RW"/>
              <a:t>private by default, or</a:t>
            </a:r>
          </a:p>
          <a:p>
            <a:pPr lvl="2"/>
            <a:r>
              <a:rPr lang="en-US" altLang="en-RW"/>
              <a:t>public</a:t>
            </a:r>
          </a:p>
          <a:p>
            <a:r>
              <a:rPr lang="en-US" altLang="en-RW" sz="2800">
                <a:solidFill>
                  <a:srgbClr val="006600"/>
                </a:solidFill>
              </a:rPr>
              <a:t>Any class can serve as a base class</a:t>
            </a:r>
          </a:p>
          <a:p>
            <a:pPr lvl="1"/>
            <a:r>
              <a:rPr lang="en-US" altLang="en-RW" sz="2400"/>
              <a:t>Thus a derived class can also be a base class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6F115D-C0D6-47E8-B332-D5575BBF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6DBB-41A7-4E07-9B27-212D48A4CABA}" type="slidenum">
              <a:rPr lang="en-US" altLang="en-RW"/>
              <a:pPr/>
              <a:t>12</a:t>
            </a:fld>
            <a:endParaRPr lang="en-US" altLang="en-RW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72260EA0-E295-4544-A9C4-F95C8BC18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RW" sz="4000">
                <a:latin typeface="Comic Sans MS" panose="030F0702030302020204" pitchFamily="66" charset="0"/>
              </a:rPr>
              <a:t>Class Derivation</a:t>
            </a:r>
          </a:p>
        </p:txBody>
      </p:sp>
      <p:sp>
        <p:nvSpPr>
          <p:cNvPr id="136195" name="Text Box 3">
            <a:extLst>
              <a:ext uri="{FF2B5EF4-FFF2-40B4-BE49-F238E27FC236}">
                <a16:creationId xmlns:a16="http://schemas.microsoft.com/office/drawing/2014/main" id="{511F66BE-C736-4AA2-8568-6966E596B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686" y="1703943"/>
            <a:ext cx="666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RW"/>
              <a:t>Point</a:t>
            </a:r>
          </a:p>
        </p:txBody>
      </p:sp>
      <p:sp>
        <p:nvSpPr>
          <p:cNvPr id="136197" name="Text Box 5">
            <a:extLst>
              <a:ext uri="{FF2B5EF4-FFF2-40B4-BE49-F238E27FC236}">
                <a16:creationId xmlns:a16="http://schemas.microsoft.com/office/drawing/2014/main" id="{6245C7A8-76C5-45C0-9085-FDAE8A1F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173" y="2770743"/>
            <a:ext cx="10300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RW"/>
              <a:t>3D-Point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58EC4490-D19D-4D75-A6A5-B04EEB335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439" y="1823513"/>
            <a:ext cx="3276600" cy="22860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RW" sz="2000" dirty="0"/>
              <a:t>class Point{</a:t>
            </a:r>
          </a:p>
          <a:p>
            <a:pPr>
              <a:buFontTx/>
              <a:buNone/>
            </a:pPr>
            <a:r>
              <a:rPr lang="en-US" altLang="en-RW" sz="2000" dirty="0"/>
              <a:t>	</a:t>
            </a:r>
            <a:r>
              <a:rPr lang="en-US" altLang="en-RW" sz="2000" dirty="0">
                <a:solidFill>
                  <a:srgbClr val="FF0000"/>
                </a:solidFill>
              </a:rPr>
              <a:t>protected:</a:t>
            </a:r>
          </a:p>
          <a:p>
            <a:pPr>
              <a:buFontTx/>
              <a:buNone/>
            </a:pPr>
            <a:r>
              <a:rPr lang="en-US" altLang="en-RW" sz="2000" dirty="0"/>
              <a:t>	   int x, y;</a:t>
            </a:r>
          </a:p>
          <a:p>
            <a:pPr>
              <a:buFontTx/>
              <a:buNone/>
            </a:pPr>
            <a:r>
              <a:rPr lang="en-US" altLang="en-RW" sz="2000" dirty="0"/>
              <a:t>	public:</a:t>
            </a:r>
          </a:p>
          <a:p>
            <a:pPr>
              <a:buFontTx/>
              <a:buNone/>
            </a:pPr>
            <a:r>
              <a:rPr lang="en-US" altLang="en-RW" sz="2000" dirty="0"/>
              <a:t>	   void set (int a, int b);</a:t>
            </a:r>
          </a:p>
          <a:p>
            <a:pPr>
              <a:buFontTx/>
              <a:buNone/>
            </a:pPr>
            <a:r>
              <a:rPr lang="en-US" altLang="en-RW" sz="2000" dirty="0"/>
              <a:t>};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646CC4B5-3ECD-4C68-86B7-6948F4BF5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3352800" cy="1828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RW" sz="2000">
                <a:solidFill>
                  <a:schemeClr val="accent2"/>
                </a:solidFill>
              </a:rPr>
              <a:t>class 3D-Point : public Point{</a:t>
            </a:r>
          </a:p>
          <a:p>
            <a:pPr>
              <a:buFontTx/>
              <a:buNone/>
            </a:pPr>
            <a:r>
              <a:rPr lang="en-US" altLang="en-RW" sz="2000">
                <a:solidFill>
                  <a:schemeClr val="accent2"/>
                </a:solidFill>
              </a:rPr>
              <a:t>	private: </a:t>
            </a:r>
          </a:p>
          <a:p>
            <a:pPr>
              <a:buFontTx/>
              <a:buNone/>
            </a:pPr>
            <a:r>
              <a:rPr lang="en-US" altLang="en-RW" sz="2000">
                <a:solidFill>
                  <a:schemeClr val="accent2"/>
                </a:solidFill>
              </a:rPr>
              <a:t>         double z;</a:t>
            </a:r>
          </a:p>
          <a:p>
            <a:pPr>
              <a:buFontTx/>
              <a:buNone/>
            </a:pPr>
            <a:r>
              <a:rPr lang="en-US" altLang="en-RW" sz="2000">
                <a:solidFill>
                  <a:schemeClr val="accent2"/>
                </a:solidFill>
              </a:rPr>
              <a:t>	… …</a:t>
            </a:r>
          </a:p>
          <a:p>
            <a:pPr>
              <a:buFontTx/>
              <a:buNone/>
            </a:pPr>
            <a:r>
              <a:rPr lang="en-US" altLang="en-RW" sz="2000">
                <a:solidFill>
                  <a:schemeClr val="accent2"/>
                </a:solidFill>
              </a:rPr>
              <a:t>};</a:t>
            </a:r>
          </a:p>
        </p:txBody>
      </p:sp>
      <p:sp>
        <p:nvSpPr>
          <p:cNvPr id="136205" name="Line 13">
            <a:extLst>
              <a:ext uri="{FF2B5EF4-FFF2-40B4-BE49-F238E27FC236}">
                <a16:creationId xmlns:a16="http://schemas.microsoft.com/office/drawing/2014/main" id="{BAEA02BE-806F-4FCD-A23E-2F630B76EF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6773" y="208494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RW"/>
          </a:p>
        </p:txBody>
      </p:sp>
      <p:sp>
        <p:nvSpPr>
          <p:cNvPr id="136206" name="Rectangle 14">
            <a:extLst>
              <a:ext uri="{FF2B5EF4-FFF2-40B4-BE49-F238E27FC236}">
                <a16:creationId xmlns:a16="http://schemas.microsoft.com/office/drawing/2014/main" id="{74807840-6171-4142-97F6-F84BDCD2A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191000"/>
            <a:ext cx="3657600" cy="1828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RW" sz="2000">
                <a:solidFill>
                  <a:srgbClr val="000066"/>
                </a:solidFill>
              </a:rPr>
              <a:t>class Sphere : public 3D-Point{</a:t>
            </a:r>
          </a:p>
          <a:p>
            <a:pPr>
              <a:buFontTx/>
              <a:buNone/>
            </a:pPr>
            <a:r>
              <a:rPr lang="en-US" altLang="en-RW" sz="2000">
                <a:solidFill>
                  <a:srgbClr val="000066"/>
                </a:solidFill>
              </a:rPr>
              <a:t>	private:  </a:t>
            </a:r>
          </a:p>
          <a:p>
            <a:pPr>
              <a:buFontTx/>
              <a:buNone/>
            </a:pPr>
            <a:r>
              <a:rPr lang="en-US" altLang="en-RW" sz="2000">
                <a:solidFill>
                  <a:srgbClr val="000066"/>
                </a:solidFill>
              </a:rPr>
              <a:t>        double r;</a:t>
            </a:r>
          </a:p>
          <a:p>
            <a:pPr>
              <a:buFontTx/>
              <a:buNone/>
            </a:pPr>
            <a:r>
              <a:rPr lang="en-US" altLang="en-RW" sz="2000">
                <a:solidFill>
                  <a:srgbClr val="000066"/>
                </a:solidFill>
              </a:rPr>
              <a:t>	… …</a:t>
            </a:r>
          </a:p>
          <a:p>
            <a:pPr>
              <a:buFontTx/>
              <a:buNone/>
            </a:pPr>
            <a:r>
              <a:rPr lang="en-US" altLang="en-RW" sz="2000">
                <a:solidFill>
                  <a:srgbClr val="000066"/>
                </a:solidFill>
              </a:rPr>
              <a:t>};</a:t>
            </a:r>
          </a:p>
        </p:txBody>
      </p:sp>
      <p:sp>
        <p:nvSpPr>
          <p:cNvPr id="136207" name="Line 15">
            <a:extLst>
              <a:ext uri="{FF2B5EF4-FFF2-40B4-BE49-F238E27FC236}">
                <a16:creationId xmlns:a16="http://schemas.microsoft.com/office/drawing/2014/main" id="{24ECF585-A589-444C-AC1A-9412506733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3286" y="3227943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RW"/>
          </a:p>
        </p:txBody>
      </p:sp>
      <p:sp>
        <p:nvSpPr>
          <p:cNvPr id="136208" name="Text Box 16">
            <a:extLst>
              <a:ext uri="{FF2B5EF4-FFF2-40B4-BE49-F238E27FC236}">
                <a16:creationId xmlns:a16="http://schemas.microsoft.com/office/drawing/2014/main" id="{34329AF2-41FA-4258-A855-B284BB3A2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6086" y="3761343"/>
            <a:ext cx="8292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RW"/>
              <a:t>Sphere</a:t>
            </a:r>
          </a:p>
        </p:txBody>
      </p:sp>
      <p:sp>
        <p:nvSpPr>
          <p:cNvPr id="136211" name="Text Box 19">
            <a:extLst>
              <a:ext uri="{FF2B5EF4-FFF2-40B4-BE49-F238E27FC236}">
                <a16:creationId xmlns:a16="http://schemas.microsoft.com/office/drawing/2014/main" id="{BD7CDD9C-C128-4B02-A6DC-F058C44C5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080125"/>
            <a:ext cx="81480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RW" sz="2000">
                <a:solidFill>
                  <a:srgbClr val="339933"/>
                </a:solidFill>
              </a:rPr>
              <a:t>Point</a:t>
            </a:r>
            <a:r>
              <a:rPr lang="en-US" altLang="en-RW" sz="2000"/>
              <a:t> is the base class of </a:t>
            </a:r>
            <a:r>
              <a:rPr lang="en-US" altLang="en-RW" sz="2000">
                <a:solidFill>
                  <a:srgbClr val="339933"/>
                </a:solidFill>
              </a:rPr>
              <a:t>3D-Point</a:t>
            </a:r>
            <a:r>
              <a:rPr lang="en-US" altLang="en-RW" sz="2000"/>
              <a:t>, while </a:t>
            </a:r>
            <a:r>
              <a:rPr lang="en-US" altLang="en-RW" sz="2000">
                <a:solidFill>
                  <a:srgbClr val="339933"/>
                </a:solidFill>
              </a:rPr>
              <a:t>3D-Point</a:t>
            </a:r>
            <a:r>
              <a:rPr lang="en-US" altLang="en-RW" sz="2000"/>
              <a:t> is the base class of </a:t>
            </a:r>
            <a:r>
              <a:rPr lang="en-US" altLang="en-RW" sz="2000">
                <a:solidFill>
                  <a:srgbClr val="339933"/>
                </a:solidFill>
              </a:rPr>
              <a:t>Sphere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6" grpId="0" animBg="1"/>
      <p:bldP spid="136208" grpId="0"/>
      <p:bldP spid="1362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719BD-A494-47A4-8E1B-867DBC82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905F-C553-466D-8145-7DB1ACDE73E0}" type="slidenum">
              <a:rPr lang="en-US" altLang="en-RW"/>
              <a:pPr/>
              <a:t>13</a:t>
            </a:fld>
            <a:endParaRPr lang="en-US" altLang="en-RW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B9D6D71E-8C3B-4D21-9EA8-CB9B2C72C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838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RW" sz="3600">
                <a:latin typeface="Comic Sans MS" panose="030F0702030302020204" pitchFamily="66" charset="0"/>
              </a:rPr>
              <a:t>What to inherit?</a:t>
            </a:r>
          </a:p>
        </p:txBody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52704068-531D-4433-BC64-CAE8CAB8E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772400" cy="3962400"/>
          </a:xfrm>
        </p:spPr>
        <p:txBody>
          <a:bodyPr/>
          <a:lstStyle/>
          <a:p>
            <a:r>
              <a:rPr lang="en-US" altLang="en-RW">
                <a:solidFill>
                  <a:schemeClr val="accent2"/>
                </a:solidFill>
              </a:rPr>
              <a:t>In principle</a:t>
            </a:r>
            <a:r>
              <a:rPr lang="en-US" altLang="en-RW"/>
              <a:t>, every member of a base class is inherited by a derived class</a:t>
            </a:r>
          </a:p>
          <a:p>
            <a:pPr lvl="1"/>
            <a:r>
              <a:rPr lang="en-US" altLang="en-RW"/>
              <a:t> just with different access permission</a:t>
            </a:r>
            <a:endParaRPr lang="en-US" altLang="en-RW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99AD4-95C4-4941-86DF-77C0A252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DB6-98ED-42C8-AB13-7AB253223B4D}" type="slidenum">
              <a:rPr lang="en-US" altLang="en-RW"/>
              <a:pPr/>
              <a:t>14</a:t>
            </a:fld>
            <a:endParaRPr lang="en-US" altLang="en-RW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346EA5AD-59F0-42A3-AAC0-C82D7847A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RW"/>
              <a:t>Access Control Over the Members</a:t>
            </a:r>
            <a:endParaRPr lang="en-US" altLang="en-RW" dirty="0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8C5D8BBE-A4A6-4EA5-9DA9-E3E11209E2D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0" y="1524000"/>
            <a:ext cx="5029200" cy="1828800"/>
          </a:xfrm>
        </p:spPr>
        <p:txBody>
          <a:bodyPr>
            <a:normAutofit/>
          </a:bodyPr>
          <a:lstStyle/>
          <a:p>
            <a:r>
              <a:rPr lang="en-US" altLang="en-RW" dirty="0"/>
              <a:t>Two levels of access control over class members</a:t>
            </a:r>
          </a:p>
          <a:p>
            <a:pPr lvl="1"/>
            <a:r>
              <a:rPr lang="en-US" altLang="en-RW" sz="1800" dirty="0">
                <a:solidFill>
                  <a:schemeClr val="accent2"/>
                </a:solidFill>
              </a:rPr>
              <a:t>class definition</a:t>
            </a:r>
          </a:p>
          <a:p>
            <a:pPr lvl="1"/>
            <a:r>
              <a:rPr lang="en-US" altLang="en-RW" sz="1800" dirty="0">
                <a:solidFill>
                  <a:srgbClr val="339933"/>
                </a:solidFill>
              </a:rPr>
              <a:t>inheritance type</a:t>
            </a:r>
          </a:p>
        </p:txBody>
      </p:sp>
      <p:graphicFrame>
        <p:nvGraphicFramePr>
          <p:cNvPr id="40966" name="Object 6">
            <a:extLst>
              <a:ext uri="{FF2B5EF4-FFF2-40B4-BE49-F238E27FC236}">
                <a16:creationId xmlns:a16="http://schemas.microsoft.com/office/drawing/2014/main" id="{01DDD803-B7AD-43DD-ABE6-94D631D362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508928"/>
              </p:ext>
            </p:extLst>
          </p:nvPr>
        </p:nvGraphicFramePr>
        <p:xfrm>
          <a:off x="2105320" y="2342561"/>
          <a:ext cx="28956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1945080" imgH="1905120" progId="Visio.Drawing.5">
                  <p:embed/>
                </p:oleObj>
              </mc:Choice>
              <mc:Fallback>
                <p:oleObj name="VISIO" r:id="rId3" imgW="1945080" imgH="1905120" progId="Visio.Drawing.5">
                  <p:embed/>
                  <p:pic>
                    <p:nvPicPr>
                      <p:cNvPr id="40966" name="Object 6">
                        <a:extLst>
                          <a:ext uri="{FF2B5EF4-FFF2-40B4-BE49-F238E27FC236}">
                            <a16:creationId xmlns:a16="http://schemas.microsoft.com/office/drawing/2014/main" id="{01DDD803-B7AD-43DD-ABE6-94D631D362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320" y="2342561"/>
                        <a:ext cx="28956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7">
            <a:extLst>
              <a:ext uri="{FF2B5EF4-FFF2-40B4-BE49-F238E27FC236}">
                <a16:creationId xmlns:a16="http://schemas.microsoft.com/office/drawing/2014/main" id="{2F463CFF-8F44-43ED-A46B-FF3931059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81400"/>
            <a:ext cx="3733800" cy="1524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RW" sz="2000" dirty="0"/>
              <a:t>class Point{</a:t>
            </a:r>
          </a:p>
          <a:p>
            <a:pPr>
              <a:buFontTx/>
              <a:buNone/>
            </a:pPr>
            <a:r>
              <a:rPr lang="en-US" altLang="en-RW" sz="2000" dirty="0"/>
              <a:t>	</a:t>
            </a:r>
            <a:r>
              <a:rPr lang="en-US" altLang="en-RW" sz="2000" dirty="0">
                <a:solidFill>
                  <a:schemeClr val="accent2"/>
                </a:solidFill>
              </a:rPr>
              <a:t>protected:</a:t>
            </a:r>
            <a:r>
              <a:rPr lang="en-US" altLang="en-RW" sz="2000" dirty="0"/>
              <a:t> int x, y;</a:t>
            </a:r>
          </a:p>
          <a:p>
            <a:pPr>
              <a:buFontTx/>
              <a:buNone/>
            </a:pPr>
            <a:r>
              <a:rPr lang="en-US" altLang="en-RW" sz="2000" dirty="0"/>
              <a:t>	</a:t>
            </a:r>
            <a:r>
              <a:rPr lang="en-US" altLang="en-RW" sz="2000" dirty="0">
                <a:solidFill>
                  <a:schemeClr val="accent2"/>
                </a:solidFill>
              </a:rPr>
              <a:t>public:</a:t>
            </a:r>
            <a:r>
              <a:rPr lang="en-US" altLang="en-RW" sz="2000" dirty="0"/>
              <a:t> void set(int a, int b);</a:t>
            </a:r>
          </a:p>
          <a:p>
            <a:pPr>
              <a:buFontTx/>
              <a:buNone/>
            </a:pPr>
            <a:r>
              <a:rPr lang="en-US" altLang="en-RW" sz="2000" dirty="0"/>
              <a:t>};</a:t>
            </a:r>
          </a:p>
        </p:txBody>
      </p:sp>
      <p:sp>
        <p:nvSpPr>
          <p:cNvPr id="40968" name="Rectangle 8">
            <a:extLst>
              <a:ext uri="{FF2B5EF4-FFF2-40B4-BE49-F238E27FC236}">
                <a16:creationId xmlns:a16="http://schemas.microsoft.com/office/drawing/2014/main" id="{48541CC3-4172-4637-B702-0514884B7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334000"/>
            <a:ext cx="3733800" cy="1143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RW" sz="2000">
                <a:solidFill>
                  <a:srgbClr val="000066"/>
                </a:solidFill>
              </a:rPr>
              <a:t>class Circle : </a:t>
            </a:r>
            <a:r>
              <a:rPr lang="en-US" altLang="en-RW" sz="2000">
                <a:solidFill>
                  <a:srgbClr val="339933"/>
                </a:solidFill>
              </a:rPr>
              <a:t>public</a:t>
            </a:r>
            <a:r>
              <a:rPr lang="en-US" altLang="en-RW" sz="2000">
                <a:solidFill>
                  <a:srgbClr val="000066"/>
                </a:solidFill>
              </a:rPr>
              <a:t> Point{</a:t>
            </a:r>
          </a:p>
          <a:p>
            <a:pPr>
              <a:buFontTx/>
              <a:buNone/>
            </a:pPr>
            <a:r>
              <a:rPr lang="en-US" altLang="en-RW" sz="2000">
                <a:solidFill>
                  <a:srgbClr val="000066"/>
                </a:solidFill>
              </a:rPr>
              <a:t>	… …</a:t>
            </a:r>
          </a:p>
          <a:p>
            <a:pPr>
              <a:buFontTx/>
              <a:buNone/>
            </a:pPr>
            <a:r>
              <a:rPr lang="en-US" altLang="en-RW" sz="2000">
                <a:solidFill>
                  <a:srgbClr val="000066"/>
                </a:solidFill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  <p:bldP spid="40967" grpId="0" animBg="1"/>
      <p:bldP spid="409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94CCC1A1-0E9D-48A8-842E-D0B775FF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CA68-7476-4939-8D13-2A50215A26BD}" type="slidenum">
              <a:rPr lang="en-US" altLang="en-RW"/>
              <a:pPr/>
              <a:t>15</a:t>
            </a:fld>
            <a:endParaRPr lang="en-US" altLang="en-RW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944388A3-591C-4789-BF27-8492134CD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4114800"/>
            <a:ext cx="8001000" cy="2514600"/>
          </a:xfrm>
        </p:spPr>
        <p:txBody>
          <a:bodyPr/>
          <a:lstStyle/>
          <a:p>
            <a:r>
              <a:rPr lang="en-US" altLang="en-RW" sz="2400">
                <a:solidFill>
                  <a:schemeClr val="accent2"/>
                </a:solidFill>
              </a:rPr>
              <a:t>The type of inheritance defines the  access level for the members of derived class</a:t>
            </a:r>
            <a:r>
              <a:rPr lang="en-US" altLang="en-RW" sz="2400" b="1">
                <a:solidFill>
                  <a:schemeClr val="accent2"/>
                </a:solidFill>
                <a:latin typeface="Arial Unicode MS" pitchFamily="32" charset="0"/>
              </a:rPr>
              <a:t> </a:t>
            </a:r>
            <a:r>
              <a:rPr lang="en-US" altLang="en-RW" sz="2400">
                <a:solidFill>
                  <a:schemeClr val="accent2"/>
                </a:solidFill>
              </a:rPr>
              <a:t>that are inherited from the base class</a:t>
            </a:r>
          </a:p>
        </p:txBody>
      </p:sp>
      <p:sp>
        <p:nvSpPr>
          <p:cNvPr id="146436" name="Rectangle 4">
            <a:extLst>
              <a:ext uri="{FF2B5EF4-FFF2-40B4-BE49-F238E27FC236}">
                <a16:creationId xmlns:a16="http://schemas.microsoft.com/office/drawing/2014/main" id="{BAD1BEA7-F85E-4F82-8E2F-B97A672B7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90600"/>
          </a:xfrm>
          <a:noFill/>
          <a:ln/>
        </p:spPr>
        <p:txBody>
          <a:bodyPr/>
          <a:lstStyle/>
          <a:p>
            <a:r>
              <a:rPr lang="en-US" altLang="en-RW"/>
              <a:t>Access Rights of Derived Classes</a:t>
            </a:r>
          </a:p>
        </p:txBody>
      </p:sp>
      <p:graphicFrame>
        <p:nvGraphicFramePr>
          <p:cNvPr id="146473" name="Group 41">
            <a:extLst>
              <a:ext uri="{FF2B5EF4-FFF2-40B4-BE49-F238E27FC236}">
                <a16:creationId xmlns:a16="http://schemas.microsoft.com/office/drawing/2014/main" id="{3738A796-5CFB-48B5-8D4A-CE1101EA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53265"/>
              </p:ext>
            </p:extLst>
          </p:nvPr>
        </p:nvGraphicFramePr>
        <p:xfrm>
          <a:off x="3188617" y="2596020"/>
          <a:ext cx="6096000" cy="1831976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99295724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82091460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162254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8921667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RW" altLang="en-R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R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R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R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39303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R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private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R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R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R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326186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R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protected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R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R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R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207200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R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public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R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R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R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412787"/>
                  </a:ext>
                </a:extLst>
              </a:tr>
            </a:tbl>
          </a:graphicData>
        </a:graphic>
      </p:graphicFrame>
      <p:sp>
        <p:nvSpPr>
          <p:cNvPr id="146474" name="Text Box 42">
            <a:extLst>
              <a:ext uri="{FF2B5EF4-FFF2-40B4-BE49-F238E27FC236}">
                <a16:creationId xmlns:a16="http://schemas.microsoft.com/office/drawing/2014/main" id="{AAFFFEA4-9A4B-4F2B-AE79-16B9FFD36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551" y="1994555"/>
            <a:ext cx="19784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RW" dirty="0"/>
              <a:t>Type of Inheritance</a:t>
            </a:r>
          </a:p>
        </p:txBody>
      </p:sp>
      <p:sp>
        <p:nvSpPr>
          <p:cNvPr id="146475" name="Text Box 43">
            <a:extLst>
              <a:ext uri="{FF2B5EF4-FFF2-40B4-BE49-F238E27FC236}">
                <a16:creationId xmlns:a16="http://schemas.microsoft.com/office/drawing/2014/main" id="{325F9735-E62D-428D-A008-3C56A92AA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563378"/>
            <a:ext cx="738664" cy="173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en-RW" b="1" dirty="0"/>
              <a:t>Access Control</a:t>
            </a:r>
          </a:p>
          <a:p>
            <a:r>
              <a:rPr lang="en-US" altLang="en-RW" b="1" dirty="0"/>
              <a:t>for Members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D16A1F8-DFFE-44AD-B731-44924785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E3B0-74D1-49FB-955C-0505460B700E}" type="slidenum">
              <a:rPr lang="en-US" altLang="en-RW"/>
              <a:pPr/>
              <a:t>16</a:t>
            </a:fld>
            <a:endParaRPr lang="en-US" altLang="en-RW"/>
          </a:p>
        </p:txBody>
      </p:sp>
      <p:sp>
        <p:nvSpPr>
          <p:cNvPr id="149531" name="Rectangle 27">
            <a:extLst>
              <a:ext uri="{FF2B5EF4-FFF2-40B4-BE49-F238E27FC236}">
                <a16:creationId xmlns:a16="http://schemas.microsoft.com/office/drawing/2014/main" id="{061DFA05-CC1F-4A7F-A7F3-74E10B3F6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505200"/>
            <a:ext cx="3581400" cy="1676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RW" sz="2000">
                <a:solidFill>
                  <a:srgbClr val="000066"/>
                </a:solidFill>
              </a:rPr>
              <a:t>class daughter : </a:t>
            </a:r>
            <a:r>
              <a:rPr lang="en-US" altLang="en-RW" sz="2000">
                <a:solidFill>
                  <a:srgbClr val="FF0000"/>
                </a:solidFill>
              </a:rPr>
              <a:t>---------</a:t>
            </a:r>
            <a:r>
              <a:rPr lang="en-US" altLang="en-RW" sz="2000">
                <a:solidFill>
                  <a:srgbClr val="000066"/>
                </a:solidFill>
              </a:rPr>
              <a:t> mother{</a:t>
            </a:r>
          </a:p>
          <a:p>
            <a:pPr>
              <a:buFontTx/>
              <a:buNone/>
            </a:pPr>
            <a:r>
              <a:rPr lang="en-US" altLang="en-RW" sz="2000">
                <a:solidFill>
                  <a:srgbClr val="000066"/>
                </a:solidFill>
              </a:rPr>
              <a:t>	private: double dPriv;</a:t>
            </a:r>
          </a:p>
          <a:p>
            <a:pPr>
              <a:buFontTx/>
              <a:buNone/>
            </a:pPr>
            <a:r>
              <a:rPr lang="en-US" altLang="en-RW" sz="2000">
                <a:solidFill>
                  <a:srgbClr val="000066"/>
                </a:solidFill>
              </a:rPr>
              <a:t>	public: void mFoo ( );</a:t>
            </a:r>
          </a:p>
          <a:p>
            <a:pPr>
              <a:buFontTx/>
              <a:buNone/>
            </a:pPr>
            <a:r>
              <a:rPr lang="en-US" altLang="en-RW" sz="2000">
                <a:solidFill>
                  <a:srgbClr val="000066"/>
                </a:solidFill>
              </a:rPr>
              <a:t>};</a:t>
            </a:r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14C17C47-B0B1-4477-A4EA-1756DD392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33414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RW" sz="4000" dirty="0">
                <a:latin typeface="Comic Sans MS" panose="030F0702030302020204" pitchFamily="66" charset="0"/>
              </a:rPr>
              <a:t>Class Derivation</a:t>
            </a:r>
          </a:p>
        </p:txBody>
      </p:sp>
      <p:sp>
        <p:nvSpPr>
          <p:cNvPr id="149510" name="Rectangle 6">
            <a:extLst>
              <a:ext uri="{FF2B5EF4-FFF2-40B4-BE49-F238E27FC236}">
                <a16:creationId xmlns:a16="http://schemas.microsoft.com/office/drawing/2014/main" id="{0B2BB74D-8683-4090-A1A2-E99C5A341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44676"/>
            <a:ext cx="3352800" cy="1355724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RW" sz="1400" dirty="0"/>
              <a:t>class mother{</a:t>
            </a:r>
          </a:p>
          <a:p>
            <a:pPr>
              <a:buFontTx/>
              <a:buNone/>
            </a:pPr>
            <a:r>
              <a:rPr lang="en-US" altLang="en-RW" sz="1400" dirty="0"/>
              <a:t>	</a:t>
            </a:r>
            <a:r>
              <a:rPr lang="en-US" altLang="en-RW" sz="1400" dirty="0">
                <a:solidFill>
                  <a:srgbClr val="FF0000"/>
                </a:solidFill>
              </a:rPr>
              <a:t>protected: </a:t>
            </a:r>
            <a:r>
              <a:rPr lang="en-US" altLang="en-RW" sz="1400" dirty="0"/>
              <a:t>int </a:t>
            </a:r>
            <a:r>
              <a:rPr lang="en-US" altLang="en-RW" sz="1400" dirty="0" err="1"/>
              <a:t>mProc</a:t>
            </a:r>
            <a:r>
              <a:rPr lang="en-US" altLang="en-RW" sz="1400" dirty="0"/>
              <a:t>;</a:t>
            </a:r>
          </a:p>
          <a:p>
            <a:pPr>
              <a:buFontTx/>
              <a:buNone/>
            </a:pPr>
            <a:r>
              <a:rPr lang="en-US" altLang="en-RW" sz="1400" dirty="0"/>
              <a:t>	</a:t>
            </a:r>
            <a:r>
              <a:rPr lang="en-US" altLang="en-RW" sz="1400" dirty="0">
                <a:solidFill>
                  <a:srgbClr val="FF0000"/>
                </a:solidFill>
              </a:rPr>
              <a:t>public: </a:t>
            </a:r>
            <a:r>
              <a:rPr lang="en-US" altLang="en-RW" sz="1400" dirty="0"/>
              <a:t>int </a:t>
            </a:r>
            <a:r>
              <a:rPr lang="en-US" altLang="en-RW" sz="1400" dirty="0" err="1"/>
              <a:t>mPubl</a:t>
            </a:r>
            <a:r>
              <a:rPr lang="en-US" altLang="en-RW" sz="1400" dirty="0"/>
              <a:t>;</a:t>
            </a:r>
          </a:p>
          <a:p>
            <a:pPr>
              <a:buFontTx/>
              <a:buNone/>
            </a:pPr>
            <a:r>
              <a:rPr lang="en-US" altLang="en-RW" sz="1400" dirty="0"/>
              <a:t>	</a:t>
            </a:r>
            <a:r>
              <a:rPr lang="en-US" altLang="en-RW" sz="1400" dirty="0">
                <a:solidFill>
                  <a:srgbClr val="FF0000"/>
                </a:solidFill>
              </a:rPr>
              <a:t>private: </a:t>
            </a:r>
            <a:r>
              <a:rPr lang="en-US" altLang="en-RW" sz="1400" dirty="0"/>
              <a:t>int  </a:t>
            </a:r>
            <a:r>
              <a:rPr lang="en-US" altLang="en-RW" sz="1400" dirty="0" err="1"/>
              <a:t>mPriv</a:t>
            </a:r>
            <a:r>
              <a:rPr lang="en-US" altLang="en-RW" sz="1400" dirty="0"/>
              <a:t>;</a:t>
            </a:r>
          </a:p>
          <a:p>
            <a:pPr>
              <a:buFontTx/>
              <a:buNone/>
            </a:pPr>
            <a:r>
              <a:rPr lang="en-US" altLang="en-RW" sz="1400" dirty="0"/>
              <a:t>};</a:t>
            </a:r>
          </a:p>
        </p:txBody>
      </p:sp>
      <p:sp>
        <p:nvSpPr>
          <p:cNvPr id="149511" name="Rectangle 7">
            <a:extLst>
              <a:ext uri="{FF2B5EF4-FFF2-40B4-BE49-F238E27FC236}">
                <a16:creationId xmlns:a16="http://schemas.microsoft.com/office/drawing/2014/main" id="{BE1BC964-D878-4D98-9EEC-5DFC4B9AF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597276"/>
            <a:ext cx="3581400" cy="1676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RW" sz="1600" dirty="0">
                <a:solidFill>
                  <a:srgbClr val="000066"/>
                </a:solidFill>
              </a:rPr>
              <a:t>class daughter : </a:t>
            </a:r>
            <a:r>
              <a:rPr lang="en-US" altLang="en-RW" sz="1600" dirty="0">
                <a:solidFill>
                  <a:srgbClr val="FF0000"/>
                </a:solidFill>
              </a:rPr>
              <a:t>---------</a:t>
            </a:r>
            <a:r>
              <a:rPr lang="en-US" altLang="en-RW" sz="1600" dirty="0">
                <a:solidFill>
                  <a:srgbClr val="000066"/>
                </a:solidFill>
              </a:rPr>
              <a:t> mother{</a:t>
            </a:r>
          </a:p>
          <a:p>
            <a:pPr>
              <a:buFontTx/>
              <a:buNone/>
            </a:pPr>
            <a:r>
              <a:rPr lang="en-US" altLang="en-RW" sz="1600" dirty="0">
                <a:solidFill>
                  <a:srgbClr val="000066"/>
                </a:solidFill>
              </a:rPr>
              <a:t>	private: double </a:t>
            </a:r>
            <a:r>
              <a:rPr lang="en-US" altLang="en-RW" sz="1600" dirty="0" err="1">
                <a:solidFill>
                  <a:srgbClr val="000066"/>
                </a:solidFill>
              </a:rPr>
              <a:t>dPriv</a:t>
            </a:r>
            <a:r>
              <a:rPr lang="en-US" altLang="en-RW" sz="1600" dirty="0">
                <a:solidFill>
                  <a:srgbClr val="000066"/>
                </a:solidFill>
              </a:rPr>
              <a:t>;</a:t>
            </a:r>
          </a:p>
          <a:p>
            <a:pPr>
              <a:buFontTx/>
              <a:buNone/>
            </a:pPr>
            <a:r>
              <a:rPr lang="en-US" altLang="en-RW" sz="1600" dirty="0">
                <a:solidFill>
                  <a:srgbClr val="000066"/>
                </a:solidFill>
              </a:rPr>
              <a:t>	public: void </a:t>
            </a:r>
            <a:r>
              <a:rPr lang="en-US" altLang="en-RW" sz="1600" dirty="0" err="1">
                <a:solidFill>
                  <a:srgbClr val="000066"/>
                </a:solidFill>
              </a:rPr>
              <a:t>dFoo</a:t>
            </a:r>
            <a:r>
              <a:rPr lang="en-US" altLang="en-RW" sz="1600" dirty="0">
                <a:solidFill>
                  <a:srgbClr val="000066"/>
                </a:solidFill>
              </a:rPr>
              <a:t> ( );</a:t>
            </a:r>
          </a:p>
          <a:p>
            <a:pPr>
              <a:buFontTx/>
              <a:buNone/>
            </a:pPr>
            <a:r>
              <a:rPr lang="en-US" altLang="en-RW" sz="1600" dirty="0">
                <a:solidFill>
                  <a:srgbClr val="000066"/>
                </a:solidFill>
              </a:rPr>
              <a:t>};</a:t>
            </a:r>
          </a:p>
        </p:txBody>
      </p:sp>
      <p:sp>
        <p:nvSpPr>
          <p:cNvPr id="149517" name="Rectangle 13">
            <a:extLst>
              <a:ext uri="{FF2B5EF4-FFF2-40B4-BE49-F238E27FC236}">
                <a16:creationId xmlns:a16="http://schemas.microsoft.com/office/drawing/2014/main" id="{B5EB9D6F-889A-46A9-AFB2-8700718EF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257800"/>
            <a:ext cx="3581400" cy="1447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RW" sz="2000" dirty="0">
                <a:solidFill>
                  <a:schemeClr val="accent2"/>
                </a:solidFill>
              </a:rPr>
              <a:t>void daughter :: </a:t>
            </a:r>
            <a:r>
              <a:rPr lang="en-US" altLang="en-RW" sz="2000" dirty="0" err="1">
                <a:solidFill>
                  <a:schemeClr val="accent2"/>
                </a:solidFill>
              </a:rPr>
              <a:t>dFoo</a:t>
            </a:r>
            <a:r>
              <a:rPr lang="en-US" altLang="en-RW" sz="2000" dirty="0">
                <a:solidFill>
                  <a:schemeClr val="accent2"/>
                </a:solidFill>
              </a:rPr>
              <a:t> ( ){</a:t>
            </a:r>
          </a:p>
          <a:p>
            <a:pPr>
              <a:buFontTx/>
              <a:buNone/>
            </a:pPr>
            <a:r>
              <a:rPr lang="en-US" altLang="en-RW" sz="2000" dirty="0">
                <a:solidFill>
                  <a:schemeClr val="accent2"/>
                </a:solidFill>
              </a:rPr>
              <a:t>	</a:t>
            </a:r>
            <a:r>
              <a:rPr lang="en-US" altLang="en-RW" sz="2000" dirty="0" err="1">
                <a:solidFill>
                  <a:schemeClr val="accent2"/>
                </a:solidFill>
              </a:rPr>
              <a:t>mPriv</a:t>
            </a:r>
            <a:r>
              <a:rPr lang="en-US" altLang="en-RW" sz="2000" dirty="0">
                <a:solidFill>
                  <a:schemeClr val="accent2"/>
                </a:solidFill>
              </a:rPr>
              <a:t> = 10;</a:t>
            </a:r>
            <a:r>
              <a:rPr lang="en-US" altLang="en-RW" sz="2000" dirty="0">
                <a:solidFill>
                  <a:srgbClr val="000066"/>
                </a:solidFill>
              </a:rPr>
              <a:t>   //error</a:t>
            </a:r>
          </a:p>
          <a:p>
            <a:pPr>
              <a:buFontTx/>
              <a:buNone/>
            </a:pPr>
            <a:r>
              <a:rPr lang="en-US" altLang="en-RW" sz="2000" dirty="0">
                <a:solidFill>
                  <a:srgbClr val="000066"/>
                </a:solidFill>
              </a:rPr>
              <a:t>	</a:t>
            </a:r>
            <a:r>
              <a:rPr lang="en-US" altLang="en-RW" sz="2000" dirty="0" err="1">
                <a:solidFill>
                  <a:srgbClr val="000066"/>
                </a:solidFill>
              </a:rPr>
              <a:t>mProc</a:t>
            </a:r>
            <a:r>
              <a:rPr lang="en-US" altLang="en-RW" sz="2000" dirty="0">
                <a:solidFill>
                  <a:srgbClr val="000066"/>
                </a:solidFill>
              </a:rPr>
              <a:t> = 20;</a:t>
            </a:r>
            <a:endParaRPr lang="en-US" altLang="en-RW" sz="18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en-RW" sz="2000" dirty="0">
                <a:solidFill>
                  <a:schemeClr val="accent2"/>
                </a:solidFill>
              </a:rPr>
              <a:t>};</a:t>
            </a:r>
          </a:p>
        </p:txBody>
      </p:sp>
      <p:sp>
        <p:nvSpPr>
          <p:cNvPr id="149526" name="Text Box 22">
            <a:extLst>
              <a:ext uri="{FF2B5EF4-FFF2-40B4-BE49-F238E27FC236}">
                <a16:creationId xmlns:a16="http://schemas.microsoft.com/office/drawing/2014/main" id="{4D03CEDB-AFA4-4F71-99E9-92FA57257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9525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RW" altLang="en-RW"/>
          </a:p>
        </p:txBody>
      </p:sp>
      <p:sp>
        <p:nvSpPr>
          <p:cNvPr id="149527" name="Text Box 23">
            <a:extLst>
              <a:ext uri="{FF2B5EF4-FFF2-40B4-BE49-F238E27FC236}">
                <a16:creationId xmlns:a16="http://schemas.microsoft.com/office/drawing/2014/main" id="{CAFA438C-C2D5-45F2-B4E0-80186CE01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124201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RW" sz="2000" dirty="0"/>
              <a:t>private/protected/public</a:t>
            </a:r>
          </a:p>
        </p:txBody>
      </p:sp>
      <p:sp>
        <p:nvSpPr>
          <p:cNvPr id="149528" name="Line 24">
            <a:extLst>
              <a:ext uri="{FF2B5EF4-FFF2-40B4-BE49-F238E27FC236}">
                <a16:creationId xmlns:a16="http://schemas.microsoft.com/office/drawing/2014/main" id="{CB9689C4-7569-4710-8348-7BEB747C2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429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RW"/>
          </a:p>
        </p:txBody>
      </p:sp>
      <p:sp>
        <p:nvSpPr>
          <p:cNvPr id="149529" name="Rectangle 25">
            <a:extLst>
              <a:ext uri="{FF2B5EF4-FFF2-40B4-BE49-F238E27FC236}">
                <a16:creationId xmlns:a16="http://schemas.microsoft.com/office/drawing/2014/main" id="{68951CCA-D56C-4700-BEB6-91261A7A9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2" y="3832782"/>
            <a:ext cx="3657600" cy="1219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RW" sz="2000" dirty="0">
                <a:solidFill>
                  <a:srgbClr val="000066"/>
                </a:solidFill>
              </a:rPr>
              <a:t>int main() {	</a:t>
            </a:r>
          </a:p>
          <a:p>
            <a:pPr>
              <a:buFontTx/>
              <a:buNone/>
            </a:pPr>
            <a:r>
              <a:rPr lang="en-US" altLang="en-RW" sz="2000" dirty="0">
                <a:solidFill>
                  <a:srgbClr val="000066"/>
                </a:solidFill>
              </a:rPr>
              <a:t>	/*….*/</a:t>
            </a:r>
          </a:p>
          <a:p>
            <a:pPr>
              <a:buFontTx/>
              <a:buNone/>
            </a:pPr>
            <a:r>
              <a:rPr lang="en-US" altLang="en-RW" sz="2000" dirty="0">
                <a:solidFill>
                  <a:srgbClr val="000066"/>
                </a:solidFill>
              </a:rPr>
              <a:t>}</a:t>
            </a:r>
          </a:p>
        </p:txBody>
      </p:sp>
      <p:sp>
        <p:nvSpPr>
          <p:cNvPr id="149532" name="Rectangle 28">
            <a:extLst>
              <a:ext uri="{FF2B5EF4-FFF2-40B4-BE49-F238E27FC236}">
                <a16:creationId xmlns:a16="http://schemas.microsoft.com/office/drawing/2014/main" id="{AECADBD2-80C0-4B2B-85DD-16CE9CB30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2056368"/>
            <a:ext cx="4257771" cy="1600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RW" sz="2000" dirty="0">
                <a:solidFill>
                  <a:srgbClr val="000066"/>
                </a:solidFill>
              </a:rPr>
              <a:t>class </a:t>
            </a:r>
            <a:r>
              <a:rPr lang="en-US" altLang="en-RW" sz="2000" dirty="0" err="1">
                <a:solidFill>
                  <a:srgbClr val="000066"/>
                </a:solidFill>
              </a:rPr>
              <a:t>grandDaughter</a:t>
            </a:r>
            <a:r>
              <a:rPr lang="en-US" altLang="en-RW" sz="2000" dirty="0">
                <a:solidFill>
                  <a:srgbClr val="000066"/>
                </a:solidFill>
              </a:rPr>
              <a:t> : </a:t>
            </a:r>
            <a:r>
              <a:rPr lang="en-US" altLang="en-RW" sz="2000" dirty="0">
                <a:solidFill>
                  <a:srgbClr val="FF0000"/>
                </a:solidFill>
              </a:rPr>
              <a:t>public</a:t>
            </a:r>
            <a:r>
              <a:rPr lang="en-US" altLang="en-RW" sz="2000" dirty="0">
                <a:solidFill>
                  <a:srgbClr val="000066"/>
                </a:solidFill>
              </a:rPr>
              <a:t> daughter {</a:t>
            </a:r>
          </a:p>
          <a:p>
            <a:pPr>
              <a:buFontTx/>
              <a:buNone/>
            </a:pPr>
            <a:r>
              <a:rPr lang="en-US" altLang="en-RW" sz="2000" dirty="0">
                <a:solidFill>
                  <a:srgbClr val="000066"/>
                </a:solidFill>
              </a:rPr>
              <a:t>	private: double </a:t>
            </a:r>
            <a:r>
              <a:rPr lang="en-US" altLang="en-RW" sz="2000" dirty="0" err="1">
                <a:solidFill>
                  <a:srgbClr val="000066"/>
                </a:solidFill>
              </a:rPr>
              <a:t>gPriv</a:t>
            </a:r>
            <a:r>
              <a:rPr lang="en-US" altLang="en-RW" sz="2000" dirty="0">
                <a:solidFill>
                  <a:srgbClr val="000066"/>
                </a:solidFill>
              </a:rPr>
              <a:t>;</a:t>
            </a:r>
          </a:p>
          <a:p>
            <a:pPr>
              <a:buFontTx/>
              <a:buNone/>
            </a:pPr>
            <a:r>
              <a:rPr lang="en-US" altLang="en-RW" sz="2000" dirty="0">
                <a:solidFill>
                  <a:srgbClr val="000066"/>
                </a:solidFill>
              </a:rPr>
              <a:t>	public: void </a:t>
            </a:r>
            <a:r>
              <a:rPr lang="en-US" altLang="en-RW" sz="2000" dirty="0" err="1">
                <a:solidFill>
                  <a:srgbClr val="000066"/>
                </a:solidFill>
              </a:rPr>
              <a:t>gFoo</a:t>
            </a:r>
            <a:r>
              <a:rPr lang="en-US" altLang="en-RW" sz="2000" dirty="0">
                <a:solidFill>
                  <a:srgbClr val="000066"/>
                </a:solidFill>
              </a:rPr>
              <a:t> ( );</a:t>
            </a:r>
          </a:p>
          <a:p>
            <a:pPr>
              <a:buFontTx/>
              <a:buNone/>
            </a:pPr>
            <a:r>
              <a:rPr lang="en-US" altLang="en-RW" sz="2000" dirty="0">
                <a:solidFill>
                  <a:srgbClr val="000066"/>
                </a:solidFill>
              </a:rPr>
              <a:t>};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BB0E1-08A6-4BE5-869B-AF34C756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118D0-4720-4842-9C78-AB74729F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Rwanda Coding academy     </a:t>
            </a:r>
            <a:r>
              <a:rPr lang="en-US" dirty="0" err="1"/>
              <a:t>bY</a:t>
            </a:r>
            <a:r>
              <a:rPr lang="en-US" dirty="0"/>
              <a:t> UWANTWALI </a:t>
            </a:r>
            <a:r>
              <a:rPr lang="en-US" dirty="0" err="1"/>
              <a:t>zigama</a:t>
            </a:r>
            <a:r>
              <a:rPr lang="en-US" dirty="0"/>
              <a:t> Didier – </a:t>
            </a:r>
            <a:r>
              <a:rPr lang="en-US" dirty="0">
                <a:hlinkClick r:id="rId2"/>
              </a:rPr>
              <a:t>zigdidier@gmail.com</a:t>
            </a:r>
            <a:r>
              <a:rPr lang="en-US" dirty="0"/>
              <a:t> - +250 788 660 270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0E5D57-59E9-4D90-B19F-8610A46D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RW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40A6E-1E0F-49E0-8EDC-C8F0560A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list possible inheritance types, and try to play with their different access controls.</a:t>
            </a:r>
          </a:p>
          <a:p>
            <a:r>
              <a:rPr lang="en-US" dirty="0"/>
              <a:t>Use the slide number 9 and 15 as a hint.</a:t>
            </a:r>
          </a:p>
        </p:txBody>
      </p:sp>
    </p:spTree>
    <p:extLst>
      <p:ext uri="{BB962C8B-B14F-4D97-AF65-F5344CB8AC3E}">
        <p14:creationId xmlns:p14="http://schemas.microsoft.com/office/powerpoint/2010/main" val="2067714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426DDF-993F-4F27-AF10-263FEF85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8C0BF-95CC-4D25-9B2C-9A16FCF6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Rwanda Coding academy     </a:t>
            </a:r>
            <a:r>
              <a:rPr lang="en-US" dirty="0" err="1"/>
              <a:t>bY</a:t>
            </a:r>
            <a:r>
              <a:rPr lang="en-US" dirty="0"/>
              <a:t> UWANTWALI </a:t>
            </a:r>
            <a:r>
              <a:rPr lang="en-US" dirty="0" err="1"/>
              <a:t>zigama</a:t>
            </a:r>
            <a:r>
              <a:rPr lang="en-US" dirty="0"/>
              <a:t> Didier – </a:t>
            </a:r>
            <a:r>
              <a:rPr lang="en-US" dirty="0">
                <a:hlinkClick r:id="rId2"/>
              </a:rPr>
              <a:t>zigdidier@gmail.com</a:t>
            </a:r>
            <a:r>
              <a:rPr lang="en-US" dirty="0"/>
              <a:t> - +250 788 660 270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D8BC17-386B-4385-85FF-583DA089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  <a:endParaRPr lang="en-RW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96D213-12DA-40B6-88CA-D70A51CF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76" y="2016148"/>
            <a:ext cx="11029615" cy="3678303"/>
          </a:xfrm>
        </p:spPr>
        <p:txBody>
          <a:bodyPr/>
          <a:lstStyle/>
          <a:p>
            <a:r>
              <a:rPr lang="en-US" dirty="0"/>
              <a:t>In general inheritance is of five types: </a:t>
            </a:r>
          </a:p>
          <a:p>
            <a:endParaRPr lang="en-RW" dirty="0"/>
          </a:p>
        </p:txBody>
      </p:sp>
      <p:pic>
        <p:nvPicPr>
          <p:cNvPr id="2050" name="Picture 2" descr="Click to collapse">
            <a:extLst>
              <a:ext uri="{FF2B5EF4-FFF2-40B4-BE49-F238E27FC236}">
                <a16:creationId xmlns:a16="http://schemas.microsoft.com/office/drawing/2014/main" id="{4703A025-0590-4022-88A6-EA8481D7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19" y="2221761"/>
            <a:ext cx="38671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40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BE9B70-400A-4BEB-8D91-15FCBE06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6572D-E9BD-4F86-A508-44F6D770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Rwanda Coding academy     </a:t>
            </a:r>
            <a:r>
              <a:rPr lang="en-US" dirty="0" err="1"/>
              <a:t>bY</a:t>
            </a:r>
            <a:r>
              <a:rPr lang="en-US" dirty="0"/>
              <a:t> UWANTWALI </a:t>
            </a:r>
            <a:r>
              <a:rPr lang="en-US" dirty="0" err="1"/>
              <a:t>zigama</a:t>
            </a:r>
            <a:r>
              <a:rPr lang="en-US" dirty="0"/>
              <a:t> Didier – </a:t>
            </a:r>
            <a:r>
              <a:rPr lang="en-US" dirty="0">
                <a:hlinkClick r:id="rId2"/>
              </a:rPr>
              <a:t>zigdidier@gmail.com</a:t>
            </a:r>
            <a:r>
              <a:rPr lang="en-US" dirty="0"/>
              <a:t> - +250 788 660 270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DF3C7-603F-47E6-83BF-987CB4DB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  <a:endParaRPr lang="en-RW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70FB2-FB87-4464-9B02-7F21EC236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 depending upon in which mode we do the above any 5 of the inheritance we can further divide inheritance as :</a:t>
            </a:r>
          </a:p>
          <a:p>
            <a:pPr lvl="1"/>
            <a:r>
              <a:rPr lang="en-US" dirty="0"/>
              <a:t>Public Inheritance</a:t>
            </a:r>
          </a:p>
          <a:p>
            <a:pPr lvl="1"/>
            <a:r>
              <a:rPr lang="en-US" dirty="0"/>
              <a:t>Private Inheritance</a:t>
            </a:r>
          </a:p>
          <a:p>
            <a:pPr lvl="1"/>
            <a:r>
              <a:rPr lang="en-US" dirty="0"/>
              <a:t>Protected Inheritance</a:t>
            </a: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33304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69B35BB5-1630-45F0-B55C-B6847DF21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3EF5146-0A37-42B3-AF51-CBFCE4002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6CC32-12E2-40AB-91E7-E065E3B5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1029616" cy="9585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Course Outline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DED8BF8-49A0-47C5-84AB-93BBEEBCC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E3609DE7-3DD1-4216-8540-70829BC88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EA47CF-8CF4-49F8-B441-9678508C0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C2CC8-7675-4EA7-B0DF-8BB3BBD0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Rwanda Coding academy     </a:t>
            </a:r>
            <a:r>
              <a:rPr lang="en-US" dirty="0" err="1"/>
              <a:t>bY</a:t>
            </a:r>
            <a:r>
              <a:rPr lang="en-US" dirty="0"/>
              <a:t> UWANTWALI </a:t>
            </a:r>
            <a:r>
              <a:rPr lang="en-US" dirty="0" err="1"/>
              <a:t>zigama</a:t>
            </a:r>
            <a:r>
              <a:rPr lang="en-US" dirty="0"/>
              <a:t> Didier – </a:t>
            </a:r>
            <a:r>
              <a:rPr lang="en-US" dirty="0">
                <a:hlinkClick r:id="rId3"/>
              </a:rPr>
              <a:t>zigdidier@gmail.com</a:t>
            </a:r>
            <a:r>
              <a:rPr lang="en-US" dirty="0"/>
              <a:t> - +250 788 660 270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91D8-88CA-44CE-B83F-8F383F1A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4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5" name="Content Placeholder 2" descr="SmartArt object">
            <a:extLst>
              <a:ext uri="{FF2B5EF4-FFF2-40B4-BE49-F238E27FC236}">
                <a16:creationId xmlns:a16="http://schemas.microsoft.com/office/drawing/2014/main" id="{59405A29-4A0F-429B-A6BA-2D3E9946C76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16822769"/>
              </p:ext>
            </p:extLst>
          </p:nvPr>
        </p:nvGraphicFramePr>
        <p:xfrm>
          <a:off x="450434" y="858445"/>
          <a:ext cx="11288243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22464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4F1C47-A5E4-47A3-B525-79B3962F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ACCE7-9B78-4FD3-B627-4434B488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Rwanda Coding academy     </a:t>
            </a:r>
            <a:r>
              <a:rPr lang="en-US" dirty="0" err="1"/>
              <a:t>bY</a:t>
            </a:r>
            <a:r>
              <a:rPr lang="en-US" dirty="0"/>
              <a:t> UWANTWALI </a:t>
            </a:r>
            <a:r>
              <a:rPr lang="en-US" dirty="0" err="1"/>
              <a:t>zigama</a:t>
            </a:r>
            <a:r>
              <a:rPr lang="en-US" dirty="0"/>
              <a:t> Didier – </a:t>
            </a:r>
            <a:r>
              <a:rPr lang="en-US" dirty="0">
                <a:hlinkClick r:id="rId2"/>
              </a:rPr>
              <a:t>zigdidier@gmail.com</a:t>
            </a:r>
            <a:r>
              <a:rPr lang="en-US" dirty="0"/>
              <a:t> - +250 788 660 270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6EA2FD-194B-4C35-A228-D36FD947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5F1B8C-A957-44A7-8BDC-C023E5C46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286279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Slide Number Placeholder 5">
            <a:extLst>
              <a:ext uri="{FF2B5EF4-FFF2-40B4-BE49-F238E27FC236}">
                <a16:creationId xmlns:a16="http://schemas.microsoft.com/office/drawing/2014/main" id="{5F99931B-B6BE-455F-AFFA-50B874BA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960C13-5930-4560-A2A2-7D40621C21A6}" type="slidenum">
              <a:rPr lang="en-US" altLang="tr-TR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tr-TR" sz="1400">
              <a:latin typeface="Times New Roman" panose="02020603050405020304" pitchFamily="18" charset="0"/>
            </a:endParaRPr>
          </a:p>
        </p:txBody>
      </p:sp>
      <p:sp>
        <p:nvSpPr>
          <p:cNvPr id="216066" name="Rectangle 2">
            <a:extLst>
              <a:ext uri="{FF2B5EF4-FFF2-40B4-BE49-F238E27FC236}">
                <a16:creationId xmlns:a16="http://schemas.microsoft.com/office/drawing/2014/main" id="{CE20EE87-9E61-4B74-8EBB-F4C77E6A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09600"/>
            <a:ext cx="7772400" cy="508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sz="4000" b="1"/>
              <a:t>Templates</a:t>
            </a:r>
          </a:p>
        </p:txBody>
      </p:sp>
      <p:sp>
        <p:nvSpPr>
          <p:cNvPr id="100357" name="Rectangle 3">
            <a:extLst>
              <a:ext uri="{FF2B5EF4-FFF2-40B4-BE49-F238E27FC236}">
                <a16:creationId xmlns:a16="http://schemas.microsoft.com/office/drawing/2014/main" id="{6291E721-F8BD-4835-9A3D-D671E7800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The template allows us to write routines that work for arbitrary types without having to know what these types will be.</a:t>
            </a:r>
            <a:endParaRPr lang="tr-TR" altLang="tr-TR" dirty="0"/>
          </a:p>
          <a:p>
            <a:pPr marL="0" indent="0">
              <a:buNone/>
              <a:defRPr/>
            </a:pPr>
            <a:endParaRPr lang="en-US" altLang="tr-TR" dirty="0"/>
          </a:p>
          <a:p>
            <a:pPr eaLnBrk="1" hangingPunct="1">
              <a:defRPr/>
            </a:pPr>
            <a:r>
              <a:rPr lang="en-US" altLang="tr-TR" dirty="0"/>
              <a:t>Two types:</a:t>
            </a:r>
          </a:p>
          <a:p>
            <a:pPr lvl="1" eaLnBrk="1" hangingPunct="1">
              <a:defRPr/>
            </a:pPr>
            <a:r>
              <a:rPr lang="en-US" altLang="tr-TR" dirty="0"/>
              <a:t>Function templates</a:t>
            </a:r>
          </a:p>
          <a:p>
            <a:pPr lvl="1" eaLnBrk="1" hangingPunct="1">
              <a:defRPr/>
            </a:pPr>
            <a:r>
              <a:rPr lang="en-US" altLang="tr-TR" dirty="0"/>
              <a:t>Class templates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Slide Number Placeholder 5">
            <a:extLst>
              <a:ext uri="{FF2B5EF4-FFF2-40B4-BE49-F238E27FC236}">
                <a16:creationId xmlns:a16="http://schemas.microsoft.com/office/drawing/2014/main" id="{6405F682-6975-49DC-9E12-F10CF7BE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E950FE-617A-4E31-BFFC-6D4963E5F61C}" type="slidenum">
              <a:rPr lang="en-US" altLang="tr-TR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tr-TR" sz="1400">
              <a:latin typeface="Times New Roman" panose="02020603050405020304" pitchFamily="18" charset="0"/>
            </a:endParaRPr>
          </a:p>
        </p:txBody>
      </p:sp>
      <p:sp>
        <p:nvSpPr>
          <p:cNvPr id="217090" name="Rectangle 2">
            <a:extLst>
              <a:ext uri="{FF2B5EF4-FFF2-40B4-BE49-F238E27FC236}">
                <a16:creationId xmlns:a16="http://schemas.microsoft.com/office/drawing/2014/main" id="{F882F4D0-EEA4-463C-BE26-75F1FA1F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810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tr-TR" b="1"/>
              <a:t>Function Templates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B2E07D6C-5105-4489-A3D6-9E4DD4BFD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1430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tr-TR" sz="2800"/>
              <a:t>A function template </a:t>
            </a:r>
            <a:r>
              <a:rPr lang="en-US" altLang="tr-TR" sz="2800">
                <a:solidFill>
                  <a:srgbClr val="C00000"/>
                </a:solidFill>
              </a:rPr>
              <a:t>is not an actual function</a:t>
            </a:r>
            <a:r>
              <a:rPr lang="en-US" altLang="tr-TR" sz="2800"/>
              <a:t>; instead it is a design (or pattern) for a function.</a:t>
            </a:r>
          </a:p>
          <a:p>
            <a:pPr eaLnBrk="1" hangingPunct="1"/>
            <a:r>
              <a:rPr lang="tr-TR" altLang="tr-TR" sz="2800"/>
              <a:t>The compiler creates the actual function based on the actual types used in the program</a:t>
            </a:r>
            <a:r>
              <a:rPr lang="en-US" altLang="tr-TR" sz="2800"/>
              <a:t>.</a:t>
            </a:r>
          </a:p>
        </p:txBody>
      </p:sp>
      <p:sp>
        <p:nvSpPr>
          <p:cNvPr id="217092" name="Text Box 4">
            <a:extLst>
              <a:ext uri="{FF2B5EF4-FFF2-40B4-BE49-F238E27FC236}">
                <a16:creationId xmlns:a16="http://schemas.microsoft.com/office/drawing/2014/main" id="{17817537-3246-4974-B180-F1843D4EF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073" y="4020438"/>
            <a:ext cx="3881282" cy="2586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// swap function template.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template &lt; class </a:t>
            </a:r>
            <a:r>
              <a:rPr lang="tr-TR" altLang="tr-TR" sz="1800" dirty="0">
                <a:latin typeface="Courier New" panose="02070309020205020404" pitchFamily="49" charset="0"/>
              </a:rPr>
              <a:t>T</a:t>
            </a:r>
            <a:r>
              <a:rPr lang="en-US" altLang="tr-TR" sz="18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void swap( </a:t>
            </a:r>
            <a:r>
              <a:rPr lang="tr-TR" altLang="tr-TR" sz="1800" dirty="0">
                <a:latin typeface="Courier New" panose="02070309020205020404" pitchFamily="49" charset="0"/>
              </a:rPr>
              <a:t>T</a:t>
            </a:r>
            <a:r>
              <a:rPr lang="en-US" altLang="tr-TR" sz="1800" dirty="0">
                <a:latin typeface="Courier New" panose="02070309020205020404" pitchFamily="49" charset="0"/>
              </a:rPr>
              <a:t> &amp;</a:t>
            </a:r>
            <a:r>
              <a:rPr lang="en-US" altLang="tr-TR" sz="1800" dirty="0" err="1">
                <a:latin typeface="Courier New" panose="02070309020205020404" pitchFamily="49" charset="0"/>
              </a:rPr>
              <a:t>lhs</a:t>
            </a:r>
            <a:r>
              <a:rPr lang="en-US" altLang="tr-TR" sz="1800" dirty="0">
                <a:latin typeface="Courier New" panose="02070309020205020404" pitchFamily="49" charset="0"/>
              </a:rPr>
              <a:t>, </a:t>
            </a:r>
            <a:r>
              <a:rPr lang="tr-TR" altLang="tr-TR" sz="1800" dirty="0">
                <a:latin typeface="Courier New" panose="02070309020205020404" pitchFamily="49" charset="0"/>
              </a:rPr>
              <a:t>T </a:t>
            </a:r>
            <a:r>
              <a:rPr lang="en-US" altLang="tr-TR" sz="1800" dirty="0">
                <a:latin typeface="Courier New" panose="02070309020205020404" pitchFamily="49" charset="0"/>
              </a:rPr>
              <a:t>&amp;</a:t>
            </a:r>
            <a:r>
              <a:rPr lang="en-US" altLang="tr-TR" sz="1800" dirty="0" err="1">
                <a:latin typeface="Courier New" panose="02070309020205020404" pitchFamily="49" charset="0"/>
              </a:rPr>
              <a:t>rhs</a:t>
            </a:r>
            <a:r>
              <a:rPr lang="en-US" altLang="tr-TR" sz="1800" dirty="0">
                <a:latin typeface="Courier New" panose="02070309020205020404" pitchFamily="49" charset="0"/>
              </a:rPr>
              <a:t>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	</a:t>
            </a:r>
            <a:r>
              <a:rPr lang="tr-TR" altLang="tr-TR" sz="1800" dirty="0">
                <a:latin typeface="Courier New" panose="02070309020205020404" pitchFamily="49" charset="0"/>
              </a:rPr>
              <a:t>T </a:t>
            </a:r>
            <a:r>
              <a:rPr lang="en-US" altLang="tr-TR" sz="1800" dirty="0" err="1">
                <a:latin typeface="Courier New" panose="02070309020205020404" pitchFamily="49" charset="0"/>
              </a:rPr>
              <a:t>tmp</a:t>
            </a:r>
            <a:r>
              <a:rPr lang="en-US" altLang="tr-TR" sz="1800" dirty="0">
                <a:latin typeface="Courier New" panose="02070309020205020404" pitchFamily="49" charset="0"/>
              </a:rPr>
              <a:t> = </a:t>
            </a:r>
            <a:r>
              <a:rPr lang="en-US" altLang="tr-TR" sz="1800" dirty="0" err="1">
                <a:latin typeface="Courier New" panose="02070309020205020404" pitchFamily="49" charset="0"/>
              </a:rPr>
              <a:t>lhs</a:t>
            </a:r>
            <a:r>
              <a:rPr lang="en-US" altLang="tr-TR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	</a:t>
            </a:r>
            <a:r>
              <a:rPr lang="en-US" altLang="tr-TR" sz="1800" dirty="0" err="1">
                <a:latin typeface="Courier New" panose="02070309020205020404" pitchFamily="49" charset="0"/>
              </a:rPr>
              <a:t>lhs</a:t>
            </a:r>
            <a:r>
              <a:rPr lang="en-US" altLang="tr-TR" sz="1800" dirty="0">
                <a:latin typeface="Courier New" panose="02070309020205020404" pitchFamily="49" charset="0"/>
              </a:rPr>
              <a:t> = </a:t>
            </a:r>
            <a:r>
              <a:rPr lang="en-US" altLang="tr-TR" sz="1800" dirty="0" err="1">
                <a:latin typeface="Courier New" panose="02070309020205020404" pitchFamily="49" charset="0"/>
              </a:rPr>
              <a:t>rhs</a:t>
            </a:r>
            <a:r>
              <a:rPr lang="en-US" altLang="tr-TR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	</a:t>
            </a:r>
            <a:r>
              <a:rPr lang="en-US" altLang="tr-TR" sz="1800" dirty="0" err="1">
                <a:latin typeface="Courier New" panose="02070309020205020404" pitchFamily="49" charset="0"/>
              </a:rPr>
              <a:t>rhs</a:t>
            </a:r>
            <a:r>
              <a:rPr lang="en-US" altLang="tr-TR" sz="1800" dirty="0">
                <a:latin typeface="Courier New" panose="02070309020205020404" pitchFamily="49" charset="0"/>
              </a:rPr>
              <a:t> = </a:t>
            </a:r>
            <a:r>
              <a:rPr lang="en-US" altLang="tr-TR" sz="1800" dirty="0" err="1">
                <a:latin typeface="Courier New" panose="02070309020205020404" pitchFamily="49" charset="0"/>
              </a:rPr>
              <a:t>tmp</a:t>
            </a:r>
            <a:r>
              <a:rPr lang="en-US" altLang="tr-TR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17093" name="Text Box 5">
            <a:extLst>
              <a:ext uri="{FF2B5EF4-FFF2-40B4-BE49-F238E27FC236}">
                <a16:creationId xmlns:a16="http://schemas.microsoft.com/office/drawing/2014/main" id="{100A00F4-A9C7-4778-B840-257D03315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6" y="5756275"/>
            <a:ext cx="580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400">
              <a:latin typeface="Times New Roman" panose="02020603050405020304" pitchFamily="18" charset="0"/>
            </a:endParaRPr>
          </a:p>
        </p:txBody>
      </p:sp>
      <p:sp>
        <p:nvSpPr>
          <p:cNvPr id="217094" name="Text Box 6">
            <a:extLst>
              <a:ext uri="{FF2B5EF4-FFF2-40B4-BE49-F238E27FC236}">
                <a16:creationId xmlns:a16="http://schemas.microsoft.com/office/drawing/2014/main" id="{48BC842D-BA45-4BBC-86A1-D407C2C86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64251"/>
            <a:ext cx="594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r-TR" sz="1800">
                <a:latin typeface="Arial" panose="020B0604020202020204" pitchFamily="34" charset="0"/>
              </a:rPr>
              <a:t>The </a:t>
            </a:r>
            <a:r>
              <a:rPr lang="en-US" altLang="tr-TR" sz="1800">
                <a:latin typeface="Courier New" panose="02070309020205020404" pitchFamily="49" charset="0"/>
              </a:rPr>
              <a:t>swap</a:t>
            </a:r>
            <a:r>
              <a:rPr lang="en-US" altLang="tr-TR" sz="1800">
                <a:latin typeface="Arial" panose="020B0604020202020204" pitchFamily="34" charset="0"/>
              </a:rPr>
              <a:t> function template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Slide Number Placeholder 5">
            <a:extLst>
              <a:ext uri="{FF2B5EF4-FFF2-40B4-BE49-F238E27FC236}">
                <a16:creationId xmlns:a16="http://schemas.microsoft.com/office/drawing/2014/main" id="{B7C50620-019F-48DF-8CD6-7A5EFF89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826801-28B0-4D7B-9FD6-B20FA57D1271}" type="slidenum">
              <a:rPr lang="en-US" altLang="tr-TR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tr-TR" sz="1400">
              <a:latin typeface="Times New Roman" panose="02020603050405020304" pitchFamily="18" charset="0"/>
            </a:endParaRPr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6C9FC93F-4ACF-4A7C-B380-30C79585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695" y="753548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sz="3600" b="1" dirty="0"/>
              <a:t>Using a template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22793AD0-3913-4BED-9204-2B90279C7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799" y="1545996"/>
            <a:ext cx="9215487" cy="2215299"/>
          </a:xfrm>
        </p:spPr>
        <p:txBody>
          <a:bodyPr/>
          <a:lstStyle/>
          <a:p>
            <a:pPr eaLnBrk="1" hangingPunct="1"/>
            <a:r>
              <a:rPr lang="en-US" altLang="tr-TR" sz="2400" dirty="0"/>
              <a:t>Instantiation of a template with a particular type, logically creates a new function.</a:t>
            </a:r>
          </a:p>
          <a:p>
            <a:pPr eaLnBrk="1" hangingPunct="1"/>
            <a:r>
              <a:rPr lang="en-US" altLang="tr-TR" sz="2400" dirty="0"/>
              <a:t>Only one instantiation is created for each parameter-type combination.</a:t>
            </a:r>
          </a:p>
        </p:txBody>
      </p:sp>
      <p:sp>
        <p:nvSpPr>
          <p:cNvPr id="219140" name="Text Box 4">
            <a:extLst>
              <a:ext uri="{FF2B5EF4-FFF2-40B4-BE49-F238E27FC236}">
                <a16:creationId xmlns:a16="http://schemas.microsoft.com/office/drawing/2014/main" id="{1EAF917A-ACAA-4419-B224-26E16AD81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695" y="3558431"/>
            <a:ext cx="8535972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{	int x = 5, y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	double a = 2, b = 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	swap(</a:t>
            </a:r>
            <a:r>
              <a:rPr lang="en-US" altLang="tr-TR" sz="1800" dirty="0" err="1">
                <a:latin typeface="Courier New" panose="02070309020205020404" pitchFamily="49" charset="0"/>
              </a:rPr>
              <a:t>x,y</a:t>
            </a:r>
            <a:r>
              <a:rPr lang="en-US" altLang="tr-TR" sz="1800" dirty="0">
                <a:latin typeface="Courier New" panose="02070309020205020404" pitchFamily="49" charset="0"/>
              </a:rPr>
              <a:t>); //</a:t>
            </a:r>
            <a:r>
              <a:rPr lang="en-US" altLang="tr-TR" sz="1800" dirty="0" err="1">
                <a:latin typeface="Courier New" panose="02070309020205020404" pitchFamily="49" charset="0"/>
              </a:rPr>
              <a:t>instanties</a:t>
            </a:r>
            <a:r>
              <a:rPr lang="en-US" altLang="tr-TR" sz="1800" dirty="0">
                <a:latin typeface="Courier New" panose="02070309020205020404" pitchFamily="49" charset="0"/>
              </a:rPr>
              <a:t> an int version of swap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	swap(</a:t>
            </a:r>
            <a:r>
              <a:rPr lang="en-US" altLang="tr-TR" sz="1800" dirty="0" err="1">
                <a:latin typeface="Courier New" panose="02070309020205020404" pitchFamily="49" charset="0"/>
              </a:rPr>
              <a:t>x,y</a:t>
            </a:r>
            <a:r>
              <a:rPr lang="en-US" altLang="tr-TR" sz="1800" dirty="0">
                <a:latin typeface="Courier New" panose="02070309020205020404" pitchFamily="49" charset="0"/>
              </a:rPr>
              <a:t>); //uses the same instantiation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	swap(</a:t>
            </a:r>
            <a:r>
              <a:rPr lang="en-US" altLang="tr-TR" sz="1800" dirty="0" err="1">
                <a:latin typeface="Courier New" panose="02070309020205020404" pitchFamily="49" charset="0"/>
              </a:rPr>
              <a:t>a,b</a:t>
            </a:r>
            <a:r>
              <a:rPr lang="en-US" altLang="tr-TR" sz="1800" dirty="0">
                <a:latin typeface="Courier New" panose="02070309020205020404" pitchFamily="49" charset="0"/>
              </a:rPr>
              <a:t>); //instantiates a double version of swap</a:t>
            </a:r>
            <a:endParaRPr lang="tr-TR" altLang="tr-TR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	</a:t>
            </a:r>
            <a:r>
              <a:rPr lang="en-US" altLang="tr-TR" sz="1800" dirty="0" err="1">
                <a:latin typeface="Courier New" panose="02070309020205020404" pitchFamily="49" charset="0"/>
              </a:rPr>
              <a:t>cout</a:t>
            </a:r>
            <a:r>
              <a:rPr lang="en-US" altLang="tr-TR" sz="1800" dirty="0">
                <a:latin typeface="Courier New" panose="02070309020205020404" pitchFamily="49" charset="0"/>
              </a:rPr>
              <a:t> &lt;&lt; x &lt;&lt; “ “ &lt;&lt; y &lt;&lt; </a:t>
            </a:r>
            <a:r>
              <a:rPr lang="en-US" altLang="tr-TR" sz="1800" dirty="0" err="1">
                <a:latin typeface="Courier New" panose="02070309020205020404" pitchFamily="49" charset="0"/>
              </a:rPr>
              <a:t>endl</a:t>
            </a:r>
            <a:r>
              <a:rPr lang="en-US" altLang="tr-TR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	</a:t>
            </a:r>
            <a:r>
              <a:rPr lang="en-US" altLang="tr-TR" sz="1800" dirty="0" err="1">
                <a:latin typeface="Courier New" panose="02070309020205020404" pitchFamily="49" charset="0"/>
              </a:rPr>
              <a:t>cout</a:t>
            </a:r>
            <a:r>
              <a:rPr lang="en-US" altLang="tr-TR" sz="1800" dirty="0">
                <a:latin typeface="Courier New" panose="02070309020205020404" pitchFamily="49" charset="0"/>
              </a:rPr>
              <a:t> &lt;&lt; a &lt;&lt; “ “ &lt;&lt; b &lt;&lt; </a:t>
            </a:r>
            <a:r>
              <a:rPr lang="en-US" altLang="tr-TR" sz="1800" dirty="0" err="1">
                <a:latin typeface="Courier New" panose="02070309020205020404" pitchFamily="49" charset="0"/>
              </a:rPr>
              <a:t>endl</a:t>
            </a:r>
            <a:r>
              <a:rPr lang="en-US" altLang="tr-TR" sz="1800" dirty="0">
                <a:latin typeface="Courier New" panose="02070309020205020404" pitchFamily="49" charset="0"/>
              </a:rPr>
              <a:t>;</a:t>
            </a:r>
            <a:endParaRPr lang="tr-TR" altLang="tr-TR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//	swap(x, b); // Illegal: no match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Slide Number Placeholder 5">
            <a:extLst>
              <a:ext uri="{FF2B5EF4-FFF2-40B4-BE49-F238E27FC236}">
                <a16:creationId xmlns:a16="http://schemas.microsoft.com/office/drawing/2014/main" id="{EFADB439-0859-4FA3-8FF3-9916D146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B08859-4022-4ABF-8AE9-1B48B7D949DE}" type="slidenum">
              <a:rPr lang="en-US" altLang="tr-TR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tr-TR" sz="1400">
              <a:latin typeface="Times New Roman" panose="02020603050405020304" pitchFamily="18" charset="0"/>
            </a:endParaRPr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A19E69E9-B8E6-46F8-AFCE-84A804EC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88709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sz="4000" b="1" dirty="0"/>
              <a:t>Class templates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963128C5-6D53-49A5-96DF-186BF9AC5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785" y="1847654"/>
            <a:ext cx="10534453" cy="1730936"/>
          </a:xfrm>
        </p:spPr>
        <p:txBody>
          <a:bodyPr/>
          <a:lstStyle/>
          <a:p>
            <a:pPr eaLnBrk="1" hangingPunct="1"/>
            <a:r>
              <a:rPr lang="en-US" altLang="tr-TR" sz="2400" dirty="0"/>
              <a:t>Class templates are used to define </a:t>
            </a:r>
            <a:r>
              <a:rPr lang="tr-TR" altLang="tr-TR" sz="2400" dirty="0"/>
              <a:t>generic classes:</a:t>
            </a:r>
            <a:endParaRPr lang="en-US" altLang="tr-TR" sz="2400" dirty="0"/>
          </a:p>
          <a:p>
            <a:pPr lvl="1" eaLnBrk="1" hangingPunct="1"/>
            <a:r>
              <a:rPr lang="en-US" altLang="tr-TR" sz="1800" dirty="0"/>
              <a:t>e.g. it may be possible to use a class that defines several operations on a collection of integers to manipulate a collection of real numbers.</a:t>
            </a:r>
          </a:p>
          <a:p>
            <a:pPr eaLnBrk="1" hangingPunct="1">
              <a:buFontTx/>
              <a:buNone/>
            </a:pPr>
            <a:endParaRPr lang="en-US" altLang="tr-TR" sz="2400" dirty="0"/>
          </a:p>
        </p:txBody>
      </p:sp>
      <p:sp>
        <p:nvSpPr>
          <p:cNvPr id="221188" name="Text Box 5">
            <a:extLst>
              <a:ext uri="{FF2B5EF4-FFF2-40B4-BE49-F238E27FC236}">
                <a16:creationId xmlns:a16="http://schemas.microsoft.com/office/drawing/2014/main" id="{4C53D78C-55BD-46DC-BCCD-1D94C664C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51" y="3093539"/>
            <a:ext cx="9332535" cy="36955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 dirty="0">
              <a:solidFill>
                <a:srgbClr val="000000"/>
              </a:solidFill>
              <a:latin typeface="Courier New" panose="02070309020205020404" pitchFamily="49" charset="0"/>
              <a:cs typeface="Droid Sans Fallback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 b="1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template &lt;class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T</a:t>
            </a:r>
            <a:r>
              <a:rPr lang="tr-TR" altLang="tr-TR" sz="1800" b="1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 b="1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class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</a:t>
            </a:r>
            <a:r>
              <a:rPr lang="tr-TR" altLang="tr-TR" sz="1800" i="1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TemplateTest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// this class can use T as a generic 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	</a:t>
            </a:r>
            <a:r>
              <a:rPr lang="tr-TR" altLang="tr-TR" sz="1800" b="1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public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void f(T a);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T g();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	</a:t>
            </a:r>
            <a:r>
              <a:rPr lang="tr-TR" altLang="tr-TR" sz="1800" b="1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private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T x, y, z;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};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Slide Number Placeholder 5">
            <a:extLst>
              <a:ext uri="{FF2B5EF4-FFF2-40B4-BE49-F238E27FC236}">
                <a16:creationId xmlns:a16="http://schemas.microsoft.com/office/drawing/2014/main" id="{BA56F024-0374-4716-A822-AECA192D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9588B0-B038-4A34-B133-719EE2FBE12B}" type="slidenum">
              <a:rPr lang="en-US" altLang="tr-TR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tr-TR" sz="1400">
              <a:latin typeface="Times New Roman" panose="02020603050405020304" pitchFamily="18" charset="0"/>
            </a:endParaRPr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FB9D4109-1AAB-4FDC-9B6E-3A29CAED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192" y="702156"/>
            <a:ext cx="10347616" cy="664731"/>
          </a:xfrm>
        </p:spPr>
        <p:txBody>
          <a:bodyPr/>
          <a:lstStyle/>
          <a:p>
            <a:pPr eaLnBrk="1" hangingPunct="1"/>
            <a:r>
              <a:rPr lang="en-US" altLang="tr-TR" b="1" dirty="0"/>
              <a:t>Implementation</a:t>
            </a:r>
          </a:p>
        </p:txBody>
      </p:sp>
      <p:sp>
        <p:nvSpPr>
          <p:cNvPr id="106501" name="Rectangle 3">
            <a:extLst>
              <a:ext uri="{FF2B5EF4-FFF2-40B4-BE49-F238E27FC236}">
                <a16:creationId xmlns:a16="http://schemas.microsoft.com/office/drawing/2014/main" id="{5F30BDA9-403A-43E7-9737-C9EAFDE44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8483" y="1966274"/>
            <a:ext cx="8458200" cy="457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tr-TR" sz="2400" dirty="0"/>
              <a:t>Each member function must be declared as a template.</a:t>
            </a:r>
          </a:p>
          <a:p>
            <a:pPr eaLnBrk="1" hangingPunct="1">
              <a:defRPr/>
            </a:pPr>
            <a:r>
              <a:rPr lang="tr-TR" altLang="tr-TR" sz="2400" dirty="0"/>
              <a:t>All member functions must be implemented in the </a:t>
            </a:r>
            <a:r>
              <a:rPr lang="tr-TR" altLang="tr-TR" sz="2400" b="1" dirty="0"/>
              <a:t>header file</a:t>
            </a:r>
            <a:r>
              <a:rPr lang="tr-TR" altLang="tr-TR" sz="2400" dirty="0"/>
              <a:t> (so that the compiler can find their definition and replace “T” with the actual parameter type)</a:t>
            </a:r>
          </a:p>
          <a:p>
            <a:pPr marL="0" indent="0">
              <a:buNone/>
              <a:defRPr/>
            </a:pPr>
            <a:endParaRPr lang="en-US" altLang="tr-TR" sz="2400" dirty="0"/>
          </a:p>
          <a:p>
            <a:pPr>
              <a:spcBef>
                <a:spcPts val="500"/>
              </a:spcBef>
              <a:buNone/>
              <a:defRPr/>
            </a:pPr>
            <a:r>
              <a:rPr lang="tr-TR" altLang="tr-TR" sz="2000" dirty="0">
                <a:latin typeface="Courier New" panose="02070309020205020404" pitchFamily="49" charset="0"/>
              </a:rPr>
              <a:t>// Typical member implementation.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tr-TR" altLang="tr-TR" sz="2000" b="1" dirty="0">
                <a:latin typeface="Courier New" panose="02070309020205020404" pitchFamily="49" charset="0"/>
              </a:rPr>
              <a:t>template</a:t>
            </a:r>
            <a:r>
              <a:rPr lang="tr-TR" altLang="tr-TR" sz="2000" dirty="0">
                <a:latin typeface="Courier New" panose="02070309020205020404" pitchFamily="49" charset="0"/>
              </a:rPr>
              <a:t> </a:t>
            </a:r>
            <a:r>
              <a:rPr lang="tr-TR" altLang="tr-TR" sz="2000" b="1" dirty="0">
                <a:latin typeface="Courier New" panose="02070309020205020404" pitchFamily="49" charset="0"/>
              </a:rPr>
              <a:t>&lt;class</a:t>
            </a:r>
            <a:r>
              <a:rPr lang="tr-TR" altLang="tr-TR" sz="2000" dirty="0">
                <a:latin typeface="Courier New" panose="02070309020205020404" pitchFamily="49" charset="0"/>
              </a:rPr>
              <a:t> </a:t>
            </a:r>
            <a:r>
              <a:rPr lang="tr-TR" altLang="tr-TR" sz="2000" b="1" dirty="0">
                <a:latin typeface="Courier New" panose="02070309020205020404" pitchFamily="49" charset="0"/>
              </a:rPr>
              <a:t>T&gt;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tr-TR" altLang="tr-TR" sz="2000" dirty="0">
                <a:latin typeface="Courier New" panose="02070309020205020404" pitchFamily="49" charset="0"/>
              </a:rPr>
              <a:t>void </a:t>
            </a:r>
            <a:r>
              <a:rPr lang="tr-TR" altLang="tr-TR" sz="2000" b="1" dirty="0">
                <a:latin typeface="Courier New" panose="02070309020205020404" pitchFamily="49" charset="0"/>
              </a:rPr>
              <a:t>TemplateTest&lt;T&gt;::f</a:t>
            </a:r>
            <a:r>
              <a:rPr lang="tr-TR" altLang="tr-TR" sz="2000" dirty="0">
                <a:latin typeface="Courier New" panose="02070309020205020404" pitchFamily="49" charset="0"/>
              </a:rPr>
              <a:t>(T a) 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tr-TR" altLang="tr-TR" sz="2000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tr-TR" altLang="tr-TR" sz="2000" dirty="0">
                <a:latin typeface="Courier New" panose="02070309020205020404" pitchFamily="49" charset="0"/>
              </a:rPr>
              <a:t>	// Member body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tr-TR" altLang="tr-TR" sz="20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  <a:defRPr/>
            </a:pPr>
            <a:endParaRPr lang="en-US" altLang="tr-TR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Slide Number Placeholder 5">
            <a:extLst>
              <a:ext uri="{FF2B5EF4-FFF2-40B4-BE49-F238E27FC236}">
                <a16:creationId xmlns:a16="http://schemas.microsoft.com/office/drawing/2014/main" id="{426F18BC-EE02-40FC-8608-3A9E2FBC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DA62BF-761C-4B4F-A6AB-3B421DF8EBA7}" type="slidenum">
              <a:rPr lang="en-US" altLang="tr-TR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tr-TR" sz="1400">
              <a:latin typeface="Times New Roman" panose="02020603050405020304" pitchFamily="18" charset="0"/>
            </a:endParaRPr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73A7E078-6323-4E75-BE71-51745BC9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193800"/>
            <a:ext cx="7772400" cy="4064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tr-TR" sz="3200" b="1" dirty="0"/>
              <a:t>Object declarations using </a:t>
            </a:r>
            <a:br>
              <a:rPr lang="en-US" altLang="tr-TR" sz="3200" b="1" dirty="0"/>
            </a:br>
            <a:r>
              <a:rPr lang="en-US" altLang="tr-TR" sz="3200" b="1" dirty="0"/>
              <a:t>template classes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0056FF85-3F72-4439-B2CE-C2C5069D4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tr-TR" b="1"/>
              <a:t>Form:</a:t>
            </a:r>
          </a:p>
          <a:p>
            <a:pPr eaLnBrk="1" hangingPunct="1">
              <a:buFontTx/>
              <a:buNone/>
            </a:pPr>
            <a:r>
              <a:rPr lang="en-US" altLang="tr-TR"/>
              <a:t>	</a:t>
            </a:r>
            <a:r>
              <a:rPr lang="en-US" altLang="tr-TR" i="1"/>
              <a:t>class-name</a:t>
            </a:r>
            <a:r>
              <a:rPr lang="en-US" altLang="tr-TR"/>
              <a:t> &lt;</a:t>
            </a:r>
            <a:r>
              <a:rPr lang="en-US" altLang="tr-TR" i="1"/>
              <a:t>type</a:t>
            </a:r>
            <a:r>
              <a:rPr lang="en-US" altLang="tr-TR"/>
              <a:t>&gt; </a:t>
            </a:r>
            <a:r>
              <a:rPr lang="en-US" altLang="tr-TR" i="1"/>
              <a:t>an-object</a:t>
            </a:r>
            <a:r>
              <a:rPr lang="en-US" altLang="tr-TR"/>
              <a:t>;</a:t>
            </a:r>
          </a:p>
          <a:p>
            <a:pPr eaLnBrk="1" hangingPunct="1">
              <a:buFontTx/>
              <a:buNone/>
            </a:pPr>
            <a:r>
              <a:rPr lang="en-US" altLang="tr-TR" b="1"/>
              <a:t>Interpretation:</a:t>
            </a:r>
          </a:p>
          <a:p>
            <a:pPr lvl="1" eaLnBrk="1" hangingPunct="1"/>
            <a:r>
              <a:rPr lang="en-US" altLang="tr-TR" i="1"/>
              <a:t>Type</a:t>
            </a:r>
            <a:r>
              <a:rPr lang="en-US" altLang="tr-TR"/>
              <a:t> may be any defined data type. </a:t>
            </a:r>
            <a:r>
              <a:rPr lang="en-US" altLang="tr-TR" i="1"/>
              <a:t>Class-name</a:t>
            </a:r>
            <a:r>
              <a:rPr lang="en-US" altLang="tr-TR"/>
              <a:t> is the name of a template class. The object </a:t>
            </a:r>
            <a:br>
              <a:rPr lang="en-US" altLang="tr-TR"/>
            </a:br>
            <a:r>
              <a:rPr lang="en-US" altLang="tr-TR" i="1"/>
              <a:t>an-object</a:t>
            </a:r>
            <a:r>
              <a:rPr lang="en-US" altLang="tr-TR"/>
              <a:t> is created when the arguments specified between &lt; &gt; replace their corresponding parameters in the template class. </a:t>
            </a:r>
          </a:p>
          <a:p>
            <a:pPr eaLnBrk="1" hangingPunct="1">
              <a:buFontTx/>
              <a:buNone/>
            </a:pPr>
            <a:endParaRPr lang="en-US" altLang="tr-T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Slide Number Placeholder 5">
            <a:extLst>
              <a:ext uri="{FF2B5EF4-FFF2-40B4-BE49-F238E27FC236}">
                <a16:creationId xmlns:a16="http://schemas.microsoft.com/office/drawing/2014/main" id="{35D3C08A-8EF9-4B6C-A92A-B903F752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3F8D13-1BA4-428E-B8AA-C749B0713AA7}" type="slidenum">
              <a:rPr lang="en-US" altLang="tr-TR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tr-TR" sz="1400">
              <a:latin typeface="Times New Roman" panose="02020603050405020304" pitchFamily="18" charset="0"/>
            </a:endParaRPr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0CC2398E-DD59-452F-8A23-E167D0D4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09600"/>
            <a:ext cx="7772400" cy="508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b="1" dirty="0"/>
              <a:t>Example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9877EBDD-FACD-4723-BF28-446E34E22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6163" y="1958276"/>
            <a:ext cx="8839200" cy="4648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altLang="tr-TR" dirty="0">
                <a:latin typeface="Courier New" panose="02070309020205020404" pitchFamily="49" charset="0"/>
              </a:rPr>
              <a:t>// Memory cell interface</a:t>
            </a:r>
            <a:r>
              <a:rPr lang="tr-TR" altLang="tr-TR" dirty="0">
                <a:latin typeface="Courier New" panose="02070309020205020404" pitchFamily="49" charset="0"/>
              </a:rPr>
              <a:t> (MemoryCell.h)</a:t>
            </a:r>
            <a:endParaRPr lang="en-US" altLang="tr-TR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tr-TR" dirty="0">
              <a:latin typeface="Courier New" panose="02070309020205020404" pitchFamily="49" charset="0"/>
            </a:endParaRPr>
          </a:p>
          <a:p>
            <a:pPr>
              <a:spcBef>
                <a:spcPts val="45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template &lt;class </a:t>
            </a:r>
            <a:r>
              <a:rPr lang="tr-TR" altLang="tr-TR" b="1" dirty="0">
                <a:latin typeface="Courier New" panose="02070309020205020404" pitchFamily="49" charset="0"/>
              </a:rPr>
              <a:t>T</a:t>
            </a:r>
            <a:r>
              <a:rPr lang="tr-TR" altLang="tr-TR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ts val="45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class MemoryCell</a:t>
            </a:r>
          </a:p>
          <a:p>
            <a:pPr>
              <a:spcBef>
                <a:spcPts val="45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ts val="45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	public:</a:t>
            </a:r>
          </a:p>
          <a:p>
            <a:pPr>
              <a:spcBef>
                <a:spcPts val="45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	   MemoryCell(const </a:t>
            </a:r>
            <a:r>
              <a:rPr lang="tr-TR" altLang="tr-TR" b="1" dirty="0">
                <a:latin typeface="Courier New" panose="02070309020205020404" pitchFamily="49" charset="0"/>
              </a:rPr>
              <a:t>T</a:t>
            </a:r>
            <a:r>
              <a:rPr lang="tr-TR" altLang="tr-TR" dirty="0">
                <a:latin typeface="Courier New" panose="02070309020205020404" pitchFamily="49" charset="0"/>
              </a:rPr>
              <a:t>&amp; initVal = </a:t>
            </a:r>
            <a:r>
              <a:rPr lang="tr-TR" altLang="tr-TR" b="1" dirty="0">
                <a:latin typeface="Courier New" panose="02070309020205020404" pitchFamily="49" charset="0"/>
              </a:rPr>
              <a:t>T</a:t>
            </a:r>
            <a:r>
              <a:rPr lang="tr-TR" altLang="tr-TR" dirty="0">
                <a:latin typeface="Courier New" panose="02070309020205020404" pitchFamily="49" charset="0"/>
              </a:rPr>
              <a:t>());</a:t>
            </a:r>
          </a:p>
          <a:p>
            <a:pPr>
              <a:spcBef>
                <a:spcPts val="45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	   const </a:t>
            </a:r>
            <a:r>
              <a:rPr lang="tr-TR" altLang="tr-TR" b="1" dirty="0">
                <a:latin typeface="Courier New" panose="02070309020205020404" pitchFamily="49" charset="0"/>
              </a:rPr>
              <a:t>T</a:t>
            </a:r>
            <a:r>
              <a:rPr lang="tr-TR" altLang="tr-TR" dirty="0">
                <a:latin typeface="Courier New" panose="02070309020205020404" pitchFamily="49" charset="0"/>
              </a:rPr>
              <a:t>&amp; read( ) const;</a:t>
            </a:r>
          </a:p>
          <a:p>
            <a:pPr>
              <a:spcBef>
                <a:spcPts val="45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	   void write(const </a:t>
            </a:r>
            <a:r>
              <a:rPr lang="tr-TR" altLang="tr-TR" b="1" dirty="0">
                <a:latin typeface="Courier New" panose="02070309020205020404" pitchFamily="49" charset="0"/>
              </a:rPr>
              <a:t>T</a:t>
            </a:r>
            <a:r>
              <a:rPr lang="tr-TR" altLang="tr-TR" dirty="0">
                <a:latin typeface="Courier New" panose="02070309020205020404" pitchFamily="49" charset="0"/>
              </a:rPr>
              <a:t>&amp; x);</a:t>
            </a:r>
          </a:p>
          <a:p>
            <a:pPr>
              <a:spcBef>
                <a:spcPts val="450"/>
              </a:spcBef>
              <a:buNone/>
            </a:pPr>
            <a:endParaRPr lang="tr-TR" altLang="tr-TR" dirty="0">
              <a:latin typeface="Courier New" panose="02070309020205020404" pitchFamily="49" charset="0"/>
            </a:endParaRPr>
          </a:p>
          <a:p>
            <a:pPr>
              <a:spcBef>
                <a:spcPts val="45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	private:</a:t>
            </a:r>
          </a:p>
          <a:p>
            <a:pPr>
              <a:spcBef>
                <a:spcPts val="45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	   </a:t>
            </a:r>
            <a:r>
              <a:rPr lang="tr-TR" altLang="tr-TR" b="1" dirty="0">
                <a:latin typeface="Courier New" panose="02070309020205020404" pitchFamily="49" charset="0"/>
              </a:rPr>
              <a:t>T</a:t>
            </a:r>
            <a:r>
              <a:rPr lang="tr-TR" altLang="tr-TR" dirty="0">
                <a:latin typeface="Courier New" panose="02070309020205020404" pitchFamily="49" charset="0"/>
              </a:rPr>
              <a:t> storedValue;</a:t>
            </a:r>
          </a:p>
          <a:p>
            <a:pPr>
              <a:spcBef>
                <a:spcPts val="45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Slide Number Placeholder 5">
            <a:extLst>
              <a:ext uri="{FF2B5EF4-FFF2-40B4-BE49-F238E27FC236}">
                <a16:creationId xmlns:a16="http://schemas.microsoft.com/office/drawing/2014/main" id="{6B29C560-9D9E-4D28-848F-473B123B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A902EE-180C-48F3-BC82-B8DF3E3D7E1A}" type="slidenum">
              <a:rPr lang="en-US" altLang="tr-TR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tr-TR" sz="1400">
              <a:latin typeface="Times New Roman" panose="02020603050405020304" pitchFamily="18" charset="0"/>
            </a:endParaRPr>
          </a:p>
        </p:txBody>
      </p: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E33B48CD-6C38-4F57-BC54-F075AF33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60429"/>
            <a:ext cx="7772400" cy="355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sz="3600" b="1" dirty="0"/>
              <a:t>Class template </a:t>
            </a:r>
            <a:br>
              <a:rPr lang="en-US" altLang="tr-TR" sz="3600" b="1" dirty="0"/>
            </a:br>
            <a:br>
              <a:rPr lang="en-US" altLang="tr-TR" sz="3600" b="1" dirty="0"/>
            </a:br>
            <a:br>
              <a:rPr lang="en-US" altLang="tr-TR" sz="3600" b="1" dirty="0"/>
            </a:br>
            <a:r>
              <a:rPr lang="en-US" altLang="tr-TR" sz="3600" b="1" dirty="0"/>
              <a:t>implementation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1F97ADC6-AD28-4752-A685-3224C7D82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2130458"/>
            <a:ext cx="7905161" cy="4422742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dirty="0">
                <a:latin typeface="Courier New" panose="02070309020205020404" pitchFamily="49" charset="0"/>
              </a:rPr>
              <a:t>// Implementation of class members</a:t>
            </a:r>
            <a:r>
              <a:rPr lang="tr-TR" altLang="tr-TR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tr-TR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template &lt;class T&gt;</a:t>
            </a:r>
          </a:p>
          <a:p>
            <a:pPr>
              <a:lnSpc>
                <a:spcPct val="90000"/>
              </a:lnSpc>
              <a:spcBef>
                <a:spcPts val="45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MemoryCell&lt;T&gt;::MemoryCell(const T&amp; initVal) : storedValue(initVal){ }</a:t>
            </a:r>
          </a:p>
          <a:p>
            <a:pPr>
              <a:lnSpc>
                <a:spcPct val="90000"/>
              </a:lnSpc>
              <a:spcBef>
                <a:spcPts val="450"/>
              </a:spcBef>
              <a:buNone/>
            </a:pPr>
            <a:endParaRPr lang="tr-TR" altLang="tr-TR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template &lt;class T&gt;</a:t>
            </a:r>
          </a:p>
          <a:p>
            <a:pPr>
              <a:lnSpc>
                <a:spcPct val="90000"/>
              </a:lnSpc>
              <a:spcBef>
                <a:spcPts val="45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const T&amp; MemoryCell&lt;T&gt;::read() const</a:t>
            </a:r>
          </a:p>
          <a:p>
            <a:pPr>
              <a:lnSpc>
                <a:spcPct val="90000"/>
              </a:lnSpc>
              <a:spcBef>
                <a:spcPts val="45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45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	return storedValue;</a:t>
            </a:r>
          </a:p>
          <a:p>
            <a:pPr>
              <a:lnSpc>
                <a:spcPct val="90000"/>
              </a:lnSpc>
              <a:spcBef>
                <a:spcPts val="45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450"/>
              </a:spcBef>
              <a:buNone/>
            </a:pPr>
            <a:endParaRPr lang="tr-TR" altLang="tr-TR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template &lt;class T&gt;</a:t>
            </a:r>
          </a:p>
          <a:p>
            <a:pPr>
              <a:lnSpc>
                <a:spcPct val="90000"/>
              </a:lnSpc>
              <a:spcBef>
                <a:spcPts val="45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void MemoryCell&lt;T&gt;::write(const T&amp; x)</a:t>
            </a:r>
          </a:p>
          <a:p>
            <a:pPr>
              <a:lnSpc>
                <a:spcPct val="90000"/>
              </a:lnSpc>
              <a:spcBef>
                <a:spcPts val="45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45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	storedValue = x;</a:t>
            </a:r>
          </a:p>
          <a:p>
            <a:pPr>
              <a:lnSpc>
                <a:spcPct val="90000"/>
              </a:lnSpc>
              <a:spcBef>
                <a:spcPts val="45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Number Placeholder 5">
            <a:extLst>
              <a:ext uri="{FF2B5EF4-FFF2-40B4-BE49-F238E27FC236}">
                <a16:creationId xmlns:a16="http://schemas.microsoft.com/office/drawing/2014/main" id="{30BF674C-12D6-4F8A-B83A-F392D811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FF26FB-325A-4287-85E7-F8C0E1EDB1E4}" type="slidenum">
              <a:rPr lang="en-US" altLang="tr-TR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tr-TR" sz="1400">
              <a:latin typeface="Times New Roman" panose="02020603050405020304" pitchFamily="18" charset="0"/>
            </a:endParaRPr>
          </a:p>
        </p:txBody>
      </p:sp>
      <p:sp>
        <p:nvSpPr>
          <p:cNvPr id="226306" name="Rectangle 2">
            <a:extLst>
              <a:ext uri="{FF2B5EF4-FFF2-40B4-BE49-F238E27FC236}">
                <a16:creationId xmlns:a16="http://schemas.microsoft.com/office/drawing/2014/main" id="{667EA408-CD1F-4978-802B-A16FCF8E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tr-TR" sz="4000" b="1"/>
              <a:t>A simple test routine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62C49F17-380D-422D-9044-DFF28E19B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970202"/>
            <a:ext cx="6736237" cy="412579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int main()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  MemoryCell&lt;int&gt; m; // instantiate int version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  MemoryCell&lt;float&gt; f; // instantiate float ver.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  MemoryCell&lt;int&gt; m2; // use the previously created class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endParaRPr lang="tr-TR" altLang="tr-TR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  m.write(5);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  m2.write(6);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  f.write(3.5);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  cout &lt;&lt; “Cell content: ” &lt;&lt; m.read() &lt;&lt; endl;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  cout &lt;&lt; “Cell content: ” &lt;&lt; m2.read() &lt;&lt; endl;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  cout &lt;&lt; “Cell content: ” &lt;&lt; f.read() &lt;&lt; endl;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	return 0;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tr-TR" altLang="tr-TR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tr-TR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ABE02-3816-F449-8686-534CFAFA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5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 smtClean="0"/>
              <a:pPr defTabSz="457200"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15B35-3E87-AB47-A668-38DD000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/>
              <a:t>Rwanda Coding academy     </a:t>
            </a:r>
            <a:r>
              <a:rPr lang="en-US" dirty="0" err="1"/>
              <a:t>bY</a:t>
            </a:r>
            <a:r>
              <a:rPr lang="en-US" dirty="0"/>
              <a:t> UWANTWALI </a:t>
            </a:r>
            <a:r>
              <a:rPr lang="en-US" dirty="0" err="1"/>
              <a:t>zigama</a:t>
            </a:r>
            <a:r>
              <a:rPr lang="en-US" dirty="0"/>
              <a:t> Didier – </a:t>
            </a:r>
            <a:r>
              <a:rPr lang="en-US" dirty="0">
                <a:hlinkClick r:id="rId3"/>
              </a:rPr>
              <a:t>zigdidier@gmail.com</a:t>
            </a:r>
            <a:r>
              <a:rPr lang="en-US" dirty="0"/>
              <a:t> - +250 788 660 270</a:t>
            </a:r>
          </a:p>
          <a:p>
            <a:pPr defTabSz="457200">
              <a:spcAft>
                <a:spcPts val="600"/>
              </a:spcAft>
            </a:pPr>
            <a:endParaRPr lang="en-US" kern="1200" cap="al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Course PROGRESS</a:t>
            </a:r>
          </a:p>
        </p:txBody>
      </p:sp>
      <p:graphicFrame>
        <p:nvGraphicFramePr>
          <p:cNvPr id="16" name="Content Placeholder 4" descr="SmartArt object">
            <a:extLst>
              <a:ext uri="{FF2B5EF4-FFF2-40B4-BE49-F238E27FC236}">
                <a16:creationId xmlns:a16="http://schemas.microsoft.com/office/drawing/2014/main" id="{F35B8AB0-B78B-405A-AC99-8E100E28E8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3369582"/>
              </p:ext>
            </p:extLst>
          </p:nvPr>
        </p:nvGraphicFramePr>
        <p:xfrm>
          <a:off x="445729" y="2215299"/>
          <a:ext cx="5422390" cy="359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1F23D107-EDE6-43E3-A777-42A48CEB1DCA}"/>
              </a:ext>
            </a:extLst>
          </p:cNvPr>
          <p:cNvSpPr txBox="1">
            <a:spLocks/>
          </p:cNvSpPr>
          <p:nvPr/>
        </p:nvSpPr>
        <p:spPr>
          <a:xfrm>
            <a:off x="7245355" y="1969561"/>
            <a:ext cx="3568661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Object oriented design with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c++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4DAD8A-E2DC-4352-BEF1-9B2DCC69F289}"/>
              </a:ext>
            </a:extLst>
          </p:cNvPr>
          <p:cNvSpPr txBox="1">
            <a:spLocks/>
          </p:cNvSpPr>
          <p:nvPr/>
        </p:nvSpPr>
        <p:spPr>
          <a:xfrm>
            <a:off x="7115282" y="3447213"/>
            <a:ext cx="3568661" cy="199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/>
              <a:t>We will cover these skills:</a:t>
            </a:r>
          </a:p>
          <a:p>
            <a:pPr marL="216000" indent="-216000"/>
            <a:r>
              <a:rPr lang="en-US" sz="1600" dirty="0"/>
              <a:t>Goals, Principles, and Patterns</a:t>
            </a:r>
          </a:p>
          <a:p>
            <a:pPr marL="216000" indent="-216000"/>
            <a:r>
              <a:rPr lang="en-US" sz="1600" dirty="0"/>
              <a:t>Inheritance and Polymorphism</a:t>
            </a:r>
          </a:p>
          <a:p>
            <a:pPr marL="216000" indent="-216000"/>
            <a:r>
              <a:rPr lang="en-US" sz="1600" dirty="0"/>
              <a:t>Templates</a:t>
            </a:r>
          </a:p>
          <a:p>
            <a:pPr marL="216000" indent="-216000"/>
            <a:r>
              <a:rPr lang="en-US" sz="1600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14323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BBE012-D327-4720-A620-1A607F06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B6C78-061C-431D-B799-DB49BDB0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Rwanda Coding academy     </a:t>
            </a:r>
            <a:r>
              <a:rPr lang="en-US" dirty="0" err="1"/>
              <a:t>bY</a:t>
            </a:r>
            <a:r>
              <a:rPr lang="en-US" dirty="0"/>
              <a:t> UWANTWALI </a:t>
            </a:r>
            <a:r>
              <a:rPr lang="en-US" dirty="0" err="1"/>
              <a:t>zigama</a:t>
            </a:r>
            <a:r>
              <a:rPr lang="en-US" dirty="0"/>
              <a:t> Didier – </a:t>
            </a:r>
            <a:r>
              <a:rPr lang="en-US" dirty="0">
                <a:hlinkClick r:id="rId2"/>
              </a:rPr>
              <a:t>zigdidier@gmail.com</a:t>
            </a:r>
            <a:r>
              <a:rPr lang="en-US" dirty="0"/>
              <a:t> - +250 788 660 270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AAAF1C-FC0D-429E-B242-11173EFF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W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02B2C8-6736-4E1F-B975-2974520C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4142605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Text Box 1">
            <a:extLst>
              <a:ext uri="{FF2B5EF4-FFF2-40B4-BE49-F238E27FC236}">
                <a16:creationId xmlns:a16="http://schemas.microsoft.com/office/drawing/2014/main" id="{D8DE3AA0-9737-45FE-AE7C-90A9DB248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4800"/>
            <a:ext cx="899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b="1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</a:rPr>
              <a:t>C++ Error Handling</a:t>
            </a:r>
          </a:p>
        </p:txBody>
      </p:sp>
      <p:sp>
        <p:nvSpPr>
          <p:cNvPr id="234498" name="Text Box 2">
            <a:extLst>
              <a:ext uri="{FF2B5EF4-FFF2-40B4-BE49-F238E27FC236}">
                <a16:creationId xmlns:a16="http://schemas.microsoft.com/office/drawing/2014/main" id="{14F401DC-9295-4B28-8C65-4C0BAEAE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9906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27025" indent="-3270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55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tr-TR" altLang="tr-TR" sz="2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t>In C, errors are reported by returning error codes from functions:</a:t>
            </a:r>
          </a:p>
          <a:p>
            <a:pPr>
              <a:spcBef>
                <a:spcPts val="550"/>
              </a:spcBef>
              <a:buNone/>
            </a:pPr>
            <a:endParaRPr lang="tr-TR" altLang="tr-TR" sz="2600">
              <a:solidFill>
                <a:srgbClr val="000000"/>
              </a:solidFill>
              <a:latin typeface="Times New Roman" panose="02020603050405020304" pitchFamily="18" charset="0"/>
              <a:cs typeface="Droid Sans Fallback" charset="0"/>
            </a:endParaRPr>
          </a:p>
        </p:txBody>
      </p:sp>
      <p:sp>
        <p:nvSpPr>
          <p:cNvPr id="234499" name="Text Box 4">
            <a:extLst>
              <a:ext uri="{FF2B5EF4-FFF2-40B4-BE49-F238E27FC236}">
                <a16:creationId xmlns:a16="http://schemas.microsoft.com/office/drawing/2014/main" id="{4EAD4696-0BDE-4A0D-80E7-3F66CD7AC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E28E892-45A9-4F02-AF87-6F52EFB1D98D}" type="slidenum">
              <a:rPr lang="tr-TR" altLang="tr-TR"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tr-TR" altLang="tr-TR" sz="1400">
              <a:solidFill>
                <a:srgbClr val="000000"/>
              </a:solidFill>
              <a:latin typeface="Times New Roman" panose="02020603050405020304" pitchFamily="18" charset="0"/>
              <a:cs typeface="Droid Sans Fallback" charset="0"/>
            </a:endParaRPr>
          </a:p>
        </p:txBody>
      </p:sp>
      <p:sp>
        <p:nvSpPr>
          <p:cNvPr id="234500" name="Text Box 5">
            <a:extLst>
              <a:ext uri="{FF2B5EF4-FFF2-40B4-BE49-F238E27FC236}">
                <a16:creationId xmlns:a16="http://schemas.microsoft.com/office/drawing/2014/main" id="{A8108555-42D4-41AA-9CBB-A462B0C19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2084389"/>
            <a:ext cx="77724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int read(const char* filename, char data[])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	FILE* </a:t>
            </a:r>
            <a:r>
              <a:rPr lang="en-US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fp</a:t>
            </a:r>
            <a:r>
              <a:rPr lang="en-US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= </a:t>
            </a:r>
            <a:r>
              <a:rPr lang="en-US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fopen</a:t>
            </a:r>
            <a:r>
              <a:rPr lang="en-US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(filename, “r”);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if (</a:t>
            </a:r>
            <a:r>
              <a:rPr lang="en-US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fp</a:t>
            </a:r>
            <a:r>
              <a:rPr lang="en-US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== NULL)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   return -1; // indicate error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// read file contents into data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... </a:t>
            </a:r>
            <a:br>
              <a:rPr lang="en-US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</a:br>
            <a:r>
              <a:rPr lang="en-US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Text Box 1">
            <a:extLst>
              <a:ext uri="{FF2B5EF4-FFF2-40B4-BE49-F238E27FC236}">
                <a16:creationId xmlns:a16="http://schemas.microsoft.com/office/drawing/2014/main" id="{4A0DB36C-B9F6-46AD-BFB1-86D550198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4800"/>
            <a:ext cx="899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</a:rPr>
              <a:t>C++ Error Handling</a:t>
            </a:r>
          </a:p>
        </p:txBody>
      </p:sp>
      <p:sp>
        <p:nvSpPr>
          <p:cNvPr id="236546" name="Text Box 2">
            <a:extLst>
              <a:ext uri="{FF2B5EF4-FFF2-40B4-BE49-F238E27FC236}">
                <a16:creationId xmlns:a16="http://schemas.microsoft.com/office/drawing/2014/main" id="{6D0EED87-705B-43D8-A007-3750B83DE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9906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27025" indent="-3270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550"/>
              </a:spcBef>
              <a:buFont typeface="Times New Roman" panose="02020603050405020304" pitchFamily="18" charset="0"/>
              <a:buChar char="•"/>
            </a:pPr>
            <a:r>
              <a:rPr lang="tr-TR" altLang="tr-TR" sz="2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t>In C++, we have a more advanced mechanism called exceptions</a:t>
            </a:r>
          </a:p>
          <a:p>
            <a:pPr>
              <a:spcBef>
                <a:spcPts val="550"/>
              </a:spcBef>
              <a:buFont typeface="Times New Roman" panose="02020603050405020304" pitchFamily="18" charset="0"/>
              <a:buChar char="•"/>
            </a:pPr>
            <a:r>
              <a:rPr lang="tr-TR" altLang="tr-TR" sz="2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t>It uses three keywords: </a:t>
            </a:r>
            <a:r>
              <a:rPr lang="tr-TR" altLang="tr-TR" sz="2600" b="1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t>throw</a:t>
            </a:r>
            <a:r>
              <a:rPr lang="tr-TR" altLang="tr-TR" sz="2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t>, </a:t>
            </a:r>
            <a:r>
              <a:rPr lang="tr-TR" altLang="tr-TR" sz="2600" b="1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t>catch</a:t>
            </a:r>
            <a:r>
              <a:rPr lang="tr-TR" altLang="tr-TR" sz="2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t>, </a:t>
            </a:r>
            <a:r>
              <a:rPr lang="tr-TR" altLang="tr-TR" sz="2600" b="1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t>try</a:t>
            </a:r>
          </a:p>
          <a:p>
            <a:pPr>
              <a:spcBef>
                <a:spcPts val="550"/>
              </a:spcBef>
              <a:buFont typeface="Times New Roman" panose="02020603050405020304" pitchFamily="18" charset="0"/>
              <a:buChar char="•"/>
            </a:pPr>
            <a:r>
              <a:rPr lang="tr-TR" altLang="tr-TR" sz="2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t>The function that encounters an error throws an exception:</a:t>
            </a:r>
          </a:p>
          <a:p>
            <a:pPr>
              <a:spcBef>
                <a:spcPts val="550"/>
              </a:spcBef>
              <a:buNone/>
            </a:pPr>
            <a:endParaRPr lang="tr-TR" altLang="tr-TR" sz="2600">
              <a:solidFill>
                <a:srgbClr val="000000"/>
              </a:solidFill>
              <a:latin typeface="Times New Roman" panose="02020603050405020304" pitchFamily="18" charset="0"/>
              <a:cs typeface="Droid Sans Fallback" charset="0"/>
            </a:endParaRPr>
          </a:p>
        </p:txBody>
      </p:sp>
      <p:sp>
        <p:nvSpPr>
          <p:cNvPr id="236547" name="Text Box 4">
            <a:extLst>
              <a:ext uri="{FF2B5EF4-FFF2-40B4-BE49-F238E27FC236}">
                <a16:creationId xmlns:a16="http://schemas.microsoft.com/office/drawing/2014/main" id="{BA69370D-5318-4932-BB98-E022F315C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9D00B69-276F-4982-869B-7D157FC74567}" type="slidenum">
              <a:rPr lang="tr-TR" altLang="tr-TR"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pPr algn="r">
                <a:spcBef>
                  <a:spcPct val="0"/>
                </a:spcBef>
                <a:buFontTx/>
                <a:buNone/>
              </a:pPr>
              <a:t>32</a:t>
            </a:fld>
            <a:endParaRPr lang="tr-TR" altLang="tr-TR" sz="1400">
              <a:solidFill>
                <a:srgbClr val="000000"/>
              </a:solidFill>
              <a:latin typeface="Times New Roman" panose="02020603050405020304" pitchFamily="18" charset="0"/>
              <a:cs typeface="Droid Sans Fallback" charset="0"/>
            </a:endParaRPr>
          </a:p>
        </p:txBody>
      </p:sp>
      <p:sp>
        <p:nvSpPr>
          <p:cNvPr id="236548" name="Text Box 5">
            <a:extLst>
              <a:ext uri="{FF2B5EF4-FFF2-40B4-BE49-F238E27FC236}">
                <a16:creationId xmlns:a16="http://schemas.microsoft.com/office/drawing/2014/main" id="{F6B9240C-3D3C-4542-B4F4-252EBC4D6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188" y="3127376"/>
            <a:ext cx="77724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int read(const char* filename, char data[])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	</a:t>
            </a:r>
            <a:r>
              <a:rPr lang="tr-TR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</a:t>
            </a: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FILE* fp = fopen(filename, “r”);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if (fp == NULL)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   </a:t>
            </a:r>
            <a:r>
              <a:rPr lang="en-US" altLang="tr-TR" sz="2000" b="1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throw</a:t>
            </a: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“file open error”; // indicate error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// read file contents into 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... </a:t>
            </a:r>
            <a:b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</a:b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Text Box 1">
            <a:extLst>
              <a:ext uri="{FF2B5EF4-FFF2-40B4-BE49-F238E27FC236}">
                <a16:creationId xmlns:a16="http://schemas.microsoft.com/office/drawing/2014/main" id="{32D0DAC1-E46B-463F-8811-2AA242B8C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4800"/>
            <a:ext cx="899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</a:rPr>
              <a:t>C++ Error Handling</a:t>
            </a:r>
          </a:p>
        </p:txBody>
      </p:sp>
      <p:sp>
        <p:nvSpPr>
          <p:cNvPr id="238594" name="Text Box 2">
            <a:extLst>
              <a:ext uri="{FF2B5EF4-FFF2-40B4-BE49-F238E27FC236}">
                <a16:creationId xmlns:a16="http://schemas.microsoft.com/office/drawing/2014/main" id="{697E7422-9BDB-405C-859D-53BBEACE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9906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27025" indent="-3270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550"/>
              </a:spcBef>
              <a:buFont typeface="Times New Roman" panose="02020603050405020304" pitchFamily="18" charset="0"/>
              <a:buChar char="•"/>
            </a:pPr>
            <a:r>
              <a:rPr lang="tr-TR" altLang="tr-TR" sz="2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t>This exception must be caught, otherwise the program will abnormally terminate:</a:t>
            </a:r>
          </a:p>
          <a:p>
            <a:pPr>
              <a:spcBef>
                <a:spcPts val="550"/>
              </a:spcBef>
              <a:buNone/>
            </a:pPr>
            <a:endParaRPr lang="tr-TR" altLang="tr-TR" sz="2600">
              <a:solidFill>
                <a:srgbClr val="000000"/>
              </a:solidFill>
              <a:latin typeface="Times New Roman" panose="02020603050405020304" pitchFamily="18" charset="0"/>
              <a:cs typeface="Droid Sans Fallback" charset="0"/>
            </a:endParaRPr>
          </a:p>
        </p:txBody>
      </p:sp>
      <p:sp>
        <p:nvSpPr>
          <p:cNvPr id="238595" name="Text Box 4">
            <a:extLst>
              <a:ext uri="{FF2B5EF4-FFF2-40B4-BE49-F238E27FC236}">
                <a16:creationId xmlns:a16="http://schemas.microsoft.com/office/drawing/2014/main" id="{BE375795-8F88-42EE-84ED-C1132AB5A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90AA205-EBFC-430D-B7B4-7C777E09107A}" type="slidenum">
              <a:rPr lang="tr-TR" altLang="tr-TR"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pPr algn="r">
                <a:spcBef>
                  <a:spcPct val="0"/>
                </a:spcBef>
                <a:buFontTx/>
                <a:buNone/>
              </a:pPr>
              <a:t>33</a:t>
            </a:fld>
            <a:endParaRPr lang="tr-TR" altLang="tr-TR" sz="1400">
              <a:solidFill>
                <a:srgbClr val="000000"/>
              </a:solidFill>
              <a:latin typeface="Times New Roman" panose="02020603050405020304" pitchFamily="18" charset="0"/>
              <a:cs typeface="Droid Sans Fallback" charset="0"/>
            </a:endParaRPr>
          </a:p>
        </p:txBody>
      </p:sp>
      <p:sp>
        <p:nvSpPr>
          <p:cNvPr id="238596" name="Text Box 5">
            <a:extLst>
              <a:ext uri="{FF2B5EF4-FFF2-40B4-BE49-F238E27FC236}">
                <a16:creationId xmlns:a16="http://schemas.microsoft.com/office/drawing/2014/main" id="{6882ED54-E0D2-43E4-AC16-C410C2905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188" y="2119314"/>
            <a:ext cx="8177212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int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	</a:t>
            </a:r>
            <a:r>
              <a:rPr lang="tr-TR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</a:t>
            </a: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char data[128];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</a:t>
            </a:r>
            <a:r>
              <a:rPr lang="en-US" altLang="tr-TR" sz="2000" b="1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try</a:t>
            </a: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   read(“test.txt”, data);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   ... // some other code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</a:t>
            </a:r>
            <a:r>
              <a:rPr lang="en-US" altLang="tr-TR" sz="2000" b="1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catch</a:t>
            </a: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(const char* error)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   // if read throws an exception,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   // program will continue executing from here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   cout &lt;&lt; “Error message:” &lt;&lt; error &lt;&lt; endl;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}</a:t>
            </a:r>
            <a:b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</a:b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Text Box 1">
            <a:extLst>
              <a:ext uri="{FF2B5EF4-FFF2-40B4-BE49-F238E27FC236}">
                <a16:creationId xmlns:a16="http://schemas.microsoft.com/office/drawing/2014/main" id="{CEC9AAEA-86FB-445F-BC31-BED9F675C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4800"/>
            <a:ext cx="899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</a:rPr>
              <a:t>C++ Error Handling</a:t>
            </a:r>
          </a:p>
        </p:txBody>
      </p:sp>
      <p:sp>
        <p:nvSpPr>
          <p:cNvPr id="240642" name="Text Box 2">
            <a:extLst>
              <a:ext uri="{FF2B5EF4-FFF2-40B4-BE49-F238E27FC236}">
                <a16:creationId xmlns:a16="http://schemas.microsoft.com/office/drawing/2014/main" id="{9F11F7FF-2E69-4C73-9F16-3E9A08C5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9906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27025" indent="-3270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550"/>
              </a:spcBef>
              <a:buFont typeface="Times New Roman" panose="02020603050405020304" pitchFamily="18" charset="0"/>
              <a:buChar char="•"/>
            </a:pPr>
            <a:r>
              <a:rPr lang="tr-TR" altLang="tr-TR" sz="2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t>Note that we throw an object or a variable, and we catch an object or a variable. These types should match for the exception to be caught</a:t>
            </a:r>
          </a:p>
          <a:p>
            <a:pPr>
              <a:spcBef>
                <a:spcPts val="550"/>
              </a:spcBef>
              <a:buFont typeface="Times New Roman" panose="02020603050405020304" pitchFamily="18" charset="0"/>
              <a:buChar char="•"/>
            </a:pPr>
            <a:r>
              <a:rPr lang="tr-TR" altLang="tr-TR" sz="2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t>In the previous example we threw a </a:t>
            </a:r>
            <a:r>
              <a:rPr lang="tr-TR" altLang="tr-TR" sz="26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const char*</a:t>
            </a:r>
            <a:r>
              <a:rPr lang="tr-TR" altLang="tr-TR" sz="2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t> and caught a </a:t>
            </a:r>
            <a:r>
              <a:rPr lang="tr-TR" altLang="tr-TR" sz="26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const char*</a:t>
            </a:r>
            <a:r>
              <a:rPr lang="tr-TR" altLang="tr-TR" sz="2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t>, so it was correct</a:t>
            </a:r>
          </a:p>
          <a:p>
            <a:pPr>
              <a:spcBef>
                <a:spcPts val="550"/>
              </a:spcBef>
              <a:buNone/>
            </a:pPr>
            <a:endParaRPr lang="tr-TR" altLang="tr-TR" sz="2600">
              <a:solidFill>
                <a:srgbClr val="000000"/>
              </a:solidFill>
              <a:latin typeface="Times New Roman" panose="02020603050405020304" pitchFamily="18" charset="0"/>
              <a:cs typeface="Droid Sans Fallback" charset="0"/>
            </a:endParaRPr>
          </a:p>
        </p:txBody>
      </p:sp>
      <p:sp>
        <p:nvSpPr>
          <p:cNvPr id="240643" name="Text Box 4">
            <a:extLst>
              <a:ext uri="{FF2B5EF4-FFF2-40B4-BE49-F238E27FC236}">
                <a16:creationId xmlns:a16="http://schemas.microsoft.com/office/drawing/2014/main" id="{4090FEC8-B538-46CB-B251-9EDFA2C8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C86CFE9-B03D-4EAB-9791-0B7F06CED68C}" type="slidenum">
              <a:rPr lang="tr-TR" altLang="tr-TR"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pPr algn="r">
                <a:spcBef>
                  <a:spcPct val="0"/>
                </a:spcBef>
                <a:buFontTx/>
                <a:buNone/>
              </a:pPr>
              <a:t>34</a:t>
            </a:fld>
            <a:endParaRPr lang="tr-TR" altLang="tr-TR" sz="1400">
              <a:solidFill>
                <a:srgbClr val="000000"/>
              </a:solidFill>
              <a:latin typeface="Times New Roman" panose="02020603050405020304" pitchFamily="18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Text Box 1">
            <a:extLst>
              <a:ext uri="{FF2B5EF4-FFF2-40B4-BE49-F238E27FC236}">
                <a16:creationId xmlns:a16="http://schemas.microsoft.com/office/drawing/2014/main" id="{D20BD355-73AB-4C5C-B485-6C52281D0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4800"/>
            <a:ext cx="899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</a:rPr>
              <a:t>Another Example</a:t>
            </a:r>
          </a:p>
        </p:txBody>
      </p:sp>
      <p:sp>
        <p:nvSpPr>
          <p:cNvPr id="242690" name="Text Box 2">
            <a:extLst>
              <a:ext uri="{FF2B5EF4-FFF2-40B4-BE49-F238E27FC236}">
                <a16:creationId xmlns:a16="http://schemas.microsoft.com/office/drawing/2014/main" id="{C4973D61-B7BA-47BB-AEC2-996DBD1DF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9906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27025" indent="-3270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550"/>
              </a:spcBef>
              <a:buFont typeface="Times New Roman" panose="02020603050405020304" pitchFamily="18" charset="0"/>
              <a:buChar char="•"/>
            </a:pPr>
            <a:r>
              <a:rPr lang="tr-TR" altLang="tr-TR" sz="2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t>We can also throw an object of a user defined class:</a:t>
            </a:r>
          </a:p>
          <a:p>
            <a:pPr>
              <a:spcBef>
                <a:spcPts val="550"/>
              </a:spcBef>
              <a:buNone/>
            </a:pPr>
            <a:endParaRPr lang="tr-TR" altLang="tr-TR" sz="2600">
              <a:solidFill>
                <a:srgbClr val="000000"/>
              </a:solidFill>
              <a:latin typeface="Times New Roman" panose="02020603050405020304" pitchFamily="18" charset="0"/>
              <a:cs typeface="Droid Sans Fallback" charset="0"/>
            </a:endParaRPr>
          </a:p>
        </p:txBody>
      </p:sp>
      <p:sp>
        <p:nvSpPr>
          <p:cNvPr id="242691" name="Text Box 4">
            <a:extLst>
              <a:ext uri="{FF2B5EF4-FFF2-40B4-BE49-F238E27FC236}">
                <a16:creationId xmlns:a16="http://schemas.microsoft.com/office/drawing/2014/main" id="{10135D8F-B548-46EF-AD21-578B08245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80A0A1E7-2221-47AF-929B-1E3CB35A4D9F}" type="slidenum">
              <a:rPr lang="tr-TR" altLang="tr-TR"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pPr algn="r">
                <a:spcBef>
                  <a:spcPct val="0"/>
                </a:spcBef>
                <a:buFontTx/>
                <a:buNone/>
              </a:pPr>
              <a:t>35</a:t>
            </a:fld>
            <a:endParaRPr lang="tr-TR" altLang="tr-TR" sz="1400">
              <a:solidFill>
                <a:srgbClr val="000000"/>
              </a:solidFill>
              <a:latin typeface="Times New Roman" panose="02020603050405020304" pitchFamily="18" charset="0"/>
              <a:cs typeface="Droid Sans Fallback" charset="0"/>
            </a:endParaRPr>
          </a:p>
        </p:txBody>
      </p:sp>
      <p:sp>
        <p:nvSpPr>
          <p:cNvPr id="242692" name="Text Box 5">
            <a:extLst>
              <a:ext uri="{FF2B5EF4-FFF2-40B4-BE49-F238E27FC236}">
                <a16:creationId xmlns:a16="http://schemas.microsoft.com/office/drawing/2014/main" id="{EC3191E0-3BDC-4499-9CC8-F6F0E1FDD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1717676"/>
            <a:ext cx="77724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class FileReadError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{</a:t>
            </a:r>
            <a:b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</a:b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tr-TR" sz="2000">
              <a:solidFill>
                <a:srgbClr val="000000"/>
              </a:solidFill>
              <a:latin typeface="Courier New" panose="02070309020205020404" pitchFamily="49" charset="0"/>
              <a:cs typeface="Droid Sans Fallback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int read(const char* filename, char data[])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	</a:t>
            </a:r>
            <a:r>
              <a:rPr lang="tr-TR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</a:t>
            </a: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FILE* fp = fopen(filename, “r”);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if (fp == NULL)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   </a:t>
            </a:r>
            <a:r>
              <a:rPr lang="en-US" altLang="tr-TR" sz="2000" b="1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throw</a:t>
            </a: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FileReadError(); // indicate error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// read file contents into 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... </a:t>
            </a:r>
            <a:b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</a:b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Text Box 1">
            <a:extLst>
              <a:ext uri="{FF2B5EF4-FFF2-40B4-BE49-F238E27FC236}">
                <a16:creationId xmlns:a16="http://schemas.microsoft.com/office/drawing/2014/main" id="{BB7726F4-C50C-4C63-A583-F26756DCD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4800"/>
            <a:ext cx="899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</a:rPr>
              <a:t>C++ Error Handling</a:t>
            </a:r>
          </a:p>
        </p:txBody>
      </p:sp>
      <p:sp>
        <p:nvSpPr>
          <p:cNvPr id="244738" name="Text Box 2">
            <a:extLst>
              <a:ext uri="{FF2B5EF4-FFF2-40B4-BE49-F238E27FC236}">
                <a16:creationId xmlns:a16="http://schemas.microsoft.com/office/drawing/2014/main" id="{1E89E8F1-D116-456C-9B80-0366486ED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9906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22263" indent="-322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550"/>
              </a:spcBef>
              <a:buFont typeface="Times New Roman" panose="02020603050405020304" pitchFamily="18" charset="0"/>
              <a:buChar char="•"/>
            </a:pPr>
            <a:r>
              <a:rPr lang="tr-TR" altLang="tr-TR" sz="2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t>Then we must update the catch code as well:</a:t>
            </a:r>
          </a:p>
          <a:p>
            <a:pPr>
              <a:spcBef>
                <a:spcPts val="550"/>
              </a:spcBef>
              <a:buNone/>
            </a:pPr>
            <a:endParaRPr lang="tr-TR" altLang="tr-TR" sz="2600">
              <a:solidFill>
                <a:srgbClr val="000000"/>
              </a:solidFill>
              <a:latin typeface="Times New Roman" panose="02020603050405020304" pitchFamily="18" charset="0"/>
              <a:cs typeface="Droid Sans Fallback" charset="0"/>
            </a:endParaRPr>
          </a:p>
        </p:txBody>
      </p:sp>
      <p:sp>
        <p:nvSpPr>
          <p:cNvPr id="244739" name="Text Box 4">
            <a:extLst>
              <a:ext uri="{FF2B5EF4-FFF2-40B4-BE49-F238E27FC236}">
                <a16:creationId xmlns:a16="http://schemas.microsoft.com/office/drawing/2014/main" id="{2D18007B-FD81-4237-8275-D3E4A8BC8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99A7498-7E63-4563-937B-C82112D6647A}" type="slidenum">
              <a:rPr lang="tr-TR" altLang="tr-TR"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pPr algn="r">
                <a:spcBef>
                  <a:spcPct val="0"/>
                </a:spcBef>
                <a:buFontTx/>
                <a:buNone/>
              </a:pPr>
              <a:t>36</a:t>
            </a:fld>
            <a:endParaRPr lang="tr-TR" altLang="tr-TR" sz="1400">
              <a:solidFill>
                <a:srgbClr val="000000"/>
              </a:solidFill>
              <a:latin typeface="Times New Roman" panose="02020603050405020304" pitchFamily="18" charset="0"/>
              <a:cs typeface="Droid Sans Fallback" charset="0"/>
            </a:endParaRPr>
          </a:p>
        </p:txBody>
      </p:sp>
      <p:sp>
        <p:nvSpPr>
          <p:cNvPr id="244740" name="Text Box 5">
            <a:extLst>
              <a:ext uri="{FF2B5EF4-FFF2-40B4-BE49-F238E27FC236}">
                <a16:creationId xmlns:a16="http://schemas.microsoft.com/office/drawing/2014/main" id="{A3C8A27B-E9E5-4F64-B7DB-C1E80BC0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188" y="2119314"/>
            <a:ext cx="77724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int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	char data[128];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</a:t>
            </a:r>
            <a:r>
              <a:rPr lang="en-US" altLang="tr-TR" sz="2000" b="1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try</a:t>
            </a: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   read(“test.txt”, data);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</a:t>
            </a:r>
            <a:r>
              <a:rPr lang="en-US" altLang="tr-TR" sz="2000" b="1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catch</a:t>
            </a: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(FileReadError error)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   // if read throws an exception,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   // we will come here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}</a:t>
            </a:r>
            <a:b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</a:br>
            <a:r>
              <a:rPr lang="en-US" altLang="tr-TR" sz="20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Text Box 1">
            <a:extLst>
              <a:ext uri="{FF2B5EF4-FFF2-40B4-BE49-F238E27FC236}">
                <a16:creationId xmlns:a16="http://schemas.microsoft.com/office/drawing/2014/main" id="{B944A937-EA04-4B50-A7E2-507A66C21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4800"/>
            <a:ext cx="899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</a:rPr>
              <a:t>C++ Error Handling</a:t>
            </a:r>
          </a:p>
        </p:txBody>
      </p:sp>
      <p:sp>
        <p:nvSpPr>
          <p:cNvPr id="246786" name="Text Box 2">
            <a:extLst>
              <a:ext uri="{FF2B5EF4-FFF2-40B4-BE49-F238E27FC236}">
                <a16:creationId xmlns:a16="http://schemas.microsoft.com/office/drawing/2014/main" id="{59CEB025-88D5-4DF4-B4CD-5185DD981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9906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22263" indent="-322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466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550"/>
              </a:spcBef>
              <a:buFont typeface="Times New Roman" panose="02020603050405020304" pitchFamily="18" charset="0"/>
              <a:buChar char="•"/>
            </a:pPr>
            <a:r>
              <a:rPr lang="tr-TR" altLang="tr-TR" sz="2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t>There are many details of exception handling</a:t>
            </a:r>
          </a:p>
          <a:p>
            <a:pPr>
              <a:spcBef>
                <a:spcPts val="550"/>
              </a:spcBef>
              <a:buFont typeface="Times New Roman" panose="02020603050405020304" pitchFamily="18" charset="0"/>
              <a:buChar char="•"/>
            </a:pPr>
            <a:r>
              <a:rPr lang="tr-TR" altLang="tr-TR" sz="2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t>In this class, you should only know that the destructors of the local objects will be called when an exception is thrown:</a:t>
            </a:r>
          </a:p>
          <a:p>
            <a:pPr>
              <a:spcBef>
                <a:spcPts val="550"/>
              </a:spcBef>
              <a:buNone/>
            </a:pPr>
            <a:endParaRPr lang="tr-TR" altLang="tr-TR" sz="2600">
              <a:solidFill>
                <a:srgbClr val="000000"/>
              </a:solidFill>
              <a:latin typeface="Times New Roman" panose="02020603050405020304" pitchFamily="18" charset="0"/>
              <a:cs typeface="Droid Sans Fallback" charset="0"/>
            </a:endParaRPr>
          </a:p>
        </p:txBody>
      </p:sp>
      <p:sp>
        <p:nvSpPr>
          <p:cNvPr id="246787" name="Text Box 4">
            <a:extLst>
              <a:ext uri="{FF2B5EF4-FFF2-40B4-BE49-F238E27FC236}">
                <a16:creationId xmlns:a16="http://schemas.microsoft.com/office/drawing/2014/main" id="{208B9356-54AC-49CE-B04F-6189F0D88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3A7592B-16EA-4964-8892-1620E4A036F2}" type="slidenum">
              <a:rPr lang="tr-TR" altLang="tr-TR"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rPr>
              <a:pPr algn="r">
                <a:spcBef>
                  <a:spcPct val="0"/>
                </a:spcBef>
                <a:buFontTx/>
                <a:buNone/>
              </a:pPr>
              <a:t>37</a:t>
            </a:fld>
            <a:endParaRPr lang="tr-TR" altLang="tr-TR" sz="1400">
              <a:solidFill>
                <a:srgbClr val="000000"/>
              </a:solidFill>
              <a:latin typeface="Times New Roman" panose="02020603050405020304" pitchFamily="18" charset="0"/>
              <a:cs typeface="Droid Sans Fallback" charset="0"/>
            </a:endParaRPr>
          </a:p>
        </p:txBody>
      </p:sp>
      <p:sp>
        <p:nvSpPr>
          <p:cNvPr id="246788" name="Text Box 5">
            <a:extLst>
              <a:ext uri="{FF2B5EF4-FFF2-40B4-BE49-F238E27FC236}">
                <a16:creationId xmlns:a16="http://schemas.microsoft.com/office/drawing/2014/main" id="{2BE86FE4-D8C0-45E2-8909-143EBD67C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5" y="2705101"/>
            <a:ext cx="8040688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6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class A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 ~A() { cout &lt;&lt; “destructor called” &lt;&lt; endl; }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tr-TR" sz="1600">
              <a:solidFill>
                <a:srgbClr val="000000"/>
              </a:solidFill>
              <a:latin typeface="Courier New" panose="02070309020205020404" pitchFamily="49" charset="0"/>
              <a:cs typeface="Droid Sans Fallback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int read(const char* filename, char data[])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A 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FILE* fp = fopen(filename, “r”);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if (fp == NULL)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     </a:t>
            </a:r>
            <a:r>
              <a:rPr lang="en-US" altLang="tr-TR" sz="1600" b="1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throw</a:t>
            </a:r>
            <a:r>
              <a:rPr lang="en-US" altLang="tr-TR" sz="16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 “file open error”; // a's destructor will be called</a:t>
            </a:r>
            <a:br>
              <a:rPr lang="en-US" altLang="tr-TR" sz="16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</a:br>
            <a:r>
              <a:rPr lang="en-US" altLang="tr-TR" sz="1600">
                <a:solidFill>
                  <a:srgbClr val="000000"/>
                </a:solidFill>
                <a:latin typeface="Courier New" panose="02070309020205020404" pitchFamily="49" charset="0"/>
                <a:cs typeface="Droid Sans Fallback" charset="0"/>
              </a:rPr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>
            <a:extLst>
              <a:ext uri="{FF2B5EF4-FFF2-40B4-BE49-F238E27FC236}">
                <a16:creationId xmlns:a16="http://schemas.microsoft.com/office/drawing/2014/main" id="{843C72FD-E76F-4C13-9752-F0FBA8C8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050974"/>
            <a:ext cx="7848600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3600" b="1" dirty="0"/>
              <a:t>Example of a </a:t>
            </a:r>
            <a:r>
              <a:rPr lang="en-US" altLang="zh-TW" sz="3600" b="1" dirty="0">
                <a:latin typeface="Courier New" panose="02070309020205020404" pitchFamily="49" charset="0"/>
              </a:rPr>
              <a:t>try-catch</a:t>
            </a:r>
            <a:r>
              <a:rPr lang="en-US" altLang="zh-TW" sz="3600" b="1" dirty="0"/>
              <a:t> Statement</a:t>
            </a:r>
          </a:p>
        </p:txBody>
      </p:sp>
      <p:sp>
        <p:nvSpPr>
          <p:cNvPr id="248834" name="Text Box 3">
            <a:extLst>
              <a:ext uri="{FF2B5EF4-FFF2-40B4-BE49-F238E27FC236}">
                <a16:creationId xmlns:a16="http://schemas.microsoft.com/office/drawing/2014/main" id="{883BAB59-9F13-4DC8-9BA3-0ADB44F03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960774"/>
            <a:ext cx="7848600" cy="500547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TW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Statements that process personnel data and may throw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exceptions of type int, string, and </a:t>
            </a:r>
            <a:r>
              <a:rPr lang="en-US" altLang="zh-TW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SalaryError</a:t>
            </a:r>
            <a:endParaRPr lang="en-US" altLang="zh-TW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 ( int )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Statements to handle an int exception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 ( string s )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TW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s &lt;&lt; </a:t>
            </a:r>
            <a:r>
              <a:rPr lang="en-US" altLang="zh-TW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// Prints "Invalid customer age"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More statements to handle an age error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 ( </a:t>
            </a:r>
            <a:r>
              <a:rPr lang="en-US" altLang="zh-TW" sz="18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SalaryError</a:t>
            </a:r>
            <a:r>
              <a:rPr lang="en-US" altLang="zh-TW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// Statements to handle a salary error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Title 1">
            <a:extLst>
              <a:ext uri="{FF2B5EF4-FFF2-40B4-BE49-F238E27FC236}">
                <a16:creationId xmlns:a16="http://schemas.microsoft.com/office/drawing/2014/main" id="{481B2931-E306-4C3B-AE33-E98BE139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b="1" dirty="0"/>
              <a:t>Standard Template Library</a:t>
            </a:r>
            <a:endParaRPr lang="tr-TR" altLang="tr-TR" b="1" dirty="0"/>
          </a:p>
        </p:txBody>
      </p:sp>
      <p:sp>
        <p:nvSpPr>
          <p:cNvPr id="249858" name="Content Placeholder 2">
            <a:extLst>
              <a:ext uri="{FF2B5EF4-FFF2-40B4-BE49-F238E27FC236}">
                <a16:creationId xmlns:a16="http://schemas.microsoft.com/office/drawing/2014/main" id="{095FA8B9-57CA-44D9-957F-009AD14C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I/O Facilities: iostream</a:t>
            </a:r>
          </a:p>
          <a:p>
            <a:pPr eaLnBrk="1" hangingPunct="1"/>
            <a:r>
              <a:rPr lang="en-US" altLang="tr-TR" dirty="0"/>
              <a:t>Garbage-collected String class</a:t>
            </a:r>
          </a:p>
          <a:p>
            <a:pPr eaLnBrk="1" hangingPunct="1"/>
            <a:r>
              <a:rPr lang="en-US" altLang="tr-TR" dirty="0"/>
              <a:t>Containers</a:t>
            </a:r>
          </a:p>
          <a:p>
            <a:pPr lvl="1" eaLnBrk="1" hangingPunct="1"/>
            <a:r>
              <a:rPr lang="en-US" altLang="tr-TR" dirty="0"/>
              <a:t>vector, list, queue, stack, map, set</a:t>
            </a:r>
          </a:p>
          <a:p>
            <a:pPr eaLnBrk="1" hangingPunct="1"/>
            <a:r>
              <a:rPr lang="en-US" altLang="tr-TR" dirty="0"/>
              <a:t>Numerical</a:t>
            </a:r>
          </a:p>
          <a:p>
            <a:pPr lvl="1" eaLnBrk="1" hangingPunct="1"/>
            <a:r>
              <a:rPr lang="en-US" altLang="tr-TR" dirty="0"/>
              <a:t>complex</a:t>
            </a:r>
          </a:p>
          <a:p>
            <a:pPr eaLnBrk="1" hangingPunct="1"/>
            <a:r>
              <a:rPr lang="en-US" altLang="tr-TR" dirty="0"/>
              <a:t>General algorithms</a:t>
            </a:r>
          </a:p>
          <a:p>
            <a:pPr lvl="1" eaLnBrk="1" hangingPunct="1"/>
            <a:r>
              <a:rPr lang="en-US" altLang="tr-TR" dirty="0"/>
              <a:t>search, sort</a:t>
            </a:r>
          </a:p>
          <a:p>
            <a:endParaRPr lang="tr-TR" altLang="tr-TR" dirty="0"/>
          </a:p>
        </p:txBody>
      </p:sp>
      <p:sp>
        <p:nvSpPr>
          <p:cNvPr id="249859" name="Slide Number Placeholder 4">
            <a:extLst>
              <a:ext uri="{FF2B5EF4-FFF2-40B4-BE49-F238E27FC236}">
                <a16:creationId xmlns:a16="http://schemas.microsoft.com/office/drawing/2014/main" id="{0F3C545C-B54B-4AFD-A163-5FF30EC0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2D737F-3812-4E26-A729-44AF2EE48C81}" type="slidenum">
              <a:rPr lang="en-US" altLang="tr-TR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tr-TR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8FE736-F0FD-4999-AE0C-8138EF4B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CBD08-CBE0-4A85-9C8C-EE5B0560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Rwanda Coding academy     </a:t>
            </a:r>
            <a:r>
              <a:rPr lang="en-US" dirty="0" err="1"/>
              <a:t>bY</a:t>
            </a:r>
            <a:r>
              <a:rPr lang="en-US" dirty="0"/>
              <a:t> UWANTWALI </a:t>
            </a:r>
            <a:r>
              <a:rPr lang="en-US" dirty="0" err="1"/>
              <a:t>zigama</a:t>
            </a:r>
            <a:r>
              <a:rPr lang="en-US" dirty="0"/>
              <a:t> Didier – </a:t>
            </a:r>
            <a:r>
              <a:rPr lang="en-US" dirty="0">
                <a:hlinkClick r:id="rId3"/>
              </a:rPr>
              <a:t>zigdidier@gmail.com</a:t>
            </a:r>
            <a:r>
              <a:rPr lang="en-US" dirty="0"/>
              <a:t> - +250 788 660 270</a:t>
            </a:r>
          </a:p>
          <a:p>
            <a:pPr algn="l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1E0DA9-F80F-4FD2-86AD-FCB70408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60D718-AF05-43B9-B478-C057FE5D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524565"/>
          </a:xfrm>
        </p:spPr>
        <p:txBody>
          <a:bodyPr numCol="2" spcCol="540000">
            <a:noAutofit/>
          </a:bodyPr>
          <a:lstStyle/>
          <a:p>
            <a:pPr marL="216000" indent="-216000">
              <a:lnSpc>
                <a:spcPct val="90000"/>
              </a:lnSpc>
            </a:pPr>
            <a:r>
              <a:rPr lang="en-US" b="1" dirty="0"/>
              <a:t>Inheritance </a:t>
            </a:r>
            <a:r>
              <a:rPr lang="en-RW" dirty="0"/>
              <a:t>technique allows the design of generic classes that can be specialized to more particular classes, with the specialized classes reusing the code from the generic class. </a:t>
            </a:r>
            <a:endParaRPr lang="en-US" sz="1600" dirty="0"/>
          </a:p>
          <a:p>
            <a:r>
              <a:rPr lang="en-RW" dirty="0"/>
              <a:t>For example, suppose that we are designing a set of classes </a:t>
            </a:r>
            <a:r>
              <a:rPr lang="en-RW" b="1" dirty="0"/>
              <a:t>to</a:t>
            </a:r>
            <a:r>
              <a:rPr lang="en-RW" dirty="0"/>
              <a:t> </a:t>
            </a:r>
            <a:r>
              <a:rPr lang="en-RW" b="1" dirty="0"/>
              <a:t>represent people at a university</a:t>
            </a:r>
            <a:r>
              <a:rPr lang="en-RW" dirty="0"/>
              <a:t>. We might have a generic class </a:t>
            </a:r>
            <a:r>
              <a:rPr lang="en-RW" b="1" dirty="0"/>
              <a:t>Person</a:t>
            </a:r>
            <a:r>
              <a:rPr lang="en-RW" dirty="0"/>
              <a:t>, which deﬁnes elements common to all people. We could then deﬁne specialized classes such as </a:t>
            </a:r>
            <a:r>
              <a:rPr lang="en-RW" b="1" dirty="0"/>
              <a:t>Student</a:t>
            </a:r>
            <a:r>
              <a:rPr lang="en-RW" dirty="0"/>
              <a:t>, </a:t>
            </a:r>
            <a:r>
              <a:rPr lang="en-RW" b="1" dirty="0"/>
              <a:t>Administrator</a:t>
            </a:r>
            <a:r>
              <a:rPr lang="en-RW" dirty="0"/>
              <a:t>, and </a:t>
            </a:r>
            <a:r>
              <a:rPr lang="en-RW" b="1" dirty="0"/>
              <a:t>Instructor</a:t>
            </a:r>
            <a:r>
              <a:rPr lang="en-RW" dirty="0"/>
              <a:t>, each of which provides speciﬁc information about a particular type of person.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r>
              <a:rPr lang="en-RW" dirty="0"/>
              <a:t>A generic class is also known as a </a:t>
            </a:r>
            <a:r>
              <a:rPr lang="en-RW" b="1" dirty="0"/>
              <a:t>base class</a:t>
            </a:r>
            <a:r>
              <a:rPr lang="en-RW" dirty="0"/>
              <a:t>, </a:t>
            </a:r>
            <a:r>
              <a:rPr lang="en-RW" b="1" dirty="0"/>
              <a:t>parent class</a:t>
            </a:r>
            <a:r>
              <a:rPr lang="en-RW" dirty="0"/>
              <a:t>, or </a:t>
            </a:r>
            <a:r>
              <a:rPr lang="en-RW" b="1" dirty="0"/>
              <a:t>superclass</a:t>
            </a:r>
            <a:r>
              <a:rPr lang="en-RW" dirty="0"/>
              <a:t>. It deﬁnes “generic” members that apply in a multitude of situations. Any class that </a:t>
            </a:r>
            <a:r>
              <a:rPr lang="en-RW" b="1" dirty="0"/>
              <a:t>specializes</a:t>
            </a:r>
            <a:r>
              <a:rPr lang="en-RW" dirty="0"/>
              <a:t> or </a:t>
            </a:r>
            <a:r>
              <a:rPr lang="en-RW" b="1" dirty="0"/>
              <a:t>extends</a:t>
            </a:r>
            <a:r>
              <a:rPr lang="en-RW" dirty="0"/>
              <a:t> a base class need not give new implementations for the general functions, for it </a:t>
            </a:r>
            <a:r>
              <a:rPr lang="en-RW" b="1" dirty="0"/>
              <a:t>inherits</a:t>
            </a:r>
            <a:r>
              <a:rPr lang="en-RW" dirty="0"/>
              <a:t> them. It should only deﬁne those functions that are specialized for this particular class. Such a class is called a </a:t>
            </a:r>
            <a:r>
              <a:rPr lang="en-RW" b="1" dirty="0"/>
              <a:t>derived class</a:t>
            </a:r>
            <a:r>
              <a:rPr lang="en-RW" dirty="0"/>
              <a:t>, </a:t>
            </a:r>
            <a:r>
              <a:rPr lang="en-RW" b="1" dirty="0"/>
              <a:t>child class</a:t>
            </a:r>
            <a:r>
              <a:rPr lang="en-RW" dirty="0"/>
              <a:t>, or </a:t>
            </a:r>
            <a:r>
              <a:rPr lang="en-RW" b="1" dirty="0"/>
              <a:t>subclass</a:t>
            </a:r>
            <a:r>
              <a:rPr lang="en-RW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09159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Title 1">
            <a:extLst>
              <a:ext uri="{FF2B5EF4-FFF2-40B4-BE49-F238E27FC236}">
                <a16:creationId xmlns:a16="http://schemas.microsoft.com/office/drawing/2014/main" id="{D870A3C9-C18C-4835-A460-E07A7037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25311"/>
            <a:ext cx="7772400" cy="762000"/>
          </a:xfrm>
        </p:spPr>
        <p:txBody>
          <a:bodyPr/>
          <a:lstStyle/>
          <a:p>
            <a:r>
              <a:rPr lang="tr-TR" altLang="tr-TR" b="1" dirty="0"/>
              <a:t>Using the </a:t>
            </a:r>
            <a:r>
              <a:rPr lang="tr-TR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</p:txBody>
      </p:sp>
      <p:sp>
        <p:nvSpPr>
          <p:cNvPr id="250882" name="Content Placeholder 2">
            <a:extLst>
              <a:ext uri="{FF2B5EF4-FFF2-40B4-BE49-F238E27FC236}">
                <a16:creationId xmlns:a16="http://schemas.microsoft.com/office/drawing/2014/main" id="{A82578D9-5F03-473F-AF66-36C75ED2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8588" y="1981986"/>
            <a:ext cx="8686800" cy="4953000"/>
          </a:xfrm>
        </p:spPr>
        <p:txBody>
          <a:bodyPr>
            <a:normAutofit fontScale="92500" lnSpcReduction="10000"/>
          </a:bodyPr>
          <a:lstStyle/>
          <a:p>
            <a:r>
              <a:rPr lang="tr-TR" altLang="en-US" sz="2400" dirty="0"/>
              <a:t>To use it include library header file:</a:t>
            </a:r>
          </a:p>
          <a:p>
            <a:pPr marL="342900" lvl="1" indent="-342900">
              <a:buFontTx/>
              <a:buChar char="•"/>
            </a:pPr>
            <a:r>
              <a:rPr lang="tr-TR" altLang="en-US" sz="2400" dirty="0"/>
              <a:t>Vector: </a:t>
            </a:r>
            <a:r>
              <a:rPr lang="en-US" altLang="en-US" sz="2400" dirty="0"/>
              <a:t>Dynamically growing, shrinking array of elements</a:t>
            </a:r>
          </a:p>
          <a:p>
            <a:pPr marL="342900" lvl="1" indent="-342900">
              <a:buNone/>
            </a:pPr>
            <a:r>
              <a:rPr lang="tr-TR" altLang="en-US" sz="2400" dirty="0"/>
              <a:t>#include &lt;vector&gt;</a:t>
            </a:r>
          </a:p>
          <a:p>
            <a:r>
              <a:rPr lang="tr-TR" altLang="en-US" sz="2400" dirty="0"/>
              <a:t>Vectors are declared as</a:t>
            </a:r>
          </a:p>
          <a:p>
            <a:pPr marL="342900" lvl="1" indent="-342900">
              <a:buNone/>
            </a:pP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vector&lt;int&gt; a(4); //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vector called </a:t>
            </a:r>
            <a:r>
              <a:rPr lang="tr-TR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tr-T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buNone/>
            </a:pP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//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containing four integers</a:t>
            </a:r>
            <a:endParaRPr lang="tr-T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buNone/>
            </a:pP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vector&lt;int&gt; b(4, 3); //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vector of four </a:t>
            </a:r>
            <a:endParaRPr lang="tr-T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buNone/>
            </a:pP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//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elements, each initialized to 3.</a:t>
            </a:r>
            <a:endParaRPr lang="tr-T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buNone/>
            </a:pP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vector&lt;int&gt; c; // 0 int objects</a:t>
            </a:r>
          </a:p>
          <a:p>
            <a:r>
              <a:rPr lang="tr-TR" altLang="en-US" sz="2400" dirty="0"/>
              <a:t>The elements of an integer vector behave just like ordinary integer variables</a:t>
            </a:r>
            <a:br>
              <a:rPr lang="tr-TR" altLang="en-US" sz="2400" dirty="0"/>
            </a:b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a[2] = 45;</a:t>
            </a:r>
          </a:p>
          <a:p>
            <a:endParaRPr lang="tr-TR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0883" name="Slide Number Placeholder 4">
            <a:extLst>
              <a:ext uri="{FF2B5EF4-FFF2-40B4-BE49-F238E27FC236}">
                <a16:creationId xmlns:a16="http://schemas.microsoft.com/office/drawing/2014/main" id="{88E8ECEA-8E2A-412F-9E0D-BBAE7A1B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3B2D06-F841-4C09-BC09-0FA6FFB7121A}" type="slidenum">
              <a:rPr lang="en-US" altLang="tr-TR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tr-TR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Title 1">
            <a:extLst>
              <a:ext uri="{FF2B5EF4-FFF2-40B4-BE49-F238E27FC236}">
                <a16:creationId xmlns:a16="http://schemas.microsoft.com/office/drawing/2014/main" id="{DE1B0353-3C0A-4614-BADE-013369A0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26097"/>
            <a:ext cx="7772400" cy="762000"/>
          </a:xfrm>
        </p:spPr>
        <p:txBody>
          <a:bodyPr/>
          <a:lstStyle/>
          <a:p>
            <a:r>
              <a:rPr lang="tr-TR" altLang="tr-TR" b="1" dirty="0"/>
              <a:t>Manipulating vectors</a:t>
            </a:r>
            <a:endParaRPr lang="tr-TR" altLang="tr-TR" dirty="0"/>
          </a:p>
        </p:txBody>
      </p:sp>
      <p:sp>
        <p:nvSpPr>
          <p:cNvPr id="251906" name="Content Placeholder 2">
            <a:extLst>
              <a:ext uri="{FF2B5EF4-FFF2-40B4-BE49-F238E27FC236}">
                <a16:creationId xmlns:a16="http://schemas.microsoft.com/office/drawing/2014/main" id="{E8BA4703-4F45-4B1A-98E2-098CE3D76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295400"/>
            <a:ext cx="7848600" cy="4800600"/>
          </a:xfrm>
        </p:spPr>
        <p:txBody>
          <a:bodyPr/>
          <a:lstStyle/>
          <a:p>
            <a:r>
              <a:rPr lang="tr-TR" altLang="tr-TR" b="1" dirty="0"/>
              <a:t>The size() member function</a:t>
            </a:r>
            <a:r>
              <a:rPr lang="tr-TR" altLang="tr-TR" dirty="0"/>
              <a:t> returns the number of elements in the vector. </a:t>
            </a:r>
          </a:p>
          <a:p>
            <a:pPr lvl="1">
              <a:buFontTx/>
              <a:buNone/>
            </a:pPr>
            <a:r>
              <a:rPr lang="tr-T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a.size()</a:t>
            </a:r>
            <a:r>
              <a:rPr lang="tr-TR" altLang="tr-TR" dirty="0"/>
              <a:t> returns a value of 4. </a:t>
            </a:r>
          </a:p>
          <a:p>
            <a:r>
              <a:rPr lang="tr-TR" altLang="tr-TR" b="1" dirty="0"/>
              <a:t>The = operator </a:t>
            </a:r>
            <a:r>
              <a:rPr lang="tr-TR" altLang="tr-TR" dirty="0"/>
              <a:t>can be used to assign one vector to another. </a:t>
            </a:r>
          </a:p>
          <a:p>
            <a:r>
              <a:rPr lang="tr-TR" altLang="tr-TR" dirty="0"/>
              <a:t>e.g.  v1 = v2, so long as they are vectors of the same type.</a:t>
            </a:r>
          </a:p>
          <a:p>
            <a:r>
              <a:rPr lang="tr-TR" altLang="tr-TR" b="1" dirty="0"/>
              <a:t>The push_back() member function </a:t>
            </a:r>
            <a:r>
              <a:rPr lang="tr-TR" altLang="tr-TR" dirty="0"/>
              <a:t>allows you to add elements to the end of a vector. </a:t>
            </a:r>
          </a:p>
          <a:p>
            <a:pPr>
              <a:buFontTx/>
              <a:buNone/>
            </a:pPr>
            <a:endParaRPr lang="tr-TR" altLang="tr-TR" dirty="0"/>
          </a:p>
        </p:txBody>
      </p:sp>
      <p:sp>
        <p:nvSpPr>
          <p:cNvPr id="251907" name="Slide Number Placeholder 4">
            <a:extLst>
              <a:ext uri="{FF2B5EF4-FFF2-40B4-BE49-F238E27FC236}">
                <a16:creationId xmlns:a16="http://schemas.microsoft.com/office/drawing/2014/main" id="{49511885-29F7-4505-991D-FF5CC9D2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404A29-4045-4E35-9F0C-EC0862B0939A}" type="slidenum">
              <a:rPr lang="en-US" altLang="tr-TR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tr-TR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Title 1">
            <a:extLst>
              <a:ext uri="{FF2B5EF4-FFF2-40B4-BE49-F238E27FC236}">
                <a16:creationId xmlns:a16="http://schemas.microsoft.com/office/drawing/2014/main" id="{0184B667-0B7B-468F-BE26-4D864579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push_back() </a:t>
            </a:r>
            <a:r>
              <a:rPr lang="tr-TR" altLang="tr-TR" sz="3600" b="1" dirty="0">
                <a:cs typeface="Courier New" panose="02070309020205020404" pitchFamily="49" charset="0"/>
              </a:rPr>
              <a:t>and</a:t>
            </a:r>
            <a:r>
              <a:rPr lang="tr-TR" altLang="tr-TR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pop_back()</a:t>
            </a:r>
          </a:p>
        </p:txBody>
      </p:sp>
      <p:sp>
        <p:nvSpPr>
          <p:cNvPr id="252930" name="Content Placeholder 2">
            <a:extLst>
              <a:ext uri="{FF2B5EF4-FFF2-40B4-BE49-F238E27FC236}">
                <a16:creationId xmlns:a16="http://schemas.microsoft.com/office/drawing/2014/main" id="{9A60BF93-4F35-4937-9FBE-E3EBA5F38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1928114"/>
            <a:ext cx="86106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vector&lt;int&gt; v;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(3);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v[0] is 3, v[1] is 2, v.size() is 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v.pop_back();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t = v[v.size()-1]; </a:t>
            </a: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//t=3</a:t>
            </a: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v.pop_back();</a:t>
            </a:r>
            <a:endParaRPr lang="en-US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tr-TR" altLang="tr-TR" dirty="0"/>
          </a:p>
        </p:txBody>
      </p:sp>
      <p:sp>
        <p:nvSpPr>
          <p:cNvPr id="252931" name="Slide Number Placeholder 4">
            <a:extLst>
              <a:ext uri="{FF2B5EF4-FFF2-40B4-BE49-F238E27FC236}">
                <a16:creationId xmlns:a16="http://schemas.microsoft.com/office/drawing/2014/main" id="{0EAF5EE1-2D8B-4F6B-A28A-72080C99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B58DDF-BED4-4512-9F17-AD011EBDD7E3}" type="slidenum">
              <a:rPr lang="en-US" altLang="tr-TR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tr-TR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25F14A-D622-46E3-B580-3D7C209F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B1C19-0338-4709-B364-A4CA5974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Rwanda Coding academy     </a:t>
            </a:r>
            <a:r>
              <a:rPr lang="en-US" dirty="0" err="1"/>
              <a:t>bY</a:t>
            </a:r>
            <a:r>
              <a:rPr lang="en-US" dirty="0"/>
              <a:t> UWANTWALI </a:t>
            </a:r>
            <a:r>
              <a:rPr lang="en-US" dirty="0" err="1"/>
              <a:t>zigama</a:t>
            </a:r>
            <a:r>
              <a:rPr lang="en-US" dirty="0"/>
              <a:t> Didier – </a:t>
            </a:r>
            <a:r>
              <a:rPr lang="en-US" dirty="0">
                <a:hlinkClick r:id="rId2"/>
              </a:rPr>
              <a:t>zigdidier@gmail.com</a:t>
            </a:r>
            <a:r>
              <a:rPr lang="en-US" dirty="0"/>
              <a:t> - +250 788 660 270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5EE542-D17D-4392-B31A-92DA2780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Virtual Functions</a:t>
            </a:r>
            <a:br>
              <a:rPr lang="en-US" dirty="0"/>
            </a:br>
            <a:endParaRPr lang="en-RW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9EAF59-D65D-499B-8656-A1B61FD5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482779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C24E08D-8852-4A89-81F4-8D539E8FA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Learning Objectives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8048364-4756-4B70-B54D-2D5CFD64C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RW" sz="2800"/>
              <a:t>Virtual Function Basics</a:t>
            </a:r>
          </a:p>
          <a:p>
            <a:pPr lvl="1"/>
            <a:r>
              <a:rPr lang="en-US" altLang="en-RW" sz="2400"/>
              <a:t>Late binding</a:t>
            </a:r>
          </a:p>
          <a:p>
            <a:pPr lvl="1"/>
            <a:r>
              <a:rPr lang="en-US" altLang="en-RW" sz="2400"/>
              <a:t>Implementing virtual functions</a:t>
            </a:r>
          </a:p>
          <a:p>
            <a:pPr lvl="1"/>
            <a:r>
              <a:rPr lang="en-US" altLang="en-RW" sz="2400"/>
              <a:t>When to use a virtual function</a:t>
            </a:r>
          </a:p>
          <a:p>
            <a:pPr lvl="1"/>
            <a:r>
              <a:rPr lang="en-US" altLang="en-RW" sz="2400"/>
              <a:t>Abstract classes and pure virtual functions</a:t>
            </a:r>
          </a:p>
          <a:p>
            <a:r>
              <a:rPr lang="en-US" altLang="en-RW" sz="2800"/>
              <a:t>Pointers and Virtual Functions</a:t>
            </a:r>
          </a:p>
          <a:p>
            <a:pPr lvl="1"/>
            <a:r>
              <a:rPr lang="en-US" altLang="en-RW" sz="2400"/>
              <a:t>Extended type compatibility</a:t>
            </a:r>
          </a:p>
          <a:p>
            <a:pPr lvl="1"/>
            <a:r>
              <a:rPr lang="en-US" altLang="en-RW" sz="2400"/>
              <a:t>Downcasting and upcasting</a:t>
            </a:r>
          </a:p>
          <a:p>
            <a:pPr lvl="1"/>
            <a:r>
              <a:rPr lang="en-US" altLang="en-RW" sz="2400"/>
              <a:t>C++ "under the hood" with virtual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315F0-CD5D-48C8-82DD-7BB896D277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064C2FDD-1137-412D-9DC9-7045BCD55710}" type="slidenum">
              <a:rPr lang="en-US" altLang="en-RW">
                <a:solidFill>
                  <a:srgbClr val="898989"/>
                </a:solidFill>
              </a:rPr>
              <a:pPr/>
              <a:t>44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15E507-2809-44BE-8CF3-517317CBB4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FBB9D60-5C67-4FA7-AE18-5CDFC94CA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Virtual Function Basics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835836B-BDCA-4A8C-945D-8096ED895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RW" sz="2800"/>
              <a:t>Polymorphism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Associating many meanings to one function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Virtual functions provide this capability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Fundamental principle of object-oriented</a:t>
            </a:r>
            <a:br>
              <a:rPr lang="en-US" altLang="en-RW" sz="2400"/>
            </a:br>
            <a:r>
              <a:rPr lang="en-US" altLang="en-RW" sz="2400"/>
              <a:t>programming!</a:t>
            </a:r>
          </a:p>
          <a:p>
            <a:pPr>
              <a:lnSpc>
                <a:spcPct val="90000"/>
              </a:lnSpc>
            </a:pPr>
            <a:r>
              <a:rPr lang="en-US" altLang="en-RW" sz="2800"/>
              <a:t>Virtual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Existing in "essence" though not in fact</a:t>
            </a:r>
          </a:p>
          <a:p>
            <a:pPr>
              <a:lnSpc>
                <a:spcPct val="90000"/>
              </a:lnSpc>
            </a:pPr>
            <a:r>
              <a:rPr lang="en-US" altLang="en-RW" sz="2800"/>
              <a:t>Virtual Function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Can be "used" before it’s "defined"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F2FFF-3ECD-4649-9D13-A00F55C353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3202907F-96F1-4520-8A07-920048F2DA5E}" type="slidenum">
              <a:rPr lang="en-US" altLang="en-RW">
                <a:solidFill>
                  <a:srgbClr val="898989"/>
                </a:solidFill>
              </a:rPr>
              <a:pPr/>
              <a:t>45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A198A1-E204-429F-B9AC-953786B96C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D6780D1-61BB-4289-8FAA-812C02E39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Figures Example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8EE3363-F0F5-46C8-8D57-689F5335E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RW" sz="2800"/>
              <a:t>Best explained by example:</a:t>
            </a:r>
          </a:p>
          <a:p>
            <a:pPr>
              <a:lnSpc>
                <a:spcPct val="90000"/>
              </a:lnSpc>
            </a:pPr>
            <a:r>
              <a:rPr lang="en-US" altLang="en-RW" sz="2800"/>
              <a:t>Classes for several kinds of figures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Rectangles, circles, ovals, etc.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Each figure an object of different class</a:t>
            </a:r>
          </a:p>
          <a:p>
            <a:pPr lvl="2">
              <a:lnSpc>
                <a:spcPct val="90000"/>
              </a:lnSpc>
            </a:pPr>
            <a:r>
              <a:rPr lang="en-US" altLang="en-RW" sz="2000"/>
              <a:t>Rectangle data: height, width, center point</a:t>
            </a:r>
          </a:p>
          <a:p>
            <a:pPr lvl="2">
              <a:lnSpc>
                <a:spcPct val="90000"/>
              </a:lnSpc>
            </a:pPr>
            <a:r>
              <a:rPr lang="en-US" altLang="en-RW" sz="2000"/>
              <a:t>Circle data: center point, radius</a:t>
            </a:r>
          </a:p>
          <a:p>
            <a:pPr>
              <a:lnSpc>
                <a:spcPct val="90000"/>
              </a:lnSpc>
            </a:pPr>
            <a:r>
              <a:rPr lang="en-US" altLang="en-RW" sz="2800"/>
              <a:t>All derive from one parent-class: Figure</a:t>
            </a:r>
          </a:p>
          <a:p>
            <a:pPr>
              <a:lnSpc>
                <a:spcPct val="90000"/>
              </a:lnSpc>
            </a:pPr>
            <a:r>
              <a:rPr lang="en-US" altLang="en-RW" sz="2800"/>
              <a:t>Require function: draw()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Different instructions for each figure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52B11-C388-47A0-9949-8C4CF8CE09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7915AD21-1C9A-44CA-8F76-705AE7FBFF87}" type="slidenum">
              <a:rPr lang="en-US" altLang="en-RW">
                <a:solidFill>
                  <a:srgbClr val="898989"/>
                </a:solidFill>
              </a:rPr>
              <a:pPr/>
              <a:t>46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B35B67-ADD2-4CD5-89EB-69065CB9E3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219689A-0641-496B-979A-B267C8B39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Figures Example 2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7A3B7A6-B1CF-4FC7-A17F-6169A8C2B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RW"/>
              <a:t>Each class needs different </a:t>
            </a:r>
            <a:r>
              <a:rPr lang="en-US" altLang="en-RW" i="1"/>
              <a:t>draw</a:t>
            </a:r>
            <a:r>
              <a:rPr lang="en-US" altLang="en-RW"/>
              <a:t> function</a:t>
            </a:r>
          </a:p>
          <a:p>
            <a:r>
              <a:rPr lang="en-US" altLang="en-RW"/>
              <a:t>Can be called "draw" in each class, so:</a:t>
            </a:r>
            <a:br>
              <a:rPr lang="en-US" altLang="en-RW"/>
            </a:br>
            <a:r>
              <a:rPr lang="en-US" altLang="en-RW" sz="2800"/>
              <a:t>Rectangle r;</a:t>
            </a:r>
            <a:br>
              <a:rPr lang="en-US" altLang="en-RW" sz="2800"/>
            </a:br>
            <a:r>
              <a:rPr lang="en-US" altLang="en-RW" sz="2800"/>
              <a:t>Circle c;</a:t>
            </a:r>
            <a:br>
              <a:rPr lang="en-US" altLang="en-RW" sz="2800"/>
            </a:br>
            <a:r>
              <a:rPr lang="en-US" altLang="en-RW" sz="2800"/>
              <a:t>r.draw();  //Calls Rectangle class’s draw</a:t>
            </a:r>
            <a:br>
              <a:rPr lang="en-US" altLang="en-RW" sz="2800"/>
            </a:br>
            <a:r>
              <a:rPr lang="en-US" altLang="en-RW" sz="2800"/>
              <a:t>c.draw(); //Calls Circle class’s draw</a:t>
            </a:r>
          </a:p>
          <a:p>
            <a:r>
              <a:rPr lang="en-US" altLang="en-RW"/>
              <a:t>Nothing new here yet…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19D6C-277A-4162-B008-B02449271F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7B82E920-01A9-4721-8750-6D0FEE7E4524}" type="slidenum">
              <a:rPr lang="en-US" altLang="en-RW">
                <a:solidFill>
                  <a:srgbClr val="898989"/>
                </a:solidFill>
              </a:rPr>
              <a:pPr/>
              <a:t>47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7B1B9D-8C27-455C-80ED-4391025EEE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BF93103-C9E1-47FB-88AD-9E228AA76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Figures Example: center()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8DFCB54-6A32-476A-A56A-7FFD6800A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40000"/>
              </a:spcBef>
            </a:pPr>
            <a:r>
              <a:rPr lang="en-US" altLang="en-RW" sz="2800"/>
              <a:t>Parent class Figure contains functions</a:t>
            </a:r>
            <a:br>
              <a:rPr lang="en-US" altLang="en-RW" sz="2800"/>
            </a:br>
            <a:r>
              <a:rPr lang="en-US" altLang="en-RW" sz="2800"/>
              <a:t>that apply to "all" figures; consider:</a:t>
            </a:r>
            <a:br>
              <a:rPr lang="en-US" altLang="en-RW" sz="2800"/>
            </a:br>
            <a:r>
              <a:rPr lang="en-US" altLang="en-RW" sz="2800"/>
              <a:t>center(): moves a figure to center of screen</a:t>
            </a:r>
          </a:p>
          <a:p>
            <a:pPr lvl="1">
              <a:spcBef>
                <a:spcPct val="40000"/>
              </a:spcBef>
            </a:pPr>
            <a:r>
              <a:rPr lang="en-US" altLang="en-RW" sz="2400"/>
              <a:t>Erases 1</a:t>
            </a:r>
            <a:r>
              <a:rPr lang="en-US" altLang="en-RW" sz="2400" baseline="30000"/>
              <a:t>st</a:t>
            </a:r>
            <a:r>
              <a:rPr lang="en-US" altLang="en-RW" sz="2400"/>
              <a:t>, then re-draws</a:t>
            </a:r>
          </a:p>
          <a:p>
            <a:pPr lvl="1">
              <a:spcBef>
                <a:spcPct val="40000"/>
              </a:spcBef>
            </a:pPr>
            <a:r>
              <a:rPr lang="en-US" altLang="en-RW" sz="2400"/>
              <a:t>So Figure::center() would use function draw()</a:t>
            </a:r>
            <a:br>
              <a:rPr lang="en-US" altLang="en-RW" sz="2400"/>
            </a:br>
            <a:r>
              <a:rPr lang="en-US" altLang="en-RW" sz="2400"/>
              <a:t>to re-draw</a:t>
            </a:r>
          </a:p>
          <a:p>
            <a:pPr lvl="1">
              <a:spcBef>
                <a:spcPct val="40000"/>
              </a:spcBef>
            </a:pPr>
            <a:r>
              <a:rPr lang="en-US" altLang="en-RW" sz="2400"/>
              <a:t>Complications!</a:t>
            </a:r>
          </a:p>
          <a:p>
            <a:pPr lvl="2">
              <a:spcBef>
                <a:spcPct val="40000"/>
              </a:spcBef>
            </a:pPr>
            <a:r>
              <a:rPr lang="en-US" altLang="en-RW" sz="2000"/>
              <a:t>Which draw() function?</a:t>
            </a:r>
          </a:p>
          <a:p>
            <a:pPr lvl="2">
              <a:spcBef>
                <a:spcPct val="40000"/>
              </a:spcBef>
            </a:pPr>
            <a:r>
              <a:rPr lang="en-US" altLang="en-RW" sz="2000"/>
              <a:t>From which class?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60ACD-B930-4F96-9654-9456A7591A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B4F66CCB-9D6B-42BD-8A82-D26B5DD0637B}" type="slidenum">
              <a:rPr lang="en-US" altLang="en-RW">
                <a:solidFill>
                  <a:srgbClr val="898989"/>
                </a:solidFill>
              </a:rPr>
              <a:pPr/>
              <a:t>48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3758F5-AD60-4895-BD90-17BCBBA96D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1D42209-681C-47B1-8B20-87FAACB84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Figures Example: New Figure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E437D1-3058-494F-8AB0-859D59699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RW" sz="2400"/>
              <a:t>Consider new kind of figure comes along:</a:t>
            </a:r>
            <a:br>
              <a:rPr lang="en-US" altLang="en-RW" sz="2400"/>
            </a:br>
            <a:r>
              <a:rPr lang="en-US" altLang="en-RW" sz="2000"/>
              <a:t>Triangle class</a:t>
            </a:r>
            <a:br>
              <a:rPr lang="en-US" altLang="en-RW" sz="2000"/>
            </a:br>
            <a:r>
              <a:rPr lang="en-US" altLang="en-RW" sz="2000"/>
              <a:t>	derived from Figure class</a:t>
            </a:r>
          </a:p>
          <a:p>
            <a:r>
              <a:rPr lang="en-US" altLang="en-RW" sz="2400"/>
              <a:t>Function center() inherited from Figure</a:t>
            </a:r>
          </a:p>
          <a:p>
            <a:pPr lvl="1"/>
            <a:r>
              <a:rPr lang="en-US" altLang="en-RW" sz="2000"/>
              <a:t>Will it work for triangles?</a:t>
            </a:r>
          </a:p>
          <a:p>
            <a:pPr lvl="1"/>
            <a:r>
              <a:rPr lang="en-US" altLang="en-RW" sz="2000"/>
              <a:t>It uses draw(), which is different for each figure!</a:t>
            </a:r>
          </a:p>
          <a:p>
            <a:pPr lvl="1"/>
            <a:r>
              <a:rPr lang="en-US" altLang="en-RW" sz="2000"/>
              <a:t>It will use Figure::draw() </a:t>
            </a:r>
            <a:r>
              <a:rPr lang="en-US" altLang="en-RW" sz="2000">
                <a:sym typeface="Wingdings" panose="05000000000000000000" pitchFamily="2" charset="2"/>
              </a:rPr>
              <a:t></a:t>
            </a:r>
            <a:r>
              <a:rPr lang="en-US" altLang="en-RW" sz="2000"/>
              <a:t> won’t work for triangles</a:t>
            </a:r>
          </a:p>
          <a:p>
            <a:r>
              <a:rPr lang="en-US" altLang="en-RW" sz="2400"/>
              <a:t>Want inherited function center() to use function</a:t>
            </a:r>
            <a:br>
              <a:rPr lang="en-US" altLang="en-RW" sz="2400"/>
            </a:br>
            <a:r>
              <a:rPr lang="en-US" altLang="en-RW" sz="2400"/>
              <a:t>Triangle::draw() NOT function Figure::draw()</a:t>
            </a:r>
          </a:p>
          <a:p>
            <a:pPr lvl="1"/>
            <a:r>
              <a:rPr lang="en-US" altLang="en-RW" sz="2000"/>
              <a:t>But class Triangle wasn’t even WRITTEN when</a:t>
            </a:r>
            <a:br>
              <a:rPr lang="en-US" altLang="en-RW" sz="2000"/>
            </a:br>
            <a:r>
              <a:rPr lang="en-US" altLang="en-RW" sz="2000"/>
              <a:t>Figure::center() was!  Doesn’t know "triangles"!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3E394-8D25-48CD-8457-9D5CF08EE6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67351ABF-42CB-4EAF-B897-8DEC07BD7CB1}" type="slidenum">
              <a:rPr lang="en-US" altLang="en-RW">
                <a:solidFill>
                  <a:srgbClr val="898989"/>
                </a:solidFill>
              </a:rPr>
              <a:pPr/>
              <a:t>49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DE0CD7-C703-4B75-AA95-0B58281940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AFFD3-984C-486C-9699-375B3D0C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906E-E013-4DD0-BC8A-63FE97D3BD35}" type="slidenum">
              <a:rPr lang="en-US" altLang="en-RW"/>
              <a:pPr/>
              <a:t>5</a:t>
            </a:fld>
            <a:endParaRPr lang="en-US" altLang="en-RW"/>
          </a:p>
        </p:txBody>
      </p:sp>
      <p:sp>
        <p:nvSpPr>
          <p:cNvPr id="123940" name="Rectangle 36">
            <a:extLst>
              <a:ext uri="{FF2B5EF4-FFF2-40B4-BE49-F238E27FC236}">
                <a16:creationId xmlns:a16="http://schemas.microsoft.com/office/drawing/2014/main" id="{B491BBE3-375B-4B50-8E1D-7E71B215E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860615"/>
            <a:ext cx="4114800" cy="245097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RW" sz="1400" dirty="0"/>
              <a:t>	class Rectangle{</a:t>
            </a:r>
          </a:p>
          <a:p>
            <a:pPr>
              <a:buFontTx/>
              <a:buNone/>
            </a:pPr>
            <a:r>
              <a:rPr lang="en-US" altLang="en-RW" sz="1400" dirty="0"/>
              <a:t>	    private:</a:t>
            </a:r>
          </a:p>
          <a:p>
            <a:pPr>
              <a:buFontTx/>
              <a:buNone/>
            </a:pPr>
            <a:r>
              <a:rPr lang="en-US" altLang="en-RW" sz="1400" dirty="0"/>
              <a:t>	       int </a:t>
            </a:r>
            <a:r>
              <a:rPr lang="en-US" altLang="en-RW" sz="1400" dirty="0" err="1"/>
              <a:t>numVertices</a:t>
            </a:r>
            <a:r>
              <a:rPr lang="en-US" altLang="en-RW" sz="1400" dirty="0"/>
              <a:t>;</a:t>
            </a:r>
          </a:p>
          <a:p>
            <a:pPr>
              <a:buFontTx/>
              <a:buNone/>
            </a:pPr>
            <a:r>
              <a:rPr lang="en-US" altLang="en-RW" sz="1400" dirty="0"/>
              <a:t>	       float *</a:t>
            </a:r>
            <a:r>
              <a:rPr lang="en-US" altLang="en-RW" sz="1400" dirty="0" err="1"/>
              <a:t>xCoord</a:t>
            </a:r>
            <a:r>
              <a:rPr lang="en-US" altLang="en-RW" sz="1400" dirty="0"/>
              <a:t>, *</a:t>
            </a:r>
            <a:r>
              <a:rPr lang="en-US" altLang="en-RW" sz="1400" dirty="0" err="1"/>
              <a:t>yCoord</a:t>
            </a:r>
            <a:r>
              <a:rPr lang="en-US" altLang="en-RW" sz="1400" dirty="0"/>
              <a:t>;</a:t>
            </a:r>
          </a:p>
          <a:p>
            <a:pPr>
              <a:buFontTx/>
              <a:buNone/>
            </a:pPr>
            <a:r>
              <a:rPr lang="en-US" altLang="en-RW" sz="1400" dirty="0"/>
              <a:t>	    public:</a:t>
            </a:r>
          </a:p>
          <a:p>
            <a:pPr>
              <a:buFontTx/>
              <a:buNone/>
            </a:pPr>
            <a:r>
              <a:rPr lang="en-US" altLang="en-RW" sz="1400" dirty="0"/>
              <a:t>	       void set(float *x, float *y, int </a:t>
            </a:r>
            <a:r>
              <a:rPr lang="en-US" altLang="en-RW" sz="1400" dirty="0" err="1"/>
              <a:t>nV</a:t>
            </a:r>
            <a:r>
              <a:rPr lang="en-US" altLang="en-RW" sz="1400" dirty="0"/>
              <a:t>);</a:t>
            </a:r>
          </a:p>
          <a:p>
            <a:pPr>
              <a:buFontTx/>
              <a:buNone/>
            </a:pPr>
            <a:r>
              <a:rPr lang="en-US" altLang="en-RW" sz="1400" dirty="0"/>
              <a:t>	       float area();</a:t>
            </a:r>
          </a:p>
          <a:p>
            <a:pPr>
              <a:buFontTx/>
              <a:buNone/>
            </a:pPr>
            <a:r>
              <a:rPr lang="en-US" altLang="en-RW" sz="1400" dirty="0"/>
              <a:t>	};</a:t>
            </a: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9036F9EB-8F1A-42BA-9B0A-4D5E43E0B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59055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RW" sz="4000" dirty="0">
                <a:latin typeface="Comic Sans MS" panose="030F0702030302020204" pitchFamily="66" charset="0"/>
              </a:rPr>
              <a:t>Inheritance Concept</a:t>
            </a: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3EA09C3D-2B59-4B7F-8C5D-012E24D69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2705100"/>
            <a:ext cx="1524000" cy="76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RW" dirty="0">
                <a:solidFill>
                  <a:srgbClr val="FFFF00"/>
                </a:solidFill>
              </a:rPr>
              <a:t>Rectangle</a:t>
            </a:r>
          </a:p>
        </p:txBody>
      </p:sp>
      <p:sp>
        <p:nvSpPr>
          <p:cNvPr id="123909" name="AutoShape 5">
            <a:extLst>
              <a:ext uri="{FF2B5EF4-FFF2-40B4-BE49-F238E27FC236}">
                <a16:creationId xmlns:a16="http://schemas.microsoft.com/office/drawing/2014/main" id="{67188C19-BBC8-4CAE-A9F8-819ED316D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208" y="2811741"/>
            <a:ext cx="1905000" cy="762000"/>
          </a:xfrm>
          <a:prstGeom prst="triangle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RW" dirty="0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123910" name="Rectangle 6">
            <a:extLst>
              <a:ext uri="{FF2B5EF4-FFF2-40B4-BE49-F238E27FC236}">
                <a16:creationId xmlns:a16="http://schemas.microsoft.com/office/drawing/2014/main" id="{415F7C61-59C0-40C2-BE9D-D05FDEF98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908" y="1866900"/>
            <a:ext cx="1828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RW" sz="2800" dirty="0">
                <a:solidFill>
                  <a:srgbClr val="000066"/>
                </a:solidFill>
              </a:rPr>
              <a:t>Polygon</a:t>
            </a:r>
          </a:p>
        </p:txBody>
      </p:sp>
      <p:sp>
        <p:nvSpPr>
          <p:cNvPr id="123939" name="Rectangle 35">
            <a:extLst>
              <a:ext uri="{FF2B5EF4-FFF2-40B4-BE49-F238E27FC236}">
                <a16:creationId xmlns:a16="http://schemas.microsoft.com/office/drawing/2014/main" id="{1CD24D81-DB2B-4F48-A94A-F485798ED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962400"/>
            <a:ext cx="4343400" cy="26670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RW" sz="2000" dirty="0"/>
              <a:t>	class Polygon{</a:t>
            </a:r>
          </a:p>
          <a:p>
            <a:pPr>
              <a:buFontTx/>
              <a:buNone/>
            </a:pPr>
            <a:r>
              <a:rPr lang="en-US" altLang="en-RW" sz="2000" dirty="0"/>
              <a:t>	   private:</a:t>
            </a:r>
          </a:p>
          <a:p>
            <a:pPr>
              <a:buFontTx/>
              <a:buNone/>
            </a:pPr>
            <a:r>
              <a:rPr lang="en-US" altLang="en-RW" sz="2000" dirty="0"/>
              <a:t>          int </a:t>
            </a:r>
            <a:r>
              <a:rPr lang="en-US" altLang="en-RW" sz="2000" dirty="0" err="1"/>
              <a:t>numVertices</a:t>
            </a:r>
            <a:r>
              <a:rPr lang="en-US" altLang="en-RW" sz="2000" dirty="0"/>
              <a:t>;</a:t>
            </a:r>
          </a:p>
          <a:p>
            <a:pPr>
              <a:buFontTx/>
              <a:buNone/>
            </a:pPr>
            <a:r>
              <a:rPr lang="en-US" altLang="en-RW" sz="2000" dirty="0"/>
              <a:t>          float *</a:t>
            </a:r>
            <a:r>
              <a:rPr lang="en-US" altLang="en-RW" sz="2000" dirty="0" err="1"/>
              <a:t>xCoord</a:t>
            </a:r>
            <a:r>
              <a:rPr lang="en-US" altLang="en-RW" sz="2000" dirty="0"/>
              <a:t>, *</a:t>
            </a:r>
            <a:r>
              <a:rPr lang="en-US" altLang="en-RW" sz="2000" dirty="0" err="1"/>
              <a:t>yCoord</a:t>
            </a:r>
            <a:r>
              <a:rPr lang="en-US" altLang="en-RW" sz="2000" dirty="0"/>
              <a:t>;</a:t>
            </a:r>
          </a:p>
          <a:p>
            <a:pPr>
              <a:buFontTx/>
              <a:buNone/>
            </a:pPr>
            <a:r>
              <a:rPr lang="en-US" altLang="en-RW" sz="2000" dirty="0"/>
              <a:t>	   public:</a:t>
            </a:r>
          </a:p>
          <a:p>
            <a:pPr>
              <a:buFontTx/>
              <a:buNone/>
            </a:pPr>
            <a:r>
              <a:rPr lang="en-US" altLang="en-RW" sz="2000" dirty="0"/>
              <a:t>          void set(float *x, float *y, int </a:t>
            </a:r>
            <a:r>
              <a:rPr lang="en-US" altLang="en-RW" sz="2000" dirty="0" err="1"/>
              <a:t>nV</a:t>
            </a:r>
            <a:r>
              <a:rPr lang="en-US" altLang="en-RW" sz="2000" dirty="0"/>
              <a:t>);</a:t>
            </a:r>
          </a:p>
          <a:p>
            <a:pPr>
              <a:buFontTx/>
              <a:buNone/>
            </a:pPr>
            <a:r>
              <a:rPr lang="en-US" altLang="en-RW" sz="2000" dirty="0"/>
              <a:t>	};</a:t>
            </a:r>
          </a:p>
        </p:txBody>
      </p:sp>
      <p:sp>
        <p:nvSpPr>
          <p:cNvPr id="123941" name="Rectangle 37">
            <a:extLst>
              <a:ext uri="{FF2B5EF4-FFF2-40B4-BE49-F238E27FC236}">
                <a16:creationId xmlns:a16="http://schemas.microsoft.com/office/drawing/2014/main" id="{318B630D-611C-465B-9F7B-181D07D61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87158"/>
            <a:ext cx="4038600" cy="221844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RW" sz="1400" dirty="0"/>
              <a:t>	class Triangle{</a:t>
            </a:r>
          </a:p>
          <a:p>
            <a:pPr>
              <a:buFontTx/>
              <a:buNone/>
            </a:pPr>
            <a:r>
              <a:rPr lang="en-US" altLang="en-RW" sz="1400" dirty="0"/>
              <a:t>	   private:</a:t>
            </a:r>
          </a:p>
          <a:p>
            <a:pPr>
              <a:buFontTx/>
              <a:buNone/>
            </a:pPr>
            <a:r>
              <a:rPr lang="en-US" altLang="en-RW" sz="1400" dirty="0"/>
              <a:t>	      int </a:t>
            </a:r>
            <a:r>
              <a:rPr lang="en-US" altLang="en-RW" sz="1400" dirty="0" err="1"/>
              <a:t>numVertices</a:t>
            </a:r>
            <a:r>
              <a:rPr lang="en-US" altLang="en-RW" sz="1400" dirty="0"/>
              <a:t>;</a:t>
            </a:r>
          </a:p>
          <a:p>
            <a:pPr>
              <a:buFontTx/>
              <a:buNone/>
            </a:pPr>
            <a:r>
              <a:rPr lang="en-US" altLang="en-RW" sz="1400" dirty="0"/>
              <a:t>           float *</a:t>
            </a:r>
            <a:r>
              <a:rPr lang="en-US" altLang="en-RW" sz="1400" dirty="0" err="1"/>
              <a:t>xCoord</a:t>
            </a:r>
            <a:r>
              <a:rPr lang="en-US" altLang="en-RW" sz="1400" dirty="0"/>
              <a:t>, *</a:t>
            </a:r>
            <a:r>
              <a:rPr lang="en-US" altLang="en-RW" sz="1400" dirty="0" err="1"/>
              <a:t>yCoord</a:t>
            </a:r>
            <a:r>
              <a:rPr lang="en-US" altLang="en-RW" sz="1400" dirty="0"/>
              <a:t>;</a:t>
            </a:r>
          </a:p>
          <a:p>
            <a:pPr>
              <a:buFontTx/>
              <a:buNone/>
            </a:pPr>
            <a:r>
              <a:rPr lang="en-US" altLang="en-RW" sz="1400" dirty="0"/>
              <a:t>	   public:</a:t>
            </a:r>
          </a:p>
          <a:p>
            <a:pPr>
              <a:buFontTx/>
              <a:buNone/>
            </a:pPr>
            <a:r>
              <a:rPr lang="en-US" altLang="en-RW" sz="1400" dirty="0"/>
              <a:t>           void set(float *x, float *y, int </a:t>
            </a:r>
            <a:r>
              <a:rPr lang="en-US" altLang="en-RW" sz="1400" dirty="0" err="1"/>
              <a:t>nV</a:t>
            </a:r>
            <a:r>
              <a:rPr lang="en-US" altLang="en-RW" sz="1400" dirty="0"/>
              <a:t>);</a:t>
            </a:r>
          </a:p>
          <a:p>
            <a:pPr>
              <a:buFontTx/>
              <a:buNone/>
            </a:pPr>
            <a:r>
              <a:rPr lang="en-US" altLang="en-RW" sz="1400" dirty="0"/>
              <a:t>	     float area();</a:t>
            </a:r>
          </a:p>
          <a:p>
            <a:pPr>
              <a:buFontTx/>
              <a:buNone/>
            </a:pPr>
            <a:r>
              <a:rPr lang="en-US" altLang="en-RW" sz="1400" dirty="0"/>
              <a:t>	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40" grpId="0" animBg="1"/>
      <p:bldP spid="123940" grpId="1" animBg="1"/>
      <p:bldP spid="123939" grpId="0" animBg="1"/>
      <p:bldP spid="12394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3CF9E64-2143-4578-98ED-08EB1C679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Figures Example: Virtual!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827C0C4-92B8-498D-94F3-31B370F53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RW"/>
              <a:t>Virtual functions are the answer</a:t>
            </a:r>
          </a:p>
          <a:p>
            <a:pPr>
              <a:lnSpc>
                <a:spcPct val="90000"/>
              </a:lnSpc>
            </a:pPr>
            <a:r>
              <a:rPr lang="en-US" altLang="en-RW"/>
              <a:t>Tells compiler:</a:t>
            </a:r>
          </a:p>
          <a:p>
            <a:pPr lvl="1">
              <a:lnSpc>
                <a:spcPct val="90000"/>
              </a:lnSpc>
            </a:pPr>
            <a:r>
              <a:rPr lang="en-US" altLang="en-RW"/>
              <a:t>"Don’t know how function is implemented"</a:t>
            </a:r>
          </a:p>
          <a:p>
            <a:pPr lvl="1">
              <a:lnSpc>
                <a:spcPct val="90000"/>
              </a:lnSpc>
            </a:pPr>
            <a:r>
              <a:rPr lang="en-US" altLang="en-RW"/>
              <a:t>"Wait until used in program" </a:t>
            </a:r>
          </a:p>
          <a:p>
            <a:pPr lvl="1">
              <a:lnSpc>
                <a:spcPct val="90000"/>
              </a:lnSpc>
            </a:pPr>
            <a:r>
              <a:rPr lang="en-US" altLang="en-RW"/>
              <a:t>"Then get implementation from object</a:t>
            </a:r>
            <a:br>
              <a:rPr lang="en-US" altLang="en-RW"/>
            </a:br>
            <a:r>
              <a:rPr lang="en-US" altLang="en-RW"/>
              <a:t>instance"</a:t>
            </a:r>
          </a:p>
          <a:p>
            <a:pPr>
              <a:lnSpc>
                <a:spcPct val="90000"/>
              </a:lnSpc>
            </a:pPr>
            <a:r>
              <a:rPr lang="en-US" altLang="en-RW"/>
              <a:t>Called late binding or dynamic binding</a:t>
            </a:r>
          </a:p>
          <a:p>
            <a:pPr lvl="1">
              <a:lnSpc>
                <a:spcPct val="90000"/>
              </a:lnSpc>
            </a:pPr>
            <a:r>
              <a:rPr lang="en-US" altLang="en-RW"/>
              <a:t>Virtual functions implement late binding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07EA-9413-4CA4-973E-192A77B414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9C724542-EBBE-4BE0-B8FB-D803FF3B129C}" type="slidenum">
              <a:rPr lang="en-US" altLang="en-RW">
                <a:solidFill>
                  <a:srgbClr val="898989"/>
                </a:solidFill>
              </a:rPr>
              <a:pPr/>
              <a:t>50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B77DF83-27B2-47FC-8C5D-58D4BF50A3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0F1BC1F-C47C-4971-B89B-BC8120209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 sz="3600"/>
              <a:t>Virtual Functions: Another Example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28714F9-9FA3-40CC-A927-029D4D46B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RW"/>
              <a:t>Bigger example best to demonstrate</a:t>
            </a:r>
          </a:p>
          <a:p>
            <a:r>
              <a:rPr lang="en-US" altLang="en-RW"/>
              <a:t>Record-keeping program for automotive</a:t>
            </a:r>
            <a:br>
              <a:rPr lang="en-US" altLang="en-RW"/>
            </a:br>
            <a:r>
              <a:rPr lang="en-US" altLang="en-RW"/>
              <a:t>parts store</a:t>
            </a:r>
          </a:p>
          <a:p>
            <a:pPr lvl="1"/>
            <a:r>
              <a:rPr lang="en-US" altLang="en-RW"/>
              <a:t>Track sales</a:t>
            </a:r>
          </a:p>
          <a:p>
            <a:pPr lvl="1"/>
            <a:r>
              <a:rPr lang="en-US" altLang="en-RW"/>
              <a:t>Don’t know all sales yet</a:t>
            </a:r>
          </a:p>
          <a:p>
            <a:pPr lvl="1"/>
            <a:r>
              <a:rPr lang="en-US" altLang="en-RW"/>
              <a:t>1</a:t>
            </a:r>
            <a:r>
              <a:rPr lang="en-US" altLang="en-RW" baseline="30000"/>
              <a:t>st</a:t>
            </a:r>
            <a:r>
              <a:rPr lang="en-US" altLang="en-RW"/>
              <a:t> only regular retail sales</a:t>
            </a:r>
          </a:p>
          <a:p>
            <a:pPr lvl="1"/>
            <a:r>
              <a:rPr lang="en-US" altLang="en-RW"/>
              <a:t>Later: Discount sales, mail-order, etc.</a:t>
            </a:r>
          </a:p>
          <a:p>
            <a:pPr lvl="2"/>
            <a:r>
              <a:rPr lang="en-US" altLang="en-RW"/>
              <a:t>Depend on other factors besides just price, tax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FF84B-EE98-4BBF-8390-F73B14FE0C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5B154E69-2982-43D8-B517-609B784F188E}" type="slidenum">
              <a:rPr lang="en-US" altLang="en-RW">
                <a:solidFill>
                  <a:srgbClr val="898989"/>
                </a:solidFill>
              </a:rPr>
              <a:pPr/>
              <a:t>51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E845BEC-0D40-4354-8174-89447E28FB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702DAF0-ADD3-4AED-A9AF-D0CF3F0BB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Virtual Functions: Auto Parts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DA351B2-8CAB-41C9-84F8-B2BFC979E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RW" sz="2800"/>
              <a:t>Program must: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Compute daily gross sales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Calculate largest/smallest sales of day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Perhaps average sale for day</a:t>
            </a:r>
          </a:p>
          <a:p>
            <a:pPr>
              <a:lnSpc>
                <a:spcPct val="90000"/>
              </a:lnSpc>
            </a:pPr>
            <a:r>
              <a:rPr lang="en-US" altLang="en-RW" sz="2800"/>
              <a:t>All come from individual bills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But many functions for computing bills will</a:t>
            </a:r>
            <a:br>
              <a:rPr lang="en-US" altLang="en-RW" sz="2400"/>
            </a:br>
            <a:r>
              <a:rPr lang="en-US" altLang="en-RW" sz="2400"/>
              <a:t>be added "later"!</a:t>
            </a:r>
          </a:p>
          <a:p>
            <a:pPr lvl="2">
              <a:lnSpc>
                <a:spcPct val="90000"/>
              </a:lnSpc>
            </a:pPr>
            <a:r>
              <a:rPr lang="en-US" altLang="en-RW" sz="2000"/>
              <a:t>When different types of sales added!</a:t>
            </a:r>
          </a:p>
          <a:p>
            <a:pPr>
              <a:lnSpc>
                <a:spcPct val="90000"/>
              </a:lnSpc>
            </a:pPr>
            <a:r>
              <a:rPr lang="en-US" altLang="en-RW" sz="2800"/>
              <a:t>So function for "computing a bill" will </a:t>
            </a:r>
            <a:br>
              <a:rPr lang="en-US" altLang="en-RW" sz="2800"/>
            </a:br>
            <a:r>
              <a:rPr lang="en-US" altLang="en-RW" sz="2800"/>
              <a:t>be virtual!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D36A8-AFF3-43BB-9627-6679C4452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0C376565-991E-47F4-961A-ED78870B7B09}" type="slidenum">
              <a:rPr lang="en-US" altLang="en-RW">
                <a:solidFill>
                  <a:srgbClr val="898989"/>
                </a:solidFill>
              </a:rPr>
              <a:pPr/>
              <a:t>52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EFD8CE-10BB-4CB0-8A16-76977ABC6C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7246C29-F6DF-4FAE-93BF-085E8A88A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Class Sale Definition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A4BFB4B-0529-46B1-ADDF-96E48C1BF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RW" sz="2800"/>
              <a:t>class Sale</a:t>
            </a:r>
            <a:br>
              <a:rPr lang="en-US" altLang="en-RW" sz="2800"/>
            </a:br>
            <a:r>
              <a:rPr lang="en-US" altLang="en-RW" sz="2800"/>
              <a:t>{</a:t>
            </a:r>
            <a:br>
              <a:rPr lang="en-US" altLang="en-RW" sz="2800"/>
            </a:br>
            <a:r>
              <a:rPr lang="en-US" altLang="en-RW" sz="2800"/>
              <a:t>public:</a:t>
            </a:r>
            <a:br>
              <a:rPr lang="en-US" altLang="en-RW" sz="2800"/>
            </a:br>
            <a:r>
              <a:rPr lang="en-US" altLang="en-RW" sz="2800"/>
              <a:t>	Sale();</a:t>
            </a:r>
            <a:br>
              <a:rPr lang="en-US" altLang="en-RW" sz="2800"/>
            </a:br>
            <a:r>
              <a:rPr lang="en-US" altLang="en-RW" sz="2800"/>
              <a:t>	Sale(double thePrice);</a:t>
            </a:r>
            <a:br>
              <a:rPr lang="en-US" altLang="en-RW" sz="2800"/>
            </a:br>
            <a:r>
              <a:rPr lang="en-US" altLang="en-RW" sz="2800"/>
              <a:t>	double getPrice() const;</a:t>
            </a:r>
            <a:br>
              <a:rPr lang="en-US" altLang="en-RW" sz="2800"/>
            </a:br>
            <a:r>
              <a:rPr lang="en-US" altLang="en-RW" sz="2800"/>
              <a:t>	</a:t>
            </a:r>
            <a:r>
              <a:rPr lang="en-US" altLang="en-RW" sz="2800" b="1" i="1"/>
              <a:t>virtual</a:t>
            </a:r>
            <a:r>
              <a:rPr lang="en-US" altLang="en-RW" sz="2800"/>
              <a:t> double bill() const;</a:t>
            </a:r>
            <a:br>
              <a:rPr lang="en-US" altLang="en-RW" sz="2800"/>
            </a:br>
            <a:r>
              <a:rPr lang="en-US" altLang="en-RW" sz="2800"/>
              <a:t>	double savings(const Sale&amp; other) const;</a:t>
            </a:r>
            <a:br>
              <a:rPr lang="en-US" altLang="en-RW" sz="2800"/>
            </a:br>
            <a:r>
              <a:rPr lang="en-US" altLang="en-RW" sz="2800"/>
              <a:t>private:</a:t>
            </a:r>
            <a:br>
              <a:rPr lang="en-US" altLang="en-RW" sz="2800"/>
            </a:br>
            <a:r>
              <a:rPr lang="en-US" altLang="en-RW" sz="2800"/>
              <a:t>	double price;</a:t>
            </a:r>
            <a:br>
              <a:rPr lang="en-US" altLang="en-RW" sz="2800"/>
            </a:br>
            <a:r>
              <a:rPr lang="en-US" altLang="en-RW" sz="2800"/>
              <a:t>};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51490-7F40-42D6-A4A7-3CA2A90B5A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7D736397-C837-4E90-97E6-A9583FDF851B}" type="slidenum">
              <a:rPr lang="en-US" altLang="en-RW">
                <a:solidFill>
                  <a:srgbClr val="898989"/>
                </a:solidFill>
              </a:rPr>
              <a:pPr/>
              <a:t>53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9C8115-DBEF-438D-8EED-EC79778E66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>
            <a:extLst>
              <a:ext uri="{FF2B5EF4-FFF2-40B4-BE49-F238E27FC236}">
                <a16:creationId xmlns:a16="http://schemas.microsoft.com/office/drawing/2014/main" id="{E7227F69-FFF8-479B-9304-2B31C0F4D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3600"/>
              <a:t>Member Functions </a:t>
            </a:r>
            <a:br>
              <a:rPr lang="en-US" sz="3600"/>
            </a:br>
            <a:r>
              <a:rPr lang="en-US" sz="3600"/>
              <a:t>savings and operator &lt;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1903D1D-BB4E-41E7-AA15-E87DDF533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RW" sz="2800"/>
              <a:t>double Sale::savings(const Sale&amp; other) const</a:t>
            </a:r>
            <a:br>
              <a:rPr lang="en-US" altLang="en-RW" sz="2800"/>
            </a:br>
            <a:r>
              <a:rPr lang="en-US" altLang="en-RW" sz="2800"/>
              <a:t>{</a:t>
            </a:r>
            <a:br>
              <a:rPr lang="en-US" altLang="en-RW" sz="2800"/>
            </a:br>
            <a:r>
              <a:rPr lang="en-US" altLang="en-RW" sz="2800"/>
              <a:t>	return (bill() – other.bill());</a:t>
            </a:r>
            <a:br>
              <a:rPr lang="en-US" altLang="en-RW" sz="2800"/>
            </a:br>
            <a:r>
              <a:rPr lang="en-US" altLang="en-RW" sz="2800"/>
              <a:t>}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RW" sz="2800"/>
              <a:t>bool operator &lt; (	const Sale&amp; first,</a:t>
            </a:r>
            <a:br>
              <a:rPr lang="en-US" altLang="en-RW" sz="2800"/>
            </a:br>
            <a:r>
              <a:rPr lang="en-US" altLang="en-RW" sz="2800"/>
              <a:t>				const Sale&amp; second)</a:t>
            </a:r>
            <a:br>
              <a:rPr lang="en-US" altLang="en-RW" sz="2800"/>
            </a:br>
            <a:r>
              <a:rPr lang="en-US" altLang="en-RW" sz="2800"/>
              <a:t>{</a:t>
            </a:r>
            <a:br>
              <a:rPr lang="en-US" altLang="en-RW" sz="2800"/>
            </a:br>
            <a:r>
              <a:rPr lang="en-US" altLang="en-RW" sz="2800"/>
              <a:t>	return (first.bill() &lt; second.bill());</a:t>
            </a:r>
            <a:br>
              <a:rPr lang="en-US" altLang="en-RW" sz="2800"/>
            </a:br>
            <a:r>
              <a:rPr lang="en-US" altLang="en-RW" sz="2800"/>
              <a:t>}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RW" sz="2800"/>
              <a:t>Notice BOTH use member function bill()!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BFBD-C6A0-4446-A04E-6C4D17075C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6A258824-29AE-4D4C-BB9C-21F6AF20917D}" type="slidenum">
              <a:rPr lang="en-US" altLang="en-RW">
                <a:solidFill>
                  <a:srgbClr val="898989"/>
                </a:solidFill>
              </a:rPr>
              <a:pPr/>
              <a:t>54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A90226-9385-4A9F-9BDE-716CE02986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51A31AE-133A-4465-8FB2-895E153D0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Class Sale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01609B3-271B-42DB-9EF5-1BDB2BFFCC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RW" sz="2800"/>
              <a:t>Represents sales of single item with no</a:t>
            </a:r>
            <a:br>
              <a:rPr lang="en-US" altLang="en-RW" sz="2800"/>
            </a:br>
            <a:r>
              <a:rPr lang="en-US" altLang="en-RW" sz="2800"/>
              <a:t>added discounts or charges.</a:t>
            </a:r>
          </a:p>
          <a:p>
            <a:r>
              <a:rPr lang="en-US" altLang="en-RW" sz="2800"/>
              <a:t>Notice reserved word "virtual" in</a:t>
            </a:r>
            <a:br>
              <a:rPr lang="en-US" altLang="en-RW" sz="2800"/>
            </a:br>
            <a:r>
              <a:rPr lang="en-US" altLang="en-RW" sz="2800"/>
              <a:t>declaration of member function </a:t>
            </a:r>
            <a:r>
              <a:rPr lang="en-US" altLang="en-RW" sz="2800" i="1"/>
              <a:t>bill</a:t>
            </a:r>
            <a:endParaRPr lang="en-US" altLang="en-RW" sz="2800"/>
          </a:p>
          <a:p>
            <a:pPr lvl="1"/>
            <a:r>
              <a:rPr lang="en-US" altLang="en-RW" sz="2400"/>
              <a:t>Impact: Later, derived classes of Sale can</a:t>
            </a:r>
            <a:br>
              <a:rPr lang="en-US" altLang="en-RW" sz="2400"/>
            </a:br>
            <a:r>
              <a:rPr lang="en-US" altLang="en-RW" sz="2400"/>
              <a:t>define THEIR versions of function bill</a:t>
            </a:r>
          </a:p>
          <a:p>
            <a:pPr lvl="1"/>
            <a:r>
              <a:rPr lang="en-US" altLang="en-RW" sz="2400"/>
              <a:t>Other member functions of Sale will use</a:t>
            </a:r>
            <a:br>
              <a:rPr lang="en-US" altLang="en-RW" sz="2400"/>
            </a:br>
            <a:r>
              <a:rPr lang="en-US" altLang="en-RW" sz="2400"/>
              <a:t>version based on object of derived class!</a:t>
            </a:r>
          </a:p>
          <a:p>
            <a:pPr lvl="1"/>
            <a:r>
              <a:rPr lang="en-US" altLang="en-RW" sz="2400"/>
              <a:t>They won’t automatically use Sale’s version!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FEF88-4C19-4ABB-A0F1-3B5697F80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16C14227-1FA2-45C9-937C-196970C3254F}" type="slidenum">
              <a:rPr lang="en-US" altLang="en-RW">
                <a:solidFill>
                  <a:srgbClr val="898989"/>
                </a:solidFill>
              </a:rPr>
              <a:pPr/>
              <a:t>55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9F741D-0E89-42BB-B23C-3F2E51CA73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54C0629-A703-43D1-A3CE-ADE95F48D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 sz="3600"/>
              <a:t>Derived Class DiscountSale Defined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473CCE8-CD71-4C6A-B773-108DFEA66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RW" sz="2400"/>
              <a:t>class DiscountSale   :  public Sale</a:t>
            </a:r>
            <a:br>
              <a:rPr lang="en-US" altLang="en-RW" sz="2400"/>
            </a:br>
            <a:r>
              <a:rPr lang="en-US" altLang="en-RW" sz="2400"/>
              <a:t>{</a:t>
            </a:r>
            <a:br>
              <a:rPr lang="en-US" altLang="en-RW" sz="2400"/>
            </a:br>
            <a:r>
              <a:rPr lang="en-US" altLang="en-RW" sz="2400"/>
              <a:t>public:</a:t>
            </a:r>
            <a:br>
              <a:rPr lang="en-US" altLang="en-RW" sz="2400"/>
            </a:br>
            <a:r>
              <a:rPr lang="en-US" altLang="en-RW" sz="2400"/>
              <a:t>	DiscountSale();</a:t>
            </a:r>
            <a:br>
              <a:rPr lang="en-US" altLang="en-RW" sz="2400"/>
            </a:br>
            <a:r>
              <a:rPr lang="en-US" altLang="en-RW" sz="2400"/>
              <a:t>	DiscountSale(	double thePrice,</a:t>
            </a:r>
            <a:br>
              <a:rPr lang="en-US" altLang="en-RW" sz="2400"/>
            </a:br>
            <a:r>
              <a:rPr lang="en-US" altLang="en-RW" sz="2400"/>
              <a:t>				double the Discount);</a:t>
            </a:r>
            <a:br>
              <a:rPr lang="en-US" altLang="en-RW" sz="2400"/>
            </a:br>
            <a:r>
              <a:rPr lang="en-US" altLang="en-RW" sz="2400"/>
              <a:t>	double getDiscount() const;</a:t>
            </a:r>
            <a:br>
              <a:rPr lang="en-US" altLang="en-RW" sz="2400"/>
            </a:br>
            <a:r>
              <a:rPr lang="en-US" altLang="en-RW" sz="2400"/>
              <a:t>	void setDiscount(double newDiscount);</a:t>
            </a:r>
            <a:br>
              <a:rPr lang="en-US" altLang="en-RW" sz="2400"/>
            </a:br>
            <a:r>
              <a:rPr lang="en-US" altLang="en-RW" sz="2400"/>
              <a:t>	double bill() const;</a:t>
            </a:r>
            <a:br>
              <a:rPr lang="en-US" altLang="en-RW" sz="2400"/>
            </a:br>
            <a:r>
              <a:rPr lang="en-US" altLang="en-RW" sz="2400"/>
              <a:t>private:</a:t>
            </a:r>
            <a:br>
              <a:rPr lang="en-US" altLang="en-RW" sz="2400"/>
            </a:br>
            <a:r>
              <a:rPr lang="en-US" altLang="en-RW" sz="2400"/>
              <a:t>	double discount;</a:t>
            </a:r>
            <a:br>
              <a:rPr lang="en-US" altLang="en-RW" sz="2400"/>
            </a:br>
            <a:r>
              <a:rPr lang="en-US" altLang="en-RW" sz="2400"/>
              <a:t>};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8AFE-D117-46AB-A9B2-60A1CD29DB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9E0E15D4-D783-488B-AD2C-F685B5D75F21}" type="slidenum">
              <a:rPr lang="en-US" altLang="en-RW">
                <a:solidFill>
                  <a:srgbClr val="898989"/>
                </a:solidFill>
              </a:rPr>
              <a:pPr/>
              <a:t>56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6D0E6E-5E21-44D1-B439-5CDDAE64FF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1761B55-564C-49EF-99FE-47BE457E8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RW" sz="3600"/>
              <a:t>DiscountSale’s Implementation </a:t>
            </a:r>
            <a:br>
              <a:rPr lang="en-US" altLang="en-RW" sz="3600"/>
            </a:br>
            <a:r>
              <a:rPr lang="en-US" altLang="en-RW" sz="3600"/>
              <a:t>of bill()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0B0D15A-7167-4F07-B6FB-359DD9F1C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RW" sz="2800"/>
              <a:t>double DiscountSale::bill() const</a:t>
            </a:r>
            <a:br>
              <a:rPr lang="en-US" altLang="en-RW" sz="2800"/>
            </a:br>
            <a:r>
              <a:rPr lang="en-US" altLang="en-RW" sz="2800"/>
              <a:t>{</a:t>
            </a:r>
            <a:br>
              <a:rPr lang="en-US" altLang="en-RW" sz="2800"/>
            </a:br>
            <a:r>
              <a:rPr lang="en-US" altLang="en-RW" sz="2800"/>
              <a:t>	double fraction = discount/100;</a:t>
            </a:r>
            <a:br>
              <a:rPr lang="en-US" altLang="en-RW" sz="2800"/>
            </a:br>
            <a:r>
              <a:rPr lang="en-US" altLang="en-RW" sz="2800"/>
              <a:t>	return (1 – fraction)*getPrice();</a:t>
            </a:r>
            <a:br>
              <a:rPr lang="en-US" altLang="en-RW" sz="2800"/>
            </a:br>
            <a:r>
              <a:rPr lang="en-US" altLang="en-RW" sz="2800"/>
              <a:t>}</a:t>
            </a:r>
          </a:p>
          <a:p>
            <a:pPr>
              <a:lnSpc>
                <a:spcPct val="90000"/>
              </a:lnSpc>
            </a:pPr>
            <a:r>
              <a:rPr lang="en-US" altLang="en-RW" sz="2800"/>
              <a:t>Qualifier "virtual" does not go in actual</a:t>
            </a:r>
            <a:br>
              <a:rPr lang="en-US" altLang="en-RW" sz="2800"/>
            </a:br>
            <a:r>
              <a:rPr lang="en-US" altLang="en-RW" sz="2800"/>
              <a:t>function definition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"Automatically" virtual in derived class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Declaration (in interface) not required to have</a:t>
            </a:r>
            <a:br>
              <a:rPr lang="en-US" altLang="en-RW" sz="2400"/>
            </a:br>
            <a:r>
              <a:rPr lang="en-US" altLang="en-RW" sz="2400"/>
              <a:t>"virtual" keyword either (but usually does)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4B94B-DE8A-453C-8ED9-0AF7E18152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8B58DF84-A763-4437-9A6A-A6184D0F3731}" type="slidenum">
              <a:rPr lang="en-US" altLang="en-RW">
                <a:solidFill>
                  <a:srgbClr val="898989"/>
                </a:solidFill>
              </a:rPr>
              <a:pPr/>
              <a:t>57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E9FF19-6472-44FC-BF8D-B0A0D5C4F4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5766574-9A75-4934-A1C8-E8BB2FA5E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RW" sz="3600"/>
              <a:t>DiscountSale’s Implementation </a:t>
            </a:r>
            <a:br>
              <a:rPr lang="en-US" altLang="en-RW" sz="3600"/>
            </a:br>
            <a:r>
              <a:rPr lang="en-US" altLang="en-RW" sz="3600"/>
              <a:t>of bill()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FE44065-CA95-40B3-8AF6-C859AA4E3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RW"/>
              <a:t>Virtual function in base class:</a:t>
            </a:r>
          </a:p>
          <a:p>
            <a:pPr lvl="1"/>
            <a:r>
              <a:rPr lang="en-US" altLang="en-RW"/>
              <a:t>"Automatically" virtual in derived class</a:t>
            </a:r>
          </a:p>
          <a:p>
            <a:r>
              <a:rPr lang="en-US" altLang="en-RW"/>
              <a:t>Derived class declaration (in interface)</a:t>
            </a:r>
          </a:p>
          <a:p>
            <a:pPr lvl="1"/>
            <a:r>
              <a:rPr lang="en-US" altLang="en-RW"/>
              <a:t>Not required to have "virtual" keyword</a:t>
            </a:r>
          </a:p>
          <a:p>
            <a:pPr lvl="1"/>
            <a:r>
              <a:rPr lang="en-US" altLang="en-RW"/>
              <a:t>But typically included anyway, </a:t>
            </a:r>
            <a:br>
              <a:rPr lang="en-US" altLang="en-RW"/>
            </a:br>
            <a:r>
              <a:rPr lang="en-US" altLang="en-RW"/>
              <a:t>for readability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6583-57BF-4BBA-9CC4-F02E1C16F8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8E83B6DA-D1E9-49E5-B886-60006E3BBE09}" type="slidenum">
              <a:rPr lang="en-US" altLang="en-RW">
                <a:solidFill>
                  <a:srgbClr val="898989"/>
                </a:solidFill>
              </a:rPr>
              <a:pPr/>
              <a:t>58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EBD1B3-B755-4D07-9B1C-69A2C4DA5F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FD350F4-16BD-4E0B-9996-7615DB14F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Derived Class DiscountSale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FD9790B-54F0-4EA0-AD56-E38BEB118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RW"/>
              <a:t>DiscountSale’s member function bill()</a:t>
            </a:r>
            <a:br>
              <a:rPr lang="en-US" altLang="en-RW"/>
            </a:br>
            <a:r>
              <a:rPr lang="en-US" altLang="en-RW"/>
              <a:t>implemented differently than Sale’s</a:t>
            </a:r>
          </a:p>
          <a:p>
            <a:pPr lvl="1"/>
            <a:r>
              <a:rPr lang="en-US" altLang="en-RW"/>
              <a:t>Particular to "discounts"</a:t>
            </a:r>
          </a:p>
          <a:p>
            <a:r>
              <a:rPr lang="en-US" altLang="en-RW"/>
              <a:t>Member functions </a:t>
            </a:r>
            <a:r>
              <a:rPr lang="en-US" altLang="en-RW" i="1"/>
              <a:t>savings </a:t>
            </a:r>
            <a:r>
              <a:rPr lang="en-US" altLang="en-RW"/>
              <a:t>and "&lt;"</a:t>
            </a:r>
          </a:p>
          <a:p>
            <a:pPr lvl="1"/>
            <a:r>
              <a:rPr lang="en-US" altLang="en-RW"/>
              <a:t>Will use this definition of bill() for all objects</a:t>
            </a:r>
            <a:br>
              <a:rPr lang="en-US" altLang="en-RW"/>
            </a:br>
            <a:r>
              <a:rPr lang="en-US" altLang="en-RW"/>
              <a:t>of DiscountSale class!</a:t>
            </a:r>
          </a:p>
          <a:p>
            <a:pPr lvl="1"/>
            <a:r>
              <a:rPr lang="en-US" altLang="en-RW"/>
              <a:t>Instead of "defaulting" to version defined in</a:t>
            </a:r>
            <a:br>
              <a:rPr lang="en-US" altLang="en-RW"/>
            </a:br>
            <a:r>
              <a:rPr lang="en-US" altLang="en-RW"/>
              <a:t>Sales class!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C0C2-ADDC-4261-8F82-38EC86A1C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E491C0EC-322B-4B3F-A5BD-1B5D62CC7FE6}" type="slidenum">
              <a:rPr lang="en-US" altLang="en-RW">
                <a:solidFill>
                  <a:srgbClr val="898989"/>
                </a:solidFill>
              </a:rPr>
              <a:pPr/>
              <a:t>59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DAEF1D-A885-4844-9E82-A51BD94699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380B084-E789-4D0D-AC41-19EF2C25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118-06F6-4D0F-80CB-097533981716}" type="slidenum">
              <a:rPr lang="en-US" altLang="en-RW"/>
              <a:pPr/>
              <a:t>6</a:t>
            </a:fld>
            <a:endParaRPr lang="en-US" altLang="en-RW"/>
          </a:p>
        </p:txBody>
      </p:sp>
      <p:sp>
        <p:nvSpPr>
          <p:cNvPr id="120838" name="Rectangle 6">
            <a:extLst>
              <a:ext uri="{FF2B5EF4-FFF2-40B4-BE49-F238E27FC236}">
                <a16:creationId xmlns:a16="http://schemas.microsoft.com/office/drawing/2014/main" id="{B8C95764-036D-4886-970C-551A6A014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257" y="33528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RW" dirty="0">
                <a:solidFill>
                  <a:srgbClr val="FFFF00"/>
                </a:solidFill>
              </a:rPr>
              <a:t>Rectangle</a:t>
            </a:r>
          </a:p>
        </p:txBody>
      </p:sp>
      <p:sp>
        <p:nvSpPr>
          <p:cNvPr id="120840" name="AutoShape 8">
            <a:extLst>
              <a:ext uri="{FF2B5EF4-FFF2-40B4-BE49-F238E27FC236}">
                <a16:creationId xmlns:a16="http://schemas.microsoft.com/office/drawing/2014/main" id="{F20D0291-5617-4A5C-86D8-D51C105AC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200400"/>
            <a:ext cx="1905000" cy="762000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RW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120842" name="Rectangle 10">
            <a:extLst>
              <a:ext uri="{FF2B5EF4-FFF2-40B4-BE49-F238E27FC236}">
                <a16:creationId xmlns:a16="http://schemas.microsoft.com/office/drawing/2014/main" id="{59648832-CDE5-441E-BAC9-9220DA152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866900"/>
            <a:ext cx="1828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RW" sz="2800" dirty="0">
                <a:solidFill>
                  <a:srgbClr val="000066"/>
                </a:solidFill>
              </a:rPr>
              <a:t>Polygon</a:t>
            </a:r>
          </a:p>
        </p:txBody>
      </p:sp>
      <p:sp>
        <p:nvSpPr>
          <p:cNvPr id="120844" name="Line 12">
            <a:extLst>
              <a:ext uri="{FF2B5EF4-FFF2-40B4-BE49-F238E27FC236}">
                <a16:creationId xmlns:a16="http://schemas.microsoft.com/office/drawing/2014/main" id="{054AC43E-D7A5-4293-AF05-B8837B359F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0035" y="25146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RW"/>
          </a:p>
        </p:txBody>
      </p:sp>
      <p:sp>
        <p:nvSpPr>
          <p:cNvPr id="120847" name="Rectangle 15">
            <a:extLst>
              <a:ext uri="{FF2B5EF4-FFF2-40B4-BE49-F238E27FC236}">
                <a16:creationId xmlns:a16="http://schemas.microsoft.com/office/drawing/2014/main" id="{26D221F4-DB93-4677-A072-6607C31E9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866900"/>
            <a:ext cx="4038600" cy="21717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RW" sz="1600" dirty="0"/>
              <a:t>class Polygon{</a:t>
            </a:r>
          </a:p>
          <a:p>
            <a:pPr>
              <a:buFontTx/>
              <a:buNone/>
            </a:pPr>
            <a:r>
              <a:rPr lang="en-US" altLang="en-RW" sz="1600" dirty="0"/>
              <a:t>	</a:t>
            </a:r>
            <a:r>
              <a:rPr lang="en-US" altLang="en-RW" sz="1600" dirty="0">
                <a:solidFill>
                  <a:srgbClr val="FF0000"/>
                </a:solidFill>
              </a:rPr>
              <a:t>protected:</a:t>
            </a:r>
          </a:p>
          <a:p>
            <a:pPr>
              <a:buFontTx/>
              <a:buNone/>
            </a:pPr>
            <a:r>
              <a:rPr lang="en-US" altLang="en-RW" sz="1600" dirty="0">
                <a:solidFill>
                  <a:srgbClr val="FF0000"/>
                </a:solidFill>
              </a:rPr>
              <a:t>	  </a:t>
            </a:r>
            <a:r>
              <a:rPr lang="en-US" altLang="en-RW" sz="1600" dirty="0"/>
              <a:t>int </a:t>
            </a:r>
            <a:r>
              <a:rPr lang="en-US" altLang="en-RW" sz="1600" dirty="0" err="1"/>
              <a:t>numVertices</a:t>
            </a:r>
            <a:r>
              <a:rPr lang="en-US" altLang="en-RW" sz="1600" dirty="0"/>
              <a:t>;</a:t>
            </a:r>
          </a:p>
          <a:p>
            <a:pPr>
              <a:buFontTx/>
              <a:buNone/>
            </a:pPr>
            <a:r>
              <a:rPr lang="en-US" altLang="en-RW" sz="1600" dirty="0"/>
              <a:t>	  float *</a:t>
            </a:r>
            <a:r>
              <a:rPr lang="en-US" altLang="en-RW" sz="1600" dirty="0" err="1"/>
              <a:t>xCoord</a:t>
            </a:r>
            <a:r>
              <a:rPr lang="en-US" altLang="en-RW" sz="1600" dirty="0"/>
              <a:t>, float *</a:t>
            </a:r>
            <a:r>
              <a:rPr lang="en-US" altLang="en-RW" sz="1600" dirty="0" err="1"/>
              <a:t>yCoord</a:t>
            </a:r>
            <a:r>
              <a:rPr lang="en-US" altLang="en-RW" sz="1600" dirty="0"/>
              <a:t>;</a:t>
            </a:r>
          </a:p>
          <a:p>
            <a:pPr>
              <a:buFontTx/>
              <a:buNone/>
            </a:pPr>
            <a:r>
              <a:rPr lang="en-US" altLang="en-RW" sz="1600" dirty="0"/>
              <a:t>	public:</a:t>
            </a:r>
          </a:p>
          <a:p>
            <a:pPr>
              <a:buFontTx/>
              <a:buNone/>
            </a:pPr>
            <a:r>
              <a:rPr lang="en-US" altLang="en-RW" sz="1600" dirty="0"/>
              <a:t>	   void set(float *x, float *y, int </a:t>
            </a:r>
            <a:r>
              <a:rPr lang="en-US" altLang="en-RW" sz="1600" dirty="0" err="1"/>
              <a:t>nV</a:t>
            </a:r>
            <a:r>
              <a:rPr lang="en-US" altLang="en-RW" sz="1600" dirty="0"/>
              <a:t>);</a:t>
            </a:r>
          </a:p>
          <a:p>
            <a:pPr>
              <a:buFontTx/>
              <a:buNone/>
            </a:pPr>
            <a:r>
              <a:rPr lang="en-US" altLang="en-RW" sz="1600" dirty="0"/>
              <a:t>};</a:t>
            </a:r>
          </a:p>
        </p:txBody>
      </p:sp>
      <p:sp>
        <p:nvSpPr>
          <p:cNvPr id="120849" name="Rectangle 17">
            <a:extLst>
              <a:ext uri="{FF2B5EF4-FFF2-40B4-BE49-F238E27FC236}">
                <a16:creationId xmlns:a16="http://schemas.microsoft.com/office/drawing/2014/main" id="{2D4D7D53-F07D-440B-BD45-9C6D59413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572000"/>
            <a:ext cx="3733800" cy="1905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 altLang="en-RW" sz="800">
              <a:solidFill>
                <a:srgbClr val="000066"/>
              </a:solidFill>
            </a:endParaRPr>
          </a:p>
          <a:p>
            <a:pPr>
              <a:buFontTx/>
              <a:buNone/>
            </a:pPr>
            <a:r>
              <a:rPr lang="en-US" altLang="en-RW" sz="2000">
                <a:solidFill>
                  <a:srgbClr val="000066"/>
                </a:solidFill>
              </a:rPr>
              <a:t>class Rectangle : public Polygon{</a:t>
            </a:r>
          </a:p>
          <a:p>
            <a:pPr>
              <a:buFontTx/>
              <a:buNone/>
            </a:pPr>
            <a:r>
              <a:rPr lang="en-US" altLang="en-RW" sz="2000"/>
              <a:t>	</a:t>
            </a:r>
            <a:r>
              <a:rPr lang="en-US" altLang="en-RW" sz="2000">
                <a:solidFill>
                  <a:srgbClr val="000066"/>
                </a:solidFill>
              </a:rPr>
              <a:t>public:</a:t>
            </a:r>
            <a:r>
              <a:rPr lang="en-US" altLang="en-RW" sz="2000"/>
              <a:t> </a:t>
            </a:r>
          </a:p>
          <a:p>
            <a:pPr>
              <a:buFontTx/>
              <a:buNone/>
            </a:pPr>
            <a:r>
              <a:rPr lang="en-US" altLang="en-RW" sz="2000"/>
              <a:t>	   float</a:t>
            </a:r>
            <a:r>
              <a:rPr lang="en-US" altLang="en-RW" sz="2000">
                <a:solidFill>
                  <a:srgbClr val="000066"/>
                </a:solidFill>
              </a:rPr>
              <a:t> area();</a:t>
            </a:r>
          </a:p>
          <a:p>
            <a:pPr>
              <a:buFontTx/>
              <a:buNone/>
            </a:pPr>
            <a:r>
              <a:rPr lang="en-US" altLang="en-RW" sz="2000">
                <a:solidFill>
                  <a:srgbClr val="000066"/>
                </a:solidFill>
              </a:rPr>
              <a:t>};</a:t>
            </a:r>
          </a:p>
        </p:txBody>
      </p:sp>
      <p:sp>
        <p:nvSpPr>
          <p:cNvPr id="120851" name="AutoShape 19">
            <a:extLst>
              <a:ext uri="{FF2B5EF4-FFF2-40B4-BE49-F238E27FC236}">
                <a16:creationId xmlns:a16="http://schemas.microsoft.com/office/drawing/2014/main" id="{184DE2E8-764D-44D6-82B2-4B965AA11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410200"/>
            <a:ext cx="381000" cy="228600"/>
          </a:xfrm>
          <a:prstGeom prst="left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RW"/>
          </a:p>
        </p:txBody>
      </p:sp>
      <p:sp>
        <p:nvSpPr>
          <p:cNvPr id="120852" name="Rectangle 20">
            <a:extLst>
              <a:ext uri="{FF2B5EF4-FFF2-40B4-BE49-F238E27FC236}">
                <a16:creationId xmlns:a16="http://schemas.microsoft.com/office/drawing/2014/main" id="{E05B5EE2-D64F-433C-8850-C37A42C07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114800"/>
            <a:ext cx="4038600" cy="2590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RW" sz="1800" dirty="0"/>
              <a:t>class Rectangle{</a:t>
            </a:r>
          </a:p>
          <a:p>
            <a:pPr>
              <a:buFontTx/>
              <a:buNone/>
            </a:pPr>
            <a:r>
              <a:rPr lang="en-US" altLang="en-RW" sz="1800" dirty="0"/>
              <a:t>	</a:t>
            </a:r>
            <a:r>
              <a:rPr lang="en-US" altLang="en-RW" sz="1800" dirty="0">
                <a:solidFill>
                  <a:srgbClr val="FF0000"/>
                </a:solidFill>
              </a:rPr>
              <a:t>protected:</a:t>
            </a:r>
          </a:p>
          <a:p>
            <a:pPr>
              <a:buFontTx/>
              <a:buNone/>
            </a:pPr>
            <a:r>
              <a:rPr lang="en-US" altLang="en-RW" sz="1800" dirty="0">
                <a:solidFill>
                  <a:srgbClr val="FF0000"/>
                </a:solidFill>
              </a:rPr>
              <a:t>	  </a:t>
            </a:r>
            <a:r>
              <a:rPr lang="en-US" altLang="en-RW" sz="1800" dirty="0"/>
              <a:t>int </a:t>
            </a:r>
            <a:r>
              <a:rPr lang="en-US" altLang="en-RW" sz="1800" dirty="0" err="1"/>
              <a:t>numVertices</a:t>
            </a:r>
            <a:r>
              <a:rPr lang="en-US" altLang="en-RW" sz="1800" dirty="0"/>
              <a:t>;</a:t>
            </a:r>
          </a:p>
          <a:p>
            <a:pPr>
              <a:buFontTx/>
              <a:buNone/>
            </a:pPr>
            <a:r>
              <a:rPr lang="en-US" altLang="en-RW" sz="1800" dirty="0"/>
              <a:t>	  float *</a:t>
            </a:r>
            <a:r>
              <a:rPr lang="en-US" altLang="en-RW" sz="1800" dirty="0" err="1"/>
              <a:t>xCoord</a:t>
            </a:r>
            <a:r>
              <a:rPr lang="en-US" altLang="en-RW" sz="1800" dirty="0"/>
              <a:t>, float *</a:t>
            </a:r>
            <a:r>
              <a:rPr lang="en-US" altLang="en-RW" sz="1800" dirty="0" err="1"/>
              <a:t>yCoord</a:t>
            </a:r>
            <a:r>
              <a:rPr lang="en-US" altLang="en-RW" sz="1800" dirty="0"/>
              <a:t>;</a:t>
            </a:r>
          </a:p>
          <a:p>
            <a:pPr>
              <a:buFontTx/>
              <a:buNone/>
            </a:pPr>
            <a:r>
              <a:rPr lang="en-US" altLang="en-RW" sz="1800" dirty="0"/>
              <a:t>	public:</a:t>
            </a:r>
          </a:p>
          <a:p>
            <a:pPr>
              <a:buFontTx/>
              <a:buNone/>
            </a:pPr>
            <a:r>
              <a:rPr lang="en-US" altLang="en-RW" sz="1800" dirty="0"/>
              <a:t>	   void set(float *x, float *y, int </a:t>
            </a:r>
            <a:r>
              <a:rPr lang="en-US" altLang="en-RW" sz="1800" dirty="0" err="1"/>
              <a:t>nV</a:t>
            </a:r>
            <a:r>
              <a:rPr lang="en-US" altLang="en-RW" sz="1800" dirty="0"/>
              <a:t>);</a:t>
            </a:r>
          </a:p>
          <a:p>
            <a:pPr>
              <a:buFontTx/>
              <a:buNone/>
            </a:pPr>
            <a:r>
              <a:rPr lang="en-US" altLang="en-RW" sz="1800" dirty="0"/>
              <a:t>	   float area();</a:t>
            </a:r>
          </a:p>
          <a:p>
            <a:pPr>
              <a:buFontTx/>
              <a:buNone/>
            </a:pPr>
            <a:r>
              <a:rPr lang="en-US" altLang="en-RW" sz="1800" dirty="0"/>
              <a:t>};</a:t>
            </a:r>
          </a:p>
          <a:p>
            <a:pPr>
              <a:buFontTx/>
              <a:buNone/>
            </a:pPr>
            <a:endParaRPr lang="en-US" altLang="en-RW" sz="2000" dirty="0">
              <a:solidFill>
                <a:srgbClr val="000066"/>
              </a:solidFill>
            </a:endParaRPr>
          </a:p>
        </p:txBody>
      </p:sp>
      <p:sp>
        <p:nvSpPr>
          <p:cNvPr id="120855" name="Rectangle 23">
            <a:extLst>
              <a:ext uri="{FF2B5EF4-FFF2-40B4-BE49-F238E27FC236}">
                <a16:creationId xmlns:a16="http://schemas.microsoft.com/office/drawing/2014/main" id="{B6E0D5A5-6E6E-47C2-B621-C40B447E8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4386" y="609600"/>
            <a:ext cx="77724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RW" sz="4000" dirty="0">
                <a:latin typeface="Comic Sans MS" panose="030F0702030302020204" pitchFamily="66" charset="0"/>
              </a:rPr>
              <a:t>Inheritance 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9" grpId="0" animBg="1"/>
      <p:bldP spid="12085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E94B32A-5CBD-48C8-B71B-16DF6B6CB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Virtual: Wow!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1B5036A-1A9E-4737-B9C1-E1A176B74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RW" sz="2800"/>
              <a:t>Recall class Sale written long before</a:t>
            </a:r>
            <a:br>
              <a:rPr lang="en-US" altLang="en-RW" sz="2800"/>
            </a:br>
            <a:r>
              <a:rPr lang="en-US" altLang="en-RW" sz="2800"/>
              <a:t>derived class DiscountSale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Members savings and "&lt;" compiled before</a:t>
            </a:r>
            <a:br>
              <a:rPr lang="en-US" altLang="en-RW" sz="2400"/>
            </a:br>
            <a:r>
              <a:rPr lang="en-US" altLang="en-RW" sz="2400"/>
              <a:t>even had ideas of a DiscountSale class</a:t>
            </a:r>
          </a:p>
          <a:p>
            <a:pPr>
              <a:lnSpc>
                <a:spcPct val="90000"/>
              </a:lnSpc>
            </a:pPr>
            <a:r>
              <a:rPr lang="en-US" altLang="en-RW" sz="2800"/>
              <a:t>Yet in a call like:</a:t>
            </a:r>
            <a:br>
              <a:rPr lang="en-US" altLang="en-RW" sz="2800"/>
            </a:br>
            <a:r>
              <a:rPr lang="en-US" altLang="en-RW" sz="2400"/>
              <a:t>DiscountSale d1, d2;</a:t>
            </a:r>
            <a:br>
              <a:rPr lang="en-US" altLang="en-RW" sz="2400"/>
            </a:br>
            <a:r>
              <a:rPr lang="en-US" altLang="en-RW" sz="2400"/>
              <a:t>d1.savings(d2);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Call in savings() to function bill() knows to</a:t>
            </a:r>
            <a:br>
              <a:rPr lang="en-US" altLang="en-RW" sz="2400"/>
            </a:br>
            <a:r>
              <a:rPr lang="en-US" altLang="en-RW" sz="2400"/>
              <a:t>use definition of bill() from DiscountSale class</a:t>
            </a:r>
          </a:p>
          <a:p>
            <a:pPr>
              <a:lnSpc>
                <a:spcPct val="90000"/>
              </a:lnSpc>
            </a:pPr>
            <a:r>
              <a:rPr lang="en-US" altLang="en-RW" sz="2800"/>
              <a:t>Powerful!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A5DDA-BB3E-4CB3-B43A-7082AEF81C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5FF363EF-57C9-49FD-8F6B-D3E610604ECE}" type="slidenum">
              <a:rPr lang="en-US" altLang="en-RW">
                <a:solidFill>
                  <a:srgbClr val="898989"/>
                </a:solidFill>
              </a:rPr>
              <a:pPr/>
              <a:t>60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7CDD1B-4F61-42A2-8FC1-64F24EB476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DE5652A-D257-46F9-9492-88F4EF103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Virtual: How?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BC41FB6-2C64-4E9C-9997-0A6A8A145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RW" sz="2800"/>
              <a:t>To write C++ programs: </a:t>
            </a:r>
          </a:p>
          <a:p>
            <a:pPr lvl="1"/>
            <a:r>
              <a:rPr lang="en-US" altLang="en-RW" sz="2400"/>
              <a:t>Assume it happens by "magic"!</a:t>
            </a:r>
          </a:p>
          <a:p>
            <a:r>
              <a:rPr lang="en-US" altLang="en-RW" sz="2800"/>
              <a:t>But explanation involves late binding</a:t>
            </a:r>
          </a:p>
          <a:p>
            <a:pPr lvl="1"/>
            <a:r>
              <a:rPr lang="en-US" altLang="en-RW" sz="2400"/>
              <a:t>Virtual functions implement late binding</a:t>
            </a:r>
          </a:p>
          <a:p>
            <a:pPr lvl="1"/>
            <a:r>
              <a:rPr lang="en-US" altLang="en-RW" sz="2400"/>
              <a:t>Tells compiler to "wait" until function is used in</a:t>
            </a:r>
            <a:br>
              <a:rPr lang="en-US" altLang="en-RW" sz="2400"/>
            </a:br>
            <a:r>
              <a:rPr lang="en-US" altLang="en-RW" sz="2400"/>
              <a:t>program</a:t>
            </a:r>
          </a:p>
          <a:p>
            <a:pPr lvl="1"/>
            <a:r>
              <a:rPr lang="en-US" altLang="en-RW" sz="2400"/>
              <a:t>Decide which definition to use based on</a:t>
            </a:r>
            <a:br>
              <a:rPr lang="en-US" altLang="en-RW" sz="2400"/>
            </a:br>
            <a:r>
              <a:rPr lang="en-US" altLang="en-RW" sz="2400"/>
              <a:t>calling object</a:t>
            </a:r>
          </a:p>
          <a:p>
            <a:r>
              <a:rPr lang="en-US" altLang="en-RW" sz="2800"/>
              <a:t>Very important OOP principle!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233C8-2CD5-457F-9DC8-A911A9A9F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D47A848A-8843-4DB9-81FD-EC8811D608F6}" type="slidenum">
              <a:rPr lang="en-US" altLang="en-RW">
                <a:solidFill>
                  <a:srgbClr val="898989"/>
                </a:solidFill>
              </a:rPr>
              <a:pPr/>
              <a:t>61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9CA4D55-952D-4178-9BFA-3E1EBDE171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5B5ABB6-7DDD-497D-9AC4-B1D7143F8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Overriding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7309984-351C-43AD-BC52-19B38B844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RW"/>
              <a:t>Virtual function definition changed in a</a:t>
            </a:r>
            <a:br>
              <a:rPr lang="en-US" altLang="en-RW"/>
            </a:br>
            <a:r>
              <a:rPr lang="en-US" altLang="en-RW"/>
              <a:t>derived class</a:t>
            </a:r>
          </a:p>
          <a:p>
            <a:pPr lvl="1">
              <a:lnSpc>
                <a:spcPct val="90000"/>
              </a:lnSpc>
            </a:pPr>
            <a:r>
              <a:rPr lang="en-US" altLang="en-RW"/>
              <a:t>We say it’s been "overidden"</a:t>
            </a:r>
          </a:p>
          <a:p>
            <a:pPr>
              <a:lnSpc>
                <a:spcPct val="90000"/>
              </a:lnSpc>
            </a:pPr>
            <a:r>
              <a:rPr lang="en-US" altLang="en-RW"/>
              <a:t>Similar to redefined</a:t>
            </a:r>
          </a:p>
          <a:p>
            <a:pPr lvl="1">
              <a:lnSpc>
                <a:spcPct val="90000"/>
              </a:lnSpc>
            </a:pPr>
            <a:r>
              <a:rPr lang="en-US" altLang="en-RW"/>
              <a:t>Recall: for standard functions</a:t>
            </a:r>
          </a:p>
          <a:p>
            <a:pPr>
              <a:lnSpc>
                <a:spcPct val="90000"/>
              </a:lnSpc>
            </a:pPr>
            <a:r>
              <a:rPr lang="en-US" altLang="en-RW"/>
              <a:t>So:</a:t>
            </a:r>
          </a:p>
          <a:p>
            <a:pPr lvl="1">
              <a:lnSpc>
                <a:spcPct val="90000"/>
              </a:lnSpc>
            </a:pPr>
            <a:r>
              <a:rPr lang="en-US" altLang="en-RW"/>
              <a:t>Virtual functions changed: </a:t>
            </a:r>
            <a:r>
              <a:rPr lang="en-US" altLang="en-RW" b="1" i="1"/>
              <a:t>overridden</a:t>
            </a:r>
          </a:p>
          <a:p>
            <a:pPr lvl="1">
              <a:lnSpc>
                <a:spcPct val="90000"/>
              </a:lnSpc>
            </a:pPr>
            <a:r>
              <a:rPr lang="en-US" altLang="en-RW"/>
              <a:t>Non-virtual functions changed: </a:t>
            </a:r>
            <a:r>
              <a:rPr lang="en-US" altLang="en-RW" b="1" i="1"/>
              <a:t>redefined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4B18C-58C7-4380-AF05-FFD4C22AFD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567C30D7-608C-44A6-A191-21C2D82764AF}" type="slidenum">
              <a:rPr lang="en-US" altLang="en-RW">
                <a:solidFill>
                  <a:srgbClr val="898989"/>
                </a:solidFill>
              </a:rPr>
              <a:pPr/>
              <a:t>62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745011-1FAD-4B02-B7C7-2C2FE73132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B0F8866-20E2-4E0F-A21E-2D54EF5E8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Virtual Functions: Why Not All?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B188DC7-A420-4515-9CB9-534CFBBA1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RW" sz="2800"/>
              <a:t>Clear advantages to virtual functions as </a:t>
            </a:r>
            <a:br>
              <a:rPr lang="en-US" altLang="en-RW" sz="2800"/>
            </a:br>
            <a:r>
              <a:rPr lang="en-US" altLang="en-RW" sz="2800"/>
              <a:t>we’ve seen</a:t>
            </a:r>
          </a:p>
          <a:p>
            <a:r>
              <a:rPr lang="en-US" altLang="en-RW" sz="2800"/>
              <a:t>One major disadvantage: overhead!</a:t>
            </a:r>
          </a:p>
          <a:p>
            <a:pPr lvl="1"/>
            <a:r>
              <a:rPr lang="en-US" altLang="en-RW" sz="2400"/>
              <a:t>Uses more storage</a:t>
            </a:r>
          </a:p>
          <a:p>
            <a:pPr lvl="1"/>
            <a:r>
              <a:rPr lang="en-US" altLang="en-RW" sz="2400"/>
              <a:t>Late binding is "on the fly", so programs run slower</a:t>
            </a:r>
          </a:p>
          <a:p>
            <a:r>
              <a:rPr lang="en-US" altLang="en-RW" sz="2800"/>
              <a:t>So if virtual functions not needed, should</a:t>
            </a:r>
            <a:br>
              <a:rPr lang="en-US" altLang="en-RW" sz="2800"/>
            </a:br>
            <a:r>
              <a:rPr lang="en-US" altLang="en-RW" sz="2800"/>
              <a:t>not be used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712D4-F5EE-48F9-8CA7-546D0DFD7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66B70331-6770-4BB3-871A-58BA746E3CDF}" type="slidenum">
              <a:rPr lang="en-US" altLang="en-RW">
                <a:solidFill>
                  <a:srgbClr val="898989"/>
                </a:solidFill>
              </a:rPr>
              <a:pPr/>
              <a:t>63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4BA64E-358D-4BD3-A85B-7D46D36375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38E672B-1994-425F-8C3C-23CC30F0E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Pure Virtual Functions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74C9074-9197-4F91-AC64-F806EAC4B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RW" sz="2800"/>
              <a:t>Base class might not have "meaningful"</a:t>
            </a:r>
            <a:br>
              <a:rPr lang="en-US" altLang="en-RW" sz="2800"/>
            </a:br>
            <a:r>
              <a:rPr lang="en-US" altLang="en-RW" sz="2800"/>
              <a:t>definition for some of it’s members!</a:t>
            </a:r>
          </a:p>
          <a:p>
            <a:pPr lvl="1"/>
            <a:r>
              <a:rPr lang="en-US" altLang="en-RW" sz="2400"/>
              <a:t>It’s purpose solely for others to derive from</a:t>
            </a:r>
          </a:p>
          <a:p>
            <a:r>
              <a:rPr lang="en-US" altLang="en-RW" sz="2800"/>
              <a:t>Recall class Figure</a:t>
            </a:r>
          </a:p>
          <a:p>
            <a:pPr lvl="1"/>
            <a:r>
              <a:rPr lang="en-US" altLang="en-RW" sz="2400"/>
              <a:t>All figures are objects of derived classes</a:t>
            </a:r>
          </a:p>
          <a:p>
            <a:pPr lvl="2"/>
            <a:r>
              <a:rPr lang="en-US" altLang="en-RW" sz="2000"/>
              <a:t>Rectangles, circles, triangles, etc.</a:t>
            </a:r>
          </a:p>
          <a:p>
            <a:pPr lvl="1"/>
            <a:r>
              <a:rPr lang="en-US" altLang="en-RW" sz="2400"/>
              <a:t>Class Figure has no idea how to draw!</a:t>
            </a:r>
          </a:p>
          <a:p>
            <a:r>
              <a:rPr lang="en-US" altLang="en-RW" sz="2800"/>
              <a:t>Make it a pure virtual function:</a:t>
            </a:r>
            <a:br>
              <a:rPr lang="en-US" altLang="en-RW" sz="2800"/>
            </a:br>
            <a:r>
              <a:rPr lang="en-US" altLang="en-RW" sz="2800"/>
              <a:t>virtual void draw() = 0;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2FAA-038C-406B-9B94-30CDECD569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6387D829-2270-4E4E-9528-9A9F106E3B0C}" type="slidenum">
              <a:rPr lang="en-US" altLang="en-RW">
                <a:solidFill>
                  <a:srgbClr val="898989"/>
                </a:solidFill>
              </a:rPr>
              <a:pPr/>
              <a:t>64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A216ED-86F4-4128-B6C8-63714DCA11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FFD3EC1-8BC0-424E-BB7A-74C6EA80B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 dirty="0"/>
              <a:t>Abstract Base Classes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C0D6623-6E3B-46D6-BA6A-37C49C512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5766" y="1813814"/>
            <a:ext cx="7815262" cy="46101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RW" sz="2800" dirty="0"/>
              <a:t>Pure virtual functions require no definition</a:t>
            </a:r>
          </a:p>
          <a:p>
            <a:pPr lvl="1">
              <a:lnSpc>
                <a:spcPct val="90000"/>
              </a:lnSpc>
            </a:pPr>
            <a:r>
              <a:rPr lang="en-US" altLang="en-RW" sz="2400" dirty="0"/>
              <a:t>Forces all derived classes to define "their</a:t>
            </a:r>
            <a:br>
              <a:rPr lang="en-US" altLang="en-RW" sz="2400" dirty="0"/>
            </a:br>
            <a:r>
              <a:rPr lang="en-US" altLang="en-RW" sz="2400" dirty="0"/>
              <a:t>own" version</a:t>
            </a:r>
          </a:p>
          <a:p>
            <a:pPr>
              <a:lnSpc>
                <a:spcPct val="90000"/>
              </a:lnSpc>
            </a:pPr>
            <a:r>
              <a:rPr lang="en-US" altLang="en-RW" sz="2800" dirty="0"/>
              <a:t>Class with one or more pure virtual</a:t>
            </a:r>
            <a:br>
              <a:rPr lang="en-US" altLang="en-RW" sz="2800" dirty="0"/>
            </a:br>
            <a:r>
              <a:rPr lang="en-US" altLang="en-RW" sz="2800" dirty="0"/>
              <a:t>functions is: abstract base class</a:t>
            </a:r>
          </a:p>
          <a:p>
            <a:pPr lvl="1">
              <a:lnSpc>
                <a:spcPct val="90000"/>
              </a:lnSpc>
            </a:pPr>
            <a:r>
              <a:rPr lang="en-US" altLang="en-RW" sz="2400" dirty="0"/>
              <a:t>Can only be used as base class</a:t>
            </a:r>
          </a:p>
          <a:p>
            <a:pPr lvl="1">
              <a:lnSpc>
                <a:spcPct val="90000"/>
              </a:lnSpc>
            </a:pPr>
            <a:r>
              <a:rPr lang="en-US" altLang="en-RW" sz="2400" dirty="0"/>
              <a:t>No objects can ever be created from it</a:t>
            </a:r>
          </a:p>
          <a:p>
            <a:pPr lvl="2">
              <a:lnSpc>
                <a:spcPct val="90000"/>
              </a:lnSpc>
            </a:pPr>
            <a:r>
              <a:rPr lang="en-US" altLang="en-RW" sz="2000" dirty="0"/>
              <a:t>Since it doesn’t have complete "definitions" of all</a:t>
            </a:r>
            <a:br>
              <a:rPr lang="en-US" altLang="en-RW" sz="2000" dirty="0"/>
            </a:br>
            <a:r>
              <a:rPr lang="en-US" altLang="en-RW" sz="2000" dirty="0"/>
              <a:t>it’s members!</a:t>
            </a:r>
          </a:p>
          <a:p>
            <a:pPr>
              <a:lnSpc>
                <a:spcPct val="90000"/>
              </a:lnSpc>
            </a:pPr>
            <a:r>
              <a:rPr lang="en-US" altLang="en-RW" sz="2800" dirty="0"/>
              <a:t>If derived class fails to define all </a:t>
            </a:r>
            <a:r>
              <a:rPr lang="en-US" altLang="en-RW" sz="2800" dirty="0" err="1"/>
              <a:t>pure’s</a:t>
            </a:r>
            <a:r>
              <a:rPr lang="en-US" altLang="en-RW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RW" sz="2400" dirty="0"/>
              <a:t>It’s an abstract base class too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0C64D-B605-4F81-BFD6-61376C0F0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5025B39A-35E2-4264-845C-B755D4851B9A}" type="slidenum">
              <a:rPr lang="en-US" altLang="en-RW">
                <a:solidFill>
                  <a:srgbClr val="898989"/>
                </a:solidFill>
              </a:rPr>
              <a:pPr/>
              <a:t>65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E6CF03-FEFB-438B-9F7D-136D46FA78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1DEE9BE-1654-42D0-B8B6-C9DDD6469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Extended Type Compatibility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182B8A2-CE26-4466-B313-A9FC7978E3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RW"/>
              <a:t>Given: </a:t>
            </a:r>
            <a:br>
              <a:rPr lang="en-US" altLang="en-RW"/>
            </a:br>
            <a:r>
              <a:rPr lang="en-US" altLang="en-RW"/>
              <a:t>Derived is derived class of Base</a:t>
            </a:r>
          </a:p>
          <a:p>
            <a:pPr lvl="1"/>
            <a:r>
              <a:rPr lang="en-US" altLang="en-RW"/>
              <a:t>Derived objects can be assigned to objects</a:t>
            </a:r>
            <a:br>
              <a:rPr lang="en-US" altLang="en-RW"/>
            </a:br>
            <a:r>
              <a:rPr lang="en-US" altLang="en-RW"/>
              <a:t>of type Base</a:t>
            </a:r>
          </a:p>
          <a:p>
            <a:pPr lvl="1"/>
            <a:r>
              <a:rPr lang="en-US" altLang="en-RW"/>
              <a:t>But NOT the other way!</a:t>
            </a:r>
          </a:p>
          <a:p>
            <a:r>
              <a:rPr lang="en-US" altLang="en-RW"/>
              <a:t>Consider previous example:</a:t>
            </a:r>
          </a:p>
          <a:p>
            <a:pPr lvl="1"/>
            <a:r>
              <a:rPr lang="en-US" altLang="en-RW"/>
              <a:t>A DiscountSale "is a" Sale, but reverse </a:t>
            </a:r>
            <a:br>
              <a:rPr lang="en-US" altLang="en-RW"/>
            </a:br>
            <a:r>
              <a:rPr lang="en-US" altLang="en-RW"/>
              <a:t>not true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CE93-27DA-40D5-A5F4-7697B91B9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14468411-318A-4778-AACD-2E0F97F8DC44}" type="slidenum">
              <a:rPr lang="en-US" altLang="en-RW">
                <a:solidFill>
                  <a:srgbClr val="898989"/>
                </a:solidFill>
              </a:rPr>
              <a:pPr/>
              <a:t>66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DFEB2-AD45-4B07-A1FF-37BCFDC03E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296DCF4-B989-4586-984A-CA69F1585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RW" sz="3600"/>
              <a:t>Extended Type </a:t>
            </a:r>
            <a:br>
              <a:rPr lang="en-US" altLang="en-RW" sz="3600"/>
            </a:br>
            <a:r>
              <a:rPr lang="en-US" altLang="en-RW" sz="3600"/>
              <a:t>Compatibility Example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764A184-BCAE-4A47-ABEB-7D8F5BD6A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RW" sz="2400"/>
              <a:t>class Pet</a:t>
            </a:r>
            <a:br>
              <a:rPr lang="en-US" altLang="en-RW" sz="2400"/>
            </a:br>
            <a:r>
              <a:rPr lang="en-US" altLang="en-RW" sz="2400"/>
              <a:t>{</a:t>
            </a:r>
            <a:br>
              <a:rPr lang="en-US" altLang="en-RW" sz="2400"/>
            </a:br>
            <a:r>
              <a:rPr lang="en-US" altLang="en-RW" sz="2400"/>
              <a:t>public:</a:t>
            </a:r>
            <a:br>
              <a:rPr lang="en-US" altLang="en-RW" sz="2400"/>
            </a:br>
            <a:r>
              <a:rPr lang="en-US" altLang="en-RW" sz="2400"/>
              <a:t>	string name;</a:t>
            </a:r>
            <a:br>
              <a:rPr lang="en-US" altLang="en-RW" sz="2400"/>
            </a:br>
            <a:r>
              <a:rPr lang="en-US" altLang="en-RW" sz="2400"/>
              <a:t>	virtual void print() const;</a:t>
            </a:r>
            <a:br>
              <a:rPr lang="en-US" altLang="en-RW" sz="2400"/>
            </a:br>
            <a:r>
              <a:rPr lang="en-US" altLang="en-RW" sz="2400"/>
              <a:t>};</a:t>
            </a:r>
            <a:br>
              <a:rPr lang="en-US" altLang="en-RW" sz="2400"/>
            </a:br>
            <a:r>
              <a:rPr lang="en-US" altLang="en-RW" sz="2400"/>
              <a:t>class Dog : public Pet</a:t>
            </a:r>
            <a:br>
              <a:rPr lang="en-US" altLang="en-RW" sz="2400"/>
            </a:br>
            <a:r>
              <a:rPr lang="en-US" altLang="en-RW" sz="2400"/>
              <a:t>{</a:t>
            </a:r>
            <a:br>
              <a:rPr lang="en-US" altLang="en-RW" sz="2400"/>
            </a:br>
            <a:r>
              <a:rPr lang="en-US" altLang="en-RW" sz="2400"/>
              <a:t>public:</a:t>
            </a:r>
            <a:br>
              <a:rPr lang="en-US" altLang="en-RW" sz="2400"/>
            </a:br>
            <a:r>
              <a:rPr lang="en-US" altLang="en-RW" sz="2400"/>
              <a:t>	string breed;</a:t>
            </a:r>
            <a:br>
              <a:rPr lang="en-US" altLang="en-RW" sz="2400"/>
            </a:br>
            <a:r>
              <a:rPr lang="en-US" altLang="en-RW" sz="2400"/>
              <a:t>	virtual void print() const;</a:t>
            </a:r>
            <a:br>
              <a:rPr lang="en-US" altLang="en-RW" sz="2400"/>
            </a:br>
            <a:r>
              <a:rPr lang="en-US" altLang="en-RW" sz="2400"/>
              <a:t>};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15FB7-ECC0-4390-B842-1DB0403FD7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D0FFC445-B76E-44EB-BE6E-7D6952A27728}" type="slidenum">
              <a:rPr lang="en-US" altLang="en-RW">
                <a:solidFill>
                  <a:srgbClr val="898989"/>
                </a:solidFill>
              </a:rPr>
              <a:pPr/>
              <a:t>67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991225A-5DB9-4C8C-8515-2C23DACD68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A115120-B2FA-49C4-9D15-3EB3EF6AC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Classes Pet and Dog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67EBA17-8495-414C-8689-DC71C2110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RW"/>
              <a:t>Now given declarations:</a:t>
            </a:r>
            <a:br>
              <a:rPr lang="en-US" altLang="en-RW"/>
            </a:br>
            <a:r>
              <a:rPr lang="en-US" altLang="en-RW"/>
              <a:t>Dog vdog;</a:t>
            </a:r>
            <a:br>
              <a:rPr lang="en-US" altLang="en-RW"/>
            </a:br>
            <a:r>
              <a:rPr lang="en-US" altLang="en-RW"/>
              <a:t>Pet vpet;</a:t>
            </a:r>
          </a:p>
          <a:p>
            <a:r>
              <a:rPr lang="en-US" altLang="en-RW"/>
              <a:t>Notice member variables name and breed are public!  </a:t>
            </a:r>
          </a:p>
          <a:p>
            <a:pPr lvl="1"/>
            <a:r>
              <a:rPr lang="en-US" altLang="en-RW"/>
              <a:t>For example purposes only!  Not typical!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7F55-99D8-42D2-A0AF-8EEF96B71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9FAD55C1-7996-4EEE-9A46-59933B55492D}" type="slidenum">
              <a:rPr lang="en-US" altLang="en-RW">
                <a:solidFill>
                  <a:srgbClr val="898989"/>
                </a:solidFill>
              </a:rPr>
              <a:pPr/>
              <a:t>68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A8CD44-7524-4019-9AFF-C1E57C7910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1FF9BD6-6F2E-471F-8DEC-F1B3CE415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Using Classes Pet and Dog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B1CCCAA-A5E2-4AAA-A6D5-D2C4EA418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RW"/>
              <a:t>Anything that "is a" dog "is a" pet:</a:t>
            </a:r>
          </a:p>
          <a:p>
            <a:pPr lvl="1"/>
            <a:r>
              <a:rPr lang="en-US" altLang="en-RW"/>
              <a:t>vdog.name = "Tiny";</a:t>
            </a:r>
            <a:br>
              <a:rPr lang="en-US" altLang="en-RW"/>
            </a:br>
            <a:r>
              <a:rPr lang="en-US" altLang="en-RW"/>
              <a:t>vdog.breed = "Great Dane";</a:t>
            </a:r>
            <a:br>
              <a:rPr lang="en-US" altLang="en-RW"/>
            </a:br>
            <a:r>
              <a:rPr lang="en-US" altLang="en-RW"/>
              <a:t>vpet = vdog;</a:t>
            </a:r>
          </a:p>
          <a:p>
            <a:pPr lvl="1"/>
            <a:r>
              <a:rPr lang="en-US" altLang="en-RW"/>
              <a:t>These are allowable</a:t>
            </a:r>
          </a:p>
          <a:p>
            <a:r>
              <a:rPr lang="en-US" altLang="en-RW"/>
              <a:t>Can assign values to parent-types, but</a:t>
            </a:r>
            <a:br>
              <a:rPr lang="en-US" altLang="en-RW"/>
            </a:br>
            <a:r>
              <a:rPr lang="en-US" altLang="en-RW"/>
              <a:t>not reverse</a:t>
            </a:r>
          </a:p>
          <a:p>
            <a:pPr lvl="1"/>
            <a:r>
              <a:rPr lang="en-US" altLang="en-RW"/>
              <a:t>A pet "is not a" dog (not necessarily)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6CCBE-9D98-4EBB-8642-5C860A5F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37A333EE-1CA7-4866-9E5C-1BD6CF03FB10}" type="slidenum">
              <a:rPr lang="en-US" altLang="en-RW">
                <a:solidFill>
                  <a:srgbClr val="898989"/>
                </a:solidFill>
              </a:rPr>
              <a:pPr/>
              <a:t>69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377D4F0-F9D2-4EC2-9656-F0E154FC9E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96E752B-DCD6-429C-8D57-16C2E1D1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F634-FF64-47F6-B2B5-BB6E9F647B80}" type="slidenum">
              <a:rPr lang="en-US" altLang="en-RW"/>
              <a:pPr/>
              <a:t>7</a:t>
            </a:fld>
            <a:endParaRPr lang="en-US" altLang="en-RW"/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15A728E7-3294-4F7F-9F3C-468DE28AB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455316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RW" dirty="0">
                <a:solidFill>
                  <a:srgbClr val="FFFF00"/>
                </a:solidFill>
              </a:rPr>
              <a:t>Rectangle</a:t>
            </a:r>
          </a:p>
        </p:txBody>
      </p:sp>
      <p:sp>
        <p:nvSpPr>
          <p:cNvPr id="121861" name="AutoShape 5">
            <a:extLst>
              <a:ext uri="{FF2B5EF4-FFF2-40B4-BE49-F238E27FC236}">
                <a16:creationId xmlns:a16="http://schemas.microsoft.com/office/drawing/2014/main" id="{1E4DD192-944C-4BE0-977F-47E326E5A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902" y="3478884"/>
            <a:ext cx="1905000" cy="762000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RW" dirty="0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121862" name="Rectangle 6">
            <a:extLst>
              <a:ext uri="{FF2B5EF4-FFF2-40B4-BE49-F238E27FC236}">
                <a16:creationId xmlns:a16="http://schemas.microsoft.com/office/drawing/2014/main" id="{C60DD650-93ED-4C1E-9ED0-1937558E5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55116"/>
            <a:ext cx="1828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RW" sz="2800" dirty="0">
                <a:solidFill>
                  <a:srgbClr val="000066"/>
                </a:solidFill>
              </a:rPr>
              <a:t>Polygon</a:t>
            </a:r>
          </a:p>
        </p:txBody>
      </p:sp>
      <p:sp>
        <p:nvSpPr>
          <p:cNvPr id="121863" name="Line 7">
            <a:extLst>
              <a:ext uri="{FF2B5EF4-FFF2-40B4-BE49-F238E27FC236}">
                <a16:creationId xmlns:a16="http://schemas.microsoft.com/office/drawing/2014/main" id="{601A6E8C-E041-41A2-BC33-51718F8A80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6500" y="25908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RW"/>
          </a:p>
        </p:txBody>
      </p:sp>
      <p:sp>
        <p:nvSpPr>
          <p:cNvPr id="121864" name="Line 8">
            <a:extLst>
              <a:ext uri="{FF2B5EF4-FFF2-40B4-BE49-F238E27FC236}">
                <a16:creationId xmlns:a16="http://schemas.microsoft.com/office/drawing/2014/main" id="{7538328A-17BE-4613-9F13-359F0E329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0002" y="25908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RW"/>
          </a:p>
        </p:txBody>
      </p:sp>
      <p:sp>
        <p:nvSpPr>
          <p:cNvPr id="121865" name="Rectangle 9">
            <a:extLst>
              <a:ext uri="{FF2B5EF4-FFF2-40B4-BE49-F238E27FC236}">
                <a16:creationId xmlns:a16="http://schemas.microsoft.com/office/drawing/2014/main" id="{ECA34EEA-8AFA-47B5-ACD0-79679F2E3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855116"/>
            <a:ext cx="3886200" cy="2107284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RW" sz="1600" dirty="0"/>
              <a:t>class Polygon{</a:t>
            </a:r>
          </a:p>
          <a:p>
            <a:pPr>
              <a:buFontTx/>
              <a:buNone/>
            </a:pPr>
            <a:r>
              <a:rPr lang="en-US" altLang="en-RW" sz="1600" dirty="0"/>
              <a:t>	</a:t>
            </a:r>
            <a:r>
              <a:rPr lang="en-US" altLang="en-RW" sz="1600" dirty="0">
                <a:solidFill>
                  <a:srgbClr val="FF0000"/>
                </a:solidFill>
              </a:rPr>
              <a:t>protected:</a:t>
            </a:r>
          </a:p>
          <a:p>
            <a:pPr>
              <a:buFontTx/>
              <a:buNone/>
            </a:pPr>
            <a:r>
              <a:rPr lang="en-US" altLang="en-RW" sz="1600" dirty="0">
                <a:solidFill>
                  <a:srgbClr val="FF0000"/>
                </a:solidFill>
              </a:rPr>
              <a:t>	  </a:t>
            </a:r>
            <a:r>
              <a:rPr lang="en-US" altLang="en-RW" sz="1600" dirty="0"/>
              <a:t>int </a:t>
            </a:r>
            <a:r>
              <a:rPr lang="en-US" altLang="en-RW" sz="1600" dirty="0" err="1"/>
              <a:t>numVertices</a:t>
            </a:r>
            <a:r>
              <a:rPr lang="en-US" altLang="en-RW" sz="1600" dirty="0"/>
              <a:t>;</a:t>
            </a:r>
          </a:p>
          <a:p>
            <a:pPr>
              <a:buFontTx/>
              <a:buNone/>
            </a:pPr>
            <a:r>
              <a:rPr lang="en-US" altLang="en-RW" sz="1600" dirty="0"/>
              <a:t>	  float *</a:t>
            </a:r>
            <a:r>
              <a:rPr lang="en-US" altLang="en-RW" sz="1600" dirty="0" err="1"/>
              <a:t>xCoord</a:t>
            </a:r>
            <a:r>
              <a:rPr lang="en-US" altLang="en-RW" sz="1600" dirty="0"/>
              <a:t>, float *</a:t>
            </a:r>
            <a:r>
              <a:rPr lang="en-US" altLang="en-RW" sz="1600" dirty="0" err="1"/>
              <a:t>yCoord</a:t>
            </a:r>
            <a:r>
              <a:rPr lang="en-US" altLang="en-RW" sz="1600" dirty="0"/>
              <a:t>;</a:t>
            </a:r>
          </a:p>
          <a:p>
            <a:pPr>
              <a:buFontTx/>
              <a:buNone/>
            </a:pPr>
            <a:r>
              <a:rPr lang="en-US" altLang="en-RW" sz="1600" dirty="0"/>
              <a:t>	public:</a:t>
            </a:r>
          </a:p>
          <a:p>
            <a:pPr>
              <a:buFontTx/>
              <a:buNone/>
            </a:pPr>
            <a:r>
              <a:rPr lang="en-US" altLang="en-RW" sz="1600" dirty="0"/>
              <a:t>	   void set(float *x, float *y, int </a:t>
            </a:r>
            <a:r>
              <a:rPr lang="en-US" altLang="en-RW" sz="1600" dirty="0" err="1"/>
              <a:t>nV</a:t>
            </a:r>
            <a:r>
              <a:rPr lang="en-US" altLang="en-RW" sz="1600" dirty="0"/>
              <a:t>);</a:t>
            </a:r>
          </a:p>
          <a:p>
            <a:pPr>
              <a:buFontTx/>
              <a:buNone/>
            </a:pPr>
            <a:r>
              <a:rPr lang="en-US" altLang="en-RW" sz="1600" dirty="0"/>
              <a:t>};</a:t>
            </a:r>
          </a:p>
          <a:p>
            <a:pPr>
              <a:buFontTx/>
              <a:buNone/>
            </a:pPr>
            <a:endParaRPr lang="en-US" altLang="en-RW" sz="1600" dirty="0"/>
          </a:p>
        </p:txBody>
      </p:sp>
      <p:sp>
        <p:nvSpPr>
          <p:cNvPr id="121866" name="Rectangle 10">
            <a:extLst>
              <a:ext uri="{FF2B5EF4-FFF2-40B4-BE49-F238E27FC236}">
                <a16:creationId xmlns:a16="http://schemas.microsoft.com/office/drawing/2014/main" id="{E397184B-5CFA-4E05-B38C-F60DEBBFA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72000"/>
            <a:ext cx="3505200" cy="19050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 altLang="en-RW" sz="800">
              <a:solidFill>
                <a:srgbClr val="006600"/>
              </a:solidFill>
            </a:endParaRPr>
          </a:p>
          <a:p>
            <a:pPr>
              <a:buFontTx/>
              <a:buNone/>
            </a:pPr>
            <a:r>
              <a:rPr lang="en-US" altLang="en-RW" sz="2000">
                <a:solidFill>
                  <a:srgbClr val="006600"/>
                </a:solidFill>
              </a:rPr>
              <a:t>class Triangle : public Polygon{</a:t>
            </a:r>
          </a:p>
          <a:p>
            <a:pPr>
              <a:buFontTx/>
              <a:buNone/>
            </a:pPr>
            <a:r>
              <a:rPr lang="en-US" altLang="en-RW" sz="2000">
                <a:solidFill>
                  <a:srgbClr val="006600"/>
                </a:solidFill>
              </a:rPr>
              <a:t>	public:</a:t>
            </a:r>
          </a:p>
          <a:p>
            <a:pPr>
              <a:buFontTx/>
              <a:buNone/>
            </a:pPr>
            <a:r>
              <a:rPr lang="en-US" altLang="en-RW" sz="2000">
                <a:solidFill>
                  <a:srgbClr val="006600"/>
                </a:solidFill>
              </a:rPr>
              <a:t>	 float area();</a:t>
            </a:r>
          </a:p>
          <a:p>
            <a:pPr>
              <a:buFontTx/>
              <a:buNone/>
            </a:pPr>
            <a:r>
              <a:rPr lang="en-US" altLang="en-RW" sz="2000">
                <a:solidFill>
                  <a:srgbClr val="006600"/>
                </a:solidFill>
              </a:rPr>
              <a:t>};</a:t>
            </a:r>
          </a:p>
        </p:txBody>
      </p:sp>
      <p:sp>
        <p:nvSpPr>
          <p:cNvPr id="121868" name="AutoShape 12">
            <a:extLst>
              <a:ext uri="{FF2B5EF4-FFF2-40B4-BE49-F238E27FC236}">
                <a16:creationId xmlns:a16="http://schemas.microsoft.com/office/drawing/2014/main" id="{A72657E1-09A5-4DA4-84EA-354AF5803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410200"/>
            <a:ext cx="381000" cy="228600"/>
          </a:xfrm>
          <a:prstGeom prst="left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RW"/>
          </a:p>
        </p:txBody>
      </p:sp>
      <p:sp>
        <p:nvSpPr>
          <p:cNvPr id="121869" name="Rectangle 13">
            <a:extLst>
              <a:ext uri="{FF2B5EF4-FFF2-40B4-BE49-F238E27FC236}">
                <a16:creationId xmlns:a16="http://schemas.microsoft.com/office/drawing/2014/main" id="{2AEF4FE6-2139-471C-94C8-B2865196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114800"/>
            <a:ext cx="3886200" cy="2590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RW" sz="1800"/>
              <a:t>class Triangle{</a:t>
            </a:r>
          </a:p>
          <a:p>
            <a:pPr>
              <a:buFontTx/>
              <a:buNone/>
            </a:pPr>
            <a:r>
              <a:rPr lang="en-US" altLang="en-RW" sz="1800"/>
              <a:t>	</a:t>
            </a:r>
            <a:r>
              <a:rPr lang="en-US" altLang="en-RW" sz="1800">
                <a:solidFill>
                  <a:srgbClr val="FF0000"/>
                </a:solidFill>
              </a:rPr>
              <a:t>protected:</a:t>
            </a:r>
          </a:p>
          <a:p>
            <a:pPr>
              <a:buFontTx/>
              <a:buNone/>
            </a:pPr>
            <a:r>
              <a:rPr lang="en-US" altLang="en-RW" sz="1800">
                <a:solidFill>
                  <a:srgbClr val="FF0000"/>
                </a:solidFill>
              </a:rPr>
              <a:t>	  </a:t>
            </a:r>
            <a:r>
              <a:rPr lang="en-US" altLang="en-RW" sz="1800"/>
              <a:t>int numVertices;</a:t>
            </a:r>
          </a:p>
          <a:p>
            <a:pPr>
              <a:buFontTx/>
              <a:buNone/>
            </a:pPr>
            <a:r>
              <a:rPr lang="en-US" altLang="en-RW" sz="1800"/>
              <a:t>	  float *xCoord, float *yCoord;</a:t>
            </a:r>
          </a:p>
          <a:p>
            <a:pPr>
              <a:buFontTx/>
              <a:buNone/>
            </a:pPr>
            <a:r>
              <a:rPr lang="en-US" altLang="en-RW" sz="1800"/>
              <a:t>	public:</a:t>
            </a:r>
          </a:p>
          <a:p>
            <a:pPr>
              <a:buFontTx/>
              <a:buNone/>
            </a:pPr>
            <a:r>
              <a:rPr lang="en-US" altLang="en-RW" sz="1800"/>
              <a:t>	   void set(float *x, float *y, int nV);</a:t>
            </a:r>
          </a:p>
          <a:p>
            <a:pPr>
              <a:buFontTx/>
              <a:buNone/>
            </a:pPr>
            <a:r>
              <a:rPr lang="en-US" altLang="en-RW" sz="1800"/>
              <a:t>	   float area();</a:t>
            </a:r>
          </a:p>
          <a:p>
            <a:pPr>
              <a:buFontTx/>
              <a:buNone/>
            </a:pPr>
            <a:r>
              <a:rPr lang="en-US" altLang="en-RW" sz="1800"/>
              <a:t>};</a:t>
            </a:r>
          </a:p>
          <a:p>
            <a:pPr>
              <a:buFontTx/>
              <a:buNone/>
            </a:pPr>
            <a:endParaRPr lang="en-US" altLang="en-RW" sz="2000">
              <a:solidFill>
                <a:srgbClr val="000066"/>
              </a:solidFill>
            </a:endParaRPr>
          </a:p>
        </p:txBody>
      </p:sp>
      <p:sp>
        <p:nvSpPr>
          <p:cNvPr id="121872" name="Rectangle 16">
            <a:extLst>
              <a:ext uri="{FF2B5EF4-FFF2-40B4-BE49-F238E27FC236}">
                <a16:creationId xmlns:a16="http://schemas.microsoft.com/office/drawing/2014/main" id="{B12088E8-BB66-4F0D-9815-436E5F5BF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71500"/>
            <a:ext cx="77724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RW" sz="4000">
                <a:latin typeface="Comic Sans MS" panose="030F0702030302020204" pitchFamily="66" charset="0"/>
              </a:rPr>
              <a:t>Inheritance Concept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878C076-9744-484D-A412-7EEE76B44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Slicing Problem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06FF5F6-0CA8-479C-A4D9-C0242397D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RW" sz="2800"/>
              <a:t>Notice value assigned to vpet "loses" it’s</a:t>
            </a:r>
            <a:br>
              <a:rPr lang="en-US" altLang="en-RW" sz="2800"/>
            </a:br>
            <a:r>
              <a:rPr lang="en-US" altLang="en-RW" sz="2800"/>
              <a:t>breed field!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cout &lt;&lt; vpet.breed;</a:t>
            </a:r>
          </a:p>
          <a:p>
            <a:pPr lvl="2">
              <a:lnSpc>
                <a:spcPct val="90000"/>
              </a:lnSpc>
            </a:pPr>
            <a:r>
              <a:rPr lang="en-US" altLang="en-RW" sz="2000"/>
              <a:t>Produces ERROR msg!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Called slicing problem</a:t>
            </a:r>
          </a:p>
          <a:p>
            <a:pPr>
              <a:lnSpc>
                <a:spcPct val="90000"/>
              </a:lnSpc>
            </a:pPr>
            <a:r>
              <a:rPr lang="en-US" altLang="en-RW" sz="2800"/>
              <a:t>Might seem appropriate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Dog was moved to Pet variable, so it should</a:t>
            </a:r>
            <a:br>
              <a:rPr lang="en-US" altLang="en-RW" sz="2400"/>
            </a:br>
            <a:r>
              <a:rPr lang="en-US" altLang="en-RW" sz="2400"/>
              <a:t>be treated like a Pet</a:t>
            </a:r>
          </a:p>
          <a:p>
            <a:pPr lvl="2">
              <a:lnSpc>
                <a:spcPct val="90000"/>
              </a:lnSpc>
            </a:pPr>
            <a:r>
              <a:rPr lang="en-US" altLang="en-RW" sz="2000"/>
              <a:t>And therefore not have "dog" properties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Makes for interesting philosphical debate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75BD6-51DE-443B-9939-C5BCF769BB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068FBD08-9B8A-411D-A596-9D4CA80EC092}" type="slidenum">
              <a:rPr lang="en-US" altLang="en-RW">
                <a:solidFill>
                  <a:srgbClr val="898989"/>
                </a:solidFill>
              </a:rPr>
              <a:pPr/>
              <a:t>70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0EC11D-3AD1-4CBB-8F58-DBD395332DC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0F885A4-3EA1-4F39-A039-93F8D93CD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Slicing Problem Fix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AAF08C0-8579-498D-A09A-E7B18FE7B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RW"/>
              <a:t>In C++, slicing problem is nuisance</a:t>
            </a:r>
          </a:p>
          <a:p>
            <a:pPr lvl="1"/>
            <a:r>
              <a:rPr lang="en-US" altLang="en-RW"/>
              <a:t>It still "is a" Great Dane named Tiny</a:t>
            </a:r>
          </a:p>
          <a:p>
            <a:pPr lvl="1"/>
            <a:r>
              <a:rPr lang="en-US" altLang="en-RW"/>
              <a:t>We’d like to refer to it’s breed even if it’s been treated as a Pet</a:t>
            </a:r>
          </a:p>
          <a:p>
            <a:r>
              <a:rPr lang="en-US" altLang="en-RW"/>
              <a:t>Can do so with pointers to </a:t>
            </a:r>
            <a:br>
              <a:rPr lang="en-US" altLang="en-RW"/>
            </a:br>
            <a:r>
              <a:rPr lang="en-US" altLang="en-RW"/>
              <a:t>dynamic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AE02-270B-427A-A255-2726C39E0B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EC8664CF-BBD1-4A5E-A445-19889EF1A9BA}" type="slidenum">
              <a:rPr lang="en-US" altLang="en-RW">
                <a:solidFill>
                  <a:srgbClr val="898989"/>
                </a:solidFill>
              </a:rPr>
              <a:pPr/>
              <a:t>71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07D6B2-DA64-44BE-8EA3-F94D7FC163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3606FB0-16A3-439B-B0AC-40E56D7BF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Slicing Problem Example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6985BC5-ED3F-414F-B2B7-D188B060B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RW"/>
              <a:t>Pet *ppet;</a:t>
            </a:r>
            <a:br>
              <a:rPr lang="en-US" altLang="en-RW"/>
            </a:br>
            <a:r>
              <a:rPr lang="en-US" altLang="en-RW"/>
              <a:t>Dog *pdog;</a:t>
            </a:r>
            <a:br>
              <a:rPr lang="en-US" altLang="en-RW"/>
            </a:br>
            <a:r>
              <a:rPr lang="en-US" altLang="en-RW"/>
              <a:t>pdog = new Dog;</a:t>
            </a:r>
            <a:br>
              <a:rPr lang="en-US" altLang="en-RW"/>
            </a:br>
            <a:r>
              <a:rPr lang="en-US" altLang="en-RW"/>
              <a:t>pdog-&gt;name = "Tiny";</a:t>
            </a:r>
            <a:br>
              <a:rPr lang="en-US" altLang="en-RW"/>
            </a:br>
            <a:r>
              <a:rPr lang="en-US" altLang="en-RW"/>
              <a:t>pdog-&gt;breed = "Great Dane";</a:t>
            </a:r>
            <a:br>
              <a:rPr lang="en-US" altLang="en-RW"/>
            </a:br>
            <a:r>
              <a:rPr lang="en-US" altLang="en-RW"/>
              <a:t>ppet = pdog;</a:t>
            </a:r>
          </a:p>
          <a:p>
            <a:pPr>
              <a:lnSpc>
                <a:spcPct val="90000"/>
              </a:lnSpc>
            </a:pPr>
            <a:r>
              <a:rPr lang="en-US" altLang="en-RW"/>
              <a:t>Cannot access breed field of object</a:t>
            </a:r>
            <a:br>
              <a:rPr lang="en-US" altLang="en-RW"/>
            </a:br>
            <a:r>
              <a:rPr lang="en-US" altLang="en-RW"/>
              <a:t>pointed to by ppet:</a:t>
            </a:r>
            <a:br>
              <a:rPr lang="en-US" altLang="en-RW"/>
            </a:br>
            <a:r>
              <a:rPr lang="en-US" altLang="en-RW"/>
              <a:t>cout &lt;&lt; ppet-&gt;breed;	//ILLEGAL!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8FC10-F0B8-435F-A0DD-05F95B7F31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F8A13A0C-88B7-4ED9-B6DC-2FE5F18C64F1}" type="slidenum">
              <a:rPr lang="en-US" altLang="en-RW">
                <a:solidFill>
                  <a:srgbClr val="898989"/>
                </a:solidFill>
              </a:rPr>
              <a:pPr/>
              <a:t>72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3A1ACC-C958-4289-944A-610DD0E427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7216C4B-3411-49D8-91F0-3785D57CD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Slicing Problem Example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73F99F2-CE8E-4466-AF4F-5222A24EB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RW"/>
              <a:t>Must use virtual member function:</a:t>
            </a:r>
            <a:br>
              <a:rPr lang="en-US" altLang="en-RW"/>
            </a:br>
            <a:r>
              <a:rPr lang="en-US" altLang="en-RW"/>
              <a:t>ppet-&gt;print();</a:t>
            </a:r>
          </a:p>
          <a:p>
            <a:pPr lvl="1">
              <a:spcBef>
                <a:spcPct val="50000"/>
              </a:spcBef>
            </a:pPr>
            <a:r>
              <a:rPr lang="en-US" altLang="en-RW"/>
              <a:t>Calls print member function in Dog class!</a:t>
            </a:r>
          </a:p>
          <a:p>
            <a:pPr lvl="2">
              <a:spcBef>
                <a:spcPct val="40000"/>
              </a:spcBef>
            </a:pPr>
            <a:r>
              <a:rPr lang="en-US" altLang="en-RW"/>
              <a:t>Because it’s virtual</a:t>
            </a:r>
          </a:p>
          <a:p>
            <a:pPr lvl="1">
              <a:spcBef>
                <a:spcPct val="50000"/>
              </a:spcBef>
            </a:pPr>
            <a:r>
              <a:rPr lang="en-US" altLang="en-RW"/>
              <a:t>C++ "waits" to see what object pointer ppet is actually pointing to before "binding" call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FA19C-780C-4F98-8C4A-8A88B4E7D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7E05F9BE-3E2E-42E4-BE7C-F11C988D11E5}" type="slidenum">
              <a:rPr lang="en-US" altLang="en-RW">
                <a:solidFill>
                  <a:srgbClr val="898989"/>
                </a:solidFill>
              </a:rPr>
              <a:pPr/>
              <a:t>73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534809-8D6A-47DF-AC4E-C3EB45222F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F5D59D8-90EA-4882-AD37-3783F3EB8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Virtual Destructors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BA4B458-1823-42F2-9778-284A0E304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RW" sz="2800"/>
              <a:t>Recall: destructors needed to de-allocate</a:t>
            </a:r>
            <a:br>
              <a:rPr lang="en-US" altLang="en-RW" sz="2800"/>
            </a:br>
            <a:r>
              <a:rPr lang="en-US" altLang="en-RW" sz="2800"/>
              <a:t>dynamically allocated data</a:t>
            </a:r>
          </a:p>
          <a:p>
            <a:pPr>
              <a:lnSpc>
                <a:spcPct val="90000"/>
              </a:lnSpc>
            </a:pPr>
            <a:r>
              <a:rPr lang="en-US" altLang="en-RW" sz="2800"/>
              <a:t>Consider:</a:t>
            </a:r>
            <a:br>
              <a:rPr lang="en-US" altLang="en-RW" sz="2800"/>
            </a:br>
            <a:r>
              <a:rPr lang="en-US" altLang="en-RW" sz="2400"/>
              <a:t>Base *pBase = new Derived;</a:t>
            </a:r>
            <a:br>
              <a:rPr lang="en-US" altLang="en-RW" sz="2400"/>
            </a:br>
            <a:r>
              <a:rPr lang="en-US" altLang="en-RW" sz="2400"/>
              <a:t>…</a:t>
            </a:r>
            <a:br>
              <a:rPr lang="en-US" altLang="en-RW" sz="2400"/>
            </a:br>
            <a:r>
              <a:rPr lang="en-US" altLang="en-RW" sz="2400"/>
              <a:t>delete pBase;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Would call base class destructor even though</a:t>
            </a:r>
            <a:br>
              <a:rPr lang="en-US" altLang="en-RW" sz="2400"/>
            </a:br>
            <a:r>
              <a:rPr lang="en-US" altLang="en-RW" sz="2400"/>
              <a:t>pointing to Derived class object!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Making destructor </a:t>
            </a:r>
            <a:r>
              <a:rPr lang="en-US" altLang="en-RW" sz="2400" b="1" i="1"/>
              <a:t>virtual</a:t>
            </a:r>
            <a:r>
              <a:rPr lang="en-US" altLang="en-RW" sz="2400"/>
              <a:t> fixes this!</a:t>
            </a:r>
          </a:p>
          <a:p>
            <a:pPr>
              <a:lnSpc>
                <a:spcPct val="90000"/>
              </a:lnSpc>
            </a:pPr>
            <a:r>
              <a:rPr lang="en-US" altLang="en-RW" sz="2800"/>
              <a:t>Good policy for all destructors to be virtual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640F0-7602-4DA1-A88D-932A5D3875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2D0D2AC7-CBC9-49CD-8F71-D8215064A26B}" type="slidenum">
              <a:rPr lang="en-US" altLang="en-RW">
                <a:solidFill>
                  <a:srgbClr val="898989"/>
                </a:solidFill>
              </a:rPr>
              <a:pPr/>
              <a:t>74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E363ED-4E50-4073-BFE1-FE45A3E58A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0C001C3-98D5-4949-94BF-7FFC4D5CC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Casting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BFF3E80-2746-4B8E-A10A-B5B7F7252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RW" sz="2800"/>
              <a:t>Consider:</a:t>
            </a:r>
            <a:br>
              <a:rPr lang="en-US" altLang="en-RW" sz="2800"/>
            </a:br>
            <a:r>
              <a:rPr lang="en-US" altLang="en-RW" sz="2400"/>
              <a:t>Pet vpet;</a:t>
            </a:r>
            <a:br>
              <a:rPr lang="en-US" altLang="en-RW" sz="2400"/>
            </a:br>
            <a:r>
              <a:rPr lang="en-US" altLang="en-RW" sz="2400"/>
              <a:t>Dog vdog;</a:t>
            </a:r>
            <a:br>
              <a:rPr lang="en-US" altLang="en-RW" sz="2400"/>
            </a:br>
            <a:r>
              <a:rPr lang="en-US" altLang="en-RW" sz="2400"/>
              <a:t>…</a:t>
            </a:r>
            <a:br>
              <a:rPr lang="en-US" altLang="en-RW" sz="2400"/>
            </a:br>
            <a:r>
              <a:rPr lang="en-US" altLang="en-RW" sz="2400"/>
              <a:t>vdog = static_cast&lt;Dog&gt;(vpet);  //ILLEGAL!</a:t>
            </a:r>
          </a:p>
          <a:p>
            <a:pPr>
              <a:lnSpc>
                <a:spcPct val="90000"/>
              </a:lnSpc>
            </a:pPr>
            <a:r>
              <a:rPr lang="en-US" altLang="en-RW" sz="2800"/>
              <a:t>Can’t cast a pet to be a dog, but:</a:t>
            </a:r>
            <a:br>
              <a:rPr lang="en-US" altLang="en-RW" sz="2800"/>
            </a:br>
            <a:r>
              <a:rPr lang="en-US" altLang="en-RW" sz="2400"/>
              <a:t>vpet = vdog;	// Legal!</a:t>
            </a:r>
            <a:br>
              <a:rPr lang="en-US" altLang="en-RW" sz="2400"/>
            </a:br>
            <a:r>
              <a:rPr lang="en-US" altLang="en-RW" sz="2400"/>
              <a:t>vpet = static_cast&lt;Pet&gt;(vdog);  //Also legal!</a:t>
            </a:r>
          </a:p>
          <a:p>
            <a:pPr>
              <a:lnSpc>
                <a:spcPct val="90000"/>
              </a:lnSpc>
            </a:pPr>
            <a:r>
              <a:rPr lang="en-US" altLang="en-RW" sz="2800"/>
              <a:t>Upcasting is OK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From descendant type to ancestor 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D56C-65E9-4ABF-8A03-ABF70B585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6499D308-B252-4173-B594-8351E5111E20}" type="slidenum">
              <a:rPr lang="en-US" altLang="en-RW">
                <a:solidFill>
                  <a:srgbClr val="898989"/>
                </a:solidFill>
              </a:rPr>
              <a:pPr/>
              <a:t>75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C20BBB-6C84-4186-89D6-37FF45507D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67971E0-4622-4818-B307-DC5513C9C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Downcasting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CA57BF3-CABA-43F4-A91F-BB08845BC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RW" sz="2800"/>
              <a:t>Downcasting dangerous!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Casting from ancestor type to descended type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Assumes information is "added"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Can be done with dynamic_cast:</a:t>
            </a:r>
            <a:br>
              <a:rPr lang="en-US" altLang="en-RW" sz="2400"/>
            </a:br>
            <a:r>
              <a:rPr lang="en-US" altLang="en-RW" sz="2400"/>
              <a:t>Pet *ppet;</a:t>
            </a:r>
            <a:br>
              <a:rPr lang="en-US" altLang="en-RW" sz="2400"/>
            </a:br>
            <a:r>
              <a:rPr lang="en-US" altLang="en-RW" sz="2400"/>
              <a:t>ppet = new Dog;</a:t>
            </a:r>
            <a:br>
              <a:rPr lang="en-US" altLang="en-RW" sz="2400"/>
            </a:br>
            <a:r>
              <a:rPr lang="en-US" altLang="en-RW" sz="2400"/>
              <a:t>Dog *pdog = dynamic_cast&lt;Dog*&gt;(ppet);</a:t>
            </a:r>
          </a:p>
          <a:p>
            <a:pPr lvl="2">
              <a:lnSpc>
                <a:spcPct val="90000"/>
              </a:lnSpc>
            </a:pPr>
            <a:r>
              <a:rPr lang="en-US" altLang="en-RW" sz="2000"/>
              <a:t>Legal, but dangerous!</a:t>
            </a:r>
          </a:p>
          <a:p>
            <a:pPr>
              <a:lnSpc>
                <a:spcPct val="90000"/>
              </a:lnSpc>
            </a:pPr>
            <a:r>
              <a:rPr lang="en-US" altLang="en-RW" sz="2800"/>
              <a:t>Downcasting rarely done due to pitfalls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Must track all information to be added</a:t>
            </a:r>
          </a:p>
          <a:p>
            <a:pPr lvl="1">
              <a:lnSpc>
                <a:spcPct val="90000"/>
              </a:lnSpc>
            </a:pPr>
            <a:r>
              <a:rPr lang="en-US" altLang="en-RW" sz="2400"/>
              <a:t>All member functions must be virtual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34DE2-4C19-4CB0-8338-52106F1D0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A864FE1C-98B0-4DE1-8D20-299D3B235C53}" type="slidenum">
              <a:rPr lang="en-US" altLang="en-RW">
                <a:solidFill>
                  <a:srgbClr val="898989"/>
                </a:solidFill>
              </a:rPr>
              <a:pPr/>
              <a:t>76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D3F720-305A-4CA6-BEC7-F85167AA33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6E9EB98-E5C2-4011-89F6-C49CAA75E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 sz="3600"/>
              <a:t>Inner Workings of Virtual Functions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DBB8904-3D26-463A-BFC3-B9C0A3B9E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RW" sz="2800"/>
              <a:t>Don’t need to know how to use it!</a:t>
            </a:r>
          </a:p>
          <a:p>
            <a:pPr lvl="1"/>
            <a:r>
              <a:rPr lang="en-US" altLang="en-RW" sz="2400"/>
              <a:t>Principle of information hiding</a:t>
            </a:r>
          </a:p>
          <a:p>
            <a:r>
              <a:rPr lang="en-US" altLang="en-RW" sz="2800"/>
              <a:t>Virtual function table</a:t>
            </a:r>
          </a:p>
          <a:p>
            <a:pPr lvl="1"/>
            <a:r>
              <a:rPr lang="en-US" altLang="en-RW" sz="2400"/>
              <a:t>Compiler creates it</a:t>
            </a:r>
          </a:p>
          <a:p>
            <a:pPr lvl="1"/>
            <a:r>
              <a:rPr lang="en-US" altLang="en-RW" sz="2400"/>
              <a:t>Has pointers for each virtual member function</a:t>
            </a:r>
          </a:p>
          <a:p>
            <a:pPr lvl="1"/>
            <a:r>
              <a:rPr lang="en-US" altLang="en-RW" sz="2400"/>
              <a:t>Points to location of correct code for that function</a:t>
            </a:r>
          </a:p>
          <a:p>
            <a:r>
              <a:rPr lang="en-US" altLang="en-RW" sz="2800"/>
              <a:t>Objects of such classes also have pointer</a:t>
            </a:r>
          </a:p>
          <a:p>
            <a:pPr lvl="1"/>
            <a:r>
              <a:rPr lang="en-US" altLang="en-RW" sz="2400"/>
              <a:t>Points to virtual function 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42B58-9682-4B2C-824E-20D70674F4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B2897E39-9012-4A8E-BDD3-329164837CD2}" type="slidenum">
              <a:rPr lang="en-US" altLang="en-RW">
                <a:solidFill>
                  <a:srgbClr val="898989"/>
                </a:solidFill>
              </a:rPr>
              <a:pPr/>
              <a:t>77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A47038-FA86-4553-8D1D-C26FD98B7EC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402FBFD-D35D-41DC-A5BD-2D4FE5878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Summary 1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2F22BDA-D6B4-41B9-91A6-67460CF64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RW"/>
              <a:t>Late binding delays decision of which</a:t>
            </a:r>
            <a:br>
              <a:rPr lang="en-US" altLang="en-RW"/>
            </a:br>
            <a:r>
              <a:rPr lang="en-US" altLang="en-RW"/>
              <a:t>member function is called until runtime</a:t>
            </a:r>
          </a:p>
          <a:p>
            <a:pPr lvl="1"/>
            <a:r>
              <a:rPr lang="en-US" altLang="en-RW"/>
              <a:t>In C++, virtual functions use late binding</a:t>
            </a:r>
          </a:p>
          <a:p>
            <a:r>
              <a:rPr lang="en-US" altLang="en-RW"/>
              <a:t>Pure virtual functions have no definition</a:t>
            </a:r>
          </a:p>
          <a:p>
            <a:pPr lvl="1"/>
            <a:r>
              <a:rPr lang="en-US" altLang="en-RW"/>
              <a:t>Classes with at least one are abstract</a:t>
            </a:r>
          </a:p>
          <a:p>
            <a:pPr lvl="1"/>
            <a:r>
              <a:rPr lang="en-US" altLang="en-RW"/>
              <a:t>No objects can be created from </a:t>
            </a:r>
            <a:br>
              <a:rPr lang="en-US" altLang="en-RW"/>
            </a:br>
            <a:r>
              <a:rPr lang="en-US" altLang="en-RW"/>
              <a:t>abstract class</a:t>
            </a:r>
          </a:p>
          <a:p>
            <a:pPr lvl="1"/>
            <a:r>
              <a:rPr lang="en-US" altLang="en-RW"/>
              <a:t>Used strictly as base for others to derive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1DA26-D1EC-49B5-AFF4-92E65F79A8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119A1677-3703-4116-BE60-415B97E9A854}" type="slidenum">
              <a:rPr lang="en-US" altLang="en-RW">
                <a:solidFill>
                  <a:srgbClr val="898989"/>
                </a:solidFill>
              </a:rPr>
              <a:pPr/>
              <a:t>78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B707CA8-8917-4E18-9A78-4D0F5C8E0B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E2974D5-A3A7-4201-B11A-1A9898A70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RW"/>
              <a:t>Summary 2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346185D-4ABA-4618-8DD5-281FF236F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RW" sz="2800"/>
              <a:t>Derived class objects can be assigned to</a:t>
            </a:r>
            <a:br>
              <a:rPr lang="en-US" altLang="en-RW" sz="2800"/>
            </a:br>
            <a:r>
              <a:rPr lang="en-US" altLang="en-RW" sz="2800"/>
              <a:t>base class objects</a:t>
            </a:r>
          </a:p>
          <a:p>
            <a:pPr lvl="1"/>
            <a:r>
              <a:rPr lang="en-US" altLang="en-RW" sz="2400"/>
              <a:t>Base class members are lost; slicing problem</a:t>
            </a:r>
          </a:p>
          <a:p>
            <a:r>
              <a:rPr lang="en-US" altLang="en-RW" sz="2800"/>
              <a:t>Pointer assignments and dynamic objects</a:t>
            </a:r>
          </a:p>
          <a:p>
            <a:pPr lvl="1"/>
            <a:r>
              <a:rPr lang="en-US" altLang="en-RW" sz="2400"/>
              <a:t>Allow "fix" to slicing problem</a:t>
            </a:r>
          </a:p>
          <a:p>
            <a:r>
              <a:rPr lang="en-US" altLang="en-RW" sz="2800"/>
              <a:t>Make all destructors virtual</a:t>
            </a:r>
          </a:p>
          <a:p>
            <a:pPr lvl="1"/>
            <a:r>
              <a:rPr lang="en-US" altLang="en-RW" sz="2400"/>
              <a:t>Good programming practice</a:t>
            </a:r>
          </a:p>
          <a:p>
            <a:pPr lvl="1"/>
            <a:r>
              <a:rPr lang="en-US" altLang="en-RW" sz="2400"/>
              <a:t>Ensures memory correctly de-allocated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AF42-FF73-4629-BDED-93B916AB1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RW">
                <a:solidFill>
                  <a:srgbClr val="898989"/>
                </a:solidFill>
              </a:rPr>
              <a:t>15-</a:t>
            </a:r>
            <a:fld id="{5B483E2A-4C94-4241-AF2D-5F9622592091}" type="slidenum">
              <a:rPr lang="en-US" altLang="en-RW">
                <a:solidFill>
                  <a:srgbClr val="898989"/>
                </a:solidFill>
              </a:rPr>
              <a:pPr/>
              <a:t>79</a:t>
            </a:fld>
            <a:endParaRPr lang="en-US" altLang="en-RW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9F1CAA-1D39-4AA1-8C87-3562C74A1E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Pearson Addison-Wesley. All rights reserved.</a:t>
            </a:r>
            <a:endParaRPr lang="en-CA" dirty="0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E17326B-D882-4A2B-9911-BEA85C3F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4DDB-6B0A-4EF0-A8E6-1C05C7368BBC}" type="slidenum">
              <a:rPr lang="en-US" altLang="en-RW"/>
              <a:pPr/>
              <a:t>8</a:t>
            </a:fld>
            <a:endParaRPr lang="en-US" altLang="en-RW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219518F5-5CF6-484B-867C-0A5DA69EA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1607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RW" sz="4000" dirty="0">
                <a:latin typeface="Comic Sans MS" panose="030F0702030302020204" pitchFamily="66" charset="0"/>
              </a:rPr>
              <a:t>Inheritance Concept</a:t>
            </a:r>
          </a:p>
        </p:txBody>
      </p:sp>
      <p:sp>
        <p:nvSpPr>
          <p:cNvPr id="133130" name="Text Box 10">
            <a:extLst>
              <a:ext uri="{FF2B5EF4-FFF2-40B4-BE49-F238E27FC236}">
                <a16:creationId xmlns:a16="http://schemas.microsoft.com/office/drawing/2014/main" id="{38C1C856-C12A-4A27-9404-9A74C8788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504" y="1889872"/>
            <a:ext cx="6708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RW" dirty="0"/>
              <a:t>Point</a:t>
            </a:r>
          </a:p>
        </p:txBody>
      </p:sp>
      <p:sp>
        <p:nvSpPr>
          <p:cNvPr id="133131" name="Text Box 11">
            <a:extLst>
              <a:ext uri="{FF2B5EF4-FFF2-40B4-BE49-F238E27FC236}">
                <a16:creationId xmlns:a16="http://schemas.microsoft.com/office/drawing/2014/main" id="{99E00C77-64F5-4D0B-B5E7-77CCC7717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151" y="2874106"/>
            <a:ext cx="747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RW" dirty="0"/>
              <a:t>Circle</a:t>
            </a:r>
          </a:p>
        </p:txBody>
      </p:sp>
      <p:sp>
        <p:nvSpPr>
          <p:cNvPr id="133132" name="Text Box 12">
            <a:extLst>
              <a:ext uri="{FF2B5EF4-FFF2-40B4-BE49-F238E27FC236}">
                <a16:creationId xmlns:a16="http://schemas.microsoft.com/office/drawing/2014/main" id="{7E4E38EB-505E-44B8-A802-48C330588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907" y="2855984"/>
            <a:ext cx="10300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RW" dirty="0"/>
              <a:t>3D-Point</a:t>
            </a:r>
          </a:p>
        </p:txBody>
      </p:sp>
      <p:sp>
        <p:nvSpPr>
          <p:cNvPr id="133141" name="Rectangle 21">
            <a:extLst>
              <a:ext uri="{FF2B5EF4-FFF2-40B4-BE49-F238E27FC236}">
                <a16:creationId xmlns:a16="http://schemas.microsoft.com/office/drawing/2014/main" id="{11D36CA6-32A0-41BE-9228-77D841C48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763" y="1889872"/>
            <a:ext cx="3276600" cy="25908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RW" sz="2000" dirty="0"/>
              <a:t>class Point{</a:t>
            </a:r>
          </a:p>
          <a:p>
            <a:pPr>
              <a:buFontTx/>
              <a:buNone/>
            </a:pPr>
            <a:r>
              <a:rPr lang="en-US" altLang="en-RW" sz="2000" dirty="0"/>
              <a:t>	</a:t>
            </a:r>
            <a:r>
              <a:rPr lang="en-US" altLang="en-RW" sz="2000" dirty="0">
                <a:solidFill>
                  <a:srgbClr val="FF0000"/>
                </a:solidFill>
              </a:rPr>
              <a:t>protected:</a:t>
            </a:r>
          </a:p>
          <a:p>
            <a:pPr>
              <a:buFontTx/>
              <a:buNone/>
            </a:pPr>
            <a:r>
              <a:rPr lang="en-US" altLang="en-RW" sz="2000" dirty="0"/>
              <a:t>	   int x, y;</a:t>
            </a:r>
          </a:p>
          <a:p>
            <a:pPr>
              <a:buFontTx/>
              <a:buNone/>
            </a:pPr>
            <a:r>
              <a:rPr lang="en-US" altLang="en-RW" sz="2000" dirty="0"/>
              <a:t>	public:</a:t>
            </a:r>
          </a:p>
          <a:p>
            <a:pPr>
              <a:buFontTx/>
              <a:buNone/>
            </a:pPr>
            <a:r>
              <a:rPr lang="en-US" altLang="en-RW" sz="2000" dirty="0"/>
              <a:t>	   void set (int a, int b);</a:t>
            </a:r>
          </a:p>
          <a:p>
            <a:pPr>
              <a:buFontTx/>
              <a:buNone/>
            </a:pPr>
            <a:r>
              <a:rPr lang="en-US" altLang="en-RW" sz="2000" dirty="0"/>
              <a:t>};</a:t>
            </a:r>
          </a:p>
        </p:txBody>
      </p:sp>
      <p:sp>
        <p:nvSpPr>
          <p:cNvPr id="133142" name="Rectangle 22">
            <a:extLst>
              <a:ext uri="{FF2B5EF4-FFF2-40B4-BE49-F238E27FC236}">
                <a16:creationId xmlns:a16="http://schemas.microsoft.com/office/drawing/2014/main" id="{0DA4646E-0F55-43B9-88B6-3FDB66B81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572000"/>
            <a:ext cx="3352800" cy="1905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RW" sz="2000">
                <a:solidFill>
                  <a:srgbClr val="000066"/>
                </a:solidFill>
              </a:rPr>
              <a:t>class Circle : public Point{</a:t>
            </a:r>
          </a:p>
          <a:p>
            <a:pPr>
              <a:buFontTx/>
              <a:buNone/>
            </a:pPr>
            <a:r>
              <a:rPr lang="en-US" altLang="en-RW" sz="2000">
                <a:solidFill>
                  <a:srgbClr val="000066"/>
                </a:solidFill>
              </a:rPr>
              <a:t>	private: </a:t>
            </a:r>
          </a:p>
          <a:p>
            <a:pPr>
              <a:buFontTx/>
              <a:buNone/>
            </a:pPr>
            <a:r>
              <a:rPr lang="en-US" altLang="en-RW" sz="2000">
                <a:solidFill>
                  <a:srgbClr val="000066"/>
                </a:solidFill>
              </a:rPr>
              <a:t>		double r;</a:t>
            </a:r>
          </a:p>
          <a:p>
            <a:pPr>
              <a:buFontTx/>
              <a:buNone/>
            </a:pPr>
            <a:r>
              <a:rPr lang="en-US" altLang="en-RW" sz="2000">
                <a:solidFill>
                  <a:srgbClr val="000066"/>
                </a:solidFill>
              </a:rPr>
              <a:t>};</a:t>
            </a:r>
          </a:p>
        </p:txBody>
      </p:sp>
      <p:sp>
        <p:nvSpPr>
          <p:cNvPr id="133143" name="Rectangle 23">
            <a:extLst>
              <a:ext uri="{FF2B5EF4-FFF2-40B4-BE49-F238E27FC236}">
                <a16:creationId xmlns:a16="http://schemas.microsoft.com/office/drawing/2014/main" id="{B2A825F2-C9C9-4E1C-AE32-939B3DD25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572000"/>
            <a:ext cx="3352800" cy="19050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RW" sz="2000" dirty="0">
                <a:solidFill>
                  <a:srgbClr val="000066"/>
                </a:solidFill>
              </a:rPr>
              <a:t>class 3D-Point: public Point{</a:t>
            </a:r>
          </a:p>
          <a:p>
            <a:pPr>
              <a:buFontTx/>
              <a:buNone/>
            </a:pPr>
            <a:r>
              <a:rPr lang="en-US" altLang="en-RW" sz="2000" dirty="0">
                <a:solidFill>
                  <a:srgbClr val="000066"/>
                </a:solidFill>
              </a:rPr>
              <a:t>	private: </a:t>
            </a:r>
          </a:p>
          <a:p>
            <a:pPr>
              <a:buFontTx/>
              <a:buNone/>
            </a:pPr>
            <a:r>
              <a:rPr lang="en-US" altLang="en-RW" sz="2000" dirty="0">
                <a:solidFill>
                  <a:srgbClr val="000066"/>
                </a:solidFill>
              </a:rPr>
              <a:t>		int z;</a:t>
            </a:r>
          </a:p>
          <a:p>
            <a:pPr>
              <a:buFontTx/>
              <a:buNone/>
            </a:pPr>
            <a:r>
              <a:rPr lang="en-US" altLang="en-RW" sz="2000" dirty="0">
                <a:solidFill>
                  <a:srgbClr val="000066"/>
                </a:solidFill>
              </a:rPr>
              <a:t>};</a:t>
            </a:r>
          </a:p>
        </p:txBody>
      </p:sp>
      <p:sp>
        <p:nvSpPr>
          <p:cNvPr id="133144" name="Text Box 24">
            <a:extLst>
              <a:ext uri="{FF2B5EF4-FFF2-40B4-BE49-F238E27FC236}">
                <a16:creationId xmlns:a16="http://schemas.microsoft.com/office/drawing/2014/main" id="{71600EC0-FEC9-4337-A01C-E509B92E5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432" y="1843353"/>
            <a:ext cx="311304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RW" b="1"/>
              <a:t>x</a:t>
            </a:r>
          </a:p>
          <a:p>
            <a:r>
              <a:rPr lang="en-US" altLang="en-RW" b="1"/>
              <a:t>y</a:t>
            </a:r>
          </a:p>
        </p:txBody>
      </p:sp>
      <p:sp>
        <p:nvSpPr>
          <p:cNvPr id="133145" name="Text Box 25">
            <a:extLst>
              <a:ext uri="{FF2B5EF4-FFF2-40B4-BE49-F238E27FC236}">
                <a16:creationId xmlns:a16="http://schemas.microsoft.com/office/drawing/2014/main" id="{8A4D783F-E109-4314-ADCE-3BA96B5BF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331110"/>
            <a:ext cx="311304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RW" b="1"/>
              <a:t>x</a:t>
            </a:r>
          </a:p>
          <a:p>
            <a:r>
              <a:rPr lang="en-US" altLang="en-RW" b="1"/>
              <a:t>y</a:t>
            </a:r>
          </a:p>
          <a:p>
            <a:r>
              <a:rPr lang="en-US" altLang="en-RW" b="1"/>
              <a:t>r</a:t>
            </a:r>
          </a:p>
        </p:txBody>
      </p:sp>
      <p:sp>
        <p:nvSpPr>
          <p:cNvPr id="133146" name="Text Box 26">
            <a:extLst>
              <a:ext uri="{FF2B5EF4-FFF2-40B4-BE49-F238E27FC236}">
                <a16:creationId xmlns:a16="http://schemas.microsoft.com/office/drawing/2014/main" id="{5B44D09F-DF6A-4A82-985A-C26F5DD72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7120" y="3523706"/>
            <a:ext cx="311304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RW" b="1"/>
              <a:t>x</a:t>
            </a:r>
          </a:p>
          <a:p>
            <a:r>
              <a:rPr lang="en-US" altLang="en-RW" b="1"/>
              <a:t>y</a:t>
            </a:r>
          </a:p>
          <a:p>
            <a:r>
              <a:rPr lang="en-US" altLang="en-RW" b="1"/>
              <a:t>z</a:t>
            </a:r>
          </a:p>
        </p:txBody>
      </p:sp>
      <p:sp>
        <p:nvSpPr>
          <p:cNvPr id="133147" name="Line 27">
            <a:extLst>
              <a:ext uri="{FF2B5EF4-FFF2-40B4-BE49-F238E27FC236}">
                <a16:creationId xmlns:a16="http://schemas.microsoft.com/office/drawing/2014/main" id="{1C98161B-1B3E-4218-A175-A525470E00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8051" y="2258574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RW"/>
          </a:p>
        </p:txBody>
      </p:sp>
      <p:sp>
        <p:nvSpPr>
          <p:cNvPr id="133148" name="Line 28">
            <a:extLst>
              <a:ext uri="{FF2B5EF4-FFF2-40B4-BE49-F238E27FC236}">
                <a16:creationId xmlns:a16="http://schemas.microsoft.com/office/drawing/2014/main" id="{5CD38845-D1A5-4839-B7C2-9EE826A8E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6120" y="2214694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R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2" grpId="0" animBg="1"/>
      <p:bldP spid="133143" grpId="0" animBg="1"/>
      <p:bldP spid="133145" grpId="0" animBg="1"/>
      <p:bldP spid="13314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923BD5B-22B6-4E92-B95F-5F7B646738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2732811" y="606425"/>
            <a:ext cx="6721614" cy="35369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6EF91-820B-4DA2-B398-3E168AFF17A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077203" y="5058151"/>
            <a:ext cx="10014868" cy="93543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1600" dirty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RWANDA CODING ACADEMY      -        2020/2021</a:t>
            </a:r>
          </a:p>
          <a:p>
            <a:r>
              <a:rPr lang="en-US" sz="1600" dirty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By UWANTWALI ZIGAMA Didier</a:t>
            </a:r>
          </a:p>
          <a:p>
            <a:r>
              <a:rPr lang="en-US" sz="1600" dirty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Email: </a:t>
            </a:r>
            <a:r>
              <a:rPr lang="en-US" sz="1600" dirty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  <a:hlinkClick r:id="rId4"/>
              </a:rPr>
              <a:t>zigdidier@gmail.com</a:t>
            </a:r>
            <a:endParaRPr lang="en-US" sz="1600" dirty="0">
              <a:solidFill>
                <a:schemeClr val="tx2">
                  <a:lumMod val="25000"/>
                  <a:lumOff val="75000"/>
                  <a:alpha val="75000"/>
                </a:schemeClr>
              </a:solidFill>
            </a:endParaRPr>
          </a:p>
          <a:p>
            <a:r>
              <a:rPr lang="en-US" sz="1600" dirty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Tel: +250 788 660 270</a:t>
            </a:r>
            <a:endParaRPr lang="en-US" sz="1600" cap="all" dirty="0">
              <a:solidFill>
                <a:schemeClr val="tx2">
                  <a:lumMod val="10000"/>
                  <a:lumOff val="90000"/>
                  <a:alpha val="75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EC38A0-3DAB-4B29-9BBE-45A9EBDB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26" y="4262316"/>
            <a:ext cx="9391524" cy="676894"/>
          </a:xfrm>
        </p:spPr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830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0961D576-BD82-4917-96A1-5ADBE178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6E31-CBA3-4A75-BF6B-9CF5088BFEAA}" type="slidenum">
              <a:rPr lang="en-US" altLang="en-RW"/>
              <a:pPr/>
              <a:t>9</a:t>
            </a:fld>
            <a:endParaRPr lang="en-US" altLang="en-RW"/>
          </a:p>
        </p:txBody>
      </p:sp>
      <p:sp>
        <p:nvSpPr>
          <p:cNvPr id="134165" name="Rectangle 21">
            <a:extLst>
              <a:ext uri="{FF2B5EF4-FFF2-40B4-BE49-F238E27FC236}">
                <a16:creationId xmlns:a16="http://schemas.microsoft.com/office/drawing/2014/main" id="{80F8A0A9-E56B-4200-A1A8-F70CEB36E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4114800"/>
          </a:xfrm>
        </p:spPr>
        <p:txBody>
          <a:bodyPr/>
          <a:lstStyle/>
          <a:p>
            <a:r>
              <a:rPr lang="en-US" altLang="en-RW" dirty="0"/>
              <a:t>Augmenting the original class</a:t>
            </a:r>
          </a:p>
          <a:p>
            <a:endParaRPr lang="en-US" altLang="en-RW" dirty="0"/>
          </a:p>
          <a:p>
            <a:endParaRPr lang="en-US" altLang="en-RW" dirty="0"/>
          </a:p>
          <a:p>
            <a:endParaRPr lang="en-US" altLang="en-RW" dirty="0"/>
          </a:p>
          <a:p>
            <a:endParaRPr lang="en-US" altLang="en-RW" dirty="0"/>
          </a:p>
          <a:p>
            <a:r>
              <a:rPr lang="en-US" altLang="en-RW" dirty="0"/>
              <a:t>Specializing the original class</a:t>
            </a:r>
          </a:p>
        </p:txBody>
      </p:sp>
      <p:sp>
        <p:nvSpPr>
          <p:cNvPr id="134191" name="AutoShape 47">
            <a:extLst>
              <a:ext uri="{FF2B5EF4-FFF2-40B4-BE49-F238E27FC236}">
                <a16:creationId xmlns:a16="http://schemas.microsoft.com/office/drawing/2014/main" id="{B2FF59ED-51F5-46C8-A5A4-88EE7163D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5" y="5943600"/>
            <a:ext cx="2057400" cy="609600"/>
          </a:xfrm>
          <a:prstGeom prst="roundRect">
            <a:avLst>
              <a:gd name="adj" fmla="val 16667"/>
            </a:avLst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RW"/>
          </a:p>
        </p:txBody>
      </p:sp>
      <p:sp>
        <p:nvSpPr>
          <p:cNvPr id="134190" name="AutoShape 46">
            <a:extLst>
              <a:ext uri="{FF2B5EF4-FFF2-40B4-BE49-F238E27FC236}">
                <a16:creationId xmlns:a16="http://schemas.microsoft.com/office/drawing/2014/main" id="{7F8ACC6B-68FA-44D7-BDA5-3FE840ED5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5943600"/>
            <a:ext cx="2057400" cy="6096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RW"/>
          </a:p>
        </p:txBody>
      </p:sp>
      <p:sp>
        <p:nvSpPr>
          <p:cNvPr id="134188" name="AutoShape 44">
            <a:extLst>
              <a:ext uri="{FF2B5EF4-FFF2-40B4-BE49-F238E27FC236}">
                <a16:creationId xmlns:a16="http://schemas.microsoft.com/office/drawing/2014/main" id="{880A44D2-20C7-410F-AEE9-34B838D8D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4876800"/>
            <a:ext cx="2438400" cy="609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RW"/>
          </a:p>
        </p:txBody>
      </p:sp>
      <p:sp>
        <p:nvSpPr>
          <p:cNvPr id="134187" name="Oval 43">
            <a:extLst>
              <a:ext uri="{FF2B5EF4-FFF2-40B4-BE49-F238E27FC236}">
                <a16:creationId xmlns:a16="http://schemas.microsoft.com/office/drawing/2014/main" id="{0BDD5DB3-ADD6-463E-8912-F10BBE39E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0442" y="3524881"/>
            <a:ext cx="1295400" cy="6096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RW"/>
          </a:p>
        </p:txBody>
      </p:sp>
      <p:sp>
        <p:nvSpPr>
          <p:cNvPr id="134185" name="Oval 41">
            <a:extLst>
              <a:ext uri="{FF2B5EF4-FFF2-40B4-BE49-F238E27FC236}">
                <a16:creationId xmlns:a16="http://schemas.microsoft.com/office/drawing/2014/main" id="{2F00CB10-6280-4851-B6A6-994BCF3D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3654" y="3619501"/>
            <a:ext cx="1295400" cy="6096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RW"/>
          </a:p>
        </p:txBody>
      </p:sp>
      <p:sp>
        <p:nvSpPr>
          <p:cNvPr id="134182" name="Oval 38">
            <a:extLst>
              <a:ext uri="{FF2B5EF4-FFF2-40B4-BE49-F238E27FC236}">
                <a16:creationId xmlns:a16="http://schemas.microsoft.com/office/drawing/2014/main" id="{7E210D62-1CBE-4DAF-A2C8-7FB547D30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842" y="2381881"/>
            <a:ext cx="1066800" cy="457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RW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A325070F-4A24-425A-937E-19975FABA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17538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RW" sz="4000">
                <a:latin typeface="Comic Sans MS" panose="030F0702030302020204" pitchFamily="66" charset="0"/>
              </a:rPr>
              <a:t>Inheritance Concept</a:t>
            </a:r>
          </a:p>
        </p:txBody>
      </p:sp>
      <p:sp>
        <p:nvSpPr>
          <p:cNvPr id="134162" name="Text Box 18">
            <a:extLst>
              <a:ext uri="{FF2B5EF4-FFF2-40B4-BE49-F238E27FC236}">
                <a16:creationId xmlns:a16="http://schemas.microsoft.com/office/drawing/2014/main" id="{B3A455EF-12C2-42D1-93C1-E6336D4F1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325" y="6019800"/>
            <a:ext cx="160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RW" sz="2000" dirty="0" err="1"/>
              <a:t>RealNumber</a:t>
            </a:r>
            <a:endParaRPr lang="en-US" altLang="en-RW" sz="2000" dirty="0"/>
          </a:p>
        </p:txBody>
      </p:sp>
      <p:sp>
        <p:nvSpPr>
          <p:cNvPr id="134163" name="Text Box 19">
            <a:extLst>
              <a:ext uri="{FF2B5EF4-FFF2-40B4-BE49-F238E27FC236}">
                <a16:creationId xmlns:a16="http://schemas.microsoft.com/office/drawing/2014/main" id="{7DE08DC9-1825-4AFE-A877-B34EE5D19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925" y="4953000"/>
            <a:ext cx="22098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RW" sz="2000" dirty="0" err="1"/>
              <a:t>ComplexNumber</a:t>
            </a:r>
            <a:endParaRPr lang="en-US" altLang="en-RW" sz="2000" dirty="0"/>
          </a:p>
        </p:txBody>
      </p:sp>
      <p:sp>
        <p:nvSpPr>
          <p:cNvPr id="134164" name="Text Box 20">
            <a:extLst>
              <a:ext uri="{FF2B5EF4-FFF2-40B4-BE49-F238E27FC236}">
                <a16:creationId xmlns:a16="http://schemas.microsoft.com/office/drawing/2014/main" id="{CB353BED-1D10-443D-9820-EDB8D9405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925" y="6019801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RW" sz="2000"/>
              <a:t>ImaginaryNumber</a:t>
            </a:r>
          </a:p>
        </p:txBody>
      </p:sp>
      <p:sp>
        <p:nvSpPr>
          <p:cNvPr id="134167" name="Rectangle 23">
            <a:extLst>
              <a:ext uri="{FF2B5EF4-FFF2-40B4-BE49-F238E27FC236}">
                <a16:creationId xmlns:a16="http://schemas.microsoft.com/office/drawing/2014/main" id="{FA6C3B12-E584-4A6A-8CCD-AB6400745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20" y="3462338"/>
            <a:ext cx="1219200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RW" b="1" dirty="0">
                <a:solidFill>
                  <a:srgbClr val="FFFF00"/>
                </a:solidFill>
              </a:rPr>
              <a:t>Rectangle</a:t>
            </a:r>
          </a:p>
        </p:txBody>
      </p:sp>
      <p:sp>
        <p:nvSpPr>
          <p:cNvPr id="134168" name="AutoShape 24">
            <a:extLst>
              <a:ext uri="{FF2B5EF4-FFF2-40B4-BE49-F238E27FC236}">
                <a16:creationId xmlns:a16="http://schemas.microsoft.com/office/drawing/2014/main" id="{DF49FDC1-897F-4E3D-9FA1-49F4F9A81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650" y="3441700"/>
            <a:ext cx="1524000" cy="558800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RW" b="1" dirty="0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134169" name="Rectangle 25">
            <a:extLst>
              <a:ext uri="{FF2B5EF4-FFF2-40B4-BE49-F238E27FC236}">
                <a16:creationId xmlns:a16="http://schemas.microsoft.com/office/drawing/2014/main" id="{BF2BDEF5-50EF-449A-A849-EF8245675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2489" y="2324101"/>
            <a:ext cx="1462087" cy="447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RW" b="1">
                <a:solidFill>
                  <a:srgbClr val="000066"/>
                </a:solidFill>
              </a:rPr>
              <a:t>Polygon</a:t>
            </a:r>
          </a:p>
        </p:txBody>
      </p:sp>
      <p:sp>
        <p:nvSpPr>
          <p:cNvPr id="134170" name="Line 26">
            <a:extLst>
              <a:ext uri="{FF2B5EF4-FFF2-40B4-BE49-F238E27FC236}">
                <a16:creationId xmlns:a16="http://schemas.microsoft.com/office/drawing/2014/main" id="{EB1D7942-B59A-45A2-A8B5-F34BA5F845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0250" y="2827338"/>
            <a:ext cx="427038" cy="55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RW"/>
          </a:p>
        </p:txBody>
      </p:sp>
      <p:sp>
        <p:nvSpPr>
          <p:cNvPr id="134171" name="Line 27">
            <a:extLst>
              <a:ext uri="{FF2B5EF4-FFF2-40B4-BE49-F238E27FC236}">
                <a16:creationId xmlns:a16="http://schemas.microsoft.com/office/drawing/2014/main" id="{E239B67F-8D2B-4F36-9CED-9E15DAE6D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9450" y="2827338"/>
            <a:ext cx="427038" cy="55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RW"/>
          </a:p>
        </p:txBody>
      </p:sp>
      <p:sp>
        <p:nvSpPr>
          <p:cNvPr id="134172" name="Text Box 28">
            <a:extLst>
              <a:ext uri="{FF2B5EF4-FFF2-40B4-BE49-F238E27FC236}">
                <a16:creationId xmlns:a16="http://schemas.microsoft.com/office/drawing/2014/main" id="{9B3A0A60-ACE2-4460-85A5-9773CE992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8480" y="2381881"/>
            <a:ext cx="666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RW"/>
              <a:t>Point</a:t>
            </a:r>
          </a:p>
        </p:txBody>
      </p:sp>
      <p:sp>
        <p:nvSpPr>
          <p:cNvPr id="134173" name="Text Box 29">
            <a:extLst>
              <a:ext uri="{FF2B5EF4-FFF2-40B4-BE49-F238E27FC236}">
                <a16:creationId xmlns:a16="http://schemas.microsoft.com/office/drawing/2014/main" id="{19F1774E-726E-46A6-8B25-F1D482B35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8355" y="3765149"/>
            <a:ext cx="747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RW" dirty="0"/>
              <a:t>Circle</a:t>
            </a:r>
          </a:p>
        </p:txBody>
      </p:sp>
      <p:sp>
        <p:nvSpPr>
          <p:cNvPr id="134175" name="Line 31">
            <a:extLst>
              <a:ext uri="{FF2B5EF4-FFF2-40B4-BE49-F238E27FC236}">
                <a16:creationId xmlns:a16="http://schemas.microsoft.com/office/drawing/2014/main" id="{12352ACF-F524-42F2-802B-A506A2F81E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98767" y="2839081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RW"/>
          </a:p>
        </p:txBody>
      </p:sp>
      <p:sp>
        <p:nvSpPr>
          <p:cNvPr id="134176" name="Line 32">
            <a:extLst>
              <a:ext uri="{FF2B5EF4-FFF2-40B4-BE49-F238E27FC236}">
                <a16:creationId xmlns:a16="http://schemas.microsoft.com/office/drawing/2014/main" id="{34E522F9-05B6-446B-BC02-C733A5584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9042" y="2839081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RW"/>
          </a:p>
        </p:txBody>
      </p:sp>
      <p:sp>
        <p:nvSpPr>
          <p:cNvPr id="134177" name="Line 33">
            <a:extLst>
              <a:ext uri="{FF2B5EF4-FFF2-40B4-BE49-F238E27FC236}">
                <a16:creationId xmlns:a16="http://schemas.microsoft.com/office/drawing/2014/main" id="{E7465CAC-1D0D-4E6E-AD9C-089CFE055A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525" y="5334000"/>
            <a:ext cx="762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RW"/>
          </a:p>
        </p:txBody>
      </p:sp>
      <p:sp>
        <p:nvSpPr>
          <p:cNvPr id="134178" name="Line 34">
            <a:extLst>
              <a:ext uri="{FF2B5EF4-FFF2-40B4-BE49-F238E27FC236}">
                <a16:creationId xmlns:a16="http://schemas.microsoft.com/office/drawing/2014/main" id="{09215E0C-3CB3-4C69-8B8E-0878475DE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1725" y="5334000"/>
            <a:ext cx="838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RW"/>
          </a:p>
        </p:txBody>
      </p:sp>
      <p:sp>
        <p:nvSpPr>
          <p:cNvPr id="134179" name="Text Box 35">
            <a:extLst>
              <a:ext uri="{FF2B5EF4-FFF2-40B4-BE49-F238E27FC236}">
                <a16:creationId xmlns:a16="http://schemas.microsoft.com/office/drawing/2014/main" id="{69FAC1FE-38CA-46D6-9407-A15212344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725" y="4876801"/>
            <a:ext cx="711798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RW" b="1" dirty="0"/>
              <a:t>real</a:t>
            </a:r>
          </a:p>
          <a:p>
            <a:r>
              <a:rPr lang="en-US" altLang="en-RW" b="1" dirty="0" err="1"/>
              <a:t>imag</a:t>
            </a:r>
            <a:endParaRPr lang="en-US" altLang="en-RW" b="1" dirty="0"/>
          </a:p>
        </p:txBody>
      </p:sp>
      <p:sp>
        <p:nvSpPr>
          <p:cNvPr id="134180" name="Text Box 36">
            <a:extLst>
              <a:ext uri="{FF2B5EF4-FFF2-40B4-BE49-F238E27FC236}">
                <a16:creationId xmlns:a16="http://schemas.microsoft.com/office/drawing/2014/main" id="{A746BFE8-1467-434A-A81E-FB7BDE5D0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6172200"/>
            <a:ext cx="5952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RW" b="1"/>
              <a:t>real</a:t>
            </a:r>
          </a:p>
        </p:txBody>
      </p:sp>
      <p:sp>
        <p:nvSpPr>
          <p:cNvPr id="134181" name="Text Box 37">
            <a:extLst>
              <a:ext uri="{FF2B5EF4-FFF2-40B4-BE49-F238E27FC236}">
                <a16:creationId xmlns:a16="http://schemas.microsoft.com/office/drawing/2014/main" id="{A9B67FB3-3243-46D9-A509-F67879192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7725" y="6096000"/>
            <a:ext cx="71179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RW" b="1"/>
              <a:t>imag</a:t>
            </a:r>
          </a:p>
        </p:txBody>
      </p:sp>
      <p:sp>
        <p:nvSpPr>
          <p:cNvPr id="134184" name="Oval 40">
            <a:extLst>
              <a:ext uri="{FF2B5EF4-FFF2-40B4-BE49-F238E27FC236}">
                <a16:creationId xmlns:a16="http://schemas.microsoft.com/office/drawing/2014/main" id="{526850A6-F4FE-417E-866D-FAABE3DF3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0442" y="3524881"/>
            <a:ext cx="1295400" cy="6096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RW"/>
          </a:p>
        </p:txBody>
      </p:sp>
      <p:sp>
        <p:nvSpPr>
          <p:cNvPr id="134174" name="Text Box 30">
            <a:extLst>
              <a:ext uri="{FF2B5EF4-FFF2-40B4-BE49-F238E27FC236}">
                <a16:creationId xmlns:a16="http://schemas.microsoft.com/office/drawing/2014/main" id="{44452B85-E10E-4ABC-87F9-0FAA3B6FA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0442" y="3601081"/>
            <a:ext cx="10300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RW"/>
              <a:t>3D-Point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4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4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4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4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4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4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4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2" grpId="0"/>
      <p:bldP spid="134163" grpId="0"/>
      <p:bldP spid="134164" grpId="0"/>
      <p:bldP spid="134179" grpId="0" animBg="1"/>
      <p:bldP spid="134180" grpId="0" animBg="1"/>
      <p:bldP spid="134181" grpId="0" animBg="1"/>
    </p:bldLst>
  </p:timing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BC303B"/>
      </a:accent2>
      <a:accent3>
        <a:srgbClr val="CE4287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3_MO - v4.pptx" id="{D5AEBA98-7BE2-4600-B726-C10F88B0D5DD}" vid="{80972332-D852-4500-B88A-BEF94A57E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AD4E0F-D5B9-4E85-A9F9-55FB534FCA93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1225D5A-3A69-457C-B7D4-425712F5D4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E7F611-2872-4820-B95F-32B269E9A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0</TotalTime>
  <Words>2967</Words>
  <Application>Microsoft Office PowerPoint</Application>
  <PresentationFormat>Widescreen</PresentationFormat>
  <Paragraphs>922</Paragraphs>
  <Slides>80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5" baseType="lpstr">
      <vt:lpstr>微軟正黑體</vt:lpstr>
      <vt:lpstr>Arial</vt:lpstr>
      <vt:lpstr>Arial Unicode MS</vt:lpstr>
      <vt:lpstr>Calibri</vt:lpstr>
      <vt:lpstr>Comic Sans MS</vt:lpstr>
      <vt:lpstr>Corbel</vt:lpstr>
      <vt:lpstr>Courier New</vt:lpstr>
      <vt:lpstr>DejaVu Sans</vt:lpstr>
      <vt:lpstr>Droid Sans Fallback</vt:lpstr>
      <vt:lpstr>Gill Sans MT</vt:lpstr>
      <vt:lpstr>Times New Roman</vt:lpstr>
      <vt:lpstr>Wingdings</vt:lpstr>
      <vt:lpstr>Wingdings 2</vt:lpstr>
      <vt:lpstr>DividendVTI</vt:lpstr>
      <vt:lpstr>VISIO</vt:lpstr>
      <vt:lpstr>Data structures &amp; Algorithms with c++</vt:lpstr>
      <vt:lpstr>Course Outline</vt:lpstr>
      <vt:lpstr>Course PROGRESS</vt:lpstr>
      <vt:lpstr>Inheritance</vt:lpstr>
      <vt:lpstr>Inheritance Concept</vt:lpstr>
      <vt:lpstr>Inheritance Concept</vt:lpstr>
      <vt:lpstr>Inheritance Concept</vt:lpstr>
      <vt:lpstr>Inheritance Concept</vt:lpstr>
      <vt:lpstr>Inheritance Concept</vt:lpstr>
      <vt:lpstr>Why Inheritance ?</vt:lpstr>
      <vt:lpstr>Define a Class Hierarchy</vt:lpstr>
      <vt:lpstr>Class Derivation</vt:lpstr>
      <vt:lpstr>What to inherit?</vt:lpstr>
      <vt:lpstr>Access Control Over the Members</vt:lpstr>
      <vt:lpstr>Access Rights of Derived Classes</vt:lpstr>
      <vt:lpstr>Class Derivation</vt:lpstr>
      <vt:lpstr>Homework</vt:lpstr>
      <vt:lpstr>TYPES OF INHERITANCE</vt:lpstr>
      <vt:lpstr>TYPES OF INHERITANCE</vt:lpstr>
      <vt:lpstr>PowerPoint Presentation</vt:lpstr>
      <vt:lpstr>Templates</vt:lpstr>
      <vt:lpstr>Function Templates</vt:lpstr>
      <vt:lpstr>Using a template</vt:lpstr>
      <vt:lpstr>Class templates</vt:lpstr>
      <vt:lpstr>Implementation</vt:lpstr>
      <vt:lpstr>Object declarations using  template classes</vt:lpstr>
      <vt:lpstr>Example</vt:lpstr>
      <vt:lpstr>Class template    implementation</vt:lpstr>
      <vt:lpstr>A simple test routine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a try-catch Statement</vt:lpstr>
      <vt:lpstr>Standard Template Library</vt:lpstr>
      <vt:lpstr>Using the vector</vt:lpstr>
      <vt:lpstr>Manipulating vectors</vt:lpstr>
      <vt:lpstr>push_back() and pop_back()</vt:lpstr>
      <vt:lpstr>Polymorphism and Virtual Functions </vt:lpstr>
      <vt:lpstr>Learning Objectives</vt:lpstr>
      <vt:lpstr>Virtual Function Basics</vt:lpstr>
      <vt:lpstr>Figures Example</vt:lpstr>
      <vt:lpstr>Figures Example 2</vt:lpstr>
      <vt:lpstr>Figures Example: center()</vt:lpstr>
      <vt:lpstr>Figures Example: New Figure</vt:lpstr>
      <vt:lpstr>Figures Example: Virtual!</vt:lpstr>
      <vt:lpstr>Virtual Functions: Another Example</vt:lpstr>
      <vt:lpstr>Virtual Functions: Auto Parts</vt:lpstr>
      <vt:lpstr>Class Sale Definition</vt:lpstr>
      <vt:lpstr>Member Functions  savings and operator &lt;</vt:lpstr>
      <vt:lpstr>Class Sale</vt:lpstr>
      <vt:lpstr>Derived Class DiscountSale Defined</vt:lpstr>
      <vt:lpstr>DiscountSale’s Implementation  of bill()</vt:lpstr>
      <vt:lpstr>DiscountSale’s Implementation  of bill()</vt:lpstr>
      <vt:lpstr>Derived Class DiscountSale</vt:lpstr>
      <vt:lpstr>Virtual: Wow!</vt:lpstr>
      <vt:lpstr>Virtual: How?</vt:lpstr>
      <vt:lpstr>Overriding</vt:lpstr>
      <vt:lpstr>Virtual Functions: Why Not All?</vt:lpstr>
      <vt:lpstr>Pure Virtual Functions</vt:lpstr>
      <vt:lpstr>Abstract Base Classes</vt:lpstr>
      <vt:lpstr>Extended Type Compatibility</vt:lpstr>
      <vt:lpstr>Extended Type  Compatibility Example</vt:lpstr>
      <vt:lpstr>Classes Pet and Dog</vt:lpstr>
      <vt:lpstr>Using Classes Pet and Dog</vt:lpstr>
      <vt:lpstr>Slicing Problem</vt:lpstr>
      <vt:lpstr>Slicing Problem Fix</vt:lpstr>
      <vt:lpstr>Slicing Problem Example</vt:lpstr>
      <vt:lpstr>Slicing Problem Example</vt:lpstr>
      <vt:lpstr>Virtual Destructors</vt:lpstr>
      <vt:lpstr>Casting</vt:lpstr>
      <vt:lpstr>Downcasting</vt:lpstr>
      <vt:lpstr>Inner Workings of Virtual Functions</vt:lpstr>
      <vt:lpstr>Summary 1</vt:lpstr>
      <vt:lpstr>Summary 2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2020-12-29T19:21:38Z</dcterms:created>
  <dcterms:modified xsi:type="dcterms:W3CDTF">2021-01-20T05:09:40Z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