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4261" autoAdjust="0"/>
  </p:normalViewPr>
  <p:slideViewPr>
    <p:cSldViewPr snapToGrid="0">
      <p:cViewPr varScale="1">
        <p:scale>
          <a:sx n="49" d="100"/>
          <a:sy n="49" d="100"/>
        </p:scale>
        <p:origin x="1287" y="39"/>
      </p:cViewPr>
      <p:guideLst/>
    </p:cSldViewPr>
  </p:slideViewPr>
  <p:notesTextViewPr>
    <p:cViewPr>
      <p:scale>
        <a:sx n="1" d="1"/>
        <a:sy n="1" d="1"/>
      </p:scale>
      <p:origin x="0" y="-181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95C17-6F34-4ED5-9B6E-0D1B25943C32}"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CAA76-7BD6-4C2F-858D-B8E5D455F362}" type="slidenum">
              <a:rPr lang="en-US" smtClean="0"/>
              <a:t>‹#›</a:t>
            </a:fld>
            <a:endParaRPr lang="en-US"/>
          </a:p>
        </p:txBody>
      </p:sp>
    </p:spTree>
    <p:extLst>
      <p:ext uri="{BB962C8B-B14F-4D97-AF65-F5344CB8AC3E}">
        <p14:creationId xmlns:p14="http://schemas.microsoft.com/office/powerpoint/2010/main" val="73005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go over lists and tables and some new</a:t>
            </a:r>
            <a:r>
              <a:rPr lang="en-US" baseline="0" dirty="0" smtClean="0"/>
              <a:t> &lt;tags&gt; we haven’t talked about</a:t>
            </a:r>
            <a:endParaRPr lang="en-US" dirty="0"/>
          </a:p>
        </p:txBody>
      </p:sp>
      <p:sp>
        <p:nvSpPr>
          <p:cNvPr id="4" name="Slide Number Placeholder 3"/>
          <p:cNvSpPr>
            <a:spLocks noGrp="1"/>
          </p:cNvSpPr>
          <p:nvPr>
            <p:ph type="sldNum" sz="quarter" idx="10"/>
          </p:nvPr>
        </p:nvSpPr>
        <p:spPr/>
        <p:txBody>
          <a:bodyPr/>
          <a:lstStyle/>
          <a:p>
            <a:fld id="{068CAA76-7BD6-4C2F-858D-B8E5D455F362}" type="slidenum">
              <a:rPr lang="en-US" smtClean="0"/>
              <a:t>1</a:t>
            </a:fld>
            <a:endParaRPr lang="en-US"/>
          </a:p>
        </p:txBody>
      </p:sp>
    </p:spTree>
    <p:extLst>
      <p:ext uri="{BB962C8B-B14F-4D97-AF65-F5344CB8AC3E}">
        <p14:creationId xmlns:p14="http://schemas.microsoft.com/office/powerpoint/2010/main" val="400628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Suspect: In other words we should expect that the user information is in the wrong format, wrong range of valid values, until it’s proven innocent</a:t>
            </a:r>
          </a:p>
          <a:p>
            <a:pPr marL="171450" indent="-171450">
              <a:buFontTx/>
              <a:buChar char="-"/>
            </a:pPr>
            <a:endParaRPr lang="en-US" baseline="0" dirty="0" smtClean="0"/>
          </a:p>
          <a:p>
            <a:pPr marL="171450" indent="-171450">
              <a:buFontTx/>
              <a:buChar char="-"/>
            </a:pPr>
            <a:r>
              <a:rPr lang="en-US" baseline="0" dirty="0" smtClean="0"/>
              <a:t>First check: make sure that if we’re looking for an email address, that the user types in an email address</a:t>
            </a:r>
          </a:p>
          <a:p>
            <a:pPr marL="171450" indent="-171450">
              <a:buFontTx/>
              <a:buChar char="-"/>
            </a:pPr>
            <a:endParaRPr lang="en-US" baseline="0" dirty="0" smtClean="0"/>
          </a:p>
          <a:p>
            <a:pPr marL="171450" indent="-171450">
              <a:buFontTx/>
              <a:buChar char="-"/>
            </a:pPr>
            <a:r>
              <a:rPr lang="en-US" baseline="0" dirty="0" smtClean="0"/>
              <a:t>Why check data on both front and back end?</a:t>
            </a:r>
          </a:p>
          <a:p>
            <a:pPr marL="628650" lvl="1" indent="-171450">
              <a:buFontTx/>
              <a:buChar char="-"/>
            </a:pPr>
            <a:r>
              <a:rPr lang="en-US" baseline="0" dirty="0" smtClean="0"/>
              <a:t>The idea is to reduce the time for feedback to the end user</a:t>
            </a:r>
          </a:p>
          <a:p>
            <a:pPr marL="628650" lvl="1" indent="-171450">
              <a:buFontTx/>
              <a:buChar char="-"/>
            </a:pPr>
            <a:r>
              <a:rPr lang="en-US" baseline="0" dirty="0" smtClean="0"/>
              <a:t>With front-end validation, we can tell the user as quickly as possible why the form couldn’t be submitted</a:t>
            </a:r>
          </a:p>
          <a:p>
            <a:pPr marL="628650" lvl="1" indent="-171450">
              <a:buFontTx/>
              <a:buChar char="-"/>
            </a:pPr>
            <a:r>
              <a:rPr lang="en-US" baseline="0" dirty="0" smtClean="0"/>
              <a:t>If the user has JavaScript disabled or somehow the user bypasses the validation checks in the front-end, the back-end is that second layer of protection to make sure the user’s inputs are valid</a:t>
            </a:r>
          </a:p>
          <a:p>
            <a:pPr marL="628650" lvl="1" indent="-171450">
              <a:buFontTx/>
              <a:buChar char="-"/>
            </a:pPr>
            <a:endParaRPr lang="en-US" baseline="0" dirty="0" smtClean="0"/>
          </a:p>
          <a:p>
            <a:pPr marL="171450" lvl="0" indent="-171450">
              <a:buFontTx/>
              <a:buChar char="-"/>
            </a:pPr>
            <a:r>
              <a:rPr lang="en-US" baseline="0" dirty="0" smtClean="0"/>
              <a:t>The nice thing about HTML5</a:t>
            </a:r>
          </a:p>
          <a:p>
            <a:pPr marL="628650" lvl="1" indent="-171450">
              <a:buFontTx/>
              <a:buChar char="-"/>
            </a:pPr>
            <a:r>
              <a:rPr lang="en-US" baseline="0" dirty="0" smtClean="0"/>
              <a:t>No JavaScript is required to perform validation on the client-side</a:t>
            </a:r>
          </a:p>
          <a:p>
            <a:pPr marL="628650" lvl="1" indent="-171450">
              <a:buFontTx/>
              <a:buChar char="-"/>
            </a:pPr>
            <a:endParaRPr lang="en-US" baseline="0" dirty="0" smtClean="0"/>
          </a:p>
          <a:p>
            <a:pPr marL="171450" lvl="0" indent="-171450">
              <a:buFontTx/>
              <a:buChar char="-"/>
            </a:pPr>
            <a:r>
              <a:rPr lang="en-US" baseline="0" dirty="0" smtClean="0"/>
              <a:t>Let’s take a look at some of these validations</a:t>
            </a:r>
          </a:p>
          <a:p>
            <a:pPr marL="171450" lvl="0" indent="-171450">
              <a:buFontTx/>
              <a:buChar char="-"/>
            </a:pPr>
            <a:endParaRPr lang="en-US" baseline="0" dirty="0" smtClean="0"/>
          </a:p>
          <a:p>
            <a:pPr marL="171450" lvl="0" indent="-171450">
              <a:buFontTx/>
              <a:buChar char="-"/>
            </a:pPr>
            <a:r>
              <a:rPr lang="en-US" baseline="0" dirty="0" smtClean="0"/>
              <a:t>Last thing I want to go over are some new HTML5 controls and attributes that are pretty cool</a:t>
            </a:r>
          </a:p>
          <a:p>
            <a:pPr marL="628650" lvl="1" indent="-171450">
              <a:buFontTx/>
              <a:buChar char="-"/>
            </a:pPr>
            <a:r>
              <a:rPr lang="en-US" baseline="0" dirty="0" smtClean="0"/>
              <a:t>Typically or back in the day you’d have to create some script to handle certain behaviors in forms</a:t>
            </a:r>
          </a:p>
          <a:p>
            <a:pPr marL="628650" lvl="1" indent="-171450">
              <a:buFontTx/>
              <a:buChar char="-"/>
            </a:pPr>
            <a:r>
              <a:rPr lang="en-US" baseline="0" dirty="0" smtClean="0"/>
              <a:t>Now with HTML5 you can use these controls and attributes and they do cool behaviors without you having to write the script code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68CAA76-7BD6-4C2F-858D-B8E5D455F362}" type="slidenum">
              <a:rPr lang="en-US" smtClean="0"/>
              <a:t>10</a:t>
            </a:fld>
            <a:endParaRPr lang="en-US"/>
          </a:p>
        </p:txBody>
      </p:sp>
    </p:spTree>
    <p:extLst>
      <p:ext uri="{BB962C8B-B14F-4D97-AF65-F5344CB8AC3E}">
        <p14:creationId xmlns:p14="http://schemas.microsoft.com/office/powerpoint/2010/main" val="79045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List</a:t>
            </a:r>
            <a:r>
              <a:rPr lang="en-US" baseline="0" dirty="0" smtClean="0"/>
              <a:t>s are just one of a few ways of grouping content together</a:t>
            </a:r>
          </a:p>
          <a:p>
            <a:pPr marL="171450" indent="-171450">
              <a:buFontTx/>
              <a:buChar char="-"/>
            </a:pPr>
            <a:r>
              <a:rPr lang="en-US" baseline="0" dirty="0" smtClean="0"/>
              <a:t>There are 3 different types of lists in HTML5</a:t>
            </a:r>
          </a:p>
          <a:p>
            <a:pPr marL="628650" lvl="1" indent="-171450">
              <a:buFontTx/>
              <a:buChar char="-"/>
            </a:pPr>
            <a:r>
              <a:rPr lang="en-US" baseline="0" dirty="0" smtClean="0"/>
              <a:t>Unordered list</a:t>
            </a:r>
          </a:p>
          <a:p>
            <a:pPr marL="628650" lvl="1" indent="-171450">
              <a:buFontTx/>
              <a:buChar char="-"/>
            </a:pPr>
            <a:r>
              <a:rPr lang="en-US" baseline="0" dirty="0" smtClean="0"/>
              <a:t>Ordered list</a:t>
            </a:r>
          </a:p>
          <a:p>
            <a:pPr marL="628650" lvl="1" indent="-171450">
              <a:buFontTx/>
              <a:buChar char="-"/>
            </a:pPr>
            <a:r>
              <a:rPr lang="en-US" baseline="0" dirty="0" smtClean="0"/>
              <a:t>Definition list</a:t>
            </a:r>
            <a:endParaRPr lang="en-US" dirty="0"/>
          </a:p>
        </p:txBody>
      </p:sp>
      <p:sp>
        <p:nvSpPr>
          <p:cNvPr id="4" name="Slide Number Placeholder 3"/>
          <p:cNvSpPr>
            <a:spLocks noGrp="1"/>
          </p:cNvSpPr>
          <p:nvPr>
            <p:ph type="sldNum" sz="quarter" idx="10"/>
          </p:nvPr>
        </p:nvSpPr>
        <p:spPr/>
        <p:txBody>
          <a:bodyPr/>
          <a:lstStyle/>
          <a:p>
            <a:fld id="{068CAA76-7BD6-4C2F-858D-B8E5D455F362}" type="slidenum">
              <a:rPr lang="en-US" smtClean="0"/>
              <a:t>2</a:t>
            </a:fld>
            <a:endParaRPr lang="en-US"/>
          </a:p>
        </p:txBody>
      </p:sp>
    </p:spTree>
    <p:extLst>
      <p:ext uri="{BB962C8B-B14F-4D97-AF65-F5344CB8AC3E}">
        <p14:creationId xmlns:p14="http://schemas.microsoft.com/office/powerpoint/2010/main" val="168732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 think the best way to understand how lists work is do</a:t>
            </a:r>
            <a:r>
              <a:rPr lang="en-US" baseline="0" dirty="0" smtClean="0"/>
              <a:t> some practice</a:t>
            </a:r>
          </a:p>
        </p:txBody>
      </p:sp>
      <p:sp>
        <p:nvSpPr>
          <p:cNvPr id="4" name="Slide Number Placeholder 3"/>
          <p:cNvSpPr>
            <a:spLocks noGrp="1"/>
          </p:cNvSpPr>
          <p:nvPr>
            <p:ph type="sldNum" sz="quarter" idx="10"/>
          </p:nvPr>
        </p:nvSpPr>
        <p:spPr/>
        <p:txBody>
          <a:bodyPr/>
          <a:lstStyle/>
          <a:p>
            <a:fld id="{068CAA76-7BD6-4C2F-858D-B8E5D455F362}" type="slidenum">
              <a:rPr lang="en-US" smtClean="0"/>
              <a:t>3</a:t>
            </a:fld>
            <a:endParaRPr lang="en-US"/>
          </a:p>
        </p:txBody>
      </p:sp>
    </p:spTree>
    <p:extLst>
      <p:ext uri="{BB962C8B-B14F-4D97-AF65-F5344CB8AC3E}">
        <p14:creationId xmlns:p14="http://schemas.microsoft.com/office/powerpoint/2010/main" val="305365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Let’s create a</a:t>
            </a:r>
            <a:r>
              <a:rPr lang="en-US" baseline="0" dirty="0" smtClean="0"/>
              <a:t>n example of a definition list in w3schools.com webpage</a:t>
            </a:r>
          </a:p>
          <a:p>
            <a:pPr marL="171450" indent="-171450">
              <a:buFontTx/>
              <a:buChar char="-"/>
            </a:pPr>
            <a:r>
              <a:rPr lang="en-US" baseline="0" dirty="0" smtClean="0"/>
              <a:t>Example: text chat acronyms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TBH: to be honest</a:t>
            </a:r>
          </a:p>
          <a:p>
            <a:pPr marL="628650" lvl="1" indent="-171450">
              <a:buFontTx/>
              <a:buChar char="-"/>
            </a:pPr>
            <a:r>
              <a:rPr lang="en-US" baseline="0" dirty="0" smtClean="0"/>
              <a:t>CYT: see you tomorrow</a:t>
            </a:r>
          </a:p>
          <a:p>
            <a:pPr marL="628650" lvl="1" indent="-171450">
              <a:buFontTx/>
              <a:buChar char="-"/>
            </a:pPr>
            <a:r>
              <a:rPr lang="en-US" baseline="0" dirty="0" smtClean="0"/>
              <a:t>RBTL: read between the lines</a:t>
            </a:r>
          </a:p>
          <a:p>
            <a:pPr marL="628650" lvl="1" indent="-171450">
              <a:buFontTx/>
              <a:buChar char="-"/>
            </a:pPr>
            <a:r>
              <a:rPr lang="en-US" baseline="0" dirty="0" smtClean="0"/>
              <a:t>SWAK: sealed or sent with a kiss</a:t>
            </a:r>
          </a:p>
          <a:p>
            <a:pPr marL="628650" lvl="1" indent="-171450">
              <a:buFontTx/>
              <a:buChar char="-"/>
            </a:pPr>
            <a:r>
              <a:rPr lang="en-US" baseline="0" dirty="0" smtClean="0"/>
              <a:t>WYWH: wish you were here</a:t>
            </a:r>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068CAA76-7BD6-4C2F-858D-B8E5D455F362}" type="slidenum">
              <a:rPr lang="en-US" smtClean="0"/>
              <a:t>4</a:t>
            </a:fld>
            <a:endParaRPr lang="en-US"/>
          </a:p>
        </p:txBody>
      </p:sp>
    </p:spTree>
    <p:extLst>
      <p:ext uri="{BB962C8B-B14F-4D97-AF65-F5344CB8AC3E}">
        <p14:creationId xmlns:p14="http://schemas.microsoft.com/office/powerpoint/2010/main" val="236539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&lt;pre&gt; means “pre-formatted”</a:t>
            </a:r>
          </a:p>
          <a:p>
            <a:pPr marL="171450" indent="-171450">
              <a:buFontTx/>
              <a:buChar char="-"/>
            </a:pPr>
            <a:r>
              <a:rPr lang="en-US" baseline="0" dirty="0" smtClean="0"/>
              <a:t>Let’s go back to our w3schools demo</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068CAA76-7BD6-4C2F-858D-B8E5D455F362}" type="slidenum">
              <a:rPr lang="en-US" smtClean="0"/>
              <a:t>5</a:t>
            </a:fld>
            <a:endParaRPr lang="en-US"/>
          </a:p>
        </p:txBody>
      </p:sp>
    </p:spTree>
    <p:extLst>
      <p:ext uri="{BB962C8B-B14F-4D97-AF65-F5344CB8AC3E}">
        <p14:creationId xmlns:p14="http://schemas.microsoft.com/office/powerpoint/2010/main" val="60822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horizontal rule</a:t>
            </a:r>
          </a:p>
          <a:p>
            <a:pPr marL="171450" indent="-171450">
              <a:buFontTx/>
              <a:buChar char="-"/>
            </a:pPr>
            <a:r>
              <a:rPr lang="en-US" dirty="0" smtClean="0"/>
              <a:t>Add</a:t>
            </a:r>
            <a:r>
              <a:rPr lang="en-US" baseline="0" dirty="0" smtClean="0"/>
              <a:t> it to our existing demo to demonstrate</a:t>
            </a:r>
          </a:p>
          <a:p>
            <a:pPr marL="171450" indent="-171450">
              <a:buFontTx/>
              <a:buChar char="-"/>
            </a:pPr>
            <a:endParaRPr lang="en-US" baseline="0" dirty="0" smtClean="0"/>
          </a:p>
          <a:p>
            <a:pPr marL="171450" indent="-171450">
              <a:buFontTx/>
              <a:buChar char="-"/>
            </a:pPr>
            <a:r>
              <a:rPr lang="en-US" baseline="0" dirty="0" smtClean="0"/>
              <a:t>Let’s look at some CSS styling properties for lists</a:t>
            </a:r>
          </a:p>
          <a:p>
            <a:pPr marL="628650" lvl="1" indent="-171450">
              <a:buFontTx/>
              <a:buChar char="-"/>
            </a:pPr>
            <a:r>
              <a:rPr lang="en-US" baseline="0" dirty="0" smtClean="0"/>
              <a:t>Open up desktop example</a:t>
            </a:r>
          </a:p>
        </p:txBody>
      </p:sp>
      <p:sp>
        <p:nvSpPr>
          <p:cNvPr id="4" name="Slide Number Placeholder 3"/>
          <p:cNvSpPr>
            <a:spLocks noGrp="1"/>
          </p:cNvSpPr>
          <p:nvPr>
            <p:ph type="sldNum" sz="quarter" idx="10"/>
          </p:nvPr>
        </p:nvSpPr>
        <p:spPr/>
        <p:txBody>
          <a:bodyPr/>
          <a:lstStyle/>
          <a:p>
            <a:fld id="{068CAA76-7BD6-4C2F-858D-B8E5D455F362}" type="slidenum">
              <a:rPr lang="en-US" smtClean="0"/>
              <a:t>6</a:t>
            </a:fld>
            <a:endParaRPr lang="en-US"/>
          </a:p>
        </p:txBody>
      </p:sp>
    </p:spTree>
    <p:extLst>
      <p:ext uri="{BB962C8B-B14F-4D97-AF65-F5344CB8AC3E}">
        <p14:creationId xmlns:p14="http://schemas.microsoft.com/office/powerpoint/2010/main" val="932386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 when you need to render tabular data,</a:t>
            </a:r>
            <a:r>
              <a:rPr lang="en-US" baseline="0" dirty="0" smtClean="0"/>
              <a:t> use HTML5 table</a:t>
            </a:r>
          </a:p>
          <a:p>
            <a:pPr marL="628650" lvl="1" indent="-171450">
              <a:buFontTx/>
              <a:buChar char="-"/>
            </a:pPr>
            <a:r>
              <a:rPr lang="en-US" baseline="0" dirty="0" smtClean="0"/>
              <a:t>Comprised about a dozen optional HTML5 elements</a:t>
            </a:r>
          </a:p>
          <a:p>
            <a:pPr marL="171450" lvl="0" indent="-171450">
              <a:buFontTx/>
              <a:buChar char="-"/>
            </a:pPr>
            <a:r>
              <a:rPr lang="en-US" baseline="0" dirty="0" smtClean="0"/>
              <a:t>At a minimum you will want to define a header row</a:t>
            </a:r>
          </a:p>
          <a:p>
            <a:pPr marL="171450" lvl="0" indent="-171450">
              <a:buFontTx/>
              <a:buChar char="-"/>
            </a:pPr>
            <a:r>
              <a:rPr lang="en-US" baseline="0" dirty="0" smtClean="0"/>
              <a:t>As well as individual data rows that contain cells with the data you want to display to the user</a:t>
            </a:r>
          </a:p>
          <a:p>
            <a:pPr marL="171450" lvl="0" indent="-171450">
              <a:buFontTx/>
              <a:buChar char="-"/>
            </a:pPr>
            <a:endParaRPr lang="en-US" baseline="0" dirty="0" smtClean="0"/>
          </a:p>
          <a:p>
            <a:pPr marL="171450" lvl="0" indent="-171450">
              <a:buFontTx/>
              <a:buChar char="-"/>
            </a:pPr>
            <a:r>
              <a:rPr lang="en-US" baseline="0" dirty="0" smtClean="0"/>
              <a:t>Let’s create one together</a:t>
            </a:r>
          </a:p>
          <a:p>
            <a:pPr marL="628650" lvl="1" indent="-171450">
              <a:buFontTx/>
              <a:buChar char="-"/>
            </a:pPr>
            <a:r>
              <a:rPr lang="en-US" baseline="0" dirty="0" smtClean="0"/>
              <a:t>Go back to w3schools.com</a:t>
            </a:r>
          </a:p>
          <a:p>
            <a:pPr marL="171450" lvl="0" indent="-171450">
              <a:buFontTx/>
              <a:buChar char="-"/>
            </a:pPr>
            <a:endParaRPr lang="en-US" baseline="0" dirty="0" smtClean="0"/>
          </a:p>
          <a:p>
            <a:pPr marL="171450" lvl="0" indent="-171450">
              <a:buFontTx/>
              <a:buChar char="-"/>
            </a:pPr>
            <a:r>
              <a:rPr lang="en-US" dirty="0" smtClean="0"/>
              <a:t>&lt;table&gt; </a:t>
            </a:r>
          </a:p>
          <a:p>
            <a:pPr marL="0" lvl="0" indent="0">
              <a:buFontTx/>
              <a:buNone/>
            </a:pPr>
            <a:r>
              <a:rPr lang="en-US" baseline="0" dirty="0" smtClean="0"/>
              <a:t>       </a:t>
            </a:r>
            <a:r>
              <a:rPr lang="en-US" dirty="0" smtClean="0"/>
              <a:t>&lt;caption&gt;Characteristics with positive and negative sides&lt;/caption&gt;</a:t>
            </a:r>
          </a:p>
          <a:p>
            <a:pPr marL="0" lvl="0" indent="0">
              <a:buFontTx/>
              <a:buNone/>
            </a:pPr>
            <a:r>
              <a:rPr lang="en-US" baseline="0" dirty="0" smtClean="0"/>
              <a:t>       </a:t>
            </a:r>
            <a:r>
              <a:rPr lang="en-US" dirty="0" smtClean="0"/>
              <a:t>&lt;</a:t>
            </a:r>
            <a:r>
              <a:rPr lang="en-US" dirty="0" err="1" smtClean="0"/>
              <a:t>thead</a:t>
            </a:r>
            <a:r>
              <a:rPr lang="en-US" dirty="0" smtClean="0"/>
              <a:t>&gt; </a:t>
            </a:r>
          </a:p>
          <a:p>
            <a:pPr marL="0" lvl="0" indent="0">
              <a:buFontTx/>
              <a:buNone/>
            </a:pPr>
            <a:r>
              <a:rPr lang="en-US" dirty="0" smtClean="0"/>
              <a:t>         &lt;</a:t>
            </a:r>
            <a:r>
              <a:rPr lang="en-US" dirty="0" err="1" smtClean="0"/>
              <a:t>tr</a:t>
            </a:r>
            <a:r>
              <a:rPr lang="en-US" dirty="0" smtClean="0"/>
              <a:t>&gt; </a:t>
            </a:r>
          </a:p>
          <a:p>
            <a:pPr marL="0" lvl="0" indent="0">
              <a:buFontTx/>
              <a:buNone/>
            </a:pPr>
            <a:r>
              <a:rPr lang="en-US" dirty="0" smtClean="0"/>
              <a:t>           &lt;</a:t>
            </a:r>
            <a:r>
              <a:rPr lang="en-US" dirty="0" err="1" smtClean="0"/>
              <a:t>th</a:t>
            </a:r>
            <a:r>
              <a:rPr lang="en-US" dirty="0" smtClean="0"/>
              <a:t>&gt; Characteristic </a:t>
            </a:r>
          </a:p>
          <a:p>
            <a:pPr marL="0" lvl="0" indent="0">
              <a:buFontTx/>
              <a:buNone/>
            </a:pPr>
            <a:r>
              <a:rPr lang="en-US" dirty="0" smtClean="0"/>
              <a:t>           &lt;</a:t>
            </a:r>
            <a:r>
              <a:rPr lang="en-US" dirty="0" err="1" smtClean="0"/>
              <a:t>th</a:t>
            </a:r>
            <a:r>
              <a:rPr lang="en-US" dirty="0" smtClean="0"/>
              <a:t>&gt; Negative </a:t>
            </a:r>
          </a:p>
          <a:p>
            <a:pPr marL="0" lvl="0" indent="0">
              <a:buFontTx/>
              <a:buNone/>
            </a:pPr>
            <a:r>
              <a:rPr lang="en-US" dirty="0" smtClean="0"/>
              <a:t>           &lt;</a:t>
            </a:r>
            <a:r>
              <a:rPr lang="en-US" dirty="0" err="1" smtClean="0"/>
              <a:t>th</a:t>
            </a:r>
            <a:r>
              <a:rPr lang="en-US" dirty="0" smtClean="0"/>
              <a:t>&gt; Positive </a:t>
            </a:r>
          </a:p>
          <a:p>
            <a:pPr marL="0" lvl="0" indent="0">
              <a:buFontTx/>
              <a:buNone/>
            </a:pPr>
            <a:r>
              <a:rPr lang="en-US" dirty="0" smtClean="0"/>
              <a:t>       &lt;</a:t>
            </a:r>
            <a:r>
              <a:rPr lang="en-US" dirty="0" err="1" smtClean="0"/>
              <a:t>tbody</a:t>
            </a:r>
            <a:r>
              <a:rPr lang="en-US" dirty="0" smtClean="0"/>
              <a:t>&gt; </a:t>
            </a:r>
          </a:p>
          <a:p>
            <a:pPr marL="0" lvl="0" indent="0">
              <a:buFontTx/>
              <a:buNone/>
            </a:pPr>
            <a:r>
              <a:rPr lang="en-US" dirty="0" smtClean="0"/>
              <a:t>         &lt;</a:t>
            </a:r>
            <a:r>
              <a:rPr lang="en-US" dirty="0" err="1" smtClean="0"/>
              <a:t>tr</a:t>
            </a:r>
            <a:r>
              <a:rPr lang="en-US" dirty="0" smtClean="0"/>
              <a:t>&gt; </a:t>
            </a:r>
          </a:p>
          <a:p>
            <a:pPr marL="0" lvl="0" indent="0">
              <a:buFontTx/>
              <a:buNone/>
            </a:pPr>
            <a:r>
              <a:rPr lang="en-US" dirty="0" smtClean="0"/>
              <a:t>           &lt;</a:t>
            </a:r>
            <a:r>
              <a:rPr lang="en-US" dirty="0" err="1" smtClean="0"/>
              <a:t>th</a:t>
            </a:r>
            <a:r>
              <a:rPr lang="en-US" dirty="0" smtClean="0"/>
              <a:t>&gt; Mood </a:t>
            </a:r>
          </a:p>
          <a:p>
            <a:pPr marL="0" lvl="0" indent="0">
              <a:buFontTx/>
              <a:buNone/>
            </a:pPr>
            <a:r>
              <a:rPr lang="en-US" dirty="0" smtClean="0"/>
              <a:t>           &lt;td&gt; Sad </a:t>
            </a:r>
          </a:p>
          <a:p>
            <a:pPr marL="0" lvl="0" indent="0">
              <a:buFontTx/>
              <a:buNone/>
            </a:pPr>
            <a:r>
              <a:rPr lang="en-US" dirty="0" smtClean="0"/>
              <a:t>           &lt;td&gt; Happy </a:t>
            </a:r>
          </a:p>
          <a:p>
            <a:pPr marL="0" lvl="0" indent="0">
              <a:buFontTx/>
              <a:buNone/>
            </a:pPr>
            <a:r>
              <a:rPr lang="en-US" dirty="0" smtClean="0"/>
              <a:t>         &lt;</a:t>
            </a:r>
            <a:r>
              <a:rPr lang="en-US" dirty="0" err="1" smtClean="0"/>
              <a:t>tr</a:t>
            </a:r>
            <a:r>
              <a:rPr lang="en-US" dirty="0" smtClean="0"/>
              <a:t>&gt; </a:t>
            </a:r>
          </a:p>
          <a:p>
            <a:pPr marL="0" lvl="0" indent="0">
              <a:buFontTx/>
              <a:buNone/>
            </a:pPr>
            <a:r>
              <a:rPr lang="en-US" dirty="0" smtClean="0"/>
              <a:t>           &lt;</a:t>
            </a:r>
            <a:r>
              <a:rPr lang="en-US" dirty="0" err="1" smtClean="0"/>
              <a:t>th</a:t>
            </a:r>
            <a:r>
              <a:rPr lang="en-US" dirty="0" smtClean="0"/>
              <a:t>&gt; Grade </a:t>
            </a:r>
          </a:p>
          <a:p>
            <a:pPr marL="0" lvl="0" indent="0">
              <a:buFontTx/>
              <a:buNone/>
            </a:pPr>
            <a:r>
              <a:rPr lang="en-US" dirty="0" smtClean="0"/>
              <a:t>         &lt;td&gt; Failing </a:t>
            </a:r>
          </a:p>
          <a:p>
            <a:pPr marL="0" lvl="0" indent="0">
              <a:buFontTx/>
              <a:buNone/>
            </a:pPr>
            <a:r>
              <a:rPr lang="en-US" dirty="0" smtClean="0"/>
              <a:t>         &lt;td&gt; Passing </a:t>
            </a:r>
          </a:p>
          <a:p>
            <a:pPr marL="0" lvl="0" indent="0">
              <a:buFontTx/>
              <a:buNone/>
            </a:pPr>
            <a:r>
              <a:rPr lang="en-US" dirty="0" smtClean="0"/>
              <a:t>       &lt;/table&gt;</a:t>
            </a:r>
          </a:p>
          <a:p>
            <a:pPr marL="0" lvl="0" indent="0">
              <a:buFontTx/>
              <a:buNone/>
            </a:pPr>
            <a:endParaRPr lang="en-US" dirty="0" smtClean="0"/>
          </a:p>
          <a:p>
            <a:pPr marL="171450" lvl="0" indent="-171450">
              <a:buFontTx/>
              <a:buChar char="-"/>
            </a:pPr>
            <a:r>
              <a:rPr lang="en-US" dirty="0" smtClean="0"/>
              <a:t>Now let’s look at some CSS styling elements</a:t>
            </a:r>
          </a:p>
          <a:p>
            <a:pPr marL="628650" lvl="1" indent="-171450">
              <a:buFontTx/>
              <a:buChar char="-"/>
            </a:pPr>
            <a:r>
              <a:rPr lang="en-US" dirty="0" smtClean="0"/>
              <a:t>Visit: http://www.w3schools.com/css/css_table.asp</a:t>
            </a:r>
          </a:p>
        </p:txBody>
      </p:sp>
      <p:sp>
        <p:nvSpPr>
          <p:cNvPr id="4" name="Slide Number Placeholder 3"/>
          <p:cNvSpPr>
            <a:spLocks noGrp="1"/>
          </p:cNvSpPr>
          <p:nvPr>
            <p:ph type="sldNum" sz="quarter" idx="10"/>
          </p:nvPr>
        </p:nvSpPr>
        <p:spPr/>
        <p:txBody>
          <a:bodyPr/>
          <a:lstStyle/>
          <a:p>
            <a:fld id="{068CAA76-7BD6-4C2F-858D-B8E5D455F362}" type="slidenum">
              <a:rPr lang="en-US" smtClean="0"/>
              <a:t>7</a:t>
            </a:fld>
            <a:endParaRPr lang="en-US"/>
          </a:p>
        </p:txBody>
      </p:sp>
    </p:spTree>
    <p:extLst>
      <p:ext uri="{BB962C8B-B14F-4D97-AF65-F5344CB8AC3E}">
        <p14:creationId xmlns:p14="http://schemas.microsoft.com/office/powerpoint/2010/main" val="24062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 up until</a:t>
            </a:r>
            <a:r>
              <a:rPr lang="en-US" baseline="0" dirty="0" smtClean="0"/>
              <a:t> now all of our HTML5 work has been to display information to the user but now we’re going to retrieve information from the user</a:t>
            </a:r>
          </a:p>
          <a:p>
            <a:pPr marL="171450" indent="-171450">
              <a:buFontTx/>
              <a:buChar char="-"/>
            </a:pPr>
            <a:r>
              <a:rPr lang="en-US" dirty="0" smtClean="0"/>
              <a:t>You’ve used forms on web pages before</a:t>
            </a:r>
          </a:p>
          <a:p>
            <a:pPr marL="628650" lvl="1" indent="-171450">
              <a:buFontTx/>
              <a:buChar char="-"/>
            </a:pPr>
            <a:r>
              <a:rPr lang="en-US" dirty="0" smtClean="0"/>
              <a:t>If</a:t>
            </a:r>
            <a:r>
              <a:rPr lang="en-US" baseline="0" dirty="0" smtClean="0"/>
              <a:t> you’ve ever signed up for a username and password for a website</a:t>
            </a:r>
          </a:p>
          <a:p>
            <a:pPr marL="628650" lvl="1" indent="-171450">
              <a:buFontTx/>
              <a:buChar char="-"/>
            </a:pPr>
            <a:r>
              <a:rPr lang="en-US" baseline="0" dirty="0" smtClean="0"/>
              <a:t>If you’ve ever purchased anything from the internet</a:t>
            </a:r>
          </a:p>
          <a:p>
            <a:pPr marL="171450" lvl="0" indent="-171450">
              <a:buFontTx/>
              <a:buChar char="-"/>
            </a:pPr>
            <a:r>
              <a:rPr lang="en-US" baseline="0" dirty="0" smtClean="0"/>
              <a:t>There are different types of form fields to collect different type of data</a:t>
            </a:r>
          </a:p>
          <a:p>
            <a:pPr marL="171450" lvl="0" indent="-171450">
              <a:buFontTx/>
              <a:buChar char="-"/>
            </a:pPr>
            <a:endParaRPr lang="en-US" baseline="0" dirty="0" smtClean="0"/>
          </a:p>
          <a:p>
            <a:pPr marL="171450" lvl="0" indent="-171450">
              <a:buFontTx/>
              <a:buChar char="-"/>
            </a:pPr>
            <a:r>
              <a:rPr lang="en-US" baseline="0" dirty="0" smtClean="0"/>
              <a:t>So first we’re going to talk about forms and look at the different elements that a form consist of</a:t>
            </a:r>
          </a:p>
          <a:p>
            <a:pPr marL="171450" lvl="0" indent="-171450">
              <a:buFontTx/>
              <a:buChar char="-"/>
            </a:pPr>
            <a:r>
              <a:rPr lang="en-US" baseline="0" dirty="0" smtClean="0"/>
              <a:t>Then we’re going to build our own form</a:t>
            </a:r>
          </a:p>
          <a:p>
            <a:pPr marL="171450" lvl="0" indent="-171450">
              <a:buFontTx/>
              <a:buChar char="-"/>
            </a:pPr>
            <a:endParaRPr lang="en-US" baseline="0" dirty="0" smtClean="0"/>
          </a:p>
          <a:p>
            <a:pPr marL="171450" lvl="0" indent="-171450">
              <a:buFontTx/>
              <a:buChar char="-"/>
            </a:pPr>
            <a:r>
              <a:rPr lang="en-US" baseline="0" dirty="0" smtClean="0"/>
              <a:t>Show definition</a:t>
            </a:r>
          </a:p>
          <a:p>
            <a:pPr marL="171450" lvl="0" indent="-171450">
              <a:buFontTx/>
              <a:buChar char="-"/>
            </a:pPr>
            <a:endParaRPr lang="en-US" baseline="0" dirty="0" smtClean="0"/>
          </a:p>
          <a:p>
            <a:pPr marL="171450" lvl="0" indent="-171450">
              <a:buFontTx/>
              <a:buChar char="-"/>
            </a:pPr>
            <a:r>
              <a:rPr lang="en-US" baseline="0" dirty="0" smtClean="0"/>
              <a:t>OK, so whenever a user types information into form fields (like a textbox for example) or makes selections in form fields like a checkbox or a radio button, all of that information needs to somehow be sent back to the server so that you can use the data (or else what’s the point of having a form and having the user fill out the form)</a:t>
            </a:r>
          </a:p>
          <a:p>
            <a:pPr marL="171450" lvl="0" indent="-171450">
              <a:buFontTx/>
              <a:buChar char="-"/>
            </a:pPr>
            <a:r>
              <a:rPr lang="en-US" baseline="0" dirty="0" smtClean="0"/>
              <a:t>We need to collect that information. But how does that work?</a:t>
            </a:r>
          </a:p>
          <a:p>
            <a:pPr marL="171450" lvl="0" indent="-171450">
              <a:buFontTx/>
              <a:buChar char="-"/>
            </a:pPr>
            <a:r>
              <a:rPr lang="en-US" baseline="0" dirty="0" smtClean="0"/>
              <a:t>When the user clicks the submit button, all of that information gets bundled up and sent somewhere. How that information is bundled up and where that information is sent is determined by the settings in the HTML element called the &lt;form&gt; element</a:t>
            </a:r>
          </a:p>
          <a:p>
            <a:pPr marL="171450" lvl="0" indent="-171450">
              <a:buFontTx/>
              <a:buChar char="-"/>
            </a:pPr>
            <a:r>
              <a:rPr lang="en-US" baseline="0" dirty="0" smtClean="0"/>
              <a:t>(next animation)</a:t>
            </a:r>
          </a:p>
          <a:p>
            <a:pPr marL="171450" lvl="0" indent="-171450">
              <a:buFontTx/>
              <a:buChar char="-"/>
            </a:pPr>
            <a:r>
              <a:rPr lang="en-US" baseline="0" dirty="0" smtClean="0"/>
              <a:t>Here is a typical form element and we’ll be writing one of these on our own.</a:t>
            </a:r>
          </a:p>
          <a:p>
            <a:pPr marL="628650" lvl="1" indent="-171450">
              <a:buFontTx/>
              <a:buChar char="-"/>
            </a:pPr>
            <a:r>
              <a:rPr lang="en-US" baseline="0" dirty="0" smtClean="0"/>
              <a:t>You have an opening form element and a closing form element</a:t>
            </a:r>
          </a:p>
          <a:p>
            <a:pPr marL="628650" lvl="1" indent="-171450">
              <a:buFontTx/>
              <a:buChar char="-"/>
            </a:pPr>
            <a:r>
              <a:rPr lang="en-US" baseline="0" dirty="0" smtClean="0"/>
              <a:t>And we have two important attributes</a:t>
            </a:r>
          </a:p>
          <a:p>
            <a:pPr marL="1085850" lvl="2" indent="-171450">
              <a:buFontTx/>
              <a:buChar char="-"/>
            </a:pPr>
            <a:r>
              <a:rPr lang="en-US" baseline="0" dirty="0" smtClean="0"/>
              <a:t>The method attribute and the action attribute</a:t>
            </a:r>
          </a:p>
          <a:p>
            <a:pPr marL="628650" lvl="1" indent="-171450">
              <a:buFontTx/>
              <a:buChar char="-"/>
            </a:pPr>
            <a:r>
              <a:rPr lang="en-US" baseline="0" dirty="0" smtClean="0"/>
              <a:t>You can see that I sent the method attribute equal to POST</a:t>
            </a:r>
          </a:p>
          <a:p>
            <a:pPr marL="628650" lvl="1" indent="-171450">
              <a:buFontTx/>
              <a:buChar char="-"/>
            </a:pPr>
            <a:r>
              <a:rPr lang="en-US" baseline="0" dirty="0" smtClean="0"/>
              <a:t>POST is one of several different types of HTTP messages</a:t>
            </a:r>
          </a:p>
          <a:p>
            <a:pPr marL="628650" lvl="1" indent="-171450">
              <a:buFontTx/>
              <a:buChar char="-"/>
            </a:pPr>
            <a:r>
              <a:rPr lang="en-US" baseline="0" dirty="0" smtClean="0"/>
              <a:t>Another common one is GET</a:t>
            </a:r>
          </a:p>
          <a:p>
            <a:pPr marL="628650" lvl="1" indent="-171450">
              <a:buFontTx/>
              <a:buChar char="-"/>
            </a:pPr>
            <a:r>
              <a:rPr lang="en-US" baseline="0" dirty="0" smtClean="0"/>
              <a:t>A post message says that you should encode all of the form data and bundle it into the body</a:t>
            </a:r>
          </a:p>
          <a:p>
            <a:pPr marL="628650" lvl="1" indent="-171450">
              <a:buFontTx/>
              <a:buChar char="-"/>
            </a:pPr>
            <a:r>
              <a:rPr lang="en-US" baseline="0" dirty="0" smtClean="0"/>
              <a:t>There’s a lot more involved in the POST and GET methods but it gets a little more advanced and for the purpose of class we just need to include it in order for the form to work</a:t>
            </a:r>
          </a:p>
          <a:p>
            <a:pPr marL="171450" lvl="0" indent="-171450">
              <a:buFontTx/>
              <a:buChar char="-"/>
            </a:pPr>
            <a:r>
              <a:rPr lang="en-US" baseline="0" dirty="0" smtClean="0"/>
              <a:t>The action attribute is the destination of the form’s submission</a:t>
            </a:r>
          </a:p>
          <a:p>
            <a:pPr marL="628650" lvl="1" indent="-171450">
              <a:buFontTx/>
              <a:buChar char="-"/>
            </a:pPr>
            <a:r>
              <a:rPr lang="en-US" baseline="0" dirty="0" smtClean="0"/>
              <a:t>Typically the forms submission will be to a server side technology such as asp.net or PHP</a:t>
            </a:r>
          </a:p>
          <a:p>
            <a:pPr marL="628650" lvl="1" indent="-171450">
              <a:buFontTx/>
              <a:buChar char="-"/>
            </a:pPr>
            <a:r>
              <a:rPr lang="en-US" baseline="0" dirty="0" smtClean="0"/>
              <a:t>But that is also out of the scope of this class as it deals with back-end technology and really, as a front-end developer it’s a good idea to know how this all works and I encourage you all to do some further research on this and after this class, perhaps take a back-end development course</a:t>
            </a:r>
          </a:p>
          <a:p>
            <a:pPr marL="628650" lvl="1" indent="-171450">
              <a:buFontTx/>
              <a:buChar char="-"/>
            </a:pPr>
            <a:r>
              <a:rPr lang="en-US" baseline="0" dirty="0" smtClean="0"/>
              <a:t>But for now, just know that the action is the destination of the form’s submission</a:t>
            </a:r>
          </a:p>
          <a:p>
            <a:pPr marL="1085850" lvl="2" indent="-171450">
              <a:buFontTx/>
              <a:buChar char="-"/>
            </a:pPr>
            <a:r>
              <a:rPr lang="en-US" baseline="0" dirty="0" smtClean="0"/>
              <a:t>And since we don’t have it hooked up. For our demonstration, this form will break once the submit button is clicked</a:t>
            </a:r>
          </a:p>
          <a:p>
            <a:pPr marL="1085850" lvl="2" indent="-171450">
              <a:buFontTx/>
              <a:buChar char="-"/>
            </a:pPr>
            <a:endParaRPr lang="en-US" baseline="0" dirty="0" smtClean="0"/>
          </a:p>
          <a:p>
            <a:pPr marL="171450" lvl="0" indent="-171450">
              <a:buFontTx/>
              <a:buChar char="-"/>
            </a:pPr>
            <a:r>
              <a:rPr lang="en-US" baseline="0" dirty="0" smtClean="0"/>
              <a:t>In this class I will show you some of the different types of data we can collect on a form on the client side using HTML5</a:t>
            </a:r>
          </a:p>
          <a:p>
            <a:pPr marL="171450" lvl="0" indent="-171450">
              <a:buFontTx/>
              <a:buChar char="-"/>
            </a:pPr>
            <a:r>
              <a:rPr lang="en-US" baseline="0" dirty="0" smtClean="0"/>
              <a:t>And those form fields are defined between an opening and closing form tag</a:t>
            </a:r>
          </a:p>
          <a:p>
            <a:pPr marL="171450" lvl="0" indent="-171450">
              <a:buFontTx/>
              <a:buChar char="-"/>
            </a:pPr>
            <a:endParaRPr lang="en-US" baseline="0" dirty="0" smtClean="0"/>
          </a:p>
          <a:p>
            <a:pPr marL="171450" lvl="0" indent="-171450">
              <a:buFontTx/>
              <a:buChar char="-"/>
            </a:pPr>
            <a:r>
              <a:rPr lang="en-US" baseline="0" dirty="0" smtClean="0"/>
              <a:t>So we’re going to create a form and this example is going to be an absolute minimal approach.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Let’s just build the form and I’ll point on the various elements along the way</a:t>
            </a:r>
          </a:p>
          <a:p>
            <a:pPr marL="628650" lvl="1" indent="-171450">
              <a:buFontTx/>
              <a:buChar char="-"/>
            </a:pPr>
            <a:r>
              <a:rPr lang="en-US" baseline="0" dirty="0" smtClean="0"/>
              <a:t>One of the students is working on a pizza information website for our template project</a:t>
            </a:r>
          </a:p>
          <a:p>
            <a:pPr marL="628650" lvl="1" indent="-171450">
              <a:buFontTx/>
              <a:buChar char="-"/>
            </a:pPr>
            <a:r>
              <a:rPr lang="en-US" baseline="0" dirty="0" smtClean="0"/>
              <a:t>So we’re going to create a pizza form</a:t>
            </a:r>
          </a:p>
        </p:txBody>
      </p:sp>
      <p:sp>
        <p:nvSpPr>
          <p:cNvPr id="4" name="Slide Number Placeholder 3"/>
          <p:cNvSpPr>
            <a:spLocks noGrp="1"/>
          </p:cNvSpPr>
          <p:nvPr>
            <p:ph type="sldNum" sz="quarter" idx="10"/>
          </p:nvPr>
        </p:nvSpPr>
        <p:spPr/>
        <p:txBody>
          <a:bodyPr/>
          <a:lstStyle/>
          <a:p>
            <a:fld id="{068CAA76-7BD6-4C2F-858D-B8E5D455F362}" type="slidenum">
              <a:rPr lang="en-US" smtClean="0"/>
              <a:t>8</a:t>
            </a:fld>
            <a:endParaRPr lang="en-US"/>
          </a:p>
        </p:txBody>
      </p:sp>
    </p:spTree>
    <p:extLst>
      <p:ext uri="{BB962C8B-B14F-4D97-AF65-F5344CB8AC3E}">
        <p14:creationId xmlns:p14="http://schemas.microsoft.com/office/powerpoint/2010/main" val="173717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CAA76-7BD6-4C2F-858D-B8E5D455F362}" type="slidenum">
              <a:rPr lang="en-US" smtClean="0"/>
              <a:t>9</a:t>
            </a:fld>
            <a:endParaRPr lang="en-US"/>
          </a:p>
        </p:txBody>
      </p:sp>
    </p:spTree>
    <p:extLst>
      <p:ext uri="{BB962C8B-B14F-4D97-AF65-F5344CB8AC3E}">
        <p14:creationId xmlns:p14="http://schemas.microsoft.com/office/powerpoint/2010/main" val="323290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HTML5 and </a:t>
            </a:r>
            <a:br>
              <a:rPr lang="en-US" dirty="0" smtClean="0"/>
            </a:br>
            <a:r>
              <a:rPr lang="en-US" dirty="0" smtClean="0"/>
              <a:t>CSS3 Concepts</a:t>
            </a:r>
            <a:endParaRPr lang="en-US" dirty="0"/>
          </a:p>
        </p:txBody>
      </p:sp>
      <p:sp>
        <p:nvSpPr>
          <p:cNvPr id="3" name="Subtitle 2"/>
          <p:cNvSpPr>
            <a:spLocks noGrp="1"/>
          </p:cNvSpPr>
          <p:nvPr>
            <p:ph type="subTitle" idx="1"/>
          </p:nvPr>
        </p:nvSpPr>
        <p:spPr/>
        <p:txBody>
          <a:bodyPr/>
          <a:lstStyle/>
          <a:p>
            <a:r>
              <a:rPr lang="en-US" dirty="0" smtClean="0"/>
              <a:t>Claim Academy</a:t>
            </a:r>
            <a:endParaRPr lang="en-US" dirty="0"/>
          </a:p>
        </p:txBody>
      </p:sp>
    </p:spTree>
    <p:extLst>
      <p:ext uri="{BB962C8B-B14F-4D97-AF65-F5344CB8AC3E}">
        <p14:creationId xmlns:p14="http://schemas.microsoft.com/office/powerpoint/2010/main" val="44537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a:t>
            </a:r>
            <a:endParaRPr lang="en-US" dirty="0"/>
          </a:p>
        </p:txBody>
      </p:sp>
      <p:sp>
        <p:nvSpPr>
          <p:cNvPr id="3" name="Content Placeholder 2"/>
          <p:cNvSpPr>
            <a:spLocks noGrp="1"/>
          </p:cNvSpPr>
          <p:nvPr>
            <p:ph idx="1"/>
          </p:nvPr>
        </p:nvSpPr>
        <p:spPr>
          <a:xfrm>
            <a:off x="677334" y="1799617"/>
            <a:ext cx="8596668" cy="4241746"/>
          </a:xfrm>
        </p:spPr>
        <p:txBody>
          <a:bodyPr/>
          <a:lstStyle/>
          <a:p>
            <a:r>
              <a:rPr lang="en-US" dirty="0" smtClean="0"/>
              <a:t>Prior to HTML5</a:t>
            </a:r>
          </a:p>
          <a:p>
            <a:pPr lvl="1"/>
            <a:r>
              <a:rPr lang="en-US" dirty="0" smtClean="0"/>
              <a:t>A user will type data into a form field and submit that data to a server</a:t>
            </a:r>
          </a:p>
          <a:p>
            <a:r>
              <a:rPr lang="en-US" dirty="0" smtClean="0"/>
              <a:t>All user input should be considered “suspect”</a:t>
            </a:r>
          </a:p>
          <a:p>
            <a:r>
              <a:rPr lang="en-US" dirty="0" smtClean="0"/>
              <a:t>Developers create code to perform validation of the data</a:t>
            </a:r>
          </a:p>
          <a:p>
            <a:pPr lvl="1"/>
            <a:r>
              <a:rPr lang="en-US" dirty="0" smtClean="0"/>
              <a:t>A first check of the data to make sure it’s the data we’re looking for</a:t>
            </a:r>
          </a:p>
          <a:p>
            <a:pPr lvl="1"/>
            <a:endParaRPr lang="en-US" dirty="0"/>
          </a:p>
          <a:p>
            <a:r>
              <a:rPr lang="en-US" dirty="0" smtClean="0"/>
              <a:t>These validation checks can be done two ways:</a:t>
            </a:r>
          </a:p>
          <a:p>
            <a:pPr lvl="1"/>
            <a:r>
              <a:rPr lang="en-US" dirty="0" smtClean="0"/>
              <a:t>Server-side (written in code language such as Java and C#)</a:t>
            </a:r>
          </a:p>
          <a:p>
            <a:pPr lvl="1"/>
            <a:r>
              <a:rPr lang="en-US" dirty="0" smtClean="0"/>
              <a:t>Client-side (written in JavaScript)</a:t>
            </a:r>
          </a:p>
        </p:txBody>
      </p:sp>
    </p:spTree>
    <p:extLst>
      <p:ext uri="{BB962C8B-B14F-4D97-AF65-F5344CB8AC3E}">
        <p14:creationId xmlns:p14="http://schemas.microsoft.com/office/powerpoint/2010/main" val="302012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Lists</a:t>
            </a:r>
            <a:endParaRPr lang="en-US" dirty="0"/>
          </a:p>
        </p:txBody>
      </p:sp>
      <p:sp>
        <p:nvSpPr>
          <p:cNvPr id="3" name="Content Placeholder 2"/>
          <p:cNvSpPr>
            <a:spLocks noGrp="1"/>
          </p:cNvSpPr>
          <p:nvPr>
            <p:ph idx="1"/>
          </p:nvPr>
        </p:nvSpPr>
        <p:spPr>
          <a:xfrm>
            <a:off x="677334" y="1760706"/>
            <a:ext cx="8596668" cy="4357991"/>
          </a:xfrm>
        </p:spPr>
        <p:txBody>
          <a:bodyPr>
            <a:normAutofit fontScale="92500" lnSpcReduction="20000"/>
          </a:bodyPr>
          <a:lstStyle/>
          <a:p>
            <a:r>
              <a:rPr lang="en-US" sz="1900" dirty="0" smtClean="0"/>
              <a:t>Unordered List or &lt;</a:t>
            </a:r>
            <a:r>
              <a:rPr lang="en-US" sz="1900" dirty="0" err="1" smtClean="0"/>
              <a:t>ul</a:t>
            </a:r>
            <a:r>
              <a:rPr lang="en-US" sz="1900" dirty="0" smtClean="0"/>
              <a:t>&gt; element</a:t>
            </a:r>
          </a:p>
          <a:p>
            <a:pPr lvl="1"/>
            <a:r>
              <a:rPr lang="en-US" sz="1900" dirty="0" smtClean="0"/>
              <a:t>It represents a list of items, where the order of the items is not important – that is, where changing the order would not change the meaning of the document</a:t>
            </a:r>
          </a:p>
          <a:p>
            <a:r>
              <a:rPr lang="en-US" sz="1900" dirty="0" smtClean="0"/>
              <a:t>The items of the list are the &lt;li&gt; elements</a:t>
            </a:r>
          </a:p>
          <a:p>
            <a:r>
              <a:rPr lang="en-US" sz="1900" dirty="0" smtClean="0"/>
              <a:t>Example:</a:t>
            </a:r>
          </a:p>
          <a:p>
            <a:pPr marL="457200" lvl="1" indent="0">
              <a:buNone/>
            </a:pPr>
            <a:r>
              <a:rPr lang="en-US" sz="1700" dirty="0" smtClean="0"/>
              <a:t>&lt;p&gt;I have lived in the following states:&lt;/p&gt;</a:t>
            </a:r>
          </a:p>
          <a:p>
            <a:pPr marL="457200" lvl="1" indent="0">
              <a:buNone/>
            </a:pPr>
            <a:r>
              <a:rPr lang="en-US" sz="1700" dirty="0" smtClean="0"/>
              <a:t>&lt;</a:t>
            </a:r>
            <a:r>
              <a:rPr lang="en-US" sz="1700" dirty="0" err="1" smtClean="0"/>
              <a:t>ul</a:t>
            </a:r>
            <a:r>
              <a:rPr lang="en-US" sz="1700" dirty="0" smtClean="0"/>
              <a:t>&gt;</a:t>
            </a:r>
          </a:p>
          <a:p>
            <a:pPr marL="457200" lvl="1" indent="0">
              <a:buNone/>
            </a:pPr>
            <a:r>
              <a:rPr lang="en-US" sz="1700" dirty="0"/>
              <a:t>	</a:t>
            </a:r>
            <a:r>
              <a:rPr lang="en-US" sz="1700" dirty="0" smtClean="0"/>
              <a:t>&lt;li&gt;Kentucky&lt;/li&gt;</a:t>
            </a:r>
          </a:p>
          <a:p>
            <a:pPr marL="457200" lvl="1" indent="0">
              <a:buNone/>
            </a:pPr>
            <a:r>
              <a:rPr lang="en-US" sz="1700" dirty="0"/>
              <a:t>	</a:t>
            </a:r>
            <a:r>
              <a:rPr lang="en-US" sz="1700" dirty="0" smtClean="0"/>
              <a:t>&lt;li&gt;Missouri&lt;/li&gt;</a:t>
            </a:r>
          </a:p>
          <a:p>
            <a:pPr marL="457200" lvl="1" indent="0">
              <a:buNone/>
            </a:pPr>
            <a:r>
              <a:rPr lang="en-US" sz="1700" dirty="0"/>
              <a:t>	</a:t>
            </a:r>
            <a:r>
              <a:rPr lang="en-US" sz="1700" dirty="0" smtClean="0"/>
              <a:t>&lt;li&gt;Virginia&lt;/li&gt;</a:t>
            </a:r>
          </a:p>
          <a:p>
            <a:pPr marL="457200" lvl="1" indent="0">
              <a:buNone/>
            </a:pPr>
            <a:r>
              <a:rPr lang="en-US" sz="1700" dirty="0"/>
              <a:t>	</a:t>
            </a:r>
            <a:r>
              <a:rPr lang="en-US" sz="1700" dirty="0" smtClean="0"/>
              <a:t>&lt;li&gt;Pennsylvania&lt;/li&gt;</a:t>
            </a:r>
          </a:p>
          <a:p>
            <a:pPr marL="457200" lvl="1" indent="0">
              <a:buNone/>
            </a:pPr>
            <a:r>
              <a:rPr lang="en-US" sz="1700" dirty="0" smtClean="0"/>
              <a:t>&lt;/</a:t>
            </a:r>
            <a:r>
              <a:rPr lang="en-US" sz="1700" dirty="0" err="1" smtClean="0"/>
              <a:t>ul</a:t>
            </a:r>
            <a:r>
              <a:rPr lang="en-US" sz="1700" dirty="0" smtClean="0"/>
              <a:t>&gt;  </a:t>
            </a:r>
            <a:endParaRPr lang="en-US" sz="1700" dirty="0"/>
          </a:p>
        </p:txBody>
      </p:sp>
    </p:spTree>
    <p:extLst>
      <p:ext uri="{BB962C8B-B14F-4D97-AF65-F5344CB8AC3E}">
        <p14:creationId xmlns:p14="http://schemas.microsoft.com/office/powerpoint/2010/main" val="393481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Lists</a:t>
            </a:r>
            <a:endParaRPr lang="en-US" dirty="0"/>
          </a:p>
        </p:txBody>
      </p:sp>
      <p:sp>
        <p:nvSpPr>
          <p:cNvPr id="3" name="Content Placeholder 2"/>
          <p:cNvSpPr>
            <a:spLocks noGrp="1"/>
          </p:cNvSpPr>
          <p:nvPr>
            <p:ph idx="1"/>
          </p:nvPr>
        </p:nvSpPr>
        <p:spPr>
          <a:xfrm>
            <a:off x="677334" y="1605065"/>
            <a:ext cx="8596668" cy="4436298"/>
          </a:xfrm>
        </p:spPr>
        <p:txBody>
          <a:bodyPr>
            <a:normAutofit lnSpcReduction="10000"/>
          </a:bodyPr>
          <a:lstStyle/>
          <a:p>
            <a:r>
              <a:rPr lang="en-US" dirty="0" smtClean="0"/>
              <a:t>Ordered List or &lt;</a:t>
            </a:r>
            <a:r>
              <a:rPr lang="en-US" dirty="0" err="1" smtClean="0"/>
              <a:t>ol</a:t>
            </a:r>
            <a:r>
              <a:rPr lang="en-US" dirty="0" smtClean="0"/>
              <a:t>&gt; element</a:t>
            </a:r>
          </a:p>
          <a:p>
            <a:pPr lvl="1"/>
            <a:r>
              <a:rPr lang="en-US" sz="1800" dirty="0" smtClean="0"/>
              <a:t>It represent a list of items, where the items have been intentionally ordered, such that changing the order would change the meaning of the document</a:t>
            </a:r>
          </a:p>
          <a:p>
            <a:r>
              <a:rPr lang="en-US" dirty="0"/>
              <a:t>The items of the list are the &lt;li&gt; elements</a:t>
            </a:r>
          </a:p>
          <a:p>
            <a:r>
              <a:rPr lang="en-US" dirty="0" smtClean="0"/>
              <a:t>Example:</a:t>
            </a:r>
          </a:p>
          <a:p>
            <a:pPr marL="457200" lvl="1" indent="0">
              <a:buNone/>
            </a:pPr>
            <a:r>
              <a:rPr lang="en-US" dirty="0" smtClean="0"/>
              <a:t>&lt;</a:t>
            </a:r>
            <a:r>
              <a:rPr lang="en-US" dirty="0"/>
              <a:t>p&gt;I have lived in the following states:&lt;/p&gt;</a:t>
            </a:r>
          </a:p>
          <a:p>
            <a:pPr marL="457200" lvl="1" indent="0">
              <a:buNone/>
            </a:pPr>
            <a:r>
              <a:rPr lang="en-US" dirty="0" smtClean="0"/>
              <a:t>&lt;</a:t>
            </a:r>
            <a:r>
              <a:rPr lang="en-US" dirty="0" err="1" smtClean="0"/>
              <a:t>ol</a:t>
            </a:r>
            <a:r>
              <a:rPr lang="en-US" dirty="0"/>
              <a:t>&gt;</a:t>
            </a:r>
          </a:p>
          <a:p>
            <a:pPr marL="457200" lvl="1" indent="0">
              <a:buNone/>
            </a:pPr>
            <a:r>
              <a:rPr lang="en-US" dirty="0"/>
              <a:t>	</a:t>
            </a:r>
            <a:r>
              <a:rPr lang="en-US" dirty="0" smtClean="0"/>
              <a:t>&lt;li&gt;Virginia&lt;/</a:t>
            </a:r>
            <a:r>
              <a:rPr lang="en-US" dirty="0"/>
              <a:t>li&gt;</a:t>
            </a:r>
          </a:p>
          <a:p>
            <a:pPr marL="457200" lvl="1" indent="0">
              <a:buNone/>
            </a:pPr>
            <a:r>
              <a:rPr lang="en-US" dirty="0"/>
              <a:t>	</a:t>
            </a:r>
            <a:r>
              <a:rPr lang="en-US" dirty="0" smtClean="0"/>
              <a:t>&lt;li&gt;Kentucky&lt;/</a:t>
            </a:r>
            <a:r>
              <a:rPr lang="en-US" dirty="0"/>
              <a:t>li&gt;</a:t>
            </a:r>
          </a:p>
          <a:p>
            <a:pPr marL="457200" lvl="1" indent="0">
              <a:buNone/>
            </a:pPr>
            <a:r>
              <a:rPr lang="en-US" dirty="0"/>
              <a:t>	</a:t>
            </a:r>
            <a:r>
              <a:rPr lang="en-US" dirty="0" smtClean="0"/>
              <a:t>&lt;li&gt;</a:t>
            </a:r>
            <a:r>
              <a:rPr lang="en-US" dirty="0"/>
              <a:t>Pennsylvania</a:t>
            </a:r>
            <a:r>
              <a:rPr lang="en-US" dirty="0" smtClean="0"/>
              <a:t>&lt;/</a:t>
            </a:r>
            <a:r>
              <a:rPr lang="en-US" dirty="0"/>
              <a:t>li&gt;</a:t>
            </a:r>
          </a:p>
          <a:p>
            <a:pPr marL="457200" lvl="1" indent="0">
              <a:buNone/>
            </a:pPr>
            <a:r>
              <a:rPr lang="en-US" dirty="0"/>
              <a:t>	</a:t>
            </a:r>
            <a:r>
              <a:rPr lang="en-US" dirty="0" smtClean="0"/>
              <a:t>&lt;li&gt;Missouri&lt;/</a:t>
            </a:r>
            <a:r>
              <a:rPr lang="en-US" dirty="0"/>
              <a:t>li&gt;</a:t>
            </a:r>
          </a:p>
          <a:p>
            <a:pPr marL="457200" lvl="1" indent="0">
              <a:buNone/>
            </a:pPr>
            <a:r>
              <a:rPr lang="en-US" dirty="0" smtClean="0"/>
              <a:t>&lt;/</a:t>
            </a:r>
            <a:r>
              <a:rPr lang="en-US" dirty="0" err="1" smtClean="0"/>
              <a:t>ol</a:t>
            </a:r>
            <a:r>
              <a:rPr lang="en-US" dirty="0"/>
              <a:t>&gt;  </a:t>
            </a:r>
          </a:p>
          <a:p>
            <a:pPr marL="914400" lvl="2" indent="0">
              <a:buNone/>
            </a:pPr>
            <a:endParaRPr lang="en-US" dirty="0" smtClean="0"/>
          </a:p>
          <a:p>
            <a:pPr marL="914400" lvl="2" indent="0">
              <a:buNone/>
            </a:pPr>
            <a:endParaRPr lang="en-US" dirty="0"/>
          </a:p>
        </p:txBody>
      </p:sp>
      <p:sp>
        <p:nvSpPr>
          <p:cNvPr id="4" name="TextBox 3"/>
          <p:cNvSpPr txBox="1"/>
          <p:nvPr/>
        </p:nvSpPr>
        <p:spPr>
          <a:xfrm>
            <a:off x="677334" y="6041363"/>
            <a:ext cx="3196324" cy="369332"/>
          </a:xfrm>
          <a:prstGeom prst="rect">
            <a:avLst/>
          </a:prstGeom>
          <a:noFill/>
        </p:spPr>
        <p:txBody>
          <a:bodyPr wrap="none" rtlCol="0">
            <a:spAutoFit/>
          </a:bodyPr>
          <a:lstStyle/>
          <a:p>
            <a:r>
              <a:rPr lang="en-US" dirty="0">
                <a:hlinkClick r:id="rId3"/>
              </a:rPr>
              <a:t>http://www.w3schools.com/</a:t>
            </a:r>
            <a:endParaRPr lang="en-US" dirty="0"/>
          </a:p>
        </p:txBody>
      </p:sp>
    </p:spTree>
    <p:extLst>
      <p:ext uri="{BB962C8B-B14F-4D97-AF65-F5344CB8AC3E}">
        <p14:creationId xmlns:p14="http://schemas.microsoft.com/office/powerpoint/2010/main" val="271174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fade">
                                      <p:cBhvr>
                                        <p:cTn id="4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Lists</a:t>
            </a:r>
            <a:endParaRPr lang="en-US" dirty="0"/>
          </a:p>
        </p:txBody>
      </p:sp>
      <p:sp>
        <p:nvSpPr>
          <p:cNvPr id="3" name="Content Placeholder 2"/>
          <p:cNvSpPr>
            <a:spLocks noGrp="1"/>
          </p:cNvSpPr>
          <p:nvPr>
            <p:ph idx="1"/>
          </p:nvPr>
        </p:nvSpPr>
        <p:spPr>
          <a:xfrm>
            <a:off x="677334" y="1731523"/>
            <a:ext cx="8596668" cy="4309839"/>
          </a:xfrm>
        </p:spPr>
        <p:txBody>
          <a:bodyPr>
            <a:normAutofit/>
          </a:bodyPr>
          <a:lstStyle/>
          <a:p>
            <a:r>
              <a:rPr lang="en-US" dirty="0" smtClean="0"/>
              <a:t>Definition List or &lt;dl&gt; element</a:t>
            </a:r>
          </a:p>
          <a:p>
            <a:pPr lvl="1"/>
            <a:r>
              <a:rPr lang="en-US" sz="1800" dirty="0" smtClean="0"/>
              <a:t>It represents an association list consisting of zero or more name-value groups (a description list). Each group must consist of one or more names (</a:t>
            </a:r>
            <a:r>
              <a:rPr lang="en-US" sz="1800" dirty="0" err="1" smtClean="0"/>
              <a:t>dt</a:t>
            </a:r>
            <a:r>
              <a:rPr lang="en-US" sz="1800" dirty="0" smtClean="0"/>
              <a:t> elements) followed by one or more values(</a:t>
            </a:r>
            <a:r>
              <a:rPr lang="en-US" sz="1800" dirty="0" err="1" smtClean="0"/>
              <a:t>dd</a:t>
            </a:r>
            <a:r>
              <a:rPr lang="en-US" sz="1800" dirty="0" smtClean="0"/>
              <a:t> elements). Within a single &lt;dl&gt; element, there should not be more than one &lt;</a:t>
            </a:r>
            <a:r>
              <a:rPr lang="en-US" sz="1800" dirty="0" err="1" smtClean="0"/>
              <a:t>dt</a:t>
            </a:r>
            <a:r>
              <a:rPr lang="en-US" sz="1800" dirty="0" smtClean="0"/>
              <a:t>&gt; element for each name</a:t>
            </a:r>
          </a:p>
          <a:p>
            <a:r>
              <a:rPr lang="en-US" dirty="0" smtClean="0"/>
              <a:t>&lt;</a:t>
            </a:r>
            <a:r>
              <a:rPr lang="en-US" dirty="0" err="1" smtClean="0"/>
              <a:t>dt</a:t>
            </a:r>
            <a:r>
              <a:rPr lang="en-US" dirty="0" smtClean="0"/>
              <a:t>&gt; element represents the term, or name, part of a term-description group in a description list</a:t>
            </a:r>
          </a:p>
          <a:p>
            <a:r>
              <a:rPr lang="en-US" dirty="0" smtClean="0"/>
              <a:t>&lt;</a:t>
            </a:r>
            <a:r>
              <a:rPr lang="en-US" dirty="0" err="1" smtClean="0"/>
              <a:t>dd</a:t>
            </a:r>
            <a:r>
              <a:rPr lang="en-US" dirty="0" smtClean="0"/>
              <a:t>&gt; element represents the description, definition, or value, part of a term-description group in a description list</a:t>
            </a:r>
            <a:endParaRPr lang="en-US" dirty="0"/>
          </a:p>
        </p:txBody>
      </p:sp>
    </p:spTree>
    <p:extLst>
      <p:ext uri="{BB962C8B-B14F-4D97-AF65-F5344CB8AC3E}">
        <p14:creationId xmlns:p14="http://schemas.microsoft.com/office/powerpoint/2010/main" val="3817961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&lt;pre&gt; Element</a:t>
            </a:r>
            <a:endParaRPr lang="en-US" dirty="0"/>
          </a:p>
        </p:txBody>
      </p:sp>
      <p:sp>
        <p:nvSpPr>
          <p:cNvPr id="3" name="Content Placeholder 2"/>
          <p:cNvSpPr>
            <a:spLocks noGrp="1"/>
          </p:cNvSpPr>
          <p:nvPr>
            <p:ph idx="1"/>
          </p:nvPr>
        </p:nvSpPr>
        <p:spPr/>
        <p:txBody>
          <a:bodyPr>
            <a:normAutofit/>
          </a:bodyPr>
          <a:lstStyle/>
          <a:p>
            <a:r>
              <a:rPr lang="en-US" dirty="0" smtClean="0"/>
              <a:t>Represents a block of preformatted text in which structure is represented by typographic conventions rather than by elements</a:t>
            </a:r>
          </a:p>
          <a:p>
            <a:r>
              <a:rPr lang="en-US" dirty="0" smtClean="0"/>
              <a:t>Examples:</a:t>
            </a:r>
          </a:p>
          <a:p>
            <a:pPr lvl="1"/>
            <a:r>
              <a:rPr lang="en-US" sz="1800" dirty="0" smtClean="0"/>
              <a:t>Including an e-mail with paragraphs indicated by blank lines, lists indicated by lines prefixed with a bullet, and so on</a:t>
            </a:r>
          </a:p>
          <a:p>
            <a:pPr lvl="1"/>
            <a:r>
              <a:rPr lang="en-US" sz="1800" dirty="0" smtClean="0"/>
              <a:t>Including fragments of computer code with structure indicated according to the conventions of that language</a:t>
            </a:r>
          </a:p>
          <a:p>
            <a:pPr lvl="1"/>
            <a:r>
              <a:rPr lang="en-US" sz="1800" dirty="0" smtClean="0"/>
              <a:t>Displaying ASCII art</a:t>
            </a:r>
            <a:endParaRPr lang="en-US" sz="1800" dirty="0"/>
          </a:p>
        </p:txBody>
      </p:sp>
    </p:spTree>
    <p:extLst>
      <p:ext uri="{BB962C8B-B14F-4D97-AF65-F5344CB8AC3E}">
        <p14:creationId xmlns:p14="http://schemas.microsoft.com/office/powerpoint/2010/main" val="20383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a:t>
            </a:r>
            <a:r>
              <a:rPr lang="en-US" dirty="0" err="1" smtClean="0"/>
              <a:t>hr</a:t>
            </a:r>
            <a:r>
              <a:rPr lang="en-US" dirty="0" smtClean="0"/>
              <a:t>&gt; Element</a:t>
            </a:r>
            <a:endParaRPr lang="en-US" dirty="0"/>
          </a:p>
        </p:txBody>
      </p:sp>
      <p:sp>
        <p:nvSpPr>
          <p:cNvPr id="3" name="Content Placeholder 2"/>
          <p:cNvSpPr>
            <a:spLocks noGrp="1"/>
          </p:cNvSpPr>
          <p:nvPr>
            <p:ph idx="1"/>
          </p:nvPr>
        </p:nvSpPr>
        <p:spPr/>
        <p:txBody>
          <a:bodyPr>
            <a:normAutofit/>
          </a:bodyPr>
          <a:lstStyle/>
          <a:p>
            <a:r>
              <a:rPr lang="en-US" dirty="0" smtClean="0"/>
              <a:t>Represents a paragraph-level thematic break</a:t>
            </a:r>
          </a:p>
          <a:p>
            <a:r>
              <a:rPr lang="en-US" dirty="0" smtClean="0"/>
              <a:t>Examples:</a:t>
            </a:r>
          </a:p>
          <a:p>
            <a:pPr lvl="1"/>
            <a:r>
              <a:rPr lang="en-US" sz="1800" dirty="0"/>
              <a:t>A</a:t>
            </a:r>
            <a:r>
              <a:rPr lang="en-US" sz="1800" dirty="0" smtClean="0"/>
              <a:t> scene change in a story</a:t>
            </a:r>
          </a:p>
          <a:p>
            <a:pPr lvl="1"/>
            <a:r>
              <a:rPr lang="en-US" sz="1800" dirty="0"/>
              <a:t>A</a:t>
            </a:r>
            <a:r>
              <a:rPr lang="en-US" sz="1800" dirty="0" smtClean="0"/>
              <a:t> transition to another topic within a section of a reference book</a:t>
            </a:r>
            <a:endParaRPr lang="en-US" sz="1800" dirty="0"/>
          </a:p>
        </p:txBody>
      </p:sp>
    </p:spTree>
    <p:extLst>
      <p:ext uri="{BB962C8B-B14F-4D97-AF65-F5344CB8AC3E}">
        <p14:creationId xmlns:p14="http://schemas.microsoft.com/office/powerpoint/2010/main" val="232177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a:t>
            </a:r>
            <a:endParaRPr lang="en-US" dirty="0"/>
          </a:p>
        </p:txBody>
      </p:sp>
      <p:sp>
        <p:nvSpPr>
          <p:cNvPr id="3" name="Content Placeholder 2"/>
          <p:cNvSpPr>
            <a:spLocks noGrp="1"/>
          </p:cNvSpPr>
          <p:nvPr>
            <p:ph idx="1"/>
          </p:nvPr>
        </p:nvSpPr>
        <p:spPr>
          <a:xfrm>
            <a:off x="677334" y="1770435"/>
            <a:ext cx="8596668" cy="4270928"/>
          </a:xfrm>
        </p:spPr>
        <p:txBody>
          <a:bodyPr/>
          <a:lstStyle/>
          <a:p>
            <a:r>
              <a:rPr lang="en-US" dirty="0" smtClean="0"/>
              <a:t>The &lt;table&gt; element represents data in the form of a table</a:t>
            </a:r>
          </a:p>
          <a:p>
            <a:r>
              <a:rPr lang="en-US" dirty="0" smtClean="0"/>
              <a:t>Tables have rows, columns, and cells</a:t>
            </a:r>
          </a:p>
          <a:p>
            <a:r>
              <a:rPr lang="en-US" dirty="0" smtClean="0"/>
              <a:t>The rows and columns form a grid</a:t>
            </a:r>
            <a:endParaRPr lang="en-US" dirty="0"/>
          </a:p>
          <a:p>
            <a:r>
              <a:rPr lang="en-US" dirty="0" smtClean="0"/>
              <a:t>Tables should not be used as layout aids</a:t>
            </a:r>
          </a:p>
          <a:p>
            <a:r>
              <a:rPr lang="en-US" dirty="0" smtClean="0"/>
              <a:t>Example:</a:t>
            </a:r>
          </a:p>
          <a:p>
            <a:endParaRPr lang="en-US" dirty="0"/>
          </a:p>
        </p:txBody>
      </p:sp>
      <p:pic>
        <p:nvPicPr>
          <p:cNvPr id="4" name="Picture 3"/>
          <p:cNvPicPr>
            <a:picLocks noChangeAspect="1"/>
          </p:cNvPicPr>
          <p:nvPr/>
        </p:nvPicPr>
        <p:blipFill>
          <a:blip r:embed="rId3"/>
          <a:stretch>
            <a:fillRect/>
          </a:stretch>
        </p:blipFill>
        <p:spPr>
          <a:xfrm>
            <a:off x="1655124" y="4109319"/>
            <a:ext cx="6641088" cy="2087199"/>
          </a:xfrm>
          <a:prstGeom prst="rect">
            <a:avLst/>
          </a:prstGeom>
        </p:spPr>
      </p:pic>
    </p:spTree>
    <p:extLst>
      <p:ext uri="{BB962C8B-B14F-4D97-AF65-F5344CB8AC3E}">
        <p14:creationId xmlns:p14="http://schemas.microsoft.com/office/powerpoint/2010/main" val="382788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Forms</a:t>
            </a:r>
            <a:endParaRPr lang="en-US" dirty="0"/>
          </a:p>
        </p:txBody>
      </p:sp>
      <p:sp>
        <p:nvSpPr>
          <p:cNvPr id="3" name="Content Placeholder 2"/>
          <p:cNvSpPr>
            <a:spLocks noGrp="1"/>
          </p:cNvSpPr>
          <p:nvPr>
            <p:ph idx="1"/>
          </p:nvPr>
        </p:nvSpPr>
        <p:spPr>
          <a:xfrm>
            <a:off x="677334" y="1731523"/>
            <a:ext cx="8596668" cy="4309839"/>
          </a:xfrm>
        </p:spPr>
        <p:txBody>
          <a:bodyPr/>
          <a:lstStyle/>
          <a:p>
            <a:r>
              <a:rPr lang="en-US" dirty="0" smtClean="0"/>
              <a:t>Definition: A form </a:t>
            </a:r>
            <a:r>
              <a:rPr lang="en-US" dirty="0"/>
              <a:t>is a component of a Web page that has form controls, such as text fields, buttons, checkboxes, range controls, or color pickers. A user can interact with such a form, providing data that can then be sent to the server for further </a:t>
            </a:r>
            <a:r>
              <a:rPr lang="en-US" dirty="0" smtClean="0"/>
              <a:t>processing</a:t>
            </a:r>
          </a:p>
          <a:p>
            <a:r>
              <a:rPr lang="en-US" dirty="0" smtClean="0"/>
              <a:t>Form Element</a:t>
            </a:r>
          </a:p>
          <a:p>
            <a:pPr lvl="1"/>
            <a:r>
              <a:rPr lang="en-US" dirty="0" smtClean="0"/>
              <a:t>&lt;form method=“POST” action=https://www.whatever.com/order.aspx&gt;</a:t>
            </a:r>
          </a:p>
          <a:p>
            <a:pPr lvl="1"/>
            <a:endParaRPr lang="en-US" dirty="0"/>
          </a:p>
          <a:p>
            <a:pPr marL="457200" lvl="1" indent="0">
              <a:buNone/>
            </a:pPr>
            <a:r>
              <a:rPr lang="en-US" dirty="0"/>
              <a:t> </a:t>
            </a:r>
            <a:r>
              <a:rPr lang="en-US" dirty="0" smtClean="0"/>
              <a:t>    &lt;/form&gt;</a:t>
            </a:r>
          </a:p>
          <a:p>
            <a:pPr marL="457200" lvl="1" indent="0">
              <a:buNone/>
            </a:pPr>
            <a:endParaRPr lang="en-US" dirty="0"/>
          </a:p>
          <a:p>
            <a:r>
              <a:rPr lang="en-US" dirty="0" smtClean="0"/>
              <a:t>The action attribute is the destination of the form submission</a:t>
            </a:r>
            <a:endParaRPr lang="en-US" dirty="0"/>
          </a:p>
        </p:txBody>
      </p:sp>
    </p:spTree>
    <p:extLst>
      <p:ext uri="{BB962C8B-B14F-4D97-AF65-F5344CB8AC3E}">
        <p14:creationId xmlns:p14="http://schemas.microsoft.com/office/powerpoint/2010/main" val="25020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Types, etc.</a:t>
            </a:r>
            <a:endParaRPr lang="en-US" dirty="0"/>
          </a:p>
        </p:txBody>
      </p:sp>
      <p:sp>
        <p:nvSpPr>
          <p:cNvPr id="3" name="Content Placeholder 2"/>
          <p:cNvSpPr>
            <a:spLocks noGrp="1"/>
          </p:cNvSpPr>
          <p:nvPr>
            <p:ph idx="1"/>
          </p:nvPr>
        </p:nvSpPr>
        <p:spPr>
          <a:xfrm>
            <a:off x="677334" y="1702341"/>
            <a:ext cx="8596668" cy="4339022"/>
          </a:xfrm>
        </p:spPr>
        <p:txBody>
          <a:bodyPr>
            <a:normAutofit/>
          </a:bodyPr>
          <a:lstStyle/>
          <a:p>
            <a:r>
              <a:rPr lang="en-US" sz="2000" dirty="0" smtClean="0"/>
              <a:t>&lt;input type=text</a:t>
            </a:r>
          </a:p>
          <a:p>
            <a:r>
              <a:rPr lang="en-US" sz="2000" dirty="0" smtClean="0"/>
              <a:t>&lt;</a:t>
            </a:r>
            <a:r>
              <a:rPr lang="en-US" sz="2000" dirty="0" err="1" smtClean="0"/>
              <a:t>textarea</a:t>
            </a:r>
            <a:r>
              <a:rPr lang="en-US" sz="2000" dirty="0" smtClean="0"/>
              <a:t>&gt;</a:t>
            </a:r>
          </a:p>
          <a:p>
            <a:pPr marL="0" indent="0">
              <a:buNone/>
            </a:pPr>
            <a:endParaRPr lang="en-US" sz="2000" dirty="0"/>
          </a:p>
          <a:p>
            <a:r>
              <a:rPr lang="en-US" sz="2000" dirty="0" smtClean="0"/>
              <a:t>&lt;input type=password</a:t>
            </a:r>
          </a:p>
          <a:p>
            <a:r>
              <a:rPr lang="en-US" sz="2000" dirty="0" smtClean="0"/>
              <a:t>&lt;input type=hidden</a:t>
            </a:r>
          </a:p>
          <a:p>
            <a:r>
              <a:rPr lang="en-US" sz="2000" dirty="0" smtClean="0"/>
              <a:t>&lt;input type=checkbox</a:t>
            </a:r>
          </a:p>
          <a:p>
            <a:r>
              <a:rPr lang="en-US" sz="2000" dirty="0" smtClean="0"/>
              <a:t>&lt;input type=radio</a:t>
            </a:r>
          </a:p>
          <a:p>
            <a:r>
              <a:rPr lang="en-US" sz="2000" dirty="0" smtClean="0"/>
              <a:t>&lt;input type=file</a:t>
            </a:r>
          </a:p>
          <a:p>
            <a:r>
              <a:rPr lang="en-US" sz="2000" dirty="0" smtClean="0"/>
              <a:t>&lt;input type=submit</a:t>
            </a:r>
            <a:endParaRPr lang="en-US" sz="2000" dirty="0"/>
          </a:p>
        </p:txBody>
      </p:sp>
    </p:spTree>
    <p:extLst>
      <p:ext uri="{BB962C8B-B14F-4D97-AF65-F5344CB8AC3E}">
        <p14:creationId xmlns:p14="http://schemas.microsoft.com/office/powerpoint/2010/main" val="3646349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1275</TotalTime>
  <Words>1669</Words>
  <Application>Microsoft Office PowerPoint</Application>
  <PresentationFormat>Widescreen</PresentationFormat>
  <Paragraphs>190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More HTML5 and  CSS3 Concepts</vt:lpstr>
      <vt:lpstr>Working with Lists</vt:lpstr>
      <vt:lpstr>Working with Lists</vt:lpstr>
      <vt:lpstr>Working with Lists</vt:lpstr>
      <vt:lpstr>The &lt;pre&gt; Element</vt:lpstr>
      <vt:lpstr>The &lt;hr&gt; Element</vt:lpstr>
      <vt:lpstr>Creating Tables</vt:lpstr>
      <vt:lpstr>Creating Forms</vt:lpstr>
      <vt:lpstr>Input Types, etc.</vt:lpstr>
      <vt:lpstr>Form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HTML5 Concepts</dc:title>
  <dc:creator>Rob Cabardo</dc:creator>
  <cp:lastModifiedBy>Rob Cabardo</cp:lastModifiedBy>
  <cp:revision>23</cp:revision>
  <dcterms:created xsi:type="dcterms:W3CDTF">2016-01-28T04:00:16Z</dcterms:created>
  <dcterms:modified xsi:type="dcterms:W3CDTF">2016-01-29T02:36:20Z</dcterms:modified>
</cp:coreProperties>
</file>