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539" r:id="rId5"/>
    <p:sldId id="261" r:id="rId6"/>
    <p:sldId id="540" r:id="rId7"/>
    <p:sldId id="541" r:id="rId8"/>
    <p:sldId id="542" r:id="rId9"/>
    <p:sldId id="543" r:id="rId10"/>
    <p:sldId id="544" r:id="rId11"/>
    <p:sldId id="545" r:id="rId12"/>
    <p:sldId id="546" r:id="rId13"/>
    <p:sldId id="547" r:id="rId14"/>
    <p:sldId id="548" r:id="rId15"/>
    <p:sldId id="549" r:id="rId16"/>
    <p:sldId id="550" r:id="rId17"/>
    <p:sldId id="552" r:id="rId18"/>
    <p:sldId id="551" r:id="rId19"/>
    <p:sldId id="554" r:id="rId20"/>
    <p:sldId id="553" r:id="rId21"/>
    <p:sldId id="555" r:id="rId22"/>
    <p:sldId id="353" r:id="rId23"/>
    <p:sldId id="556" r:id="rId24"/>
    <p:sldId id="532" r:id="rId25"/>
    <p:sldId id="557" r:id="rId26"/>
    <p:sldId id="558" r:id="rId27"/>
    <p:sldId id="559" r:id="rId28"/>
    <p:sldId id="560" r:id="rId29"/>
    <p:sldId id="563" r:id="rId30"/>
    <p:sldId id="561" r:id="rId31"/>
    <p:sldId id="355" r:id="rId32"/>
    <p:sldId id="564" r:id="rId33"/>
    <p:sldId id="565" r:id="rId34"/>
    <p:sldId id="566" r:id="rId35"/>
    <p:sldId id="534" r:id="rId36"/>
    <p:sldId id="567" r:id="rId37"/>
    <p:sldId id="354" r:id="rId38"/>
    <p:sldId id="530" r:id="rId39"/>
    <p:sldId id="531" r:id="rId40"/>
    <p:sldId id="356" r:id="rId41"/>
    <p:sldId id="536" r:id="rId42"/>
    <p:sldId id="537" r:id="rId43"/>
    <p:sldId id="538" r:id="rId44"/>
    <p:sldId id="384" r:id="rId45"/>
    <p:sldId id="385" r:id="rId46"/>
    <p:sldId id="389" r:id="rId47"/>
    <p:sldId id="390" r:id="rId48"/>
    <p:sldId id="391" r:id="rId49"/>
    <p:sldId id="392" r:id="rId50"/>
    <p:sldId id="393" r:id="rId51"/>
    <p:sldId id="394" r:id="rId52"/>
    <p:sldId id="399" r:id="rId53"/>
    <p:sldId id="400" r:id="rId54"/>
    <p:sldId id="401" r:id="rId55"/>
    <p:sldId id="568" r:id="rId56"/>
    <p:sldId id="569" r:id="rId57"/>
    <p:sldId id="570" r:id="rId58"/>
    <p:sldId id="571" r:id="rId59"/>
    <p:sldId id="572" r:id="rId60"/>
    <p:sldId id="573" r:id="rId61"/>
    <p:sldId id="574" r:id="rId62"/>
    <p:sldId id="575" r:id="rId63"/>
    <p:sldId id="576" r:id="rId64"/>
    <p:sldId id="577" r:id="rId65"/>
    <p:sldId id="578" r:id="rId66"/>
    <p:sldId id="579" r:id="rId67"/>
    <p:sldId id="580" r:id="rId68"/>
    <p:sldId id="581" r:id="rId69"/>
    <p:sldId id="582" r:id="rId70"/>
    <p:sldId id="583" r:id="rId71"/>
  </p:sldIdLst>
  <p:sldSz cx="1584007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F6"/>
    <a:srgbClr val="FCA0E8"/>
    <a:srgbClr val="00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13E80-FD60-0D52-99AB-155A62E861B2}" v="2" dt="2022-11-16T15:10:57.355"/>
    <p1510:client id="{AAFCEEF1-19D9-5B73-8D50-019AEC5FE2EB}" v="2" dt="2022-11-17T09:28:43.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90"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ente guest" userId="S::urn:spo:anon#aa54c5896ac3b203bb15ab716fe3ebd018f72857e493b24b87d08d08c8daa60a::" providerId="AD" clId="Web-{4FE13E80-FD60-0D52-99AB-155A62E861B2}"/>
    <pc:docChg chg="modSld">
      <pc:chgData name="Utente guest" userId="S::urn:spo:anon#aa54c5896ac3b203bb15ab716fe3ebd018f72857e493b24b87d08d08c8daa60a::" providerId="AD" clId="Web-{4FE13E80-FD60-0D52-99AB-155A62E861B2}" dt="2022-11-16T15:10:57.355" v="1" actId="1076"/>
      <pc:docMkLst>
        <pc:docMk/>
      </pc:docMkLst>
      <pc:sldChg chg="modSp">
        <pc:chgData name="Utente guest" userId="S::urn:spo:anon#aa54c5896ac3b203bb15ab716fe3ebd018f72857e493b24b87d08d08c8daa60a::" providerId="AD" clId="Web-{4FE13E80-FD60-0D52-99AB-155A62E861B2}" dt="2022-11-16T15:06:07.594" v="0" actId="1076"/>
        <pc:sldMkLst>
          <pc:docMk/>
          <pc:sldMk cId="2815831579" sldId="527"/>
        </pc:sldMkLst>
        <pc:spChg chg="mod">
          <ac:chgData name="Utente guest" userId="S::urn:spo:anon#aa54c5896ac3b203bb15ab716fe3ebd018f72857e493b24b87d08d08c8daa60a::" providerId="AD" clId="Web-{4FE13E80-FD60-0D52-99AB-155A62E861B2}" dt="2022-11-16T15:06:07.594" v="0" actId="1076"/>
          <ac:spMkLst>
            <pc:docMk/>
            <pc:sldMk cId="2815831579" sldId="527"/>
            <ac:spMk id="4" creationId="{71F6AEBF-56DB-8382-1A54-B99579C1DA5D}"/>
          </ac:spMkLst>
        </pc:spChg>
      </pc:sldChg>
      <pc:sldChg chg="modSp">
        <pc:chgData name="Utente guest" userId="S::urn:spo:anon#aa54c5896ac3b203bb15ab716fe3ebd018f72857e493b24b87d08d08c8daa60a::" providerId="AD" clId="Web-{4FE13E80-FD60-0D52-99AB-155A62E861B2}" dt="2022-11-16T15:10:57.355" v="1" actId="1076"/>
        <pc:sldMkLst>
          <pc:docMk/>
          <pc:sldMk cId="3041368188" sldId="528"/>
        </pc:sldMkLst>
        <pc:spChg chg="mod">
          <ac:chgData name="Utente guest" userId="S::urn:spo:anon#aa54c5896ac3b203bb15ab716fe3ebd018f72857e493b24b87d08d08c8daa60a::" providerId="AD" clId="Web-{4FE13E80-FD60-0D52-99AB-155A62E861B2}" dt="2022-11-16T15:10:57.355" v="1" actId="1076"/>
          <ac:spMkLst>
            <pc:docMk/>
            <pc:sldMk cId="3041368188" sldId="528"/>
            <ac:spMk id="2" creationId="{43E3613C-BE96-68CA-C13B-E824B3EF4E4E}"/>
          </ac:spMkLst>
        </pc:spChg>
      </pc:sldChg>
    </pc:docChg>
  </pc:docChgLst>
  <pc:docChgLst>
    <pc:chgData name="Guest User" userId="S::urn:spo:anon#aa54c5896ac3b203bb15ab716fe3ebd018f72857e493b24b87d08d08c8daa60a::" providerId="AD" clId="Web-{AAFCEEF1-19D9-5B73-8D50-019AEC5FE2EB}"/>
    <pc:docChg chg="sldOrd">
      <pc:chgData name="Guest User" userId="S::urn:spo:anon#aa54c5896ac3b203bb15ab716fe3ebd018f72857e493b24b87d08d08c8daa60a::" providerId="AD" clId="Web-{AAFCEEF1-19D9-5B73-8D50-019AEC5FE2EB}" dt="2022-11-17T09:28:43.927" v="1"/>
      <pc:docMkLst>
        <pc:docMk/>
      </pc:docMkLst>
      <pc:sldChg chg="ord">
        <pc:chgData name="Guest User" userId="S::urn:spo:anon#aa54c5896ac3b203bb15ab716fe3ebd018f72857e493b24b87d08d08c8daa60a::" providerId="AD" clId="Web-{AAFCEEF1-19D9-5B73-8D50-019AEC5FE2EB}" dt="2022-11-17T09:28:43.927" v="1"/>
        <pc:sldMkLst>
          <pc:docMk/>
          <pc:sldMk cId="2504244559" sldId="52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980010" y="1122363"/>
            <a:ext cx="11880056" cy="2387600"/>
          </a:xfrm>
        </p:spPr>
        <p:txBody>
          <a:bodyPr anchor="b"/>
          <a:lstStyle>
            <a:lvl1pPr algn="ctr">
              <a:defRPr sz="6000"/>
            </a:lvl1pPr>
          </a:lstStyle>
          <a:p>
            <a:r>
              <a:rPr lang="it-IT"/>
              <a:t>Fare clic per modificare lo stile del titolo dello schema</a:t>
            </a:r>
            <a:endParaRPr lang="en-US"/>
          </a:p>
        </p:txBody>
      </p:sp>
      <p:sp>
        <p:nvSpPr>
          <p:cNvPr id="3" name="Subtitle 2"/>
          <p:cNvSpPr>
            <a:spLocks noGrp="1"/>
          </p:cNvSpPr>
          <p:nvPr>
            <p:ph type="subTitle" idx="1"/>
          </p:nvPr>
        </p:nvSpPr>
        <p:spPr>
          <a:xfrm>
            <a:off x="1980010" y="3602038"/>
            <a:ext cx="1188005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1A2E4AC4-C0F6-4F6E-B779-70A77BE01B0E}" type="datetimeFigureOut">
              <a:rPr lang="it-IT" smtClean="0"/>
              <a:t>05/02/2025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53224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1A2E4AC4-C0F6-4F6E-B779-70A77BE01B0E}" type="datetimeFigureOut">
              <a:rPr lang="it-IT" smtClean="0"/>
              <a:t>05/02/2025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70693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35554" y="365125"/>
            <a:ext cx="3415516" cy="5811838"/>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089005" y="365125"/>
            <a:ext cx="10048548"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1A2E4AC4-C0F6-4F6E-B779-70A77BE01B0E}" type="datetimeFigureOut">
              <a:rPr lang="it-IT" smtClean="0"/>
              <a:t>05/02/2025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19655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1A2E4AC4-C0F6-4F6E-B779-70A77BE01B0E}" type="datetimeFigureOut">
              <a:rPr lang="it-IT" smtClean="0"/>
              <a:t>05/02/2025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299644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080755" y="1709739"/>
            <a:ext cx="13662065" cy="2852737"/>
          </a:xfrm>
        </p:spPr>
        <p:txBody>
          <a:bodyPr anchor="b"/>
          <a:lstStyle>
            <a:lvl1pPr>
              <a:defRPr sz="6000"/>
            </a:lvl1pPr>
          </a:lstStyle>
          <a:p>
            <a:r>
              <a:rPr lang="it-IT"/>
              <a:t>Fare clic per modificare lo stile del titolo dello schema</a:t>
            </a:r>
            <a:endParaRPr lang="en-US"/>
          </a:p>
        </p:txBody>
      </p:sp>
      <p:sp>
        <p:nvSpPr>
          <p:cNvPr id="3" name="Text Placeholder 2"/>
          <p:cNvSpPr>
            <a:spLocks noGrp="1"/>
          </p:cNvSpPr>
          <p:nvPr>
            <p:ph type="body" idx="1"/>
          </p:nvPr>
        </p:nvSpPr>
        <p:spPr>
          <a:xfrm>
            <a:off x="1080755" y="4589464"/>
            <a:ext cx="1366206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A2E4AC4-C0F6-4F6E-B779-70A77BE01B0E}" type="datetimeFigureOut">
              <a:rPr lang="it-IT" smtClean="0"/>
              <a:t>05/02/2025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280420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089005" y="1825625"/>
            <a:ext cx="673203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8019038" y="1825625"/>
            <a:ext cx="673203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1A2E4AC4-C0F6-4F6E-B779-70A77BE01B0E}" type="datetimeFigureOut">
              <a:rPr lang="it-IT" smtClean="0"/>
              <a:t>05/02/2025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167545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091068" y="365126"/>
            <a:ext cx="13662065" cy="1325563"/>
          </a:xfrm>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091069" y="1681163"/>
            <a:ext cx="670109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1069" y="2505075"/>
            <a:ext cx="6701094"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8019038" y="1681163"/>
            <a:ext cx="673409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8019038" y="2505075"/>
            <a:ext cx="6734095"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1A2E4AC4-C0F6-4F6E-B779-70A77BE01B0E}" type="datetimeFigureOut">
              <a:rPr lang="it-IT" smtClean="0"/>
              <a:t>05/02/2025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5823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1A2E4AC4-C0F6-4F6E-B779-70A77BE01B0E}" type="datetimeFigureOut">
              <a:rPr lang="it-IT" smtClean="0"/>
              <a:t>05/02/2025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45418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E4AC4-C0F6-4F6E-B779-70A77BE01B0E}" type="datetimeFigureOut">
              <a:rPr lang="it-IT" smtClean="0"/>
              <a:t>05/02/2025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115427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091069" y="457200"/>
            <a:ext cx="5108836" cy="1600200"/>
          </a:xfrm>
        </p:spPr>
        <p:txBody>
          <a:bodyPr anchor="b"/>
          <a:lstStyle>
            <a:lvl1pPr>
              <a:defRPr sz="3200"/>
            </a:lvl1pPr>
          </a:lstStyle>
          <a:p>
            <a:r>
              <a:rPr lang="it-IT"/>
              <a:t>Fare clic per modificare lo stile del titolo dello schema</a:t>
            </a:r>
            <a:endParaRPr lang="en-US"/>
          </a:p>
        </p:txBody>
      </p:sp>
      <p:sp>
        <p:nvSpPr>
          <p:cNvPr id="3" name="Content Placeholder 2"/>
          <p:cNvSpPr>
            <a:spLocks noGrp="1"/>
          </p:cNvSpPr>
          <p:nvPr>
            <p:ph idx="1"/>
          </p:nvPr>
        </p:nvSpPr>
        <p:spPr>
          <a:xfrm>
            <a:off x="6734095" y="987426"/>
            <a:ext cx="801903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1091069" y="2057400"/>
            <a:ext cx="51088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A2E4AC4-C0F6-4F6E-B779-70A77BE01B0E}" type="datetimeFigureOut">
              <a:rPr lang="it-IT" smtClean="0"/>
              <a:t>05/02/2025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37056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091069" y="457200"/>
            <a:ext cx="5108836" cy="1600200"/>
          </a:xfrm>
        </p:spPr>
        <p:txBody>
          <a:bodyPr anchor="b"/>
          <a:lstStyle>
            <a:lvl1pPr>
              <a:defRPr sz="320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6734095" y="987426"/>
            <a:ext cx="8019038"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091069" y="2057400"/>
            <a:ext cx="51088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A2E4AC4-C0F6-4F6E-B779-70A77BE01B0E}" type="datetimeFigureOut">
              <a:rPr lang="it-IT" smtClean="0"/>
              <a:t>05/02/2025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91331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9005" y="365126"/>
            <a:ext cx="13662065"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089005" y="1825625"/>
            <a:ext cx="13662065"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089005" y="6356351"/>
            <a:ext cx="356401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E4AC4-C0F6-4F6E-B779-70A77BE01B0E}" type="datetimeFigureOut">
              <a:rPr lang="it-IT" smtClean="0"/>
              <a:t>05/02/2025</a:t>
            </a:fld>
            <a:endParaRPr lang="it-IT"/>
          </a:p>
        </p:txBody>
      </p:sp>
      <p:sp>
        <p:nvSpPr>
          <p:cNvPr id="5" name="Footer Placeholder 4"/>
          <p:cNvSpPr>
            <a:spLocks noGrp="1"/>
          </p:cNvSpPr>
          <p:nvPr>
            <p:ph type="ftr" sz="quarter" idx="3"/>
          </p:nvPr>
        </p:nvSpPr>
        <p:spPr>
          <a:xfrm>
            <a:off x="5247025" y="6356351"/>
            <a:ext cx="534602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1187053" y="6356351"/>
            <a:ext cx="356401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23089-06CF-4009-B533-61B8F93B2B31}" type="slidenum">
              <a:rPr lang="it-IT" smtClean="0"/>
              <a:t>‹N›</a:t>
            </a:fld>
            <a:endParaRPr lang="it-IT"/>
          </a:p>
        </p:txBody>
      </p:sp>
    </p:spTree>
    <p:extLst>
      <p:ext uri="{BB962C8B-B14F-4D97-AF65-F5344CB8AC3E}">
        <p14:creationId xmlns:p14="http://schemas.microsoft.com/office/powerpoint/2010/main" val="3593923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it.wikipedia.org/wiki/Ada_Lovela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2.wdp"/></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A7791AB7-6D50-532A-4F1C-07B83A814FE1}"/>
              </a:ext>
            </a:extLst>
          </p:cNvPr>
          <p:cNvSpPr txBox="1"/>
          <p:nvPr/>
        </p:nvSpPr>
        <p:spPr>
          <a:xfrm>
            <a:off x="1005840" y="1788160"/>
            <a:ext cx="5943600" cy="2862322"/>
          </a:xfrm>
          <a:prstGeom prst="rect">
            <a:avLst/>
          </a:prstGeom>
          <a:noFill/>
        </p:spPr>
        <p:txBody>
          <a:bodyPr wrap="square" rtlCol="0">
            <a:spAutoFit/>
          </a:bodyPr>
          <a:lstStyle/>
          <a:p>
            <a:r>
              <a:rPr lang="it-IT" sz="6000" b="1" dirty="0">
                <a:solidFill>
                  <a:srgbClr val="0070C0"/>
                </a:solidFill>
                <a:effectLst>
                  <a:outerShdw blurRad="38100" dist="38100" dir="2700000" algn="tl">
                    <a:srgbClr val="000000">
                      <a:alpha val="43137"/>
                    </a:srgbClr>
                  </a:outerShdw>
                </a:effectLst>
              </a:rPr>
              <a:t>Introduzione ai 			linguaggi di programmazione</a:t>
            </a:r>
          </a:p>
        </p:txBody>
      </p:sp>
      <p:pic>
        <p:nvPicPr>
          <p:cNvPr id="10" name="Immagine 9" descr="Immagine che contiene testo, logo, Carattere, Elementi grafici&#10;&#10;Descrizione generata automaticamente">
            <a:extLst>
              <a:ext uri="{FF2B5EF4-FFF2-40B4-BE49-F238E27FC236}">
                <a16:creationId xmlns:a16="http://schemas.microsoft.com/office/drawing/2014/main" id="{A8BD22F5-AD2C-AA7A-10AE-24806CB28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777" y="1628391"/>
            <a:ext cx="9060823" cy="3624329"/>
          </a:xfrm>
          <a:prstGeom prst="rect">
            <a:avLst/>
          </a:prstGeom>
        </p:spPr>
      </p:pic>
    </p:spTree>
    <p:extLst>
      <p:ext uri="{BB962C8B-B14F-4D97-AF65-F5344CB8AC3E}">
        <p14:creationId xmlns:p14="http://schemas.microsoft.com/office/powerpoint/2010/main" val="4046622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 linguaggi di programmazione </a:t>
            </a:r>
            <a:r>
              <a:rPr lang="it-IT" sz="3200" b="1" dirty="0">
                <a:solidFill>
                  <a:prstClr val="white"/>
                </a:solidFill>
                <a:latin typeface="Calibri" panose="020F0502020204030204" pitchFamily="34" charset="0"/>
                <a:cs typeface="Calibri" panose="020F0502020204030204" pitchFamily="34" charset="0"/>
              </a:rPr>
              <a:t>ad alto e basso livello </a:t>
            </a: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( 5 di 5)</a:t>
            </a:r>
          </a:p>
        </p:txBody>
      </p:sp>
      <p:sp>
        <p:nvSpPr>
          <p:cNvPr id="7" name="CasellaDiTesto 6">
            <a:extLst>
              <a:ext uri="{FF2B5EF4-FFF2-40B4-BE49-F238E27FC236}">
                <a16:creationId xmlns:a16="http://schemas.microsoft.com/office/drawing/2014/main" id="{D6310101-1D99-0B0F-C87B-45D711123BAB}"/>
              </a:ext>
            </a:extLst>
          </p:cNvPr>
          <p:cNvSpPr txBox="1"/>
          <p:nvPr/>
        </p:nvSpPr>
        <p:spPr>
          <a:xfrm>
            <a:off x="256540" y="828288"/>
            <a:ext cx="14963140" cy="5201424"/>
          </a:xfrm>
          <a:prstGeom prst="rect">
            <a:avLst/>
          </a:prstGeom>
          <a:noFill/>
        </p:spPr>
        <p:txBody>
          <a:bodyPr wrap="square">
            <a:spAutoFit/>
          </a:bodyPr>
          <a:lstStyle/>
          <a:p>
            <a:pPr marL="342900" indent="-342900">
              <a:buFont typeface="Wingdings" panose="05000000000000000000" pitchFamily="2" charset="2"/>
              <a:buChar char="Ø"/>
            </a:pPr>
            <a:r>
              <a:rPr lang="it-IT" sz="2600" b="1" dirty="0">
                <a:solidFill>
                  <a:schemeClr val="accent1">
                    <a:lumMod val="75000"/>
                  </a:schemeClr>
                </a:solidFill>
              </a:rPr>
              <a:t>Linguaggi di programmazione orientati agli oggetti:</a:t>
            </a:r>
          </a:p>
          <a:p>
            <a:pPr marL="342900" indent="-342900">
              <a:buFont typeface="Wingdings" panose="05000000000000000000" pitchFamily="2" charset="2"/>
              <a:buChar char="Ø"/>
            </a:pPr>
            <a:endParaRPr lang="it-IT" sz="2600" dirty="0"/>
          </a:p>
          <a:p>
            <a:pPr marL="457200" indent="-457200">
              <a:buFont typeface="Courier New" panose="02070309020205020404" pitchFamily="49" charset="0"/>
              <a:buChar char="o"/>
            </a:pPr>
            <a:r>
              <a:rPr lang="it-IT" sz="2800" dirty="0"/>
              <a:t>In questi linguaggi, </a:t>
            </a:r>
            <a:r>
              <a:rPr lang="it-IT" sz="2800" b="1" dirty="0"/>
              <a:t>i programmi si suddividono in parti dette appunto oggetti</a:t>
            </a:r>
            <a:r>
              <a:rPr lang="it-IT" sz="2800" dirty="0"/>
              <a:t>, che interagiscono gli uni con gli altri tramite lo scambio di messaggi. </a:t>
            </a:r>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r>
              <a:rPr lang="it-IT" sz="2800" dirty="0"/>
              <a:t>Gli oggetti si definiscono in base ai loro attributi, ovvero le caratteristiche che presentano, e i metodi, cioè le azioni che possono subire o compiere. </a:t>
            </a:r>
          </a:p>
          <a:p>
            <a:endParaRPr lang="it-IT" sz="2800" dirty="0"/>
          </a:p>
          <a:p>
            <a:pPr marL="457200" indent="-457200">
              <a:buFont typeface="Courier New" panose="02070309020205020404" pitchFamily="49" charset="0"/>
              <a:buChar char="o"/>
            </a:pPr>
            <a:r>
              <a:rPr lang="it-IT" sz="2800" dirty="0"/>
              <a:t>Tra i vantaggi di questi linguaggi citiamo</a:t>
            </a:r>
            <a:r>
              <a:rPr lang="it-IT" sz="2800" b="1" dirty="0"/>
              <a:t> la maggiore facilità di esecuzione, manutenzione, gestione e debugging</a:t>
            </a:r>
            <a:r>
              <a:rPr lang="it-IT" sz="2800" dirty="0"/>
              <a:t>.   </a:t>
            </a:r>
          </a:p>
          <a:p>
            <a:pPr marL="457200" indent="-457200">
              <a:buFont typeface="Courier New" panose="02070309020205020404" pitchFamily="49" charset="0"/>
              <a:buChar char="o"/>
            </a:pPr>
            <a:endParaRPr lang="it-IT" sz="2000" dirty="0"/>
          </a:p>
          <a:p>
            <a:r>
              <a:rPr lang="it-IT" sz="2800" dirty="0"/>
              <a:t>Sono linguaggi di programmazione orientati agli oggetti per esempio Java, Python e C#.</a:t>
            </a:r>
            <a:endParaRPr lang="it-IT" sz="2600" dirty="0"/>
          </a:p>
        </p:txBody>
      </p:sp>
    </p:spTree>
    <p:extLst>
      <p:ext uri="{BB962C8B-B14F-4D97-AF65-F5344CB8AC3E}">
        <p14:creationId xmlns:p14="http://schemas.microsoft.com/office/powerpoint/2010/main" val="3644857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concetti fondamentali dei linguaggi di programmazione ( 1 di 3) </a:t>
            </a:r>
          </a:p>
        </p:txBody>
      </p:sp>
      <p:sp>
        <p:nvSpPr>
          <p:cNvPr id="7" name="CasellaDiTesto 6">
            <a:extLst>
              <a:ext uri="{FF2B5EF4-FFF2-40B4-BE49-F238E27FC236}">
                <a16:creationId xmlns:a16="http://schemas.microsoft.com/office/drawing/2014/main" id="{D6310101-1D99-0B0F-C87B-45D711123BAB}"/>
              </a:ext>
            </a:extLst>
          </p:cNvPr>
          <p:cNvSpPr txBox="1"/>
          <p:nvPr/>
        </p:nvSpPr>
        <p:spPr>
          <a:xfrm>
            <a:off x="256540" y="828288"/>
            <a:ext cx="14963140" cy="4832092"/>
          </a:xfrm>
          <a:prstGeom prst="rect">
            <a:avLst/>
          </a:prstGeom>
          <a:noFill/>
        </p:spPr>
        <p:txBody>
          <a:bodyPr wrap="square">
            <a:spAutoFit/>
          </a:bodyPr>
          <a:lstStyle/>
          <a:p>
            <a:pPr marL="457200" indent="-457200">
              <a:buFont typeface="Courier New" panose="02070309020205020404" pitchFamily="49" charset="0"/>
              <a:buChar char="o"/>
            </a:pPr>
            <a:r>
              <a:rPr lang="it-IT" sz="2800" dirty="0"/>
              <a:t>Ogni </a:t>
            </a:r>
            <a:r>
              <a:rPr lang="it-IT" sz="2800" b="1" dirty="0"/>
              <a:t>linguaggio di programmazione</a:t>
            </a:r>
            <a:r>
              <a:rPr lang="it-IT" sz="2800" dirty="0"/>
              <a:t> è costituito da un lessico, una sintassi ed una semantica </a:t>
            </a:r>
          </a:p>
          <a:p>
            <a:r>
              <a:rPr lang="it-IT" sz="2800" dirty="0"/>
              <a:t>      che a sua volta possiedono:</a:t>
            </a:r>
          </a:p>
          <a:p>
            <a:endParaRPr lang="it-IT" sz="2800" dirty="0"/>
          </a:p>
          <a:p>
            <a:pPr marL="457200" indent="-457200">
              <a:buFont typeface="Arial" panose="020B0604020202020204" pitchFamily="34" charset="0"/>
              <a:buChar char="•"/>
            </a:pPr>
            <a:r>
              <a:rPr lang="it-IT" sz="2800" b="1" dirty="0"/>
              <a:t>Istruzioni</a:t>
            </a:r>
            <a:r>
              <a:rPr lang="it-IT" sz="2800" dirty="0"/>
              <a:t>: un’istruzione rappresenta una singola azione o comando che viene eseguito dal programma. Può essere un’assegnazione di valore a una variabile, un’operazione matematica, una chiamata a una funzione, un’istruzione di controllo del flusso, ecc.</a:t>
            </a:r>
          </a:p>
          <a:p>
            <a:pPr marL="457200" indent="-457200">
              <a:buFont typeface="Arial" panose="020B0604020202020204" pitchFamily="34" charset="0"/>
              <a:buChar char="•"/>
            </a:pPr>
            <a:endParaRPr lang="it-IT" sz="2800" dirty="0"/>
          </a:p>
          <a:p>
            <a:pPr marL="457200" indent="-457200">
              <a:buFont typeface="Arial" panose="020B0604020202020204" pitchFamily="34" charset="0"/>
              <a:buChar char="•"/>
            </a:pPr>
            <a:r>
              <a:rPr lang="it-IT" sz="2800" b="1" dirty="0" err="1"/>
              <a:t>VariabilI</a:t>
            </a:r>
            <a:r>
              <a:rPr lang="it-IT" sz="2800" b="1" dirty="0"/>
              <a:t> e costanti</a:t>
            </a:r>
            <a:r>
              <a:rPr lang="it-IT" sz="2800" dirty="0"/>
              <a:t>: divise in due parti agli antipodi l’una dell’altra possiamo spiegare in termini elementari che entrambe le due sono contenitori:</a:t>
            </a:r>
          </a:p>
          <a:p>
            <a:pPr lvl="1"/>
            <a:r>
              <a:rPr lang="it-IT" sz="2800" dirty="0"/>
              <a:t>Il primo è un contenitore il cui dato al suo interno può risultare </a:t>
            </a:r>
            <a:r>
              <a:rPr lang="it-IT" sz="2800" b="1" dirty="0"/>
              <a:t>variabile</a:t>
            </a:r>
            <a:r>
              <a:rPr lang="it-IT" sz="2800" dirty="0"/>
              <a:t>, il secondo contenitore contiene, come dice il nome stesso un dato </a:t>
            </a:r>
            <a:r>
              <a:rPr lang="it-IT" sz="2800" b="1" dirty="0"/>
              <a:t>costante</a:t>
            </a:r>
            <a:r>
              <a:rPr lang="it-IT" sz="2800" dirty="0"/>
              <a:t>, quindi immutabile.</a:t>
            </a:r>
            <a:endParaRPr lang="it-IT" sz="2600" dirty="0"/>
          </a:p>
        </p:txBody>
      </p:sp>
    </p:spTree>
    <p:extLst>
      <p:ext uri="{BB962C8B-B14F-4D97-AF65-F5344CB8AC3E}">
        <p14:creationId xmlns:p14="http://schemas.microsoft.com/office/powerpoint/2010/main" val="1169523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concetti fondamentali dei linguaggi di programmazione ( 2 di 3) </a:t>
            </a:r>
          </a:p>
        </p:txBody>
      </p:sp>
      <p:sp>
        <p:nvSpPr>
          <p:cNvPr id="7" name="CasellaDiTesto 6">
            <a:extLst>
              <a:ext uri="{FF2B5EF4-FFF2-40B4-BE49-F238E27FC236}">
                <a16:creationId xmlns:a16="http://schemas.microsoft.com/office/drawing/2014/main" id="{D6310101-1D99-0B0F-C87B-45D711123BAB}"/>
              </a:ext>
            </a:extLst>
          </p:cNvPr>
          <p:cNvSpPr txBox="1"/>
          <p:nvPr/>
        </p:nvSpPr>
        <p:spPr>
          <a:xfrm>
            <a:off x="256540" y="828288"/>
            <a:ext cx="14963140" cy="5232202"/>
          </a:xfrm>
          <a:prstGeom prst="rect">
            <a:avLst/>
          </a:prstGeom>
          <a:noFill/>
        </p:spPr>
        <p:txBody>
          <a:bodyPr wrap="square">
            <a:spAutoFit/>
          </a:bodyPr>
          <a:lstStyle/>
          <a:p>
            <a:pPr marL="457200" indent="-457200">
              <a:buFont typeface="Arial" panose="020B0604020202020204" pitchFamily="34" charset="0"/>
              <a:buChar char="•"/>
            </a:pPr>
            <a:r>
              <a:rPr lang="it-IT" sz="2800" b="1" dirty="0"/>
              <a:t>Espressioni:</a:t>
            </a:r>
            <a:r>
              <a:rPr lang="it-IT" sz="2800" dirty="0"/>
              <a:t> l’espressione è una combinazione di variabili e costanti, unite tra loro da operatori.</a:t>
            </a:r>
          </a:p>
          <a:p>
            <a:pPr marL="457200" indent="-457200">
              <a:buFont typeface="Arial" panose="020B0604020202020204" pitchFamily="34" charset="0"/>
              <a:buChar char="•"/>
            </a:pPr>
            <a:endParaRPr lang="it-IT" sz="2800" dirty="0"/>
          </a:p>
          <a:p>
            <a:pPr marL="457200" indent="-457200">
              <a:buFont typeface="Arial" panose="020B0604020202020204" pitchFamily="34" charset="0"/>
              <a:buChar char="•"/>
            </a:pPr>
            <a:r>
              <a:rPr lang="it-IT" sz="2800" b="1" dirty="0"/>
              <a:t>Strutture dati:</a:t>
            </a:r>
            <a:r>
              <a:rPr lang="it-IT" sz="2800" dirty="0"/>
              <a:t> meccanismi che permettono l’organizzazione e la gestione di dati complessi.</a:t>
            </a:r>
          </a:p>
          <a:p>
            <a:pPr marL="457200" indent="-457200">
              <a:buFont typeface="Arial" panose="020B0604020202020204" pitchFamily="34" charset="0"/>
              <a:buChar char="•"/>
            </a:pPr>
            <a:endParaRPr lang="it-IT" sz="2800" dirty="0"/>
          </a:p>
          <a:p>
            <a:pPr marL="457200" indent="-457200">
              <a:buFont typeface="Arial" panose="020B0604020202020204" pitchFamily="34" charset="0"/>
              <a:buChar char="•"/>
            </a:pPr>
            <a:r>
              <a:rPr lang="it-IT" sz="2800" b="1" dirty="0"/>
              <a:t>Strutture di controllo:</a:t>
            </a:r>
            <a:r>
              <a:rPr lang="it-IT" sz="2800" dirty="0"/>
              <a:t> Le strutture di controllo consentono di specificare l’ordine e le condizioni di esecuzione delle istruzioni. </a:t>
            </a:r>
          </a:p>
          <a:p>
            <a:endParaRPr lang="it-IT" sz="2800" dirty="0"/>
          </a:p>
          <a:p>
            <a:pPr lvl="1"/>
            <a:r>
              <a:rPr lang="it-IT" sz="2800" dirty="0"/>
              <a:t>Le strutture di controllo includono istruzioni di selezione come “</a:t>
            </a:r>
            <a:r>
              <a:rPr lang="it-IT" sz="2800" dirty="0" err="1"/>
              <a:t>if</a:t>
            </a:r>
            <a:r>
              <a:rPr lang="it-IT" sz="2800" dirty="0"/>
              <a:t>” e “switch”, che permettono di prendere decisioni in base a condizioni specifiche, e istruzioni di ciclo come “for” e “</a:t>
            </a:r>
            <a:r>
              <a:rPr lang="it-IT" sz="2800" dirty="0" err="1"/>
              <a:t>while</a:t>
            </a:r>
            <a:r>
              <a:rPr lang="it-IT" sz="2800" dirty="0"/>
              <a:t>”, che consentono di ripetere una serie di istruzioni.</a:t>
            </a:r>
          </a:p>
          <a:p>
            <a:pPr lvl="1"/>
            <a:endParaRPr lang="it-IT" sz="2800" dirty="0"/>
          </a:p>
          <a:p>
            <a:pPr lvl="1"/>
            <a:endParaRPr lang="it-IT" sz="2600" dirty="0"/>
          </a:p>
        </p:txBody>
      </p:sp>
    </p:spTree>
    <p:extLst>
      <p:ext uri="{BB962C8B-B14F-4D97-AF65-F5344CB8AC3E}">
        <p14:creationId xmlns:p14="http://schemas.microsoft.com/office/powerpoint/2010/main" val="460510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concetti fondamentali dei linguaggi di programmazione ( 3 di 3) </a:t>
            </a:r>
          </a:p>
        </p:txBody>
      </p:sp>
      <p:sp>
        <p:nvSpPr>
          <p:cNvPr id="7" name="CasellaDiTesto 6">
            <a:extLst>
              <a:ext uri="{FF2B5EF4-FFF2-40B4-BE49-F238E27FC236}">
                <a16:creationId xmlns:a16="http://schemas.microsoft.com/office/drawing/2014/main" id="{D6310101-1D99-0B0F-C87B-45D711123BAB}"/>
              </a:ext>
            </a:extLst>
          </p:cNvPr>
          <p:cNvSpPr txBox="1"/>
          <p:nvPr/>
        </p:nvSpPr>
        <p:spPr>
          <a:xfrm>
            <a:off x="238687" y="782121"/>
            <a:ext cx="15237460" cy="5293757"/>
          </a:xfrm>
          <a:prstGeom prst="rect">
            <a:avLst/>
          </a:prstGeom>
          <a:noFill/>
        </p:spPr>
        <p:txBody>
          <a:bodyPr wrap="square">
            <a:spAutoFit/>
          </a:bodyPr>
          <a:lstStyle/>
          <a:p>
            <a:pPr marL="457200" indent="-457200">
              <a:buFont typeface="Arial" panose="020B0604020202020204" pitchFamily="34" charset="0"/>
              <a:buChar char="•"/>
            </a:pPr>
            <a:r>
              <a:rPr lang="it-IT" sz="2800" b="1" dirty="0"/>
              <a:t>Funzioni:</a:t>
            </a:r>
            <a:r>
              <a:rPr lang="it-IT" sz="2800" dirty="0"/>
              <a:t> </a:t>
            </a:r>
            <a:r>
              <a:rPr lang="it-IT" sz="2600" dirty="0"/>
              <a:t>possiamo definire la funzione come un insieme di istruzioni all’interno di un unico blocco.</a:t>
            </a:r>
          </a:p>
          <a:p>
            <a:pPr lvl="1"/>
            <a:endParaRPr lang="it-IT" sz="2600" dirty="0"/>
          </a:p>
          <a:p>
            <a:pPr lvl="1"/>
            <a:r>
              <a:rPr lang="it-IT" sz="2600" dirty="0"/>
              <a:t>Generalmente le funzioni, lavorano con dei </a:t>
            </a:r>
            <a:r>
              <a:rPr lang="it-IT" sz="2600" b="1" dirty="0"/>
              <a:t>parametri </a:t>
            </a:r>
            <a:r>
              <a:rPr lang="it-IT" sz="2600" dirty="0"/>
              <a:t>(input) per elaborare i calcoli contenuti al suo interno per generare il risultato (output).</a:t>
            </a:r>
          </a:p>
          <a:p>
            <a:pPr lvl="1"/>
            <a:br>
              <a:rPr lang="it-IT" sz="2600" dirty="0"/>
            </a:br>
            <a:r>
              <a:rPr lang="it-IT" sz="2600" dirty="0"/>
              <a:t>Ad esempio, possiamo passare ad una funzione due numeri per ottenere una somma, una moltiplicazione, una divisione o una sottrazione. </a:t>
            </a:r>
          </a:p>
          <a:p>
            <a:pPr lvl="1"/>
            <a:endParaRPr lang="it-IT" sz="2600" dirty="0"/>
          </a:p>
          <a:p>
            <a:pPr lvl="1"/>
            <a:r>
              <a:rPr lang="it-IT" sz="2600" dirty="0"/>
              <a:t>In parole povere, una funzione, ha lo scopo di eseguire, una o più operazioni, al fine di risolvere un determinato problema.</a:t>
            </a:r>
          </a:p>
          <a:p>
            <a:pPr lvl="1"/>
            <a:br>
              <a:rPr lang="it-IT" sz="2600" dirty="0"/>
            </a:br>
            <a:r>
              <a:rPr lang="it-IT" sz="2600" dirty="0"/>
              <a:t>In gergo informatico, una funzione può anche esser chiamata procedura, metodo, sottoprogramma, routine e subroutine.</a:t>
            </a:r>
          </a:p>
        </p:txBody>
      </p:sp>
    </p:spTree>
    <p:extLst>
      <p:ext uri="{BB962C8B-B14F-4D97-AF65-F5344CB8AC3E}">
        <p14:creationId xmlns:p14="http://schemas.microsoft.com/office/powerpoint/2010/main" val="1983634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Linguaggi compilati e interpretati ( 1 di 3) </a:t>
            </a:r>
          </a:p>
        </p:txBody>
      </p:sp>
      <p:sp>
        <p:nvSpPr>
          <p:cNvPr id="7" name="CasellaDiTesto 6">
            <a:extLst>
              <a:ext uri="{FF2B5EF4-FFF2-40B4-BE49-F238E27FC236}">
                <a16:creationId xmlns:a16="http://schemas.microsoft.com/office/drawing/2014/main" id="{D6310101-1D99-0B0F-C87B-45D711123BAB}"/>
              </a:ext>
            </a:extLst>
          </p:cNvPr>
          <p:cNvSpPr txBox="1"/>
          <p:nvPr/>
        </p:nvSpPr>
        <p:spPr>
          <a:xfrm>
            <a:off x="238687" y="764024"/>
            <a:ext cx="15237460" cy="5693866"/>
          </a:xfrm>
          <a:prstGeom prst="rect">
            <a:avLst/>
          </a:prstGeom>
          <a:noFill/>
        </p:spPr>
        <p:txBody>
          <a:bodyPr wrap="square">
            <a:spAutoFit/>
          </a:bodyPr>
          <a:lstStyle/>
          <a:p>
            <a:pPr marL="457200" indent="-457200">
              <a:buFont typeface="Courier New" panose="02070309020205020404" pitchFamily="49" charset="0"/>
              <a:buChar char="o"/>
            </a:pPr>
            <a:r>
              <a:rPr lang="it-IT" sz="2600" dirty="0"/>
              <a:t>Non tutti i </a:t>
            </a:r>
            <a:r>
              <a:rPr lang="it-IT" sz="2600" b="1" dirty="0"/>
              <a:t>linguaggi di programmazione ad alto livello</a:t>
            </a:r>
            <a:r>
              <a:rPr lang="it-IT" sz="2600" dirty="0"/>
              <a:t> lavorano alla stessa maniera, essenzialmente ci sono due tipi di linguaggi:</a:t>
            </a:r>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r>
              <a:rPr lang="it-IT" sz="2600" dirty="0"/>
              <a:t>Prima di capire le differenze, dobbiamo conoscere il concetto di codice sorgente:</a:t>
            </a:r>
          </a:p>
          <a:p>
            <a:pPr marL="457200" indent="-457200">
              <a:buFont typeface="Courier New" panose="02070309020205020404" pitchFamily="49" charset="0"/>
              <a:buChar char="o"/>
            </a:pPr>
            <a:endParaRPr lang="it-IT" sz="2600" dirty="0"/>
          </a:p>
          <a:p>
            <a:pPr lvl="1"/>
            <a:r>
              <a:rPr lang="it-IT" sz="2600" dirty="0"/>
              <a:t>In programmazione, il </a:t>
            </a:r>
            <a:r>
              <a:rPr lang="it-IT" sz="2600" b="1" dirty="0"/>
              <a:t>codice sorgente</a:t>
            </a:r>
            <a:r>
              <a:rPr lang="it-IT" sz="2600" dirty="0"/>
              <a:t> è il codice scritto tramite un </a:t>
            </a:r>
            <a:r>
              <a:rPr lang="it-IT" sz="2600" b="1" dirty="0"/>
              <a:t>IDE </a:t>
            </a:r>
            <a:r>
              <a:rPr lang="it-IT" sz="2600" dirty="0"/>
              <a:t>(</a:t>
            </a:r>
            <a:r>
              <a:rPr lang="it-IT" sz="2600" dirty="0" err="1"/>
              <a:t>Integrated</a:t>
            </a:r>
            <a:r>
              <a:rPr lang="it-IT" sz="2600" dirty="0"/>
              <a:t> </a:t>
            </a:r>
            <a:r>
              <a:rPr lang="it-IT" sz="2600" dirty="0" err="1"/>
              <a:t>development</a:t>
            </a:r>
            <a:r>
              <a:rPr lang="it-IT" sz="2600" dirty="0"/>
              <a:t> </a:t>
            </a:r>
            <a:r>
              <a:rPr lang="it-IT" sz="2600" dirty="0" err="1"/>
              <a:t>environment</a:t>
            </a:r>
            <a:r>
              <a:rPr lang="it-IT" sz="2600" dirty="0"/>
              <a:t> o ambiente di sviluppo integrato) da uno o più programmatori, ovvero, un insieme di istruzioni che serviranno a realizzare un programma.</a:t>
            </a:r>
          </a:p>
          <a:p>
            <a:pPr lvl="1"/>
            <a:br>
              <a:rPr lang="it-IT" sz="2600" dirty="0"/>
            </a:br>
            <a:r>
              <a:rPr lang="it-IT" sz="2600" dirty="0"/>
              <a:t>Il </a:t>
            </a:r>
            <a:r>
              <a:rPr lang="it-IT" sz="2600" b="1" dirty="0"/>
              <a:t>codice sorgente</a:t>
            </a:r>
            <a:r>
              <a:rPr lang="it-IT" sz="2600" dirty="0"/>
              <a:t>, verrà successivamente compilato o interpretato dal computer al fine di generare un file.</a:t>
            </a:r>
          </a:p>
          <a:p>
            <a:pPr marL="457200" indent="-457200">
              <a:buFont typeface="Arial" panose="020B0604020202020204" pitchFamily="34" charset="0"/>
              <a:buChar char="•"/>
            </a:pPr>
            <a:endParaRPr lang="it-IT" sz="2600" dirty="0"/>
          </a:p>
        </p:txBody>
      </p:sp>
      <p:sp>
        <p:nvSpPr>
          <p:cNvPr id="3" name="Rettangolo con angoli arrotondati 2">
            <a:extLst>
              <a:ext uri="{FF2B5EF4-FFF2-40B4-BE49-F238E27FC236}">
                <a16:creationId xmlns:a16="http://schemas.microsoft.com/office/drawing/2014/main" id="{394232BE-DCD3-6028-A235-7CD871E68CAC}"/>
              </a:ext>
            </a:extLst>
          </p:cNvPr>
          <p:cNvSpPr/>
          <p:nvPr/>
        </p:nvSpPr>
        <p:spPr>
          <a:xfrm>
            <a:off x="4104640" y="1798320"/>
            <a:ext cx="3444240" cy="85344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b="1" dirty="0">
                <a:solidFill>
                  <a:schemeClr val="tx1"/>
                </a:solidFill>
              </a:rPr>
              <a:t>LINGUAGGI</a:t>
            </a:r>
            <a:r>
              <a:rPr lang="it-IT" sz="2000" b="1" dirty="0"/>
              <a:t> </a:t>
            </a:r>
            <a:r>
              <a:rPr lang="it-IT" sz="2000" b="1" dirty="0">
                <a:solidFill>
                  <a:schemeClr val="tx1"/>
                </a:solidFill>
              </a:rPr>
              <a:t>COMPILATI</a:t>
            </a:r>
          </a:p>
        </p:txBody>
      </p:sp>
      <p:sp>
        <p:nvSpPr>
          <p:cNvPr id="4" name="Rettangolo con angoli arrotondati 3">
            <a:extLst>
              <a:ext uri="{FF2B5EF4-FFF2-40B4-BE49-F238E27FC236}">
                <a16:creationId xmlns:a16="http://schemas.microsoft.com/office/drawing/2014/main" id="{FD2C1C15-F4E0-474A-D97F-422A8D362EEC}"/>
              </a:ext>
            </a:extLst>
          </p:cNvPr>
          <p:cNvSpPr/>
          <p:nvPr/>
        </p:nvSpPr>
        <p:spPr>
          <a:xfrm>
            <a:off x="7970593" y="1798320"/>
            <a:ext cx="3444240" cy="85344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b="1" dirty="0">
                <a:solidFill>
                  <a:schemeClr val="tx1"/>
                </a:solidFill>
              </a:rPr>
              <a:t>LINGUAGGI</a:t>
            </a:r>
            <a:r>
              <a:rPr lang="it-IT" sz="1800" b="1" dirty="0"/>
              <a:t> </a:t>
            </a:r>
            <a:r>
              <a:rPr lang="it-IT" sz="2000" b="1" dirty="0">
                <a:solidFill>
                  <a:schemeClr val="tx1"/>
                </a:solidFill>
              </a:rPr>
              <a:t>INTERPRETATI</a:t>
            </a:r>
          </a:p>
        </p:txBody>
      </p:sp>
    </p:spTree>
    <p:extLst>
      <p:ext uri="{BB962C8B-B14F-4D97-AF65-F5344CB8AC3E}">
        <p14:creationId xmlns:p14="http://schemas.microsoft.com/office/powerpoint/2010/main" val="2148395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Linguaggi compilati e interpretati ( 2 di 3) </a:t>
            </a:r>
          </a:p>
        </p:txBody>
      </p:sp>
      <p:sp>
        <p:nvSpPr>
          <p:cNvPr id="9" name="CasellaDiTesto 8">
            <a:extLst>
              <a:ext uri="{FF2B5EF4-FFF2-40B4-BE49-F238E27FC236}">
                <a16:creationId xmlns:a16="http://schemas.microsoft.com/office/drawing/2014/main" id="{93284008-7EE0-87D6-A6B5-08DB76A6C760}"/>
              </a:ext>
            </a:extLst>
          </p:cNvPr>
          <p:cNvSpPr txBox="1"/>
          <p:nvPr/>
        </p:nvSpPr>
        <p:spPr>
          <a:xfrm>
            <a:off x="391477" y="889338"/>
            <a:ext cx="15057120" cy="4985980"/>
          </a:xfrm>
          <a:prstGeom prst="rect">
            <a:avLst/>
          </a:prstGeom>
          <a:noFill/>
        </p:spPr>
        <p:txBody>
          <a:bodyPr wrap="square">
            <a:spAutoFit/>
          </a:bodyPr>
          <a:lstStyle/>
          <a:p>
            <a:pPr marL="457200" indent="-457200">
              <a:buFont typeface="Courier New" panose="02070309020205020404" pitchFamily="49" charset="0"/>
              <a:buChar char="o"/>
            </a:pPr>
            <a:r>
              <a:rPr lang="it-IT" sz="2600" dirty="0"/>
              <a:t>La </a:t>
            </a:r>
            <a:r>
              <a:rPr lang="it-IT" sz="2600" b="1" dirty="0"/>
              <a:t>differenza</a:t>
            </a:r>
            <a:r>
              <a:rPr lang="it-IT" sz="2600" dirty="0"/>
              <a:t> tra i linguaggi compilati e i linguaggi interpretati è racchiusa nel modo in cui essi interagiscono con il computer:</a:t>
            </a:r>
          </a:p>
          <a:p>
            <a:endParaRPr lang="it-IT" sz="2800" b="1" dirty="0">
              <a:solidFill>
                <a:schemeClr val="accent1">
                  <a:lumMod val="75000"/>
                </a:schemeClr>
              </a:solidFill>
            </a:endParaRPr>
          </a:p>
          <a:p>
            <a:r>
              <a:rPr lang="it-IT" sz="2800" b="1" dirty="0">
                <a:solidFill>
                  <a:schemeClr val="accent1">
                    <a:lumMod val="75000"/>
                  </a:schemeClr>
                </a:solidFill>
              </a:rPr>
              <a:t>Compilazione:</a:t>
            </a:r>
          </a:p>
          <a:p>
            <a:endParaRPr lang="it-IT" sz="2000" b="1" dirty="0">
              <a:solidFill>
                <a:schemeClr val="accent1">
                  <a:lumMod val="75000"/>
                </a:schemeClr>
              </a:solidFill>
            </a:endParaRPr>
          </a:p>
          <a:p>
            <a:pPr marL="457200" indent="-457200">
              <a:buFont typeface="Courier New" panose="02070309020205020404" pitchFamily="49" charset="0"/>
              <a:buChar char="o"/>
            </a:pPr>
            <a:r>
              <a:rPr lang="it-IT" sz="2600" dirty="0"/>
              <a:t>La compilazione traduce tutte le istruzioni del codice sorgente in linguaggio macchina, creando un file eseguibile dal computer. La compilazione viene eseguita da un software </a:t>
            </a:r>
            <a:r>
              <a:rPr lang="it-IT" sz="2600" b="1" dirty="0"/>
              <a:t>compilatore</a:t>
            </a:r>
            <a:r>
              <a:rPr lang="it-IT" sz="2600" dirty="0"/>
              <a:t>.</a:t>
            </a:r>
          </a:p>
          <a:p>
            <a:endParaRPr lang="it-IT" sz="2600" dirty="0"/>
          </a:p>
          <a:p>
            <a:pPr marL="457200" indent="-457200">
              <a:buFont typeface="Courier New" panose="02070309020205020404" pitchFamily="49" charset="0"/>
              <a:buChar char="o"/>
            </a:pPr>
            <a:r>
              <a:rPr lang="it-IT" sz="2800" dirty="0"/>
              <a:t>L'esecuzione di un programma compilato è molto più veloce rispetto a un programma interpretato poiché il </a:t>
            </a:r>
            <a:r>
              <a:rPr lang="it-IT" sz="2800" b="1" dirty="0"/>
              <a:t>file eseguibile </a:t>
            </a:r>
            <a:r>
              <a:rPr lang="it-IT" sz="2800" dirty="0"/>
              <a:t>creato dal compilatore è immediatamente eseguibile dal processore.</a:t>
            </a:r>
          </a:p>
          <a:p>
            <a:endParaRPr lang="it-IT" sz="2800" dirty="0"/>
          </a:p>
          <a:p>
            <a:r>
              <a:rPr lang="it-IT" sz="2800" dirty="0"/>
              <a:t>Ogni volta che voglio eseguire il programma, eseguo il file eseguibile ( es. file </a:t>
            </a:r>
            <a:r>
              <a:rPr lang="it-IT" sz="2800" dirty="0" err="1"/>
              <a:t>exe</a:t>
            </a:r>
            <a:r>
              <a:rPr lang="it-IT" sz="2800" dirty="0"/>
              <a:t> su Windows )</a:t>
            </a:r>
            <a:endParaRPr lang="it-IT" sz="2600" dirty="0"/>
          </a:p>
        </p:txBody>
      </p:sp>
    </p:spTree>
    <p:extLst>
      <p:ext uri="{BB962C8B-B14F-4D97-AF65-F5344CB8AC3E}">
        <p14:creationId xmlns:p14="http://schemas.microsoft.com/office/powerpoint/2010/main" val="1752155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Linguaggi compilati e interpretati ( 3 di 3) </a:t>
            </a:r>
          </a:p>
        </p:txBody>
      </p:sp>
      <p:sp>
        <p:nvSpPr>
          <p:cNvPr id="6" name="CasellaDiTesto 5">
            <a:extLst>
              <a:ext uri="{FF2B5EF4-FFF2-40B4-BE49-F238E27FC236}">
                <a16:creationId xmlns:a16="http://schemas.microsoft.com/office/drawing/2014/main" id="{A481B73B-4808-A127-CB37-DE8C57E6FBE7}"/>
              </a:ext>
            </a:extLst>
          </p:cNvPr>
          <p:cNvSpPr txBox="1"/>
          <p:nvPr/>
        </p:nvSpPr>
        <p:spPr>
          <a:xfrm>
            <a:off x="447040" y="739150"/>
            <a:ext cx="15168880" cy="572464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Interpretazione: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20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it-IT" sz="2600" dirty="0"/>
              <a:t>L'interpretazione </a:t>
            </a:r>
            <a:r>
              <a:rPr lang="it-IT" sz="2600" b="1" dirty="0"/>
              <a:t>traduce ed esegue </a:t>
            </a:r>
            <a:r>
              <a:rPr lang="it-IT" sz="2600" dirty="0"/>
              <a:t>ogni singola istruzione del programma tramite un software chiamato interprete. </a:t>
            </a: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it-IT" sz="2600" dirty="0"/>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it-IT" sz="2600" dirty="0"/>
              <a:t>L’interprete si differenzia dal compilatore in quanto non crea un eseguibile, ma ha il compito di tradurre ed eseguire le istruzioni una alla volta.</a:t>
            </a: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it-IT" sz="2600" dirty="0"/>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it-IT" sz="2600" dirty="0"/>
              <a:t>Ciò si ripete ogni volta che eseguiamo il programma. L'interpretazione è quindi </a:t>
            </a:r>
            <a:r>
              <a:rPr lang="it-IT" sz="2600" b="1" dirty="0"/>
              <a:t>più lenta </a:t>
            </a:r>
            <a:r>
              <a:rPr lang="it-IT" sz="2600" dirty="0"/>
              <a:t>rispetto alla compilazione.</a:t>
            </a: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it-IT" sz="2600" b="1" i="0" u="none" strike="noStrike" kern="1200" cap="none" spc="0" normalizeH="0" baseline="0" noProof="0" dirty="0">
              <a:ln>
                <a:noFill/>
              </a:ln>
              <a:solidFill>
                <a:srgbClr val="4472C4">
                  <a:lumMod val="75000"/>
                </a:srgbClr>
              </a:solidFill>
              <a:effectLst/>
              <a:uLnTx/>
              <a:uFillTx/>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it-IT" sz="2600" dirty="0"/>
              <a:t>Il </a:t>
            </a:r>
            <a:r>
              <a:rPr lang="it-IT" sz="2600" b="1" dirty="0"/>
              <a:t>vantaggio</a:t>
            </a:r>
            <a:r>
              <a:rPr lang="it-IT" sz="2600" dirty="0"/>
              <a:t> è la portabilità, infatti un linguaggio interpretato possiamo definirlo </a:t>
            </a:r>
            <a:r>
              <a:rPr lang="it-IT" sz="2600" b="1" dirty="0"/>
              <a:t>multi-piattaforma</a:t>
            </a:r>
            <a:r>
              <a:rPr lang="it-IT" sz="2600" dirty="0"/>
              <a:t>, in quanto possiamo utilizzarlo in più sistemi operativi </a:t>
            </a:r>
            <a:endParaRPr kumimoji="0" lang="it-IT" sz="2600" b="1" i="0" u="none" strike="noStrike" kern="1200" cap="none" spc="0" normalizeH="0" baseline="0" noProof="0" dirty="0">
              <a:ln>
                <a:noFill/>
              </a:ln>
              <a:solidFill>
                <a:srgbClr val="4472C4">
                  <a:lumMod val="75000"/>
                </a:srgbClr>
              </a:solidFill>
              <a:effectLst/>
              <a:uLnTx/>
              <a:uFillTx/>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it-IT" sz="2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103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Compilatore vs. Interprete ( 1 di 2) </a:t>
            </a:r>
          </a:p>
        </p:txBody>
      </p:sp>
      <p:sp>
        <p:nvSpPr>
          <p:cNvPr id="6" name="CasellaDiTesto 5">
            <a:extLst>
              <a:ext uri="{FF2B5EF4-FFF2-40B4-BE49-F238E27FC236}">
                <a16:creationId xmlns:a16="http://schemas.microsoft.com/office/drawing/2014/main" id="{A481B73B-4808-A127-CB37-DE8C57E6FBE7}"/>
              </a:ext>
            </a:extLst>
          </p:cNvPr>
          <p:cNvSpPr txBox="1"/>
          <p:nvPr/>
        </p:nvSpPr>
        <p:spPr>
          <a:xfrm>
            <a:off x="335597" y="820430"/>
            <a:ext cx="15168880" cy="5324535"/>
          </a:xfrm>
          <a:prstGeom prst="rect">
            <a:avLst/>
          </a:prstGeom>
          <a:noFill/>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it-IT" sz="2600" dirty="0"/>
              <a:t>In conclusione, vediamo quali sono </a:t>
            </a:r>
            <a:r>
              <a:rPr lang="it-IT" sz="2600" b="1" dirty="0"/>
              <a:t>vantaggi e svantaggi </a:t>
            </a:r>
            <a:r>
              <a:rPr lang="it-IT" sz="2600" dirty="0"/>
              <a:t>dei linguaggi interpretati e compilati:</a:t>
            </a: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it-IT" sz="2600" dirty="0"/>
          </a:p>
          <a:p>
            <a:pPr marR="0" lvl="0" algn="l" defTabSz="457200" rtl="0" eaLnBrk="1" fontAlgn="auto" latinLnBrk="0" hangingPunct="1">
              <a:lnSpc>
                <a:spcPct val="100000"/>
              </a:lnSpc>
              <a:spcBef>
                <a:spcPts val="0"/>
              </a:spcBef>
              <a:spcAft>
                <a:spcPts val="0"/>
              </a:spcAft>
              <a:buClrTx/>
              <a:buSzTx/>
              <a:tabLst/>
              <a:defRPr/>
            </a:pPr>
            <a:r>
              <a:rPr kumimoji="0" lang="it-IT" sz="2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a:t>
            </a:r>
            <a:r>
              <a:rPr kumimoji="0" lang="it-IT" sz="2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PROGRAMMI COMPILATI:</a:t>
            </a:r>
          </a:p>
          <a:p>
            <a:pPr marR="0" lvl="0" algn="l" defTabSz="457200" rtl="0" eaLnBrk="1" fontAlgn="auto" latinLnBrk="0" hangingPunct="1">
              <a:lnSpc>
                <a:spcPct val="100000"/>
              </a:lnSpc>
              <a:spcBef>
                <a:spcPts val="0"/>
              </a:spcBef>
              <a:spcAft>
                <a:spcPts val="0"/>
              </a:spcAft>
              <a:buClrTx/>
              <a:buSzTx/>
              <a:tabLst/>
              <a:defRPr/>
            </a:pPr>
            <a:endParaRPr kumimoji="0" lang="it-IT" sz="2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a:p>
            <a:pPr lvl="1">
              <a:defRPr/>
            </a:pPr>
            <a:r>
              <a:rPr kumimoji="0" lang="it-IT" sz="2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a:t>
            </a:r>
            <a:r>
              <a:rPr kumimoji="0" lang="it-IT" sz="2600" b="1" i="0" strike="noStrike" kern="1200" cap="none" spc="0" normalizeH="0" baseline="0" noProof="0" dirty="0">
                <a:ln>
                  <a:noFill/>
                </a:ln>
                <a:solidFill>
                  <a:srgbClr val="00B050"/>
                </a:solidFill>
                <a:uLnTx/>
                <a:uFillTx/>
                <a:latin typeface="Calibri" panose="020F0502020204030204"/>
                <a:ea typeface="+mn-ea"/>
                <a:cs typeface="+mn-cs"/>
              </a:rPr>
              <a:t>VANTAGGI</a:t>
            </a:r>
          </a:p>
          <a:p>
            <a:pPr lvl="1">
              <a:defRPr/>
            </a:pPr>
            <a:endParaRPr kumimoji="0" lang="it-IT" sz="26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it-IT" sz="2600" b="1" dirty="0"/>
              <a:t>L</a:t>
            </a:r>
            <a:r>
              <a:rPr kumimoji="0" lang="it-IT" sz="2600" b="1" i="0" u="none" strike="noStrike" kern="1200" cap="none" spc="0" normalizeH="0" baseline="0" noProof="0" dirty="0">
                <a:ln>
                  <a:noFill/>
                </a:ln>
                <a:effectLst/>
                <a:uLnTx/>
                <a:uFillTx/>
                <a:ea typeface="+mn-ea"/>
                <a:cs typeface="+mn-cs"/>
              </a:rPr>
              <a:t>’ esecuzione del programma è veloce: </a:t>
            </a:r>
            <a:r>
              <a:rPr lang="it-IT" sz="2600" dirty="0"/>
              <a:t>Ogni volta che voglio eseguire il programma, eseguo il file eseguibile</a:t>
            </a:r>
          </a:p>
          <a:p>
            <a:pPr marR="0" lvl="0" algn="l" defTabSz="457200" rtl="0" eaLnBrk="1" fontAlgn="auto" latinLnBrk="0" hangingPunct="1">
              <a:lnSpc>
                <a:spcPct val="100000"/>
              </a:lnSpc>
              <a:spcBef>
                <a:spcPts val="0"/>
              </a:spcBef>
              <a:spcAft>
                <a:spcPts val="0"/>
              </a:spcAft>
              <a:buClrTx/>
              <a:buSzTx/>
              <a:tabLst/>
              <a:defRPr/>
            </a:pPr>
            <a:r>
              <a:rPr lang="it-IT" sz="2400" dirty="0"/>
              <a:t> </a:t>
            </a:r>
            <a:endParaRPr kumimoji="0" lang="it-IT" sz="2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a:p>
            <a:pPr lvl="1">
              <a:defRPr/>
            </a:pPr>
            <a:r>
              <a:rPr kumimoji="0" lang="it-IT" sz="2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a:t>
            </a:r>
            <a:r>
              <a:rPr kumimoji="0" lang="it-IT" sz="2600" b="1" i="0" strike="noStrike" kern="1200" cap="none" spc="0" normalizeH="0" baseline="0" noProof="0" dirty="0">
                <a:ln>
                  <a:noFill/>
                </a:ln>
                <a:solidFill>
                  <a:srgbClr val="C00000"/>
                </a:solidFill>
                <a:effectLst/>
                <a:uLnTx/>
                <a:uFillTx/>
                <a:latin typeface="Calibri" panose="020F0502020204030204"/>
                <a:ea typeface="+mn-ea"/>
                <a:cs typeface="+mn-cs"/>
              </a:rPr>
              <a:t>SVANTAGGI</a:t>
            </a:r>
          </a:p>
          <a:p>
            <a:pPr lvl="1">
              <a:defRPr/>
            </a:pPr>
            <a:endParaRPr kumimoji="0" lang="it-IT" sz="26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it-IT" sz="2600" b="1" i="0" u="none" strike="noStrike" kern="1200" cap="none" spc="0" normalizeH="0" baseline="0" noProof="0" dirty="0">
                <a:ln>
                  <a:noFill/>
                </a:ln>
                <a:effectLst/>
                <a:uLnTx/>
                <a:uFillTx/>
                <a:latin typeface="Calibri" panose="020F0502020204030204"/>
                <a:ea typeface="+mn-ea"/>
                <a:cs typeface="+mn-cs"/>
              </a:rPr>
              <a:t>Dipendenti dal SO: </a:t>
            </a:r>
            <a:r>
              <a:rPr kumimoji="0" lang="it-IT" sz="2600" i="0" u="none" strike="noStrike" kern="1200" cap="none" spc="0" normalizeH="0" baseline="0" noProof="0" dirty="0">
                <a:ln>
                  <a:noFill/>
                </a:ln>
                <a:effectLst/>
                <a:uLnTx/>
                <a:uFillTx/>
                <a:latin typeface="Calibri" panose="020F0502020204030204"/>
                <a:ea typeface="+mn-ea"/>
                <a:cs typeface="+mn-cs"/>
              </a:rPr>
              <a:t>I programmi lavorano solo per il Sistema Operativo per cui sono stati sviluppati.</a:t>
            </a:r>
          </a:p>
          <a:p>
            <a:pPr marR="0" lvl="0" algn="l" defTabSz="457200" rtl="0" eaLnBrk="1" fontAlgn="auto" latinLnBrk="0" hangingPunct="1">
              <a:lnSpc>
                <a:spcPct val="100000"/>
              </a:lnSpc>
              <a:spcBef>
                <a:spcPts val="0"/>
              </a:spcBef>
              <a:spcAft>
                <a:spcPts val="0"/>
              </a:spcAft>
              <a:buClrTx/>
              <a:buSzTx/>
              <a:tabLst/>
              <a:defRPr/>
            </a:pPr>
            <a:endParaRPr kumimoji="0" lang="it-IT" sz="2600" i="1" u="none" strike="noStrike" kern="1200" cap="none" spc="0" normalizeH="0" baseline="0" noProof="0" dirty="0">
              <a:ln>
                <a:noFill/>
              </a:ln>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it-IT" sz="2600" i="1" u="none" strike="noStrike" kern="1200" cap="none" spc="0" normalizeH="0" baseline="0" noProof="0" dirty="0">
                <a:ln>
                  <a:noFill/>
                </a:ln>
                <a:effectLst/>
                <a:uLnTx/>
                <a:uFillTx/>
                <a:latin typeface="Calibri" panose="020F0502020204030204"/>
                <a:ea typeface="+mn-ea"/>
                <a:cs typeface="+mn-cs"/>
              </a:rPr>
              <a:t>Esempi linguaggi compilati sono: </a:t>
            </a:r>
            <a:r>
              <a:rPr kumimoji="0" lang="it-IT" sz="2600" u="none" strike="noStrike" kern="1200" cap="none" spc="0" normalizeH="0" baseline="0" noProof="0" dirty="0">
                <a:ln>
                  <a:noFill/>
                </a:ln>
                <a:effectLst/>
                <a:uLnTx/>
                <a:uFillTx/>
                <a:latin typeface="Calibri" panose="020F0502020204030204"/>
                <a:ea typeface="+mn-ea"/>
                <a:cs typeface="+mn-cs"/>
              </a:rPr>
              <a:t>C, C++</a:t>
            </a:r>
          </a:p>
        </p:txBody>
      </p:sp>
      <p:sp>
        <p:nvSpPr>
          <p:cNvPr id="7" name="Ovale 6">
            <a:extLst>
              <a:ext uri="{FF2B5EF4-FFF2-40B4-BE49-F238E27FC236}">
                <a16:creationId xmlns:a16="http://schemas.microsoft.com/office/drawing/2014/main" id="{F2FE9190-872C-E43D-14BB-8B32D408CD51}"/>
              </a:ext>
            </a:extLst>
          </p:cNvPr>
          <p:cNvSpPr/>
          <p:nvPr/>
        </p:nvSpPr>
        <p:spPr>
          <a:xfrm>
            <a:off x="1066800" y="2307282"/>
            <a:ext cx="2103120" cy="781358"/>
          </a:xfrm>
          <a:prstGeom prst="ellipse">
            <a:avLst/>
          </a:prstGeom>
          <a:noFill/>
          <a:ln cmpd="thickThin">
            <a:extLst>
              <a:ext uri="{C807C97D-BFC1-408E-A445-0C87EB9F89A2}">
                <ask:lineSketchStyleProps xmlns:ask="http://schemas.microsoft.com/office/drawing/2018/sketchyshapes" sd="1219033472">
                  <a:custGeom>
                    <a:avLst/>
                    <a:gdLst>
                      <a:gd name="connsiteX0" fmla="*/ 0 w 2103120"/>
                      <a:gd name="connsiteY0" fmla="*/ 390679 h 781358"/>
                      <a:gd name="connsiteX1" fmla="*/ 1051560 w 2103120"/>
                      <a:gd name="connsiteY1" fmla="*/ 0 h 781358"/>
                      <a:gd name="connsiteX2" fmla="*/ 2103120 w 2103120"/>
                      <a:gd name="connsiteY2" fmla="*/ 390679 h 781358"/>
                      <a:gd name="connsiteX3" fmla="*/ 1051560 w 2103120"/>
                      <a:gd name="connsiteY3" fmla="*/ 781358 h 781358"/>
                      <a:gd name="connsiteX4" fmla="*/ 0 w 2103120"/>
                      <a:gd name="connsiteY4" fmla="*/ 390679 h 78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3120" h="781358" extrusionOk="0">
                        <a:moveTo>
                          <a:pt x="0" y="390679"/>
                        </a:moveTo>
                        <a:cubicBezTo>
                          <a:pt x="-39902" y="150301"/>
                          <a:pt x="360944" y="41230"/>
                          <a:pt x="1051560" y="0"/>
                        </a:cubicBezTo>
                        <a:cubicBezTo>
                          <a:pt x="1674550" y="8890"/>
                          <a:pt x="2094750" y="175179"/>
                          <a:pt x="2103120" y="390679"/>
                        </a:cubicBezTo>
                        <a:cubicBezTo>
                          <a:pt x="2047911" y="660359"/>
                          <a:pt x="1622509" y="835593"/>
                          <a:pt x="1051560" y="781358"/>
                        </a:cubicBezTo>
                        <a:cubicBezTo>
                          <a:pt x="452705" y="771458"/>
                          <a:pt x="46910" y="628859"/>
                          <a:pt x="0" y="390679"/>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9" name="Ovale 8">
            <a:extLst>
              <a:ext uri="{FF2B5EF4-FFF2-40B4-BE49-F238E27FC236}">
                <a16:creationId xmlns:a16="http://schemas.microsoft.com/office/drawing/2014/main" id="{81CE2AF3-9F64-BE98-21F0-486F22B5672F}"/>
              </a:ext>
            </a:extLst>
          </p:cNvPr>
          <p:cNvSpPr/>
          <p:nvPr/>
        </p:nvSpPr>
        <p:spPr>
          <a:xfrm>
            <a:off x="1066800" y="3911600"/>
            <a:ext cx="2103120" cy="7813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709425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Compilatore vs. Interprete ( 2 di 2) </a:t>
            </a:r>
          </a:p>
        </p:txBody>
      </p:sp>
      <p:sp>
        <p:nvSpPr>
          <p:cNvPr id="6" name="CasellaDiTesto 5">
            <a:extLst>
              <a:ext uri="{FF2B5EF4-FFF2-40B4-BE49-F238E27FC236}">
                <a16:creationId xmlns:a16="http://schemas.microsoft.com/office/drawing/2014/main" id="{A481B73B-4808-A127-CB37-DE8C57E6FBE7}"/>
              </a:ext>
            </a:extLst>
          </p:cNvPr>
          <p:cNvSpPr txBox="1"/>
          <p:nvPr/>
        </p:nvSpPr>
        <p:spPr>
          <a:xfrm>
            <a:off x="335597" y="759470"/>
            <a:ext cx="15168880" cy="5724644"/>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kumimoji="0" lang="it-IT" sz="2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a:t>
            </a:r>
            <a:r>
              <a:rPr kumimoji="0" lang="it-IT" sz="2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PROGRAMMI </a:t>
            </a:r>
            <a:r>
              <a:rPr lang="it-IT" sz="2800" b="1" dirty="0">
                <a:solidFill>
                  <a:srgbClr val="4472C4">
                    <a:lumMod val="75000"/>
                  </a:srgbClr>
                </a:solidFill>
                <a:latin typeface="Calibri" panose="020F0502020204030204"/>
              </a:rPr>
              <a:t>INTERPRETAT</a:t>
            </a:r>
            <a:r>
              <a:rPr kumimoji="0" lang="it-IT" sz="2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I:</a:t>
            </a:r>
          </a:p>
          <a:p>
            <a:pPr marR="0" lvl="0" algn="l" defTabSz="457200" rtl="0" eaLnBrk="1" fontAlgn="auto" latinLnBrk="0" hangingPunct="1">
              <a:lnSpc>
                <a:spcPct val="100000"/>
              </a:lnSpc>
              <a:spcBef>
                <a:spcPts val="0"/>
              </a:spcBef>
              <a:spcAft>
                <a:spcPts val="0"/>
              </a:spcAft>
              <a:buClrTx/>
              <a:buSzTx/>
              <a:tabLst/>
              <a:defRPr/>
            </a:pPr>
            <a:endParaRPr kumimoji="0" lang="it-IT" sz="2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a:p>
            <a:pPr lvl="1">
              <a:defRPr/>
            </a:pPr>
            <a:r>
              <a:rPr kumimoji="0" lang="it-IT" sz="2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a:t>
            </a:r>
            <a:r>
              <a:rPr kumimoji="0" lang="it-IT" sz="2600" b="1" i="0" strike="noStrike" kern="1200" cap="none" spc="0" normalizeH="0" baseline="0" noProof="0" dirty="0">
                <a:ln>
                  <a:noFill/>
                </a:ln>
                <a:solidFill>
                  <a:srgbClr val="00B050"/>
                </a:solidFill>
                <a:uLnTx/>
                <a:uFillTx/>
                <a:latin typeface="Calibri" panose="020F0502020204030204"/>
                <a:ea typeface="+mn-ea"/>
                <a:cs typeface="+mn-cs"/>
              </a:rPr>
              <a:t>VANTAGGI</a:t>
            </a:r>
          </a:p>
          <a:p>
            <a:pPr lvl="1">
              <a:defRPr/>
            </a:pPr>
            <a:endParaRPr kumimoji="0" lang="it-IT" sz="26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it-IT" sz="2600" b="1" dirty="0"/>
              <a:t>Indipendenti dal SO: </a:t>
            </a:r>
            <a:r>
              <a:rPr lang="it-IT" sz="2600" dirty="0"/>
              <a:t>Non necessitano di una compilazione globale ad ogni modifica.</a:t>
            </a:r>
          </a:p>
          <a:p>
            <a:pPr marR="0" lvl="0" algn="l" defTabSz="457200" rtl="0" eaLnBrk="1" fontAlgn="auto" latinLnBrk="0" hangingPunct="1">
              <a:lnSpc>
                <a:spcPct val="100000"/>
              </a:lnSpc>
              <a:spcBef>
                <a:spcPts val="0"/>
              </a:spcBef>
              <a:spcAft>
                <a:spcPts val="0"/>
              </a:spcAft>
              <a:buClrTx/>
              <a:buSzTx/>
              <a:tabLst/>
              <a:defRPr/>
            </a:pPr>
            <a:r>
              <a:rPr lang="it-IT" sz="2400" dirty="0"/>
              <a:t> </a:t>
            </a:r>
            <a:endParaRPr kumimoji="0" lang="it-IT" sz="2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a:p>
            <a:pPr lvl="1">
              <a:defRPr/>
            </a:pPr>
            <a:r>
              <a:rPr kumimoji="0" lang="it-IT" sz="2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a:t>
            </a:r>
            <a:r>
              <a:rPr kumimoji="0" lang="it-IT" sz="2600" b="1" i="0" strike="noStrike" kern="1200" cap="none" spc="0" normalizeH="0" baseline="0" noProof="0" dirty="0">
                <a:ln>
                  <a:noFill/>
                </a:ln>
                <a:solidFill>
                  <a:srgbClr val="C00000"/>
                </a:solidFill>
                <a:effectLst/>
                <a:uLnTx/>
                <a:uFillTx/>
                <a:latin typeface="Calibri" panose="020F0502020204030204"/>
                <a:ea typeface="+mn-ea"/>
                <a:cs typeface="+mn-cs"/>
              </a:rPr>
              <a:t>SVANTAGGI</a:t>
            </a:r>
          </a:p>
          <a:p>
            <a:pPr lvl="1">
              <a:defRPr/>
            </a:pPr>
            <a:endParaRPr kumimoji="0" lang="it-IT" sz="26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it-IT" sz="2600" b="1" i="0" u="none" strike="noStrike" kern="1200" cap="none" spc="0" normalizeH="0" baseline="0" noProof="0" dirty="0">
                <a:ln>
                  <a:noFill/>
                </a:ln>
                <a:effectLst/>
                <a:uLnTx/>
                <a:uFillTx/>
                <a:latin typeface="Calibri" panose="020F0502020204030204"/>
                <a:ea typeface="+mn-ea"/>
                <a:cs typeface="+mn-cs"/>
              </a:rPr>
              <a:t>Gli interpreti devono essere installati </a:t>
            </a:r>
            <a:r>
              <a:rPr kumimoji="0" lang="it-IT" sz="2600" i="0" u="none" strike="noStrike" kern="1200" cap="none" spc="0" normalizeH="0" baseline="0" noProof="0" dirty="0">
                <a:ln>
                  <a:noFill/>
                </a:ln>
                <a:effectLst/>
                <a:uLnTx/>
                <a:uFillTx/>
                <a:latin typeface="Calibri" panose="020F0502020204030204"/>
                <a:ea typeface="+mn-ea"/>
                <a:cs typeface="+mn-cs"/>
              </a:rPr>
              <a:t>sulla macchina su cui il programma deve essere eseguito.</a:t>
            </a:r>
          </a:p>
          <a:p>
            <a:pPr marR="0" lvl="0" algn="l" defTabSz="457200" rtl="0" eaLnBrk="1" fontAlgn="auto" latinLnBrk="0" hangingPunct="1">
              <a:lnSpc>
                <a:spcPct val="100000"/>
              </a:lnSpc>
              <a:spcBef>
                <a:spcPts val="0"/>
              </a:spcBef>
              <a:spcAft>
                <a:spcPts val="0"/>
              </a:spcAft>
              <a:buClrTx/>
              <a:buSzTx/>
              <a:tabLst/>
              <a:defRPr/>
            </a:pPr>
            <a:endParaRPr kumimoji="0" lang="it-IT" sz="2600" i="0" u="none" strike="noStrike" kern="1200" cap="none" spc="0" normalizeH="0" baseline="0" noProof="0" dirty="0">
              <a:ln>
                <a:noFill/>
              </a:ln>
              <a:effectLst/>
              <a:uLnTx/>
              <a:uFillTx/>
              <a:latin typeface="Calibri" panose="020F05020202040302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it-IT" sz="2600" b="1" i="0" u="none" strike="noStrike" kern="1200" cap="none" spc="0" normalizeH="0" baseline="0" noProof="0" dirty="0">
                <a:ln>
                  <a:noFill/>
                </a:ln>
                <a:effectLst/>
                <a:uLnTx/>
                <a:uFillTx/>
                <a:latin typeface="Calibri" panose="020F0502020204030204"/>
                <a:ea typeface="+mn-ea"/>
                <a:cs typeface="+mn-cs"/>
              </a:rPr>
              <a:t>Esecuzione più lenta </a:t>
            </a:r>
            <a:r>
              <a:rPr kumimoji="0" lang="it-IT" sz="2600" i="0" u="none" strike="noStrike" kern="1200" cap="none" spc="0" normalizeH="0" baseline="0" noProof="0" dirty="0">
                <a:ln>
                  <a:noFill/>
                </a:ln>
                <a:effectLst/>
                <a:uLnTx/>
                <a:uFillTx/>
                <a:latin typeface="Calibri" panose="020F0502020204030204"/>
                <a:ea typeface="+mn-ea"/>
                <a:cs typeface="+mn-cs"/>
              </a:rPr>
              <a:t>rispetto ai compilati.</a:t>
            </a: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it-IT" sz="2600" dirty="0">
              <a:latin typeface="Calibri" panose="020F0502020204030204"/>
            </a:endParaRPr>
          </a:p>
          <a:p>
            <a:pPr>
              <a:defRPr/>
            </a:pPr>
            <a:r>
              <a:rPr kumimoji="0" lang="it-IT" sz="2600" i="1" u="none" strike="noStrike" kern="1200" cap="none" spc="0" normalizeH="0" baseline="0" noProof="0" dirty="0">
                <a:ln>
                  <a:noFill/>
                </a:ln>
                <a:effectLst/>
                <a:uLnTx/>
                <a:uFillTx/>
                <a:latin typeface="Calibri" panose="020F0502020204030204"/>
                <a:ea typeface="+mn-ea"/>
                <a:cs typeface="+mn-cs"/>
              </a:rPr>
              <a:t>Esempi linguaggi interpretati sono: </a:t>
            </a:r>
            <a:r>
              <a:rPr kumimoji="0" lang="it-IT" sz="2600" u="none" strike="noStrike" kern="1200" cap="none" spc="0" normalizeH="0" baseline="0" noProof="0" dirty="0">
                <a:ln>
                  <a:noFill/>
                </a:ln>
                <a:effectLst/>
                <a:uLnTx/>
                <a:uFillTx/>
                <a:latin typeface="Calibri" panose="020F0502020204030204"/>
                <a:ea typeface="+mn-ea"/>
                <a:cs typeface="+mn-cs"/>
              </a:rPr>
              <a:t>Python, Visual Basic</a:t>
            </a:r>
          </a:p>
          <a:p>
            <a:pPr marL="457200" marR="0" lvl="0" indent="-45720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it-IT" sz="2600" i="1" u="none" strike="noStrike" kern="1200" cap="none" spc="0" normalizeH="0" baseline="0" noProof="0" dirty="0">
              <a:ln>
                <a:noFill/>
              </a:ln>
              <a:effectLst/>
              <a:uLnTx/>
              <a:uFillTx/>
              <a:latin typeface="Calibri" panose="020F0502020204030204"/>
              <a:ea typeface="+mn-ea"/>
              <a:cs typeface="+mn-cs"/>
            </a:endParaRPr>
          </a:p>
        </p:txBody>
      </p:sp>
      <p:sp>
        <p:nvSpPr>
          <p:cNvPr id="7" name="Ovale 6">
            <a:extLst>
              <a:ext uri="{FF2B5EF4-FFF2-40B4-BE49-F238E27FC236}">
                <a16:creationId xmlns:a16="http://schemas.microsoft.com/office/drawing/2014/main" id="{F2FE9190-872C-E43D-14BB-8B32D408CD51}"/>
              </a:ext>
            </a:extLst>
          </p:cNvPr>
          <p:cNvSpPr/>
          <p:nvPr/>
        </p:nvSpPr>
        <p:spPr>
          <a:xfrm>
            <a:off x="1066800" y="1488859"/>
            <a:ext cx="2103120" cy="781358"/>
          </a:xfrm>
          <a:prstGeom prst="ellipse">
            <a:avLst/>
          </a:prstGeom>
          <a:noFill/>
          <a:ln cmpd="thickThin">
            <a:extLst>
              <a:ext uri="{C807C97D-BFC1-408E-A445-0C87EB9F89A2}">
                <ask:lineSketchStyleProps xmlns:ask="http://schemas.microsoft.com/office/drawing/2018/sketchyshapes" sd="1219033472">
                  <a:custGeom>
                    <a:avLst/>
                    <a:gdLst>
                      <a:gd name="connsiteX0" fmla="*/ 0 w 2103120"/>
                      <a:gd name="connsiteY0" fmla="*/ 390679 h 781358"/>
                      <a:gd name="connsiteX1" fmla="*/ 1051560 w 2103120"/>
                      <a:gd name="connsiteY1" fmla="*/ 0 h 781358"/>
                      <a:gd name="connsiteX2" fmla="*/ 2103120 w 2103120"/>
                      <a:gd name="connsiteY2" fmla="*/ 390679 h 781358"/>
                      <a:gd name="connsiteX3" fmla="*/ 1051560 w 2103120"/>
                      <a:gd name="connsiteY3" fmla="*/ 781358 h 781358"/>
                      <a:gd name="connsiteX4" fmla="*/ 0 w 2103120"/>
                      <a:gd name="connsiteY4" fmla="*/ 390679 h 78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3120" h="781358" extrusionOk="0">
                        <a:moveTo>
                          <a:pt x="0" y="390679"/>
                        </a:moveTo>
                        <a:cubicBezTo>
                          <a:pt x="-39902" y="150301"/>
                          <a:pt x="360944" y="41230"/>
                          <a:pt x="1051560" y="0"/>
                        </a:cubicBezTo>
                        <a:cubicBezTo>
                          <a:pt x="1674550" y="8890"/>
                          <a:pt x="2094750" y="175179"/>
                          <a:pt x="2103120" y="390679"/>
                        </a:cubicBezTo>
                        <a:cubicBezTo>
                          <a:pt x="2047911" y="660359"/>
                          <a:pt x="1622509" y="835593"/>
                          <a:pt x="1051560" y="781358"/>
                        </a:cubicBezTo>
                        <a:cubicBezTo>
                          <a:pt x="452705" y="771458"/>
                          <a:pt x="46910" y="628859"/>
                          <a:pt x="0" y="390679"/>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9" name="Ovale 8">
            <a:extLst>
              <a:ext uri="{FF2B5EF4-FFF2-40B4-BE49-F238E27FC236}">
                <a16:creationId xmlns:a16="http://schemas.microsoft.com/office/drawing/2014/main" id="{81CE2AF3-9F64-BE98-21F0-486F22B5672F}"/>
              </a:ext>
            </a:extLst>
          </p:cNvPr>
          <p:cNvSpPr/>
          <p:nvPr/>
        </p:nvSpPr>
        <p:spPr>
          <a:xfrm>
            <a:off x="1066800" y="3038321"/>
            <a:ext cx="2103120" cy="7813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159760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alla programmazione ad Oggetti</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159947" y="934149"/>
            <a:ext cx="15394939" cy="4687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La </a:t>
            </a:r>
            <a:r>
              <a:rPr kumimoji="0" lang="it-IT" sz="26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programmazione ad oggetti</a:t>
            </a: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 meglio conosciuta come </a:t>
            </a:r>
            <a:r>
              <a:rPr kumimoji="0" lang="it-IT" sz="26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Object </a:t>
            </a:r>
            <a:r>
              <a:rPr kumimoji="0" lang="it-IT" sz="2600" b="1" i="0" u="none" strike="noStrike" kern="1200" cap="none" spc="0" normalizeH="0" baseline="0" noProof="0" dirty="0" err="1">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Oriented</a:t>
            </a:r>
            <a:r>
              <a:rPr kumimoji="0" lang="it-IT" sz="26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 Programming </a:t>
            </a: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(OOP), è una delle tecniche di programmazione più diffuse e consolidate nel modo dello sviluppo software. I principi fondamentali sono adatti sia ad applicativi WEB, che a software più complessi.</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Tra i più noti linguaggi di programmazione ad oggetti, citiamo Java, C++ e C#, Python, PHP e Ruby.</a:t>
            </a:r>
          </a:p>
          <a:p>
            <a:pPr marL="139700" marR="0" lvl="0" algn="l" defTabSz="457200" rtl="0" eaLnBrk="1" fontAlgn="auto" latinLnBrk="0" hangingPunct="1">
              <a:lnSpc>
                <a:spcPct val="100000"/>
              </a:lnSpc>
              <a:spcBef>
                <a:spcPts val="8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defRPr/>
            </a:pP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Il </a:t>
            </a:r>
            <a:r>
              <a:rPr kumimoji="0" lang="it-IT" sz="26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paradigma orientato agli oggetti </a:t>
            </a: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è un paradigma di programmazione più vicino al modo di pensare delle persone.</a:t>
            </a:r>
          </a:p>
          <a:p>
            <a:pPr marL="482600" indent="-342900">
              <a:buFont typeface="Courier New" panose="02070309020205020404" pitchFamily="49" charset="0"/>
              <a:buChar char="o"/>
              <a:defRPr/>
            </a:pPr>
            <a:endPar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defRPr/>
            </a:pP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Si distingue dal paradigma procedurale che, invece, è più vicino al modo di elaborare i dati di una macchina.</a:t>
            </a:r>
          </a:p>
        </p:txBody>
      </p:sp>
    </p:spTree>
    <p:extLst>
      <p:ext uri="{BB962C8B-B14F-4D97-AF65-F5344CB8AC3E}">
        <p14:creationId xmlns:p14="http://schemas.microsoft.com/office/powerpoint/2010/main" val="2315623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 linguaggi di programmazione ( 1 di 4)</a:t>
            </a:r>
          </a:p>
        </p:txBody>
      </p:sp>
      <p:sp>
        <p:nvSpPr>
          <p:cNvPr id="6" name="CasellaDiTesto 5">
            <a:extLst>
              <a:ext uri="{FF2B5EF4-FFF2-40B4-BE49-F238E27FC236}">
                <a16:creationId xmlns:a16="http://schemas.microsoft.com/office/drawing/2014/main" id="{B82165C3-18DF-184B-79F8-C729F9D05C18}"/>
              </a:ext>
            </a:extLst>
          </p:cNvPr>
          <p:cNvSpPr txBox="1"/>
          <p:nvPr/>
        </p:nvSpPr>
        <p:spPr>
          <a:xfrm>
            <a:off x="416487" y="896321"/>
            <a:ext cx="14881860" cy="4832092"/>
          </a:xfrm>
          <a:prstGeom prst="rect">
            <a:avLst/>
          </a:prstGeom>
          <a:noFill/>
        </p:spPr>
        <p:txBody>
          <a:bodyPr wrap="square">
            <a:spAutoFit/>
          </a:bodyPr>
          <a:lstStyle/>
          <a:p>
            <a:pPr marL="285750" indent="-285750">
              <a:buFont typeface="Courier New" panose="02070309020205020404" pitchFamily="49" charset="0"/>
              <a:buChar char="o"/>
            </a:pPr>
            <a:r>
              <a:rPr lang="it-IT" sz="2800" dirty="0"/>
              <a:t>In informatica, i </a:t>
            </a:r>
            <a:r>
              <a:rPr lang="it-IT" sz="2800" b="1" dirty="0"/>
              <a:t>linguaggi di programmazione</a:t>
            </a:r>
            <a:r>
              <a:rPr lang="it-IT" sz="2800" dirty="0"/>
              <a:t>, sono dei linguaggi formali che permettono tramite un insieme di istruzioni di comunicare con la macchina al fine di eseguire determinate funzioni.</a:t>
            </a:r>
          </a:p>
          <a:p>
            <a:pPr marL="285750" indent="-285750">
              <a:buFont typeface="Courier New" panose="02070309020205020404" pitchFamily="49" charset="0"/>
              <a:buChar char="o"/>
            </a:pPr>
            <a:endParaRPr lang="it-IT" sz="2800" dirty="0"/>
          </a:p>
          <a:p>
            <a:pPr marL="285750" indent="-285750">
              <a:buFont typeface="Courier New" panose="02070309020205020404" pitchFamily="49" charset="0"/>
              <a:buChar char="o"/>
            </a:pPr>
            <a:r>
              <a:rPr lang="it-IT" sz="2800" dirty="0"/>
              <a:t>Vien da se che </a:t>
            </a:r>
            <a:r>
              <a:rPr lang="it-IT" sz="2800" b="1" dirty="0"/>
              <a:t>l’interazione uomo-macchina </a:t>
            </a:r>
            <a:r>
              <a:rPr lang="it-IT" sz="2800" dirty="0"/>
              <a:t>avviene per mezzo di un linguaggio come comunemente avviene nel rapporto uomo-uomo, in quel caso specifico entrambi gli interlocutori parlano lo stesso linguaggio, ma nel caso uomo-macchina, le due entità parlano e comprendono due linguaggi differenti.</a:t>
            </a:r>
          </a:p>
          <a:p>
            <a:pPr marL="285750" indent="-285750">
              <a:buFont typeface="Courier New" panose="02070309020205020404" pitchFamily="49" charset="0"/>
              <a:buChar char="o"/>
            </a:pPr>
            <a:endParaRPr lang="it-IT" sz="2800" dirty="0"/>
          </a:p>
          <a:p>
            <a:pPr marL="285750" indent="-285750">
              <a:buFont typeface="Courier New" panose="02070309020205020404" pitchFamily="49" charset="0"/>
              <a:buChar char="o"/>
            </a:pPr>
            <a:r>
              <a:rPr lang="it-IT" sz="2800" dirty="0"/>
              <a:t>essendo noi umani, dobbiamo far sì che le nostre intenzioni vengano ben comprese dalla macchina alla quale vogliamo </a:t>
            </a:r>
            <a:r>
              <a:rPr lang="it-IT" sz="2800"/>
              <a:t>far eseguire delle </a:t>
            </a:r>
            <a:r>
              <a:rPr lang="it-IT" sz="2800" dirty="0"/>
              <a:t>istruzioni; questo lo facciamo con la </a:t>
            </a:r>
            <a:r>
              <a:rPr lang="it-IT" sz="2800" b="1" dirty="0"/>
              <a:t>programmazione</a:t>
            </a:r>
            <a:r>
              <a:rPr lang="it-IT" sz="2800" dirty="0"/>
              <a:t>.</a:t>
            </a:r>
          </a:p>
          <a:p>
            <a:pPr marL="285750" indent="-285750">
              <a:buFont typeface="Courier New" panose="02070309020205020404" pitchFamily="49" charset="0"/>
              <a:buChar char="o"/>
            </a:pPr>
            <a:endParaRPr lang="it-IT" sz="2800" dirty="0"/>
          </a:p>
        </p:txBody>
      </p:sp>
    </p:spTree>
    <p:extLst>
      <p:ext uri="{BB962C8B-B14F-4D97-AF65-F5344CB8AC3E}">
        <p14:creationId xmlns:p14="http://schemas.microsoft.com/office/powerpoint/2010/main" val="951922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La programmazione ad Oggetti ( 1 di 8)</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222567" y="822960"/>
            <a:ext cx="15394939" cy="1876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Nella programmazione OOP (Object </a:t>
            </a:r>
            <a:r>
              <a:rPr kumimoji="0" lang="it-IT" sz="2600" b="0" i="0" u="none" strike="noStrike" kern="1200" cap="none" spc="0" normalizeH="0" baseline="0" noProof="0" dirty="0" err="1">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Oriented</a:t>
            </a: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 bisogna astrarre la realtà avvicinando i dati alle operazioni.</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Devo creare degli oggetti tratti dalla realtà che mantengano il proprio </a:t>
            </a:r>
            <a:r>
              <a:rPr kumimoji="0" lang="it-IT" sz="26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stato</a:t>
            </a: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 (dati), siano </a:t>
            </a:r>
            <a:r>
              <a:rPr kumimoji="0" lang="it-IT" sz="26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interrogabili</a:t>
            </a: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 (metodi) e </a:t>
            </a:r>
            <a:r>
              <a:rPr kumimoji="0" lang="it-IT" sz="26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interagiscano tra loro</a:t>
            </a: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a:t>
            </a:r>
          </a:p>
        </p:txBody>
      </p:sp>
      <p:sp>
        <p:nvSpPr>
          <p:cNvPr id="3" name="Rettangolo con angoli arrotondati 2">
            <a:extLst>
              <a:ext uri="{FF2B5EF4-FFF2-40B4-BE49-F238E27FC236}">
                <a16:creationId xmlns:a16="http://schemas.microsoft.com/office/drawing/2014/main" id="{73B1F283-F833-1E33-7042-9497821A51F1}"/>
              </a:ext>
            </a:extLst>
          </p:cNvPr>
          <p:cNvSpPr/>
          <p:nvPr/>
        </p:nvSpPr>
        <p:spPr>
          <a:xfrm>
            <a:off x="1737360" y="3261360"/>
            <a:ext cx="12476480" cy="275336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b="1" dirty="0">
                <a:solidFill>
                  <a:schemeClr val="tx1"/>
                </a:solidFill>
              </a:rPr>
              <a:t>Esempio:</a:t>
            </a:r>
            <a:r>
              <a:rPr lang="it-IT" sz="2400" dirty="0">
                <a:solidFill>
                  <a:schemeClr val="tx1"/>
                </a:solidFill>
              </a:rPr>
              <a:t> Quando penso allo smartphone, considero il suo </a:t>
            </a:r>
            <a:r>
              <a:rPr lang="it-IT" sz="2400" u="sng" dirty="0">
                <a:solidFill>
                  <a:schemeClr val="tx1"/>
                </a:solidFill>
              </a:rPr>
              <a:t>stato</a:t>
            </a:r>
            <a:r>
              <a:rPr lang="it-IT" sz="2400" dirty="0">
                <a:solidFill>
                  <a:schemeClr val="tx1"/>
                </a:solidFill>
              </a:rPr>
              <a:t> (acceso o spento, livello di carica batteria, ecc.) e alle </a:t>
            </a:r>
            <a:r>
              <a:rPr lang="it-IT" sz="2400" u="sng" dirty="0">
                <a:solidFill>
                  <a:schemeClr val="tx1"/>
                </a:solidFill>
              </a:rPr>
              <a:t>cose che posso fare </a:t>
            </a:r>
            <a:r>
              <a:rPr lang="it-IT" sz="2400" dirty="0">
                <a:solidFill>
                  <a:schemeClr val="tx1"/>
                </a:solidFill>
              </a:rPr>
              <a:t>con lo smartphone (es. telefonare, fotografare, ecc. ). </a:t>
            </a:r>
          </a:p>
          <a:p>
            <a:pPr algn="ctr"/>
            <a:endParaRPr lang="it-IT" sz="2400" dirty="0">
              <a:solidFill>
                <a:schemeClr val="tx1"/>
              </a:solidFill>
            </a:endParaRPr>
          </a:p>
          <a:p>
            <a:pPr algn="ctr"/>
            <a:r>
              <a:rPr lang="it-IT" sz="2400" dirty="0">
                <a:solidFill>
                  <a:schemeClr val="tx1"/>
                </a:solidFill>
              </a:rPr>
              <a:t>Gli stati dell'oggetto sono i </a:t>
            </a:r>
            <a:r>
              <a:rPr lang="it-IT" sz="2400" b="1" dirty="0">
                <a:solidFill>
                  <a:schemeClr val="tx1"/>
                </a:solidFill>
              </a:rPr>
              <a:t>dati</a:t>
            </a:r>
            <a:r>
              <a:rPr lang="it-IT" sz="2400" dirty="0">
                <a:solidFill>
                  <a:schemeClr val="tx1"/>
                </a:solidFill>
              </a:rPr>
              <a:t> (es. attributi) mentre le cose che si possono fare e il comportamento sono i </a:t>
            </a:r>
            <a:r>
              <a:rPr lang="it-IT" sz="2400" b="1" dirty="0">
                <a:solidFill>
                  <a:schemeClr val="tx1"/>
                </a:solidFill>
              </a:rPr>
              <a:t>metodi</a:t>
            </a:r>
            <a:r>
              <a:rPr lang="it-IT" sz="2400" dirty="0">
                <a:solidFill>
                  <a:schemeClr val="tx1"/>
                </a:solidFill>
              </a:rPr>
              <a:t>. Ad esempio, i metodi dello smartphone sono telefonare(), fotografare(), ecc.</a:t>
            </a:r>
          </a:p>
        </p:txBody>
      </p:sp>
    </p:spTree>
    <p:extLst>
      <p:ext uri="{BB962C8B-B14F-4D97-AF65-F5344CB8AC3E}">
        <p14:creationId xmlns:p14="http://schemas.microsoft.com/office/powerpoint/2010/main" val="1163726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La programmazione ad Oggetti ( 2 di 8)</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300260" y="894491"/>
            <a:ext cx="14888939" cy="2015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Nei linguaggi di programmazione OOP esiste un tipo di dato (astratto) chiamato </a:t>
            </a:r>
            <a:r>
              <a:rPr lang="it-IT" sz="2600" b="1" dirty="0"/>
              <a:t>classe</a:t>
            </a:r>
            <a:r>
              <a:rPr lang="it-IT" sz="2600" dirty="0"/>
              <a:t> che serve a modellare un insieme di oggetti con le stesse caratteristiche e in grado di compiere le stesse azioni.</a:t>
            </a:r>
          </a:p>
          <a:p>
            <a:pPr marL="139700" marR="0" lvl="0" algn="l" defTabSz="457200" rtl="0" eaLnBrk="1" fontAlgn="auto" latinLnBrk="0" hangingPunct="1">
              <a:lnSpc>
                <a:spcPct val="100000"/>
              </a:lnSpc>
              <a:spcBef>
                <a:spcPts val="8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it-IT" sz="900" dirty="0"/>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Tutte le caratteristiche (</a:t>
            </a:r>
            <a:r>
              <a:rPr lang="it-IT" sz="2600" dirty="0" err="1"/>
              <a:t>proprietà+metodi</a:t>
            </a:r>
            <a:r>
              <a:rPr lang="it-IT" sz="2600" dirty="0"/>
              <a:t>) di un oggetto sono definite dalla</a:t>
            </a:r>
            <a:r>
              <a:rPr lang="it-IT" sz="2600" b="1" dirty="0"/>
              <a:t> classe </a:t>
            </a:r>
            <a:r>
              <a:rPr lang="it-IT" sz="2600" dirty="0"/>
              <a:t>(o dalle classi) a cui appartiene. </a:t>
            </a: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E ovviamente spetta al programmatore definire le classi.</a:t>
            </a:r>
          </a:p>
        </p:txBody>
      </p:sp>
      <p:pic>
        <p:nvPicPr>
          <p:cNvPr id="8" name="Immagine 7">
            <a:extLst>
              <a:ext uri="{FF2B5EF4-FFF2-40B4-BE49-F238E27FC236}">
                <a16:creationId xmlns:a16="http://schemas.microsoft.com/office/drawing/2014/main" id="{0A2CC64B-D0F0-0342-77BC-1C19DFAF2C52}"/>
              </a:ext>
            </a:extLst>
          </p:cNvPr>
          <p:cNvPicPr>
            <a:picLocks noGrp="1" noRot="1" noChangeAspect="1" noMove="1" noResize="1" noEditPoints="1" noAdjustHandles="1" noChangeArrowheads="1" noChangeShapeType="1" noCrop="1"/>
          </p:cNvPicPr>
          <p:nvPr/>
        </p:nvPicPr>
        <p:blipFill>
          <a:blip r:embed="rId3"/>
          <a:stretch>
            <a:fillRect/>
          </a:stretch>
        </p:blipFill>
        <p:spPr>
          <a:xfrm>
            <a:off x="10896830" y="2844733"/>
            <a:ext cx="3022370" cy="3308580"/>
          </a:xfrm>
          <a:prstGeom prst="rect">
            <a:avLst/>
          </a:prstGeom>
        </p:spPr>
      </p:pic>
      <p:sp>
        <p:nvSpPr>
          <p:cNvPr id="11" name="Rettangolo con angoli arrotondati 10">
            <a:extLst>
              <a:ext uri="{FF2B5EF4-FFF2-40B4-BE49-F238E27FC236}">
                <a16:creationId xmlns:a16="http://schemas.microsoft.com/office/drawing/2014/main" id="{15B48FF8-D51C-E11F-8709-4AED6605C280}"/>
              </a:ext>
            </a:extLst>
          </p:cNvPr>
          <p:cNvSpPr>
            <a:spLocks noGrp="1" noRot="1" noMove="1" noResize="1" noEditPoints="1" noAdjustHandles="1" noChangeArrowheads="1" noChangeShapeType="1"/>
          </p:cNvSpPr>
          <p:nvPr/>
        </p:nvSpPr>
        <p:spPr>
          <a:xfrm>
            <a:off x="1590271" y="3429000"/>
            <a:ext cx="9174480" cy="252164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it-IT" sz="2400" b="1" dirty="0">
              <a:solidFill>
                <a:schemeClr val="tx1"/>
              </a:solidFill>
            </a:endParaRPr>
          </a:p>
          <a:p>
            <a:r>
              <a:rPr lang="it-IT" sz="2400" b="1" dirty="0">
                <a:solidFill>
                  <a:schemeClr val="tx1"/>
                </a:solidFill>
              </a:rPr>
              <a:t>Esempio:</a:t>
            </a:r>
            <a:r>
              <a:rPr lang="it-IT" sz="2400" dirty="0"/>
              <a:t> </a:t>
            </a:r>
            <a:r>
              <a:rPr lang="it-IT" sz="2400" dirty="0">
                <a:solidFill>
                  <a:schemeClr val="tx1"/>
                </a:solidFill>
              </a:rPr>
              <a:t>Tutti gli smartphone sono accomunati dalle stesse proprietà e funzioni che posso definire in una classe. </a:t>
            </a:r>
          </a:p>
          <a:p>
            <a:endParaRPr lang="it-IT" sz="2400" dirty="0">
              <a:solidFill>
                <a:schemeClr val="tx1"/>
              </a:solidFill>
            </a:endParaRPr>
          </a:p>
          <a:p>
            <a:r>
              <a:rPr lang="it-IT" sz="2400" dirty="0">
                <a:solidFill>
                  <a:schemeClr val="tx1"/>
                </a:solidFill>
              </a:rPr>
              <a:t>le proprietà di uno smartphone sono la memoria interna, la velocità del processore, ecc. mentre i metodi sono telefonare, fotografare, ecc.</a:t>
            </a:r>
          </a:p>
          <a:p>
            <a:pPr algn="ctr"/>
            <a:endParaRPr lang="it-IT" sz="2400" dirty="0">
              <a:solidFill>
                <a:schemeClr val="tx1"/>
              </a:solidFill>
            </a:endParaRPr>
          </a:p>
        </p:txBody>
      </p:sp>
    </p:spTree>
    <p:extLst>
      <p:ext uri="{BB962C8B-B14F-4D97-AF65-F5344CB8AC3E}">
        <p14:creationId xmlns:p14="http://schemas.microsoft.com/office/powerpoint/2010/main" val="3131544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La programmazione ad Oggetti ( 3 di 8)</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300260" y="894491"/>
            <a:ext cx="14888939" cy="1876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Una volta definita la classe gli associo tramite un'istanza un </a:t>
            </a:r>
            <a:r>
              <a:rPr lang="it-IT" sz="2600" b="1" dirty="0"/>
              <a:t>oggetto</a:t>
            </a:r>
            <a:r>
              <a:rPr lang="it-IT" sz="2600" dirty="0"/>
              <a:t> che ne eredita automaticamente le proprietà e i metodi.</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it-IT" sz="2600" dirty="0"/>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it-IT" sz="2600" dirty="0"/>
          </a:p>
        </p:txBody>
      </p:sp>
      <p:sp>
        <p:nvSpPr>
          <p:cNvPr id="7" name="CasellaDiTesto 6">
            <a:extLst>
              <a:ext uri="{FF2B5EF4-FFF2-40B4-BE49-F238E27FC236}">
                <a16:creationId xmlns:a16="http://schemas.microsoft.com/office/drawing/2014/main" id="{DE1C81AA-B6B2-B96E-90A5-44ADFA974B3F}"/>
              </a:ext>
            </a:extLst>
          </p:cNvPr>
          <p:cNvSpPr txBox="1"/>
          <p:nvPr/>
        </p:nvSpPr>
        <p:spPr>
          <a:xfrm>
            <a:off x="412947" y="2079119"/>
            <a:ext cx="9686093" cy="3693319"/>
          </a:xfrm>
          <a:prstGeom prst="rect">
            <a:avLst/>
          </a:prstGeom>
          <a:noFill/>
        </p:spPr>
        <p:txBody>
          <a:bodyPr wrap="square">
            <a:spAutoFit/>
          </a:bodyPr>
          <a:lstStyle/>
          <a:p>
            <a:pPr marL="342900" indent="-342900">
              <a:buFont typeface="Courier New" panose="02070309020205020404" pitchFamily="49" charset="0"/>
              <a:buChar char="o"/>
            </a:pPr>
            <a:r>
              <a:rPr lang="it-IT" sz="2600" dirty="0"/>
              <a:t>Gli oggetti appartenenti ad una stessa classe hanno gli stessi metodi e le stesse proprietà (es. attributi, campi, variabili di istanza, ecc. ) ma possono comunque avere valori diversi.</a:t>
            </a:r>
          </a:p>
          <a:p>
            <a:pPr marL="342900" indent="-342900">
              <a:buFont typeface="Courier New" panose="02070309020205020404" pitchFamily="49" charset="0"/>
              <a:buChar char="o"/>
            </a:pPr>
            <a:endParaRPr lang="it-IT" sz="2600" dirty="0"/>
          </a:p>
          <a:p>
            <a:pPr marL="342900" indent="-342900">
              <a:buFont typeface="Courier New" panose="02070309020205020404" pitchFamily="49" charset="0"/>
              <a:buChar char="o"/>
            </a:pPr>
            <a:r>
              <a:rPr lang="it-IT" sz="2600" dirty="0"/>
              <a:t>Quindi, ogni oggetto ha comunque </a:t>
            </a:r>
            <a:r>
              <a:rPr lang="it-IT" sz="2600" b="1" dirty="0"/>
              <a:t>una propria identità </a:t>
            </a:r>
            <a:r>
              <a:rPr lang="it-IT" sz="2600" dirty="0"/>
              <a:t>che lo distingue dagli altri oggetti appartenenti alla stessa classe.</a:t>
            </a:r>
          </a:p>
          <a:p>
            <a:pPr marL="342900" indent="-342900">
              <a:buFont typeface="Courier New" panose="02070309020205020404" pitchFamily="49" charset="0"/>
              <a:buChar char="o"/>
            </a:pPr>
            <a:endParaRPr lang="it-IT" sz="2600" dirty="0"/>
          </a:p>
          <a:p>
            <a:pPr marL="342900" indent="-342900">
              <a:buFont typeface="Courier New" panose="02070309020205020404" pitchFamily="49" charset="0"/>
              <a:buChar char="o"/>
            </a:pPr>
            <a:r>
              <a:rPr lang="it-IT" sz="2600" dirty="0"/>
              <a:t>Una volta creati con un'istanza alla classe gli oggetti hanno una vita propria.</a:t>
            </a:r>
          </a:p>
        </p:txBody>
      </p:sp>
      <p:pic>
        <p:nvPicPr>
          <p:cNvPr id="10" name="Immagine 9">
            <a:extLst>
              <a:ext uri="{FF2B5EF4-FFF2-40B4-BE49-F238E27FC236}">
                <a16:creationId xmlns:a16="http://schemas.microsoft.com/office/drawing/2014/main" id="{3CEBD1F1-B848-7923-B482-B127E1DAAE8F}"/>
              </a:ext>
            </a:extLst>
          </p:cNvPr>
          <p:cNvPicPr>
            <a:picLocks noGrp="1" noRot="1" noChangeAspect="1" noMove="1" noResize="1" noEditPoints="1" noAdjustHandles="1" noChangeArrowheads="1" noChangeShapeType="1" noCrop="1"/>
          </p:cNvPicPr>
          <p:nvPr/>
        </p:nvPicPr>
        <p:blipFill>
          <a:blip r:embed="rId3"/>
          <a:stretch>
            <a:fillRect/>
          </a:stretch>
        </p:blipFill>
        <p:spPr>
          <a:xfrm>
            <a:off x="10099040" y="2571652"/>
            <a:ext cx="5582002" cy="2538828"/>
          </a:xfrm>
          <a:prstGeom prst="rect">
            <a:avLst/>
          </a:prstGeom>
        </p:spPr>
      </p:pic>
    </p:spTree>
    <p:extLst>
      <p:ext uri="{BB962C8B-B14F-4D97-AF65-F5344CB8AC3E}">
        <p14:creationId xmlns:p14="http://schemas.microsoft.com/office/powerpoint/2010/main" val="3558476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La programmazione ad Oggetti ( 4 di 8)</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249460" y="627860"/>
            <a:ext cx="14888939" cy="470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Con più istanze posso creare più oggetti appartenenti alla stessa classe:</a:t>
            </a:r>
            <a:endParaRPr kumimoji="0" lang="it-IT" sz="2600" b="0" i="0" u="none" strike="noStrike" kern="1200" cap="none" spc="0" normalizeH="0" baseline="0" noProof="0" dirty="0">
              <a:ln>
                <a:noFill/>
              </a:ln>
              <a:solidFill>
                <a:srgbClr val="000000"/>
              </a:solidFill>
              <a:effectLst/>
              <a:uLnTx/>
              <a:uFillTx/>
              <a:ea typeface="Tahoma" panose="020B0604030504040204" pitchFamily="34" charset="0"/>
              <a:cs typeface="Calibri" panose="020F0502020204030204" pitchFamily="34" charset="0"/>
              <a:sym typeface="Convergence"/>
            </a:endParaRPr>
          </a:p>
        </p:txBody>
      </p:sp>
      <p:pic>
        <p:nvPicPr>
          <p:cNvPr id="7" name="Immagine 6">
            <a:extLst>
              <a:ext uri="{FF2B5EF4-FFF2-40B4-BE49-F238E27FC236}">
                <a16:creationId xmlns:a16="http://schemas.microsoft.com/office/drawing/2014/main" id="{DC000506-D60F-C5F3-9770-3039B38262AB}"/>
              </a:ext>
            </a:extLst>
          </p:cNvPr>
          <p:cNvPicPr>
            <a:picLocks noGrp="1" noRot="1" noChangeAspect="1" noMove="1" noResize="1" noEditPoints="1" noAdjustHandles="1" noChangeArrowheads="1" noChangeShapeType="1" noCrop="1"/>
          </p:cNvPicPr>
          <p:nvPr/>
        </p:nvPicPr>
        <p:blipFill>
          <a:blip r:embed="rId3"/>
          <a:stretch>
            <a:fillRect/>
          </a:stretch>
        </p:blipFill>
        <p:spPr>
          <a:xfrm>
            <a:off x="9199245" y="1258711"/>
            <a:ext cx="5502275" cy="4971428"/>
          </a:xfrm>
          <a:prstGeom prst="rect">
            <a:avLst/>
          </a:prstGeom>
        </p:spPr>
      </p:pic>
      <p:sp>
        <p:nvSpPr>
          <p:cNvPr id="10" name="Rettangolo con angoli arrotondati 9">
            <a:extLst>
              <a:ext uri="{FF2B5EF4-FFF2-40B4-BE49-F238E27FC236}">
                <a16:creationId xmlns:a16="http://schemas.microsoft.com/office/drawing/2014/main" id="{B92F5FFF-E52D-C566-90DA-0B01A0EBD223}"/>
              </a:ext>
            </a:extLst>
          </p:cNvPr>
          <p:cNvSpPr>
            <a:spLocks noGrp="1" noRot="1" noMove="1" noResize="1" noEditPoints="1" noAdjustHandles="1" noChangeArrowheads="1" noChangeShapeType="1"/>
          </p:cNvSpPr>
          <p:nvPr/>
        </p:nvSpPr>
        <p:spPr>
          <a:xfrm>
            <a:off x="767311" y="2184865"/>
            <a:ext cx="7919489" cy="311912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it-IT" sz="2400" b="1" dirty="0">
              <a:solidFill>
                <a:schemeClr val="tx1"/>
              </a:solidFill>
            </a:endParaRPr>
          </a:p>
          <a:p>
            <a:r>
              <a:rPr lang="it-IT" sz="2400" b="1" dirty="0">
                <a:solidFill>
                  <a:schemeClr val="tx1"/>
                </a:solidFill>
              </a:rPr>
              <a:t>Esempio</a:t>
            </a:r>
            <a:r>
              <a:rPr lang="it-IT" sz="2400" dirty="0">
                <a:solidFill>
                  <a:schemeClr val="tx1"/>
                </a:solidFill>
              </a:rPr>
              <a:t>. Due smartphone appartengono alla stessa classe "smartphone" e hanno le stesse proprietà "memoria interna" e "colore" ma il primo ha una memoria interna di 4GB ed è bianco mentre il secondo di 6GB ed è nero. Potrebbero anche avere comportamenti e metodi diversi. Ad esempio, il primo ha la fotocamera rotta mentre il secondo no. </a:t>
            </a:r>
          </a:p>
          <a:p>
            <a:endParaRPr lang="it-IT" sz="2400" dirty="0">
              <a:solidFill>
                <a:schemeClr val="tx1"/>
              </a:solidFill>
            </a:endParaRPr>
          </a:p>
        </p:txBody>
      </p:sp>
    </p:spTree>
    <p:extLst>
      <p:ext uri="{BB962C8B-B14F-4D97-AF65-F5344CB8AC3E}">
        <p14:creationId xmlns:p14="http://schemas.microsoft.com/office/powerpoint/2010/main" val="2929561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La programmazione ad Oggetti ( 5 di 8)</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229140" y="759940"/>
            <a:ext cx="14888939" cy="197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Ricapitolando..</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it-IT" sz="2600" b="0" i="0" u="none" strike="noStrike" kern="1200" cap="none" spc="0" normalizeH="0" baseline="0" noProof="0" dirty="0">
              <a:ln>
                <a:noFill/>
              </a:ln>
              <a:solidFill>
                <a:srgbClr val="000000"/>
              </a:solidFill>
              <a:effectLst/>
              <a:uLnTx/>
              <a:uFillTx/>
              <a:ea typeface="Tahoma" panose="020B0604030504040204" pitchFamily="34" charset="0"/>
              <a:cs typeface="Calibri" panose="020F0502020204030204" pitchFamily="34" charset="0"/>
              <a:sym typeface="Convergence"/>
            </a:endParaRPr>
          </a:p>
          <a:p>
            <a:pPr marL="596900" marR="0" lvl="0" indent="-457200" algn="l" defTabSz="457200" rtl="0" eaLnBrk="1" fontAlgn="auto" latinLnBrk="0" hangingPunct="1">
              <a:lnSpc>
                <a:spcPct val="100000"/>
              </a:lnSpc>
              <a:spcBef>
                <a:spcPts val="800"/>
              </a:spcBef>
              <a:spcAft>
                <a:spcPts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600" b="1" i="0" u="none" strike="noStrike" kern="1200" cap="none" spc="0" normalizeH="0" baseline="0" noProof="0" dirty="0">
                <a:ln>
                  <a:noFill/>
                </a:ln>
                <a:solidFill>
                  <a:srgbClr val="000000"/>
                </a:solidFill>
                <a:effectLst/>
                <a:uLnTx/>
                <a:uFillTx/>
                <a:ea typeface="Tahoma" panose="020B0604030504040204" pitchFamily="34" charset="0"/>
                <a:cs typeface="Calibri" panose="020F0502020204030204" pitchFamily="34" charset="0"/>
                <a:sym typeface="Convergence"/>
              </a:rPr>
              <a:t>Cos'è una classe?  </a:t>
            </a:r>
            <a:r>
              <a:rPr kumimoji="0" lang="it-IT" sz="2600" b="0" i="0" u="none" strike="noStrike" kern="1200" cap="none" spc="0" normalizeH="0" baseline="0" noProof="0" dirty="0">
                <a:ln>
                  <a:noFill/>
                </a:ln>
                <a:solidFill>
                  <a:srgbClr val="000000"/>
                </a:solidFill>
                <a:effectLst/>
                <a:uLnTx/>
                <a:uFillTx/>
                <a:ea typeface="Tahoma" panose="020B0604030504040204" pitchFamily="34" charset="0"/>
                <a:cs typeface="Calibri" panose="020F0502020204030204" pitchFamily="34" charset="0"/>
                <a:sym typeface="Convergence"/>
              </a:rPr>
              <a:t>Una classe è una famiglia di oggetti che ne definisce le proprietà. </a:t>
            </a:r>
          </a:p>
          <a:p>
            <a:pPr marL="139700" marR="0" lvl="0" algn="l" defTabSz="457200" rtl="0" eaLnBrk="1" fontAlgn="auto" latinLnBrk="0" hangingPunct="1">
              <a:lnSpc>
                <a:spcPct val="100000"/>
              </a:lnSpc>
              <a:spcBef>
                <a:spcPts val="8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ea typeface="Tahoma" panose="020B0604030504040204" pitchFamily="34" charset="0"/>
                <a:cs typeface="Calibri" panose="020F0502020204030204" pitchFamily="34" charset="0"/>
                <a:sym typeface="Convergence"/>
              </a:rPr>
              <a:t>			     I</a:t>
            </a:r>
            <a:r>
              <a:rPr kumimoji="0" lang="it-IT" sz="2600" b="0" i="0" u="none" strike="noStrike" kern="1200" cap="none" spc="0" normalizeH="0" baseline="0" noProof="0" dirty="0">
                <a:ln>
                  <a:noFill/>
                </a:ln>
                <a:solidFill>
                  <a:srgbClr val="000000"/>
                </a:solidFill>
                <a:effectLst/>
                <a:uLnTx/>
                <a:uFillTx/>
                <a:ea typeface="Tahoma" panose="020B0604030504040204" pitchFamily="34" charset="0"/>
                <a:cs typeface="Calibri" panose="020F0502020204030204" pitchFamily="34" charset="0"/>
                <a:sym typeface="Convergence"/>
              </a:rPr>
              <a:t>n poche parole, definisce le caratteristiche generali di un insieme di dati.</a:t>
            </a:r>
          </a:p>
        </p:txBody>
      </p:sp>
      <p:pic>
        <p:nvPicPr>
          <p:cNvPr id="5" name="Immagine 4">
            <a:extLst>
              <a:ext uri="{FF2B5EF4-FFF2-40B4-BE49-F238E27FC236}">
                <a16:creationId xmlns:a16="http://schemas.microsoft.com/office/drawing/2014/main" id="{62DF8D73-666B-24A6-C3E0-3E38CE9A9DD2}"/>
              </a:ext>
            </a:extLst>
          </p:cNvPr>
          <p:cNvPicPr>
            <a:picLocks noGrp="1" noRot="1" noChangeAspect="1" noMove="1" noResize="1" noEditPoints="1" noAdjustHandles="1" noChangeArrowheads="1" noChangeShapeType="1" noCrop="1"/>
          </p:cNvPicPr>
          <p:nvPr/>
        </p:nvPicPr>
        <p:blipFill>
          <a:blip r:embed="rId3"/>
          <a:stretch>
            <a:fillRect/>
          </a:stretch>
        </p:blipFill>
        <p:spPr>
          <a:xfrm>
            <a:off x="760900" y="3215558"/>
            <a:ext cx="4184572" cy="2321642"/>
          </a:xfrm>
          <a:prstGeom prst="rect">
            <a:avLst/>
          </a:prstGeom>
        </p:spPr>
      </p:pic>
      <p:pic>
        <p:nvPicPr>
          <p:cNvPr id="8" name="Immagine 7">
            <a:extLst>
              <a:ext uri="{FF2B5EF4-FFF2-40B4-BE49-F238E27FC236}">
                <a16:creationId xmlns:a16="http://schemas.microsoft.com/office/drawing/2014/main" id="{883AFFE1-60DF-CB34-F0C6-B5ECB7B96C01}"/>
              </a:ext>
            </a:extLst>
          </p:cNvPr>
          <p:cNvPicPr>
            <a:picLocks noGrp="1" noRot="1" noChangeAspect="1" noMove="1" noResize="1" noEditPoints="1" noAdjustHandles="1" noChangeArrowheads="1" noChangeShapeType="1" noCrop="1"/>
          </p:cNvPicPr>
          <p:nvPr/>
        </p:nvPicPr>
        <p:blipFill>
          <a:blip r:embed="rId4"/>
          <a:stretch>
            <a:fillRect/>
          </a:stretch>
        </p:blipFill>
        <p:spPr>
          <a:xfrm>
            <a:off x="4945472" y="3215558"/>
            <a:ext cx="10105388" cy="1396765"/>
          </a:xfrm>
          <a:prstGeom prst="rect">
            <a:avLst/>
          </a:prstGeom>
        </p:spPr>
      </p:pic>
    </p:spTree>
    <p:extLst>
      <p:ext uri="{BB962C8B-B14F-4D97-AF65-F5344CB8AC3E}">
        <p14:creationId xmlns:p14="http://schemas.microsoft.com/office/powerpoint/2010/main" val="3775380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La programmazione ad Oggetti ( 6 di 8)</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239300" y="749780"/>
            <a:ext cx="14888939" cy="871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596900" marR="0" lvl="0" indent="-457200" algn="l" defTabSz="457200" rtl="0" eaLnBrk="1" fontAlgn="auto" latinLnBrk="0" hangingPunct="1">
              <a:lnSpc>
                <a:spcPct val="100000"/>
              </a:lnSpc>
              <a:spcBef>
                <a:spcPts val="800"/>
              </a:spcBef>
              <a:spcAft>
                <a:spcPts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b="1" dirty="0"/>
              <a:t>Cos'è un oggetto?  </a:t>
            </a:r>
            <a:r>
              <a:rPr lang="it-IT" sz="2600" dirty="0"/>
              <a:t>Un oggetto è un dato o un'unità indipendente di codice utilizzabile in più programmi 				      diversi.  Ogni oggetto può essere assegnato ad una o più classe.</a:t>
            </a:r>
            <a:endParaRPr kumimoji="0" lang="it-IT" sz="2600" b="0" i="0" u="none" strike="noStrike" kern="1200" cap="none" spc="0" normalizeH="0" baseline="0" noProof="0" dirty="0">
              <a:ln>
                <a:noFill/>
              </a:ln>
              <a:solidFill>
                <a:srgbClr val="000000"/>
              </a:solidFill>
              <a:effectLst/>
              <a:uLnTx/>
              <a:uFillTx/>
              <a:ea typeface="Tahoma" panose="020B0604030504040204" pitchFamily="34" charset="0"/>
              <a:cs typeface="Calibri" panose="020F0502020204030204" pitchFamily="34" charset="0"/>
              <a:sym typeface="Convergence"/>
            </a:endParaRPr>
          </a:p>
        </p:txBody>
      </p:sp>
      <p:pic>
        <p:nvPicPr>
          <p:cNvPr id="5" name="Immagine 4">
            <a:extLst>
              <a:ext uri="{FF2B5EF4-FFF2-40B4-BE49-F238E27FC236}">
                <a16:creationId xmlns:a16="http://schemas.microsoft.com/office/drawing/2014/main" id="{9BAC8869-391D-337E-BBEC-FD90C1B93FE6}"/>
              </a:ext>
            </a:extLst>
          </p:cNvPr>
          <p:cNvPicPr>
            <a:picLocks noGrp="1" noRot="1" noChangeAspect="1" noMove="1" noResize="1" noEditPoints="1" noAdjustHandles="1" noChangeArrowheads="1" noChangeShapeType="1" noCrop="1"/>
          </p:cNvPicPr>
          <p:nvPr/>
        </p:nvPicPr>
        <p:blipFill>
          <a:blip r:embed="rId3"/>
          <a:stretch>
            <a:fillRect/>
          </a:stretch>
        </p:blipFill>
        <p:spPr>
          <a:xfrm>
            <a:off x="640397" y="2201227"/>
            <a:ext cx="5943600" cy="2943225"/>
          </a:xfrm>
          <a:prstGeom prst="rect">
            <a:avLst/>
          </a:prstGeom>
        </p:spPr>
      </p:pic>
      <p:pic>
        <p:nvPicPr>
          <p:cNvPr id="7" name="Immagine 6">
            <a:extLst>
              <a:ext uri="{FF2B5EF4-FFF2-40B4-BE49-F238E27FC236}">
                <a16:creationId xmlns:a16="http://schemas.microsoft.com/office/drawing/2014/main" id="{019B058D-8846-0A85-EB20-401166A21487}"/>
              </a:ext>
            </a:extLst>
          </p:cNvPr>
          <p:cNvPicPr>
            <a:picLocks noGrp="1" noRot="1" noChangeAspect="1" noMove="1" noResize="1" noEditPoints="1" noAdjustHandles="1" noChangeArrowheads="1" noChangeShapeType="1" noCrop="1"/>
          </p:cNvPicPr>
          <p:nvPr/>
        </p:nvPicPr>
        <p:blipFill>
          <a:blip r:embed="rId4"/>
          <a:stretch>
            <a:fillRect/>
          </a:stretch>
        </p:blipFill>
        <p:spPr>
          <a:xfrm>
            <a:off x="6583997" y="3137888"/>
            <a:ext cx="8838882" cy="2209720"/>
          </a:xfrm>
          <a:prstGeom prst="rect">
            <a:avLst/>
          </a:prstGeom>
        </p:spPr>
      </p:pic>
    </p:spTree>
    <p:extLst>
      <p:ext uri="{BB962C8B-B14F-4D97-AF65-F5344CB8AC3E}">
        <p14:creationId xmlns:p14="http://schemas.microsoft.com/office/powerpoint/2010/main" val="2666259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La programmazione ad Oggetti ( 7 di 8)</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239300" y="749780"/>
            <a:ext cx="15366460" cy="1271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596900" marR="0" lvl="0" indent="-457200" algn="l" defTabSz="457200" rtl="0" eaLnBrk="1" fontAlgn="auto" latinLnBrk="0" hangingPunct="1">
              <a:lnSpc>
                <a:spcPct val="100000"/>
              </a:lnSpc>
              <a:spcBef>
                <a:spcPts val="800"/>
              </a:spcBef>
              <a:spcAft>
                <a:spcPts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b="1" dirty="0"/>
              <a:t>Cosa sono gli attributi?  </a:t>
            </a:r>
            <a:r>
              <a:rPr lang="it-IT" sz="2600" dirty="0"/>
              <a:t>Ogni classe è costituita da attributi (proprietà) comuni a tutti gli oggetti appartenenti alla classe.  Ad ogni attributo è assegnato un valore che può variare da un oggetto a un altro.  Per questa ragione sono anche dette</a:t>
            </a:r>
            <a:r>
              <a:rPr lang="it-IT" sz="2600" b="1" dirty="0"/>
              <a:t> variabili di istanza.</a:t>
            </a:r>
            <a:endParaRPr kumimoji="0" lang="it-IT" sz="2600" b="0" i="0" u="none" strike="noStrike" kern="1200" cap="none" spc="0" normalizeH="0" baseline="0" noProof="0" dirty="0">
              <a:ln>
                <a:noFill/>
              </a:ln>
              <a:solidFill>
                <a:srgbClr val="000000"/>
              </a:solidFill>
              <a:effectLst/>
              <a:uLnTx/>
              <a:uFillTx/>
              <a:ea typeface="Tahoma" panose="020B0604030504040204" pitchFamily="34" charset="0"/>
              <a:cs typeface="Calibri" panose="020F0502020204030204" pitchFamily="34" charset="0"/>
              <a:sym typeface="Convergence"/>
            </a:endParaRPr>
          </a:p>
        </p:txBody>
      </p:sp>
      <p:pic>
        <p:nvPicPr>
          <p:cNvPr id="6" name="Immagine 5">
            <a:extLst>
              <a:ext uri="{FF2B5EF4-FFF2-40B4-BE49-F238E27FC236}">
                <a16:creationId xmlns:a16="http://schemas.microsoft.com/office/drawing/2014/main" id="{26658ACB-B76B-A18A-13F3-369B5A13490C}"/>
              </a:ext>
            </a:extLst>
          </p:cNvPr>
          <p:cNvPicPr>
            <a:picLocks noGrp="1" noRot="1" noChangeAspect="1" noMove="1" noResize="1" noEditPoints="1" noAdjustHandles="1" noChangeArrowheads="1" noChangeShapeType="1" noCrop="1"/>
          </p:cNvPicPr>
          <p:nvPr/>
        </p:nvPicPr>
        <p:blipFill>
          <a:blip r:embed="rId3"/>
          <a:stretch>
            <a:fillRect/>
          </a:stretch>
        </p:blipFill>
        <p:spPr>
          <a:xfrm>
            <a:off x="8731177" y="1658139"/>
            <a:ext cx="6214183" cy="4584071"/>
          </a:xfrm>
          <a:prstGeom prst="rect">
            <a:avLst/>
          </a:prstGeom>
        </p:spPr>
      </p:pic>
      <p:pic>
        <p:nvPicPr>
          <p:cNvPr id="9" name="Immagine 8">
            <a:extLst>
              <a:ext uri="{FF2B5EF4-FFF2-40B4-BE49-F238E27FC236}">
                <a16:creationId xmlns:a16="http://schemas.microsoft.com/office/drawing/2014/main" id="{12D5D876-EA61-F5FA-9697-4EB50824C81F}"/>
              </a:ext>
            </a:extLst>
          </p:cNvPr>
          <p:cNvPicPr>
            <a:picLocks noGrp="1" noRot="1" noChangeAspect="1" noMove="1" noResize="1" noEditPoints="1" noAdjustHandles="1" noChangeArrowheads="1" noChangeShapeType="1" noCrop="1"/>
          </p:cNvPicPr>
          <p:nvPr/>
        </p:nvPicPr>
        <p:blipFill>
          <a:blip r:embed="rId4"/>
          <a:stretch>
            <a:fillRect/>
          </a:stretch>
        </p:blipFill>
        <p:spPr>
          <a:xfrm>
            <a:off x="380266" y="2751542"/>
            <a:ext cx="8350911" cy="2397264"/>
          </a:xfrm>
          <a:prstGeom prst="rect">
            <a:avLst/>
          </a:prstGeom>
        </p:spPr>
      </p:pic>
    </p:spTree>
    <p:extLst>
      <p:ext uri="{BB962C8B-B14F-4D97-AF65-F5344CB8AC3E}">
        <p14:creationId xmlns:p14="http://schemas.microsoft.com/office/powerpoint/2010/main" val="2963248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La programmazione ad Oggetti ( 8 di 8)</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239300" y="902180"/>
            <a:ext cx="14888939" cy="871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596900" marR="0" lvl="0" indent="-457200" algn="l" defTabSz="457200" rtl="0" eaLnBrk="1" fontAlgn="auto" latinLnBrk="0" hangingPunct="1">
              <a:lnSpc>
                <a:spcPct val="100000"/>
              </a:lnSpc>
              <a:spcBef>
                <a:spcPts val="800"/>
              </a:spcBef>
              <a:spcAft>
                <a:spcPts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b="1" dirty="0">
                <a:solidFill>
                  <a:schemeClr val="tx1"/>
                </a:solidFill>
              </a:rPr>
              <a:t>Cosa sono i metodi?    </a:t>
            </a:r>
            <a:r>
              <a:rPr lang="it-IT" sz="2600" dirty="0"/>
              <a:t>Ad ogni classe sono associati anche i metodi.  Un metodo è una funzione che 						definisce il comportamento degli oggetti.</a:t>
            </a:r>
            <a:endParaRPr kumimoji="0" lang="it-IT" sz="2600" b="0" i="0" u="none" strike="noStrike" kern="1200" cap="none" spc="0" normalizeH="0" baseline="0" noProof="0" dirty="0">
              <a:ln>
                <a:noFill/>
              </a:ln>
              <a:solidFill>
                <a:srgbClr val="000000"/>
              </a:solidFill>
              <a:effectLst/>
              <a:uLnTx/>
              <a:uFillTx/>
              <a:ea typeface="Tahoma" panose="020B0604030504040204" pitchFamily="34" charset="0"/>
              <a:cs typeface="Calibri" panose="020F0502020204030204" pitchFamily="34" charset="0"/>
              <a:sym typeface="Convergence"/>
            </a:endParaRPr>
          </a:p>
        </p:txBody>
      </p:sp>
      <p:pic>
        <p:nvPicPr>
          <p:cNvPr id="5" name="Immagine 4">
            <a:extLst>
              <a:ext uri="{FF2B5EF4-FFF2-40B4-BE49-F238E27FC236}">
                <a16:creationId xmlns:a16="http://schemas.microsoft.com/office/drawing/2014/main" id="{4EA73480-3A80-F824-A21B-51BC4E22F514}"/>
              </a:ext>
            </a:extLst>
          </p:cNvPr>
          <p:cNvPicPr>
            <a:picLocks noGrp="1" noRot="1" noChangeAspect="1" noMove="1" noResize="1" noEditPoints="1" noAdjustHandles="1" noChangeArrowheads="1" noChangeShapeType="1" noCrop="1"/>
          </p:cNvPicPr>
          <p:nvPr/>
        </p:nvPicPr>
        <p:blipFill>
          <a:blip r:embed="rId3"/>
          <a:stretch>
            <a:fillRect/>
          </a:stretch>
        </p:blipFill>
        <p:spPr>
          <a:xfrm>
            <a:off x="403580" y="2758967"/>
            <a:ext cx="8852180" cy="1509530"/>
          </a:xfrm>
          <a:prstGeom prst="rect">
            <a:avLst/>
          </a:prstGeom>
        </p:spPr>
      </p:pic>
      <p:pic>
        <p:nvPicPr>
          <p:cNvPr id="7" name="Immagine 6">
            <a:extLst>
              <a:ext uri="{FF2B5EF4-FFF2-40B4-BE49-F238E27FC236}">
                <a16:creationId xmlns:a16="http://schemas.microsoft.com/office/drawing/2014/main" id="{B62FC01C-0892-DB72-1AC6-CEA8C7ACFE48}"/>
              </a:ext>
            </a:extLst>
          </p:cNvPr>
          <p:cNvPicPr>
            <a:picLocks noGrp="1" noRot="1" noChangeAspect="1" noMove="1" noResize="1" noEditPoints="1" noAdjustHandles="1" noChangeArrowheads="1" noChangeShapeType="1" noCrop="1"/>
          </p:cNvPicPr>
          <p:nvPr/>
        </p:nvPicPr>
        <p:blipFill>
          <a:blip r:embed="rId4"/>
          <a:stretch>
            <a:fillRect/>
          </a:stretch>
        </p:blipFill>
        <p:spPr>
          <a:xfrm>
            <a:off x="9255760" y="1976708"/>
            <a:ext cx="5951260" cy="3108008"/>
          </a:xfrm>
          <a:prstGeom prst="rect">
            <a:avLst/>
          </a:prstGeom>
        </p:spPr>
      </p:pic>
    </p:spTree>
    <p:extLst>
      <p:ext uri="{BB962C8B-B14F-4D97-AF65-F5344CB8AC3E}">
        <p14:creationId xmlns:p14="http://schemas.microsoft.com/office/powerpoint/2010/main" val="247857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76068" y="0"/>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Principi base della OOP ( 1 di 5 )</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176068" y="813211"/>
            <a:ext cx="12452812" cy="51568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latin typeface="+mn-lt"/>
              </a:rPr>
              <a:t>La programmazione ad oggetti si basa su quattro </a:t>
            </a:r>
            <a:r>
              <a:rPr lang="it-IT" sz="2600" b="1" dirty="0">
                <a:latin typeface="+mn-lt"/>
              </a:rPr>
              <a:t>principi</a:t>
            </a:r>
            <a:r>
              <a:rPr lang="it-IT" sz="2600" dirty="0">
                <a:latin typeface="+mn-lt"/>
              </a:rPr>
              <a:t> basilari:</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it-IT" sz="2600" b="1" i="0" dirty="0">
              <a:solidFill>
                <a:srgbClr val="1D1D1B"/>
              </a:solidFill>
              <a:effectLst/>
              <a:latin typeface="+mn-lt"/>
            </a:endParaRP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it-IT" sz="2600" b="1" dirty="0">
              <a:solidFill>
                <a:srgbClr val="1D1D1B"/>
              </a:solidFill>
              <a:latin typeface="+mn-lt"/>
            </a:endParaRP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it-IT" sz="2600" b="1" i="0" dirty="0">
              <a:solidFill>
                <a:srgbClr val="1D1D1B"/>
              </a:solidFill>
              <a:effectLst/>
              <a:latin typeface="+mn-lt"/>
            </a:endParaRP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it-IT" sz="800" b="1" dirty="0">
              <a:solidFill>
                <a:srgbClr val="1D1D1B"/>
              </a:solidFill>
              <a:latin typeface="+mn-lt"/>
            </a:endParaRP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solidFill>
                  <a:srgbClr val="1D1D1B"/>
                </a:solidFill>
                <a:latin typeface="+mn-lt"/>
              </a:rPr>
              <a:t>Per capire meglio questi principi u</a:t>
            </a:r>
            <a:r>
              <a:rPr lang="it-IT" sz="2600" i="0" dirty="0">
                <a:solidFill>
                  <a:schemeClr val="tx1"/>
                </a:solidFill>
                <a:effectLst/>
                <a:latin typeface="+mn-lt"/>
                <a:ea typeface="Tahoma" panose="020B0604030504040204" pitchFamily="34" charset="0"/>
                <a:cs typeface="Calibri" panose="020F0502020204030204" pitchFamily="34" charset="0"/>
                <a:sym typeface="Convergence"/>
              </a:rPr>
              <a:t>seremo il telefono come esempio:</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it-IT" sz="2600" i="0" dirty="0">
              <a:solidFill>
                <a:schemeClr val="tx1"/>
              </a:solidFill>
              <a:effectLst/>
              <a:latin typeface="+mn-lt"/>
              <a:ea typeface="Tahoma" panose="020B0604030504040204" pitchFamily="34" charset="0"/>
              <a:cs typeface="Calibri" panose="020F0502020204030204" pitchFamily="34" charset="0"/>
              <a:sym typeface="Convergence"/>
            </a:endParaRPr>
          </a:p>
          <a:p>
            <a:pPr marL="1054100" lvl="1" indent="-457200">
              <a:buFont typeface="Arial" panose="020B0604020202020204" pitchFamily="34" charset="0"/>
              <a:buChar char="•"/>
              <a:defRPr/>
            </a:pPr>
            <a:r>
              <a:rPr lang="it-IT" sz="2600" i="0" dirty="0">
                <a:solidFill>
                  <a:schemeClr val="tx1"/>
                </a:solidFill>
                <a:effectLst/>
                <a:latin typeface="+mn-lt"/>
                <a:ea typeface="Tahoma" panose="020B0604030504040204" pitchFamily="34" charset="0"/>
                <a:cs typeface="Calibri" panose="020F0502020204030204" pitchFamily="34" charset="0"/>
                <a:sym typeface="Convergence"/>
              </a:rPr>
              <a:t>Quando si utilizza il telefono, non si pensa alla sua organizzazione e ai processi che si verificano al suo interno. Utilizziamo semplicemente le funzioni fornite dagli sviluppatori del telefono: pulsanti o un touch screen per inserire un numero di telefono ed effettuare chiamate.</a:t>
            </a:r>
          </a:p>
          <a:p>
            <a:pPr marL="139700">
              <a:defRPr/>
            </a:pPr>
            <a:endParaRPr lang="it-IT" sz="1000" b="1" i="0" dirty="0">
              <a:solidFill>
                <a:schemeClr val="accent1"/>
              </a:solidFill>
              <a:effectLst/>
              <a:latin typeface="+mn-lt"/>
              <a:ea typeface="Tahoma" panose="020B0604030504040204" pitchFamily="34" charset="0"/>
              <a:cs typeface="Calibri" panose="020F0502020204030204" pitchFamily="34" charset="0"/>
              <a:sym typeface="Convergence"/>
            </a:endParaRPr>
          </a:p>
        </p:txBody>
      </p:sp>
      <p:pic>
        <p:nvPicPr>
          <p:cNvPr id="5" name="Immagine 4" descr="Immagine che contiene Cellulare, gadget, schermata, Dispositivo elettronico&#10;&#10;Descrizione generata automaticamente">
            <a:extLst>
              <a:ext uri="{FF2B5EF4-FFF2-40B4-BE49-F238E27FC236}">
                <a16:creationId xmlns:a16="http://schemas.microsoft.com/office/drawing/2014/main" id="{7EF8B628-6EDA-9FEB-567F-A1C35DB7021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2362324" y="1778158"/>
            <a:ext cx="3301683" cy="3301683"/>
          </a:xfrm>
          <a:prstGeom prst="rect">
            <a:avLst/>
          </a:prstGeom>
        </p:spPr>
      </p:pic>
      <p:sp>
        <p:nvSpPr>
          <p:cNvPr id="6" name="Rettangolo con angoli arrotondati 5">
            <a:extLst>
              <a:ext uri="{FF2B5EF4-FFF2-40B4-BE49-F238E27FC236}">
                <a16:creationId xmlns:a16="http://schemas.microsoft.com/office/drawing/2014/main" id="{FA98AF74-B3F1-DC32-C7EF-9AB0B154C1DA}"/>
              </a:ext>
            </a:extLst>
          </p:cNvPr>
          <p:cNvSpPr/>
          <p:nvPr/>
        </p:nvSpPr>
        <p:spPr>
          <a:xfrm>
            <a:off x="1005840" y="1778158"/>
            <a:ext cx="2286000" cy="751682"/>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800" b="1" dirty="0">
                <a:solidFill>
                  <a:srgbClr val="1D1D1B"/>
                </a:solidFill>
                <a:latin typeface="+mn-lt"/>
              </a:rPr>
              <a:t>INCAPSULAMENTO</a:t>
            </a:r>
            <a:endParaRPr lang="it-IT" dirty="0"/>
          </a:p>
        </p:txBody>
      </p:sp>
      <p:sp>
        <p:nvSpPr>
          <p:cNvPr id="7" name="Rettangolo con angoli arrotondati 6">
            <a:extLst>
              <a:ext uri="{FF2B5EF4-FFF2-40B4-BE49-F238E27FC236}">
                <a16:creationId xmlns:a16="http://schemas.microsoft.com/office/drawing/2014/main" id="{64973578-C7A7-0A41-10E4-6AC5972A2F3C}"/>
              </a:ext>
            </a:extLst>
          </p:cNvPr>
          <p:cNvSpPr/>
          <p:nvPr/>
        </p:nvSpPr>
        <p:spPr>
          <a:xfrm>
            <a:off x="3444240" y="1778158"/>
            <a:ext cx="2286000" cy="751682"/>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800" b="1" dirty="0">
                <a:solidFill>
                  <a:srgbClr val="1D1D1B"/>
                </a:solidFill>
                <a:latin typeface="+mn-lt"/>
              </a:rPr>
              <a:t>A</a:t>
            </a:r>
            <a:r>
              <a:rPr lang="it-IT" sz="1800" b="1" i="0" dirty="0">
                <a:solidFill>
                  <a:srgbClr val="1D1D1B"/>
                </a:solidFill>
                <a:effectLst/>
                <a:latin typeface="+mn-lt"/>
              </a:rPr>
              <a:t>STRAZIONE</a:t>
            </a:r>
            <a:endParaRPr lang="it-IT" dirty="0"/>
          </a:p>
        </p:txBody>
      </p:sp>
      <p:sp>
        <p:nvSpPr>
          <p:cNvPr id="8" name="Rettangolo con angoli arrotondati 7">
            <a:extLst>
              <a:ext uri="{FF2B5EF4-FFF2-40B4-BE49-F238E27FC236}">
                <a16:creationId xmlns:a16="http://schemas.microsoft.com/office/drawing/2014/main" id="{30823E8F-ECFA-2FC6-1AEB-330DA489CDFF}"/>
              </a:ext>
            </a:extLst>
          </p:cNvPr>
          <p:cNvSpPr/>
          <p:nvPr/>
        </p:nvSpPr>
        <p:spPr>
          <a:xfrm>
            <a:off x="5882640" y="1778158"/>
            <a:ext cx="2286000" cy="751682"/>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800" b="1" i="0" dirty="0">
                <a:solidFill>
                  <a:srgbClr val="1D1D1B"/>
                </a:solidFill>
                <a:effectLst/>
                <a:latin typeface="+mn-lt"/>
              </a:rPr>
              <a:t>EREDITÀ</a:t>
            </a:r>
            <a:endParaRPr lang="it-IT" dirty="0"/>
          </a:p>
        </p:txBody>
      </p:sp>
      <p:sp>
        <p:nvSpPr>
          <p:cNvPr id="9" name="Rettangolo con angoli arrotondati 8">
            <a:extLst>
              <a:ext uri="{FF2B5EF4-FFF2-40B4-BE49-F238E27FC236}">
                <a16:creationId xmlns:a16="http://schemas.microsoft.com/office/drawing/2014/main" id="{7C763CB4-8314-61AB-4CE4-A2AFC2C53436}"/>
              </a:ext>
            </a:extLst>
          </p:cNvPr>
          <p:cNvSpPr/>
          <p:nvPr/>
        </p:nvSpPr>
        <p:spPr>
          <a:xfrm>
            <a:off x="8350322" y="1778158"/>
            <a:ext cx="2286000" cy="751682"/>
          </a:xfrm>
          <a:prstGeom prst="roundRect">
            <a:avLst/>
          </a:prstGeom>
          <a:solidFill>
            <a:srgbClr val="FE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800" b="1" dirty="0">
                <a:solidFill>
                  <a:srgbClr val="1D1D1B"/>
                </a:solidFill>
                <a:latin typeface="+mn-lt"/>
              </a:rPr>
              <a:t>P</a:t>
            </a:r>
            <a:r>
              <a:rPr lang="it-IT" sz="1800" b="1" i="0" dirty="0">
                <a:solidFill>
                  <a:srgbClr val="1D1D1B"/>
                </a:solidFill>
                <a:effectLst/>
                <a:latin typeface="+mn-lt"/>
              </a:rPr>
              <a:t>OLIMORFISMO</a:t>
            </a:r>
            <a:endParaRPr lang="it-IT" dirty="0"/>
          </a:p>
        </p:txBody>
      </p:sp>
    </p:spTree>
    <p:extLst>
      <p:ext uri="{BB962C8B-B14F-4D97-AF65-F5344CB8AC3E}">
        <p14:creationId xmlns:p14="http://schemas.microsoft.com/office/powerpoint/2010/main" val="843494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76068" y="0"/>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Principi base della OOP ( 2 di 5 )</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110533" y="650651"/>
            <a:ext cx="15276952" cy="47260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a:defRPr/>
            </a:pPr>
            <a:endParaRPr lang="it-IT" sz="1050" b="1" i="0" dirty="0">
              <a:solidFill>
                <a:schemeClr val="accent1"/>
              </a:solidFill>
              <a:effectLst/>
              <a:latin typeface="+mn-lt"/>
              <a:ea typeface="Tahoma" panose="020B0604030504040204" pitchFamily="34" charset="0"/>
              <a:cs typeface="Calibri" panose="020F0502020204030204" pitchFamily="34" charset="0"/>
              <a:sym typeface="Convergence"/>
            </a:endParaRPr>
          </a:p>
          <a:p>
            <a:pPr marL="139700">
              <a:defRPr/>
            </a:pPr>
            <a:r>
              <a:rPr lang="it-IT" sz="2800" b="1" i="0" dirty="0">
                <a:solidFill>
                  <a:schemeClr val="accent1"/>
                </a:solidFill>
                <a:effectLst/>
                <a:latin typeface="+mn-lt"/>
                <a:ea typeface="Tahoma" panose="020B0604030504040204" pitchFamily="34" charset="0"/>
                <a:cs typeface="Calibri" panose="020F0502020204030204" pitchFamily="34" charset="0"/>
                <a:sym typeface="Convergence"/>
              </a:rPr>
              <a:t>Astrazione:</a:t>
            </a:r>
          </a:p>
          <a:p>
            <a:pPr marL="1054100" lvl="1" indent="-457200">
              <a:buFont typeface="Arial" panose="020B0604020202020204" pitchFamily="34" charset="0"/>
              <a:buChar char="•"/>
              <a:defRPr/>
            </a:pPr>
            <a:r>
              <a:rPr lang="it-IT" sz="2600" i="0" dirty="0">
                <a:solidFill>
                  <a:schemeClr val="tx1"/>
                </a:solidFill>
                <a:effectLst/>
                <a:latin typeface="+mn-lt"/>
                <a:ea typeface="Tahoma" panose="020B0604030504040204" pitchFamily="34" charset="0"/>
                <a:cs typeface="Calibri" panose="020F0502020204030204" pitchFamily="34" charset="0"/>
                <a:sym typeface="Convergence"/>
              </a:rPr>
              <a:t>l'astrazione può essere definita come </a:t>
            </a:r>
            <a:r>
              <a:rPr lang="it-IT" sz="2600" b="1" i="0" dirty="0">
                <a:solidFill>
                  <a:schemeClr val="tx1"/>
                </a:solidFill>
                <a:effectLst/>
                <a:latin typeface="+mn-lt"/>
                <a:ea typeface="Tahoma" panose="020B0604030504040204" pitchFamily="34" charset="0"/>
                <a:cs typeface="Calibri" panose="020F0502020204030204" pitchFamily="34" charset="0"/>
                <a:sym typeface="Convergence"/>
              </a:rPr>
              <a:t>un metodo per rappresentare elementi del mondo reale come oggetti in un programma</a:t>
            </a:r>
            <a:r>
              <a:rPr lang="it-IT" sz="2600" i="0" dirty="0">
                <a:solidFill>
                  <a:schemeClr val="tx1"/>
                </a:solidFill>
                <a:effectLst/>
                <a:latin typeface="+mn-lt"/>
                <a:ea typeface="Tahoma" panose="020B0604030504040204" pitchFamily="34" charset="0"/>
                <a:cs typeface="Calibri" panose="020F0502020204030204" pitchFamily="34" charset="0"/>
                <a:sym typeface="Convergence"/>
              </a:rPr>
              <a:t>. </a:t>
            </a:r>
          </a:p>
          <a:p>
            <a:pPr marL="1054100" lvl="1" indent="-457200">
              <a:buFont typeface="Arial" panose="020B0604020202020204" pitchFamily="34" charset="0"/>
              <a:buChar char="•"/>
              <a:defRPr/>
            </a:pPr>
            <a:r>
              <a:rPr lang="it-IT" sz="2600" i="0" dirty="0">
                <a:solidFill>
                  <a:schemeClr val="tx1"/>
                </a:solidFill>
                <a:effectLst/>
                <a:latin typeface="+mn-lt"/>
                <a:ea typeface="Tahoma" panose="020B0604030504040204" pitchFamily="34" charset="0"/>
                <a:cs typeface="Calibri" panose="020F0502020204030204" pitchFamily="34" charset="0"/>
                <a:sym typeface="Convergence"/>
              </a:rPr>
              <a:t>L'astrazione è sempre associata alla generalizzazione di determinate proprietà di un oggetto, quindi l'importante è separare le informazioni significative da quelle insignificanti nel contesto dell'attività da svolgere. </a:t>
            </a:r>
          </a:p>
          <a:p>
            <a:pPr marL="1054100" lvl="1" indent="-457200">
              <a:buFont typeface="Arial" panose="020B0604020202020204" pitchFamily="34" charset="0"/>
              <a:buChar char="•"/>
              <a:defRPr/>
            </a:pPr>
            <a:r>
              <a:rPr lang="it-IT" sz="2600" i="0" dirty="0">
                <a:solidFill>
                  <a:schemeClr val="tx1"/>
                </a:solidFill>
                <a:effectLst/>
                <a:latin typeface="+mn-lt"/>
                <a:ea typeface="Tahoma" panose="020B0604030504040204" pitchFamily="34" charset="0"/>
                <a:cs typeface="Calibri" panose="020F0502020204030204" pitchFamily="34" charset="0"/>
                <a:sym typeface="Convergence"/>
              </a:rPr>
              <a:t>Utilizzando l'astrazione, possiamo identificare le informazioni generali di questi oggetti: </a:t>
            </a:r>
          </a:p>
          <a:p>
            <a:pPr marL="1054100" lvl="1" indent="-457200">
              <a:buFont typeface="Arial" panose="020B0604020202020204" pitchFamily="34" charset="0"/>
              <a:buChar char="•"/>
              <a:defRPr/>
            </a:pPr>
            <a:r>
              <a:rPr lang="it-IT" sz="2600" i="0" dirty="0">
                <a:solidFill>
                  <a:schemeClr val="tx1"/>
                </a:solidFill>
                <a:effectLst/>
                <a:latin typeface="+mn-lt"/>
                <a:ea typeface="Tahoma" panose="020B0604030504040204" pitchFamily="34" charset="0"/>
                <a:cs typeface="Calibri" panose="020F0502020204030204" pitchFamily="34" charset="0"/>
                <a:sym typeface="Convergence"/>
              </a:rPr>
              <a:t>l'oggetto astratto generale (telefono), le caratteristiche comuni del telefono </a:t>
            </a:r>
            <a:r>
              <a:rPr lang="it-IT" sz="2600" i="0" dirty="0">
                <a:solidFill>
                  <a:schemeClr val="tx1"/>
                </a:solidFill>
                <a:effectLst/>
                <a:latin typeface="+mn-lt"/>
                <a:ea typeface="Tahoma" panose="020B0604030504040204" pitchFamily="34" charset="0"/>
                <a:cs typeface="Calibri" panose="020F0502020204030204" pitchFamily="34" charset="0"/>
                <a:sym typeface="Wingdings" panose="05000000000000000000" pitchFamily="2" charset="2"/>
              </a:rPr>
              <a:t> </a:t>
            </a:r>
            <a:r>
              <a:rPr lang="it-IT" sz="2600" b="1" i="0" dirty="0">
                <a:solidFill>
                  <a:schemeClr val="tx1"/>
                </a:solidFill>
                <a:effectLst/>
                <a:latin typeface="+mn-lt"/>
                <a:ea typeface="Tahoma" panose="020B0604030504040204" pitchFamily="34" charset="0"/>
                <a:cs typeface="Calibri" panose="020F0502020204030204" pitchFamily="34" charset="0"/>
                <a:sym typeface="Wingdings" panose="05000000000000000000" pitchFamily="2" charset="2"/>
              </a:rPr>
              <a:t>attributi</a:t>
            </a:r>
            <a:r>
              <a:rPr lang="it-IT" sz="2600" i="0" dirty="0">
                <a:solidFill>
                  <a:schemeClr val="tx1"/>
                </a:solidFill>
                <a:effectLst/>
                <a:latin typeface="+mn-lt"/>
                <a:ea typeface="Tahoma" panose="020B0604030504040204" pitchFamily="34" charset="0"/>
                <a:cs typeface="Calibri" panose="020F0502020204030204" pitchFamily="34" charset="0"/>
                <a:sym typeface="Convergence"/>
              </a:rPr>
              <a:t> (ad esempio l'anno della sua creazione, il modello, ecc.) e le azioni che si possono compiere con un telefono </a:t>
            </a:r>
            <a:r>
              <a:rPr lang="it-IT" sz="2600" i="0" dirty="0">
                <a:solidFill>
                  <a:schemeClr val="tx1"/>
                </a:solidFill>
                <a:effectLst/>
                <a:latin typeface="+mn-lt"/>
                <a:ea typeface="Tahoma" panose="020B0604030504040204" pitchFamily="34" charset="0"/>
                <a:cs typeface="Calibri" panose="020F0502020204030204" pitchFamily="34" charset="0"/>
                <a:sym typeface="Wingdings" panose="05000000000000000000" pitchFamily="2" charset="2"/>
              </a:rPr>
              <a:t> </a:t>
            </a:r>
            <a:r>
              <a:rPr lang="it-IT" sz="2600" b="1" i="0" dirty="0">
                <a:solidFill>
                  <a:schemeClr val="tx1"/>
                </a:solidFill>
                <a:effectLst/>
                <a:latin typeface="+mn-lt"/>
                <a:ea typeface="Tahoma" panose="020B0604030504040204" pitchFamily="34" charset="0"/>
                <a:cs typeface="Calibri" panose="020F0502020204030204" pitchFamily="34" charset="0"/>
                <a:sym typeface="Wingdings" panose="05000000000000000000" pitchFamily="2" charset="2"/>
              </a:rPr>
              <a:t>metodi</a:t>
            </a:r>
            <a:r>
              <a:rPr lang="it-IT" sz="2600" i="0" dirty="0">
                <a:solidFill>
                  <a:schemeClr val="tx1"/>
                </a:solidFill>
                <a:effectLst/>
                <a:latin typeface="+mn-lt"/>
                <a:ea typeface="Tahoma" panose="020B0604030504040204" pitchFamily="34" charset="0"/>
                <a:cs typeface="Calibri" panose="020F0502020204030204" pitchFamily="34" charset="0"/>
                <a:sym typeface="Wingdings" panose="05000000000000000000" pitchFamily="2" charset="2"/>
              </a:rPr>
              <a:t> </a:t>
            </a:r>
            <a:r>
              <a:rPr lang="it-IT" sz="2600" i="0" dirty="0">
                <a:solidFill>
                  <a:schemeClr val="tx1"/>
                </a:solidFill>
                <a:effectLst/>
                <a:latin typeface="+mn-lt"/>
                <a:ea typeface="Tahoma" panose="020B0604030504040204" pitchFamily="34" charset="0"/>
                <a:cs typeface="Calibri" panose="020F0502020204030204" pitchFamily="34" charset="0"/>
                <a:sym typeface="Convergence"/>
              </a:rPr>
              <a:t>(tutti i telefoni possono ricevere ed effettuare chiamate).</a:t>
            </a:r>
          </a:p>
        </p:txBody>
      </p:sp>
    </p:spTree>
    <p:extLst>
      <p:ext uri="{BB962C8B-B14F-4D97-AF65-F5344CB8AC3E}">
        <p14:creationId xmlns:p14="http://schemas.microsoft.com/office/powerpoint/2010/main" val="1629588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 linguaggi di programmazione ( 2 di 4 )</a:t>
            </a:r>
          </a:p>
        </p:txBody>
      </p:sp>
      <p:sp>
        <p:nvSpPr>
          <p:cNvPr id="3" name="CasellaDiTesto 2">
            <a:extLst>
              <a:ext uri="{FF2B5EF4-FFF2-40B4-BE49-F238E27FC236}">
                <a16:creationId xmlns:a16="http://schemas.microsoft.com/office/drawing/2014/main" id="{E310C337-CCC7-ED02-2CCA-EA05BDA15806}"/>
              </a:ext>
            </a:extLst>
          </p:cNvPr>
          <p:cNvSpPr txBox="1"/>
          <p:nvPr/>
        </p:nvSpPr>
        <p:spPr>
          <a:xfrm>
            <a:off x="416487" y="896321"/>
            <a:ext cx="14881860" cy="4401205"/>
          </a:xfrm>
          <a:prstGeom prst="rect">
            <a:avLst/>
          </a:prstGeom>
          <a:noFill/>
        </p:spPr>
        <p:txBody>
          <a:bodyPr wrap="square">
            <a:spAutoFit/>
          </a:bodyPr>
          <a:lstStyle/>
          <a:p>
            <a:pPr marL="285750" indent="-285750">
              <a:buFont typeface="Courier New" panose="02070309020205020404" pitchFamily="49" charset="0"/>
              <a:buChar char="o"/>
            </a:pPr>
            <a:r>
              <a:rPr lang="it-IT" sz="2800" b="1" dirty="0">
                <a:solidFill>
                  <a:schemeClr val="accent1">
                    <a:lumMod val="75000"/>
                  </a:schemeClr>
                </a:solidFill>
              </a:rPr>
              <a:t>Cosa significa Programmare?</a:t>
            </a:r>
          </a:p>
          <a:p>
            <a:endParaRPr lang="it-IT" sz="2800" b="1" dirty="0">
              <a:solidFill>
                <a:schemeClr val="accent1">
                  <a:lumMod val="75000"/>
                </a:schemeClr>
              </a:solidFill>
            </a:endParaRPr>
          </a:p>
          <a:p>
            <a:r>
              <a:rPr lang="it-IT" sz="2800" dirty="0"/>
              <a:t>Programmare significa fornire al computer una sequenza di istruzioni da eseguire per ottenere un certo risultato, ovvero un programma.</a:t>
            </a:r>
          </a:p>
          <a:p>
            <a:endParaRPr lang="it-IT" sz="2800" dirty="0"/>
          </a:p>
          <a:p>
            <a:pPr marL="457200" indent="-457200">
              <a:buFont typeface="Courier New" panose="02070309020205020404" pitchFamily="49" charset="0"/>
              <a:buChar char="o"/>
            </a:pPr>
            <a:r>
              <a:rPr lang="it-IT" sz="2800" b="1" dirty="0">
                <a:solidFill>
                  <a:schemeClr val="accent1">
                    <a:lumMod val="75000"/>
                  </a:schemeClr>
                </a:solidFill>
              </a:rPr>
              <a:t>Chi è il programmatore?</a:t>
            </a:r>
          </a:p>
          <a:p>
            <a:endParaRPr lang="it-IT" sz="2800" b="1" dirty="0">
              <a:solidFill>
                <a:schemeClr val="accent1">
                  <a:lumMod val="75000"/>
                </a:schemeClr>
              </a:solidFill>
            </a:endParaRPr>
          </a:p>
          <a:p>
            <a:r>
              <a:rPr lang="it-IT" sz="2800" dirty="0"/>
              <a:t>Il programmatore è il professionista che scrive programmi </a:t>
            </a:r>
          </a:p>
          <a:p>
            <a:r>
              <a:rPr lang="it-IT" sz="2800" dirty="0"/>
              <a:t>utilizzando un linguaggio di programmazione.</a:t>
            </a:r>
          </a:p>
          <a:p>
            <a:endParaRPr lang="it-IT" sz="2800" dirty="0"/>
          </a:p>
        </p:txBody>
      </p:sp>
      <p:pic>
        <p:nvPicPr>
          <p:cNvPr id="5" name="Immagine 4" descr="Immagine che contiene computer, testo, computer, Viso umano&#10;&#10;Descrizione generata automaticamente">
            <a:extLst>
              <a:ext uri="{FF2B5EF4-FFF2-40B4-BE49-F238E27FC236}">
                <a16:creationId xmlns:a16="http://schemas.microsoft.com/office/drawing/2014/main" id="{343F1394-D3D6-D019-3C3E-E2A6645F8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840" y="2476781"/>
            <a:ext cx="5290747" cy="3622260"/>
          </a:xfrm>
          <a:prstGeom prst="rect">
            <a:avLst/>
          </a:prstGeom>
        </p:spPr>
      </p:pic>
    </p:spTree>
    <p:extLst>
      <p:ext uri="{BB962C8B-B14F-4D97-AF65-F5344CB8AC3E}">
        <p14:creationId xmlns:p14="http://schemas.microsoft.com/office/powerpoint/2010/main" val="862951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76068" y="0"/>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Principi base della OOP ( 3 di 5 )</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90213" y="549051"/>
            <a:ext cx="15276952" cy="5477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a:defRPr/>
            </a:pPr>
            <a:endParaRPr lang="it-IT" sz="1050" b="1" i="0" dirty="0">
              <a:solidFill>
                <a:schemeClr val="accent1"/>
              </a:solidFill>
              <a:effectLst/>
              <a:latin typeface="+mn-lt"/>
              <a:ea typeface="Tahoma" panose="020B0604030504040204" pitchFamily="34" charset="0"/>
              <a:cs typeface="Calibri" panose="020F0502020204030204" pitchFamily="34" charset="0"/>
              <a:sym typeface="Convergence"/>
            </a:endParaRPr>
          </a:p>
          <a:p>
            <a:pPr marL="139700">
              <a:defRPr/>
            </a:pPr>
            <a:r>
              <a:rPr lang="it-IT" sz="2800" b="1" i="0" dirty="0">
                <a:solidFill>
                  <a:schemeClr val="accent1"/>
                </a:solidFill>
                <a:effectLst/>
                <a:latin typeface="+mn-lt"/>
                <a:ea typeface="Tahoma" panose="020B0604030504040204" pitchFamily="34" charset="0"/>
                <a:cs typeface="Calibri" panose="020F0502020204030204" pitchFamily="34" charset="0"/>
                <a:sym typeface="Convergence"/>
              </a:rPr>
              <a:t>Incapsulamento:</a:t>
            </a:r>
          </a:p>
          <a:p>
            <a:pPr marL="1054100" lvl="1" indent="-457200">
              <a:buFont typeface="Arial" panose="020B0604020202020204" pitchFamily="34" charset="0"/>
              <a:buChar char="•"/>
              <a:defRPr/>
            </a:pPr>
            <a:r>
              <a:rPr lang="it-IT" sz="2600" i="0" dirty="0">
                <a:solidFill>
                  <a:schemeClr val="tx1"/>
                </a:solidFill>
                <a:effectLst/>
                <a:latin typeface="+mn-lt"/>
                <a:ea typeface="Tahoma" panose="020B0604030504040204" pitchFamily="34" charset="0"/>
                <a:cs typeface="Calibri" panose="020F0502020204030204" pitchFamily="34" charset="0"/>
                <a:sym typeface="Convergence"/>
              </a:rPr>
              <a:t>Abbiamo visto come con l'astrazione identifichiamo ciò che è comune a tutti gli oggetti. Ma ogni tipo di telefono è unico, in qualche modo diverso dagli altri. In un programma, come tracciamo i confini e identifichiamo questa individualità? Come facciamo in modo che nessuno possa manomettere il funzionamento del nostro telefono? Nel mondo reale, la risposta è ovvia: tutte le parti del telefono sono chiuse nella sua scocca.</a:t>
            </a:r>
          </a:p>
          <a:p>
            <a:pPr marL="1054100" lvl="1" indent="-457200">
              <a:buFont typeface="Arial" panose="020B0604020202020204" pitchFamily="34" charset="0"/>
              <a:buChar char="•"/>
              <a:defRPr/>
            </a:pPr>
            <a:endParaRPr lang="it-IT" sz="900" dirty="0">
              <a:solidFill>
                <a:schemeClr val="tx1"/>
              </a:solidFill>
              <a:latin typeface="+mn-lt"/>
              <a:ea typeface="Tahoma" panose="020B0604030504040204" pitchFamily="34" charset="0"/>
              <a:cs typeface="Calibri" panose="020F0502020204030204" pitchFamily="34" charset="0"/>
              <a:sym typeface="Convergence"/>
            </a:endParaRPr>
          </a:p>
          <a:p>
            <a:pPr marL="1054100" lvl="1" indent="-457200">
              <a:buFont typeface="Arial" panose="020B0604020202020204" pitchFamily="34" charset="0"/>
              <a:buChar char="•"/>
              <a:defRPr/>
            </a:pPr>
            <a:r>
              <a:rPr lang="it-IT" sz="2600" dirty="0">
                <a:solidFill>
                  <a:schemeClr val="tx1"/>
                </a:solidFill>
                <a:latin typeface="+mn-lt"/>
                <a:ea typeface="Tahoma" panose="020B0604030504040204" pitchFamily="34" charset="0"/>
                <a:cs typeface="Calibri" panose="020F0502020204030204" pitchFamily="34" charset="0"/>
                <a:sym typeface="Convergence"/>
              </a:rPr>
              <a:t>I</a:t>
            </a:r>
            <a:r>
              <a:rPr lang="it-IT" sz="2600" i="0" dirty="0">
                <a:solidFill>
                  <a:schemeClr val="tx1"/>
                </a:solidFill>
                <a:effectLst/>
                <a:latin typeface="+mn-lt"/>
                <a:ea typeface="Tahoma" panose="020B0604030504040204" pitchFamily="34" charset="0"/>
                <a:cs typeface="Calibri" panose="020F0502020204030204" pitchFamily="34" charset="0"/>
                <a:sym typeface="Convergence"/>
              </a:rPr>
              <a:t>l principio dell'</a:t>
            </a:r>
            <a:r>
              <a:rPr lang="it-IT" sz="2600" b="1" i="0" dirty="0">
                <a:solidFill>
                  <a:schemeClr val="tx1"/>
                </a:solidFill>
                <a:effectLst/>
                <a:latin typeface="+mn-lt"/>
                <a:ea typeface="Tahoma" panose="020B0604030504040204" pitchFamily="34" charset="0"/>
                <a:cs typeface="Calibri" panose="020F0502020204030204" pitchFamily="34" charset="0"/>
                <a:sym typeface="Convergence"/>
              </a:rPr>
              <a:t>incapsulamento</a:t>
            </a:r>
            <a:r>
              <a:rPr lang="it-IT" sz="2600" i="0" dirty="0">
                <a:solidFill>
                  <a:schemeClr val="tx1"/>
                </a:solidFill>
                <a:effectLst/>
                <a:latin typeface="+mn-lt"/>
                <a:ea typeface="Tahoma" panose="020B0604030504040204" pitchFamily="34" charset="0"/>
                <a:cs typeface="Calibri" panose="020F0502020204030204" pitchFamily="34" charset="0"/>
                <a:sym typeface="Convergence"/>
              </a:rPr>
              <a:t> afferma che gli attributi e il comportamento di un oggetto sono combinati in un'unica classe, l'oggetto. </a:t>
            </a:r>
          </a:p>
          <a:p>
            <a:pPr marL="1054100" lvl="1" indent="-457200">
              <a:buFont typeface="Arial" panose="020B0604020202020204" pitchFamily="34" charset="0"/>
              <a:buChar char="•"/>
              <a:defRPr/>
            </a:pPr>
            <a:endParaRPr lang="it-IT" sz="800" i="0" dirty="0">
              <a:solidFill>
                <a:schemeClr val="tx1"/>
              </a:solidFill>
              <a:effectLst/>
              <a:latin typeface="+mn-lt"/>
              <a:ea typeface="Tahoma" panose="020B0604030504040204" pitchFamily="34" charset="0"/>
              <a:cs typeface="Calibri" panose="020F0502020204030204" pitchFamily="34" charset="0"/>
              <a:sym typeface="Convergence"/>
            </a:endParaRPr>
          </a:p>
          <a:p>
            <a:pPr marL="1054100" lvl="1" indent="-457200">
              <a:buFont typeface="Arial" panose="020B0604020202020204" pitchFamily="34" charset="0"/>
              <a:buChar char="•"/>
              <a:defRPr/>
            </a:pPr>
            <a:r>
              <a:rPr lang="it-IT" sz="2600" i="0" dirty="0">
                <a:solidFill>
                  <a:schemeClr val="tx1"/>
                </a:solidFill>
                <a:effectLst/>
                <a:latin typeface="+mn-lt"/>
                <a:ea typeface="Tahoma" panose="020B0604030504040204" pitchFamily="34" charset="0"/>
                <a:cs typeface="Calibri" panose="020F0502020204030204" pitchFamily="34" charset="0"/>
                <a:sym typeface="Convergence"/>
              </a:rPr>
              <a:t>L'implementazione interna è nascosta all'utente e viene fornita un'interfaccia pubblica per lavorare con l'oggetto. Il compito del programmatore è determinare quali degli attributi e dei metodi di un oggetto dovrebbero essere disponibili per l'accesso pubblico e quali invece dovrebbero essere inaccessibili.</a:t>
            </a:r>
          </a:p>
        </p:txBody>
      </p:sp>
    </p:spTree>
    <p:extLst>
      <p:ext uri="{BB962C8B-B14F-4D97-AF65-F5344CB8AC3E}">
        <p14:creationId xmlns:p14="http://schemas.microsoft.com/office/powerpoint/2010/main" val="882557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76068" y="0"/>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Principi base della OOP ( 4 di 5 )</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90213" y="549051"/>
            <a:ext cx="15276952" cy="5369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a:defRPr/>
            </a:pPr>
            <a:endParaRPr lang="it-IT" sz="1050" b="1" i="0" dirty="0">
              <a:solidFill>
                <a:schemeClr val="accent1"/>
              </a:solidFill>
              <a:effectLst/>
              <a:latin typeface="+mn-lt"/>
              <a:ea typeface="Tahoma" panose="020B0604030504040204" pitchFamily="34" charset="0"/>
              <a:cs typeface="Calibri" panose="020F0502020204030204" pitchFamily="34" charset="0"/>
              <a:sym typeface="Convergence"/>
            </a:endParaRPr>
          </a:p>
          <a:p>
            <a:pPr marL="139700">
              <a:defRPr/>
            </a:pPr>
            <a:r>
              <a:rPr lang="it-IT" sz="2800" b="1" i="0" dirty="0">
                <a:solidFill>
                  <a:schemeClr val="accent1"/>
                </a:solidFill>
                <a:effectLst/>
                <a:latin typeface="+mn-lt"/>
                <a:ea typeface="Tahoma" panose="020B0604030504040204" pitchFamily="34" charset="0"/>
                <a:cs typeface="Calibri" panose="020F0502020204030204" pitchFamily="34" charset="0"/>
                <a:sym typeface="Convergence"/>
              </a:rPr>
              <a:t>Eredità:</a:t>
            </a:r>
          </a:p>
          <a:p>
            <a:pPr marL="1054100" lvl="1" indent="-457200">
              <a:buFont typeface="Arial" panose="020B0604020202020204" pitchFamily="34" charset="0"/>
              <a:buChar char="•"/>
              <a:defRPr/>
            </a:pPr>
            <a:r>
              <a:rPr lang="it-IT" sz="2600" i="0" dirty="0">
                <a:solidFill>
                  <a:schemeClr val="tx1"/>
                </a:solidFill>
                <a:effectLst/>
                <a:latin typeface="+mn-lt"/>
                <a:ea typeface="Tahoma" panose="020B0604030504040204" pitchFamily="34" charset="0"/>
                <a:cs typeface="Calibri" panose="020F0502020204030204" pitchFamily="34" charset="0"/>
                <a:sym typeface="Convergence"/>
              </a:rPr>
              <a:t>In programmazione, ereditarietà significa utilizzare le classi esistenti per definirne di nuove.</a:t>
            </a:r>
          </a:p>
          <a:p>
            <a:pPr marL="1054100" lvl="1" indent="-457200">
              <a:buFont typeface="Arial" panose="020B0604020202020204" pitchFamily="34" charset="0"/>
              <a:buChar char="•"/>
              <a:defRPr/>
            </a:pPr>
            <a:endParaRPr lang="it-IT" sz="2600" dirty="0">
              <a:solidFill>
                <a:schemeClr val="tx1"/>
              </a:solidFill>
              <a:latin typeface="+mn-lt"/>
              <a:ea typeface="Tahoma" panose="020B0604030504040204" pitchFamily="34" charset="0"/>
              <a:cs typeface="Calibri" panose="020F0502020204030204" pitchFamily="34" charset="0"/>
              <a:sym typeface="Convergence"/>
            </a:endParaRPr>
          </a:p>
          <a:p>
            <a:pPr marL="1054100" lvl="1" indent="-457200">
              <a:buFont typeface="Arial" panose="020B0604020202020204" pitchFamily="34" charset="0"/>
              <a:buChar char="•"/>
              <a:defRPr/>
            </a:pPr>
            <a:r>
              <a:rPr lang="it-IT" sz="2600" dirty="0">
                <a:solidFill>
                  <a:schemeClr val="tx1"/>
                </a:solidFill>
                <a:latin typeface="+mn-lt"/>
                <a:ea typeface="Tahoma" panose="020B0604030504040204" pitchFamily="34" charset="0"/>
                <a:cs typeface="Calibri" panose="020F0502020204030204" pitchFamily="34" charset="0"/>
                <a:sym typeface="Convergence"/>
              </a:rPr>
              <a:t>È semplice poter osservare esempi di ereditarietà nel mondo reale. Ad esempio, esistono al mondo molte tipologie diverse di telefoni: fissi, cordless, smartphones e così via. Ognuna di tali tipologie di telefoni possiede alcune caratteristiche che sono strettamente proprie (ad esempio, soltanto il telefono fisso  non può essere portato in giro) mentre esistono, d'altra parte, determinate caratteristiche che sono comuni a tutti i telefoni (ad esempio, modello, marca, anno di produzione, colore, </a:t>
            </a:r>
            <a:r>
              <a:rPr lang="it-IT" sz="2600" dirty="0" err="1">
                <a:solidFill>
                  <a:schemeClr val="tx1"/>
                </a:solidFill>
                <a:latin typeface="+mn-lt"/>
                <a:ea typeface="Tahoma" panose="020B0604030504040204" pitchFamily="34" charset="0"/>
                <a:cs typeface="Calibri" panose="020F0502020204030204" pitchFamily="34" charset="0"/>
                <a:sym typeface="Convergence"/>
              </a:rPr>
              <a:t>ecc</a:t>
            </a:r>
            <a:r>
              <a:rPr lang="it-IT" sz="2600" dirty="0">
                <a:solidFill>
                  <a:schemeClr val="tx1"/>
                </a:solidFill>
                <a:latin typeface="+mn-lt"/>
                <a:ea typeface="Tahoma" panose="020B0604030504040204" pitchFamily="34" charset="0"/>
                <a:cs typeface="Calibri" panose="020F0502020204030204" pitchFamily="34" charset="0"/>
                <a:sym typeface="Convergence"/>
              </a:rPr>
              <a:t>).</a:t>
            </a:r>
          </a:p>
          <a:p>
            <a:pPr marL="1054100" lvl="1" indent="-457200">
              <a:buFont typeface="Arial" panose="020B0604020202020204" pitchFamily="34" charset="0"/>
              <a:buChar char="•"/>
              <a:defRPr/>
            </a:pPr>
            <a:endParaRPr lang="it-IT" sz="1000" dirty="0">
              <a:solidFill>
                <a:schemeClr val="tx1"/>
              </a:solidFill>
              <a:latin typeface="+mn-lt"/>
              <a:ea typeface="Tahoma" panose="020B0604030504040204" pitchFamily="34" charset="0"/>
              <a:cs typeface="Calibri" panose="020F0502020204030204" pitchFamily="34" charset="0"/>
              <a:sym typeface="Convergence"/>
            </a:endParaRPr>
          </a:p>
          <a:p>
            <a:pPr marL="1054100" lvl="1" indent="-457200">
              <a:buFont typeface="Arial" panose="020B0604020202020204" pitchFamily="34" charset="0"/>
              <a:buChar char="•"/>
              <a:defRPr/>
            </a:pPr>
            <a:r>
              <a:rPr lang="it-IT" sz="2600" dirty="0">
                <a:solidFill>
                  <a:schemeClr val="tx1"/>
                </a:solidFill>
                <a:latin typeface="+mn-lt"/>
                <a:ea typeface="Tahoma" panose="020B0604030504040204" pitchFamily="34" charset="0"/>
                <a:cs typeface="Calibri" panose="020F0502020204030204" pitchFamily="34" charset="0"/>
                <a:sym typeface="Convergence"/>
              </a:rPr>
              <a:t>Nel mondo Object </a:t>
            </a:r>
            <a:r>
              <a:rPr lang="it-IT" sz="2600" dirty="0" err="1">
                <a:solidFill>
                  <a:schemeClr val="tx1"/>
                </a:solidFill>
                <a:latin typeface="+mn-lt"/>
                <a:ea typeface="Tahoma" panose="020B0604030504040204" pitchFamily="34" charset="0"/>
                <a:cs typeface="Calibri" panose="020F0502020204030204" pitchFamily="34" charset="0"/>
                <a:sym typeface="Convergence"/>
              </a:rPr>
              <a:t>Oriented</a:t>
            </a:r>
            <a:r>
              <a:rPr lang="it-IT" sz="2600" dirty="0">
                <a:solidFill>
                  <a:schemeClr val="tx1"/>
                </a:solidFill>
                <a:latin typeface="+mn-lt"/>
                <a:ea typeface="Tahoma" panose="020B0604030504040204" pitchFamily="34" charset="0"/>
                <a:cs typeface="Calibri" panose="020F0502020204030204" pitchFamily="34" charset="0"/>
                <a:sym typeface="Convergence"/>
              </a:rPr>
              <a:t>, potremmo riportare tale esempio definendo un oggetto Telefono che inglobi tutte le caratteristiche comuni ad ogni Telefono. Da esso, poi, deriverebbero le altri classi, cosiddette figlie: fisso, cordless, Smartphone, ecc.</a:t>
            </a:r>
            <a:endParaRPr lang="it-IT" sz="2600" i="0" dirty="0">
              <a:solidFill>
                <a:schemeClr val="tx1"/>
              </a:solidFill>
              <a:effectLst/>
              <a:latin typeface="+mn-lt"/>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1753303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76068" y="0"/>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Esempio di ereditarietà</a:t>
            </a:r>
          </a:p>
        </p:txBody>
      </p:sp>
      <p:pic>
        <p:nvPicPr>
          <p:cNvPr id="5" name="Immagine 4" descr="Immagine che contiene schermata, diagramma, linea, Rettangolo&#10;&#10;Descrizione generata automaticamente">
            <a:extLst>
              <a:ext uri="{FF2B5EF4-FFF2-40B4-BE49-F238E27FC236}">
                <a16:creationId xmlns:a16="http://schemas.microsoft.com/office/drawing/2014/main" id="{405A650A-6D33-52A6-154A-9F6ABBD6046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828721" y="670972"/>
            <a:ext cx="9698560" cy="5516056"/>
          </a:xfrm>
          <a:prstGeom prst="rect">
            <a:avLst/>
          </a:prstGeom>
        </p:spPr>
      </p:pic>
    </p:spTree>
    <p:extLst>
      <p:ext uri="{BB962C8B-B14F-4D97-AF65-F5344CB8AC3E}">
        <p14:creationId xmlns:p14="http://schemas.microsoft.com/office/powerpoint/2010/main" val="2216960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76068" y="0"/>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Principi base della OOP ( 5 di 5 )</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90213" y="549051"/>
            <a:ext cx="15276952" cy="517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a:defRPr/>
            </a:pPr>
            <a:endParaRPr lang="it-IT" sz="1050" b="1" i="0" dirty="0">
              <a:solidFill>
                <a:schemeClr val="accent1"/>
              </a:solidFill>
              <a:effectLst/>
              <a:latin typeface="+mn-lt"/>
              <a:ea typeface="Tahoma" panose="020B0604030504040204" pitchFamily="34" charset="0"/>
              <a:cs typeface="Calibri" panose="020F0502020204030204" pitchFamily="34" charset="0"/>
              <a:sym typeface="Convergence"/>
            </a:endParaRPr>
          </a:p>
          <a:p>
            <a:pPr marL="139700">
              <a:defRPr/>
            </a:pPr>
            <a:r>
              <a:rPr lang="it-IT" sz="2800" b="1" i="0" dirty="0">
                <a:solidFill>
                  <a:schemeClr val="accent1"/>
                </a:solidFill>
                <a:effectLst/>
                <a:latin typeface="+mn-lt"/>
                <a:ea typeface="Tahoma" panose="020B0604030504040204" pitchFamily="34" charset="0"/>
                <a:cs typeface="Calibri" panose="020F0502020204030204" pitchFamily="34" charset="0"/>
                <a:sym typeface="Convergence"/>
              </a:rPr>
              <a:t>Polimorfismo:</a:t>
            </a:r>
          </a:p>
          <a:p>
            <a:pPr marL="139700">
              <a:defRPr/>
            </a:pPr>
            <a:r>
              <a:rPr lang="it-IT" sz="2600" dirty="0">
                <a:solidFill>
                  <a:schemeClr val="tx1"/>
                </a:solidFill>
                <a:latin typeface="+mn-lt"/>
                <a:ea typeface="Tahoma" panose="020B0604030504040204" pitchFamily="34" charset="0"/>
                <a:cs typeface="Calibri" panose="020F0502020204030204" pitchFamily="34" charset="0"/>
                <a:sym typeface="Convergence"/>
              </a:rPr>
              <a:t>Il principio del Polimorfismo, afferma che un programma può utilizzare oggetti con un'interfaccia comune senza alcuna informazione sulla struttura interna dell'oggetto.</a:t>
            </a:r>
            <a:endParaRPr lang="it-IT" sz="2600" b="1" i="0" dirty="0">
              <a:solidFill>
                <a:schemeClr val="accent1"/>
              </a:solidFill>
              <a:effectLst/>
              <a:latin typeface="+mn-lt"/>
              <a:ea typeface="Tahoma" panose="020B0604030504040204" pitchFamily="34" charset="0"/>
              <a:cs typeface="Calibri" panose="020F0502020204030204" pitchFamily="34" charset="0"/>
              <a:sym typeface="Convergence"/>
            </a:endParaRPr>
          </a:p>
          <a:p>
            <a:pPr marL="139700">
              <a:defRPr/>
            </a:pPr>
            <a:endParaRPr lang="it-IT" sz="800" b="1" i="0" dirty="0">
              <a:solidFill>
                <a:schemeClr val="accent1"/>
              </a:solidFill>
              <a:effectLst/>
              <a:latin typeface="+mn-lt"/>
              <a:ea typeface="Tahoma" panose="020B0604030504040204" pitchFamily="34" charset="0"/>
              <a:cs typeface="Calibri" panose="020F0502020204030204" pitchFamily="34" charset="0"/>
              <a:sym typeface="Convergence"/>
            </a:endParaRPr>
          </a:p>
          <a:p>
            <a:pPr marL="1054100" lvl="1" indent="-457200">
              <a:buFont typeface="Arial" panose="020B0604020202020204" pitchFamily="34" charset="0"/>
              <a:buChar char="•"/>
              <a:defRPr/>
            </a:pPr>
            <a:r>
              <a:rPr lang="it-IT" sz="2600" dirty="0">
                <a:solidFill>
                  <a:schemeClr val="tx1"/>
                </a:solidFill>
                <a:latin typeface="+mn-lt"/>
                <a:ea typeface="Tahoma" panose="020B0604030504040204" pitchFamily="34" charset="0"/>
                <a:cs typeface="Calibri" panose="020F0502020204030204" pitchFamily="34" charset="0"/>
                <a:sym typeface="Convergence"/>
              </a:rPr>
              <a:t>Capiamolo meglio con un esempio:</a:t>
            </a:r>
          </a:p>
          <a:p>
            <a:pPr marL="1054100" lvl="1" indent="-457200">
              <a:buFont typeface="Arial" panose="020B0604020202020204" pitchFamily="34" charset="0"/>
              <a:buChar char="•"/>
              <a:defRPr/>
            </a:pPr>
            <a:endParaRPr lang="it-IT" sz="800" dirty="0">
              <a:solidFill>
                <a:schemeClr val="tx1"/>
              </a:solidFill>
              <a:latin typeface="+mn-lt"/>
              <a:ea typeface="Tahoma" panose="020B0604030504040204" pitchFamily="34" charset="0"/>
              <a:cs typeface="Calibri" panose="020F0502020204030204" pitchFamily="34" charset="0"/>
              <a:sym typeface="Convergence"/>
            </a:endParaRPr>
          </a:p>
          <a:p>
            <a:pPr marL="596900" lvl="1">
              <a:defRPr/>
            </a:pPr>
            <a:r>
              <a:rPr lang="it-IT" sz="2600" dirty="0">
                <a:solidFill>
                  <a:schemeClr val="tx1"/>
                </a:solidFill>
                <a:latin typeface="+mn-lt"/>
                <a:ea typeface="Tahoma" panose="020B0604030504040204" pitchFamily="34" charset="0"/>
                <a:cs typeface="Calibri" panose="020F0502020204030204" pitchFamily="34" charset="0"/>
                <a:sym typeface="Convergence"/>
              </a:rPr>
              <a:t>In termini di programmazione, il principio di astrazione (che già conosciamo) ci permette di dire che gli oggetti telefono hanno un'interfaccia comune. Ecco perché le persone possono facilmente utilizzare diversi modelli di telefoni che hanno gli stessi controlli (pulsanti meccanici o touchscreen), senza entrare nei dettagli tecnici del dispositivo. </a:t>
            </a:r>
          </a:p>
          <a:p>
            <a:pPr marL="596900" lvl="1">
              <a:defRPr/>
            </a:pPr>
            <a:r>
              <a:rPr lang="it-IT" sz="2600" dirty="0">
                <a:solidFill>
                  <a:schemeClr val="tx1"/>
                </a:solidFill>
                <a:latin typeface="+mn-lt"/>
                <a:ea typeface="Tahoma" panose="020B0604030504040204" pitchFamily="34" charset="0"/>
                <a:cs typeface="Calibri" panose="020F0502020204030204" pitchFamily="34" charset="0"/>
                <a:sym typeface="Convergence"/>
              </a:rPr>
              <a:t>Pertanto, utilizziamo costantemente un telefono cellulare e possiamo facilmente effettuare una chiamata da qualsiasi tipo di telefono. </a:t>
            </a:r>
            <a:endParaRPr lang="it-IT" sz="2600" i="0" dirty="0">
              <a:solidFill>
                <a:schemeClr val="tx1"/>
              </a:solidFill>
              <a:effectLst/>
              <a:latin typeface="+mn-lt"/>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500855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Sistemi Web e Client/Server ( 1 di 3 )</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110533" y="650651"/>
            <a:ext cx="15296616" cy="5297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400"/>
              <a:t>La maggior parte dei servizi telematici offerti da Internet si basano su una particolare modalità di interazione denominata tecnicamente </a:t>
            </a:r>
            <a:r>
              <a:rPr lang="it-IT" sz="2400" b="1"/>
              <a:t>architettura </a:t>
            </a:r>
            <a:r>
              <a:rPr lang="it-IT" sz="2400" b="1" err="1"/>
              <a:t>client-server</a:t>
            </a:r>
            <a:r>
              <a:rPr lang="it-IT" sz="2400"/>
              <a:t>. Tale nome indica un’ architettura software che è costituita da due moduli integrati ma distinti (Client e Server), residenti generalmente su calcolatori diversi.</a:t>
            </a:r>
          </a:p>
          <a:p>
            <a:pPr marL="482600" lvl="0" indent="-342900">
              <a:buFont typeface="Courier New" panose="02070309020205020404" pitchFamily="49" charset="0"/>
              <a:buChar char="o"/>
              <a:defRPr/>
            </a:pPr>
            <a:r>
              <a:rPr lang="it-IT" sz="2400"/>
              <a:t>In un ambiente client/server, sul computer client è in esecuzione un software applicativo (programma client ), mentre, sul computer server viene eseguito un software applicativo (programma server).</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400" b="1"/>
              <a:t>Il programma client </a:t>
            </a:r>
            <a:r>
              <a:rPr lang="it-IT" sz="2400"/>
              <a:t>:</a:t>
            </a:r>
          </a:p>
          <a:p>
            <a:pPr marL="939800" lvl="1" indent="-342900">
              <a:spcBef>
                <a:spcPts val="800"/>
              </a:spcBef>
              <a:buFont typeface="Arial" panose="020B0604020202020204" pitchFamily="34" charset="0"/>
              <a:buChar char="•"/>
              <a:defRPr/>
            </a:pPr>
            <a:r>
              <a:rPr lang="it-IT" sz="2400"/>
              <a:t>Abilita l’utente a spedire una richiesta di informazione al server.</a:t>
            </a:r>
          </a:p>
          <a:p>
            <a:pPr marL="939800" lvl="1" indent="-342900">
              <a:spcBef>
                <a:spcPts val="800"/>
              </a:spcBef>
              <a:buFont typeface="Arial" panose="020B0604020202020204" pitchFamily="34" charset="0"/>
              <a:buChar char="•"/>
              <a:defRPr/>
            </a:pPr>
            <a:r>
              <a:rPr lang="it-IT" sz="2400"/>
              <a:t>Formatta la richiesta in modo che il server possa capirla. </a:t>
            </a:r>
          </a:p>
          <a:p>
            <a:pPr marL="939800" lvl="1" indent="-342900">
              <a:spcBef>
                <a:spcPts val="800"/>
              </a:spcBef>
              <a:buFont typeface="Arial" panose="020B0604020202020204" pitchFamily="34" charset="0"/>
              <a:buChar char="•"/>
              <a:defRPr/>
            </a:pPr>
            <a:r>
              <a:rPr lang="it-IT" sz="2400"/>
              <a:t>Formatta la risposta del server in modo che l’utente possa leggerla</a:t>
            </a:r>
            <a:endParaRPr lang="it-IT" sz="240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defRPr/>
            </a:pPr>
            <a:r>
              <a:rPr lang="it-IT" sz="2400" b="1"/>
              <a:t>Il programma server </a:t>
            </a:r>
            <a:r>
              <a:rPr lang="it-IT" sz="2400"/>
              <a:t>:</a:t>
            </a:r>
          </a:p>
          <a:p>
            <a:pPr marL="939800" lvl="1" indent="-342900">
              <a:buFont typeface="Arial" panose="020B0604020202020204" pitchFamily="34" charset="0"/>
              <a:buChar char="•"/>
              <a:defRPr/>
            </a:pPr>
            <a:r>
              <a:rPr lang="it-IT" sz="2400"/>
              <a:t>Riceve una richiesta da un client e processa la richiesta</a:t>
            </a:r>
          </a:p>
          <a:p>
            <a:pPr marL="939800" lvl="1" indent="-342900">
              <a:buFont typeface="Arial" panose="020B0604020202020204" pitchFamily="34" charset="0"/>
              <a:buChar char="•"/>
              <a:defRPr/>
            </a:pPr>
            <a:r>
              <a:rPr lang="it-IT" sz="2400"/>
              <a:t>Risponde, spedendo l’informazione richiesta, al client</a:t>
            </a:r>
            <a:endParaRPr kumimoji="0" lang="it-IT" sz="2400" b="0" i="0" u="none" strike="noStrike" kern="1200" cap="none" spc="0" normalizeH="0" baseline="0" noProof="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p:txBody>
      </p:sp>
      <p:pic>
        <p:nvPicPr>
          <p:cNvPr id="5" name="Immagine 4">
            <a:extLst>
              <a:ext uri="{FF2B5EF4-FFF2-40B4-BE49-F238E27FC236}">
                <a16:creationId xmlns:a16="http://schemas.microsoft.com/office/drawing/2014/main" id="{0BE538CD-AA05-8EF6-2E61-A70028FE6BA0}"/>
              </a:ext>
            </a:extLst>
          </p:cNvPr>
          <p:cNvPicPr>
            <a:picLocks noChangeAspect="1"/>
          </p:cNvPicPr>
          <p:nvPr/>
        </p:nvPicPr>
        <p:blipFill>
          <a:blip r:embed="rId3"/>
          <a:stretch>
            <a:fillRect/>
          </a:stretch>
        </p:blipFill>
        <p:spPr>
          <a:xfrm>
            <a:off x="9819024" y="2786897"/>
            <a:ext cx="5332485" cy="3272376"/>
          </a:xfrm>
          <a:prstGeom prst="rect">
            <a:avLst/>
          </a:prstGeom>
        </p:spPr>
      </p:pic>
    </p:spTree>
    <p:extLst>
      <p:ext uri="{BB962C8B-B14F-4D97-AF65-F5344CB8AC3E}">
        <p14:creationId xmlns:p14="http://schemas.microsoft.com/office/powerpoint/2010/main" val="3614212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sym typeface="Arial"/>
              </a:rPr>
              <a:t>Sistemi Web e Client/Server ( 2 di 3 )</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209109" y="945619"/>
            <a:ext cx="15296616" cy="4184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600" b="0" i="0" u="none" strike="noStrike" kern="1200" cap="none" spc="0" normalizeH="0" baseline="0" noProof="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Affinché l'interazione tra client e server possa essere effettuata, è necessario che entrambi utilizzino un linguaggio comune, ovvero un protocollo applicativo.</a:t>
            </a:r>
          </a:p>
          <a:p>
            <a:pPr marL="482600" lvl="0" indent="-342900">
              <a:buFont typeface="Courier New" panose="02070309020205020404" pitchFamily="49" charset="0"/>
              <a:buChar char="o"/>
              <a:defRPr/>
            </a:pPr>
            <a:r>
              <a:rPr kumimoji="0" lang="it-IT" sz="2600" b="0" i="0" u="none" strike="noStrike" kern="1200" cap="none" spc="0" normalizeH="0" baseline="0" noProof="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Su Internet vengono utilizzati numerosi protocolli specifici delle applicazioni, uno per ogni servizio di rete 	      ( SMTP, </a:t>
            </a:r>
            <a:r>
              <a:rPr lang="it-IT" sz="2600">
                <a:ea typeface="Tahoma" panose="020B0604030504040204" pitchFamily="34" charset="0"/>
                <a:cs typeface="Calibri" panose="020F0502020204030204" pitchFamily="34" charset="0"/>
                <a:sym typeface="Convergence"/>
              </a:rPr>
              <a:t>FTP, HTTP , ecc.)</a:t>
            </a:r>
          </a:p>
          <a:p>
            <a:pPr marL="482600" lvl="0" indent="-342900">
              <a:buFont typeface="Courier New" panose="02070309020205020404" pitchFamily="49" charset="0"/>
              <a:buChar char="o"/>
              <a:defRPr/>
            </a:pPr>
            <a:r>
              <a:rPr kumimoji="0" lang="it-IT" sz="2600" b="0" i="0" u="none" strike="noStrike" kern="1200" cap="none" spc="0" normalizeH="0" baseline="0" noProof="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 Ovviamente tutti questi protocolli applicativi devono appoggiarsi sui protocolli di rete TCP/IP e sul DNS per poter effettivamente scambiare richieste e messaggi attraverso la rete. </a:t>
            </a:r>
          </a:p>
          <a:p>
            <a:pPr marL="482600" lvl="0" indent="-342900">
              <a:buFont typeface="Courier New" panose="02070309020205020404" pitchFamily="49" charset="0"/>
              <a:buChar char="o"/>
              <a:defRPr/>
            </a:pPr>
            <a:endParaRPr lang="it-IT" sz="260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defRPr/>
            </a:pPr>
            <a:r>
              <a:rPr lang="it-IT" sz="2600"/>
              <a:t>Il termine </a:t>
            </a:r>
            <a:r>
              <a:rPr lang="it-IT" sz="2600" b="1"/>
              <a:t>server</a:t>
            </a:r>
            <a:r>
              <a:rPr lang="it-IT" sz="2600"/>
              <a:t> è applicabile a qualsiasi programma che offra un servizio accessibile su una rete. </a:t>
            </a:r>
          </a:p>
          <a:p>
            <a:pPr marL="482600" lvl="0" indent="-342900">
              <a:buFont typeface="Courier New" panose="02070309020205020404" pitchFamily="49" charset="0"/>
              <a:buChar char="o"/>
              <a:defRPr/>
            </a:pPr>
            <a:r>
              <a:rPr lang="it-IT" sz="2600"/>
              <a:t>Un server accetta una richiesta sulla rete, esegue il suo servizio e restituisce il risultato al mittente. </a:t>
            </a:r>
            <a:endParaRPr kumimoji="0" lang="it-IT" sz="2600" b="0" i="0" u="none" strike="noStrike" kern="1200" cap="none" spc="0" normalizeH="0" baseline="0" noProof="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2611340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Sistemi Web e Client/Server ( 3 di 3 )</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19309" y="768995"/>
            <a:ext cx="15296616" cy="4995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Un programma in esecuzione diventa un </a:t>
            </a:r>
            <a:r>
              <a:rPr lang="it-IT" sz="2600" b="1" dirty="0"/>
              <a:t>client</a:t>
            </a:r>
            <a:r>
              <a:rPr lang="it-IT" sz="2600" dirty="0"/>
              <a:t> quando invia una richiesta a un server e aspetta una risposta</a:t>
            </a:r>
          </a:p>
          <a:p>
            <a:pPr marL="139700" marR="0" lvl="0" algn="l" defTabSz="457200" rtl="0" eaLnBrk="1" fontAlgn="auto" latinLnBrk="0" hangingPunct="1">
              <a:lnSpc>
                <a:spcPct val="100000"/>
              </a:lnSpc>
              <a:spcBef>
                <a:spcPts val="8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In poche parole:</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Il </a:t>
            </a:r>
            <a:r>
              <a:rPr lang="it-IT" sz="2600" b="1" dirty="0"/>
              <a:t>server</a:t>
            </a:r>
            <a:r>
              <a:rPr lang="it-IT" sz="2600" dirty="0"/>
              <a:t> inizia l'esecuzione prima che cominci l'interazione e (di solito) </a:t>
            </a:r>
          </a:p>
          <a:p>
            <a:pPr marL="139700" marR="0" lvl="0" algn="l" defTabSz="457200" rtl="0" eaLnBrk="1" fontAlgn="auto" latinLnBrk="0" hangingPunct="1">
              <a:lnSpc>
                <a:spcPct val="100000"/>
              </a:lnSpc>
              <a:spcBef>
                <a:spcPts val="8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     continua ad accettare richieste e inviare risposte senza mai smettere. </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 Il </a:t>
            </a:r>
            <a:r>
              <a:rPr lang="it-IT" sz="2600" b="1" dirty="0"/>
              <a:t>client</a:t>
            </a:r>
            <a:r>
              <a:rPr lang="it-IT" sz="2600" dirty="0"/>
              <a:t> è un qualsiasi programma che invia una richiesta e aspetta </a:t>
            </a:r>
          </a:p>
          <a:p>
            <a:pPr marL="139700" marR="0" lvl="0" algn="l" defTabSz="457200" rtl="0" eaLnBrk="1" fontAlgn="auto" latinLnBrk="0" hangingPunct="1">
              <a:lnSpc>
                <a:spcPct val="100000"/>
              </a:lnSpc>
              <a:spcBef>
                <a:spcPts val="8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     una risposta; tipicamente termina dopo avere usato un server un </a:t>
            </a:r>
          </a:p>
          <a:p>
            <a:pPr marL="139700" marR="0" lvl="0" algn="l" defTabSz="457200" rtl="0" eaLnBrk="1" fontAlgn="auto" latinLnBrk="0" hangingPunct="1">
              <a:lnSpc>
                <a:spcPct val="100000"/>
              </a:lnSpc>
              <a:spcBef>
                <a:spcPts val="8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     numero finito di volte. </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 Il </a:t>
            </a:r>
            <a:r>
              <a:rPr lang="it-IT" sz="2600" b="1" dirty="0"/>
              <a:t>server</a:t>
            </a:r>
            <a:r>
              <a:rPr lang="it-IT" sz="2600" dirty="0"/>
              <a:t> aspetta le richieste dal client a una porta ben nota che è </a:t>
            </a:r>
          </a:p>
          <a:p>
            <a:pPr marL="139700" marR="0" lvl="0" algn="l" defTabSz="457200" rtl="0" eaLnBrk="1" fontAlgn="auto" latinLnBrk="0" hangingPunct="1">
              <a:lnSpc>
                <a:spcPct val="100000"/>
              </a:lnSpc>
              <a:spcBef>
                <a:spcPts val="8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2600" dirty="0"/>
              <a:t>     stata riservata per il servizio che offre.</a:t>
            </a:r>
            <a:endPar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p:txBody>
      </p:sp>
      <p:pic>
        <p:nvPicPr>
          <p:cNvPr id="5" name="Immagine 4">
            <a:extLst>
              <a:ext uri="{FF2B5EF4-FFF2-40B4-BE49-F238E27FC236}">
                <a16:creationId xmlns:a16="http://schemas.microsoft.com/office/drawing/2014/main" id="{56FFC88C-A726-EB15-E41B-E32DAB98C4C9}"/>
              </a:ext>
            </a:extLst>
          </p:cNvPr>
          <p:cNvPicPr>
            <a:picLocks noChangeAspect="1"/>
          </p:cNvPicPr>
          <p:nvPr/>
        </p:nvPicPr>
        <p:blipFill>
          <a:blip r:embed="rId3"/>
          <a:stretch>
            <a:fillRect/>
          </a:stretch>
        </p:blipFill>
        <p:spPr>
          <a:xfrm>
            <a:off x="10113525" y="2411215"/>
            <a:ext cx="5464013" cy="3353091"/>
          </a:xfrm>
          <a:prstGeom prst="rect">
            <a:avLst/>
          </a:prstGeom>
        </p:spPr>
      </p:pic>
    </p:spTree>
    <p:extLst>
      <p:ext uri="{BB962C8B-B14F-4D97-AF65-F5344CB8AC3E}">
        <p14:creationId xmlns:p14="http://schemas.microsoft.com/office/powerpoint/2010/main" val="3020047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ai linguaggi di Scripting ( 1 di 4 )</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19309" y="955451"/>
            <a:ext cx="15394939" cy="5426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Il </a:t>
            </a:r>
            <a:r>
              <a:rPr kumimoji="0" lang="it-IT" sz="28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linguaggio di scripting </a:t>
            </a:r>
            <a:r>
              <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(noto anche come script) è una serie di comandi che possono essere eseguiti senza la necessità di essere compilati. Sebbene tutti i linguaggi di scripting siano linguaggi di programmazione, non tutti i linguaggi di programmazione sono linguaggi di scripting. </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 linguaggi di scripting utilizzano un programma noto come interprete per tradurre i comandi e vengono interpretati direttamente dal codice sorgente, senza richiedere una fase di compilazione.</a:t>
            </a:r>
          </a:p>
          <a:p>
            <a:pPr marL="139700" marR="0" lvl="0" algn="l" defTabSz="457200" rtl="0" eaLnBrk="1" fontAlgn="auto" latinLnBrk="0" hangingPunct="1">
              <a:lnSpc>
                <a:spcPct val="100000"/>
              </a:lnSpc>
              <a:spcBef>
                <a:spcPts val="8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Un interprete eseguirà il programma traducendo le istruzioni in una serie di una o più subroutine prima di tradurle infine in un altro linguaggio, come il codice macchina.</a:t>
            </a:r>
          </a:p>
          <a:p>
            <a:pPr marL="139700" marR="0" lvl="0" algn="l" defTabSz="457200" rtl="0" eaLnBrk="1" fontAlgn="auto" latinLnBrk="0" hangingPunct="1">
              <a:lnSpc>
                <a:spcPct val="100000"/>
              </a:lnSpc>
              <a:spcBef>
                <a:spcPts val="8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a:p>
            <a:pPr marL="139700" marR="0" lvl="0" algn="l" defTabSz="457200" rtl="0" eaLnBrk="1" fontAlgn="auto" latinLnBrk="0" hangingPunct="1">
              <a:lnSpc>
                <a:spcPct val="100000"/>
              </a:lnSpc>
              <a:spcBef>
                <a:spcPts val="800"/>
              </a:spcBef>
              <a:spcAft>
                <a:spcPts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1227969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sym typeface="Arial"/>
              </a:rPr>
              <a:t>Introduzione ai linguaggi di Scripting ( 2 di 4 )</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110532" y="767197"/>
            <a:ext cx="15584993" cy="501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Esistono due tipi di linguaggi di scripting: </a:t>
            </a:r>
            <a:r>
              <a:rPr kumimoji="0" lang="it-IT" sz="28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lato server </a:t>
            </a:r>
            <a:r>
              <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e </a:t>
            </a:r>
            <a:r>
              <a:rPr kumimoji="0" lang="it-IT" sz="28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lato client</a:t>
            </a:r>
            <a:r>
              <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a:t>
            </a:r>
          </a:p>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it-IT" sz="28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a:p>
            <a:pPr marL="939800" lvl="1" indent="-342900">
              <a:spcBef>
                <a:spcPts val="800"/>
              </a:spcBef>
              <a:buFont typeface="Arial" panose="020B0604020202020204" pitchFamily="34" charset="0"/>
              <a:buChar char="•"/>
              <a:defRPr/>
            </a:pPr>
            <a:r>
              <a:rPr kumimoji="0" lang="it-IT" sz="25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 linguaggi di scripting </a:t>
            </a:r>
            <a:r>
              <a:rPr kumimoji="0" lang="it-IT" sz="25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lato server </a:t>
            </a:r>
            <a:r>
              <a:rPr kumimoji="0" lang="it-IT" sz="25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vengono eseguiti su un server Web. Quando un client invia una richiesta, il server risponde inviando il contenuto tramite HTTP. Al contrario, i linguaggi di scripting </a:t>
            </a:r>
            <a:r>
              <a:rPr kumimoji="0" lang="it-IT" sz="25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lato client </a:t>
            </a:r>
            <a:r>
              <a:rPr kumimoji="0" lang="it-IT" sz="25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vengono eseguiti sul lato client, sul browser Web.</a:t>
            </a:r>
          </a:p>
          <a:p>
            <a:pPr marL="939800" lvl="1" indent="-342900">
              <a:spcBef>
                <a:spcPts val="800"/>
              </a:spcBef>
              <a:buFont typeface="Arial" panose="020B0604020202020204" pitchFamily="34" charset="0"/>
              <a:buChar char="•"/>
              <a:defRPr/>
            </a:pPr>
            <a:endParaRPr kumimoji="0" lang="it-IT" sz="25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a:p>
            <a:pPr marL="939800" lvl="1" indent="-342900">
              <a:spcBef>
                <a:spcPts val="800"/>
              </a:spcBef>
              <a:buFont typeface="Arial" panose="020B0604020202020204" pitchFamily="34" charset="0"/>
              <a:buChar char="•"/>
              <a:defRPr/>
            </a:pPr>
            <a:r>
              <a:rPr kumimoji="0" lang="it-IT" sz="25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Il vantaggio degli script lato client è che possono ridurre la domanda sul server, consentendo alle pagine Web di caricarsi più velocemente.</a:t>
            </a:r>
          </a:p>
          <a:p>
            <a:pPr marL="939800" lvl="1" indent="-342900">
              <a:spcBef>
                <a:spcPts val="800"/>
              </a:spcBef>
              <a:buFont typeface="Arial" panose="020B0604020202020204" pitchFamily="34" charset="0"/>
              <a:buChar char="•"/>
              <a:defRPr/>
            </a:pPr>
            <a:endParaRPr kumimoji="0" lang="it-IT" sz="25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a:p>
            <a:pPr marL="939800" lvl="1" indent="-342900">
              <a:spcBef>
                <a:spcPts val="800"/>
              </a:spcBef>
              <a:buFont typeface="Arial" panose="020B0604020202020204" pitchFamily="34" charset="0"/>
              <a:buChar char="•"/>
              <a:defRPr/>
            </a:pPr>
            <a:r>
              <a:rPr lang="it-IT" sz="2500" dirty="0">
                <a:ea typeface="Tahoma" panose="020B0604030504040204" pitchFamily="34" charset="0"/>
                <a:cs typeface="Calibri" panose="020F0502020204030204" pitchFamily="34" charset="0"/>
                <a:sym typeface="Convergence"/>
              </a:rPr>
              <a:t>U</a:t>
            </a:r>
            <a:r>
              <a:rPr kumimoji="0" lang="it-IT" sz="25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n vantaggio significativo degli script lato server è che non sono visualizzabili dal pubblico come lo sono gli script lato client.</a:t>
            </a:r>
          </a:p>
        </p:txBody>
      </p:sp>
    </p:spTree>
    <p:extLst>
      <p:ext uri="{BB962C8B-B14F-4D97-AF65-F5344CB8AC3E}">
        <p14:creationId xmlns:p14="http://schemas.microsoft.com/office/powerpoint/2010/main" val="96680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sym typeface="Arial"/>
              </a:rPr>
              <a:t>Introduzione ai linguaggi di Scripting ( 3 di 4)</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110532" y="650651"/>
            <a:ext cx="15584993" cy="470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 seguenti sono esempi di linguaggi di scripting </a:t>
            </a:r>
            <a:r>
              <a:rPr kumimoji="0" lang="it-IT" sz="26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lato server</a:t>
            </a: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 </a:t>
            </a:r>
          </a:p>
        </p:txBody>
      </p:sp>
      <p:graphicFrame>
        <p:nvGraphicFramePr>
          <p:cNvPr id="3" name="Tabella 2">
            <a:extLst>
              <a:ext uri="{FF2B5EF4-FFF2-40B4-BE49-F238E27FC236}">
                <a16:creationId xmlns:a16="http://schemas.microsoft.com/office/drawing/2014/main" id="{31E7A9EB-D746-E804-E564-150F57BA6626}"/>
              </a:ext>
            </a:extLst>
          </p:cNvPr>
          <p:cNvGraphicFramePr>
            <a:graphicFrameLocks noGrp="1"/>
          </p:cNvGraphicFramePr>
          <p:nvPr>
            <p:extLst>
              <p:ext uri="{D42A27DB-BD31-4B8C-83A1-F6EECF244321}">
                <p14:modId xmlns:p14="http://schemas.microsoft.com/office/powerpoint/2010/main" val="410284440"/>
              </p:ext>
            </p:extLst>
          </p:nvPr>
        </p:nvGraphicFramePr>
        <p:xfrm>
          <a:off x="4080387" y="1539240"/>
          <a:ext cx="8278762" cy="3416219"/>
        </p:xfrm>
        <a:graphic>
          <a:graphicData uri="http://schemas.openxmlformats.org/drawingml/2006/table">
            <a:tbl>
              <a:tblPr/>
              <a:tblGrid>
                <a:gridCol w="4139381">
                  <a:extLst>
                    <a:ext uri="{9D8B030D-6E8A-4147-A177-3AD203B41FA5}">
                      <a16:colId xmlns:a16="http://schemas.microsoft.com/office/drawing/2014/main" val="2021621535"/>
                    </a:ext>
                  </a:extLst>
                </a:gridCol>
                <a:gridCol w="4139381">
                  <a:extLst>
                    <a:ext uri="{9D8B030D-6E8A-4147-A177-3AD203B41FA5}">
                      <a16:colId xmlns:a16="http://schemas.microsoft.com/office/drawing/2014/main" val="326459844"/>
                    </a:ext>
                  </a:extLst>
                </a:gridCol>
              </a:tblGrid>
              <a:tr h="504668">
                <a:tc>
                  <a:txBody>
                    <a:bodyPr/>
                    <a:lstStyle/>
                    <a:p>
                      <a:r>
                        <a:rPr lang="it-IT" b="1">
                          <a:solidFill>
                            <a:srgbClr val="1B2733"/>
                          </a:solidFill>
                          <a:effectLst/>
                          <a:latin typeface="Rubik"/>
                        </a:rPr>
                        <a:t>Linguaggio</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c>
                  <a:txBody>
                    <a:bodyPr/>
                    <a:lstStyle/>
                    <a:p>
                      <a:r>
                        <a:rPr lang="it-IT" b="1">
                          <a:solidFill>
                            <a:srgbClr val="1B2733"/>
                          </a:solidFill>
                          <a:effectLst/>
                          <a:latin typeface="Rubik"/>
                        </a:rPr>
                        <a:t>Utilizzo</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extLst>
                  <a:ext uri="{0D108BD9-81ED-4DB2-BD59-A6C34878D82A}">
                    <a16:rowId xmlns:a16="http://schemas.microsoft.com/office/drawing/2014/main" val="906961174"/>
                  </a:ext>
                </a:extLst>
              </a:tr>
              <a:tr h="854055">
                <a:tc>
                  <a:txBody>
                    <a:bodyPr/>
                    <a:lstStyle/>
                    <a:p>
                      <a:r>
                        <a:rPr lang="it-IT">
                          <a:solidFill>
                            <a:srgbClr val="1B2733"/>
                          </a:solidFill>
                          <a:effectLst/>
                          <a:latin typeface="Rubik"/>
                        </a:rPr>
                        <a:t>PHP</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it-IT">
                          <a:solidFill>
                            <a:srgbClr val="1B2733"/>
                          </a:solidFill>
                          <a:effectLst/>
                          <a:latin typeface="Rubik"/>
                        </a:rPr>
                        <a:t>La lingua lato server più popolare utilizzata sul web.</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549128055"/>
                  </a:ext>
                </a:extLst>
              </a:tr>
              <a:tr h="854055">
                <a:tc>
                  <a:txBody>
                    <a:bodyPr/>
                    <a:lstStyle/>
                    <a:p>
                      <a:r>
                        <a:rPr lang="it-IT">
                          <a:solidFill>
                            <a:srgbClr val="1B2733"/>
                          </a:solidFill>
                          <a:effectLst/>
                          <a:latin typeface="inherit"/>
                        </a:rPr>
                        <a:t>ASP.NET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it-IT">
                          <a:solidFill>
                            <a:srgbClr val="1B2733"/>
                          </a:solidFill>
                          <a:effectLst/>
                          <a:latin typeface="Rubik"/>
                        </a:rPr>
                        <a:t>Framework di applicazioni Web sviluppato da Microsoft.</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85396614"/>
                  </a:ext>
                </a:extLst>
              </a:tr>
              <a:tr h="1203441">
                <a:tc>
                  <a:txBody>
                    <a:bodyPr/>
                    <a:lstStyle/>
                    <a:p>
                      <a:r>
                        <a:rPr lang="it-IT">
                          <a:solidFill>
                            <a:srgbClr val="1B2733"/>
                          </a:solidFill>
                          <a:effectLst/>
                          <a:latin typeface="Rubik"/>
                        </a:rPr>
                        <a:t>Node.js</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it-IT">
                          <a:solidFill>
                            <a:srgbClr val="1B2733"/>
                          </a:solidFill>
                          <a:effectLst/>
                          <a:latin typeface="Rubik"/>
                        </a:rPr>
                        <a:t>Può essere eseguito su una moltitudine di piattaforme, inclusi Windows, Linux, Unix, Mac, ecc.</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874672241"/>
                  </a:ext>
                </a:extLst>
              </a:tr>
            </a:tbl>
          </a:graphicData>
        </a:graphic>
      </p:graphicFrame>
    </p:spTree>
    <p:extLst>
      <p:ext uri="{BB962C8B-B14F-4D97-AF65-F5344CB8AC3E}">
        <p14:creationId xmlns:p14="http://schemas.microsoft.com/office/powerpoint/2010/main" val="1887365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 linguaggi di programmazione ( 3 di 4)</a:t>
            </a:r>
          </a:p>
        </p:txBody>
      </p:sp>
      <p:sp>
        <p:nvSpPr>
          <p:cNvPr id="8" name="CasellaDiTesto 7">
            <a:extLst>
              <a:ext uri="{FF2B5EF4-FFF2-40B4-BE49-F238E27FC236}">
                <a16:creationId xmlns:a16="http://schemas.microsoft.com/office/drawing/2014/main" id="{4BBC7B3E-1858-E67C-1AD9-7ACD20054156}"/>
              </a:ext>
            </a:extLst>
          </p:cNvPr>
          <p:cNvSpPr txBox="1"/>
          <p:nvPr/>
        </p:nvSpPr>
        <p:spPr>
          <a:xfrm>
            <a:off x="327660" y="831860"/>
            <a:ext cx="14648180" cy="4093428"/>
          </a:xfrm>
          <a:prstGeom prst="rect">
            <a:avLst/>
          </a:prstGeom>
          <a:noFill/>
        </p:spPr>
        <p:txBody>
          <a:bodyPr wrap="square">
            <a:spAutoFit/>
          </a:bodyPr>
          <a:lstStyle/>
          <a:p>
            <a:pPr marL="285750" indent="-285750">
              <a:buFont typeface="Courier New" panose="02070309020205020404" pitchFamily="49" charset="0"/>
              <a:buChar char="o"/>
            </a:pPr>
            <a:r>
              <a:rPr lang="it-IT" sz="2600" b="1" dirty="0">
                <a:solidFill>
                  <a:schemeClr val="accent1">
                    <a:lumMod val="75000"/>
                  </a:schemeClr>
                </a:solidFill>
              </a:rPr>
              <a:t>Come nasce la programmazione?</a:t>
            </a:r>
          </a:p>
          <a:p>
            <a:pPr marL="285750" indent="-285750">
              <a:buFont typeface="Courier New" panose="02070309020205020404" pitchFamily="49" charset="0"/>
              <a:buChar char="o"/>
            </a:pPr>
            <a:endParaRPr lang="it-IT" sz="2600" b="1" dirty="0">
              <a:solidFill>
                <a:schemeClr val="accent1">
                  <a:lumMod val="75000"/>
                </a:schemeClr>
              </a:solidFill>
            </a:endParaRPr>
          </a:p>
          <a:p>
            <a:pPr marL="285750" indent="-285750">
              <a:buFont typeface="Courier New" panose="02070309020205020404" pitchFamily="49" charset="0"/>
              <a:buChar char="o"/>
            </a:pPr>
            <a:r>
              <a:rPr lang="it-IT" sz="2600" dirty="0"/>
              <a:t>Se ad oggi è possibile comunicare con una macchina meccanica o informatica dobbiamo ringraziare </a:t>
            </a:r>
            <a:r>
              <a:rPr lang="it-IT" sz="2600" dirty="0">
                <a:hlinkClick r:id="rId3" tooltip="Ada Lovelace"/>
              </a:rPr>
              <a:t>Ada </a:t>
            </a:r>
            <a:r>
              <a:rPr lang="it-IT" sz="2600" dirty="0" err="1">
                <a:hlinkClick r:id="rId3" tooltip="Ada Lovelace"/>
              </a:rPr>
              <a:t>Lovelace</a:t>
            </a:r>
            <a:r>
              <a:rPr lang="it-IT" sz="2600" dirty="0"/>
              <a:t>, che possiamo definire colei che inventò il </a:t>
            </a:r>
            <a:r>
              <a:rPr lang="it-IT" sz="2600" b="1" dirty="0"/>
              <a:t>primo</a:t>
            </a:r>
            <a:r>
              <a:rPr lang="it-IT" sz="2600" dirty="0"/>
              <a:t> </a:t>
            </a:r>
            <a:r>
              <a:rPr lang="it-IT" sz="2600" b="1" dirty="0"/>
              <a:t>linguaggio di programmazione</a:t>
            </a:r>
            <a:r>
              <a:rPr lang="it-IT" sz="2600" dirty="0"/>
              <a:t> meccanico al mondo, scritto e coniato per la macchina di </a:t>
            </a:r>
            <a:r>
              <a:rPr lang="it-IT" sz="2600" i="1" dirty="0"/>
              <a:t>Charles Babbage</a:t>
            </a:r>
            <a:r>
              <a:rPr lang="it-IT" sz="2600" dirty="0"/>
              <a:t>, che in seguito fu sostituito e modificato da </a:t>
            </a:r>
            <a:r>
              <a:rPr lang="it-IT" sz="2600" i="1" dirty="0"/>
              <a:t>Konrad </a:t>
            </a:r>
            <a:r>
              <a:rPr lang="it-IT" sz="2600" i="1" dirty="0" err="1"/>
              <a:t>Zuse</a:t>
            </a:r>
            <a:r>
              <a:rPr lang="it-IT" sz="2600" dirty="0"/>
              <a:t> durante la seconda guerra mondiale in Svizzera nel 1946.</a:t>
            </a:r>
          </a:p>
          <a:p>
            <a:pPr marL="285750" indent="-285750">
              <a:buFont typeface="Courier New" panose="02070309020205020404" pitchFamily="49" charset="0"/>
              <a:buChar char="o"/>
            </a:pPr>
            <a:endParaRPr lang="it-IT" sz="2600" dirty="0">
              <a:solidFill>
                <a:schemeClr val="accent1">
                  <a:lumMod val="75000"/>
                </a:schemeClr>
              </a:solidFill>
            </a:endParaRPr>
          </a:p>
          <a:p>
            <a:pPr marL="285750" indent="-285750">
              <a:buFont typeface="Courier New" panose="02070309020205020404" pitchFamily="49" charset="0"/>
              <a:buChar char="o"/>
            </a:pPr>
            <a:r>
              <a:rPr lang="it-IT" sz="2600" dirty="0"/>
              <a:t>La programmazione dei primi elaboratori era scritta in </a:t>
            </a:r>
          </a:p>
          <a:p>
            <a:r>
              <a:rPr lang="it-IT" sz="2600" b="1" dirty="0"/>
              <a:t>    short code</a:t>
            </a:r>
            <a:r>
              <a:rPr lang="it-IT" sz="2600" dirty="0"/>
              <a:t>, in seguito evolutosi in </a:t>
            </a:r>
            <a:r>
              <a:rPr lang="it-IT" sz="2600" b="1" dirty="0"/>
              <a:t>assembly</a:t>
            </a:r>
            <a:r>
              <a:rPr lang="it-IT" sz="2600" dirty="0"/>
              <a:t>, che rappresenta  </a:t>
            </a:r>
          </a:p>
          <a:p>
            <a:r>
              <a:rPr lang="it-IT" sz="2600" dirty="0"/>
              <a:t>    una forma «simbolica» del linguaggio macchina.</a:t>
            </a:r>
            <a:endParaRPr lang="it-IT" sz="2600" dirty="0">
              <a:solidFill>
                <a:schemeClr val="accent1">
                  <a:lumMod val="75000"/>
                </a:schemeClr>
              </a:solidFill>
            </a:endParaRPr>
          </a:p>
        </p:txBody>
      </p:sp>
      <p:pic>
        <p:nvPicPr>
          <p:cNvPr id="12" name="Immagine 11">
            <a:extLst>
              <a:ext uri="{FF2B5EF4-FFF2-40B4-BE49-F238E27FC236}">
                <a16:creationId xmlns:a16="http://schemas.microsoft.com/office/drawing/2014/main" id="{548EBC16-8AEE-D324-D0E0-52008FDBF0F5}"/>
              </a:ext>
            </a:extLst>
          </p:cNvPr>
          <p:cNvPicPr>
            <a:picLocks noChangeAspect="1"/>
          </p:cNvPicPr>
          <p:nvPr/>
        </p:nvPicPr>
        <p:blipFill>
          <a:blip r:embed="rId4"/>
          <a:stretch>
            <a:fillRect/>
          </a:stretch>
        </p:blipFill>
        <p:spPr>
          <a:xfrm>
            <a:off x="9191129" y="3429000"/>
            <a:ext cx="6006119" cy="2575637"/>
          </a:xfrm>
          <a:prstGeom prst="rect">
            <a:avLst/>
          </a:prstGeom>
        </p:spPr>
      </p:pic>
    </p:spTree>
    <p:extLst>
      <p:ext uri="{BB962C8B-B14F-4D97-AF65-F5344CB8AC3E}">
        <p14:creationId xmlns:p14="http://schemas.microsoft.com/office/powerpoint/2010/main" val="4004667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3613C-BE96-68CA-C13B-E824B3EF4E4E}"/>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sym typeface="Arial"/>
              </a:rPr>
              <a:t>Introduzione ai linguaggi di Scripting ( 4 di 4 )</a:t>
            </a:r>
          </a:p>
        </p:txBody>
      </p:sp>
      <p:sp>
        <p:nvSpPr>
          <p:cNvPr id="4" name="Text Box 1">
            <a:extLst>
              <a:ext uri="{FF2B5EF4-FFF2-40B4-BE49-F238E27FC236}">
                <a16:creationId xmlns:a16="http://schemas.microsoft.com/office/drawing/2014/main" id="{71F6AEBF-56DB-8382-1A54-B99579C1DA5D}"/>
              </a:ext>
            </a:extLst>
          </p:cNvPr>
          <p:cNvSpPr txBox="1">
            <a:spLocks noChangeArrowheads="1"/>
          </p:cNvSpPr>
          <p:nvPr/>
        </p:nvSpPr>
        <p:spPr bwMode="auto">
          <a:xfrm>
            <a:off x="110532" y="650651"/>
            <a:ext cx="15584993" cy="470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marR="0" lvl="0" indent="-342900" algn="l" defTabSz="457200" rtl="0" eaLnBrk="1" fontAlgn="auto" latinLnBrk="0" hangingPunct="1">
              <a:lnSpc>
                <a:spcPct val="100000"/>
              </a:lnSpc>
              <a:spcBef>
                <a:spcPts val="800"/>
              </a:spcBef>
              <a:spcAft>
                <a:spcPts val="0"/>
              </a:spcAft>
              <a:buClr>
                <a:srgbClr val="000000"/>
              </a:buClr>
              <a:buSzPct val="100000"/>
              <a:buFont typeface="Courier New" panose="02070309020205020404"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 seguenti sono esempi di linguaggi di scripting </a:t>
            </a:r>
            <a:r>
              <a:rPr kumimoji="0" lang="it-IT" sz="2600" b="1"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lato client</a:t>
            </a:r>
            <a:r>
              <a:rPr kumimoji="0" lang="it-IT" sz="2600" b="0" i="0" u="none" strike="noStrike" kern="1200" cap="none" spc="0" normalizeH="0" baseline="0" noProof="0" dirty="0">
                <a:ln>
                  <a:noFill/>
                </a:ln>
                <a:solidFill>
                  <a:srgbClr val="000000"/>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 </a:t>
            </a:r>
          </a:p>
        </p:txBody>
      </p:sp>
      <p:graphicFrame>
        <p:nvGraphicFramePr>
          <p:cNvPr id="3" name="Tabella 2">
            <a:extLst>
              <a:ext uri="{FF2B5EF4-FFF2-40B4-BE49-F238E27FC236}">
                <a16:creationId xmlns:a16="http://schemas.microsoft.com/office/drawing/2014/main" id="{3E94D862-3F0A-753B-97D7-698ACD093CA5}"/>
              </a:ext>
            </a:extLst>
          </p:cNvPr>
          <p:cNvGraphicFramePr>
            <a:graphicFrameLocks noGrp="1"/>
          </p:cNvGraphicFramePr>
          <p:nvPr>
            <p:extLst>
              <p:ext uri="{D42A27DB-BD31-4B8C-83A1-F6EECF244321}">
                <p14:modId xmlns:p14="http://schemas.microsoft.com/office/powerpoint/2010/main" val="3903522140"/>
              </p:ext>
            </p:extLst>
          </p:nvPr>
        </p:nvGraphicFramePr>
        <p:xfrm>
          <a:off x="3136489" y="1436956"/>
          <a:ext cx="9006350" cy="3984088"/>
        </p:xfrm>
        <a:graphic>
          <a:graphicData uri="http://schemas.openxmlformats.org/drawingml/2006/table">
            <a:tbl>
              <a:tblPr/>
              <a:tblGrid>
                <a:gridCol w="4503175">
                  <a:extLst>
                    <a:ext uri="{9D8B030D-6E8A-4147-A177-3AD203B41FA5}">
                      <a16:colId xmlns:a16="http://schemas.microsoft.com/office/drawing/2014/main" val="3563221976"/>
                    </a:ext>
                  </a:extLst>
                </a:gridCol>
                <a:gridCol w="4503175">
                  <a:extLst>
                    <a:ext uri="{9D8B030D-6E8A-4147-A177-3AD203B41FA5}">
                      <a16:colId xmlns:a16="http://schemas.microsoft.com/office/drawing/2014/main" val="425804811"/>
                    </a:ext>
                  </a:extLst>
                </a:gridCol>
              </a:tblGrid>
              <a:tr h="450375">
                <a:tc>
                  <a:txBody>
                    <a:bodyPr/>
                    <a:lstStyle/>
                    <a:p>
                      <a:r>
                        <a:rPr lang="it-IT" b="1">
                          <a:solidFill>
                            <a:srgbClr val="1B2733"/>
                          </a:solidFill>
                          <a:effectLst/>
                          <a:latin typeface="Rubik"/>
                        </a:rPr>
                        <a:t>Linguaggio</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c>
                  <a:txBody>
                    <a:bodyPr/>
                    <a:lstStyle/>
                    <a:p>
                      <a:r>
                        <a:rPr lang="it-IT" b="1">
                          <a:solidFill>
                            <a:srgbClr val="1B2733"/>
                          </a:solidFill>
                          <a:effectLst/>
                          <a:latin typeface="Rubik"/>
                        </a:rPr>
                        <a:t>Utilizzo</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extLst>
                  <a:ext uri="{0D108BD9-81ED-4DB2-BD59-A6C34878D82A}">
                    <a16:rowId xmlns:a16="http://schemas.microsoft.com/office/drawing/2014/main" val="3335307239"/>
                  </a:ext>
                </a:extLst>
              </a:tr>
              <a:tr h="762173">
                <a:tc>
                  <a:txBody>
                    <a:bodyPr/>
                    <a:lstStyle/>
                    <a:p>
                      <a:r>
                        <a:rPr lang="it-IT">
                          <a:solidFill>
                            <a:srgbClr val="1B2733"/>
                          </a:solidFill>
                          <a:effectLst/>
                          <a:latin typeface="Rubik"/>
                        </a:rPr>
                        <a:t>HTML</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it-IT">
                          <a:solidFill>
                            <a:srgbClr val="1B2733"/>
                          </a:solidFill>
                          <a:effectLst/>
                          <a:latin typeface="Rubik"/>
                        </a:rPr>
                        <a:t>Le basi dello sviluppo web. </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618341987"/>
                  </a:ext>
                </a:extLst>
              </a:tr>
              <a:tr h="1073972">
                <a:tc>
                  <a:txBody>
                    <a:bodyPr/>
                    <a:lstStyle/>
                    <a:p>
                      <a:r>
                        <a:rPr lang="it-IT">
                          <a:solidFill>
                            <a:srgbClr val="1B2733"/>
                          </a:solidFill>
                          <a:effectLst/>
                          <a:latin typeface="Rubik"/>
                        </a:rPr>
                        <a:t>CSS</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it-IT">
                          <a:solidFill>
                            <a:srgbClr val="1B2733"/>
                          </a:solidFill>
                          <a:effectLst/>
                          <a:latin typeface="Rubik"/>
                        </a:rPr>
                        <a:t>Migliora l'aspetto e la grafica delle pagine nel  browser web.</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54382696"/>
                  </a:ext>
                </a:extLst>
              </a:tr>
              <a:tr h="1697568">
                <a:tc>
                  <a:txBody>
                    <a:bodyPr/>
                    <a:lstStyle/>
                    <a:p>
                      <a:r>
                        <a:rPr lang="it-IT">
                          <a:solidFill>
                            <a:srgbClr val="1B2733"/>
                          </a:solidFill>
                          <a:effectLst/>
                          <a:latin typeface="Rubik"/>
                        </a:rPr>
                        <a:t>JavaScript</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it-IT">
                          <a:solidFill>
                            <a:srgbClr val="1B2733"/>
                          </a:solidFill>
                          <a:effectLst/>
                          <a:latin typeface="Rubik"/>
                        </a:rPr>
                        <a:t>Gestisce il comportamento degli elementi dinamici di un sito web  rendendolo reattivo.</a:t>
                      </a:r>
                      <a:endParaRPr lang="it-IT">
                        <a:solidFill>
                          <a:srgbClr val="1B2733"/>
                        </a:solidFill>
                        <a:effectLst/>
                        <a:latin typeface="inheri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924363475"/>
                  </a:ext>
                </a:extLst>
              </a:tr>
            </a:tbl>
          </a:graphicData>
        </a:graphic>
      </p:graphicFrame>
    </p:spTree>
    <p:extLst>
      <p:ext uri="{BB962C8B-B14F-4D97-AF65-F5344CB8AC3E}">
        <p14:creationId xmlns:p14="http://schemas.microsoft.com/office/powerpoint/2010/main" val="15494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 linguaggio di Markup ( 1 di 11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262647" y="650651"/>
            <a:ext cx="15302250" cy="5795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285750" indent="-285750">
              <a:buFont typeface="Courier New" panose="02070309020205020404" pitchFamily="49" charset="0"/>
              <a:buChar char="o"/>
            </a:pPr>
            <a:r>
              <a:rPr lang="it-IT" sz="2400" b="1" i="0" u="none" strike="noStrike" baseline="0" dirty="0">
                <a:solidFill>
                  <a:schemeClr val="tx1"/>
                </a:solidFill>
                <a:cs typeface="Calibri" panose="020F0502020204030204" pitchFamily="34" charset="0"/>
              </a:rPr>
              <a:t>HTML </a:t>
            </a:r>
            <a:r>
              <a:rPr lang="it-IT" sz="2400" b="0" i="0" u="none" strike="noStrike" baseline="0" dirty="0">
                <a:solidFill>
                  <a:schemeClr val="tx1"/>
                </a:solidFill>
                <a:cs typeface="Calibri" panose="020F0502020204030204" pitchFamily="34" charset="0"/>
              </a:rPr>
              <a:t>è l'acronimo di </a:t>
            </a:r>
            <a:r>
              <a:rPr lang="it-IT" sz="2400" b="1" i="0" u="none" strike="noStrike" baseline="0" dirty="0" err="1">
                <a:solidFill>
                  <a:schemeClr val="tx1"/>
                </a:solidFill>
                <a:cs typeface="Calibri" panose="020F0502020204030204" pitchFamily="34" charset="0"/>
              </a:rPr>
              <a:t>HyperText</a:t>
            </a:r>
            <a:r>
              <a:rPr lang="it-IT" sz="2400" b="1" i="0" u="none" strike="noStrike" baseline="0" dirty="0">
                <a:solidFill>
                  <a:schemeClr val="tx1"/>
                </a:solidFill>
                <a:cs typeface="Calibri" panose="020F0502020204030204" pitchFamily="34" charset="0"/>
              </a:rPr>
              <a:t> Markup Language</a:t>
            </a:r>
            <a:r>
              <a:rPr lang="it-IT" sz="2400" b="0" i="0" u="none" strike="noStrike" baseline="0" dirty="0">
                <a:solidFill>
                  <a:schemeClr val="tx1"/>
                </a:solidFill>
                <a:cs typeface="Calibri" panose="020F0502020204030204" pitchFamily="34" charset="0"/>
              </a:rPr>
              <a:t>.</a:t>
            </a:r>
          </a:p>
          <a:p>
            <a:endParaRPr lang="it-IT" sz="2400" b="0" i="0" u="none" strike="noStrike" baseline="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b="0" i="0" u="none" strike="noStrike" baseline="0" dirty="0">
                <a:solidFill>
                  <a:schemeClr val="tx1"/>
                </a:solidFill>
                <a:cs typeface="Calibri" panose="020F0502020204030204" pitchFamily="34" charset="0"/>
              </a:rPr>
              <a:t>L'ipertesto è </a:t>
            </a:r>
            <a:r>
              <a:rPr lang="it-IT" sz="2400" b="1" i="0" u="none" strike="noStrike" baseline="0" dirty="0">
                <a:solidFill>
                  <a:schemeClr val="tx1"/>
                </a:solidFill>
                <a:cs typeface="Calibri" panose="020F0502020204030204" pitchFamily="34" charset="0"/>
              </a:rPr>
              <a:t>un sistema di strutturazione non lineare delle informazioni</a:t>
            </a:r>
            <a:r>
              <a:rPr lang="it-IT" sz="2400" b="0" i="0" u="none" strike="noStrike" baseline="0" dirty="0">
                <a:solidFill>
                  <a:schemeClr val="tx1"/>
                </a:solidFill>
                <a:cs typeface="Calibri" panose="020F0502020204030204" pitchFamily="34" charset="0"/>
              </a:rPr>
              <a:t>.</a:t>
            </a:r>
          </a:p>
          <a:p>
            <a:pPr marL="285750" indent="-285750">
              <a:buFont typeface="Courier New" panose="02070309020205020404" pitchFamily="49" charset="0"/>
              <a:buChar char="o"/>
            </a:pPr>
            <a:endParaRPr lang="it-IT" sz="2400" b="0" i="0" u="none" strike="noStrike" baseline="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b="0" i="0" u="none" strike="noStrike" baseline="0" dirty="0">
                <a:solidFill>
                  <a:schemeClr val="tx1"/>
                </a:solidFill>
                <a:cs typeface="Calibri" panose="020F0502020204030204" pitchFamily="34" charset="0"/>
              </a:rPr>
              <a:t>Cosa vuol dire...quando leggiamo un libro, generalmente partiamo dalla prima pagina e proseguiamo in ordine fino all'ultima.</a:t>
            </a:r>
          </a:p>
          <a:p>
            <a:pPr marL="285750" indent="-285750">
              <a:buFont typeface="Courier New" panose="02070309020205020404" pitchFamily="49" charset="0"/>
              <a:buChar char="o"/>
            </a:pPr>
            <a:endParaRPr lang="it-IT" sz="2400" b="0" i="0" u="none" strike="noStrike" baseline="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b="0" i="0" u="none" strike="noStrike" baseline="0" dirty="0">
                <a:solidFill>
                  <a:schemeClr val="tx1"/>
                </a:solidFill>
                <a:cs typeface="Calibri" panose="020F0502020204030204" pitchFamily="34" charset="0"/>
              </a:rPr>
              <a:t>L'ipertesto ci consente di saltare da un contenuto all'altro senza seguire necessariamente un ordine sequenziale, ma in base ad un filo logico dei nostri pensieri.</a:t>
            </a:r>
          </a:p>
          <a:p>
            <a:pPr marL="285750" indent="-285750">
              <a:buFont typeface="Courier New" panose="02070309020205020404" pitchFamily="49" charset="0"/>
              <a:buChar char="o"/>
            </a:pPr>
            <a:endParaRPr lang="it-IT" sz="2400" b="0" i="0" u="none" strike="noStrike" baseline="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b="0" i="0" u="none" strike="noStrike" baseline="0" dirty="0">
                <a:solidFill>
                  <a:schemeClr val="tx1"/>
                </a:solidFill>
                <a:cs typeface="Calibri" panose="020F0502020204030204" pitchFamily="34" charset="0"/>
              </a:rPr>
              <a:t>E' quello che accade quando ogni giorno visitiamo un sito e, dopo un po' di tempo, ci ritroviamo ad averne visitati altri 10</a:t>
            </a:r>
            <a:endParaRPr lang="it-IT" sz="2400" dirty="0">
              <a:solidFill>
                <a:schemeClr val="tx1"/>
              </a:solidFill>
              <a:highlight>
                <a:srgbClr val="FFFFFF"/>
              </a:highlight>
              <a:ea typeface="Tahoma" panose="020B0604030504040204" pitchFamily="34" charset="0"/>
              <a:cs typeface="Calibri" panose="020F0502020204030204" pitchFamily="34" charset="0"/>
              <a:sym typeface="Convergence"/>
            </a:endParaRPr>
          </a:p>
          <a:p>
            <a:pPr marL="139700" lvl="0"/>
            <a:endParaRPr lang="it-IT" sz="2400" dirty="0">
              <a:solidFill>
                <a:schemeClr val="tx1"/>
              </a:solidFill>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4205647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 linguaggio di Markup ( 2 di 11 )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243191" y="650651"/>
            <a:ext cx="14939868" cy="4277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285750" indent="-285750">
              <a:buFont typeface="Courier New" panose="02070309020205020404" pitchFamily="49" charset="0"/>
              <a:buChar char="o"/>
            </a:pPr>
            <a:r>
              <a:rPr lang="it-IT" sz="2400" b="0" i="0" u="none" strike="noStrike" baseline="0" dirty="0">
                <a:solidFill>
                  <a:schemeClr val="tx1"/>
                </a:solidFill>
                <a:cs typeface="Calibri" panose="020F0502020204030204" pitchFamily="34" charset="0"/>
              </a:rPr>
              <a:t>Per scrivere un documento HTML è sufficiente un semplice editor di testo come il Blocco Note di Windows o il </a:t>
            </a:r>
            <a:r>
              <a:rPr lang="it-IT" sz="2400" b="0" i="0" u="none" strike="noStrike" baseline="0" dirty="0" err="1">
                <a:solidFill>
                  <a:schemeClr val="tx1"/>
                </a:solidFill>
                <a:cs typeface="Calibri" panose="020F0502020204030204" pitchFamily="34" charset="0"/>
              </a:rPr>
              <a:t>TextEdit</a:t>
            </a:r>
            <a:r>
              <a:rPr lang="it-IT" sz="2400" b="0" i="0" u="none" strike="noStrike" baseline="0" dirty="0">
                <a:solidFill>
                  <a:schemeClr val="tx1"/>
                </a:solidFill>
                <a:cs typeface="Calibri" panose="020F0502020204030204" pitchFamily="34" charset="0"/>
              </a:rPr>
              <a:t> per Mac.</a:t>
            </a: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b="0" i="0" u="none" strike="noStrike" baseline="0" dirty="0">
                <a:solidFill>
                  <a:schemeClr val="tx1"/>
                </a:solidFill>
                <a:cs typeface="Calibri" panose="020F0502020204030204" pitchFamily="34" charset="0"/>
              </a:rPr>
              <a:t>Tuttavia esistono diversi software (ad es. Eclipse, </a:t>
            </a:r>
            <a:r>
              <a:rPr lang="it-IT" sz="2400" b="0" i="0" u="none" strike="noStrike" baseline="0" dirty="0" err="1">
                <a:solidFill>
                  <a:schemeClr val="tx1"/>
                </a:solidFill>
                <a:cs typeface="Calibri" panose="020F0502020204030204" pitchFamily="34" charset="0"/>
              </a:rPr>
              <a:t>Notepad</a:t>
            </a:r>
            <a:r>
              <a:rPr lang="it-IT" sz="2400" b="0" i="0" u="none" strike="noStrike" baseline="0" dirty="0">
                <a:solidFill>
                  <a:schemeClr val="tx1"/>
                </a:solidFill>
                <a:cs typeface="Calibri" panose="020F0502020204030204" pitchFamily="34" charset="0"/>
              </a:rPr>
              <a:t>++, Visual Studio Code) che ci consentono di scrivere agevolmente pagine HTML, grazie ad alcune funzionalità di supporto, come l’</a:t>
            </a:r>
            <a:r>
              <a:rPr lang="it-IT" sz="2400" b="0" i="0" u="none" strike="noStrike" baseline="0" dirty="0" err="1">
                <a:solidFill>
                  <a:schemeClr val="tx1"/>
                </a:solidFill>
                <a:cs typeface="Calibri" panose="020F0502020204030204" pitchFamily="34" charset="0"/>
              </a:rPr>
              <a:t>autocompletamento</a:t>
            </a:r>
            <a:r>
              <a:rPr lang="it-IT" sz="2400" dirty="0">
                <a:solidFill>
                  <a:schemeClr val="tx1"/>
                </a:solidFill>
                <a:cs typeface="Calibri" panose="020F0502020204030204" pitchFamily="34" charset="0"/>
              </a:rPr>
              <a:t>, la </a:t>
            </a:r>
            <a:r>
              <a:rPr lang="it-IT" sz="2400" b="0" i="0" u="none" strike="noStrike" baseline="0" dirty="0">
                <a:solidFill>
                  <a:schemeClr val="tx1"/>
                </a:solidFill>
                <a:cs typeface="Calibri" panose="020F0502020204030204" pitchFamily="34" charset="0"/>
              </a:rPr>
              <a:t>correzione immediata degli errori di formattazione, il </a:t>
            </a:r>
            <a:r>
              <a:rPr lang="it-IT" sz="2400" b="0" i="0" u="none" strike="noStrike" baseline="0" dirty="0" err="1">
                <a:solidFill>
                  <a:schemeClr val="tx1"/>
                </a:solidFill>
                <a:cs typeface="Calibri" panose="020F0502020204030204" pitchFamily="34" charset="0"/>
              </a:rPr>
              <a:t>Syntax</a:t>
            </a:r>
            <a:r>
              <a:rPr lang="it-IT" sz="2400" b="0" i="0" u="none" strike="noStrike" baseline="0" dirty="0">
                <a:solidFill>
                  <a:schemeClr val="tx1"/>
                </a:solidFill>
                <a:cs typeface="Calibri" panose="020F0502020204030204" pitchFamily="34" charset="0"/>
              </a:rPr>
              <a:t> </a:t>
            </a:r>
            <a:r>
              <a:rPr lang="it-IT" sz="2400" b="0" i="0" u="none" strike="noStrike" baseline="0" dirty="0" err="1">
                <a:solidFill>
                  <a:schemeClr val="tx1"/>
                </a:solidFill>
                <a:cs typeface="Calibri" panose="020F0502020204030204" pitchFamily="34" charset="0"/>
              </a:rPr>
              <a:t>Highlighting</a:t>
            </a:r>
            <a:r>
              <a:rPr lang="it-IT" sz="2400" b="0" i="0" u="none" strike="noStrike" baseline="0" dirty="0">
                <a:solidFill>
                  <a:schemeClr val="tx1"/>
                </a:solidFill>
                <a:cs typeface="Calibri" panose="020F0502020204030204" pitchFamily="34" charset="0"/>
              </a:rPr>
              <a:t>, …</a:t>
            </a: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b="0" i="0" u="none" strike="noStrike" baseline="0" dirty="0">
                <a:solidFill>
                  <a:schemeClr val="tx1"/>
                </a:solidFill>
                <a:cs typeface="Calibri" panose="020F0502020204030204" pitchFamily="34" charset="0"/>
              </a:rPr>
              <a:t>Per leggere un documento HTML è necessario avere un software in grado                                                                                                             di interpretarlo: </a:t>
            </a:r>
            <a:r>
              <a:rPr lang="it-IT" sz="2400" b="1" i="0" u="none" strike="noStrike" baseline="0" dirty="0">
                <a:solidFill>
                  <a:schemeClr val="tx1"/>
                </a:solidFill>
                <a:cs typeface="Calibri" panose="020F0502020204030204" pitchFamily="34" charset="0"/>
              </a:rPr>
              <a:t>il browser</a:t>
            </a:r>
            <a:r>
              <a:rPr lang="it-IT" sz="2400" b="0" i="0" u="none" strike="noStrike" baseline="0" dirty="0">
                <a:solidFill>
                  <a:schemeClr val="tx1"/>
                </a:solidFill>
                <a:cs typeface="Calibri" panose="020F0502020204030204" pitchFamily="34" charset="0"/>
              </a:rPr>
              <a:t>.</a:t>
            </a:r>
            <a:endParaRPr lang="it-IT" sz="2400" dirty="0">
              <a:solidFill>
                <a:schemeClr val="tx1"/>
              </a:solidFill>
              <a:highlight>
                <a:srgbClr val="FFFFFF"/>
              </a:highlight>
              <a:ea typeface="Tahoma" panose="020B0604030504040204" pitchFamily="34" charset="0"/>
              <a:cs typeface="Calibri" panose="020F0502020204030204" pitchFamily="34" charset="0"/>
              <a:sym typeface="Convergence"/>
            </a:endParaRPr>
          </a:p>
          <a:p>
            <a:pPr marL="457200" lvl="0" indent="-317500">
              <a:buFont typeface="Courier New" panose="02070309020205020404" pitchFamily="49" charset="0"/>
              <a:buChar char="o"/>
            </a:pPr>
            <a:endParaRPr lang="it-IT" sz="2400" dirty="0">
              <a:solidFill>
                <a:schemeClr val="tx1"/>
              </a:solidFill>
              <a:ea typeface="Tahoma" panose="020B0604030504040204" pitchFamily="34" charset="0"/>
              <a:cs typeface="Calibri" panose="020F0502020204030204" pitchFamily="34" charset="0"/>
              <a:sym typeface="Convergence"/>
            </a:endParaRPr>
          </a:p>
        </p:txBody>
      </p:sp>
      <p:pic>
        <p:nvPicPr>
          <p:cNvPr id="4" name="Immagine 3" descr="Immagine che contiene uccello&#10;&#10;Descrizione generata automaticamente">
            <a:extLst>
              <a:ext uri="{FF2B5EF4-FFF2-40B4-BE49-F238E27FC236}">
                <a16:creationId xmlns:a16="http://schemas.microsoft.com/office/drawing/2014/main" id="{0B667CAE-D0F2-5427-427C-F8FEC60581A2}"/>
              </a:ext>
            </a:extLst>
          </p:cNvPr>
          <p:cNvPicPr>
            <a:picLocks noChangeAspect="1"/>
          </p:cNvPicPr>
          <p:nvPr/>
        </p:nvPicPr>
        <p:blipFill>
          <a:blip r:embed="rId3"/>
          <a:stretch>
            <a:fillRect/>
          </a:stretch>
        </p:blipFill>
        <p:spPr>
          <a:xfrm>
            <a:off x="10173879" y="2898184"/>
            <a:ext cx="4617295" cy="3410685"/>
          </a:xfrm>
          <a:prstGeom prst="rect">
            <a:avLst/>
          </a:prstGeom>
        </p:spPr>
      </p:pic>
    </p:spTree>
    <p:extLst>
      <p:ext uri="{BB962C8B-B14F-4D97-AF65-F5344CB8AC3E}">
        <p14:creationId xmlns:p14="http://schemas.microsoft.com/office/powerpoint/2010/main" val="2925055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 linguaggio di Markup ( 3 di 11 )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447472" y="650651"/>
            <a:ext cx="15248051" cy="5297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285750" indent="-285750">
              <a:buFont typeface="Courier New" panose="02070309020205020404" pitchFamily="49" charset="0"/>
              <a:buChar char="o"/>
            </a:pPr>
            <a:r>
              <a:rPr lang="it-IT" sz="2400" b="0" i="0" u="none" strike="noStrike" baseline="0">
                <a:solidFill>
                  <a:schemeClr val="tx1"/>
                </a:solidFill>
                <a:cs typeface="Calibri" panose="020F0502020204030204" pitchFamily="34" charset="0"/>
              </a:rPr>
              <a:t>Il programma che interpreta il Markup delle pagine HTML e mostra sullo schermo tutto ciò che indichiamo nel codice, prende il nome di </a:t>
            </a:r>
            <a:r>
              <a:rPr lang="it-IT" sz="2400" b="1" i="0" u="none" strike="noStrike" baseline="0">
                <a:solidFill>
                  <a:schemeClr val="tx1"/>
                </a:solidFill>
                <a:cs typeface="Calibri" panose="020F0502020204030204" pitchFamily="34" charset="0"/>
              </a:rPr>
              <a:t>Browser</a:t>
            </a:r>
          </a:p>
          <a:p>
            <a:pPr marL="285750" indent="-285750">
              <a:buFont typeface="Courier New" panose="02070309020205020404" pitchFamily="49" charset="0"/>
              <a:buChar char="o"/>
            </a:pPr>
            <a:endParaRPr lang="it-IT" sz="2400" b="0" i="0" u="none" strike="noStrike" baseline="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b="0" i="0" u="none" strike="noStrike" baseline="0">
                <a:solidFill>
                  <a:schemeClr val="tx1"/>
                </a:solidFill>
                <a:cs typeface="Calibri" panose="020F0502020204030204" pitchFamily="34" charset="0"/>
              </a:rPr>
              <a:t>Tra i compiti svolti dal Browser, sono due quelli che interessano maggiormente: </a:t>
            </a:r>
            <a:endParaRPr lang="it-IT" sz="2400">
              <a:solidFill>
                <a:schemeClr val="tx1"/>
              </a:solidFill>
              <a:cs typeface="Calibri" panose="020F0502020204030204" pitchFamily="34" charset="0"/>
            </a:endParaRPr>
          </a:p>
          <a:p>
            <a:pPr marL="1200150" lvl="2" indent="-285750">
              <a:buFont typeface="Arial" panose="020B0604020202020204" pitchFamily="34" charset="0"/>
              <a:buChar char="•"/>
            </a:pPr>
            <a:r>
              <a:rPr lang="it-IT">
                <a:solidFill>
                  <a:schemeClr val="tx1"/>
                </a:solidFill>
                <a:cs typeface="Calibri" panose="020F0502020204030204" pitchFamily="34" charset="0"/>
              </a:rPr>
              <a:t>I</a:t>
            </a:r>
            <a:r>
              <a:rPr lang="it-IT" b="0" i="0" u="none" strike="noStrike" baseline="0">
                <a:solidFill>
                  <a:schemeClr val="tx1"/>
                </a:solidFill>
                <a:cs typeface="Calibri" panose="020F0502020204030204" pitchFamily="34" charset="0"/>
              </a:rPr>
              <a:t>l </a:t>
            </a:r>
            <a:r>
              <a:rPr lang="it-IT" b="1" i="0" u="none" strike="noStrike" baseline="0">
                <a:solidFill>
                  <a:schemeClr val="tx1"/>
                </a:solidFill>
                <a:cs typeface="Calibri" panose="020F0502020204030204" pitchFamily="34" charset="0"/>
              </a:rPr>
              <a:t>caricamento</a:t>
            </a:r>
            <a:r>
              <a:rPr lang="it-IT" b="0" i="0" u="none" strike="noStrike" baseline="0">
                <a:solidFill>
                  <a:schemeClr val="tx1"/>
                </a:solidFill>
                <a:cs typeface="Calibri" panose="020F0502020204030204" pitchFamily="34" charset="0"/>
              </a:rPr>
              <a:t> e la </a:t>
            </a:r>
            <a:r>
              <a:rPr lang="it-IT" b="1" i="0" u="none" strike="noStrike" baseline="0">
                <a:solidFill>
                  <a:schemeClr val="tx1"/>
                </a:solidFill>
                <a:cs typeface="Calibri" panose="020F0502020204030204" pitchFamily="34" charset="0"/>
              </a:rPr>
              <a:t>visualizzazione</a:t>
            </a:r>
            <a:r>
              <a:rPr lang="it-IT" b="0" i="0" u="none" strike="noStrike" baseline="0">
                <a:solidFill>
                  <a:schemeClr val="tx1"/>
                </a:solidFill>
                <a:cs typeface="Calibri" panose="020F0502020204030204" pitchFamily="34" charset="0"/>
              </a:rPr>
              <a:t> (Rendering) della pagina HTML</a:t>
            </a:r>
          </a:p>
          <a:p>
            <a:pPr marL="285750" indent="-285750">
              <a:buFont typeface="Courier New" panose="02070309020205020404" pitchFamily="49" charset="0"/>
              <a:buChar char="o"/>
            </a:pPr>
            <a:endParaRPr lang="it-IT" sz="2400" b="0" i="0" u="none" strike="noStrike" baseline="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b="0" i="0" u="none" strike="noStrike" baseline="0">
                <a:solidFill>
                  <a:schemeClr val="tx1"/>
                </a:solidFill>
                <a:cs typeface="Calibri" panose="020F0502020204030204" pitchFamily="34" charset="0"/>
              </a:rPr>
              <a:t>Caricare la pagina significa </a:t>
            </a:r>
            <a:r>
              <a:rPr lang="it-IT" sz="2400" b="1" i="0" u="none" strike="noStrike" baseline="0">
                <a:solidFill>
                  <a:schemeClr val="tx1"/>
                </a:solidFill>
                <a:cs typeface="Calibri" panose="020F0502020204030204" pitchFamily="34" charset="0"/>
              </a:rPr>
              <a:t>acquisirne il contenuto</a:t>
            </a:r>
            <a:r>
              <a:rPr lang="it-IT" sz="2400" b="0" i="0" u="none" strike="noStrike" baseline="0">
                <a:solidFill>
                  <a:schemeClr val="tx1"/>
                </a:solidFill>
                <a:cs typeface="Calibri" panose="020F0502020204030204" pitchFamily="34" charset="0"/>
              </a:rPr>
              <a:t>, più tecnicamente il Browser richiede che venga effettuato un trasferimento di file</a:t>
            </a:r>
          </a:p>
          <a:p>
            <a:pPr marL="285750" indent="-285750">
              <a:buFont typeface="Courier New" panose="02070309020205020404" pitchFamily="49" charset="0"/>
              <a:buChar char="o"/>
            </a:pPr>
            <a:endParaRPr lang="it-IT" sz="2400" b="0" i="0" u="none" strike="noStrike" baseline="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b="0" i="0" u="none" strike="noStrike" baseline="0">
                <a:solidFill>
                  <a:schemeClr val="tx1"/>
                </a:solidFill>
                <a:cs typeface="Calibri" panose="020F0502020204030204" pitchFamily="34" charset="0"/>
              </a:rPr>
              <a:t>Perché sia possibile effettuare le richieste, la pagina HTML, come pure tutti i file ad essa correlati, è raggiungibile facendo riferimento ad </a:t>
            </a:r>
            <a:r>
              <a:rPr lang="it-IT" sz="2400" b="1" i="0" u="none" strike="noStrike" baseline="0">
                <a:solidFill>
                  <a:schemeClr val="tx1"/>
                </a:solidFill>
                <a:cs typeface="Calibri" panose="020F0502020204030204" pitchFamily="34" charset="0"/>
              </a:rPr>
              <a:t>un certo indirizzo</a:t>
            </a:r>
            <a:r>
              <a:rPr lang="it-IT" sz="2400" b="0" i="0" u="none" strike="noStrike" baseline="0">
                <a:solidFill>
                  <a:schemeClr val="tx1"/>
                </a:solidFill>
                <a:cs typeface="Calibri" panose="020F0502020204030204" pitchFamily="34" charset="0"/>
              </a:rPr>
              <a:t>, come quelli di seguito riportati</a:t>
            </a:r>
          </a:p>
          <a:p>
            <a:pPr marL="457200" lvl="0" indent="-317500">
              <a:buFont typeface="Courier New" panose="02070309020205020404" pitchFamily="49" charset="0"/>
              <a:buChar char="o"/>
            </a:pPr>
            <a:endParaRPr lang="it-IT" sz="2400">
              <a:solidFill>
                <a:schemeClr val="tx1"/>
              </a:solidFill>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451332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 linguaggio di Markup ( </a:t>
            </a:r>
            <a:r>
              <a:rPr lang="it-IT" sz="3200" b="1" dirty="0">
                <a:solidFill>
                  <a:prstClr val="white"/>
                </a:solidFill>
                <a:latin typeface="Calibri" panose="020F0502020204030204" pitchFamily="34" charset="0"/>
                <a:cs typeface="Calibri" panose="020F0502020204030204" pitchFamily="34" charset="0"/>
              </a:rPr>
              <a:t>4</a:t>
            </a: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di 11 )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272374" y="650649"/>
            <a:ext cx="14900636" cy="555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a:endParaRPr lang="it-IT" sz="2400" b="1" i="0" u="none" strike="noStrike" baseline="0" dirty="0">
              <a:solidFill>
                <a:schemeClr val="tx1"/>
              </a:solidFill>
              <a:cs typeface="Calibri" panose="020F0502020204030204" pitchFamily="34" charset="0"/>
            </a:endParaRPr>
          </a:p>
          <a:p>
            <a:pPr algn="ctr"/>
            <a:r>
              <a:rPr lang="it-IT" sz="2400" b="1" i="0" u="none" strike="noStrike" baseline="0" dirty="0">
                <a:solidFill>
                  <a:schemeClr val="tx1"/>
                </a:solidFill>
                <a:cs typeface="Calibri" panose="020F0502020204030204" pitchFamily="34" charset="0"/>
              </a:rPr>
              <a:t>https://www.sitoprova.it/homepage.html</a:t>
            </a:r>
          </a:p>
          <a:p>
            <a:pPr algn="ctr"/>
            <a:r>
              <a:rPr lang="it-IT" sz="2400" b="1" i="0" u="none" strike="noStrike" baseline="0" dirty="0">
                <a:solidFill>
                  <a:schemeClr val="tx1"/>
                </a:solidFill>
                <a:cs typeface="Calibri" panose="020F0502020204030204" pitchFamily="34" charset="0"/>
              </a:rPr>
              <a:t>https://www.sitoprova.it</a:t>
            </a:r>
          </a:p>
          <a:p>
            <a:pPr algn="ctr"/>
            <a:r>
              <a:rPr lang="it-IT" sz="2400" b="1" i="0" u="none" strike="noStrike" baseline="0" dirty="0">
                <a:solidFill>
                  <a:schemeClr val="tx1"/>
                </a:solidFill>
                <a:cs typeface="Calibri" panose="020F0502020204030204" pitchFamily="34" charset="0"/>
              </a:rPr>
              <a:t>file:///C:/sitoprova.it/pagine/homepage.html</a:t>
            </a:r>
          </a:p>
          <a:p>
            <a:pPr marL="285750" indent="-285750">
              <a:buFont typeface="Courier New" panose="02070309020205020404" pitchFamily="49" charset="0"/>
              <a:buChar char="o"/>
            </a:pPr>
            <a:endParaRPr lang="it-IT" sz="2400" b="1"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i="0" u="none" strike="noStrike" baseline="0" dirty="0">
                <a:solidFill>
                  <a:schemeClr val="tx1"/>
                </a:solidFill>
                <a:cs typeface="Calibri" panose="020F0502020204030204" pitchFamily="34" charset="0"/>
              </a:rPr>
              <a:t>Semplificando possiamo dire che grazie agli indirizzi possiamo effettuare richieste di tipo</a:t>
            </a:r>
          </a:p>
          <a:p>
            <a:pPr marL="285750" indent="-285750">
              <a:buFont typeface="Courier New" panose="02070309020205020404" pitchFamily="49" charset="0"/>
              <a:buChar char="o"/>
            </a:pPr>
            <a:endParaRPr lang="it-IT" sz="2400" i="0" u="none" strike="noStrike" baseline="0" dirty="0">
              <a:solidFill>
                <a:schemeClr val="tx1"/>
              </a:solidFill>
              <a:cs typeface="Calibri" panose="020F0502020204030204" pitchFamily="34" charset="0"/>
            </a:endParaRPr>
          </a:p>
          <a:p>
            <a:pPr marL="1200150" lvl="2" indent="-285750">
              <a:buFont typeface="Arial" panose="020B0604020202020204" pitchFamily="34" charset="0"/>
              <a:buChar char="•"/>
            </a:pPr>
            <a:r>
              <a:rPr lang="it-IT" b="1" i="0" u="none" strike="noStrike" baseline="0" dirty="0">
                <a:solidFill>
                  <a:schemeClr val="tx1"/>
                </a:solidFill>
                <a:cs typeface="Calibri" panose="020F0502020204030204" pitchFamily="34" charset="0"/>
              </a:rPr>
              <a:t>Locale</a:t>
            </a:r>
            <a:r>
              <a:rPr lang="it-IT" i="0" u="none" strike="noStrike" baseline="0" dirty="0">
                <a:solidFill>
                  <a:schemeClr val="tx1"/>
                </a:solidFill>
                <a:cs typeface="Calibri" panose="020F0502020204030204" pitchFamily="34" charset="0"/>
              </a:rPr>
              <a:t>, quando i file si trovano sul dispositivo o sul computer su cui gira il Browser</a:t>
            </a:r>
          </a:p>
          <a:p>
            <a:pPr marL="1200150" lvl="2" indent="-285750">
              <a:buFont typeface="Arial" panose="020B0604020202020204" pitchFamily="34" charset="0"/>
              <a:buChar char="•"/>
            </a:pPr>
            <a:endParaRPr lang="it-IT" i="0" u="none" strike="noStrike" baseline="0" dirty="0">
              <a:solidFill>
                <a:schemeClr val="tx1"/>
              </a:solidFill>
              <a:cs typeface="Calibri" panose="020F0502020204030204" pitchFamily="34" charset="0"/>
            </a:endParaRPr>
          </a:p>
          <a:p>
            <a:pPr marL="1200150" lvl="2" indent="-285750">
              <a:buFont typeface="Arial" panose="020B0604020202020204" pitchFamily="34" charset="0"/>
              <a:buChar char="•"/>
            </a:pPr>
            <a:r>
              <a:rPr lang="it-IT" b="1" i="0" u="none" strike="noStrike" baseline="0" dirty="0">
                <a:solidFill>
                  <a:schemeClr val="tx1"/>
                </a:solidFill>
                <a:cs typeface="Calibri" panose="020F0502020204030204" pitchFamily="34" charset="0"/>
              </a:rPr>
              <a:t>Remoto</a:t>
            </a:r>
            <a:r>
              <a:rPr lang="it-IT" i="0" u="none" strike="noStrike" baseline="0" dirty="0">
                <a:solidFill>
                  <a:schemeClr val="tx1"/>
                </a:solidFill>
                <a:cs typeface="Calibri" panose="020F0502020204030204" pitchFamily="34" charset="0"/>
              </a:rPr>
              <a:t>, quando i file sono su un Server da contattare tramite Internet </a:t>
            </a:r>
          </a:p>
          <a:p>
            <a:pPr marL="285750" indent="-285750">
              <a:buFont typeface="Courier New" panose="02070309020205020404" pitchFamily="49" charset="0"/>
              <a:buChar char="o"/>
            </a:pPr>
            <a:endParaRPr lang="it-IT" sz="2400" b="1" i="0" u="none" strike="noStrike" baseline="0" dirty="0">
              <a:solidFill>
                <a:schemeClr val="tx1"/>
              </a:solidFill>
              <a:cs typeface="Calibri" panose="020F0502020204030204" pitchFamily="34" charset="0"/>
            </a:endParaRPr>
          </a:p>
          <a:p>
            <a:pPr marL="457200" lvl="0" indent="-317500">
              <a:buFont typeface="Courier New" panose="02070309020205020404" pitchFamily="49" charset="0"/>
              <a:buChar char="o"/>
            </a:pPr>
            <a:endParaRPr lang="it-IT" sz="2400" dirty="0">
              <a:solidFill>
                <a:schemeClr val="tx1"/>
              </a:solidFill>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1486296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 linguaggio di Markup ( 5 di 11 )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413317" y="833531"/>
            <a:ext cx="14710680" cy="4954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285750" indent="-285750">
              <a:buFont typeface="Courier New" panose="02070309020205020404" pitchFamily="49" charset="0"/>
              <a:buChar char="o"/>
            </a:pPr>
            <a:r>
              <a:rPr lang="it-IT" sz="2400" b="1" i="0" u="none" strike="noStrike" baseline="0" dirty="0">
                <a:solidFill>
                  <a:schemeClr val="tx1"/>
                </a:solidFill>
                <a:cs typeface="Calibri" panose="020F0502020204030204" pitchFamily="34" charset="0"/>
              </a:rPr>
              <a:t>La fase di caricamento </a:t>
            </a:r>
            <a:r>
              <a:rPr lang="it-IT" sz="2400" i="0" u="none" strike="noStrike" baseline="0" dirty="0">
                <a:solidFill>
                  <a:schemeClr val="tx1"/>
                </a:solidFill>
                <a:cs typeface="Calibri" panose="020F0502020204030204" pitchFamily="34" charset="0"/>
              </a:rPr>
              <a:t>della pagina è il primo punto cruciale quando si parla di </a:t>
            </a:r>
            <a:r>
              <a:rPr lang="it-IT" sz="2400" i="0" u="none" strike="noStrike" baseline="0" dirty="0" err="1">
                <a:solidFill>
                  <a:schemeClr val="tx1"/>
                </a:solidFill>
                <a:cs typeface="Calibri" panose="020F0502020204030204" pitchFamily="34" charset="0"/>
              </a:rPr>
              <a:t>Perfomance</a:t>
            </a:r>
            <a:endParaRPr lang="it-IT" sz="2400" i="0" u="none" strike="noStrike" baseline="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i="0" u="none" strike="noStrike" baseline="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i="0" u="none" strike="noStrike" baseline="0" dirty="0">
                <a:solidFill>
                  <a:schemeClr val="tx1"/>
                </a:solidFill>
                <a:cs typeface="Calibri" panose="020F0502020204030204" pitchFamily="34" charset="0"/>
              </a:rPr>
              <a:t>Perché un sito o una applicazione risultino gradevoli da utilizzare, bisognerà fare in modo di </a:t>
            </a:r>
            <a:r>
              <a:rPr lang="it-IT" sz="2400" b="1" i="0" u="none" strike="noStrike" baseline="0" dirty="0">
                <a:solidFill>
                  <a:schemeClr val="tx1"/>
                </a:solidFill>
                <a:cs typeface="Calibri" panose="020F0502020204030204" pitchFamily="34" charset="0"/>
              </a:rPr>
              <a:t>minimizzare quanto più possibile </a:t>
            </a:r>
            <a:r>
              <a:rPr lang="it-IT" sz="2400" i="0" u="none" strike="noStrike" baseline="0" dirty="0">
                <a:solidFill>
                  <a:schemeClr val="tx1"/>
                </a:solidFill>
                <a:cs typeface="Calibri" panose="020F0502020204030204" pitchFamily="34" charset="0"/>
              </a:rPr>
              <a:t>i tempi di caricamento</a:t>
            </a:r>
          </a:p>
          <a:p>
            <a:pPr marL="285750" indent="-285750">
              <a:buFont typeface="Courier New" panose="02070309020205020404" pitchFamily="49" charset="0"/>
              <a:buChar char="o"/>
            </a:pPr>
            <a:endParaRPr lang="it-IT" sz="2400" i="0" u="none" strike="noStrike" baseline="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i="0" u="none" strike="noStrike" baseline="0" dirty="0">
                <a:solidFill>
                  <a:schemeClr val="tx1"/>
                </a:solidFill>
                <a:cs typeface="Calibri" panose="020F0502020204030204" pitchFamily="34" charset="0"/>
              </a:rPr>
              <a:t>Esistono una serie di Tool e tecniche come la “</a:t>
            </a:r>
            <a:r>
              <a:rPr lang="it-IT" sz="2400" b="1" i="0" u="none" strike="noStrike" baseline="0" dirty="0">
                <a:solidFill>
                  <a:schemeClr val="tx1"/>
                </a:solidFill>
                <a:cs typeface="Calibri" panose="020F0502020204030204" pitchFamily="34" charset="0"/>
              </a:rPr>
              <a:t>minificazione</a:t>
            </a:r>
            <a:r>
              <a:rPr lang="it-IT" sz="2400" i="0" u="none" strike="noStrike" baseline="0" dirty="0">
                <a:solidFill>
                  <a:schemeClr val="tx1"/>
                </a:solidFill>
                <a:cs typeface="Calibri" panose="020F0502020204030204" pitchFamily="34" charset="0"/>
              </a:rPr>
              <a:t>” del codice, il Caching, l’uso di siti ad hoc per il trasferimento veloce di contenuti ( CDN ), gli Sprite, etc. </a:t>
            </a:r>
          </a:p>
          <a:p>
            <a:pPr marL="285750" indent="-285750">
              <a:buFont typeface="Courier New" panose="02070309020205020404" pitchFamily="49" charset="0"/>
              <a:buChar char="o"/>
            </a:pPr>
            <a:endParaRPr lang="it-IT" sz="2400" i="0" u="none" strike="noStrike" baseline="0" dirty="0">
              <a:solidFill>
                <a:schemeClr val="tx1"/>
              </a:solidFill>
              <a:cs typeface="Calibri" panose="020F0502020204030204" pitchFamily="34" charset="0"/>
            </a:endParaRPr>
          </a:p>
          <a:p>
            <a:pPr marL="457200" lvl="0" indent="-317500">
              <a:buFont typeface="Courier New" panose="02070309020205020404" pitchFamily="49" charset="0"/>
              <a:buChar char="o"/>
            </a:pPr>
            <a:endParaRPr lang="it-IT" sz="2400" dirty="0">
              <a:solidFill>
                <a:schemeClr val="tx1"/>
              </a:solidFill>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4097950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 linguaggio di Markup ( 6 di 11 )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312581" y="884331"/>
            <a:ext cx="14488975" cy="4851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285750" indent="-285750">
              <a:buFont typeface="Courier New" panose="02070309020205020404" pitchFamily="49" charset="0"/>
              <a:buChar char="o"/>
            </a:pPr>
            <a:r>
              <a:rPr lang="it-IT" sz="2400" i="0" u="none" strike="noStrike" baseline="0" dirty="0">
                <a:solidFill>
                  <a:schemeClr val="tx1"/>
                </a:solidFill>
                <a:cs typeface="Calibri" panose="020F0502020204030204" pitchFamily="34" charset="0"/>
              </a:rPr>
              <a:t>La seconda fase cruciale è quella della </a:t>
            </a:r>
            <a:r>
              <a:rPr lang="it-IT" sz="2400" b="1" i="0" u="none" strike="noStrike" baseline="0" dirty="0">
                <a:solidFill>
                  <a:schemeClr val="tx1"/>
                </a:solidFill>
                <a:cs typeface="Calibri" panose="020F0502020204030204" pitchFamily="34" charset="0"/>
              </a:rPr>
              <a:t>visualizzazione</a:t>
            </a:r>
            <a:r>
              <a:rPr lang="it-IT" sz="2400" i="0" u="none" strike="noStrike" baseline="0" dirty="0">
                <a:solidFill>
                  <a:schemeClr val="tx1"/>
                </a:solidFill>
                <a:cs typeface="Calibri" panose="020F0502020204030204" pitchFamily="34" charset="0"/>
              </a:rPr>
              <a:t> ovvero del cosiddetto </a:t>
            </a:r>
            <a:r>
              <a:rPr lang="it-IT" sz="2400" b="1" i="0" u="none" strike="noStrike" baseline="0" dirty="0">
                <a:solidFill>
                  <a:schemeClr val="tx1"/>
                </a:solidFill>
                <a:cs typeface="Calibri" panose="020F0502020204030204" pitchFamily="34" charset="0"/>
              </a:rPr>
              <a:t>Rendering della pagina</a:t>
            </a:r>
          </a:p>
          <a:p>
            <a:pPr marL="285750" indent="-285750">
              <a:buFont typeface="Courier New" panose="02070309020205020404" pitchFamily="49" charset="0"/>
              <a:buChar char="o"/>
            </a:pPr>
            <a:endParaRPr lang="it-IT" sz="2400" i="0" u="none" strike="noStrike" baseline="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i="0" u="none" strike="noStrike" baseline="0" dirty="0">
                <a:solidFill>
                  <a:schemeClr val="tx1"/>
                </a:solidFill>
                <a:cs typeface="Calibri" panose="020F0502020204030204" pitchFamily="34" charset="0"/>
              </a:rPr>
              <a:t>Questa fase consiste </a:t>
            </a:r>
            <a:r>
              <a:rPr lang="it-IT" sz="2400" b="1" i="0" u="none" strike="noStrike" baseline="0" dirty="0">
                <a:solidFill>
                  <a:schemeClr val="tx1"/>
                </a:solidFill>
                <a:cs typeface="Calibri" panose="020F0502020204030204" pitchFamily="34" charset="0"/>
              </a:rPr>
              <a:t>nell'interpretazione dei documenti HTML </a:t>
            </a:r>
            <a:r>
              <a:rPr lang="it-IT" sz="2400" i="0" u="none" strike="noStrike" baseline="0" dirty="0">
                <a:solidFill>
                  <a:schemeClr val="tx1"/>
                </a:solidFill>
                <a:cs typeface="Calibri" panose="020F0502020204030204" pitchFamily="34" charset="0"/>
              </a:rPr>
              <a:t>e la </a:t>
            </a:r>
            <a:r>
              <a:rPr lang="it-IT" sz="2400" b="1" i="0" u="none" strike="noStrike" baseline="0" dirty="0">
                <a:solidFill>
                  <a:schemeClr val="tx1"/>
                </a:solidFill>
                <a:cs typeface="Calibri" panose="020F0502020204030204" pitchFamily="34" charset="0"/>
              </a:rPr>
              <a:t>disposizione sullo schermo degli elementi stessi</a:t>
            </a:r>
            <a:r>
              <a:rPr lang="it-IT" sz="2400" i="0" u="none" strike="noStrike" baseline="0" dirty="0">
                <a:solidFill>
                  <a:schemeClr val="tx1"/>
                </a:solidFill>
                <a:cs typeface="Calibri" panose="020F0502020204030204" pitchFamily="34" charset="0"/>
              </a:rPr>
              <a:t> come testi, immagini e filmati, a seconda delle indicazioni ivi contenute</a:t>
            </a:r>
          </a:p>
          <a:p>
            <a:pPr marL="285750" indent="-285750">
              <a:buFont typeface="Courier New" panose="02070309020205020404" pitchFamily="49" charset="0"/>
              <a:buChar char="o"/>
            </a:pPr>
            <a:endParaRPr lang="it-IT" sz="2400" i="0" u="none" strike="noStrike" baseline="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i="0" u="none" strike="noStrike" baseline="0" dirty="0">
                <a:solidFill>
                  <a:schemeClr val="tx1"/>
                </a:solidFill>
                <a:cs typeface="Calibri" panose="020F0502020204030204" pitchFamily="34" charset="0"/>
              </a:rPr>
              <a:t>Il componente del Browser che svolge questo compito è detto “</a:t>
            </a:r>
            <a:r>
              <a:rPr lang="it-IT" sz="2400" b="1" i="0" u="none" strike="noStrike" baseline="0" dirty="0">
                <a:solidFill>
                  <a:schemeClr val="tx1"/>
                </a:solidFill>
                <a:cs typeface="Calibri" panose="020F0502020204030204" pitchFamily="34" charset="0"/>
              </a:rPr>
              <a:t>Rendering Engine</a:t>
            </a:r>
            <a:r>
              <a:rPr lang="it-IT" sz="2400" i="0" u="none" strike="noStrike" baseline="0" dirty="0">
                <a:solidFill>
                  <a:schemeClr val="tx1"/>
                </a:solidFill>
                <a:cs typeface="Calibri" panose="020F0502020204030204" pitchFamily="34" charset="0"/>
              </a:rPr>
              <a:t>” ( motore di Rendering ), che in sostanza si comporta come un Sistema Operativo che sfrutta direttamente le caratteristiche Hardware del dispositivo su cui visualizziamo le pagine</a:t>
            </a:r>
          </a:p>
          <a:p>
            <a:endParaRPr lang="it-IT" sz="2400" i="0" u="none" strike="noStrike" baseline="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i="0" u="none" strike="noStrike" baseline="0" dirty="0">
                <a:solidFill>
                  <a:schemeClr val="tx1"/>
                </a:solidFill>
                <a:cs typeface="Calibri" panose="020F0502020204030204" pitchFamily="34" charset="0"/>
              </a:rPr>
              <a:t>In questa fase bisogna fare attenzione a </a:t>
            </a:r>
            <a:r>
              <a:rPr lang="it-IT" sz="2400" b="1" i="0" u="none" strike="noStrike" baseline="0" dirty="0">
                <a:solidFill>
                  <a:schemeClr val="tx1"/>
                </a:solidFill>
                <a:cs typeface="Calibri" panose="020F0502020204030204" pitchFamily="34" charset="0"/>
              </a:rPr>
              <a:t>non sovraccaricare</a:t>
            </a:r>
            <a:r>
              <a:rPr lang="it-IT" sz="2400" i="0" u="none" strike="noStrike" baseline="0" dirty="0">
                <a:solidFill>
                  <a:schemeClr val="tx1"/>
                </a:solidFill>
                <a:cs typeface="Calibri" panose="020F0502020204030204" pitchFamily="34" charset="0"/>
              </a:rPr>
              <a:t> di lavoro l’Engine del Browser </a:t>
            </a:r>
          </a:p>
          <a:p>
            <a:pPr marL="285750" indent="-285750">
              <a:buFont typeface="Courier New" panose="02070309020205020404" pitchFamily="49" charset="0"/>
              <a:buChar char="o"/>
            </a:pPr>
            <a:endParaRPr lang="it-IT" sz="2400" i="0" u="none" strike="noStrike" baseline="0" dirty="0">
              <a:solidFill>
                <a:schemeClr val="tx1"/>
              </a:solidFill>
              <a:cs typeface="Calibri" panose="020F0502020204030204" pitchFamily="34" charset="0"/>
            </a:endParaRPr>
          </a:p>
        </p:txBody>
      </p:sp>
    </p:spTree>
    <p:extLst>
      <p:ext uri="{BB962C8B-B14F-4D97-AF65-F5344CB8AC3E}">
        <p14:creationId xmlns:p14="http://schemas.microsoft.com/office/powerpoint/2010/main" val="566460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 linguaggio di Markup ( 7 di 11 )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302421" y="985931"/>
            <a:ext cx="14478927" cy="448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285750" indent="-285750">
              <a:buFont typeface="Courier New" panose="02070309020205020404" pitchFamily="49" charset="0"/>
              <a:buChar char="o"/>
            </a:pPr>
            <a:r>
              <a:rPr lang="it-IT" sz="2400" dirty="0">
                <a:solidFill>
                  <a:schemeClr val="tx1"/>
                </a:solidFill>
                <a:cs typeface="Calibri" panose="020F0502020204030204" pitchFamily="34" charset="0"/>
              </a:rPr>
              <a:t>I Browser moderni come Google Chrome, Mozilla Firefox, Microsoft Edge e Apple Safari forniscono </a:t>
            </a:r>
            <a:r>
              <a:rPr lang="it-IT" sz="2400" b="1" dirty="0">
                <a:solidFill>
                  <a:schemeClr val="tx1"/>
                </a:solidFill>
                <a:cs typeface="Calibri" panose="020F0502020204030204" pitchFamily="34" charset="0"/>
              </a:rPr>
              <a:t>strumenti di sviluppo</a:t>
            </a:r>
            <a:r>
              <a:rPr lang="it-IT" sz="2400" dirty="0">
                <a:solidFill>
                  <a:schemeClr val="tx1"/>
                </a:solidFill>
                <a:cs typeface="Calibri" panose="020F0502020204030204" pitchFamily="34" charset="0"/>
              </a:rPr>
              <a:t> grazie ai quali si possono tenere sotto controllo </a:t>
            </a:r>
            <a:r>
              <a:rPr lang="it-IT" sz="2400" b="1" dirty="0">
                <a:solidFill>
                  <a:schemeClr val="tx1"/>
                </a:solidFill>
                <a:cs typeface="Calibri" panose="020F0502020204030204" pitchFamily="34" charset="0"/>
              </a:rPr>
              <a:t>diversi aspetti delle pagine HTML</a:t>
            </a:r>
          </a:p>
          <a:p>
            <a:endParaRPr lang="it-IT" sz="2400" b="1"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dirty="0">
                <a:solidFill>
                  <a:schemeClr val="tx1"/>
                </a:solidFill>
                <a:cs typeface="Calibri" panose="020F0502020204030204" pitchFamily="34" charset="0"/>
              </a:rPr>
              <a:t>Poiché queste funzionalità si </a:t>
            </a:r>
            <a:r>
              <a:rPr lang="it-IT" sz="2400" b="1" dirty="0">
                <a:solidFill>
                  <a:schemeClr val="tx1"/>
                </a:solidFill>
                <a:cs typeface="Calibri" panose="020F0502020204030204" pitchFamily="34" charset="0"/>
              </a:rPr>
              <a:t>attivano col tasto F12</a:t>
            </a:r>
            <a:r>
              <a:rPr lang="it-IT" sz="2400" dirty="0">
                <a:solidFill>
                  <a:schemeClr val="tx1"/>
                </a:solidFill>
                <a:cs typeface="Calibri" panose="020F0502020204030204" pitchFamily="34" charset="0"/>
              </a:rPr>
              <a:t>, in alcune occasioni si parla di “F12 Tools”</a:t>
            </a:r>
          </a:p>
          <a:p>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dirty="0">
                <a:solidFill>
                  <a:schemeClr val="tx1"/>
                </a:solidFill>
                <a:cs typeface="Calibri" panose="020F0502020204030204" pitchFamily="34" charset="0"/>
              </a:rPr>
              <a:t>Tra questi strumenti troviamo moltissime cose, dall’analisi del caricamento della pagina all’emulazione dei sensori dei dispositivi, dal debug </a:t>
            </a:r>
            <a:r>
              <a:rPr lang="it-IT" sz="2400" dirty="0" err="1">
                <a:solidFill>
                  <a:schemeClr val="tx1"/>
                </a:solidFill>
                <a:cs typeface="Calibri" panose="020F0502020204030204" pitchFamily="34" charset="0"/>
              </a:rPr>
              <a:t>step-by-step</a:t>
            </a:r>
            <a:r>
              <a:rPr lang="it-IT" sz="2400" dirty="0">
                <a:solidFill>
                  <a:schemeClr val="tx1"/>
                </a:solidFill>
                <a:cs typeface="Calibri" panose="020F0502020204030204" pitchFamily="34" charset="0"/>
              </a:rPr>
              <a:t> del codice JavaScript agli Editor di SVG</a:t>
            </a:r>
          </a:p>
          <a:p>
            <a:pPr marL="457200" lvl="0" indent="-317500">
              <a:buFont typeface="Courier New" panose="02070309020205020404" pitchFamily="49" charset="0"/>
              <a:buChar char="o"/>
            </a:pPr>
            <a:endParaRPr lang="it-IT" sz="2400" dirty="0">
              <a:solidFill>
                <a:schemeClr val="tx1"/>
              </a:solidFill>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736830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 linguaggio di Markup ( 8 di 11 )</a:t>
            </a:r>
          </a:p>
        </p:txBody>
      </p:sp>
      <p:pic>
        <p:nvPicPr>
          <p:cNvPr id="4" name="Immagine 3" descr="Immagine che contiene screenshot, monitor, computer&#10;&#10;Descrizione generata automaticamente">
            <a:extLst>
              <a:ext uri="{FF2B5EF4-FFF2-40B4-BE49-F238E27FC236}">
                <a16:creationId xmlns:a16="http://schemas.microsoft.com/office/drawing/2014/main" id="{ADF8FDDC-9D36-1985-1E60-F0CFD1C5C91B}"/>
              </a:ext>
            </a:extLst>
          </p:cNvPr>
          <p:cNvPicPr>
            <a:picLocks noChangeAspect="1"/>
          </p:cNvPicPr>
          <p:nvPr/>
        </p:nvPicPr>
        <p:blipFill>
          <a:blip r:embed="rId3"/>
          <a:stretch>
            <a:fillRect/>
          </a:stretch>
        </p:blipFill>
        <p:spPr>
          <a:xfrm>
            <a:off x="914400" y="638971"/>
            <a:ext cx="13756193" cy="5580057"/>
          </a:xfrm>
          <a:prstGeom prst="rect">
            <a:avLst/>
          </a:prstGeom>
        </p:spPr>
      </p:pic>
    </p:spTree>
    <p:extLst>
      <p:ext uri="{BB962C8B-B14F-4D97-AF65-F5344CB8AC3E}">
        <p14:creationId xmlns:p14="http://schemas.microsoft.com/office/powerpoint/2010/main" val="3272192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 linguaggio di Markup ( 9 di 11 )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379379" y="650651"/>
            <a:ext cx="13949570" cy="1917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285750" indent="-285750">
              <a:buFont typeface="Courier New" panose="02070309020205020404" pitchFamily="49" charset="0"/>
              <a:buChar char="o"/>
            </a:pPr>
            <a:r>
              <a:rPr lang="it-IT" sz="2400" i="0" u="none" strike="noStrike" baseline="0">
                <a:solidFill>
                  <a:schemeClr val="tx1"/>
                </a:solidFill>
                <a:cs typeface="Calibri" panose="020F0502020204030204" pitchFamily="34" charset="0"/>
              </a:rPr>
              <a:t>Le pagine HTML sono formate per composizione di contenitori (annidati) l’uno dentro l’altro</a:t>
            </a:r>
          </a:p>
          <a:p>
            <a:pPr marL="285750" indent="-285750">
              <a:buFont typeface="Courier New" panose="02070309020205020404" pitchFamily="49" charset="0"/>
              <a:buChar char="o"/>
            </a:pPr>
            <a:endParaRPr lang="it-IT" sz="2400" i="0" u="none" strike="noStrike" baseline="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i="0" u="none" strike="noStrike" baseline="0">
                <a:solidFill>
                  <a:schemeClr val="tx1"/>
                </a:solidFill>
                <a:cs typeface="Calibri" panose="020F0502020204030204" pitchFamily="34" charset="0"/>
              </a:rPr>
              <a:t>Per esempio</a:t>
            </a:r>
          </a:p>
          <a:p>
            <a:pPr marL="457200" lvl="0" indent="-317500">
              <a:buFont typeface="Courier New" panose="02070309020205020404" pitchFamily="49" charset="0"/>
              <a:buChar char="o"/>
            </a:pPr>
            <a:endParaRPr lang="it-IT" sz="2800">
              <a:solidFill>
                <a:schemeClr val="tx1"/>
              </a:solidFill>
              <a:ea typeface="Tahoma" panose="020B0604030504040204" pitchFamily="34" charset="0"/>
              <a:cs typeface="Calibri" panose="020F0502020204030204" pitchFamily="34" charset="0"/>
              <a:sym typeface="Convergence"/>
            </a:endParaRPr>
          </a:p>
        </p:txBody>
      </p:sp>
      <p:pic>
        <p:nvPicPr>
          <p:cNvPr id="6" name="Immagine 5">
            <a:extLst>
              <a:ext uri="{FF2B5EF4-FFF2-40B4-BE49-F238E27FC236}">
                <a16:creationId xmlns:a16="http://schemas.microsoft.com/office/drawing/2014/main" id="{C2D39B23-1486-9698-5CE2-2FF4F340FD64}"/>
              </a:ext>
            </a:extLst>
          </p:cNvPr>
          <p:cNvPicPr>
            <a:picLocks noChangeAspect="1"/>
          </p:cNvPicPr>
          <p:nvPr/>
        </p:nvPicPr>
        <p:blipFill>
          <a:blip r:embed="rId3"/>
          <a:stretch>
            <a:fillRect/>
          </a:stretch>
        </p:blipFill>
        <p:spPr>
          <a:xfrm>
            <a:off x="4141631" y="1484930"/>
            <a:ext cx="7272332" cy="4427779"/>
          </a:xfrm>
          <a:prstGeom prst="rect">
            <a:avLst/>
          </a:prstGeom>
        </p:spPr>
      </p:pic>
    </p:spTree>
    <p:extLst>
      <p:ext uri="{BB962C8B-B14F-4D97-AF65-F5344CB8AC3E}">
        <p14:creationId xmlns:p14="http://schemas.microsoft.com/office/powerpoint/2010/main" val="32994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 linguaggi di programmazione ( 4 di 4)</a:t>
            </a:r>
          </a:p>
        </p:txBody>
      </p:sp>
      <p:sp>
        <p:nvSpPr>
          <p:cNvPr id="4" name="CasellaDiTesto 3">
            <a:extLst>
              <a:ext uri="{FF2B5EF4-FFF2-40B4-BE49-F238E27FC236}">
                <a16:creationId xmlns:a16="http://schemas.microsoft.com/office/drawing/2014/main" id="{77F46B74-FA05-9B75-90D2-C52374B12222}"/>
              </a:ext>
            </a:extLst>
          </p:cNvPr>
          <p:cNvSpPr txBox="1"/>
          <p:nvPr/>
        </p:nvSpPr>
        <p:spPr>
          <a:xfrm>
            <a:off x="419100" y="939076"/>
            <a:ext cx="14627860" cy="5201424"/>
          </a:xfrm>
          <a:prstGeom prst="rect">
            <a:avLst/>
          </a:prstGeom>
          <a:noFill/>
        </p:spPr>
        <p:txBody>
          <a:bodyPr wrap="square">
            <a:spAutoFit/>
          </a:bodyPr>
          <a:lstStyle/>
          <a:p>
            <a:pPr marL="457200" indent="-457200">
              <a:buFont typeface="Courier New" panose="02070309020205020404" pitchFamily="49" charset="0"/>
              <a:buChar char="o"/>
            </a:pPr>
            <a:r>
              <a:rPr lang="it-IT" sz="2800" dirty="0"/>
              <a:t>Negli </a:t>
            </a:r>
            <a:r>
              <a:rPr lang="it-IT" sz="2800" b="1" dirty="0"/>
              <a:t>anni '50</a:t>
            </a:r>
            <a:r>
              <a:rPr lang="it-IT" sz="2800" dirty="0"/>
              <a:t>, agli inizi della storia dell'informatica, i programmatori erano, quindi, degli specialisti che dialogavano con il calcolatore in un modo talmente laborioso da essere riservato ai soli addetti ai lavori. </a:t>
            </a:r>
          </a:p>
          <a:p>
            <a:endParaRPr lang="it-IT" sz="2800" dirty="0"/>
          </a:p>
          <a:p>
            <a:pPr marL="457200" indent="-457200">
              <a:buFont typeface="Courier New" panose="02070309020205020404" pitchFamily="49" charset="0"/>
              <a:buChar char="o"/>
            </a:pPr>
            <a:r>
              <a:rPr lang="it-IT" sz="2800" dirty="0"/>
              <a:t>I rapidi progressi degli anni successivi hanno portato alla </a:t>
            </a:r>
            <a:r>
              <a:rPr lang="it-IT" sz="2800" b="1" dirty="0"/>
              <a:t>creazione di linguaggi evoluti di programmazione</a:t>
            </a:r>
            <a:r>
              <a:rPr lang="it-IT" sz="2800" dirty="0"/>
              <a:t> che, pur caratterizzati da una rigida grammatica, risultavano più vicini al modo di ragionare e di comunicare dell'uomo</a:t>
            </a:r>
            <a:endParaRPr lang="it-IT" sz="2600" dirty="0"/>
          </a:p>
          <a:p>
            <a:pPr marL="285750" indent="-285750">
              <a:buFont typeface="Courier New" panose="02070309020205020404" pitchFamily="49" charset="0"/>
              <a:buChar char="o"/>
            </a:pPr>
            <a:endParaRPr lang="it-IT" sz="2600" dirty="0"/>
          </a:p>
          <a:p>
            <a:pPr marL="285750" indent="-285750">
              <a:buFont typeface="Courier New" panose="02070309020205020404" pitchFamily="49" charset="0"/>
              <a:buChar char="o"/>
            </a:pPr>
            <a:r>
              <a:rPr lang="it-IT" sz="2800" dirty="0"/>
              <a:t> Oggi, l'elaborazione di un programma semplice richiede poche conoscenze di base ed e alla portata di qualsiasi studente. Infatti, la traduzione delle istruzioni del programmatore in codice binario è compito di appositi programmi.</a:t>
            </a:r>
            <a:endParaRPr lang="it-IT" sz="2600" b="1" dirty="0"/>
          </a:p>
          <a:p>
            <a:pPr marL="285750" indent="-285750">
              <a:buFont typeface="Courier New" panose="02070309020205020404" pitchFamily="49" charset="0"/>
              <a:buChar char="o"/>
            </a:pPr>
            <a:endParaRPr lang="it-IT" sz="2600" dirty="0"/>
          </a:p>
        </p:txBody>
      </p:sp>
    </p:spTree>
    <p:extLst>
      <p:ext uri="{BB962C8B-B14F-4D97-AF65-F5344CB8AC3E}">
        <p14:creationId xmlns:p14="http://schemas.microsoft.com/office/powerpoint/2010/main" val="957478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 linguaggio di Markup ( 10 di 11 )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369651" y="650651"/>
            <a:ext cx="14692828" cy="448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285750" indent="-285750">
              <a:buFont typeface="Courier New" panose="02070309020205020404" pitchFamily="49" charset="0"/>
              <a:buChar char="o"/>
            </a:pPr>
            <a:r>
              <a:rPr lang="it-IT" sz="2400" i="0" u="none" strike="noStrike" baseline="0">
                <a:solidFill>
                  <a:schemeClr val="tx1"/>
                </a:solidFill>
                <a:cs typeface="Calibri" panose="020F0502020204030204" pitchFamily="34" charset="0"/>
              </a:rPr>
              <a:t>La struttura è </a:t>
            </a:r>
            <a:r>
              <a:rPr lang="it-IT" sz="2400" b="1" i="0" u="none" strike="noStrike" baseline="0">
                <a:solidFill>
                  <a:schemeClr val="tx1"/>
                </a:solidFill>
                <a:cs typeface="Calibri" panose="020F0502020204030204" pitchFamily="34" charset="0"/>
              </a:rPr>
              <a:t>quella di un albero</a:t>
            </a:r>
            <a:r>
              <a:rPr lang="it-IT" sz="2400" i="0" u="none" strike="noStrike" baseline="0">
                <a:solidFill>
                  <a:schemeClr val="tx1"/>
                </a:solidFill>
                <a:cs typeface="Calibri" panose="020F0502020204030204" pitchFamily="34" charset="0"/>
              </a:rPr>
              <a:t>, in cui i rami sono tutti </a:t>
            </a:r>
            <a:r>
              <a:rPr lang="it-IT" sz="2400" b="1" i="0" u="none" strike="noStrike" baseline="0">
                <a:solidFill>
                  <a:schemeClr val="tx1"/>
                </a:solidFill>
                <a:cs typeface="Calibri" panose="020F0502020204030204" pitchFamily="34" charset="0"/>
              </a:rPr>
              <a:t>Tag</a:t>
            </a:r>
            <a:r>
              <a:rPr lang="it-IT" sz="2400" i="0" u="none" strike="noStrike" baseline="0">
                <a:solidFill>
                  <a:schemeClr val="tx1"/>
                </a:solidFill>
                <a:cs typeface="Calibri" panose="020F0502020204030204" pitchFamily="34" charset="0"/>
              </a:rPr>
              <a:t> contenitori e le estremità sono                                                              composte da testi, immagini o altri elementi come le caselle di input</a:t>
            </a:r>
          </a:p>
          <a:p>
            <a:pPr marL="285750" indent="-285750">
              <a:buFont typeface="Courier New" panose="02070309020205020404" pitchFamily="49" charset="0"/>
              <a:buChar char="o"/>
            </a:pPr>
            <a:endParaRPr lang="it-IT" sz="2400" i="0" u="none" strike="noStrike" baseline="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i="0" u="none" strike="noStrike" baseline="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i="0" u="none" strike="noStrike" baseline="0">
                <a:solidFill>
                  <a:schemeClr val="tx1"/>
                </a:solidFill>
                <a:cs typeface="Calibri" panose="020F0502020204030204" pitchFamily="34" charset="0"/>
              </a:rPr>
              <a:t>Tutti questi elementi finali non sono contenitori e non necessitano di un Tag di chiusura</a:t>
            </a:r>
          </a:p>
          <a:p>
            <a:pPr marL="285750" indent="-285750">
              <a:buFont typeface="Courier New" panose="02070309020205020404" pitchFamily="49" charset="0"/>
              <a:buChar char="o"/>
            </a:pPr>
            <a:endParaRPr lang="it-IT" sz="2400" i="0" u="none" strike="noStrike" baseline="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i="0" u="none" strike="noStrike" baseline="0">
              <a:solidFill>
                <a:schemeClr val="tx1"/>
              </a:solidFill>
              <a:cs typeface="Calibri" panose="020F0502020204030204" pitchFamily="34" charset="0"/>
            </a:endParaRPr>
          </a:p>
          <a:p>
            <a:pPr marL="285750" indent="-285750">
              <a:buFont typeface="Courier New" panose="02070309020205020404" pitchFamily="49" charset="0"/>
              <a:buChar char="o"/>
            </a:pPr>
            <a:r>
              <a:rPr lang="it-IT" sz="2400" b="1" i="0" u="none" strike="noStrike" baseline="0">
                <a:solidFill>
                  <a:schemeClr val="tx1"/>
                </a:solidFill>
                <a:cs typeface="Calibri" panose="020F0502020204030204" pitchFamily="34" charset="0"/>
              </a:rPr>
              <a:t>L’albero tracciato</a:t>
            </a:r>
            <a:r>
              <a:rPr lang="it-IT" sz="2400" i="0" u="none" strike="noStrike" baseline="0">
                <a:solidFill>
                  <a:schemeClr val="tx1"/>
                </a:solidFill>
                <a:cs typeface="Calibri" panose="020F0502020204030204" pitchFamily="34" charset="0"/>
              </a:rPr>
              <a:t> ricorda il modo in cui viene </a:t>
            </a:r>
            <a:r>
              <a:rPr lang="it-IT" sz="2400" b="1" i="0" u="none" strike="noStrike" baseline="0">
                <a:solidFill>
                  <a:schemeClr val="tx1"/>
                </a:solidFill>
                <a:cs typeface="Calibri" panose="020F0502020204030204" pitchFamily="34" charset="0"/>
              </a:rPr>
              <a:t>rappresentato il documento nella memoria del Browser</a:t>
            </a:r>
            <a:r>
              <a:rPr lang="it-IT" sz="2400" i="0" u="none" strike="noStrike" baseline="0">
                <a:solidFill>
                  <a:schemeClr val="tx1"/>
                </a:solidFill>
                <a:cs typeface="Calibri" panose="020F0502020204030204" pitchFamily="34" charset="0"/>
              </a:rPr>
              <a:t>, ovvero il </a:t>
            </a:r>
            <a:r>
              <a:rPr lang="it-IT" sz="2400" b="1" i="0" u="none" strike="noStrike" baseline="0">
                <a:solidFill>
                  <a:schemeClr val="tx1"/>
                </a:solidFill>
                <a:cs typeface="Calibri" panose="020F0502020204030204" pitchFamily="34" charset="0"/>
              </a:rPr>
              <a:t>DOM</a:t>
            </a:r>
            <a:r>
              <a:rPr lang="it-IT" sz="2400" i="0" u="none" strike="noStrike" baseline="0">
                <a:solidFill>
                  <a:schemeClr val="tx1"/>
                </a:solidFill>
                <a:cs typeface="Calibri" panose="020F0502020204030204" pitchFamily="34" charset="0"/>
              </a:rPr>
              <a:t> (</a:t>
            </a:r>
            <a:r>
              <a:rPr lang="it-IT" sz="2400" i="0" u="none" strike="noStrike" baseline="0" err="1">
                <a:solidFill>
                  <a:schemeClr val="tx1"/>
                </a:solidFill>
                <a:cs typeface="Calibri" panose="020F0502020204030204" pitchFamily="34" charset="0"/>
              </a:rPr>
              <a:t>Document</a:t>
            </a:r>
            <a:r>
              <a:rPr lang="it-IT" sz="2400" i="0" u="none" strike="noStrike" baseline="0">
                <a:solidFill>
                  <a:schemeClr val="tx1"/>
                </a:solidFill>
                <a:cs typeface="Calibri" panose="020F0502020204030204" pitchFamily="34" charset="0"/>
              </a:rPr>
              <a:t> Object Model), il modello del documento HTML di cui l’elemento &lt;html&gt; è il nodo radice</a:t>
            </a:r>
          </a:p>
          <a:p>
            <a:pPr marL="457200" lvl="0" indent="-317500">
              <a:buFont typeface="Courier New" panose="02070309020205020404" pitchFamily="49" charset="0"/>
              <a:buChar char="o"/>
            </a:pPr>
            <a:endParaRPr lang="it-IT" sz="2400">
              <a:solidFill>
                <a:schemeClr val="tx1"/>
              </a:solidFill>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652817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al linguaggio di Markup ( 11 di 11 )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214008" y="650651"/>
            <a:ext cx="15389157" cy="4687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a:p>
            <a:pPr marL="285750" indent="-285750">
              <a:buFont typeface="Courier New" panose="02070309020205020404" pitchFamily="49" charset="0"/>
              <a:buChar char="o"/>
            </a:pPr>
            <a:endParaRPr lang="it-IT" sz="2400" dirty="0">
              <a:solidFill>
                <a:schemeClr val="tx1"/>
              </a:solidFill>
              <a:cs typeface="Calibri" panose="020F0502020204030204" pitchFamily="34" charset="0"/>
            </a:endParaRPr>
          </a:p>
        </p:txBody>
      </p:sp>
      <p:pic>
        <p:nvPicPr>
          <p:cNvPr id="3" name="Immagine 2" descr="Immagine che contiene testo, Biglietto Post-it, Rettangolo, schermata&#10;&#10;Descrizione generata automaticamente">
            <a:extLst>
              <a:ext uri="{FF2B5EF4-FFF2-40B4-BE49-F238E27FC236}">
                <a16:creationId xmlns:a16="http://schemas.microsoft.com/office/drawing/2014/main" id="{56CE4D1E-CAAB-C775-31B6-152EE7E83708}"/>
              </a:ext>
            </a:extLst>
          </p:cNvPr>
          <p:cNvPicPr>
            <a:picLocks noGrp="1" noRot="1" noChangeAspect="1" noMove="1" noResize="1" noEditPoints="1" noAdjustHandles="1" noChangeArrowheads="1" noChangeShapeType="1" noCrop="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509325" y="706022"/>
            <a:ext cx="9038276" cy="5445956"/>
          </a:xfrm>
          <a:prstGeom prst="rect">
            <a:avLst/>
          </a:prstGeom>
        </p:spPr>
      </p:pic>
    </p:spTree>
    <p:extLst>
      <p:ext uri="{BB962C8B-B14F-4D97-AF65-F5344CB8AC3E}">
        <p14:creationId xmlns:p14="http://schemas.microsoft.com/office/powerpoint/2010/main" val="2868942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Algoritmi ( 1 di 4)</a:t>
            </a:r>
          </a:p>
        </p:txBody>
      </p:sp>
      <p:sp>
        <p:nvSpPr>
          <p:cNvPr id="3" name="CasellaDiTesto 2">
            <a:extLst>
              <a:ext uri="{FF2B5EF4-FFF2-40B4-BE49-F238E27FC236}">
                <a16:creationId xmlns:a16="http://schemas.microsoft.com/office/drawing/2014/main" id="{E16532AC-231F-6AE8-7BCF-092590E6EA20}"/>
              </a:ext>
            </a:extLst>
          </p:cNvPr>
          <p:cNvSpPr txBox="1"/>
          <p:nvPr/>
        </p:nvSpPr>
        <p:spPr>
          <a:xfrm>
            <a:off x="289487" y="794157"/>
            <a:ext cx="15135860" cy="4447371"/>
          </a:xfrm>
          <a:prstGeom prst="rect">
            <a:avLst/>
          </a:prstGeom>
          <a:noFill/>
        </p:spPr>
        <p:txBody>
          <a:bodyPr wrap="square">
            <a:spAutoFit/>
          </a:bodyPr>
          <a:lstStyle/>
          <a:p>
            <a:r>
              <a:rPr lang="it-IT" sz="2800" b="1" dirty="0">
                <a:solidFill>
                  <a:schemeClr val="accent1"/>
                </a:solidFill>
              </a:rPr>
              <a:t>Cosa è un algoritmo?</a:t>
            </a:r>
          </a:p>
          <a:p>
            <a:endParaRPr lang="it-IT" sz="1050" dirty="0"/>
          </a:p>
          <a:p>
            <a:endParaRPr lang="it-IT" sz="1050" dirty="0"/>
          </a:p>
          <a:p>
            <a:pPr marL="457200" indent="-457200">
              <a:buFont typeface="Courier New" panose="02070309020205020404" pitchFamily="49" charset="0"/>
              <a:buChar char="o"/>
            </a:pPr>
            <a:r>
              <a:rPr lang="it-IT" sz="2600" dirty="0"/>
              <a:t>Un algoritmo è una sequenza di azioni che consente di pervenire alla soluzione di un problema mediante una sequenza finita di operazioni, completamente e univocamente determinate.</a:t>
            </a:r>
          </a:p>
          <a:p>
            <a:endParaRPr lang="it-IT" sz="2600" dirty="0"/>
          </a:p>
          <a:p>
            <a:r>
              <a:rPr lang="it-IT" sz="2600" dirty="0"/>
              <a:t>Per risolvere un problema di calcolo, e non solo, come la preparazione della moka per il caffè o il procedimento da utilizzare per qualsiasi ricetta culinaria, abbiamo bisogno di una sequenza di istruzioni/azioni che vanno eseguite in un ordine specifico. </a:t>
            </a:r>
          </a:p>
          <a:p>
            <a:endParaRPr lang="it-IT" sz="2600" dirty="0"/>
          </a:p>
          <a:p>
            <a:r>
              <a:rPr lang="it-IT" sz="2600" dirty="0"/>
              <a:t>Questa sequenza ha un numero finito di istruzioni, non può essere ambigua, e deve funzionare chiunque sia colui che deve risolvere lo stesso problema.</a:t>
            </a:r>
          </a:p>
        </p:txBody>
      </p:sp>
    </p:spTree>
    <p:extLst>
      <p:ext uri="{BB962C8B-B14F-4D97-AF65-F5344CB8AC3E}">
        <p14:creationId xmlns:p14="http://schemas.microsoft.com/office/powerpoint/2010/main" val="2589819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Algoritmi ( 2 di 4)</a:t>
            </a:r>
          </a:p>
        </p:txBody>
      </p:sp>
      <p:sp>
        <p:nvSpPr>
          <p:cNvPr id="3" name="CasellaDiTesto 2">
            <a:extLst>
              <a:ext uri="{FF2B5EF4-FFF2-40B4-BE49-F238E27FC236}">
                <a16:creationId xmlns:a16="http://schemas.microsoft.com/office/drawing/2014/main" id="{E16532AC-231F-6AE8-7BCF-092590E6EA20}"/>
              </a:ext>
            </a:extLst>
          </p:cNvPr>
          <p:cNvSpPr txBox="1"/>
          <p:nvPr/>
        </p:nvSpPr>
        <p:spPr>
          <a:xfrm>
            <a:off x="399220" y="936397"/>
            <a:ext cx="8722433" cy="3885679"/>
          </a:xfrm>
          <a:prstGeom prst="rect">
            <a:avLst/>
          </a:prstGeom>
          <a:noFill/>
        </p:spPr>
        <p:txBody>
          <a:bodyPr wrap="square">
            <a:spAutoFit/>
          </a:bodyPr>
          <a:lstStyle/>
          <a:p>
            <a:r>
              <a:rPr lang="it-IT" sz="2800" b="1" dirty="0">
                <a:solidFill>
                  <a:schemeClr val="accent1"/>
                </a:solidFill>
              </a:rPr>
              <a:t>Funzionalità di un Algoritmo:</a:t>
            </a:r>
            <a:endParaRPr lang="it-IT" sz="1050" dirty="0"/>
          </a:p>
          <a:p>
            <a:endParaRPr lang="it-IT" sz="1050" dirty="0"/>
          </a:p>
          <a:p>
            <a:r>
              <a:rPr lang="it-IT" sz="2600" dirty="0"/>
              <a:t>Possiamo immaginare l’algoritmo come un </a:t>
            </a:r>
            <a:r>
              <a:rPr lang="it-IT" sz="2600" b="1" dirty="0"/>
              <a:t>procedimento</a:t>
            </a:r>
            <a:r>
              <a:rPr lang="it-IT" sz="2600" dirty="0"/>
              <a:t> risolutivo che riceve dei dati in ingresso (input) esegue una qualche elaborazione e restituisce il risultato della trasformazione (output).</a:t>
            </a:r>
          </a:p>
          <a:p>
            <a:endParaRPr lang="it-IT" sz="2600" dirty="0"/>
          </a:p>
          <a:p>
            <a:r>
              <a:rPr lang="it-IT" sz="2600" dirty="0"/>
              <a:t>Uno stesso problema può essere risolto in modi diversi. </a:t>
            </a:r>
          </a:p>
          <a:p>
            <a:r>
              <a:rPr lang="it-IT" sz="2600" dirty="0"/>
              <a:t>Quindi ci possono essere più algoritmi che risolvono lo</a:t>
            </a:r>
          </a:p>
          <a:p>
            <a:r>
              <a:rPr lang="it-IT" sz="2600" dirty="0"/>
              <a:t>stesso problema.</a:t>
            </a:r>
          </a:p>
        </p:txBody>
      </p:sp>
      <p:pic>
        <p:nvPicPr>
          <p:cNvPr id="4" name="Immagine 3" descr="Immagine che contiene racquetball, sport, palla, vestiti&#10;&#10;Descrizione generata automaticamente">
            <a:extLst>
              <a:ext uri="{FF2B5EF4-FFF2-40B4-BE49-F238E27FC236}">
                <a16:creationId xmlns:a16="http://schemas.microsoft.com/office/drawing/2014/main" id="{D90A17B3-E4D6-4BE6-272D-13C1BC46A67B}"/>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121653" y="1504660"/>
            <a:ext cx="6500055" cy="4327180"/>
          </a:xfrm>
          <a:prstGeom prst="rect">
            <a:avLst/>
          </a:prstGeom>
        </p:spPr>
      </p:pic>
    </p:spTree>
    <p:extLst>
      <p:ext uri="{BB962C8B-B14F-4D97-AF65-F5344CB8AC3E}">
        <p14:creationId xmlns:p14="http://schemas.microsoft.com/office/powerpoint/2010/main" val="316612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Algoritmi ( 3 di 4)</a:t>
            </a:r>
          </a:p>
        </p:txBody>
      </p:sp>
      <p:sp>
        <p:nvSpPr>
          <p:cNvPr id="3" name="CasellaDiTesto 2">
            <a:extLst>
              <a:ext uri="{FF2B5EF4-FFF2-40B4-BE49-F238E27FC236}">
                <a16:creationId xmlns:a16="http://schemas.microsoft.com/office/drawing/2014/main" id="{E16532AC-231F-6AE8-7BCF-092590E6EA20}"/>
              </a:ext>
            </a:extLst>
          </p:cNvPr>
          <p:cNvSpPr txBox="1"/>
          <p:nvPr/>
        </p:nvSpPr>
        <p:spPr>
          <a:xfrm>
            <a:off x="260887" y="682397"/>
            <a:ext cx="14932220" cy="4685898"/>
          </a:xfrm>
          <a:prstGeom prst="rect">
            <a:avLst/>
          </a:prstGeom>
          <a:noFill/>
        </p:spPr>
        <p:txBody>
          <a:bodyPr wrap="square">
            <a:spAutoFit/>
          </a:bodyPr>
          <a:lstStyle/>
          <a:p>
            <a:r>
              <a:rPr lang="it-IT" sz="2800" b="1" dirty="0">
                <a:solidFill>
                  <a:schemeClr val="accent1"/>
                </a:solidFill>
              </a:rPr>
              <a:t>Proprietà di un algoritmo :</a:t>
            </a:r>
            <a:endParaRPr lang="it-IT" sz="1050" dirty="0"/>
          </a:p>
          <a:p>
            <a:endParaRPr lang="it-IT" sz="1050" dirty="0"/>
          </a:p>
          <a:p>
            <a:pPr marL="457200" indent="-457200">
              <a:buFont typeface="Courier New" panose="02070309020205020404" pitchFamily="49" charset="0"/>
              <a:buChar char="o"/>
            </a:pPr>
            <a:r>
              <a:rPr lang="it-IT" sz="2600" dirty="0"/>
              <a:t>L’ algoritmo deve essere:</a:t>
            </a:r>
          </a:p>
          <a:p>
            <a:pPr marL="457200" indent="-457200">
              <a:buFont typeface="Courier New" panose="02070309020205020404" pitchFamily="49" charset="0"/>
              <a:buChar char="o"/>
            </a:pPr>
            <a:endParaRPr lang="it-IT" sz="2600" dirty="0"/>
          </a:p>
          <a:p>
            <a:pPr marL="1428750" lvl="2" indent="-514350">
              <a:buFont typeface="+mj-lt"/>
              <a:buAutoNum type="arabicPeriod"/>
            </a:pPr>
            <a:r>
              <a:rPr lang="it-IT" sz="2600" b="1" dirty="0"/>
              <a:t>Finito</a:t>
            </a:r>
            <a:r>
              <a:rPr lang="it-IT" sz="2600" dirty="0">
                <a:sym typeface="Wingdings" panose="05000000000000000000" pitchFamily="2" charset="2"/>
              </a:rPr>
              <a:t></a:t>
            </a:r>
            <a:r>
              <a:rPr lang="it-IT" sz="2600" dirty="0"/>
              <a:t> costituito cioè da un numero limitato di passi (le istruzioni sono in numero finito e vengono eseguite un numero finito di volte);</a:t>
            </a:r>
          </a:p>
          <a:p>
            <a:pPr marL="1428750" lvl="2" indent="-514350">
              <a:buFont typeface="+mj-lt"/>
              <a:buAutoNum type="arabicPeriod"/>
            </a:pPr>
            <a:r>
              <a:rPr lang="it-IT" sz="2600" b="1" dirty="0"/>
              <a:t>Definito</a:t>
            </a:r>
            <a:r>
              <a:rPr lang="it-IT" sz="2600" dirty="0"/>
              <a:t> (</a:t>
            </a:r>
            <a:r>
              <a:rPr lang="it-IT" sz="2600" b="1" dirty="0"/>
              <a:t>non-ambiguo</a:t>
            </a:r>
            <a:r>
              <a:rPr lang="it-IT" sz="2600" dirty="0"/>
              <a:t>)</a:t>
            </a:r>
            <a:r>
              <a:rPr lang="it-IT" sz="2600" dirty="0">
                <a:sym typeface="Wingdings" panose="05000000000000000000" pitchFamily="2" charset="2"/>
              </a:rPr>
              <a:t> </a:t>
            </a:r>
            <a:r>
              <a:rPr lang="it-IT" sz="2600" dirty="0"/>
              <a:t>ogni istruzione deve essere elementare e deve consentire una interpretazione univoca;</a:t>
            </a:r>
          </a:p>
          <a:p>
            <a:pPr marL="1428750" lvl="2" indent="-514350">
              <a:buFont typeface="+mj-lt"/>
              <a:buAutoNum type="arabicPeriod"/>
            </a:pPr>
            <a:r>
              <a:rPr lang="it-IT" sz="2600" b="1" dirty="0"/>
              <a:t>Eseguibile </a:t>
            </a:r>
            <a:r>
              <a:rPr lang="it-IT" sz="2600" b="1" dirty="0">
                <a:sym typeface="Wingdings" panose="05000000000000000000" pitchFamily="2" charset="2"/>
              </a:rPr>
              <a:t></a:t>
            </a:r>
            <a:r>
              <a:rPr lang="it-IT" sz="2600" dirty="0"/>
              <a:t> cioè la sua esecuzione deve essere possibile con gli strumenti di cui si dispone;</a:t>
            </a:r>
          </a:p>
          <a:p>
            <a:pPr marL="1428750" lvl="2" indent="-514350">
              <a:buFont typeface="+mj-lt"/>
              <a:buAutoNum type="arabicPeriod"/>
            </a:pPr>
            <a:r>
              <a:rPr lang="it-IT" sz="2600" b="1" dirty="0"/>
              <a:t>Deterministico </a:t>
            </a:r>
            <a:r>
              <a:rPr lang="it-IT" sz="2600" dirty="0">
                <a:sym typeface="Wingdings" panose="05000000000000000000" pitchFamily="2" charset="2"/>
              </a:rPr>
              <a:t></a:t>
            </a:r>
            <a:r>
              <a:rPr lang="it-IT" sz="2600" dirty="0"/>
              <a:t> ad ogni passo deve essere definita una ed una sola operazione successiva.</a:t>
            </a:r>
          </a:p>
          <a:p>
            <a:pPr marL="1428750" lvl="2" indent="-514350">
              <a:buFont typeface="+mj-lt"/>
              <a:buAutoNum type="arabicPeriod"/>
            </a:pPr>
            <a:r>
              <a:rPr lang="it-IT" sz="2600" b="1" dirty="0"/>
              <a:t>Generale</a:t>
            </a:r>
            <a:r>
              <a:rPr lang="it-IT" sz="2600" dirty="0"/>
              <a:t> </a:t>
            </a:r>
            <a:r>
              <a:rPr lang="it-IT" sz="2600" dirty="0">
                <a:sym typeface="Wingdings" panose="05000000000000000000" pitchFamily="2" charset="2"/>
              </a:rPr>
              <a:t></a:t>
            </a:r>
            <a:r>
              <a:rPr lang="it-IT" sz="2600" dirty="0"/>
              <a:t> un algoritmo risolve una classe di problemi: la descrizione dell'algoritmo non cambia quando cambiano i dati. Un algoritmo è quindi indipendente dai dati in ingresso</a:t>
            </a:r>
          </a:p>
        </p:txBody>
      </p:sp>
    </p:spTree>
    <p:extLst>
      <p:ext uri="{BB962C8B-B14F-4D97-AF65-F5344CB8AC3E}">
        <p14:creationId xmlns:p14="http://schemas.microsoft.com/office/powerpoint/2010/main" val="20691817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Algoritmi ( 4 di 4)</a:t>
            </a:r>
          </a:p>
        </p:txBody>
      </p:sp>
      <p:sp>
        <p:nvSpPr>
          <p:cNvPr id="3" name="CasellaDiTesto 2">
            <a:extLst>
              <a:ext uri="{FF2B5EF4-FFF2-40B4-BE49-F238E27FC236}">
                <a16:creationId xmlns:a16="http://schemas.microsoft.com/office/drawing/2014/main" id="{E16532AC-231F-6AE8-7BCF-092590E6EA20}"/>
              </a:ext>
            </a:extLst>
          </p:cNvPr>
          <p:cNvSpPr txBox="1"/>
          <p:nvPr/>
        </p:nvSpPr>
        <p:spPr>
          <a:xfrm>
            <a:off x="271047" y="926237"/>
            <a:ext cx="14932220" cy="5086008"/>
          </a:xfrm>
          <a:prstGeom prst="rect">
            <a:avLst/>
          </a:prstGeom>
          <a:noFill/>
        </p:spPr>
        <p:txBody>
          <a:bodyPr wrap="square">
            <a:spAutoFit/>
          </a:bodyPr>
          <a:lstStyle/>
          <a:p>
            <a:r>
              <a:rPr lang="it-IT" sz="2800" b="1" dirty="0">
                <a:solidFill>
                  <a:schemeClr val="accent1"/>
                </a:solidFill>
              </a:rPr>
              <a:t>Rappresentazioni di un Algoritmo :</a:t>
            </a:r>
            <a:endParaRPr lang="it-IT" sz="1050" dirty="0"/>
          </a:p>
          <a:p>
            <a:endParaRPr lang="it-IT" sz="1050" dirty="0"/>
          </a:p>
          <a:p>
            <a:pPr marL="457200" indent="-457200">
              <a:buFont typeface="Courier New" panose="02070309020205020404" pitchFamily="49" charset="0"/>
              <a:buChar char="o"/>
            </a:pPr>
            <a:r>
              <a:rPr lang="it-IT" sz="2600" dirty="0"/>
              <a:t>Ci sono due modi principali per rappresentare un algoritmo:</a:t>
            </a:r>
          </a:p>
          <a:p>
            <a:pPr marL="457200" indent="-457200">
              <a:buFont typeface="Courier New" panose="02070309020205020404" pitchFamily="49" charset="0"/>
              <a:buChar char="o"/>
            </a:pPr>
            <a:endParaRPr lang="it-IT" sz="2600" dirty="0"/>
          </a:p>
          <a:p>
            <a:pPr marL="1428750" lvl="2" indent="-514350">
              <a:buFont typeface="+mj-lt"/>
              <a:buAutoNum type="arabicPeriod"/>
            </a:pPr>
            <a:r>
              <a:rPr lang="it-IT" sz="2600" b="1" dirty="0"/>
              <a:t>I Diagrammi a Blocchi (flow-chart): </a:t>
            </a:r>
            <a:r>
              <a:rPr lang="it-IT" sz="2600" dirty="0"/>
              <a:t>hanno il pregio di evidenziare visivamente il flusso di esecuzione dell’algoritmo. I diagrammi a blocchi hanno anche un impatto visivo molto forte.</a:t>
            </a:r>
          </a:p>
          <a:p>
            <a:pPr marL="1428750" lvl="2" indent="-514350">
              <a:buFont typeface="+mj-lt"/>
              <a:buAutoNum type="arabicPeriod"/>
            </a:pPr>
            <a:endParaRPr lang="it-IT" sz="2600" dirty="0"/>
          </a:p>
          <a:p>
            <a:pPr marL="1428750" lvl="2" indent="-514350">
              <a:buFont typeface="+mj-lt"/>
              <a:buAutoNum type="arabicPeriod"/>
            </a:pPr>
            <a:r>
              <a:rPr lang="it-IT" sz="2600" b="1" dirty="0" err="1"/>
              <a:t>Pseudocodifica</a:t>
            </a:r>
            <a:r>
              <a:rPr lang="it-IT" sz="2600" b="1" dirty="0"/>
              <a:t>: </a:t>
            </a:r>
            <a:r>
              <a:rPr lang="it-IT" sz="2600" dirty="0"/>
              <a:t>E’ vicino al linguaggio naturale, utilizza un insieme di parole-chiave (parole che descrivono il linguaggio) che sono un sottoinsieme del nostro vocabolario.</a:t>
            </a:r>
          </a:p>
          <a:p>
            <a:pPr marL="1428750" lvl="2" indent="-514350">
              <a:buFont typeface="+mj-lt"/>
              <a:buAutoNum type="arabicPeriod"/>
            </a:pPr>
            <a:endParaRPr lang="it-IT" sz="2600" dirty="0"/>
          </a:p>
          <a:p>
            <a:pPr marL="514350" indent="-514350">
              <a:buFont typeface="Courier New" panose="02070309020205020404" pitchFamily="49" charset="0"/>
              <a:buChar char="o"/>
            </a:pPr>
            <a:r>
              <a:rPr lang="it-IT" sz="2600" dirty="0"/>
              <a:t>Pur essendo due rappresentazioni diverse, il flow-chart e la </a:t>
            </a:r>
            <a:r>
              <a:rPr lang="it-IT" sz="2600" dirty="0" err="1"/>
              <a:t>pseudocodifica</a:t>
            </a:r>
            <a:r>
              <a:rPr lang="it-IT" sz="2600" dirty="0"/>
              <a:t> sono entrambi dei formalismi utili e molto usati per rappresentare gli algoritmi.</a:t>
            </a:r>
          </a:p>
          <a:p>
            <a:pPr marL="514350" indent="-514350">
              <a:buFont typeface="Courier New" panose="02070309020205020404" pitchFamily="49" charset="0"/>
              <a:buChar char="o"/>
            </a:pPr>
            <a:endParaRPr lang="it-IT" sz="2600" dirty="0"/>
          </a:p>
        </p:txBody>
      </p:sp>
    </p:spTree>
    <p:extLst>
      <p:ext uri="{BB962C8B-B14F-4D97-AF65-F5344CB8AC3E}">
        <p14:creationId xmlns:p14="http://schemas.microsoft.com/office/powerpoint/2010/main" val="557402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ai Diagrammi di Flusso ( 1 di 2 )</a:t>
            </a:r>
          </a:p>
        </p:txBody>
      </p:sp>
      <p:sp>
        <p:nvSpPr>
          <p:cNvPr id="3" name="CasellaDiTesto 2">
            <a:extLst>
              <a:ext uri="{FF2B5EF4-FFF2-40B4-BE49-F238E27FC236}">
                <a16:creationId xmlns:a16="http://schemas.microsoft.com/office/drawing/2014/main" id="{E16532AC-231F-6AE8-7BCF-092590E6EA20}"/>
              </a:ext>
            </a:extLst>
          </p:cNvPr>
          <p:cNvSpPr txBox="1"/>
          <p:nvPr/>
        </p:nvSpPr>
        <p:spPr>
          <a:xfrm>
            <a:off x="271047" y="855117"/>
            <a:ext cx="9970233" cy="4801314"/>
          </a:xfrm>
          <a:prstGeom prst="rect">
            <a:avLst/>
          </a:prstGeom>
          <a:noFill/>
        </p:spPr>
        <p:txBody>
          <a:bodyPr wrap="square">
            <a:spAutoFit/>
          </a:bodyPr>
          <a:lstStyle/>
          <a:p>
            <a:pPr marL="457200" indent="-457200">
              <a:buFont typeface="Courier New" panose="02070309020205020404" pitchFamily="49" charset="0"/>
              <a:buChar char="o"/>
            </a:pPr>
            <a:r>
              <a:rPr lang="it-IT" sz="2800" dirty="0"/>
              <a:t>Lo </a:t>
            </a:r>
            <a:r>
              <a:rPr lang="it-IT" sz="2800" b="1" dirty="0"/>
              <a:t>strumento</a:t>
            </a:r>
            <a:r>
              <a:rPr lang="it-IT" sz="2800" dirty="0"/>
              <a:t> più adatto per l'esecuzione di un algoritmo è il </a:t>
            </a:r>
            <a:r>
              <a:rPr lang="it-IT" sz="2800" b="1" i="1" dirty="0"/>
              <a:t>diagramma di flusso</a:t>
            </a:r>
            <a:r>
              <a:rPr lang="it-IT" sz="2800" dirty="0"/>
              <a:t>, detto anche </a:t>
            </a:r>
            <a:r>
              <a:rPr lang="it-IT" sz="2800" i="1" dirty="0"/>
              <a:t>diagramma a blocchi</a:t>
            </a:r>
            <a:r>
              <a:rPr lang="it-IT" sz="2800" dirty="0"/>
              <a:t> o </a:t>
            </a:r>
            <a:r>
              <a:rPr lang="it-IT" sz="2800" i="1" dirty="0"/>
              <a:t>flow chart</a:t>
            </a:r>
            <a:r>
              <a:rPr lang="it-IT" sz="2800" dirty="0"/>
              <a:t>, ovvero, la  rappresentazione grafica che utilizza forme geometriche per descrivere gli algoritmi.</a:t>
            </a:r>
          </a:p>
          <a:p>
            <a:br>
              <a:rPr lang="it-IT" sz="2800" dirty="0"/>
            </a:br>
            <a:r>
              <a:rPr lang="it-IT" sz="2800" dirty="0"/>
              <a:t>Se si ha bisogno di documentare o spiegare un processo o una procedura, il modo migliore è senz'altro quello visivo: piuttosto che spiegare i passaggi con una descrizione discorsiva, un diagramma di flusso fornisce un'immagine chiara che è facile da seguire.</a:t>
            </a:r>
          </a:p>
          <a:p>
            <a:br>
              <a:rPr lang="it-IT" sz="2800" dirty="0"/>
            </a:br>
            <a:endParaRPr lang="it-IT" sz="2600" dirty="0"/>
          </a:p>
        </p:txBody>
      </p:sp>
      <p:pic>
        <p:nvPicPr>
          <p:cNvPr id="8" name="Immagine 7" descr="Immagine che contiene clipart, diagramma, design&#10;&#10;Descrizione generata automaticamente">
            <a:extLst>
              <a:ext uri="{FF2B5EF4-FFF2-40B4-BE49-F238E27FC236}">
                <a16:creationId xmlns:a16="http://schemas.microsoft.com/office/drawing/2014/main" id="{18D9BAA3-7D20-B604-53F1-60E8CA5598C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749280" y="855117"/>
            <a:ext cx="3669790" cy="5072380"/>
          </a:xfrm>
          <a:prstGeom prst="rect">
            <a:avLst/>
          </a:prstGeom>
        </p:spPr>
      </p:pic>
    </p:spTree>
    <p:extLst>
      <p:ext uri="{BB962C8B-B14F-4D97-AF65-F5344CB8AC3E}">
        <p14:creationId xmlns:p14="http://schemas.microsoft.com/office/powerpoint/2010/main" val="2311489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Introduzione ai Diagrammi di Flusso ( 2 di 2)</a:t>
            </a:r>
          </a:p>
        </p:txBody>
      </p:sp>
      <p:sp>
        <p:nvSpPr>
          <p:cNvPr id="3" name="CasellaDiTesto 2">
            <a:extLst>
              <a:ext uri="{FF2B5EF4-FFF2-40B4-BE49-F238E27FC236}">
                <a16:creationId xmlns:a16="http://schemas.microsoft.com/office/drawing/2014/main" id="{E16532AC-231F-6AE8-7BCF-092590E6EA20}"/>
              </a:ext>
            </a:extLst>
          </p:cNvPr>
          <p:cNvSpPr txBox="1"/>
          <p:nvPr/>
        </p:nvSpPr>
        <p:spPr>
          <a:xfrm>
            <a:off x="332007" y="763677"/>
            <a:ext cx="9970233" cy="523220"/>
          </a:xfrm>
          <a:prstGeom prst="rect">
            <a:avLst/>
          </a:prstGeom>
          <a:noFill/>
        </p:spPr>
        <p:txBody>
          <a:bodyPr wrap="square">
            <a:spAutoFit/>
          </a:bodyPr>
          <a:lstStyle/>
          <a:p>
            <a:pPr marL="457200" indent="-457200">
              <a:buFont typeface="Courier New" panose="02070309020205020404" pitchFamily="49" charset="0"/>
              <a:buChar char="o"/>
            </a:pPr>
            <a:r>
              <a:rPr lang="it-IT" sz="2800" dirty="0"/>
              <a:t>Nel diagramma di flusso sono utilizzate queste </a:t>
            </a:r>
            <a:r>
              <a:rPr lang="it-IT" sz="2800" b="1" dirty="0"/>
              <a:t>forme</a:t>
            </a:r>
            <a:r>
              <a:rPr lang="it-IT" sz="2800" dirty="0"/>
              <a:t>:</a:t>
            </a:r>
            <a:endParaRPr lang="it-IT" sz="2600" dirty="0"/>
          </a:p>
        </p:txBody>
      </p:sp>
      <p:pic>
        <p:nvPicPr>
          <p:cNvPr id="5" name="Immagine 4">
            <a:extLst>
              <a:ext uri="{FF2B5EF4-FFF2-40B4-BE49-F238E27FC236}">
                <a16:creationId xmlns:a16="http://schemas.microsoft.com/office/drawing/2014/main" id="{FE4EC133-2759-C05A-42F4-B6BB83DA971F}"/>
              </a:ext>
            </a:extLst>
          </p:cNvPr>
          <p:cNvPicPr>
            <a:picLocks noChangeAspect="1"/>
          </p:cNvPicPr>
          <p:nvPr/>
        </p:nvPicPr>
        <p:blipFill>
          <a:blip r:embed="rId3"/>
          <a:stretch>
            <a:fillRect/>
          </a:stretch>
        </p:blipFill>
        <p:spPr>
          <a:xfrm>
            <a:off x="3452675" y="1485694"/>
            <a:ext cx="8809483" cy="4740051"/>
          </a:xfrm>
          <a:prstGeom prst="rect">
            <a:avLst/>
          </a:prstGeom>
        </p:spPr>
      </p:pic>
    </p:spTree>
    <p:extLst>
      <p:ext uri="{BB962C8B-B14F-4D97-AF65-F5344CB8AC3E}">
        <p14:creationId xmlns:p14="http://schemas.microsoft.com/office/powerpoint/2010/main" val="3017751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Diagramma di Flusso - Condizioni di Validità </a:t>
            </a:r>
          </a:p>
        </p:txBody>
      </p:sp>
      <p:sp>
        <p:nvSpPr>
          <p:cNvPr id="3" name="CasellaDiTesto 2">
            <a:extLst>
              <a:ext uri="{FF2B5EF4-FFF2-40B4-BE49-F238E27FC236}">
                <a16:creationId xmlns:a16="http://schemas.microsoft.com/office/drawing/2014/main" id="{E16532AC-231F-6AE8-7BCF-092590E6EA20}"/>
              </a:ext>
            </a:extLst>
          </p:cNvPr>
          <p:cNvSpPr txBox="1"/>
          <p:nvPr/>
        </p:nvSpPr>
        <p:spPr>
          <a:xfrm>
            <a:off x="332007" y="763677"/>
            <a:ext cx="15070553" cy="4955203"/>
          </a:xfrm>
          <a:prstGeom prst="rect">
            <a:avLst/>
          </a:prstGeom>
          <a:noFill/>
        </p:spPr>
        <p:txBody>
          <a:bodyPr wrap="square">
            <a:spAutoFit/>
          </a:bodyPr>
          <a:lstStyle/>
          <a:p>
            <a:r>
              <a:rPr lang="it-IT" sz="2800" b="1" dirty="0">
                <a:solidFill>
                  <a:schemeClr val="accent1"/>
                </a:solidFill>
              </a:rPr>
              <a:t>Un diagramma di flusso è valido se: </a:t>
            </a:r>
          </a:p>
          <a:p>
            <a:endParaRPr lang="it-IT" sz="800" b="1" dirty="0"/>
          </a:p>
          <a:p>
            <a:pPr>
              <a:buFont typeface="Arial" panose="020B0604020202020204" pitchFamily="34" charset="0"/>
              <a:buChar char="•"/>
            </a:pPr>
            <a:r>
              <a:rPr lang="it-IT" sz="2800" dirty="0"/>
              <a:t> Ciascun </a:t>
            </a:r>
            <a:r>
              <a:rPr lang="it-IT" sz="2800" b="1" dirty="0"/>
              <a:t>blocco</a:t>
            </a:r>
            <a:r>
              <a:rPr lang="it-IT" sz="2800" dirty="0"/>
              <a:t> sia che contenga una </a:t>
            </a:r>
            <a:r>
              <a:rPr lang="it-IT" sz="2800" b="1" dirty="0"/>
              <a:t>istruzione</a:t>
            </a:r>
            <a:r>
              <a:rPr lang="it-IT" sz="2800" dirty="0"/>
              <a:t>, sia che contenga i </a:t>
            </a:r>
            <a:r>
              <a:rPr lang="it-IT" sz="2800" b="1" dirty="0"/>
              <a:t>dati in entrata o in uscita </a:t>
            </a:r>
            <a:r>
              <a:rPr lang="it-IT" sz="2800" dirty="0"/>
              <a:t>ha una sola freccia in uscita;</a:t>
            </a:r>
          </a:p>
          <a:p>
            <a:pPr>
              <a:buFont typeface="Arial" panose="020B0604020202020204" pitchFamily="34" charset="0"/>
              <a:buChar char="•"/>
            </a:pPr>
            <a:endParaRPr lang="it-IT" sz="800" dirty="0"/>
          </a:p>
          <a:p>
            <a:pPr>
              <a:buFont typeface="Arial" panose="020B0604020202020204" pitchFamily="34" charset="0"/>
              <a:buChar char="•"/>
            </a:pPr>
            <a:r>
              <a:rPr lang="it-IT" sz="2800" dirty="0"/>
              <a:t> Ciascun </a:t>
            </a:r>
            <a:r>
              <a:rPr lang="it-IT" sz="2800" b="1" dirty="0"/>
              <a:t>blocco di controllo </a:t>
            </a:r>
            <a:r>
              <a:rPr lang="it-IT" sz="2800" dirty="0"/>
              <a:t>ha una sola freccia in entrata e due frecce in uscita;</a:t>
            </a:r>
          </a:p>
          <a:p>
            <a:pPr>
              <a:buFont typeface="Arial" panose="020B0604020202020204" pitchFamily="34" charset="0"/>
              <a:buChar char="•"/>
            </a:pPr>
            <a:endParaRPr lang="it-IT" sz="800" dirty="0"/>
          </a:p>
          <a:p>
            <a:pPr>
              <a:buFont typeface="Arial" panose="020B0604020202020204" pitchFamily="34" charset="0"/>
              <a:buChar char="•"/>
            </a:pPr>
            <a:r>
              <a:rPr lang="it-IT" sz="2800" dirty="0"/>
              <a:t> Ciascuna </a:t>
            </a:r>
            <a:r>
              <a:rPr lang="it-IT" sz="2800" b="1" dirty="0"/>
              <a:t>freccia</a:t>
            </a:r>
            <a:r>
              <a:rPr lang="it-IT" sz="2800" dirty="0"/>
              <a:t> entra in un blocco o si innesta su un'altra freccia;</a:t>
            </a:r>
          </a:p>
          <a:p>
            <a:pPr>
              <a:buFont typeface="Arial" panose="020B0604020202020204" pitchFamily="34" charset="0"/>
              <a:buChar char="•"/>
            </a:pPr>
            <a:endParaRPr lang="it-IT" sz="800" dirty="0"/>
          </a:p>
          <a:p>
            <a:pPr>
              <a:buFont typeface="Arial" panose="020B0604020202020204" pitchFamily="34" charset="0"/>
              <a:buChar char="•"/>
            </a:pPr>
            <a:r>
              <a:rPr lang="it-IT" sz="2800" dirty="0"/>
              <a:t> Ciascun blocco è raggiungibile dal </a:t>
            </a:r>
            <a:r>
              <a:rPr lang="it-IT" sz="2800" b="1" dirty="0"/>
              <a:t>blocco iniziale</a:t>
            </a:r>
            <a:r>
              <a:rPr lang="it-IT" sz="2800" dirty="0"/>
              <a:t>;</a:t>
            </a:r>
          </a:p>
          <a:p>
            <a:pPr>
              <a:buFont typeface="Arial" panose="020B0604020202020204" pitchFamily="34" charset="0"/>
              <a:buChar char="•"/>
            </a:pPr>
            <a:endParaRPr lang="it-IT" sz="800" dirty="0"/>
          </a:p>
          <a:p>
            <a:pPr>
              <a:buFont typeface="Arial" panose="020B0604020202020204" pitchFamily="34" charset="0"/>
              <a:buChar char="•"/>
            </a:pPr>
            <a:r>
              <a:rPr lang="it-IT" sz="2800" dirty="0"/>
              <a:t> Il </a:t>
            </a:r>
            <a:r>
              <a:rPr lang="it-IT" sz="2800" b="1" dirty="0"/>
              <a:t>blocco finale</a:t>
            </a:r>
            <a:r>
              <a:rPr lang="it-IT" sz="2800" dirty="0"/>
              <a:t> è raggiungibile da qualsiasi altro blocco.</a:t>
            </a:r>
          </a:p>
          <a:p>
            <a:pPr>
              <a:buFont typeface="Arial" panose="020B0604020202020204" pitchFamily="34" charset="0"/>
              <a:buChar char="•"/>
            </a:pPr>
            <a:endParaRPr lang="it-IT" sz="800" dirty="0"/>
          </a:p>
          <a:p>
            <a:pPr>
              <a:buFont typeface="Arial" panose="020B0604020202020204" pitchFamily="34" charset="0"/>
              <a:buChar char="•"/>
            </a:pPr>
            <a:endParaRPr lang="it-IT" sz="800" dirty="0"/>
          </a:p>
          <a:p>
            <a:pPr>
              <a:buFont typeface="Arial" panose="020B0604020202020204" pitchFamily="34" charset="0"/>
              <a:buChar char="•"/>
            </a:pPr>
            <a:endParaRPr lang="it-IT" sz="800" dirty="0"/>
          </a:p>
          <a:p>
            <a:pPr marL="457200" indent="-457200">
              <a:buFont typeface="Courier New" panose="02070309020205020404" pitchFamily="49" charset="0"/>
              <a:buChar char="o"/>
            </a:pPr>
            <a:r>
              <a:rPr lang="it-IT" sz="2800" dirty="0"/>
              <a:t>Per rendere comprensibile un diagramma di flusso è necessario seguire una struttura in cui i blocchi siano collegati secondo schemi diversi.</a:t>
            </a:r>
          </a:p>
        </p:txBody>
      </p:sp>
    </p:spTree>
    <p:extLst>
      <p:ext uri="{BB962C8B-B14F-4D97-AF65-F5344CB8AC3E}">
        <p14:creationId xmlns:p14="http://schemas.microsoft.com/office/powerpoint/2010/main" val="25455555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Diagramma di Flusso - Schema di Sequenza ( 1 di 2 )</a:t>
            </a:r>
          </a:p>
        </p:txBody>
      </p:sp>
      <p:sp>
        <p:nvSpPr>
          <p:cNvPr id="3" name="CasellaDiTesto 2">
            <a:extLst>
              <a:ext uri="{FF2B5EF4-FFF2-40B4-BE49-F238E27FC236}">
                <a16:creationId xmlns:a16="http://schemas.microsoft.com/office/drawing/2014/main" id="{E16532AC-231F-6AE8-7BCF-092590E6EA20}"/>
              </a:ext>
            </a:extLst>
          </p:cNvPr>
          <p:cNvSpPr txBox="1"/>
          <p:nvPr/>
        </p:nvSpPr>
        <p:spPr>
          <a:xfrm>
            <a:off x="332007" y="763677"/>
            <a:ext cx="15070553" cy="4955203"/>
          </a:xfrm>
          <a:prstGeom prst="rect">
            <a:avLst/>
          </a:prstGeom>
          <a:noFill/>
        </p:spPr>
        <p:txBody>
          <a:bodyPr wrap="square">
            <a:spAutoFit/>
          </a:bodyPr>
          <a:lstStyle/>
          <a:p>
            <a:r>
              <a:rPr lang="it-IT" sz="2800" b="1" dirty="0">
                <a:solidFill>
                  <a:schemeClr val="accent1"/>
                </a:solidFill>
              </a:rPr>
              <a:t>Quando parliamo di schema di sequenza? </a:t>
            </a:r>
          </a:p>
          <a:p>
            <a:endParaRPr lang="it-IT" sz="800" b="1" dirty="0"/>
          </a:p>
          <a:p>
            <a:pPr>
              <a:buFont typeface="Arial" panose="020B0604020202020204" pitchFamily="34" charset="0"/>
              <a:buChar char="•"/>
            </a:pPr>
            <a:r>
              <a:rPr lang="it-IT" sz="2800" dirty="0"/>
              <a:t> Si definisce Schema di </a:t>
            </a:r>
            <a:r>
              <a:rPr lang="it-IT" sz="2800" b="1" dirty="0"/>
              <a:t>sequenza</a:t>
            </a:r>
            <a:r>
              <a:rPr lang="it-IT" sz="2800" dirty="0"/>
              <a:t>, un diagramma di flusso in cui due o più istruzioni sono in sequenza.</a:t>
            </a:r>
          </a:p>
          <a:p>
            <a:pPr>
              <a:buFont typeface="Arial" panose="020B0604020202020204" pitchFamily="34" charset="0"/>
              <a:buChar char="•"/>
            </a:pPr>
            <a:endParaRPr lang="it-IT" sz="2800" dirty="0"/>
          </a:p>
          <a:p>
            <a:pPr>
              <a:buFont typeface="Arial" panose="020B0604020202020204" pitchFamily="34" charset="0"/>
              <a:buChar char="•"/>
            </a:pPr>
            <a:r>
              <a:rPr lang="it-IT" sz="2800" dirty="0"/>
              <a:t> Per la sua struttura si presta quindi a situazioni in cui bisogna mettere in ordine ciò che avviene o ciò che bisogna fare.</a:t>
            </a:r>
          </a:p>
          <a:p>
            <a:pPr>
              <a:buFont typeface="Arial" panose="020B0604020202020204" pitchFamily="34" charset="0"/>
              <a:buChar char="•"/>
            </a:pPr>
            <a:endParaRPr lang="it-IT" sz="2800" dirty="0"/>
          </a:p>
          <a:p>
            <a:pPr>
              <a:buFont typeface="Arial" panose="020B0604020202020204" pitchFamily="34" charset="0"/>
              <a:buChar char="•"/>
            </a:pPr>
            <a:r>
              <a:rPr lang="it-IT" sz="2800" dirty="0"/>
              <a:t> Per campire meglio, vediamo un esempio pratico: Immedesimiamoci in un bambino che una mattina invernale si deve alzare e deve uscire di casa per andare a scuola.</a:t>
            </a:r>
          </a:p>
          <a:p>
            <a:pPr>
              <a:buFont typeface="Arial" panose="020B0604020202020204" pitchFamily="34" charset="0"/>
              <a:buChar char="•"/>
            </a:pPr>
            <a:endParaRPr lang="it-IT" sz="2800" dirty="0"/>
          </a:p>
          <a:p>
            <a:r>
              <a:rPr lang="it-IT" sz="2800" dirty="0"/>
              <a:t>Le azioni che dovrà compiere sono: ALZARSI, LAVARSI, VESTIRSI, FARE COLAZIONE, METTERE IL CAPPOTTO ed USCIRE di casa.</a:t>
            </a:r>
          </a:p>
        </p:txBody>
      </p:sp>
    </p:spTree>
    <p:extLst>
      <p:ext uri="{BB962C8B-B14F-4D97-AF65-F5344CB8AC3E}">
        <p14:creationId xmlns:p14="http://schemas.microsoft.com/office/powerpoint/2010/main" val="260632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 linguaggi di programmazione </a:t>
            </a:r>
            <a:r>
              <a:rPr lang="it-IT" sz="3200" b="1" dirty="0">
                <a:solidFill>
                  <a:prstClr val="white"/>
                </a:solidFill>
                <a:latin typeface="Calibri" panose="020F0502020204030204" pitchFamily="34" charset="0"/>
                <a:cs typeface="Calibri" panose="020F0502020204030204" pitchFamily="34" charset="0"/>
              </a:rPr>
              <a:t>ad alto e basso livello </a:t>
            </a: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( 1 di 5 )</a:t>
            </a:r>
          </a:p>
        </p:txBody>
      </p:sp>
      <p:sp>
        <p:nvSpPr>
          <p:cNvPr id="4" name="CasellaDiTesto 3">
            <a:extLst>
              <a:ext uri="{FF2B5EF4-FFF2-40B4-BE49-F238E27FC236}">
                <a16:creationId xmlns:a16="http://schemas.microsoft.com/office/drawing/2014/main" id="{77F46B74-FA05-9B75-90D2-C52374B12222}"/>
              </a:ext>
            </a:extLst>
          </p:cNvPr>
          <p:cNvSpPr txBox="1"/>
          <p:nvPr/>
        </p:nvSpPr>
        <p:spPr>
          <a:xfrm>
            <a:off x="419100" y="939076"/>
            <a:ext cx="14627860" cy="5693866"/>
          </a:xfrm>
          <a:prstGeom prst="rect">
            <a:avLst/>
          </a:prstGeom>
          <a:noFill/>
        </p:spPr>
        <p:txBody>
          <a:bodyPr wrap="square">
            <a:spAutoFit/>
          </a:bodyPr>
          <a:lstStyle/>
          <a:p>
            <a:pPr marL="457200" indent="-457200">
              <a:buFont typeface="Courier New" panose="02070309020205020404" pitchFamily="49" charset="0"/>
              <a:buChar char="o"/>
            </a:pPr>
            <a:r>
              <a:rPr lang="it-IT" sz="2800" dirty="0"/>
              <a:t>I linguaggi di programmazione, a seconda di quanto si avvicinano al linguaggio naturale che usiamo ogni giorno, si dividono in due categorie : </a:t>
            </a:r>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r>
              <a:rPr lang="it-IT" sz="2800" b="1" dirty="0"/>
              <a:t>I linguaggi di programmazione </a:t>
            </a:r>
            <a:r>
              <a:rPr lang="it-IT" sz="2800" b="1" dirty="0">
                <a:highlight>
                  <a:srgbClr val="FFFF00"/>
                </a:highlight>
              </a:rPr>
              <a:t>a basso livello </a:t>
            </a:r>
            <a:r>
              <a:rPr lang="it-IT" sz="2800" b="1" dirty="0"/>
              <a:t>si avvicinano di più al codice macchina</a:t>
            </a:r>
            <a:r>
              <a:rPr lang="it-IT" sz="2800" dirty="0"/>
              <a:t>, e di conseguenza sono più difficili da leggere per noi. Hanno il vantaggio di una maggiore velocità e precisione, in quanto il computer non ha bisogno di un compilatore per eseguirli.</a:t>
            </a:r>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endParaRPr lang="it-IT" sz="2800" dirty="0"/>
          </a:p>
        </p:txBody>
      </p:sp>
      <p:sp>
        <p:nvSpPr>
          <p:cNvPr id="3" name="Rettangolo con angoli arrotondati 2">
            <a:extLst>
              <a:ext uri="{FF2B5EF4-FFF2-40B4-BE49-F238E27FC236}">
                <a16:creationId xmlns:a16="http://schemas.microsoft.com/office/drawing/2014/main" id="{60426A71-2DA2-63AC-377E-EE24ABC17763}"/>
              </a:ext>
            </a:extLst>
          </p:cNvPr>
          <p:cNvSpPr/>
          <p:nvPr/>
        </p:nvSpPr>
        <p:spPr>
          <a:xfrm>
            <a:off x="2824480" y="2275840"/>
            <a:ext cx="4673600" cy="1076960"/>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b="1" dirty="0">
                <a:solidFill>
                  <a:schemeClr val="tx1"/>
                </a:solidFill>
              </a:rPr>
              <a:t>LINGUAGGI A BASSO LIVELLO</a:t>
            </a:r>
          </a:p>
        </p:txBody>
      </p:sp>
      <p:sp>
        <p:nvSpPr>
          <p:cNvPr id="5" name="Rettangolo con angoli arrotondati 4">
            <a:extLst>
              <a:ext uri="{FF2B5EF4-FFF2-40B4-BE49-F238E27FC236}">
                <a16:creationId xmlns:a16="http://schemas.microsoft.com/office/drawing/2014/main" id="{76125250-7BBC-5B45-9F91-F233DA299B36}"/>
              </a:ext>
            </a:extLst>
          </p:cNvPr>
          <p:cNvSpPr/>
          <p:nvPr/>
        </p:nvSpPr>
        <p:spPr>
          <a:xfrm>
            <a:off x="8037196" y="2275840"/>
            <a:ext cx="4673600" cy="1076960"/>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b="1" dirty="0">
                <a:solidFill>
                  <a:schemeClr val="tx1"/>
                </a:solidFill>
              </a:rPr>
              <a:t>LINGUAGGI AD ALTO LIVELLO</a:t>
            </a:r>
          </a:p>
        </p:txBody>
      </p:sp>
    </p:spTree>
    <p:extLst>
      <p:ext uri="{BB962C8B-B14F-4D97-AF65-F5344CB8AC3E}">
        <p14:creationId xmlns:p14="http://schemas.microsoft.com/office/powerpoint/2010/main" val="3230534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Diagramma di Flusso - Schema di Sequenza ( 2 di 2)</a:t>
            </a:r>
          </a:p>
        </p:txBody>
      </p:sp>
      <p:pic>
        <p:nvPicPr>
          <p:cNvPr id="4" name="Immagine 3">
            <a:extLst>
              <a:ext uri="{FF2B5EF4-FFF2-40B4-BE49-F238E27FC236}">
                <a16:creationId xmlns:a16="http://schemas.microsoft.com/office/drawing/2014/main" id="{BCA91520-0EBB-EA87-8A78-D7BB71BA9F1D}"/>
              </a:ext>
            </a:extLst>
          </p:cNvPr>
          <p:cNvPicPr>
            <a:picLocks noGrp="1" noRot="1" noChangeAspect="1" noMove="1" noResize="1" noEditPoints="1" noAdjustHandles="1" noChangeArrowheads="1" noChangeShapeType="1" noCrop="1"/>
          </p:cNvPicPr>
          <p:nvPr/>
        </p:nvPicPr>
        <p:blipFill>
          <a:blip r:embed="rId3"/>
          <a:stretch>
            <a:fillRect/>
          </a:stretch>
        </p:blipFill>
        <p:spPr>
          <a:xfrm>
            <a:off x="512796" y="2493980"/>
            <a:ext cx="15060809" cy="1467835"/>
          </a:xfrm>
          <a:prstGeom prst="rect">
            <a:avLst/>
          </a:prstGeom>
        </p:spPr>
      </p:pic>
      <p:sp>
        <p:nvSpPr>
          <p:cNvPr id="6" name="CasellaDiTesto 5">
            <a:extLst>
              <a:ext uri="{FF2B5EF4-FFF2-40B4-BE49-F238E27FC236}">
                <a16:creationId xmlns:a16="http://schemas.microsoft.com/office/drawing/2014/main" id="{E8A848AF-A451-DE7B-DAC9-2868BD61E388}"/>
              </a:ext>
            </a:extLst>
          </p:cNvPr>
          <p:cNvSpPr txBox="1"/>
          <p:nvPr/>
        </p:nvSpPr>
        <p:spPr>
          <a:xfrm>
            <a:off x="734060" y="1122979"/>
            <a:ext cx="13215620" cy="523220"/>
          </a:xfrm>
          <a:prstGeom prst="rect">
            <a:avLst/>
          </a:prstGeom>
          <a:noFill/>
        </p:spPr>
        <p:txBody>
          <a:bodyPr wrap="square">
            <a:spAutoFit/>
          </a:bodyPr>
          <a:lstStyle/>
          <a:p>
            <a:pPr marL="285750" indent="-285750">
              <a:buFont typeface="Courier New" panose="02070309020205020404" pitchFamily="49" charset="0"/>
              <a:buChar char="o"/>
            </a:pPr>
            <a:r>
              <a:rPr lang="it-IT" sz="2800" dirty="0"/>
              <a:t>Questo schema di sequenza elenca le azioni che un bambino deve fare prima di uscire:</a:t>
            </a:r>
          </a:p>
        </p:txBody>
      </p:sp>
    </p:spTree>
    <p:extLst>
      <p:ext uri="{BB962C8B-B14F-4D97-AF65-F5344CB8AC3E}">
        <p14:creationId xmlns:p14="http://schemas.microsoft.com/office/powerpoint/2010/main" val="9090232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Diagramma di Flusso - Schema di Selezione ( 1 di 2)</a:t>
            </a:r>
          </a:p>
        </p:txBody>
      </p:sp>
      <p:sp>
        <p:nvSpPr>
          <p:cNvPr id="6" name="CasellaDiTesto 5">
            <a:extLst>
              <a:ext uri="{FF2B5EF4-FFF2-40B4-BE49-F238E27FC236}">
                <a16:creationId xmlns:a16="http://schemas.microsoft.com/office/drawing/2014/main" id="{E8A848AF-A451-DE7B-DAC9-2868BD61E388}"/>
              </a:ext>
            </a:extLst>
          </p:cNvPr>
          <p:cNvSpPr txBox="1"/>
          <p:nvPr/>
        </p:nvSpPr>
        <p:spPr>
          <a:xfrm>
            <a:off x="215900" y="950259"/>
            <a:ext cx="13215620" cy="523220"/>
          </a:xfrm>
          <a:prstGeom prst="rect">
            <a:avLst/>
          </a:prstGeom>
          <a:noFill/>
        </p:spPr>
        <p:txBody>
          <a:bodyPr wrap="square">
            <a:spAutoFit/>
          </a:bodyPr>
          <a:lstStyle/>
          <a:p>
            <a:r>
              <a:rPr lang="it-IT" sz="2800" b="1" dirty="0">
                <a:solidFill>
                  <a:schemeClr val="accent1"/>
                </a:solidFill>
              </a:rPr>
              <a:t>Quando parliamo di schema di SELEZIONE? </a:t>
            </a:r>
          </a:p>
        </p:txBody>
      </p:sp>
      <p:sp>
        <p:nvSpPr>
          <p:cNvPr id="7" name="CasellaDiTesto 6">
            <a:extLst>
              <a:ext uri="{FF2B5EF4-FFF2-40B4-BE49-F238E27FC236}">
                <a16:creationId xmlns:a16="http://schemas.microsoft.com/office/drawing/2014/main" id="{7ED76960-7D88-4998-DC30-DB2B672B9BCF}"/>
              </a:ext>
            </a:extLst>
          </p:cNvPr>
          <p:cNvSpPr txBox="1"/>
          <p:nvPr/>
        </p:nvSpPr>
        <p:spPr>
          <a:xfrm>
            <a:off x="520700" y="1814313"/>
            <a:ext cx="14495780" cy="4216539"/>
          </a:xfrm>
          <a:prstGeom prst="rect">
            <a:avLst/>
          </a:prstGeom>
          <a:noFill/>
        </p:spPr>
        <p:txBody>
          <a:bodyPr wrap="square">
            <a:spAutoFit/>
          </a:bodyPr>
          <a:lstStyle/>
          <a:p>
            <a:pPr marL="457200" indent="-457200">
              <a:buFont typeface="Courier New" panose="02070309020205020404" pitchFamily="49" charset="0"/>
              <a:buChar char="o"/>
            </a:pPr>
            <a:r>
              <a:rPr lang="it-IT" sz="2600" dirty="0"/>
              <a:t>Si definisce </a:t>
            </a:r>
            <a:r>
              <a:rPr lang="it-IT" sz="2600" b="1" dirty="0"/>
              <a:t>schema di selezione</a:t>
            </a:r>
            <a:r>
              <a:rPr lang="it-IT" sz="2600" dirty="0"/>
              <a:t>, un diagramma di flusso</a:t>
            </a:r>
            <a:r>
              <a:rPr lang="it-IT" sz="2600" b="1" dirty="0"/>
              <a:t> </a:t>
            </a:r>
            <a:r>
              <a:rPr lang="it-IT" sz="2600" dirty="0"/>
              <a:t>in cui si verifica la possibilità di un'</a:t>
            </a:r>
            <a:r>
              <a:rPr lang="it-IT" sz="2600" b="1" dirty="0"/>
              <a:t>alternativa</a:t>
            </a:r>
            <a:r>
              <a:rPr lang="it-IT" sz="2600" dirty="0"/>
              <a:t> che propone la scelta tra due azioni o istruzioni.</a:t>
            </a:r>
          </a:p>
          <a:p>
            <a:pPr marL="457200" indent="-457200">
              <a:buFont typeface="Courier New" panose="02070309020205020404" pitchFamily="49" charset="0"/>
              <a:buChar char="o"/>
            </a:pPr>
            <a:endParaRPr lang="it-IT" sz="2600" dirty="0"/>
          </a:p>
          <a:p>
            <a:pPr marL="457200" indent="-457200">
              <a:buFont typeface="Arial" panose="020B0604020202020204" pitchFamily="34" charset="0"/>
              <a:buChar char="•"/>
            </a:pPr>
            <a:r>
              <a:rPr lang="it-IT" sz="2600" dirty="0"/>
              <a:t>La forma geometrica usata per rappresentare la selezione è il rombo.</a:t>
            </a:r>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r>
              <a:rPr lang="it-IT" sz="2600" dirty="0"/>
              <a:t>Questo tipo di schema presenta una freccia di arrivo proveniente dall'istruzione precedente e </a:t>
            </a:r>
            <a:r>
              <a:rPr lang="it-IT" sz="2600" b="1" dirty="0"/>
              <a:t>due frecce di partenza</a:t>
            </a:r>
            <a:r>
              <a:rPr lang="it-IT" sz="2600" dirty="0"/>
              <a:t>: </a:t>
            </a:r>
          </a:p>
          <a:p>
            <a:pPr marL="457200" indent="-457200">
              <a:buFont typeface="Courier New" panose="02070309020205020404" pitchFamily="49" charset="0"/>
              <a:buChar char="o"/>
            </a:pPr>
            <a:endParaRPr lang="it-IT" sz="800" dirty="0"/>
          </a:p>
          <a:p>
            <a:pPr marL="971550" lvl="1" indent="-514350">
              <a:buFont typeface="+mj-lt"/>
              <a:buAutoNum type="arabicPeriod"/>
            </a:pPr>
            <a:r>
              <a:rPr lang="it-IT" sz="2600" dirty="0"/>
              <a:t>una per andare all'istruzione da seguire nel caso la risposta è: </a:t>
            </a:r>
            <a:r>
              <a:rPr lang="it-IT" sz="2600" b="1" dirty="0"/>
              <a:t>SI</a:t>
            </a:r>
            <a:r>
              <a:rPr lang="it-IT" sz="2600" dirty="0"/>
              <a:t>;</a:t>
            </a:r>
          </a:p>
          <a:p>
            <a:pPr marL="971550" lvl="1" indent="-514350">
              <a:buFont typeface="+mj-lt"/>
              <a:buAutoNum type="arabicPeriod"/>
            </a:pPr>
            <a:r>
              <a:rPr lang="it-IT" sz="2600" dirty="0"/>
              <a:t>una da seguire nel caso essa sia: </a:t>
            </a:r>
            <a:r>
              <a:rPr lang="it-IT" sz="2600" b="1" dirty="0"/>
              <a:t>NO</a:t>
            </a:r>
            <a:r>
              <a:rPr lang="it-IT" sz="2600" dirty="0"/>
              <a:t>.</a:t>
            </a:r>
          </a:p>
          <a:p>
            <a:pPr lvl="1"/>
            <a:endParaRPr lang="it-IT" sz="2600" dirty="0"/>
          </a:p>
        </p:txBody>
      </p:sp>
    </p:spTree>
    <p:extLst>
      <p:ext uri="{BB962C8B-B14F-4D97-AF65-F5344CB8AC3E}">
        <p14:creationId xmlns:p14="http://schemas.microsoft.com/office/powerpoint/2010/main" val="2062980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Diagramma di Flusso - Schema di Selezione ( 2 di 2)</a:t>
            </a:r>
          </a:p>
        </p:txBody>
      </p:sp>
      <p:sp>
        <p:nvSpPr>
          <p:cNvPr id="7" name="CasellaDiTesto 6">
            <a:extLst>
              <a:ext uri="{FF2B5EF4-FFF2-40B4-BE49-F238E27FC236}">
                <a16:creationId xmlns:a16="http://schemas.microsoft.com/office/drawing/2014/main" id="{7ED76960-7D88-4998-DC30-DB2B672B9BCF}"/>
              </a:ext>
            </a:extLst>
          </p:cNvPr>
          <p:cNvSpPr txBox="1"/>
          <p:nvPr/>
        </p:nvSpPr>
        <p:spPr>
          <a:xfrm>
            <a:off x="256540" y="818633"/>
            <a:ext cx="14495780" cy="1200329"/>
          </a:xfrm>
          <a:prstGeom prst="rect">
            <a:avLst/>
          </a:prstGeom>
          <a:noFill/>
        </p:spPr>
        <p:txBody>
          <a:bodyPr wrap="square">
            <a:spAutoFit/>
          </a:bodyPr>
          <a:lstStyle/>
          <a:p>
            <a:pPr>
              <a:buFont typeface="Arial" panose="020B0604020202020204" pitchFamily="34" charset="0"/>
              <a:buChar char="•"/>
            </a:pPr>
            <a:r>
              <a:rPr lang="it-IT" sz="2400" dirty="0"/>
              <a:t> Per capire meglio, vediamo l’esempio precedente, questa volta aggiungiamo una scelta: se piove, mettiamo    l’impermeabile, se non piove mettiamo il cappotto.</a:t>
            </a:r>
          </a:p>
          <a:p>
            <a:pPr>
              <a:buFont typeface="Arial" panose="020B0604020202020204" pitchFamily="34" charset="0"/>
              <a:buChar char="•"/>
            </a:pPr>
            <a:endParaRPr lang="it-IT" sz="2400" dirty="0"/>
          </a:p>
        </p:txBody>
      </p:sp>
      <p:pic>
        <p:nvPicPr>
          <p:cNvPr id="5" name="Immagine 4">
            <a:extLst>
              <a:ext uri="{FF2B5EF4-FFF2-40B4-BE49-F238E27FC236}">
                <a16:creationId xmlns:a16="http://schemas.microsoft.com/office/drawing/2014/main" id="{BC97B533-2775-796E-7BBB-43BF80B15F4A}"/>
              </a:ext>
            </a:extLst>
          </p:cNvPr>
          <p:cNvPicPr>
            <a:picLocks noGrp="1" noRot="1" noChangeAspect="1" noMove="1" noResize="1" noEditPoints="1" noAdjustHandles="1" noChangeArrowheads="1" noChangeShapeType="1" noCrop="1"/>
          </p:cNvPicPr>
          <p:nvPr/>
        </p:nvPicPr>
        <p:blipFill>
          <a:blip r:embed="rId3"/>
          <a:stretch>
            <a:fillRect/>
          </a:stretch>
        </p:blipFill>
        <p:spPr>
          <a:xfrm>
            <a:off x="946645" y="2264302"/>
            <a:ext cx="13946784" cy="2866498"/>
          </a:xfrm>
          <a:prstGeom prst="rect">
            <a:avLst/>
          </a:prstGeom>
        </p:spPr>
      </p:pic>
    </p:spTree>
    <p:extLst>
      <p:ext uri="{BB962C8B-B14F-4D97-AF65-F5344CB8AC3E}">
        <p14:creationId xmlns:p14="http://schemas.microsoft.com/office/powerpoint/2010/main" val="2523027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0" y="0"/>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Diagramma di Flusso - Schema di Iterazione (Ripetizione) ( 1 di 2)</a:t>
            </a:r>
          </a:p>
        </p:txBody>
      </p:sp>
      <p:sp>
        <p:nvSpPr>
          <p:cNvPr id="6" name="CasellaDiTesto 5">
            <a:extLst>
              <a:ext uri="{FF2B5EF4-FFF2-40B4-BE49-F238E27FC236}">
                <a16:creationId xmlns:a16="http://schemas.microsoft.com/office/drawing/2014/main" id="{E8A848AF-A451-DE7B-DAC9-2868BD61E388}"/>
              </a:ext>
            </a:extLst>
          </p:cNvPr>
          <p:cNvSpPr txBox="1"/>
          <p:nvPr/>
        </p:nvSpPr>
        <p:spPr>
          <a:xfrm>
            <a:off x="215900" y="950259"/>
            <a:ext cx="13215620" cy="523220"/>
          </a:xfrm>
          <a:prstGeom prst="rect">
            <a:avLst/>
          </a:prstGeom>
          <a:noFill/>
        </p:spPr>
        <p:txBody>
          <a:bodyPr wrap="square">
            <a:spAutoFit/>
          </a:bodyPr>
          <a:lstStyle/>
          <a:p>
            <a:r>
              <a:rPr lang="it-IT" sz="2800" b="1" dirty="0">
                <a:solidFill>
                  <a:schemeClr val="accent1"/>
                </a:solidFill>
              </a:rPr>
              <a:t>Quando parliamo di schema di ITERAZIONE? </a:t>
            </a:r>
          </a:p>
        </p:txBody>
      </p:sp>
      <p:sp>
        <p:nvSpPr>
          <p:cNvPr id="7" name="CasellaDiTesto 6">
            <a:extLst>
              <a:ext uri="{FF2B5EF4-FFF2-40B4-BE49-F238E27FC236}">
                <a16:creationId xmlns:a16="http://schemas.microsoft.com/office/drawing/2014/main" id="{7ED76960-7D88-4998-DC30-DB2B672B9BCF}"/>
              </a:ext>
            </a:extLst>
          </p:cNvPr>
          <p:cNvSpPr txBox="1"/>
          <p:nvPr/>
        </p:nvSpPr>
        <p:spPr>
          <a:xfrm>
            <a:off x="480060" y="1691202"/>
            <a:ext cx="14495780" cy="4154984"/>
          </a:xfrm>
          <a:prstGeom prst="rect">
            <a:avLst/>
          </a:prstGeom>
          <a:noFill/>
        </p:spPr>
        <p:txBody>
          <a:bodyPr wrap="square">
            <a:spAutoFit/>
          </a:bodyPr>
          <a:lstStyle/>
          <a:p>
            <a:pPr marL="457200" indent="-457200">
              <a:buFont typeface="Courier New" panose="02070309020205020404" pitchFamily="49" charset="0"/>
              <a:buChar char="o"/>
            </a:pPr>
            <a:r>
              <a:rPr lang="it-IT" sz="2600" dirty="0"/>
              <a:t>Si definisce </a:t>
            </a:r>
            <a:r>
              <a:rPr lang="it-IT" sz="2600" b="1" dirty="0"/>
              <a:t>schema di iterazione (ripetizione)</a:t>
            </a:r>
            <a:r>
              <a:rPr lang="it-IT" sz="2600" dirty="0"/>
              <a:t>, un diagramma di flusso</a:t>
            </a:r>
            <a:r>
              <a:rPr lang="it-IT" sz="2600" b="1" dirty="0"/>
              <a:t> </a:t>
            </a:r>
            <a:r>
              <a:rPr lang="it-IT" sz="2600" dirty="0"/>
              <a:t>in cui si verifica un’azione ripetuta più volte.</a:t>
            </a:r>
          </a:p>
          <a:p>
            <a:endParaRPr lang="it-IT" sz="2600" dirty="0"/>
          </a:p>
          <a:p>
            <a:pPr marL="457200" indent="-457200">
              <a:buFont typeface="Courier New" panose="02070309020205020404" pitchFamily="49" charset="0"/>
              <a:buChar char="o"/>
            </a:pPr>
            <a:r>
              <a:rPr lang="it-IT" sz="2600" dirty="0"/>
              <a:t>Questo tipo di schema presenta una condizione come nello schema di selezione, ma differisce dal precedente in quanto, possiamo far ripetere l’esecuzione di una o più azioni  nel caso la risposta della condizione è </a:t>
            </a:r>
            <a:r>
              <a:rPr lang="it-IT" sz="2600" b="1" dirty="0"/>
              <a:t>SI</a:t>
            </a:r>
            <a:r>
              <a:rPr lang="it-IT" sz="2600" dirty="0"/>
              <a:t> oppure </a:t>
            </a:r>
            <a:r>
              <a:rPr lang="it-IT" sz="2600" b="1" dirty="0"/>
              <a:t>NO.</a:t>
            </a:r>
          </a:p>
          <a:p>
            <a:pPr marL="457200" indent="-457200">
              <a:buFont typeface="Courier New" panose="02070309020205020404" pitchFamily="49" charset="0"/>
              <a:buChar char="o"/>
            </a:pPr>
            <a:endParaRPr lang="it-IT" sz="2600" b="1" dirty="0"/>
          </a:p>
          <a:p>
            <a:pPr marL="457200" indent="-457200">
              <a:buFont typeface="Courier New" panose="02070309020205020404" pitchFamily="49" charset="0"/>
              <a:buChar char="o"/>
            </a:pPr>
            <a:r>
              <a:rPr lang="it-IT" sz="2800" dirty="0"/>
              <a:t>Per capire meglio, vediamo l’esempio precedente, questa volta aggiungiamo anche un’ </a:t>
            </a:r>
            <a:r>
              <a:rPr lang="it-IT" sz="2800" dirty="0" err="1"/>
              <a:t>iterazone</a:t>
            </a:r>
            <a:r>
              <a:rPr lang="it-IT" sz="2800" dirty="0"/>
              <a:t>: faremo colazione finché avremo ancora fame, </a:t>
            </a:r>
            <a:r>
              <a:rPr kumimoji="0" lang="it-IT" sz="2800" b="0" i="0" u="none" strike="noStrike" kern="1200" cap="none" spc="0" normalizeH="0" baseline="0" noProof="0" dirty="0">
                <a:ln>
                  <a:noFill/>
                </a:ln>
                <a:solidFill>
                  <a:prstClr val="black"/>
                </a:solidFill>
                <a:effectLst/>
                <a:uLnTx/>
                <a:uFillTx/>
                <a:latin typeface="Calibri" panose="020F0502020204030204"/>
                <a:ea typeface="+mn-ea"/>
                <a:cs typeface="+mn-cs"/>
              </a:rPr>
              <a:t>prima di proseguire con le altre azioni.</a:t>
            </a:r>
            <a:endParaRPr lang="it-IT" sz="2600" dirty="0"/>
          </a:p>
          <a:p>
            <a:pPr lvl="1"/>
            <a:endParaRPr lang="it-IT" sz="2600" dirty="0"/>
          </a:p>
        </p:txBody>
      </p:sp>
    </p:spTree>
    <p:extLst>
      <p:ext uri="{BB962C8B-B14F-4D97-AF65-F5344CB8AC3E}">
        <p14:creationId xmlns:p14="http://schemas.microsoft.com/office/powerpoint/2010/main" val="7271407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Diagramma di Flusso - Schema di Iterazione (Ripetizione) ( 2 di 2)</a:t>
            </a:r>
          </a:p>
        </p:txBody>
      </p:sp>
      <p:pic>
        <p:nvPicPr>
          <p:cNvPr id="3" name="Immagine 2">
            <a:extLst>
              <a:ext uri="{FF2B5EF4-FFF2-40B4-BE49-F238E27FC236}">
                <a16:creationId xmlns:a16="http://schemas.microsoft.com/office/drawing/2014/main" id="{82A3A968-4242-F59F-31A2-233D6C8CA677}"/>
              </a:ext>
            </a:extLst>
          </p:cNvPr>
          <p:cNvPicPr>
            <a:picLocks noGrp="1" noRot="1" noChangeAspect="1" noMove="1" noResize="1" noEditPoints="1" noAdjustHandles="1" noChangeArrowheads="1" noChangeShapeType="1" noCrop="1"/>
          </p:cNvPicPr>
          <p:nvPr/>
        </p:nvPicPr>
        <p:blipFill>
          <a:blip r:embed="rId3"/>
          <a:stretch>
            <a:fillRect/>
          </a:stretch>
        </p:blipFill>
        <p:spPr>
          <a:xfrm>
            <a:off x="2153920" y="787717"/>
            <a:ext cx="10813528" cy="5282566"/>
          </a:xfrm>
          <a:prstGeom prst="rect">
            <a:avLst/>
          </a:prstGeom>
        </p:spPr>
      </p:pic>
    </p:spTree>
    <p:extLst>
      <p:ext uri="{BB962C8B-B14F-4D97-AF65-F5344CB8AC3E}">
        <p14:creationId xmlns:p14="http://schemas.microsoft.com/office/powerpoint/2010/main" val="254965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0" y="0"/>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err="1">
                <a:ln>
                  <a:noFill/>
                </a:ln>
                <a:solidFill>
                  <a:prstClr val="white"/>
                </a:solidFill>
                <a:effectLst/>
                <a:uLnTx/>
                <a:uFillTx/>
                <a:latin typeface="Calibri" panose="020F0502020204030204" pitchFamily="34" charset="0"/>
                <a:cs typeface="Calibri" panose="020F0502020204030204" pitchFamily="34" charset="0"/>
                <a:sym typeface="Arial"/>
              </a:rPr>
              <a:t>Pseudocodifica</a:t>
            </a: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( 1 di 3)</a:t>
            </a:r>
          </a:p>
        </p:txBody>
      </p:sp>
      <p:sp>
        <p:nvSpPr>
          <p:cNvPr id="7" name="CasellaDiTesto 6">
            <a:extLst>
              <a:ext uri="{FF2B5EF4-FFF2-40B4-BE49-F238E27FC236}">
                <a16:creationId xmlns:a16="http://schemas.microsoft.com/office/drawing/2014/main" id="{7ED76960-7D88-4998-DC30-DB2B672B9BCF}"/>
              </a:ext>
            </a:extLst>
          </p:cNvPr>
          <p:cNvSpPr txBox="1">
            <a:spLocks noGrp="1" noRot="1" noMove="1" noResize="1" noEditPoints="1" noAdjustHandles="1" noChangeArrowheads="1" noChangeShapeType="1"/>
          </p:cNvSpPr>
          <p:nvPr/>
        </p:nvSpPr>
        <p:spPr>
          <a:xfrm>
            <a:off x="297180" y="756482"/>
            <a:ext cx="14495780" cy="5293757"/>
          </a:xfrm>
          <a:prstGeom prst="rect">
            <a:avLst/>
          </a:prstGeom>
          <a:noFill/>
        </p:spPr>
        <p:txBody>
          <a:bodyPr wrap="square">
            <a:spAutoFit/>
          </a:bodyPr>
          <a:lstStyle/>
          <a:p>
            <a:pPr marL="457200" indent="-457200">
              <a:buFont typeface="Courier New" panose="02070309020205020404" pitchFamily="49" charset="0"/>
              <a:buChar char="o"/>
            </a:pPr>
            <a:r>
              <a:rPr lang="it-IT" sz="2600" dirty="0"/>
              <a:t>La </a:t>
            </a:r>
            <a:r>
              <a:rPr lang="it-IT" sz="2600" b="1" dirty="0" err="1"/>
              <a:t>Pseudocodifica</a:t>
            </a:r>
            <a:r>
              <a:rPr lang="it-IT" sz="2600" dirty="0"/>
              <a:t> è il secondo formalismo per la descrizione di un algoritmo.</a:t>
            </a:r>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r>
              <a:rPr lang="it-IT" sz="2600" dirty="0"/>
              <a:t>In questo caso, si utilizza un sottoinsieme del linguaggio naturale:</a:t>
            </a:r>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endParaRPr lang="it-IT" sz="2600" dirty="0"/>
          </a:p>
          <a:p>
            <a:endParaRPr lang="it-IT" sz="2600" dirty="0"/>
          </a:p>
          <a:p>
            <a:endParaRPr lang="it-IT" sz="2600" dirty="0"/>
          </a:p>
          <a:p>
            <a:pPr marL="457200" indent="-457200">
              <a:buFont typeface="Courier New" panose="02070309020205020404" pitchFamily="49" charset="0"/>
              <a:buChar char="o"/>
            </a:pPr>
            <a:r>
              <a:rPr lang="it-IT" sz="2600" dirty="0"/>
              <a:t>Lo scopo principale della </a:t>
            </a:r>
            <a:r>
              <a:rPr lang="it-IT" sz="2600" dirty="0" err="1"/>
              <a:t>pseudocodifica</a:t>
            </a:r>
            <a:r>
              <a:rPr lang="it-IT" sz="2600" dirty="0"/>
              <a:t> è di portare l’utente ad esprimere le proprie istruzioni in</a:t>
            </a:r>
          </a:p>
          <a:p>
            <a:r>
              <a:rPr lang="it-IT" sz="2600" dirty="0"/>
              <a:t>una forma naturale, utilizzando frasi ed espressioni elementari della lingua italiana che però siano univocamente interpretabili. </a:t>
            </a:r>
          </a:p>
          <a:p>
            <a:r>
              <a:rPr lang="it-IT" sz="2600" dirty="0"/>
              <a:t>Ciò permette di concentrarsi solo ed esclusivamente sulla soluzione logica del problema invece che sulla forma e sui vincoli da rispettare quando si scrive del codice.</a:t>
            </a:r>
          </a:p>
        </p:txBody>
      </p:sp>
      <p:pic>
        <p:nvPicPr>
          <p:cNvPr id="3" name="Immagine 2">
            <a:extLst>
              <a:ext uri="{FF2B5EF4-FFF2-40B4-BE49-F238E27FC236}">
                <a16:creationId xmlns:a16="http://schemas.microsoft.com/office/drawing/2014/main" id="{59E7CCDA-06D5-A0EF-FDE9-D1AA5B5A1F20}"/>
              </a:ext>
            </a:extLst>
          </p:cNvPr>
          <p:cNvPicPr>
            <a:picLocks noChangeAspect="1"/>
          </p:cNvPicPr>
          <p:nvPr/>
        </p:nvPicPr>
        <p:blipFill>
          <a:blip r:embed="rId3"/>
          <a:stretch>
            <a:fillRect/>
          </a:stretch>
        </p:blipFill>
        <p:spPr>
          <a:xfrm>
            <a:off x="9813481" y="1527753"/>
            <a:ext cx="4633823" cy="2068887"/>
          </a:xfrm>
          <a:prstGeom prst="rect">
            <a:avLst/>
          </a:prstGeom>
        </p:spPr>
      </p:pic>
    </p:spTree>
    <p:extLst>
      <p:ext uri="{BB962C8B-B14F-4D97-AF65-F5344CB8AC3E}">
        <p14:creationId xmlns:p14="http://schemas.microsoft.com/office/powerpoint/2010/main" val="9674129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0" y="0"/>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err="1">
                <a:ln>
                  <a:noFill/>
                </a:ln>
                <a:solidFill>
                  <a:prstClr val="white"/>
                </a:solidFill>
                <a:effectLst/>
                <a:uLnTx/>
                <a:uFillTx/>
                <a:latin typeface="Calibri" panose="020F0502020204030204" pitchFamily="34" charset="0"/>
                <a:cs typeface="Calibri" panose="020F0502020204030204" pitchFamily="34" charset="0"/>
                <a:sym typeface="Arial"/>
              </a:rPr>
              <a:t>Pseudocodifica</a:t>
            </a: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(2 di 3)</a:t>
            </a:r>
          </a:p>
        </p:txBody>
      </p:sp>
      <p:sp>
        <p:nvSpPr>
          <p:cNvPr id="7" name="CasellaDiTesto 6">
            <a:extLst>
              <a:ext uri="{FF2B5EF4-FFF2-40B4-BE49-F238E27FC236}">
                <a16:creationId xmlns:a16="http://schemas.microsoft.com/office/drawing/2014/main" id="{7ED76960-7D88-4998-DC30-DB2B672B9BCF}"/>
              </a:ext>
            </a:extLst>
          </p:cNvPr>
          <p:cNvSpPr txBox="1"/>
          <p:nvPr/>
        </p:nvSpPr>
        <p:spPr>
          <a:xfrm>
            <a:off x="327660" y="766642"/>
            <a:ext cx="14495780" cy="2492990"/>
          </a:xfrm>
          <a:prstGeom prst="rect">
            <a:avLst/>
          </a:prstGeom>
          <a:noFill/>
        </p:spPr>
        <p:txBody>
          <a:bodyPr wrap="square">
            <a:spAutoFit/>
          </a:bodyPr>
          <a:lstStyle/>
          <a:p>
            <a:pPr marL="457200" indent="-457200">
              <a:buFont typeface="Courier New" panose="02070309020205020404" pitchFamily="49" charset="0"/>
              <a:buChar char="o"/>
            </a:pPr>
            <a:r>
              <a:rPr lang="it-IT" sz="2600" dirty="0"/>
              <a:t>Vediamo un esempio pratico: voglio rappresentare con pseudocodice un algoritmo che descrive i passaggi da effettuare quando si vuole registrare qualcosa in tv con un videoregistratore.</a:t>
            </a:r>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endParaRPr lang="it-IT" sz="2600" dirty="0"/>
          </a:p>
          <a:p>
            <a:pPr lvl="1"/>
            <a:endParaRPr lang="it-IT" sz="2600" dirty="0"/>
          </a:p>
        </p:txBody>
      </p:sp>
      <p:pic>
        <p:nvPicPr>
          <p:cNvPr id="4" name="Immagine 3">
            <a:extLst>
              <a:ext uri="{FF2B5EF4-FFF2-40B4-BE49-F238E27FC236}">
                <a16:creationId xmlns:a16="http://schemas.microsoft.com/office/drawing/2014/main" id="{4803F521-D362-4C34-9AEC-1E46A289BD49}"/>
              </a:ext>
            </a:extLst>
          </p:cNvPr>
          <p:cNvPicPr>
            <a:picLocks noGrp="1" noRot="1" noChangeAspect="1" noMove="1" noResize="1" noEditPoints="1" noAdjustHandles="1" noChangeArrowheads="1" noChangeShapeType="1" noCrop="1"/>
          </p:cNvPicPr>
          <p:nvPr/>
        </p:nvPicPr>
        <p:blipFill>
          <a:blip r:embed="rId3"/>
          <a:stretch>
            <a:fillRect/>
          </a:stretch>
        </p:blipFill>
        <p:spPr>
          <a:xfrm>
            <a:off x="4513262" y="1722890"/>
            <a:ext cx="6047586" cy="4505190"/>
          </a:xfrm>
          <a:prstGeom prst="rect">
            <a:avLst/>
          </a:prstGeom>
        </p:spPr>
      </p:pic>
    </p:spTree>
    <p:extLst>
      <p:ext uri="{BB962C8B-B14F-4D97-AF65-F5344CB8AC3E}">
        <p14:creationId xmlns:p14="http://schemas.microsoft.com/office/powerpoint/2010/main" val="4068374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0" y="0"/>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err="1">
                <a:ln>
                  <a:noFill/>
                </a:ln>
                <a:solidFill>
                  <a:prstClr val="white"/>
                </a:solidFill>
                <a:effectLst/>
                <a:uLnTx/>
                <a:uFillTx/>
                <a:latin typeface="Calibri" panose="020F0502020204030204" pitchFamily="34" charset="0"/>
                <a:cs typeface="Calibri" panose="020F0502020204030204" pitchFamily="34" charset="0"/>
                <a:sym typeface="Arial"/>
              </a:rPr>
              <a:t>Pseudocodifica</a:t>
            </a: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(3 di 3)</a:t>
            </a:r>
          </a:p>
        </p:txBody>
      </p:sp>
      <p:sp>
        <p:nvSpPr>
          <p:cNvPr id="7" name="CasellaDiTesto 6">
            <a:extLst>
              <a:ext uri="{FF2B5EF4-FFF2-40B4-BE49-F238E27FC236}">
                <a16:creationId xmlns:a16="http://schemas.microsoft.com/office/drawing/2014/main" id="{7ED76960-7D88-4998-DC30-DB2B672B9BCF}"/>
              </a:ext>
            </a:extLst>
          </p:cNvPr>
          <p:cNvSpPr txBox="1"/>
          <p:nvPr/>
        </p:nvSpPr>
        <p:spPr>
          <a:xfrm>
            <a:off x="327660" y="766642"/>
            <a:ext cx="14495780" cy="2092881"/>
          </a:xfrm>
          <a:prstGeom prst="rect">
            <a:avLst/>
          </a:prstGeom>
          <a:noFill/>
        </p:spPr>
        <p:txBody>
          <a:bodyPr wrap="square">
            <a:spAutoFit/>
          </a:bodyPr>
          <a:lstStyle/>
          <a:p>
            <a:pPr marL="457200" indent="-457200">
              <a:buFont typeface="Courier New" panose="02070309020205020404" pitchFamily="49" charset="0"/>
              <a:buChar char="o"/>
            </a:pPr>
            <a:r>
              <a:rPr lang="it-IT" sz="2600" dirty="0"/>
              <a:t>Vediamo lo stesso esempio, ma questa volta con l’utilizzo di un diagramma di flusso:</a:t>
            </a:r>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endParaRPr lang="it-IT" sz="2600" dirty="0"/>
          </a:p>
          <a:p>
            <a:pPr lvl="1"/>
            <a:endParaRPr lang="it-IT" sz="2600" dirty="0"/>
          </a:p>
        </p:txBody>
      </p:sp>
      <p:pic>
        <p:nvPicPr>
          <p:cNvPr id="3" name="Immagine 2">
            <a:extLst>
              <a:ext uri="{FF2B5EF4-FFF2-40B4-BE49-F238E27FC236}">
                <a16:creationId xmlns:a16="http://schemas.microsoft.com/office/drawing/2014/main" id="{028C4EE2-2424-E330-A229-D0BE097ECE64}"/>
              </a:ext>
            </a:extLst>
          </p:cNvPr>
          <p:cNvPicPr>
            <a:picLocks noGrp="1" noRot="1" noChangeAspect="1" noMove="1" noResize="1" noEditPoints="1" noAdjustHandles="1" noChangeArrowheads="1" noChangeShapeType="1" noCrop="1"/>
          </p:cNvPicPr>
          <p:nvPr/>
        </p:nvPicPr>
        <p:blipFill>
          <a:blip r:embed="rId3"/>
          <a:stretch>
            <a:fillRect/>
          </a:stretch>
        </p:blipFill>
        <p:spPr>
          <a:xfrm>
            <a:off x="3444240" y="1401932"/>
            <a:ext cx="7597495" cy="4826147"/>
          </a:xfrm>
          <a:prstGeom prst="rect">
            <a:avLst/>
          </a:prstGeom>
        </p:spPr>
      </p:pic>
    </p:spTree>
    <p:extLst>
      <p:ext uri="{BB962C8B-B14F-4D97-AF65-F5344CB8AC3E}">
        <p14:creationId xmlns:p14="http://schemas.microsoft.com/office/powerpoint/2010/main" val="297865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 linguaggi di programmazione </a:t>
            </a:r>
            <a:r>
              <a:rPr lang="it-IT" sz="3200" b="1" dirty="0">
                <a:solidFill>
                  <a:prstClr val="white"/>
                </a:solidFill>
                <a:latin typeface="Calibri" panose="020F0502020204030204" pitchFamily="34" charset="0"/>
                <a:cs typeface="Calibri" panose="020F0502020204030204" pitchFamily="34" charset="0"/>
              </a:rPr>
              <a:t>ad alto e basso livello </a:t>
            </a: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( 2 di 5)</a:t>
            </a:r>
          </a:p>
        </p:txBody>
      </p:sp>
      <p:sp>
        <p:nvSpPr>
          <p:cNvPr id="4" name="CasellaDiTesto 3">
            <a:extLst>
              <a:ext uri="{FF2B5EF4-FFF2-40B4-BE49-F238E27FC236}">
                <a16:creationId xmlns:a16="http://schemas.microsoft.com/office/drawing/2014/main" id="{77F46B74-FA05-9B75-90D2-C52374B12222}"/>
              </a:ext>
            </a:extLst>
          </p:cNvPr>
          <p:cNvSpPr txBox="1"/>
          <p:nvPr/>
        </p:nvSpPr>
        <p:spPr>
          <a:xfrm>
            <a:off x="419100" y="939076"/>
            <a:ext cx="14627860" cy="4832092"/>
          </a:xfrm>
          <a:prstGeom prst="rect">
            <a:avLst/>
          </a:prstGeom>
          <a:noFill/>
        </p:spPr>
        <p:txBody>
          <a:bodyPr wrap="square">
            <a:spAutoFit/>
          </a:bodyPr>
          <a:lstStyle/>
          <a:p>
            <a:pPr marL="457200" indent="-457200">
              <a:buFont typeface="Courier New" panose="02070309020205020404" pitchFamily="49" charset="0"/>
              <a:buChar char="o"/>
            </a:pPr>
            <a:r>
              <a:rPr lang="it-IT" sz="2800" dirty="0"/>
              <a:t>Oltre al vero e proprio linguaggio macchina, </a:t>
            </a:r>
            <a:r>
              <a:rPr lang="it-IT" sz="2800" b="1" dirty="0"/>
              <a:t>anche il linguaggio assembly fa parte di questa categoria</a:t>
            </a:r>
            <a:r>
              <a:rPr lang="it-IT" sz="2800" dirty="0"/>
              <a:t>. </a:t>
            </a:r>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r>
              <a:rPr lang="it-IT" sz="2800" dirty="0"/>
              <a:t>Creato per funzionare su specifici processori, rappresenta le istruzioni con simboli e combinazioni comprensibili per gli esseri umani, a differenza del codice macchina. </a:t>
            </a:r>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r>
              <a:rPr lang="it-IT" sz="2800" dirty="0"/>
              <a:t>C’è, poi, bisogno di un </a:t>
            </a:r>
            <a:r>
              <a:rPr lang="it-IT" sz="2800" b="1" dirty="0" err="1"/>
              <a:t>assembler</a:t>
            </a:r>
            <a:r>
              <a:rPr lang="it-IT" sz="2800" dirty="0"/>
              <a:t> per</a:t>
            </a:r>
            <a:r>
              <a:rPr lang="it-IT" sz="2800" b="1" dirty="0"/>
              <a:t> convertirlo in linguaggio eseguibile dai computer</a:t>
            </a:r>
            <a:r>
              <a:rPr lang="it-IT" sz="2800" dirty="0"/>
              <a:t>. </a:t>
            </a:r>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r>
              <a:rPr lang="it-IT" sz="2800" dirty="0"/>
              <a:t>Tra i vantaggi del linguaggio assembly ci sono una maggiore velocità e un utilizzo minore della memoria.</a:t>
            </a:r>
          </a:p>
          <a:p>
            <a:pPr marL="457200" indent="-457200">
              <a:buFont typeface="Courier New" panose="02070309020205020404" pitchFamily="49" charset="0"/>
              <a:buChar char="o"/>
            </a:pPr>
            <a:endParaRPr lang="it-IT" sz="2800" dirty="0"/>
          </a:p>
        </p:txBody>
      </p:sp>
    </p:spTree>
    <p:extLst>
      <p:ext uri="{BB962C8B-B14F-4D97-AF65-F5344CB8AC3E}">
        <p14:creationId xmlns:p14="http://schemas.microsoft.com/office/powerpoint/2010/main" val="1785621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 linguaggi di programmazione </a:t>
            </a:r>
            <a:r>
              <a:rPr lang="it-IT" sz="3200" b="1" dirty="0">
                <a:solidFill>
                  <a:prstClr val="white"/>
                </a:solidFill>
                <a:latin typeface="Calibri" panose="020F0502020204030204" pitchFamily="34" charset="0"/>
                <a:cs typeface="Calibri" panose="020F0502020204030204" pitchFamily="34" charset="0"/>
              </a:rPr>
              <a:t>ad alto e basso livello </a:t>
            </a: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( 3 di 5)</a:t>
            </a:r>
          </a:p>
        </p:txBody>
      </p:sp>
      <p:sp>
        <p:nvSpPr>
          <p:cNvPr id="4" name="CasellaDiTesto 3">
            <a:extLst>
              <a:ext uri="{FF2B5EF4-FFF2-40B4-BE49-F238E27FC236}">
                <a16:creationId xmlns:a16="http://schemas.microsoft.com/office/drawing/2014/main" id="{77F46B74-FA05-9B75-90D2-C52374B12222}"/>
              </a:ext>
            </a:extLst>
          </p:cNvPr>
          <p:cNvSpPr txBox="1"/>
          <p:nvPr/>
        </p:nvSpPr>
        <p:spPr>
          <a:xfrm>
            <a:off x="419100" y="939076"/>
            <a:ext cx="14627860" cy="4401205"/>
          </a:xfrm>
          <a:prstGeom prst="rect">
            <a:avLst/>
          </a:prstGeom>
          <a:noFill/>
        </p:spPr>
        <p:txBody>
          <a:bodyPr wrap="square">
            <a:spAutoFit/>
          </a:bodyPr>
          <a:lstStyle/>
          <a:p>
            <a:pPr marL="457200" indent="-457200">
              <a:buFont typeface="Courier New" panose="02070309020205020404" pitchFamily="49" charset="0"/>
              <a:buChar char="o"/>
            </a:pPr>
            <a:r>
              <a:rPr lang="it-IT" sz="2800" b="1" dirty="0"/>
              <a:t>I linguaggi di programmazione ad </a:t>
            </a:r>
            <a:r>
              <a:rPr lang="it-IT" sz="2800" b="1" dirty="0">
                <a:highlight>
                  <a:srgbClr val="FFFF00"/>
                </a:highlight>
              </a:rPr>
              <a:t>alto livello</a:t>
            </a:r>
            <a:r>
              <a:rPr lang="it-IT" sz="2800" b="1" dirty="0"/>
              <a:t> </a:t>
            </a:r>
            <a:r>
              <a:rPr lang="it-IT" sz="2800" dirty="0"/>
              <a:t>sono quelli comunemente utilizzati ad oggi, </a:t>
            </a:r>
          </a:p>
          <a:p>
            <a:r>
              <a:rPr lang="it-IT" sz="2800" dirty="0"/>
              <a:t>      e </a:t>
            </a:r>
            <a:r>
              <a:rPr lang="it-IT" sz="2800" b="1" dirty="0"/>
              <a:t>sono più simili al modo di comunicare che conosciamo</a:t>
            </a:r>
            <a:r>
              <a:rPr lang="it-IT" sz="2800" dirty="0"/>
              <a:t>. </a:t>
            </a:r>
          </a:p>
          <a:p>
            <a:pPr marL="457200" indent="-457200">
              <a:buFont typeface="Courier New" panose="02070309020205020404" pitchFamily="49" charset="0"/>
              <a:buChar char="o"/>
            </a:pPr>
            <a:endParaRPr lang="it-IT" sz="2800" dirty="0"/>
          </a:p>
          <a:p>
            <a:pPr marL="457200" indent="-457200">
              <a:buFont typeface="Courier New" panose="02070309020205020404" pitchFamily="49" charset="0"/>
              <a:buChar char="o"/>
            </a:pPr>
            <a:r>
              <a:rPr lang="it-IT" sz="2800" dirty="0"/>
              <a:t>Sono formati da parole riconoscibili, generalmente in inglese, ed è quindi molto più facile scrivere il codice usando questi linguaggi.</a:t>
            </a:r>
            <a:r>
              <a:rPr lang="it-IT" sz="2800" b="1" dirty="0"/>
              <a:t> </a:t>
            </a:r>
          </a:p>
          <a:p>
            <a:pPr marL="457200" indent="-457200">
              <a:buFont typeface="Courier New" panose="02070309020205020404" pitchFamily="49" charset="0"/>
              <a:buChar char="o"/>
            </a:pPr>
            <a:endParaRPr lang="it-IT" sz="2800" b="1" dirty="0"/>
          </a:p>
          <a:p>
            <a:pPr marL="457200" indent="-457200">
              <a:buFont typeface="Courier New" panose="02070309020205020404" pitchFamily="49" charset="0"/>
              <a:buChar char="o"/>
            </a:pPr>
            <a:r>
              <a:rPr lang="it-IT" sz="2800" dirty="0"/>
              <a:t>Hanno il grande vantaggio di essere</a:t>
            </a:r>
            <a:r>
              <a:rPr lang="it-IT" sz="2800" b="1" dirty="0"/>
              <a:t> facili da leggere, comprendere, scrivere e modificare</a:t>
            </a:r>
            <a:r>
              <a:rPr lang="it-IT" sz="2800" dirty="0"/>
              <a:t>.</a:t>
            </a:r>
            <a:endParaRPr lang="it-IT" sz="2800" b="1" dirty="0"/>
          </a:p>
          <a:p>
            <a:pPr marL="457200" indent="-457200">
              <a:buFont typeface="Courier New" panose="02070309020205020404" pitchFamily="49" charset="0"/>
              <a:buChar char="o"/>
            </a:pPr>
            <a:endParaRPr lang="it-IT" sz="2800" b="1" dirty="0"/>
          </a:p>
          <a:p>
            <a:pPr marL="457200" indent="-457200">
              <a:buFont typeface="Courier New" panose="02070309020205020404" pitchFamily="49" charset="0"/>
              <a:buChar char="o"/>
            </a:pPr>
            <a:r>
              <a:rPr lang="it-IT" sz="2800" b="1" dirty="0"/>
              <a:t>Perché il computer li esegua serve un compilatore o un interprete</a:t>
            </a:r>
            <a:r>
              <a:rPr lang="it-IT" sz="2800" dirty="0"/>
              <a:t>, cosa che li rende un po’ più lenti. Con i dispositivi più moderni, tuttavia, le differenze nella velocità sono per lo più irrilevanti.</a:t>
            </a:r>
          </a:p>
        </p:txBody>
      </p:sp>
    </p:spTree>
    <p:extLst>
      <p:ext uri="{BB962C8B-B14F-4D97-AF65-F5344CB8AC3E}">
        <p14:creationId xmlns:p14="http://schemas.microsoft.com/office/powerpoint/2010/main" val="636715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26CD0B-B519-F332-76DD-E8503857606C}"/>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I linguaggi di programmazione </a:t>
            </a:r>
            <a:r>
              <a:rPr lang="it-IT" sz="3200" b="1" dirty="0">
                <a:solidFill>
                  <a:prstClr val="white"/>
                </a:solidFill>
                <a:latin typeface="Calibri" panose="020F0502020204030204" pitchFamily="34" charset="0"/>
                <a:cs typeface="Calibri" panose="020F0502020204030204" pitchFamily="34" charset="0"/>
              </a:rPr>
              <a:t>ad alto e basso livello </a:t>
            </a:r>
            <a:r>
              <a:rPr kumimoji="0" lang="it-IT" sz="3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Arial"/>
              </a:rPr>
              <a:t>( 4 di 5 )</a:t>
            </a:r>
          </a:p>
        </p:txBody>
      </p:sp>
      <p:sp>
        <p:nvSpPr>
          <p:cNvPr id="7" name="CasellaDiTesto 6">
            <a:extLst>
              <a:ext uri="{FF2B5EF4-FFF2-40B4-BE49-F238E27FC236}">
                <a16:creationId xmlns:a16="http://schemas.microsoft.com/office/drawing/2014/main" id="{D6310101-1D99-0B0F-C87B-45D711123BAB}"/>
              </a:ext>
            </a:extLst>
          </p:cNvPr>
          <p:cNvSpPr txBox="1"/>
          <p:nvPr/>
        </p:nvSpPr>
        <p:spPr>
          <a:xfrm>
            <a:off x="276860" y="821958"/>
            <a:ext cx="14963140" cy="4893647"/>
          </a:xfrm>
          <a:prstGeom prst="rect">
            <a:avLst/>
          </a:prstGeom>
          <a:noFill/>
        </p:spPr>
        <p:txBody>
          <a:bodyPr wrap="square">
            <a:spAutoFit/>
          </a:bodyPr>
          <a:lstStyle/>
          <a:p>
            <a:r>
              <a:rPr lang="it-IT" sz="2600" dirty="0"/>
              <a:t>I linguaggi ad alto livello possono poi essere ulteriormente divisi in sottogruppi:</a:t>
            </a:r>
          </a:p>
          <a:p>
            <a:endParaRPr lang="it-IT" sz="2600" dirty="0"/>
          </a:p>
          <a:p>
            <a:pPr marL="342900" indent="-342900">
              <a:buFont typeface="Wingdings" panose="05000000000000000000" pitchFamily="2" charset="2"/>
              <a:buChar char="Ø"/>
            </a:pPr>
            <a:r>
              <a:rPr lang="it-IT" sz="2600" b="1" dirty="0">
                <a:solidFill>
                  <a:schemeClr val="accent1">
                    <a:lumMod val="75000"/>
                  </a:schemeClr>
                </a:solidFill>
              </a:rPr>
              <a:t>Linguaggi di programmazione procedurali:</a:t>
            </a:r>
          </a:p>
          <a:p>
            <a:pPr>
              <a:buFont typeface="Arial" panose="020B0604020202020204" pitchFamily="34" charset="0"/>
              <a:buChar char="•"/>
            </a:pPr>
            <a:endParaRPr lang="it-IT" sz="2600" dirty="0"/>
          </a:p>
          <a:p>
            <a:pPr marL="457200" indent="-457200">
              <a:buFont typeface="Courier New" panose="02070309020205020404" pitchFamily="49" charset="0"/>
              <a:buChar char="o"/>
            </a:pPr>
            <a:r>
              <a:rPr lang="it-IT" sz="2600" dirty="0"/>
              <a:t>I linguaggi procedurali </a:t>
            </a:r>
            <a:r>
              <a:rPr lang="it-IT" sz="2600" b="1" dirty="0"/>
              <a:t>suddividono il codice in blocchi</a:t>
            </a:r>
            <a:r>
              <a:rPr lang="it-IT" sz="2600" dirty="0"/>
              <a:t>, che a seconda del linguaggio sono chiamati procedure, funzioni, o sottoprogrammi. </a:t>
            </a:r>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r>
              <a:rPr lang="it-IT" sz="2600" dirty="0"/>
              <a:t>Questi blocchi sono istruzioni che vengono poi eseguite in sequenza. Hanno il vantaggio di aiutare il programmatore a </a:t>
            </a:r>
            <a:r>
              <a:rPr lang="it-IT" sz="2600" b="1" dirty="0"/>
              <a:t>tenere traccia del flusso del programma in esecuzione</a:t>
            </a:r>
            <a:r>
              <a:rPr lang="it-IT" sz="2600" dirty="0"/>
              <a:t>; il codice si può inoltre riutilizzare in diverse parti del programma. </a:t>
            </a:r>
          </a:p>
          <a:p>
            <a:pPr marL="457200" indent="-457200">
              <a:buFont typeface="Courier New" panose="02070309020205020404" pitchFamily="49" charset="0"/>
              <a:buChar char="o"/>
            </a:pPr>
            <a:endParaRPr lang="it-IT" sz="2600" dirty="0"/>
          </a:p>
          <a:p>
            <a:pPr marL="457200" indent="-457200">
              <a:buFont typeface="Courier New" panose="02070309020205020404" pitchFamily="49" charset="0"/>
              <a:buChar char="o"/>
            </a:pPr>
            <a:r>
              <a:rPr lang="it-IT" sz="2600" dirty="0"/>
              <a:t>Alcuni esempi di linguaggi di programmazione procedurali includono Basic, Pascal e FORTRAN.</a:t>
            </a:r>
          </a:p>
        </p:txBody>
      </p:sp>
    </p:spTree>
    <p:extLst>
      <p:ext uri="{BB962C8B-B14F-4D97-AF65-F5344CB8AC3E}">
        <p14:creationId xmlns:p14="http://schemas.microsoft.com/office/powerpoint/2010/main" val="1218112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5F708049D8AE24EAB2B8258A3D482C5" ma:contentTypeVersion="2" ma:contentTypeDescription="Creare un nuovo documento." ma:contentTypeScope="" ma:versionID="6e0b066f60955ed2f07192aacb836bc4">
  <xsd:schema xmlns:xsd="http://www.w3.org/2001/XMLSchema" xmlns:xs="http://www.w3.org/2001/XMLSchema" xmlns:p="http://schemas.microsoft.com/office/2006/metadata/properties" xmlns:ns2="737dd65b-2ad1-43d8-83f1-0e98a3637f09" targetNamespace="http://schemas.microsoft.com/office/2006/metadata/properties" ma:root="true" ma:fieldsID="29ea1a716ace66fc541f1cef0cdf39ef" ns2:_="">
    <xsd:import namespace="737dd65b-2ad1-43d8-83f1-0e98a3637f0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7dd65b-2ad1-43d8-83f1-0e98a3637f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9B1895-3583-4A0E-88BD-7F5F9E0BEFCB}">
  <ds:schemaRefs>
    <ds:schemaRef ds:uri="737dd65b-2ad1-43d8-83f1-0e98a3637f0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29F5B2-DE6E-49DC-A267-0CF55ED75A60}">
  <ds:schemaRefs>
    <ds:schemaRef ds:uri="0aa8d5a0-c614-42de-80fd-0a80c91a21e6"/>
    <ds:schemaRef ds:uri="37420461-4ef5-4c33-8665-6abfcf3d4c3b"/>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592EB75-A6A5-4793-825E-1204496240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2313</TotalTime>
  <Words>5914</Words>
  <Application>Microsoft Office PowerPoint</Application>
  <PresentationFormat>Personalizzato</PresentationFormat>
  <Paragraphs>508</Paragraphs>
  <Slides>67</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67</vt:i4>
      </vt:variant>
    </vt:vector>
  </HeadingPairs>
  <TitlesOfParts>
    <vt:vector size="76" baseType="lpstr">
      <vt:lpstr>Arial</vt:lpstr>
      <vt:lpstr>Calibri</vt:lpstr>
      <vt:lpstr>Calibri Light</vt:lpstr>
      <vt:lpstr>Courier New</vt:lpstr>
      <vt:lpstr>inherit</vt:lpstr>
      <vt:lpstr>Rubik</vt:lpstr>
      <vt:lpstr>Tahoma</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dc:creator>
  <cp:lastModifiedBy>Bernardini Veronica</cp:lastModifiedBy>
  <cp:revision>137</cp:revision>
  <dcterms:created xsi:type="dcterms:W3CDTF">2022-08-22T17:22:56Z</dcterms:created>
  <dcterms:modified xsi:type="dcterms:W3CDTF">2025-02-05T19:38:33Z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0x01010035F708049D8AE24EAB2B8258A3D482C5</vt:lpwstr>
  </property>
</Properties>
</file>