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8" r:id="rId5"/>
    <p:sldId id="719" r:id="rId6"/>
    <p:sldId id="720" r:id="rId7"/>
    <p:sldId id="721" r:id="rId8"/>
    <p:sldId id="771" r:id="rId9"/>
    <p:sldId id="773" r:id="rId10"/>
    <p:sldId id="722" r:id="rId11"/>
    <p:sldId id="770" r:id="rId12"/>
    <p:sldId id="723" r:id="rId13"/>
    <p:sldId id="724" r:id="rId14"/>
    <p:sldId id="728" r:id="rId15"/>
    <p:sldId id="729" r:id="rId16"/>
    <p:sldId id="725" r:id="rId17"/>
    <p:sldId id="726" r:id="rId18"/>
    <p:sldId id="727" r:id="rId19"/>
    <p:sldId id="736" r:id="rId20"/>
    <p:sldId id="730" r:id="rId21"/>
    <p:sldId id="731" r:id="rId22"/>
    <p:sldId id="732" r:id="rId23"/>
    <p:sldId id="733" r:id="rId24"/>
    <p:sldId id="734" r:id="rId25"/>
    <p:sldId id="735" r:id="rId26"/>
    <p:sldId id="713" r:id="rId27"/>
    <p:sldId id="257" r:id="rId28"/>
    <p:sldId id="714" r:id="rId29"/>
    <p:sldId id="715" r:id="rId30"/>
    <p:sldId id="716" r:id="rId31"/>
    <p:sldId id="717" r:id="rId32"/>
    <p:sldId id="718" r:id="rId33"/>
    <p:sldId id="259" r:id="rId34"/>
    <p:sldId id="737" r:id="rId35"/>
    <p:sldId id="738" r:id="rId36"/>
    <p:sldId id="741" r:id="rId37"/>
    <p:sldId id="742" r:id="rId38"/>
    <p:sldId id="743" r:id="rId39"/>
    <p:sldId id="744" r:id="rId40"/>
    <p:sldId id="746" r:id="rId41"/>
    <p:sldId id="747" r:id="rId42"/>
    <p:sldId id="748" r:id="rId43"/>
    <p:sldId id="750" r:id="rId44"/>
    <p:sldId id="745" r:id="rId45"/>
    <p:sldId id="751" r:id="rId46"/>
    <p:sldId id="752" r:id="rId47"/>
    <p:sldId id="775" r:id="rId48"/>
    <p:sldId id="774" r:id="rId49"/>
    <p:sldId id="753" r:id="rId50"/>
    <p:sldId id="754" r:id="rId51"/>
    <p:sldId id="755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</p:sldIdLst>
  <p:sldSz cx="158400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122363"/>
            <a:ext cx="1188005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3602038"/>
            <a:ext cx="118800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24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693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365125"/>
            <a:ext cx="3415516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365125"/>
            <a:ext cx="10048548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44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1709739"/>
            <a:ext cx="1366206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4589464"/>
            <a:ext cx="1366206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2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1825625"/>
            <a:ext cx="673203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545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365126"/>
            <a:ext cx="13662065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1681163"/>
            <a:ext cx="67010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2505075"/>
            <a:ext cx="6701094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1681163"/>
            <a:ext cx="67340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2505075"/>
            <a:ext cx="6734095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35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41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2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987426"/>
            <a:ext cx="801903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566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457200"/>
            <a:ext cx="51088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987426"/>
            <a:ext cx="801903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2057400"/>
            <a:ext cx="51088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31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365126"/>
            <a:ext cx="136620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1825625"/>
            <a:ext cx="136620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4AC4-C0F6-4F6E-B779-70A77BE01B0E}" type="datetimeFigureOut">
              <a:rPr lang="it-IT" smtClean="0"/>
              <a:t>02/11/2023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6356351"/>
            <a:ext cx="5346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6356351"/>
            <a:ext cx="3564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23089-06CF-4009-B533-61B8F93B2B3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392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ython.org/" TargetMode="External"/><Relationship Id="rId4" Type="http://schemas.openxmlformats.org/officeDocument/2006/relationships/hyperlink" Target="https://docs.python.org/3/whatsnew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python.org/moin/WebFramewo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using/window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dentation_sty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eps.python.org/pep-0008/#tabs-or-spaces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onty_Python%27s_Flying_Circ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#comm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">
            <a:extLst>
              <a:ext uri="{FF2B5EF4-FFF2-40B4-BE49-F238E27FC236}">
                <a16:creationId xmlns:a16="http://schemas.microsoft.com/office/drawing/2014/main" id="{E6C70A78-06F2-ADF6-25E0-C4178FCA1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57" y="821472"/>
            <a:ext cx="7998135" cy="423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139700" lvl="0" algn="ctr"/>
            <a:r>
              <a:rPr lang="it-IT" sz="6600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Unit 1 – </a:t>
            </a:r>
          </a:p>
          <a:p>
            <a:pPr marL="139700" lvl="0" algn="ctr"/>
            <a:r>
              <a:rPr lang="it-IT" sz="6600" dirty="0">
                <a:solidFill>
                  <a:schemeClr val="accent1">
                    <a:lumMod val="75000"/>
                  </a:schemeClr>
                </a:solidFill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Introduzione, installazione e primi passi con Python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B10FBD-1EA6-764E-BB7E-082C443D4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3" t="-1085" r="1783" b="9796"/>
          <a:stretch/>
        </p:blipFill>
        <p:spPr>
          <a:xfrm>
            <a:off x="9982094" y="1033272"/>
            <a:ext cx="4789648" cy="47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31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Differenze tra Python 2 e Python 3 (2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divisione tra due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ora ritorna un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float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(per esempio: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5 / 2 == 2.5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);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funzioni come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range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map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zip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ora più efficienti;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metodi come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dict.keys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(),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dict.values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(), 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dict.items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() restituiscono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invece che creare nuove liste;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l'operatore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&lt;&gt;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altre sintassi duplicate e obsolete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 state rimosse;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alcuni moduli, metodi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funzioni sono stati rinominati per rispettare lo stile di scrittura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PEP 8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trovare in dettaglio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4"/>
              </a:rPr>
              <a:t>tutte le novità della versione 3.0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anche delle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4"/>
              </a:rPr>
              <a:t>successive versioni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5"/>
              </a:rPr>
              <a:t>sito ufficiale di Python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31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ar, device&#10;&#10;Description automatically generated">
            <a:extLst>
              <a:ext uri="{FF2B5EF4-FFF2-40B4-BE49-F238E27FC236}">
                <a16:creationId xmlns:a16="http://schemas.microsoft.com/office/drawing/2014/main" id="{7692ECE2-7968-481F-9BE4-981A63E2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5" y="-3463"/>
            <a:ext cx="12246076" cy="68884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3040404" y="1988840"/>
            <a:ext cx="9759267" cy="1963235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Python: punti di forza e uso</a:t>
            </a:r>
          </a:p>
        </p:txBody>
      </p:sp>
    </p:spTree>
    <p:extLst>
      <p:ext uri="{BB962C8B-B14F-4D97-AF65-F5344CB8AC3E}">
        <p14:creationId xmlns:p14="http://schemas.microsoft.com/office/powerpoint/2010/main" val="256872297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(1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Oggi esistono numerosi linguaggi di programmazione, ma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cosa spinge ad usare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cosa c’è di particolare in questo linguaggio? Esaminiamo alcuni dei punti di forza di Python ed alcune delle sue applicazioni principali.</a:t>
            </a:r>
          </a:p>
        </p:txBody>
      </p:sp>
      <p:pic>
        <p:nvPicPr>
          <p:cNvPr id="2050" name="Picture 2" descr="La storia del linguaggio di programmazione Python | Fit4Geek">
            <a:extLst>
              <a:ext uri="{FF2B5EF4-FFF2-40B4-BE49-F238E27FC236}">
                <a16:creationId xmlns:a16="http://schemas.microsoft.com/office/drawing/2014/main" id="{0EEF9AAE-3B79-8CF5-B983-365EA28ED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26" y="1708072"/>
            <a:ext cx="7073622" cy="438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10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(2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17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gratuito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completamente gratuito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(oltre che Open Source)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 è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usarlo e distribuirlo senza restrizioni di copyright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Nonostante sia free, da oltre 25 anni Python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una comunità molto attiva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riceve costantemente miglioramenti che lo mantengono aggiornato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al passo coi tempi.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multi-paradigma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multi-paradigma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supporta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sia la programmazione procedurale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(che fa uso delle funzioni),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sia la programmazione ad oggetti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(includendo funzionalità come l'ereditarietà singola e multipla, l'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overloading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degli operatori e il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duck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typing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 Inoltre supporta anche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diversi elementi della programmazione funzionale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(come iteratori e generatori).</a:t>
            </a:r>
          </a:p>
        </p:txBody>
      </p:sp>
    </p:spTree>
    <p:extLst>
      <p:ext uri="{BB962C8B-B14F-4D97-AF65-F5344CB8AC3E}">
        <p14:creationId xmlns:p14="http://schemas.microsoft.com/office/powerpoint/2010/main" val="2210162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(3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5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multipiattaforma (portabile)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è un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linguaggio portabile sviluppato in ANSI 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È possibile usarlo su diverse piattaforme come: Unix, Linux, Windows, DOS, Macintosh, Sistemi Real Time, OS/2, cellulari Android e iOS. Ciò è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perché si tratta di un linguaggio interpretato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quindi lo stesso codice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eseguito su qualsiasi piattaforma purché abbia l’interprete Python installato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facile da usare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di alto livello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è al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tempo stesso semplice e potente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sintassi, i diversi moduli e le funzioni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già inclusi nel linguaggio,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consistenti, intuitivi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facili da imparare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il design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basa sul principio del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least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astonishment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(cioè della "minor sorpresa":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comportamento del programma coincide con quanto ci si aspetta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 Proprio come una sorta di C con tante librerie, ma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meno difficoltà nel creare un codice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555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(4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7234816" cy="4543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ricco di librerie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installazione di Python include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standard library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cioè una collezione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200 moduli per svolgere i compiti più disparati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come ad esempio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l'interazione con il sistema operativo e il filesystem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 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gestione di diversi protocolli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Inoltre,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Package Index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consente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scaricare e installare migliaia di moduli aggiuntivi creati e mantenuti dalla comunità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6" name="Immagine 5" descr="Immagine che contiene testo, schermata, cerchio, diagramma&#10;&#10;Descrizione generata automaticamente">
            <a:extLst>
              <a:ext uri="{FF2B5EF4-FFF2-40B4-BE49-F238E27FC236}">
                <a16:creationId xmlns:a16="http://schemas.microsoft.com/office/drawing/2014/main" id="{7C03146B-3ADF-4B0C-5F66-DE6A69AD5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6" y="1241637"/>
            <a:ext cx="7782230" cy="437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84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(5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590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interpretato, ma veloce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Essendo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interpretato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molti penseranno che ciò sia un difetto: Il vecchio BASIC è abbastanza lento e pesante. Ma perché? </a:t>
            </a:r>
          </a:p>
          <a:p>
            <a:pPr marL="1397000" marR="0" lvl="2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interpretato esegue e traduce in linguaggio macchina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riga di codice una alla volta durante l’esecuzione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al contrario di uno compilato che durante lo sviluppo dell’applicazione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traduce già tutto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Solo che non siamo più ai tempi del BASIC;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programmi in Python vengono automaticamente precompilati in un formato chiamato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bytecode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prima di essere eseguiti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Questo formato è più compatto ed efficiente e garantisce quindi prestazione elevate. 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Inoltre, diverse strutture dati, funzioni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moduli di Python sono implementati internamente in C per essere ancora più performanti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Questi aspetti, perciò, annullano lo svantaggio.</a:t>
            </a:r>
          </a:p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06806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Perché usare Python: I punti di forza (6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9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Gestisce automaticamente la memoria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è un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linguaggio di alto livello che adotta un meccanismo di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garbage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collection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si occupa automaticamente dell'allocazione e del rilascio della memoria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Questo consente al programmatore di usare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variabili liberamente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senza doversi preoccupare di dichiararle e di allocare e rilasciare spazi di memoria manualmente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(cosa che è invece necessaria in linguaggi di più basso livello come il C o il C++).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integrabile con altri linguaggi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Oltre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all'interprete classico scritto in C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(chiamato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esistono anche altri interpreti che consentono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l'integrazione con diversi altri linguaggi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IronPython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consente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utilizzare Python all'interno del framework .NET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di usarne le sue funzioni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di interagire con altri linguaggi .NET. Per poter invece integrare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e Java è possibile utilizzare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Esistono poi altri interpreti, come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un'implementazione altamente performante scritta in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224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Cosa si può fare con Python (1 di 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(4 di x)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accennato precedentemente, 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dotazione standard e le librerie di terze parti completano Python con funzionalità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lo rendono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strumento duttile in svariati ambiti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3076" name="Picture 4" descr="Come usare il linguaggio di programmazione Python su PC e MAC">
            <a:extLst>
              <a:ext uri="{FF2B5EF4-FFF2-40B4-BE49-F238E27FC236}">
                <a16:creationId xmlns:a16="http://schemas.microsoft.com/office/drawing/2014/main" id="{183F5CF1-08BC-AEC2-8E74-5A7F03A4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287" y="1803156"/>
            <a:ext cx="81915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12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Cosa si può fare con Python (2 di 4)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48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Programmazione GUI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Python è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scrivere interfacce grafiche (GUI)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usando tutti i maggiori toolkit: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Tkinter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già incluso nella standard library e basato su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Tcl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/Tk.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PyQt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PySide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permettono di utilizzare con Python il toolkit Qt (sia la versione 4 che la 5),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framework multipiattaforma storicamente realizzato da Nokia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PyGtk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basato sul popolare toolkit GTK.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wxPython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un'interfaccia Python per il toolkit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wxWidgets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programmi che usano questi toolkit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in grado di essere eseguiti su tutte le maggiori piattaforme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(Linux, Windows, Mac).</a:t>
            </a:r>
          </a:p>
        </p:txBody>
      </p:sp>
    </p:spTree>
    <p:extLst>
      <p:ext uri="{BB962C8B-B14F-4D97-AF65-F5344CB8AC3E}">
        <p14:creationId xmlns:p14="http://schemas.microsoft.com/office/powerpoint/2010/main" val="119184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ar, device&#10;&#10;Description automatically generated">
            <a:extLst>
              <a:ext uri="{FF2B5EF4-FFF2-40B4-BE49-F238E27FC236}">
                <a16:creationId xmlns:a16="http://schemas.microsoft.com/office/drawing/2014/main" id="{7692ECE2-7968-481F-9BE4-981A63E2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5" y="-3463"/>
            <a:ext cx="12246076" cy="68884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3040404" y="1988840"/>
            <a:ext cx="9759267" cy="1963235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Introduzione a Python</a:t>
            </a:r>
          </a:p>
        </p:txBody>
      </p:sp>
    </p:spTree>
    <p:extLst>
      <p:ext uri="{BB962C8B-B14F-4D97-AF65-F5344CB8AC3E}">
        <p14:creationId xmlns:p14="http://schemas.microsoft.com/office/powerpoint/2010/main" val="383938549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Cosa si può fare con Python (3 di 4)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9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Sviluppo Web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svariate possibilità per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 sviluppo Web sia ad alto che a basso livello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Per realizzare siti ed applicazioni web sono disponibili diversi web framework come: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Django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uno dei framework web più popolari che fornisce diversi strumenti per realizzare siti e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webapp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Flask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 "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microframework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 che permette </a:t>
            </a:r>
            <a:r>
              <a:rPr lang="it-IT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creare rapidamente siti semplici.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Web2py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 altro ottimo framework facile da usare.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poi disponibili diversi altri web framework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permettono la realizzazione di ogni tipologia di sito 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webapp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sito ufficiale di Python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include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un elenco di web framework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(completi di una breve descrizione) e una guida che spiega come usare Python bel web.</a:t>
            </a:r>
          </a:p>
        </p:txBody>
      </p:sp>
    </p:spTree>
    <p:extLst>
      <p:ext uri="{BB962C8B-B14F-4D97-AF65-F5344CB8AC3E}">
        <p14:creationId xmlns:p14="http://schemas.microsoft.com/office/powerpoint/2010/main" val="3684343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Cosa si può fare con Python (4 di 4)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514656" cy="569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piattaforma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Google App Engine permette di avviare le proprie applicazioni Web nell’infrastruttura Google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App Engine ha un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ambiente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runtime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Python dedicato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include l’interprete Python e la libreria standard Python.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invece si vuole scendere più 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basso livello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esistono moduli della standard library come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socket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httplib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urllib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anche alcuni framework a supporto della programmazione di rete. Uno fra tutti è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Twisted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 potente network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engine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event-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driven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– scritto in Python –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supporta molti protocolli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rete inclusi SMTP, POP3, IMAP, SSHv2 e DNS.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possibile usare Python anche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accedere ai database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La standard library include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un'interfaccia per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SQLite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è anche possibile installare moduli per interfacciarsi con altri database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PostgreSQL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Oracle, MySQL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 altri).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realizzazione di giochi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Pygame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 ottimo framework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ne permette lo sviluppo in modo semplice e intuitivo.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realizzare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applicazioni scientifiche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SciPy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fornisce un ecosistema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tool per la matematica, le scienze e l'ingegneria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587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Chi usa Python (1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279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Oggi Python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utilizzato in molte grandi realtà del mercato informatico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tra cui: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NASA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 Python per lo sviluppo di sistemi di controllo;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Yahoo!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ha sviluppato in Python alcuni servizi di internet;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Google,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Youtube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RedHat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usano Python.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1920299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ar, device&#10;&#10;Description automatically generated">
            <a:extLst>
              <a:ext uri="{FF2B5EF4-FFF2-40B4-BE49-F238E27FC236}">
                <a16:creationId xmlns:a16="http://schemas.microsoft.com/office/drawing/2014/main" id="{7692ECE2-7968-481F-9BE4-981A63E2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5" y="-3463"/>
            <a:ext cx="12246076" cy="68884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3040404" y="1988840"/>
            <a:ext cx="9759267" cy="1963235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Installazione</a:t>
            </a:r>
          </a:p>
        </p:txBody>
      </p:sp>
    </p:spTree>
    <p:extLst>
      <p:ext uri="{BB962C8B-B14F-4D97-AF65-F5344CB8AC3E}">
        <p14:creationId xmlns:p14="http://schemas.microsoft.com/office/powerpoint/2010/main" val="159488483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it-IT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Installazione di Python (1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58464"/>
            <a:ext cx="15394075" cy="1463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lvl="0" indent="-342900">
              <a:buFont typeface="Courier New" panose="02070309020205020404" pitchFamily="49" charset="0"/>
              <a:buChar char="o"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Due opzioni disponibili</a:t>
            </a:r>
          </a:p>
          <a:p>
            <a:pPr marL="939800" lvl="1" indent="-342900">
              <a:buFont typeface="Arial" panose="020B0604020202020204" pitchFamily="34" charset="0"/>
              <a:buChar char="•"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Dal Microsoft Store</a:t>
            </a:r>
          </a:p>
          <a:p>
            <a:pPr marL="139700" lvl="0"/>
            <a:endParaRPr lang="it-IT" sz="30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5" name="Immagine 4" descr="Immagine che contiene testo, Software multimediale, software, Software per la grafica&#10;&#10;Descrizione generata automaticamente">
            <a:extLst>
              <a:ext uri="{FF2B5EF4-FFF2-40B4-BE49-F238E27FC236}">
                <a16:creationId xmlns:a16="http://schemas.microsoft.com/office/drawing/2014/main" id="{9A7BC772-EF96-6C76-5FAA-0A4626576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142" y="891938"/>
            <a:ext cx="11096031" cy="50741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0AF3F978-0C64-57A9-A672-4EBE43E62F2C}"/>
              </a:ext>
            </a:extLst>
          </p:cNvPr>
          <p:cNvSpPr/>
          <p:nvPr/>
        </p:nvSpPr>
        <p:spPr>
          <a:xfrm>
            <a:off x="4973934" y="2100105"/>
            <a:ext cx="2080009" cy="1949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647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Python (2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58464"/>
            <a:ext cx="1539407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9398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Dal sito ufficiale: </a:t>
            </a:r>
            <a:r>
              <a:rPr kumimoji="0" lang="it-IT" sz="2400" b="0" i="0" u="sng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Download Python | Python.org</a:t>
            </a:r>
            <a:endParaRPr kumimoji="0" lang="it-IT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E0161EA-A2DB-A4A6-231B-448361BE4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213" y="1358836"/>
            <a:ext cx="11631648" cy="476316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5CAD210E-31C4-08C5-9322-13256BA30047}"/>
              </a:ext>
            </a:extLst>
          </p:cNvPr>
          <p:cNvSpPr/>
          <p:nvPr/>
        </p:nvSpPr>
        <p:spPr>
          <a:xfrm>
            <a:off x="3356149" y="3486781"/>
            <a:ext cx="1899139" cy="522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952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Python (3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138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Individuata la versione, selezionare l’eseguibile per il proprio Sistema Operativo;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scaricato 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l’eseguibile, si seguano i passaggi presenti in queste diapositive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 descr="Immagine che contiene testo, elettronica, schermata, Sistema operativo&#10;&#10;Descrizione generata automaticamente">
            <a:extLst>
              <a:ext uri="{FF2B5EF4-FFF2-40B4-BE49-F238E27FC236}">
                <a16:creationId xmlns:a16="http://schemas.microsoft.com/office/drawing/2014/main" id="{6690C3E5-EAB9-1933-6499-4A76E4DC3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48" y="2282589"/>
            <a:ext cx="6287377" cy="3896269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276DCD94-F749-C2A1-D10D-1A2C5E371947}"/>
              </a:ext>
            </a:extLst>
          </p:cNvPr>
          <p:cNvSpPr/>
          <p:nvPr/>
        </p:nvSpPr>
        <p:spPr>
          <a:xfrm>
            <a:off x="6561581" y="4719963"/>
            <a:ext cx="1899139" cy="5225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31506D6-A862-E36D-7575-4C696EA03FC1}"/>
              </a:ext>
            </a:extLst>
          </p:cNvPr>
          <p:cNvSpPr/>
          <p:nvPr/>
        </p:nvSpPr>
        <p:spPr>
          <a:xfrm>
            <a:off x="6502206" y="5785091"/>
            <a:ext cx="1726490" cy="2106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350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Python (4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L’installer su richiesta aggiungerà anche i seguenti componenti: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un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IDE che rispetto alla CLI permette l’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autocompletamento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il debug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Pip</a:t>
            </a: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installare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package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</a:t>
            </a:r>
            <a:endParaRPr lang="it-IT" sz="24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Test suite</a:t>
            </a:r>
          </a:p>
        </p:txBody>
      </p:sp>
      <p:pic>
        <p:nvPicPr>
          <p:cNvPr id="5" name="Immagine 4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B2DC461F-200C-8B2D-644D-DF7984D46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22" y="2245343"/>
            <a:ext cx="630643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Python (5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L’installer aggiungerà il percorso di installazione alla variabile d’ambiente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path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</p:txBody>
      </p:sp>
      <p:pic>
        <p:nvPicPr>
          <p:cNvPr id="4" name="Immagine 3" descr="Immagine che contiene testo, elettronica, schermata, Sistema operativo&#10;&#10;Descrizione generata automaticamente">
            <a:extLst>
              <a:ext uri="{FF2B5EF4-FFF2-40B4-BE49-F238E27FC236}">
                <a16:creationId xmlns:a16="http://schemas.microsoft.com/office/drawing/2014/main" id="{75D0D14B-7BD7-736D-16D2-D91E0933F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349" y="1476102"/>
            <a:ext cx="628737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50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Python (6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Python è stato installato correttamente, sarà visualizzato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breve messaggio che indica la versione dell'interprete di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seguita dal prompt (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&gt;&gt;&gt;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Sul sito ufficiale è inoltre disponibile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una guida all'installazione e all'uso di Python su Windows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5" name="Immagine 4" descr="Immagine che contiene testo, elettronica, schermata, Sistema operativo&#10;&#10;Descrizione generata automaticamente">
            <a:extLst>
              <a:ext uri="{FF2B5EF4-FFF2-40B4-BE49-F238E27FC236}">
                <a16:creationId xmlns:a16="http://schemas.microsoft.com/office/drawing/2014/main" id="{226FF131-4F88-C13A-8533-007ABE23F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31" y="1596683"/>
            <a:ext cx="6296904" cy="390579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95DFE7D-B39B-0852-885C-9F92C73DF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159" y="2131890"/>
            <a:ext cx="8759785" cy="28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2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48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di programmazione moderno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dalla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sintassi semplice e potente che ne facilita l’apprendimento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Gli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ambiti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applicazione di questo linguaggio di programmazione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svariati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sviluppo di siti o applicazioni Web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desktop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realizzazione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interfacce grafiche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amministrazione di sistema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calcolo scientifico e numerico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database, giochi, grafica 3D, eccetera.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Prima di iniziare, può essere utile capire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e dove è nato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Per farlo bisogna tornare un po’ indietro nel tempo precisamente nei primi anni ottanta.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quegli anni, al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National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Research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Institute for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Mathematics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and Computer Science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(CWI) di Amsterdam, alcuni ricercatori tra cui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Guido Van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Rossum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svilupparono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linguaggio di nome ABC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molto potente ed elegante, che era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diventato popolare nel mondo Unix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6751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Installazione di Visual Studio Code (1 di 1)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A10F5B31-4043-8825-85AE-C737AC127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582804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installato Visual Studio Code, aggiungere le seguenti estensioni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4772A94-9870-1D9B-2275-4F4BE849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110" y="588829"/>
            <a:ext cx="7306871" cy="5680341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324FD24F-52AC-54A6-674A-46D4AEEBCD0D}"/>
              </a:ext>
            </a:extLst>
          </p:cNvPr>
          <p:cNvSpPr/>
          <p:nvPr/>
        </p:nvSpPr>
        <p:spPr>
          <a:xfrm>
            <a:off x="7315200" y="1457891"/>
            <a:ext cx="2622618" cy="6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AD2F9EF-A935-5B7A-128D-4C252066EAB2}"/>
              </a:ext>
            </a:extLst>
          </p:cNvPr>
          <p:cNvSpPr/>
          <p:nvPr/>
        </p:nvSpPr>
        <p:spPr>
          <a:xfrm>
            <a:off x="7306830" y="2062464"/>
            <a:ext cx="2622618" cy="6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557EF79-1D77-3338-858F-44869B94203D}"/>
              </a:ext>
            </a:extLst>
          </p:cNvPr>
          <p:cNvSpPr/>
          <p:nvPr/>
        </p:nvSpPr>
        <p:spPr>
          <a:xfrm>
            <a:off x="7308507" y="3290033"/>
            <a:ext cx="2622618" cy="6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4CD0179-3A96-77F6-063B-2EE6F8AC3E8B}"/>
              </a:ext>
            </a:extLst>
          </p:cNvPr>
          <p:cNvSpPr/>
          <p:nvPr/>
        </p:nvSpPr>
        <p:spPr>
          <a:xfrm>
            <a:off x="7300136" y="4487461"/>
            <a:ext cx="2622618" cy="6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5055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ar, device&#10;&#10;Description automatically generated">
            <a:extLst>
              <a:ext uri="{FF2B5EF4-FFF2-40B4-BE49-F238E27FC236}">
                <a16:creationId xmlns:a16="http://schemas.microsoft.com/office/drawing/2014/main" id="{7692ECE2-7968-481F-9BE4-981A63E2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5" y="-3463"/>
            <a:ext cx="12246076" cy="68884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3040404" y="1988840"/>
            <a:ext cx="9759267" cy="1963235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L'interprete Python e l'IDLE</a:t>
            </a:r>
          </a:p>
        </p:txBody>
      </p:sp>
    </p:spTree>
    <p:extLst>
      <p:ext uri="{BB962C8B-B14F-4D97-AF65-F5344CB8AC3E}">
        <p14:creationId xmlns:p14="http://schemas.microsoft.com/office/powerpoint/2010/main" val="1522457697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L'interprete Python e l'IDLE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3907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visto in precedenza, se si lancia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 riga di comando, sia in ambiente Windows che Linux, viene mostrato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nuovo prompt caratterizzato da 3 caratteri di maggiore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(&gt;&gt;&gt;) che da adesso chiameremo </a:t>
            </a:r>
            <a:r>
              <a:rPr kumimoji="0" lang="it-IT" sz="2400" b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interprete interattivo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L'interprete interattivo è in grado di leggere e valutare man mano le espressioni inserite dall'utente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è anche in grado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 script contenenti sequenze di istruzioni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digitando il comando:</a:t>
            </a:r>
          </a:p>
          <a:p>
            <a:pPr marL="1854200" lvl="3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script.py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interessante aprire 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piccola parentesi su quello che succede quando si esegue uno script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scendendo un po’ più nel dettaglio.</a:t>
            </a:r>
          </a:p>
        </p:txBody>
      </p:sp>
    </p:spTree>
    <p:extLst>
      <p:ext uri="{BB962C8B-B14F-4D97-AF65-F5344CB8AC3E}">
        <p14:creationId xmlns:p14="http://schemas.microsoft.com/office/powerpoint/2010/main" val="494581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L'interprete Python e l'IDLE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3169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volta che viene invocato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comando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codice scritto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scansionato per token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ognuno dei quali viene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analizzato dentro una struttura logica ad albero che rappresenta il programma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Tale struttura viene, infine, trasformata in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bytecode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(file con estensione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potere eseguire questi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bytecode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utilizza un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apposito interprete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noto come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macchina virtuale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PVM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7B601C1-8255-A41A-F30D-AE73A484C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49" y="3540088"/>
            <a:ext cx="55149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2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Esecuzione da riga di comando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1)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1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Torniamo a concentrarci sul funzionamento base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dell’interprete interattivo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In questa modalità, digitando dei comandi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si ottiene subito una risposta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6653F7A-025D-9F8D-F42E-078F7C78B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501" y="1878200"/>
            <a:ext cx="9565072" cy="310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50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Esecuzione di script.py (1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851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Ma come si fa 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creare ed eseguire un file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? Per prima cosa bisogna generare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semplice file di testo e salvarlo con estensione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per esempio,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helloworld.py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questo punto si apre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file creato con un qualsiasi editor di testi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Notepad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Notepad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++, VS Code, Sublime Text o simili) e si scrive:</a:t>
            </a:r>
          </a:p>
          <a:p>
            <a:pPr marL="1854200" lvl="3" indent="-342900"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print("Hello World!")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primo esempio, si aggiunge al file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helloworld.py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una sola riga di codice, costituita dalla funzione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print()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come risultato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stamperà una stringa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Eseguendo il file da terminale, otterremo quanto segue:</a:t>
            </a:r>
          </a:p>
        </p:txBody>
      </p:sp>
    </p:spTree>
    <p:extLst>
      <p:ext uri="{BB962C8B-B14F-4D97-AF65-F5344CB8AC3E}">
        <p14:creationId xmlns:p14="http://schemas.microsoft.com/office/powerpoint/2010/main" val="148527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Esecuzione di script.py (2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1855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7E7F10-961D-86BD-7BB3-A2974BA3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14" y="1167479"/>
            <a:ext cx="9505645" cy="452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45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Usare IDLE (1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9053566" cy="511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Ora che si è visto brevemente come eseguire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file Python da linea di comando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si può esaminare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ambiente visuale che permette di modificare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eseguire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fare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debug di programmi Python da un’unica interfaccia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</a:p>
          <a:p>
            <a:pPr marL="139700" marR="0" lvl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ctr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Integrated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Development and Learning Environment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offre un'interfaccia visuale per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può essere eseguito in ambiente Windows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Linux o Mac OS.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Esso viene avviato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da uno script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idle.pyw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che nelle recenti versioni di Windows si trova in C:\Python3X\Lib\idlelib.</a:t>
            </a:r>
          </a:p>
        </p:txBody>
      </p:sp>
      <p:pic>
        <p:nvPicPr>
          <p:cNvPr id="4" name="Immagine 3" descr="Immagine che contiene testo, schermata, software, Sistema operativo&#10;&#10;Descrizione generata automaticamente">
            <a:extLst>
              <a:ext uri="{FF2B5EF4-FFF2-40B4-BE49-F238E27FC236}">
                <a16:creationId xmlns:a16="http://schemas.microsoft.com/office/drawing/2014/main" id="{E20F5C37-53F9-0E51-B5C4-663BE3C64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35" y="1309391"/>
            <a:ext cx="6039693" cy="423921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0400365-EE7F-04BA-DF65-A166AD47E02E}"/>
              </a:ext>
            </a:extLst>
          </p:cNvPr>
          <p:cNvSpPr/>
          <p:nvPr/>
        </p:nvSpPr>
        <p:spPr>
          <a:xfrm>
            <a:off x="10088544" y="3647552"/>
            <a:ext cx="1889090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4615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Usare IDLE (2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8" y="648416"/>
            <a:ext cx="15373979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Avviando IDLE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apparirà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finestra con l’ormai noto prompt dei comandi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(&gt;&gt;&gt;)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voci di menu che si è abituati a vedere in altre applicazioni simili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03B568E-4A3E-E7DB-BC1B-DDD66FF0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530" y="1661866"/>
            <a:ext cx="8869013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01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Aprire ed eseguire un file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1)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8" y="648416"/>
            <a:ext cx="15373979" cy="175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aprire un file Python già esistente possiamo selezionare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 -&gt; Open (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Ctrl+O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mentre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crearne uno nuovo possiamo selezionare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 -&gt; New Window (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Ctrl+N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entrambe i casi,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sarà possibile eseguire lo script selezionando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Run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-&gt; </a:t>
            </a:r>
            <a:r>
              <a:rPr kumimoji="0" lang="it-IT" sz="240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RunModule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(F5)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dal menu</a:t>
            </a:r>
          </a:p>
        </p:txBody>
      </p:sp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6192B978-F30E-5EC4-51CB-2AF28CEB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82" y="3085292"/>
            <a:ext cx="4810796" cy="2467319"/>
          </a:xfrm>
          <a:prstGeom prst="rect">
            <a:avLst/>
          </a:prstGeom>
        </p:spPr>
      </p:pic>
      <p:pic>
        <p:nvPicPr>
          <p:cNvPr id="9" name="Immagine 8" descr="Immagine che contiene testo, schermata, software, schermo&#10;&#10;Descrizione generata automaticamente">
            <a:extLst>
              <a:ext uri="{FF2B5EF4-FFF2-40B4-BE49-F238E27FC236}">
                <a16:creationId xmlns:a16="http://schemas.microsoft.com/office/drawing/2014/main" id="{19203FDE-BFF4-3630-5C6D-080D88AB47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002" y="2709001"/>
            <a:ext cx="817359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2697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Tale linguaggio fu concepito come successore di BASIC, Pascal 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Awk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Qualche anno dopo Guido Van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Rossum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ebbe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serie di idee mirate al miglioramento di ABC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 pertanto si mise 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lavorare allo sviluppo di un nuovo linguaggio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appunto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rima 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release è datata 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20 febbraio 1991</a:t>
            </a:r>
          </a:p>
        </p:txBody>
      </p:sp>
      <p:pic>
        <p:nvPicPr>
          <p:cNvPr id="4" name="Picture 2" descr="Python Logo, symbol, meaning, history, PNG, brand">
            <a:extLst>
              <a:ext uri="{FF2B5EF4-FFF2-40B4-BE49-F238E27FC236}">
                <a16:creationId xmlns:a16="http://schemas.microsoft.com/office/drawing/2014/main" id="{01256C93-BE11-98EB-6ECE-463402137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8" b="30546"/>
          <a:stretch/>
        </p:blipFill>
        <p:spPr bwMode="auto">
          <a:xfrm>
            <a:off x="4071513" y="3717524"/>
            <a:ext cx="7697047" cy="20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59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tar, device&#10;&#10;Description automatically generated">
            <a:extLst>
              <a:ext uri="{FF2B5EF4-FFF2-40B4-BE49-F238E27FC236}">
                <a16:creationId xmlns:a16="http://schemas.microsoft.com/office/drawing/2014/main" id="{7692ECE2-7968-481F-9BE4-981A63E2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975" y="-3463"/>
            <a:ext cx="12246076" cy="6888419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6739BF-A914-4793-A453-B00A45B517E4}"/>
              </a:ext>
            </a:extLst>
          </p:cNvPr>
          <p:cNvSpPr txBox="1"/>
          <p:nvPr/>
        </p:nvSpPr>
        <p:spPr>
          <a:xfrm>
            <a:off x="3040404" y="1988840"/>
            <a:ext cx="9759267" cy="1963235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Primi passi</a:t>
            </a:r>
          </a:p>
        </p:txBody>
      </p:sp>
    </p:spTree>
    <p:extLst>
      <p:ext uri="{BB962C8B-B14F-4D97-AF65-F5344CB8AC3E}">
        <p14:creationId xmlns:p14="http://schemas.microsoft.com/office/powerpoint/2010/main" val="411413992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Le funzioni print e input (1 di 1)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222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questa sezione si farà conoscenza di due funzioni basilari di Python: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Queste funzioni servono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rispettivamente a mostrare e a chiedere valori all'utente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Entrambe sono particolarmente utili durante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creazione dei primi test e programmi a riga di comando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5122" name="Picture 2" descr="Python.NET ora in versione 3.0.0 | HTML.it">
            <a:extLst>
              <a:ext uri="{FF2B5EF4-FFF2-40B4-BE49-F238E27FC236}">
                <a16:creationId xmlns:a16="http://schemas.microsoft.com/office/drawing/2014/main" id="{43EA8B94-FF01-6753-E623-8F24E67C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94" y="2552281"/>
            <a:ext cx="8256486" cy="34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788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(1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954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è visto, precedentemente,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serve 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“stampare” in output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(tipicamente sullo schermo, ma volendo anche su file o altri stream)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valore di una variabile o di una espressione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può notare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print accetta in input un numero variabile di argomenti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(anche di tipi diversi),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 </a:t>
            </a: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converte in stringhe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 mostra in output separati da uno spazio e seguiti da un carattere di ritorno a capo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(\n).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B2297A7-B8E2-F421-7FC6-16426828C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681" y="1835043"/>
            <a:ext cx="8844712" cy="25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09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 (2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90AD9CD-85E9-7C3D-50DF-F61535F6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5" y="658473"/>
            <a:ext cx="15371744" cy="505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indent="-342900">
              <a:buFont typeface="Courier New" panose="02070309020205020404" pitchFamily="49" charset="0"/>
              <a:buChar char="o"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Più precisamente,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stampa gli oggetti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(convertiti in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stringhe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nello stream testuale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separati da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sep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uno spazio </a:t>
            </a: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valore predefinito)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seguiti da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 </a:t>
            </a: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(il </a:t>
            </a:r>
            <a:r>
              <a:rPr kumimoji="0" lang="it-IT" sz="24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ritorno a capo</a:t>
            </a:r>
            <a:r>
              <a:rPr kumimoji="0" lang="it-IT" sz="240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), come dalla seguente definizione</a:t>
            </a:r>
            <a:endParaRPr lang="it-IT" sz="24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4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/>
            <a:endParaRPr lang="it-IT" sz="24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endParaRPr kumimoji="0" lang="it-IT" sz="24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sep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flush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se presenti, devono essere forniti usando solo queste parole chiave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400" b="1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lang="it-IT" sz="2400" b="1" i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ep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devono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essere stringhe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possono anche essere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significa utilizzare i valori predefiniti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indent="-342900">
              <a:buFont typeface="Courier New" panose="02070309020205020404" pitchFamily="49" charset="0"/>
              <a:buChar char="o"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indent="-342900">
              <a:buFont typeface="Courier New" panose="02070309020205020404" pitchFamily="49" charset="0"/>
              <a:buChar char="o"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vengono forniti oggetti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()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scriverà semplicemente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end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02E9B7F-B5CB-47B5-CCCD-6FEA58B93A6B}"/>
              </a:ext>
            </a:extLst>
          </p:cNvPr>
          <p:cNvSpPr/>
          <p:nvPr/>
        </p:nvSpPr>
        <p:spPr>
          <a:xfrm>
            <a:off x="4973286" y="1905264"/>
            <a:ext cx="5893501" cy="907651"/>
          </a:xfrm>
          <a:prstGeom prst="rect">
            <a:avLst/>
          </a:prstGeom>
          <a:solidFill>
            <a:schemeClr val="tx1"/>
          </a:solidFill>
          <a:ln w="28575">
            <a:solidFill>
              <a:srgbClr val="656EBD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Definizione base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9CDCF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objects,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flush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9724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(3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590AD9CD-85E9-7C3D-50DF-F61535F6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45" y="600105"/>
            <a:ext cx="15353800" cy="579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L'argomento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deve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essere un oggetto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avente un metodo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write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string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se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presente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verrà utilizzato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sys.stdout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Poiché gli argomenti stampati vengono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convertiti in stringhe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può essere utilizzata con oggetti file in modalità binaria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Per questi, invece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utilizzare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file.write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(...)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buffering dell'output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solitamente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determinato dal file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Tuttavia; se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flush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True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flusso viene svuotato forzatamente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EFA9529-E970-BDD6-1EB9-8C5227D5AD5D}"/>
              </a:ext>
            </a:extLst>
          </p:cNvPr>
          <p:cNvSpPr/>
          <p:nvPr/>
        </p:nvSpPr>
        <p:spPr>
          <a:xfrm>
            <a:off x="1314481" y="1562812"/>
            <a:ext cx="8912452" cy="2519464"/>
          </a:xfrm>
          <a:prstGeom prst="rect">
            <a:avLst/>
          </a:prstGeom>
          <a:solidFill>
            <a:schemeClr val="tx1"/>
          </a:solidFill>
          <a:ln w="28575">
            <a:solidFill>
              <a:srgbClr val="656EBD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Codice Python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9CDCF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it-IT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endParaRPr lang="it-IT" sz="1400" b="0" dirty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stampa </a:t>
            </a:r>
            <a:r>
              <a:rPr lang="it-IT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a,b,c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separati da , nello standard output</a:t>
            </a:r>
          </a:p>
          <a:p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"Errore"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it-IT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</a:t>
            </a:r>
            <a:r>
              <a:rPr lang="it-IT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it-IT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stampa "</a:t>
            </a:r>
            <a:r>
              <a:rPr lang="it-IT" sz="1400" dirty="0">
                <a:solidFill>
                  <a:srgbClr val="6A9955"/>
                </a:solidFill>
                <a:latin typeface="Consolas" panose="020B0609020204030204" pitchFamily="49" charset="0"/>
              </a:rPr>
              <a:t>E</a:t>
            </a:r>
            <a:r>
              <a:rPr lang="it-IT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rrore" nello standard </a:t>
            </a:r>
            <a:r>
              <a:rPr lang="it-IT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error</a:t>
            </a:r>
            <a:endParaRPr lang="it-IT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ECFF31-D58C-2A76-E6A4-8D32EF75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168" y="2131885"/>
            <a:ext cx="377242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05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andare a capo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può utilizzare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esplicitamente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carattere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newline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(\n) oppure si può direttamente effettuare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print multilinea utilizzando 3 apici o doppi apici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(sconsigliato)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B18827B-9A04-23CE-04BF-080506A7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42" y="2000166"/>
            <a:ext cx="9242789" cy="33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0369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(5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01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Quando si lavora dall'interprete interattivo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è necessario utilizzare print per vedere il valore di una variabile o espressione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è sufficiente digitarla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possibilità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disponibile solo dall'interprete interattivo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quando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esegue un programma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invece, è necessario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utilizzare print esplicitamente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A46CB0F-9387-6876-B088-76F8F975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430" y="1631260"/>
            <a:ext cx="8425214" cy="201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59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print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(6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11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Nota: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Python 2.x,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 era uno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non era quindi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necessario inserire i parametri tra parentesi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Omettere le parentesi in Python 3.x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(dove print è una funzione)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significa commettere un errore di sintassi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Python 2.x era inoltre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from __future__ import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print_function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rendere print una funzione come in Python 3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4171779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(1 </a:t>
            </a: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 5)</a:t>
            </a:r>
            <a:endParaRPr kumimoji="0" lang="it-IT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8" y="648416"/>
            <a:ext cx="11609340" cy="2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usata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consentire all'utente di immettere dati da tastiera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verranno poi utilizzati dal programma.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accetta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singolo argomento opzionale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stringa che viene mostrata a video prima di leggere il valore digitato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832EB9-748C-36F9-F11B-C0463888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65" y="4247879"/>
            <a:ext cx="8416943" cy="1888883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CEEFBA67-4C40-1A1B-09A7-88AB474EDD06}"/>
              </a:ext>
            </a:extLst>
          </p:cNvPr>
          <p:cNvSpPr/>
          <p:nvPr/>
        </p:nvSpPr>
        <p:spPr>
          <a:xfrm>
            <a:off x="12334957" y="1255954"/>
            <a:ext cx="2633744" cy="907651"/>
          </a:xfrm>
          <a:prstGeom prst="rect">
            <a:avLst/>
          </a:prstGeom>
          <a:solidFill>
            <a:schemeClr val="tx1"/>
          </a:solidFill>
          <a:ln w="28575">
            <a:solidFill>
              <a:srgbClr val="656EBD"/>
            </a:solidFill>
          </a:ln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6A995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 Definizione base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9CDCF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(prompt)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6494E3D0-9D69-A8ED-E102-DD5298B7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8" y="3235564"/>
            <a:ext cx="15227744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volta che l'utente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 digitato un valore e premuto il tasto Invio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input restituisce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valore come stringa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come mostra il seguente esempio:</a:t>
            </a:r>
          </a:p>
        </p:txBody>
      </p:sp>
    </p:spTree>
    <p:extLst>
      <p:ext uri="{BB962C8B-B14F-4D97-AF65-F5344CB8AC3E}">
        <p14:creationId xmlns:p14="http://schemas.microsoft.com/office/powerpoint/2010/main" val="2759818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(2 di 5)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68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precedente esempio si può vedere che: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stringa passata a </a:t>
            </a:r>
            <a:r>
              <a:rPr kumimoji="0" lang="it-IT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chiede di inserire il nome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mostrata a video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 attende che l'utente digiti il nome e prema Invio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restituisce il nome inserito come stringa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stringa restituita da input viene assegnata alla variabile nome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variabile nome può poi essere utilizzata per accedere al nome inserito dall'utente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779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(3 di 6)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223254" cy="474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1996 scrisse come prefazione del libro “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Programming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”, prima edizione, le seguenti parole: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«Più di sei anni fa, nel dicembre 1989,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stavo cercando un progetto di programmazione per “hobby”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che mi avrebbe dovuto tenere occupato nella settimana vicina a Natale. </a:t>
            </a: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mio ufficio… sarebbe stato chiuso, ma io avevo un computer, e non molto di più.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Decisi di scrivere un interprete per un nuovo linguaggio di scripting a cui avrei pensato dopo: un discendente dell’ABC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sarebbe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dovuto appartenere agli hacker di Unix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Scelsi Python come nome per il progetto, essendo leggermente irriverente (e perché sono un grande fan 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Monty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Python’s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Flying Circus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).»</a:t>
            </a:r>
          </a:p>
        </p:txBody>
      </p:sp>
    </p:spTree>
    <p:extLst>
      <p:ext uri="{BB962C8B-B14F-4D97-AF65-F5344CB8AC3E}">
        <p14:creationId xmlns:p14="http://schemas.microsoft.com/office/powerpoint/2010/main" val="31964644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(3 di 5)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si desidera immettere valori numerici o di altri tipi,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possibile convertire la stringa restituita da input usando funzioni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come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float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1F868C2-7722-BC41-8F93-D447CED40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476" y="1708072"/>
            <a:ext cx="10601122" cy="343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80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(4 di 5)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69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questo esempio possiamo vedere che: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chiede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all'utente di inserire un raggio che viene assegnato alla variabile raggio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funzione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float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viene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usata per convertire raggio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(che è una stringa)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un valore numerico con la virgola che viene assegnato alla variabile 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due variabili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(raggio e r)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vengono stampate per mostrare che la prima è una stringa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(quindi rappresentata tra '...') mentre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seconda è un numero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endParaRPr lang="it-IT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 viene poi usata per calcolare l'area del cerchio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**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l'operatore di elevazione 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potenza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e la funzione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 viene usata per stampare la stringa 'Area:'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il risultato dell'espressione 3.14 * r**2;</a:t>
            </a:r>
            <a:endParaRPr lang="it-IT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 viene usata anche per calcolare la circonferenza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 per stampare la stringa 'Circonferenza:'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il risultato dell'espressione 2 * 3.14 * r;</a:t>
            </a:r>
          </a:p>
        </p:txBody>
      </p:sp>
    </p:spTree>
    <p:extLst>
      <p:ext uri="{BB962C8B-B14F-4D97-AF65-F5344CB8AC3E}">
        <p14:creationId xmlns:p14="http://schemas.microsoft.com/office/powerpoint/2010/main" val="32379137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input (5 di 5)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3538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Nota: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Python 2.x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esistevano due diverse funzioni di 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raw_input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prima è equivalente a input di Python 3.x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mentre la seconda (che effettuava uno step aggiuntivo di conversione implicita dell'input)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stata rimossa da Python 3.x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abbiamo visto nel secondo esempio,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Python 3.x è possibile convertire i valori letti da input esplicitamente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214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Indentazione e blocchi di codice (1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0396145" cy="417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differenza di altri linguaggi che delimitano blocchi di codice con parentesi graffe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(come C, C++ e Java) 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con parole riservate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come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begin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/end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usa l'indentazione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Indentare il codice è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una pratica comune in tutti i linguaggi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perché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semplifica la lettura del codice e la comprensione della sua struttura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Anziché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usare due meccanismi separati per compilatori/interpreti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(parentesi o keyword)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persone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(indentazione), per Python si è scelto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usare l'indentazione per entrambi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EFBE18F-A3CA-82A3-D843-D562C6215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11693667" y="1845835"/>
            <a:ext cx="3236984" cy="31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0023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Indentazione e blocchi di codice (2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0300612" cy="4379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scelta ha diversi aspetti positivi, tra cui: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linguaggio risulta più chiaro e leggibile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struttura del programma coincide sempre con quella dell'indentazione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stile di indentazione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necessariamente uniforme in qualsiasi listato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Questo significa che, in Python, </a:t>
            </a:r>
            <a:r>
              <a:rPr kumimoji="0" lang="it-IT" sz="24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l'indentazione è significativa</a:t>
            </a:r>
            <a:r>
              <a:rPr lang="it-IT" sz="2400" u="sng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che </a:t>
            </a:r>
            <a:r>
              <a:rPr kumimoji="0" lang="it-IT" sz="2400" b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indentare in modo incorretto può portare a comportamenti sbagliati del programma o a errori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BAA15BF-61FD-E956-B35E-4622D89B6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11830144" y="1845835"/>
            <a:ext cx="3236984" cy="316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2893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Indentazione e blocchi di codice (3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semplice esempio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98547CA-37AC-5A8A-EF52-B6152341D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85" y="1563161"/>
            <a:ext cx="6540657" cy="415080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C93949-474F-D198-FB21-6EE8322C5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16" y="1563161"/>
            <a:ext cx="7157274" cy="41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895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Indentazione e blocchi di codice (4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05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Si può 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vedere che</a:t>
            </a: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primo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e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l'ultimo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hanno lo stesso livello di indentazione</a:t>
            </a:r>
            <a:r>
              <a:rPr lang="it-IT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vengono eseguiti sempre;</a:t>
            </a: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dopo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l'if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c'è un blocco di codice con un livello di indentazione maggiore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 include due </a:t>
            </a:r>
            <a:r>
              <a:rPr kumimoji="0" lang="it-IT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la condizione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dell'if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vera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due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vengono eseguiti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511300" lvl="2" indent="-457200">
              <a:spcBef>
                <a:spcPts val="800"/>
              </a:spcBef>
              <a:buFont typeface="+mj-lt"/>
              <a:buAutoNum type="arabicPeriod"/>
              <a:defRPr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la condizione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dell'if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falsa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due </a:t>
            </a:r>
            <a:r>
              <a:rPr kumimoji="0" lang="it-IT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non vengono eseguiti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quindi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molto importante fare attenzione all’indentazione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perché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viene sempre valutata nel processo di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parsing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del programma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25272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Indentazione e blocchi di codice (5 di 5)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4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seguito è mostrato un esempio di errore dovuto ad una indentazione scorretta: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40F5940-131F-4AE4-161F-00C54F3E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93" y="2289499"/>
            <a:ext cx="11464487" cy="22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7592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Convenzioni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3)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42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avere codice più consistente, 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Software Foundation ha reso disponibile un documento chiamato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PEP 8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(acronimo che sta per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Enhancement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Proposal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raccoglie diverse convenzioni e linee guida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PEP 8 include anche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4"/>
              </a:rPr>
              <a:t>una sezione sull'indentazione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4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che suggerisce tra le altre cose di:</a:t>
            </a:r>
          </a:p>
          <a:p>
            <a:pPr marL="1397000" lvl="2" indent="-342900">
              <a:spcBef>
                <a:spcPts val="8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usare </a:t>
            </a:r>
            <a:r>
              <a:rPr kumimoji="0" lang="it-IT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sempre 4 spazi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livello di indentazione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evitare l'uso dei caratteri di tabulazione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non mischiare mai l'uso di tabulazioni e spazi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Nota: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Nell’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edi</a:t>
            </a:r>
            <a:r>
              <a:rPr lang="it-IT" sz="2400" dirty="0" err="1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tor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testo 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Visual Studio Code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grazie alle 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estensioni Python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tabulazione corrisponde esattamente a quattro spazi 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(conforme al PEP 8)</a:t>
            </a:r>
            <a:endParaRPr kumimoji="0" lang="it-IT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</p:spTree>
    <p:extLst>
      <p:ext uri="{BB962C8B-B14F-4D97-AF65-F5344CB8AC3E}">
        <p14:creationId xmlns:p14="http://schemas.microsoft.com/office/powerpoint/2010/main" val="35083971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Convenzioni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3)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401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la PEP 8 suggerisce di seguire queste convenzioni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è possibile (sebbene fortemente sconsigliato)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usare tab o un numero diverso di spazi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Fintanto che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livelli di indentazione sono consistenti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programma comunque funzionerà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 sono tuttavia alcune eccezioni.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 state lavorando su codice che usa una convenzione diversa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meglio adeguarsi ad essa o, in alternativa,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adattare tutto il codice esistente alla PEP 8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180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6963509" cy="5446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Monty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stati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 gruppo comico britannico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attivo principalmente dal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1969 al 1983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costituito da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Graham Chapman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John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Cleese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Terry Gilliam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Eric Idle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Terry Jones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Michael Palin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membri, oltre ad aver lavorato nel cinema come protagonisti in alcuni film (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Monty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il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Sacro Graal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Brian di Nazareth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Monty Python - Il senso della vita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stati, inoltre,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autori ed interpreti del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Monty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Python's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 Flying Circus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(Il circo volante dei Monty Python), l'innovativa e fortunata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serie comica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trasmessa dalla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BBC tra il 1969 e il 1974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il loro trampolino di lancio.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058BE2ED-85D6-EFE5-17DC-67A4545D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02" y="2778333"/>
            <a:ext cx="4592491" cy="33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7C3841E3-8C8B-F034-E1E2-7824276E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27" y="648416"/>
            <a:ext cx="4522151" cy="351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097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Convenzioni 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3)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80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Inoltre, è comunque possibile (e talvolta consigliato)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usare più o meno spazi per allineare elementi all'interno di una lista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argomenti all'interno di una chiamata a funzione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9E7924C-55FF-A08C-E0BF-7A502EFCC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86" y="1877536"/>
            <a:ext cx="6629501" cy="310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372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Commenti (1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528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 Python è possibile usare il carattere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#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per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commenti a singola linea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al codice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Ogni riga di commento deve essere preceduta da un #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ed è anche possibile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aggiungere commenti in seguito a istruzioni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" marR="0" lvl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ignorerà automaticamente tutto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ciò che segue il carattere # fino al termine della riga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503D342-4764-CEA3-1722-1BF0A5B58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296" y="2677115"/>
            <a:ext cx="7071482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64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Commenti (2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70" y="648416"/>
            <a:ext cx="8732018" cy="548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commenti multilinea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invece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cioè quelli che si estendono su più righe, vengono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delimitati tramite tre doppi apici </a:t>
            </a:r>
            <a:r>
              <a:rPr kumimoji="0" lang="it-IT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(o tre singoli apici)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posti sia in apertura che in chiusura del commento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</a:t>
            </a:r>
          </a:p>
          <a:p>
            <a:pPr marL="13970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 tal proposito, però,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andrebbe sottolineato che tale formato viene sconsigliato dagli sviluppatori Python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in quanto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potrebbe generare confusione nella lettura del codice</a:t>
            </a: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inoltre, nelle più recenti versioni di Python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l'uso della delimitazione ''' ... ''' può essere interpretata come istruzione per l'output della stringa contenuta tra gli apici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PEP 8 include anche una sezione riguardante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i 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  <a:hlinkClick r:id="rId3"/>
              </a:rPr>
              <a:t>commenti</a:t>
            </a:r>
            <a:r>
              <a: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0DDAF96-3DD6-8F34-FD63-E3B5DFB4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238" y="2064605"/>
            <a:ext cx="6244258" cy="27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4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249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2000 Van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Rossum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il suo team si trasferiscono presso BeOpen.com e formano i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BeOpen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PythonLabs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team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giunto alla versione 1.6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 Poco tempo dopo viene rilasciata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la versione 2.0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che, tra le altre cose,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migliorava il linguaggio con l'aggiunta delle “list 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comprehension</a:t>
            </a:r>
            <a:r>
              <a:rPr lang="it-IT" sz="2400" b="1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"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Nel 2001 viene rilasciato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2.1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ridefinita la licenza come “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Software Foundation License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”. Python 2.2 fu considerato un “rilascio pulizia” e la principale novità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introdotta riguardò l’unificazione dei tipi/classi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</p:txBody>
      </p:sp>
      <p:pic>
        <p:nvPicPr>
          <p:cNvPr id="2" name="Picture 2" descr="Python Logo, symbol, meaning, history, PNG, brand">
            <a:extLst>
              <a:ext uri="{FF2B5EF4-FFF2-40B4-BE49-F238E27FC236}">
                <a16:creationId xmlns:a16="http://schemas.microsoft.com/office/drawing/2014/main" id="{209B4AD0-E933-ADE1-49CE-BD64FDF6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8" b="30546"/>
          <a:stretch/>
        </p:blipFill>
        <p:spPr bwMode="auto">
          <a:xfrm>
            <a:off x="4071513" y="3717524"/>
            <a:ext cx="7697047" cy="200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Introduzione e un po' di storia (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di </a:t>
            </a:r>
            <a:r>
              <a:rPr lang="it-IT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2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Bisogna arrivare al Dicembre 2008 per assistere ad una vera rivoluzione, con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rilascio della versione 3.0 di Python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(o “Python 3000” o “Py3k”). 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Questa nuova versione è molto simile alla precedente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ma ha semplificato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il linguaggio e introdotto diversi miglioramenti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(come ad esempio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le stringhe Unicode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di default). </a:t>
            </a:r>
          </a:p>
        </p:txBody>
      </p:sp>
      <p:pic>
        <p:nvPicPr>
          <p:cNvPr id="2" name="Picture 2" descr="Python Logo, symbol, meaning, history, PNG, brand">
            <a:extLst>
              <a:ext uri="{FF2B5EF4-FFF2-40B4-BE49-F238E27FC236}">
                <a16:creationId xmlns:a16="http://schemas.microsoft.com/office/drawing/2014/main" id="{209B4AD0-E933-ADE1-49CE-BD64FDF6BD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8" b="30546"/>
          <a:stretch/>
        </p:blipFill>
        <p:spPr bwMode="auto">
          <a:xfrm>
            <a:off x="8521227" y="3468608"/>
            <a:ext cx="6674167" cy="173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1">
            <a:extLst>
              <a:ext uri="{FF2B5EF4-FFF2-40B4-BE49-F238E27FC236}">
                <a16:creationId xmlns:a16="http://schemas.microsoft.com/office/drawing/2014/main" id="{41A787FE-541A-D614-67C4-D5305FA5A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79" y="3274776"/>
            <a:ext cx="7516562" cy="2122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Per via di questi cambiamenti,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Python 3 non è compatibile con Python 2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.</a:t>
            </a: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endParaRPr lang="it-IT" sz="2400" dirty="0">
              <a:highlight>
                <a:srgbClr val="FFFFFF"/>
              </a:highlight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Attualmente l’ultima versione di Python è la 3.12, rilasciata il 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19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settembre 2023</a:t>
            </a:r>
          </a:p>
        </p:txBody>
      </p:sp>
    </p:spTree>
    <p:extLst>
      <p:ext uri="{BB962C8B-B14F-4D97-AF65-F5344CB8AC3E}">
        <p14:creationId xmlns:p14="http://schemas.microsoft.com/office/powerpoint/2010/main" val="418996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l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1">
            <a:extLst>
              <a:ext uri="{FF2B5EF4-FFF2-40B4-BE49-F238E27FC236}">
                <a16:creationId xmlns:a16="http://schemas.microsoft.com/office/drawing/2014/main" id="{0C2BB2B2-FECB-1AE6-C0B6-132FE65D3980}"/>
              </a:ext>
            </a:extLst>
          </p:cNvPr>
          <p:cNvSpPr txBox="1">
            <a:spLocks/>
          </p:cNvSpPr>
          <p:nvPr/>
        </p:nvSpPr>
        <p:spPr>
          <a:xfrm>
            <a:off x="19309" y="-36478"/>
            <a:ext cx="15676216" cy="43478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Differenze tra Python 2 e Python 3 (1 di 2)</a:t>
            </a: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91727FC2-E93A-ECA5-3909-4DC659EBD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69" y="648416"/>
            <a:ext cx="15394075" cy="5631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4826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urier New" panose="02070309020205020404" pitchFamily="49" charset="0"/>
              <a:buChar char="o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A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lcuni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tra i principali cambiamenti introdotti da Python 3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sono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tutte le stringhe sono ora Unicode di default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, permettendo l'utilizzo di qualsiasi alfabeto;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unicode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di Python 2 sono stati rinominati rispettivamente in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bytes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 tipi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long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sono stati unificati in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una funzione (in Python 2 era uno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statement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) e 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va invocata usando le parentesi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: </a:t>
            </a:r>
            <a:r>
              <a:rPr kumimoji="0" lang="it-IT" sz="240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print('x')</a:t>
            </a: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9398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è stato rimosso</a:t>
            </a:r>
            <a:r>
              <a:rPr lang="it-IT" sz="2400" dirty="0">
                <a:highlight>
                  <a:srgbClr val="FFFFFF"/>
                </a:highlight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e </a:t>
            </a:r>
            <a:r>
              <a:rPr kumimoji="0" lang="it-IT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raw_input</a:t>
            </a: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 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è stato rinominato </a:t>
            </a:r>
            <a:r>
              <a:rPr kumimoji="0" lang="it-IT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</a:t>
            </a: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onvergence"/>
            </a:endParaRPr>
          </a:p>
          <a:p>
            <a:pPr marL="1397000" lvl="2" indent="-34290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Nota: in Python 3, </a:t>
            </a:r>
            <a:r>
              <a:rPr kumimoji="0" lang="it-IT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input converte esplicitamente l'input fornito in stringa</a:t>
            </a:r>
            <a:r>
              <a:rPr kumimoji="0" lang="it-IT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Convergence"/>
              </a:rPr>
              <a:t>; nella versione precedente no</a:t>
            </a:r>
          </a:p>
        </p:txBody>
      </p:sp>
    </p:spTree>
    <p:extLst>
      <p:ext uri="{BB962C8B-B14F-4D97-AF65-F5344CB8AC3E}">
        <p14:creationId xmlns:p14="http://schemas.microsoft.com/office/powerpoint/2010/main" val="2109500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AE79EC7A766564CBE1D81E9983A2254" ma:contentTypeVersion="17" ma:contentTypeDescription="Creare un nuovo documento." ma:contentTypeScope="" ma:versionID="f800a1515048b178347c2907708a0894">
  <xsd:schema xmlns:xsd="http://www.w3.org/2001/XMLSchema" xmlns:xs="http://www.w3.org/2001/XMLSchema" xmlns:p="http://schemas.microsoft.com/office/2006/metadata/properties" xmlns:ns2="37420461-4ef5-4c33-8665-6abfcf3d4c3b" xmlns:ns3="0aa8d5a0-c614-42de-80fd-0a80c91a21e6" targetNamespace="http://schemas.microsoft.com/office/2006/metadata/properties" ma:root="true" ma:fieldsID="1b9ce9e5cedb5f06423908b5330a5564" ns2:_="" ns3:_="">
    <xsd:import namespace="37420461-4ef5-4c33-8665-6abfcf3d4c3b"/>
    <xsd:import namespace="0aa8d5a0-c614-42de-80fd-0a80c91a21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420461-4ef5-4c33-8665-6abfcf3d4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Tag immagine" ma:readOnly="false" ma:fieldId="{5cf76f15-5ced-4ddc-b409-7134ff3c332f}" ma:taxonomyMulti="true" ma:sspId="1a99eb1b-b47b-484d-b7a0-79874cacdc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8d5a0-c614-42de-80fd-0a80c91a21e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6efe389-4646-4084-9ab0-8209cd98acac}" ma:internalName="TaxCatchAll" ma:showField="CatchAllData" ma:web="0aa8d5a0-c614-42de-80fd-0a80c91a21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420461-4ef5-4c33-8665-6abfcf3d4c3b">
      <Terms xmlns="http://schemas.microsoft.com/office/infopath/2007/PartnerControls"/>
    </lcf76f155ced4ddcb4097134ff3c332f>
    <TaxCatchAll xmlns="0aa8d5a0-c614-42de-80fd-0a80c91a21e6" xsi:nil="true"/>
  </documentManagement>
</p:properties>
</file>

<file path=customXml/itemProps1.xml><?xml version="1.0" encoding="utf-8"?>
<ds:datastoreItem xmlns:ds="http://schemas.openxmlformats.org/officeDocument/2006/customXml" ds:itemID="{25C6716D-CF55-42B6-A68F-5F721D3A341D}"/>
</file>

<file path=customXml/itemProps2.xml><?xml version="1.0" encoding="utf-8"?>
<ds:datastoreItem xmlns:ds="http://schemas.openxmlformats.org/officeDocument/2006/customXml" ds:itemID="{D592EB75-A6A5-4793-825E-1204496240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29F5B2-DE6E-49DC-A267-0CF55ED75A60}">
  <ds:schemaRefs>
    <ds:schemaRef ds:uri="http://schemas.microsoft.com/office/2006/metadata/properties"/>
    <ds:schemaRef ds:uri="http://schemas.microsoft.com/office/infopath/2007/PartnerControls"/>
    <ds:schemaRef ds:uri="37420461-4ef5-4c33-8665-6abfcf3d4c3b"/>
    <ds:schemaRef ds:uri="0aa8d5a0-c614-42de-80fd-0a80c91a21e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1162</TotalTime>
  <Words>4672</Words>
  <Application>Microsoft Office PowerPoint</Application>
  <PresentationFormat>Personalizzato</PresentationFormat>
  <Paragraphs>389</Paragraphs>
  <Slides>62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62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</dc:creator>
  <cp:lastModifiedBy>Gianluca Vaccani</cp:lastModifiedBy>
  <cp:revision>167</cp:revision>
  <dcterms:created xsi:type="dcterms:W3CDTF">2022-08-22T17:22:56Z</dcterms:created>
  <dcterms:modified xsi:type="dcterms:W3CDTF">2023-11-02T08:13:39Z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0x0101000AE79EC7A766564CBE1D81E9983A2254</vt:lpwstr>
  </property>
  <property fmtid="{D5CDD505-2E9C-101B-9397-08002B2CF9AE}" pid="3" name="MediaServiceImageTags">
    <vt:lpwstr/>
  </property>
</Properties>
</file>