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329" r:id="rId6"/>
    <p:sldId id="330" r:id="rId7"/>
    <p:sldId id="331" r:id="rId8"/>
    <p:sldId id="332" r:id="rId9"/>
    <p:sldId id="333" r:id="rId10"/>
    <p:sldId id="441" r:id="rId11"/>
    <p:sldId id="334" r:id="rId12"/>
    <p:sldId id="335" r:id="rId13"/>
    <p:sldId id="442" r:id="rId14"/>
    <p:sldId id="336" r:id="rId15"/>
    <p:sldId id="337" r:id="rId16"/>
    <p:sldId id="338" r:id="rId17"/>
    <p:sldId id="339" r:id="rId18"/>
    <p:sldId id="340" r:id="rId19"/>
    <p:sldId id="341" r:id="rId20"/>
    <p:sldId id="443" r:id="rId21"/>
    <p:sldId id="444" r:id="rId22"/>
    <p:sldId id="342" r:id="rId23"/>
    <p:sldId id="343" r:id="rId24"/>
    <p:sldId id="344" r:id="rId25"/>
    <p:sldId id="345" r:id="rId26"/>
    <p:sldId id="445" r:id="rId27"/>
    <p:sldId id="346" r:id="rId28"/>
    <p:sldId id="446" r:id="rId29"/>
    <p:sldId id="447" r:id="rId30"/>
    <p:sldId id="347" r:id="rId31"/>
    <p:sldId id="451" r:id="rId32"/>
    <p:sldId id="448" r:id="rId33"/>
    <p:sldId id="449" r:id="rId34"/>
    <p:sldId id="450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453" r:id="rId45"/>
    <p:sldId id="454" r:id="rId46"/>
    <p:sldId id="357" r:id="rId47"/>
    <p:sldId id="358" r:id="rId48"/>
    <p:sldId id="458" r:id="rId49"/>
    <p:sldId id="455" r:id="rId50"/>
    <p:sldId id="456" r:id="rId51"/>
    <p:sldId id="460" r:id="rId52"/>
    <p:sldId id="461" r:id="rId53"/>
    <p:sldId id="464" r:id="rId54"/>
    <p:sldId id="462" r:id="rId55"/>
    <p:sldId id="360" r:id="rId56"/>
    <p:sldId id="465" r:id="rId57"/>
    <p:sldId id="466" r:id="rId58"/>
    <p:sldId id="468" r:id="rId59"/>
    <p:sldId id="469" r:id="rId60"/>
    <p:sldId id="470" r:id="rId61"/>
    <p:sldId id="471" r:id="rId62"/>
    <p:sldId id="359" r:id="rId63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75D75E2E-B2B5-D60A-9E21-7EC1DBE10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80" y="1709155"/>
            <a:ext cx="7317284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Statement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DML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 base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8C8814-BF11-2672-EC6B-D2EB20BEC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1113727"/>
            <a:ext cx="7674518" cy="43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( 2 di 3 )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9BEDEE-CFB2-F11C-A0C8-9FB7B52C5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20" y="606182"/>
            <a:ext cx="6039573" cy="369818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B6795-7CB9-7D75-A492-1A0C7BCF0CA8}"/>
              </a:ext>
            </a:extLst>
          </p:cNvPr>
          <p:cNvSpPr txBox="1"/>
          <p:nvPr/>
        </p:nvSpPr>
        <p:spPr>
          <a:xfrm>
            <a:off x="1022253" y="1049343"/>
            <a:ext cx="4319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ricevere i dati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 forma ordinata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AD87A7-1552-8F97-E7CD-0C5150BC73AF}"/>
              </a:ext>
            </a:extLst>
          </p:cNvPr>
          <p:cNvSpPr txBox="1"/>
          <p:nvPr/>
        </p:nvSpPr>
        <p:spPr>
          <a:xfrm>
            <a:off x="8106937" y="636749"/>
            <a:ext cx="751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NOME_UFFICIO, RESP_UFF, MANAGER_UFF   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RESP_UFF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AE3BF5-5EF4-B361-F5DA-8D9511221038}"/>
              </a:ext>
            </a:extLst>
          </p:cNvPr>
          <p:cNvSpPr txBox="1"/>
          <p:nvPr/>
        </p:nvSpPr>
        <p:spPr>
          <a:xfrm>
            <a:off x="8106937" y="2171900"/>
            <a:ext cx="751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NOME_UFFICIO, RESP_UFF, MANAGER_UFF   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EEEA3A-B310-9E6E-F7CD-69554F7E1ADC}"/>
              </a:ext>
            </a:extLst>
          </p:cNvPr>
          <p:cNvSpPr txBox="1"/>
          <p:nvPr/>
        </p:nvSpPr>
        <p:spPr>
          <a:xfrm>
            <a:off x="10557056" y="16718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oppure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4FACC94-FF8D-FB90-703E-BA3D3F39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692" y="3230151"/>
            <a:ext cx="1073205" cy="6667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09E069-7D32-D807-390E-C424D95E1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947" y="4122656"/>
            <a:ext cx="6410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2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indicate più colonne, l'ordinamento verrà effettuato tenendo conto delle colonne partendo da sinistra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scrittura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sarà possibile alternare sia i nomi di colonna che la posizione in forma numerica delle colonne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5FCDDE-ACDA-97C4-8C0F-C45EF388F3BE}"/>
              </a:ext>
            </a:extLst>
          </p:cNvPr>
          <p:cNvSpPr txBox="1"/>
          <p:nvPr/>
        </p:nvSpPr>
        <p:spPr>
          <a:xfrm>
            <a:off x="4069706" y="3429000"/>
            <a:ext cx="7515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NOME_UFFICIO, RESP_UFF, MANAGER_UFF   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NOME_UFFICIO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2202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indica ad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restituire solo i valori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una certa colonna eliminando di fatto i valori duplicati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eliminare i valori doppi,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 un processo interno denominato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SORT UNIQUE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risolvere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verranno prelevati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dal disco, spostati in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Temporary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Workarea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effettuato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restituiti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effettuando una operazione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483152-748C-D84C-D46E-2B97621A7D4A}"/>
              </a:ext>
            </a:extLst>
          </p:cNvPr>
          <p:cNvSpPr/>
          <p:nvPr/>
        </p:nvSpPr>
        <p:spPr>
          <a:xfrm>
            <a:off x="2765502" y="2854712"/>
            <a:ext cx="3780264" cy="15834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rgbClr val="0000FF"/>
                </a:solidFill>
              </a:rPr>
              <a:t>TABLE ACCESS FULL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2C947E0-4591-97E8-B922-78CA8B744D34}"/>
              </a:ext>
            </a:extLst>
          </p:cNvPr>
          <p:cNvSpPr/>
          <p:nvPr/>
        </p:nvSpPr>
        <p:spPr>
          <a:xfrm>
            <a:off x="8992161" y="2854711"/>
            <a:ext cx="3780264" cy="15834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rgbClr val="0000FF"/>
                </a:solidFill>
              </a:rPr>
              <a:t>SORT UNIQUE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C7E91B7-4CBA-CB48-A575-45D7C55557C2}"/>
              </a:ext>
            </a:extLst>
          </p:cNvPr>
          <p:cNvSpPr/>
          <p:nvPr/>
        </p:nvSpPr>
        <p:spPr>
          <a:xfrm>
            <a:off x="6777037" y="3178095"/>
            <a:ext cx="1983852" cy="93670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135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anche nota come scansione completa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è una delle operazioni più costose per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alle alte percentuali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I/O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deve ispezionare tutte le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consumando una notevole quantità di tempo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CPU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70423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( 3 di 4 )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41F29E-5E19-208F-1D96-609CF3E7641F}"/>
              </a:ext>
            </a:extLst>
          </p:cNvPr>
          <p:cNvSpPr txBox="1"/>
          <p:nvPr/>
        </p:nvSpPr>
        <p:spPr>
          <a:xfrm>
            <a:off x="341497" y="752707"/>
            <a:ext cx="7515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(CITTA)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TB_ANAGRAFE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NAZIONE = '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Italia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F98759F-1893-0743-81E1-C4C853C54D09}"/>
              </a:ext>
            </a:extLst>
          </p:cNvPr>
          <p:cNvSpPr/>
          <p:nvPr/>
        </p:nvSpPr>
        <p:spPr>
          <a:xfrm>
            <a:off x="7446721" y="1295553"/>
            <a:ext cx="821391" cy="6893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8C7164-6993-7B09-B917-D87928B2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288" y="674759"/>
            <a:ext cx="6802290" cy="20783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70E207-A7E7-E65D-4FD2-DF273A275E61}"/>
              </a:ext>
            </a:extLst>
          </p:cNvPr>
          <p:cNvSpPr txBox="1"/>
          <p:nvPr/>
        </p:nvSpPr>
        <p:spPr>
          <a:xfrm>
            <a:off x="10469845" y="1598574"/>
            <a:ext cx="490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highlight>
                  <a:srgbClr val="FFFF00"/>
                </a:highlight>
              </a:rPr>
              <a:t>TABLE ACCESS FULL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914380C-39FA-22BC-66B4-366C575D06BA}"/>
              </a:ext>
            </a:extLst>
          </p:cNvPr>
          <p:cNvSpPr/>
          <p:nvPr/>
        </p:nvSpPr>
        <p:spPr>
          <a:xfrm rot="5400000">
            <a:off x="11847736" y="3111623"/>
            <a:ext cx="821391" cy="6893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E8A3D0-5C39-F5B1-3EC8-82DBDF19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964" y="4054969"/>
            <a:ext cx="3078933" cy="2159252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FFD7371-BB79-3064-A5A8-8197D664C072}"/>
              </a:ext>
            </a:extLst>
          </p:cNvPr>
          <p:cNvSpPr/>
          <p:nvPr/>
        </p:nvSpPr>
        <p:spPr>
          <a:xfrm rot="10800000">
            <a:off x="7509341" y="4789913"/>
            <a:ext cx="821391" cy="6893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57339CE-A010-631D-1B06-4315AE218226}"/>
              </a:ext>
            </a:extLst>
          </p:cNvPr>
          <p:cNvSpPr/>
          <p:nvPr/>
        </p:nvSpPr>
        <p:spPr>
          <a:xfrm>
            <a:off x="1688209" y="4054969"/>
            <a:ext cx="4266542" cy="1857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138502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rimuove dal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tutte le righe duplicate e deve essere posta immediatamente dopo la parola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essere utilizzata solo con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96B62C2-C690-9513-3289-7BA9E147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852" y="2902612"/>
            <a:ext cx="5217680" cy="319492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DCF6D6-9776-03B7-85F2-A93CEB4F7EF0}"/>
              </a:ext>
            </a:extLst>
          </p:cNvPr>
          <p:cNvSpPr txBox="1"/>
          <p:nvPr/>
        </p:nvSpPr>
        <p:spPr>
          <a:xfrm>
            <a:off x="6307930" y="3189655"/>
            <a:ext cx="37314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dei ruoli presenti in azienda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9CC356-F345-C69B-B0AD-A99A36E26EB2}"/>
              </a:ext>
            </a:extLst>
          </p:cNvPr>
          <p:cNvSpPr txBox="1"/>
          <p:nvPr/>
        </p:nvSpPr>
        <p:spPr>
          <a:xfrm>
            <a:off x="1077943" y="2875002"/>
            <a:ext cx="4509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RUOLO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FD686C-E688-EB61-9867-EB8160805552}"/>
              </a:ext>
            </a:extLst>
          </p:cNvPr>
          <p:cNvSpPr txBox="1"/>
          <p:nvPr/>
        </p:nvSpPr>
        <p:spPr>
          <a:xfrm>
            <a:off x="10931889" y="2858868"/>
            <a:ext cx="4509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DISTINCT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(RUOLO)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E14679B-12F5-8A58-FCA9-FF1EC2D1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43" y="4335037"/>
            <a:ext cx="2781300" cy="16002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4C0C62A-9336-E634-5447-8C66FEC08C05}"/>
              </a:ext>
            </a:extLst>
          </p:cNvPr>
          <p:cNvSpPr/>
          <p:nvPr/>
        </p:nvSpPr>
        <p:spPr>
          <a:xfrm>
            <a:off x="4134500" y="4918840"/>
            <a:ext cx="2653990" cy="917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Vengono mostrate solo alcune righe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47DCE706-F07F-FF81-09B3-E0994EE93D9E}"/>
              </a:ext>
            </a:extLst>
          </p:cNvPr>
          <p:cNvSpPr/>
          <p:nvPr/>
        </p:nvSpPr>
        <p:spPr>
          <a:xfrm rot="10800000">
            <a:off x="3726520" y="5147440"/>
            <a:ext cx="568712" cy="45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542B95E-7785-13FE-E3D7-530A74E00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1679" y="4175462"/>
            <a:ext cx="2781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3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WHERE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qualificare specifiche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utilizzare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avere uno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condizioni di ricerca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specifica una condizione che può essere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falsa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             ( sconosciuta con la clausola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una riga o per un gruppo di righe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specificati in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devono essere compatibili con il tipo di dato della colonna</a:t>
            </a:r>
            <a:endParaRPr lang="it-IT" sz="28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0431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WHERE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Ciò significa che se dovranno essere cercati dei valori in una colonna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valore dopo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dovrà essere posto tra singoli apici mentre se dovranno essere cercati dei valori in una colonna di tipo numerica, il valore dopo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dovrà essere posto tra apici</a:t>
            </a:r>
            <a:endParaRPr lang="it-IT" sz="28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AC86A8-C811-59E8-15CD-6E0A7CBC54F3}"/>
              </a:ext>
            </a:extLst>
          </p:cNvPr>
          <p:cNvSpPr txBox="1"/>
          <p:nvPr/>
        </p:nvSpPr>
        <p:spPr>
          <a:xfrm>
            <a:off x="2148456" y="2875002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RUOLO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8FDDC4-A813-994F-46EE-629AA4B7B68E}"/>
              </a:ext>
            </a:extLst>
          </p:cNvPr>
          <p:cNvSpPr txBox="1"/>
          <p:nvPr/>
        </p:nvSpPr>
        <p:spPr>
          <a:xfrm>
            <a:off x="8489787" y="2875002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RUOLO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ETA &gt; 23;</a:t>
            </a:r>
          </a:p>
        </p:txBody>
      </p:sp>
    </p:spTree>
    <p:extLst>
      <p:ext uri="{BB962C8B-B14F-4D97-AF65-F5344CB8AC3E}">
        <p14:creationId xmlns:p14="http://schemas.microsoft.com/office/powerpoint/2010/main" val="2762226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WHERE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sarà necessario includere colonne che fanno parte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AC86A8-C811-59E8-15CD-6E0A7CBC54F3}"/>
              </a:ext>
            </a:extLst>
          </p:cNvPr>
          <p:cNvSpPr txBox="1"/>
          <p:nvPr/>
        </p:nvSpPr>
        <p:spPr>
          <a:xfrm>
            <a:off x="5230730" y="1444538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NOME, COD_UFF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C0F95A-91B5-F315-5899-9672A268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6" y="2708006"/>
            <a:ext cx="6098626" cy="31949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B06F5B-6806-D128-CDDE-AD867D853208}"/>
              </a:ext>
            </a:extLst>
          </p:cNvPr>
          <p:cNvSpPr txBox="1"/>
          <p:nvPr/>
        </p:nvSpPr>
        <p:spPr>
          <a:xfrm>
            <a:off x="1453948" y="3073108"/>
            <a:ext cx="41407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dei dipendenti dell’ufficio A00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1F45090-7385-C4F2-DC75-A1624D8CA2BC}"/>
              </a:ext>
            </a:extLst>
          </p:cNvPr>
          <p:cNvSpPr/>
          <p:nvPr/>
        </p:nvSpPr>
        <p:spPr>
          <a:xfrm>
            <a:off x="7507968" y="3174702"/>
            <a:ext cx="821391" cy="6893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B3BE23-09FF-686C-A70D-99332E030A8B}"/>
              </a:ext>
            </a:extLst>
          </p:cNvPr>
          <p:cNvSpPr txBox="1"/>
          <p:nvPr/>
        </p:nvSpPr>
        <p:spPr>
          <a:xfrm>
            <a:off x="8976241" y="3037914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NOME, COD_UFF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COD_UFF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A00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5B4AE6-E1F0-4735-1F6D-84693893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497" y="4071385"/>
            <a:ext cx="1112099" cy="9446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DD2A643-5838-11BF-4239-CA643E19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17" y="4881194"/>
            <a:ext cx="6046980" cy="13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logici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abbiamo a disposizione gli operatori logici ovvero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negazione ) viene utilizzato per negare una condizione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una istruzione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lang="it-IT" sz="2800" dirty="0">
              <a:solidFill>
                <a:srgbClr val="FF000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5482D1-A64E-D7A9-43B6-8882B4A2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2" y="3795934"/>
            <a:ext cx="13335421" cy="21365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0C1711-ED20-FA1C-9A02-9455DCBA7452}"/>
              </a:ext>
            </a:extLst>
          </p:cNvPr>
          <p:cNvSpPr txBox="1"/>
          <p:nvPr/>
        </p:nvSpPr>
        <p:spPr>
          <a:xfrm>
            <a:off x="1182177" y="2902612"/>
            <a:ext cx="1396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TB_ANAG_CLI   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TB_ANAG_CLI    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TB_ANAG_CLI</a:t>
            </a:r>
          </a:p>
          <a:p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CAP_SOC != 0;         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CAP_SOC &lt;&gt; 0;          </a:t>
            </a:r>
            <a:r>
              <a:rPr lang="it-IT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NOT 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(CAP_SOC = 0);</a:t>
            </a:r>
          </a:p>
        </p:txBody>
      </p:sp>
    </p:spTree>
    <p:extLst>
      <p:ext uri="{BB962C8B-B14F-4D97-AF65-F5344CB8AC3E}">
        <p14:creationId xmlns:p14="http://schemas.microsoft.com/office/powerpoint/2010/main" val="6625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A4BBE3A-91A1-66D3-080E-6C685ED12591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DML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CD46461-11E8-6F19-7AB7-24614C8E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44249"/>
              </p:ext>
            </p:extLst>
          </p:nvPr>
        </p:nvGraphicFramePr>
        <p:xfrm>
          <a:off x="948045" y="1082556"/>
          <a:ext cx="14033192" cy="47270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8298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508298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1069401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2400" dirty="0" err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4020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41381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SAVEPOINT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TRUNCATE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TRANSACTION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solidFill>
                            <a:srgbClr val="FFFF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EXPLAIN PLAN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419771"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FFFF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logici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logico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necessita che tutte le condizioni della selezione debbano essere vere; se una condizione non è soddisfatta,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vengono selezionati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3AC079-F22C-2D55-1F72-55F6ECF02781}"/>
              </a:ext>
            </a:extLst>
          </p:cNvPr>
          <p:cNvSpPr txBox="1"/>
          <p:nvPr/>
        </p:nvSpPr>
        <p:spPr>
          <a:xfrm>
            <a:off x="4717113" y="1835653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TB_ANAG_CLI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ID_CLI &lt;&gt; 0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CAP_SOC =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59B837-7674-1C2F-185F-326BF138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9" y="3687805"/>
            <a:ext cx="15525491" cy="93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logici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necessita che almeno una delle condizioni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vera;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selezionato se soddisfa una, poche o tutte le condizioni ed è quindi sufficiente anche una sola condizione soddisfatta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C6EB5F-8662-0BAF-E4F0-E061288F9F29}"/>
              </a:ext>
            </a:extLst>
          </p:cNvPr>
          <p:cNvSpPr txBox="1"/>
          <p:nvPr/>
        </p:nvSpPr>
        <p:spPr>
          <a:xfrm>
            <a:off x="4717113" y="1835653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TB_ANAG_CLI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ID_CLI != 0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CAP_SOC =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28DBD0-3651-12AC-85DC-DEA25415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92" y="3795934"/>
            <a:ext cx="13335421" cy="2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5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di confronto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lang="it-IT" sz="2800" b="1" u="sng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di confronto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utilizzati nelle condizioni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valutare una espressione con un'altra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utilizza quando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almeno una riga e per definizione è una condizione di esistenza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D2F3C51-C64D-13C2-FAAD-2F987873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19285"/>
              </p:ext>
            </p:extLst>
          </p:nvPr>
        </p:nvGraphicFramePr>
        <p:xfrm>
          <a:off x="924746" y="1699352"/>
          <a:ext cx="13995589" cy="2651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4909">
                  <a:extLst>
                    <a:ext uri="{9D8B030D-6E8A-4147-A177-3AD203B41FA5}">
                      <a16:colId xmlns:a16="http://schemas.microsoft.com/office/drawing/2014/main" val="2382648964"/>
                    </a:ext>
                  </a:extLst>
                </a:gridCol>
                <a:gridCol w="5022115">
                  <a:extLst>
                    <a:ext uri="{9D8B030D-6E8A-4147-A177-3AD203B41FA5}">
                      <a16:colId xmlns:a16="http://schemas.microsoft.com/office/drawing/2014/main" val="3866875374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381660814"/>
                    </a:ext>
                  </a:extLst>
                </a:gridCol>
                <a:gridCol w="4215160">
                  <a:extLst>
                    <a:ext uri="{9D8B030D-6E8A-4147-A177-3AD203B41FA5}">
                      <a16:colId xmlns:a16="http://schemas.microsoft.com/office/drawing/2014/main" val="387563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Operatore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Operatore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12833"/>
                  </a:ext>
                </a:extLst>
              </a:tr>
              <a:tr h="43338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Uguaglianza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!=, &lt;&gt;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Diverso 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Maggiore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Minore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9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Maggiore uguale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Minore uguale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0978"/>
                  </a:ext>
                </a:extLst>
              </a:tr>
              <a:tr h="212587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Se una </a:t>
                      </a:r>
                      <a:r>
                        <a:rPr lang="it-IT" sz="2400" b="1" dirty="0" err="1">
                          <a:solidFill>
                            <a:srgbClr val="000000"/>
                          </a:solidFill>
                        </a:rPr>
                        <a:t>Subquery</a:t>
                      </a:r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 restituisce almeno una riga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5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3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di confronto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23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un valore di tipo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Boolean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ovvero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esiste ) e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FALSE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non esiste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è la seguente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ora un breve esempio di utilizzo di questo operatore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B367A-CE36-EC50-8096-5B4661D1E1C0}"/>
              </a:ext>
            </a:extLst>
          </p:cNvPr>
          <p:cNvSpPr txBox="1"/>
          <p:nvPr/>
        </p:nvSpPr>
        <p:spPr>
          <a:xfrm>
            <a:off x="4672508" y="2337458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colonne</a:t>
            </a:r>
          </a:p>
          <a:p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tabelle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EXISTS 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subquery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08491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di confronto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ha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TB_PERSONE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si vuole verificare se esistono nella Tabella delle persone con lo stesso cognome ma con nome diverso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caso, sarà possibile scrivere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nidificata utilizzando l'operatore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4C3023-C6DD-E573-EBF4-7FD3964F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2921039"/>
            <a:ext cx="7696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0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di confronto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corretta è la seguente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5BC7B-0DD9-71EA-4B35-0586DE39B269}"/>
              </a:ext>
            </a:extLst>
          </p:cNvPr>
          <p:cNvSpPr txBox="1"/>
          <p:nvPr/>
        </p:nvSpPr>
        <p:spPr>
          <a:xfrm>
            <a:off x="2921619" y="1404766"/>
            <a:ext cx="119987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TB_PERSONE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TB_PERSONE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.COGNOME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.COGNOME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53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operatori di confronto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03262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 leggerà i valori di una riga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esterna (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successivamente,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interna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dopo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), verificherà se esiste un'altra persona con lo stesso cognome ma con un nome diverso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il seguente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5BC7B-0DD9-71EA-4B35-0586DE39B269}"/>
              </a:ext>
            </a:extLst>
          </p:cNvPr>
          <p:cNvSpPr txBox="1"/>
          <p:nvPr/>
        </p:nvSpPr>
        <p:spPr>
          <a:xfrm>
            <a:off x="10342939" y="597997"/>
            <a:ext cx="5397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TB_PERSONE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TB_PERSONE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.COGNOME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.COGNOME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);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CB98D6-067F-6515-D40F-716C05DC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51" y="3951680"/>
            <a:ext cx="79629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multiple con AND ed OR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utilizzata 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entrambe le condizioni devono essere soddisfatte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A94209-DD4D-6FC2-3700-CAF6747DD57F}"/>
              </a:ext>
            </a:extLst>
          </p:cNvPr>
          <p:cNvSpPr txBox="1"/>
          <p:nvPr/>
        </p:nvSpPr>
        <p:spPr>
          <a:xfrm>
            <a:off x="7695149" y="1810152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COD_DIP, RUOLO,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6B4AEA-7D06-27B1-DFC8-DE523D30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586E61-BE32-C682-EB16-1BA95330BE2E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degli analisti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 un livello di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istruzione uguale a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722B7F-7B63-868A-876C-62D711BD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726" y="3267907"/>
            <a:ext cx="1073205" cy="6667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8FBA7A-AC13-35CA-D089-F4FF66F6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441" y="4292376"/>
            <a:ext cx="9325774" cy="12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5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multiple con AND ed OR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stessa colonna equivale alla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A94209-DD4D-6FC2-3700-CAF6747DD57F}"/>
              </a:ext>
            </a:extLst>
          </p:cNvPr>
          <p:cNvSpPr txBox="1"/>
          <p:nvPr/>
        </p:nvSpPr>
        <p:spPr>
          <a:xfrm>
            <a:off x="7695149" y="1810152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COD_DIP, RUOLO,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6B4AEA-7D06-27B1-DFC8-DE523D30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586E61-BE32-C682-EB16-1BA95330BE2E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degli analisti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oppure dei dipendenti con un livello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di istruzione uguale a 20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6722B7F-7B63-868A-876C-62D711BD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726" y="3267907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ABDE46-93AD-D052-073D-3A371E5C3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096330"/>
            <a:ext cx="7219427" cy="18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30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multiple con AND ed OR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combinano più condizioni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la precedenza sulla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si fa presente che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valutata prima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endParaRPr lang="it-IT" sz="28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68F96FB-74F5-AD48-5B28-18007F5B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C9A270-F766-4DE5-61DA-3E1E5790AB99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degli analisti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 livello di istruzione uguale a 16 e altri ruoli con un livello uguale a 18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55EB41-1B94-C5CD-EC0E-3FD313A5C80A}"/>
              </a:ext>
            </a:extLst>
          </p:cNvPr>
          <p:cNvSpPr txBox="1"/>
          <p:nvPr/>
        </p:nvSpPr>
        <p:spPr>
          <a:xfrm>
            <a:off x="8003131" y="1350930"/>
            <a:ext cx="75416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COD_DIP, RUOLO,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it-IT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it-IT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it-IT" sz="22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it-IT" sz="22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200" b="1" dirty="0">
                <a:solidFill>
                  <a:srgbClr val="FFFF0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t-IT" sz="22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LIVELLO_ISTRUZIONE = 18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9E3286-0AF3-F7F0-F11E-CA0270BF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235" y="3136034"/>
            <a:ext cx="1365459" cy="8483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8267A2D-1359-C649-55A6-D1AC3E547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054" y="4188447"/>
            <a:ext cx="8585746" cy="19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6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istruzioni di Data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Manipulation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istruzioni consentono di manipolare i dati all’interno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quattro istruzioni principali sono 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queste quattro istruzioni, spesso viene associato anche l’acronimo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CRUD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sta ad indicare le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Keyword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Read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endParaRPr lang="it-IT" sz="28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663662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multiple con utilizzo di parentesi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condizioni di ricerca tra parentesi sono valutate per prime a cominciare dalle parentesi più interne nel caso ci fossero più parentesi nidificate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alcune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più predicati, potrebbe essere vantaggioso utilizzare le parentesi per una maggiore chiarezza e leggibilità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slide successiva verrà mostrato un breve esempio di utilizzo di parentesi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condition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23972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Condizioni multiple con utilizzo di parentesi ( 2 di 2 )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5132E3-B7C5-AB3E-6E68-7F4E33E0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734241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ECB8A1-69BB-0298-D515-7DCD45BA8949}"/>
              </a:ext>
            </a:extLst>
          </p:cNvPr>
          <p:cNvSpPr txBox="1"/>
          <p:nvPr/>
        </p:nvSpPr>
        <p:spPr>
          <a:xfrm>
            <a:off x="335628" y="1150001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Vorrei la lista di tutti gli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analisti con un livello di istruzione uguale a 16 e 18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544BFA-8DDC-95E2-8B8A-BE51CF67C58C}"/>
              </a:ext>
            </a:extLst>
          </p:cNvPr>
          <p:cNvSpPr txBox="1"/>
          <p:nvPr/>
        </p:nvSpPr>
        <p:spPr>
          <a:xfrm>
            <a:off x="7962778" y="914076"/>
            <a:ext cx="75416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COD_DIP, RUOLO,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 = '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Analista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 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D19AF3-CFAE-A19A-9531-85F97FB41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407" y="3266162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578C459-1B70-655B-AAB6-3F53A4B61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269" y="4256671"/>
            <a:ext cx="8616748" cy="17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IN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quando si vuole verificare l'esistenza di una serie di valori contenuti nella colonna indicata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0D6233-0DA7-902C-45D6-B4D8BA5F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33609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EF7FDA-247B-27B2-06B9-747149C04920}"/>
              </a:ext>
            </a:extLst>
          </p:cNvPr>
          <p:cNvSpPr txBox="1"/>
          <p:nvPr/>
        </p:nvSpPr>
        <p:spPr>
          <a:xfrm>
            <a:off x="451392" y="2049369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Vorrei la lista dei dipendenti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che hanno un livello di istruzione uguale a 14, 19 e 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2033E0-25B4-C564-8D2C-15DAF642F682}"/>
              </a:ext>
            </a:extLst>
          </p:cNvPr>
          <p:cNvSpPr txBox="1"/>
          <p:nvPr/>
        </p:nvSpPr>
        <p:spPr>
          <a:xfrm>
            <a:off x="7962778" y="1215155"/>
            <a:ext cx="7541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DFB2B7-F7A3-D346-E1F0-441E7E362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900" y="2362308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9A3130-082A-825A-CE04-8FD374B2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769" y="3089547"/>
            <a:ext cx="4404733" cy="28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9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IN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66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successive daranno lo stesso risultato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numerici, alfanumerici, date ed orari ed eccetto i valori numerici, gli altri valori devono essere posti tra apici singoli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01986B-130A-C7A9-69AF-3D92F3E31976}"/>
              </a:ext>
            </a:extLst>
          </p:cNvPr>
          <p:cNvSpPr txBox="1"/>
          <p:nvPr/>
        </p:nvSpPr>
        <p:spPr>
          <a:xfrm>
            <a:off x="491461" y="1876163"/>
            <a:ext cx="7541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BB96A9-0EFA-8242-C7E3-359BD2FCA19C}"/>
              </a:ext>
            </a:extLst>
          </p:cNvPr>
          <p:cNvSpPr txBox="1"/>
          <p:nvPr/>
        </p:nvSpPr>
        <p:spPr>
          <a:xfrm>
            <a:off x="7920037" y="1876163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LIVELLO_ISTRUZIONE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=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833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BETWEEN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BETWEEN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determina se un certo valore è compreso in un range specificato in ordine crescente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clausola può essere utilizzata sia per i valori numerici, sia per i valori alfanumerici sia per data ed ora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per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esprimere la negazione con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3425770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BETWEEN ( 2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F0230E-7C38-4906-9EA3-5E788C85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607704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67B4D1-06CB-1B6B-9632-C4E425441FE1}"/>
              </a:ext>
            </a:extLst>
          </p:cNvPr>
          <p:cNvSpPr txBox="1"/>
          <p:nvPr/>
        </p:nvSpPr>
        <p:spPr>
          <a:xfrm>
            <a:off x="284126" y="1023464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Vorrei i dipendenti che hanno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un livello di istruzione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compreso tra 12 e 15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B3F313-BD95-4E73-BA5E-677677CCA381}"/>
              </a:ext>
            </a:extLst>
          </p:cNvPr>
          <p:cNvSpPr txBox="1"/>
          <p:nvPr/>
        </p:nvSpPr>
        <p:spPr>
          <a:xfrm>
            <a:off x="6716292" y="985276"/>
            <a:ext cx="7983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COGNOME, NOME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LIVELLO_ISTRUZIONE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it-IT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814A16-4995-2295-F3FC-9C4A9E805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475" y="2227790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0E5D7A-DB7F-B106-792A-4F471B1D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35" y="3029092"/>
            <a:ext cx="5456609" cy="322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5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Comparazione dei valori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C4E156-B734-43E7-6F95-D87D94EA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607704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12C45B-02F3-E2C6-A0A9-36FB384A9EFD}"/>
              </a:ext>
            </a:extLst>
          </p:cNvPr>
          <p:cNvSpPr txBox="1"/>
          <p:nvPr/>
        </p:nvSpPr>
        <p:spPr>
          <a:xfrm>
            <a:off x="284126" y="1023464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Vorrei la lista dei codici ufficio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e dei relativi nomi ufficio che non hanno il responsabile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FC2015-8E63-AE8E-F374-B83C1D58E644}"/>
              </a:ext>
            </a:extLst>
          </p:cNvPr>
          <p:cNvSpPr txBox="1"/>
          <p:nvPr/>
        </p:nvSpPr>
        <p:spPr>
          <a:xfrm>
            <a:off x="9312075" y="1323237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COD_UFF, NOME_UFFICIO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RESP_UFF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9565ED-6DDB-FA28-A35D-1954DE70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127" y="3654336"/>
            <a:ext cx="10098395" cy="19428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F73C68-7358-8473-E66D-25C34A01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8517" y="2536880"/>
            <a:ext cx="1073205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4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Ricerca parziale di un valore con la LIKE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predicato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la ricerca di caratteri che corrispondono ad un determinato modello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513520-4102-B953-A935-DF1E8991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1399439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D3C8D0-EA42-03AF-70CB-9F1C5758D331}"/>
              </a:ext>
            </a:extLst>
          </p:cNvPr>
          <p:cNvSpPr txBox="1"/>
          <p:nvPr/>
        </p:nvSpPr>
        <p:spPr>
          <a:xfrm>
            <a:off x="284126" y="1815199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Vorrei la lista di quei 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dipendenti che hanno il cognome</a:t>
            </a:r>
          </a:p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che inizia con la lettera 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CFF6AD-1E83-563F-F704-0B024C65600B}"/>
              </a:ext>
            </a:extLst>
          </p:cNvPr>
          <p:cNvSpPr txBox="1"/>
          <p:nvPr/>
        </p:nvSpPr>
        <p:spPr>
          <a:xfrm>
            <a:off x="9077899" y="1724681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'G%';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5BD640-5222-4E0D-97A2-32E9678EC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341" y="2938324"/>
            <a:ext cx="1073205" cy="6667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564E44-12C9-CD72-8383-1BEEA316F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76" y="3710755"/>
            <a:ext cx="6429999" cy="23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1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Ricerca parziale di un valore con la LIKE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66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predicato viene anche indicato come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esistono due caratteri speciali utilizzabili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primo è il segno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Percentuale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%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la ricerca di più caratteri successivi mentre il secondo è il segno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la ricerca di un solo carattere successivo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CB0F63F-0D4D-E54D-0D87-9DAD812B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63" y="1349459"/>
            <a:ext cx="10622749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Ricerca parziale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Mascheramento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Wild-Card</a:t>
            </a:r>
          </a:p>
        </p:txBody>
      </p:sp>
    </p:spTree>
    <p:extLst>
      <p:ext uri="{BB962C8B-B14F-4D97-AF65-F5344CB8AC3E}">
        <p14:creationId xmlns:p14="http://schemas.microsoft.com/office/powerpoint/2010/main" val="79534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Ricerca parziale di un valore con la LIKE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Nell'immagine riportata nella slide, nella seconda ricerca, vengono prelevate tutte le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quanto la sequenza delle lettere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rispetta quella dei valori nella colonna; se ci fosse stato un nome con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prima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questa riga non sarebbe stata prelevata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106A4F5-17B8-5872-C622-E8D915EE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03" y="2298292"/>
            <a:ext cx="5739782" cy="14572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A30CC5A-22DD-C365-319F-DB6904E3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03" y="4115581"/>
            <a:ext cx="6174503" cy="1456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7A04F4-929B-A6DD-25C6-09C12BBE5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1800" y="2266540"/>
            <a:ext cx="2123263" cy="1692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633D96-FE17-5502-F372-5AD4610BB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090" y="4618702"/>
            <a:ext cx="2123263" cy="101597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B259577-EB92-4084-D74F-621D31285656}"/>
              </a:ext>
            </a:extLst>
          </p:cNvPr>
          <p:cNvSpPr/>
          <p:nvPr/>
        </p:nvSpPr>
        <p:spPr>
          <a:xfrm>
            <a:off x="7481513" y="2594690"/>
            <a:ext cx="2432371" cy="848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99D4214-E132-6F9F-027C-556971959232}"/>
              </a:ext>
            </a:extLst>
          </p:cNvPr>
          <p:cNvSpPr/>
          <p:nvPr/>
        </p:nvSpPr>
        <p:spPr>
          <a:xfrm>
            <a:off x="7481513" y="4696507"/>
            <a:ext cx="2432371" cy="848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55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SELECT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selezionare uno o più colonne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alla selezione delle colonne, sarà possibile eseguire particolari funzioni che verranno mostrate nel proseguimento del corso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sua forma più semplice, la sintassi è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71FB33-0CC8-B346-641A-7466B96496FF}"/>
              </a:ext>
            </a:extLst>
          </p:cNvPr>
          <p:cNvSpPr txBox="1"/>
          <p:nvPr/>
        </p:nvSpPr>
        <p:spPr>
          <a:xfrm>
            <a:off x="2174488" y="4192859"/>
            <a:ext cx="12578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nome_tabella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campo_1, campo_2, campo_3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nome_tabella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3016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LIKE con Underscore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simbolo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)indica di cercare uno specifico carattere nella posizione corrispondente della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modello, rappresenta un singolo carattere il cui valore non viene confrontato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3" y="2754352"/>
            <a:ext cx="4321328" cy="34529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562907" y="3149308"/>
            <a:ext cx="39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Necessito dei dipendenti che nel cognome hanno la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minuscola in seconda posizione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133656" y="2964642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'_o%';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24A001-7DC7-85EA-F0CB-DC39D685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098" y="4178285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E30FF8-AF5B-636B-7674-ED5BE57BE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520" y="4511677"/>
            <a:ext cx="3009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clausola LIKE con Underscore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 nomi che iniziano con qualsiasi carattere arbitrario se il secondo carattere è la lettera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minuscola; se si fosse voluto cercare il cognome, il cui terzo carattere fosse stata la lettera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minuscola, il modello sarebbe dovuto iniziare con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 </a:t>
            </a:r>
            <a:r>
              <a:rPr lang="it-IT" sz="24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4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__r%</a:t>
            </a:r>
            <a:r>
              <a:rPr lang="it-IT" sz="24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3" y="2754352"/>
            <a:ext cx="4321328" cy="34529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562907" y="3149308"/>
            <a:ext cx="39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Necessito dei dipendenti che nel cognome hanno la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 minuscola in seconda posizione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133656" y="2964642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'_o%';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24A001-7DC7-85EA-F0CB-DC39D685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0098" y="4178285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E30FF8-AF5B-636B-7674-ED5BE57BE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520" y="4511677"/>
            <a:ext cx="3009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4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negazione con il NOT LIKE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2" y="546410"/>
            <a:ext cx="6266176" cy="50364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961042" y="1275118"/>
            <a:ext cx="466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Vorrei la lista degli uffici che non iniziano per la lettera 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133655" y="879364"/>
            <a:ext cx="6266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COD_UFF, NOME_UFFICIO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NOME_UFFICIO </a:t>
            </a:r>
            <a:r>
              <a:rPr lang="it-IT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LIKE </a:t>
            </a: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'D%';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24A001-7DC7-85EA-F0CB-DC39D685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1766" y="1987360"/>
            <a:ext cx="1073205" cy="6667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F973A69-EC13-561D-9466-B323EF65C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925" y="2980235"/>
            <a:ext cx="8942761" cy="28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alle Funzioni in Oracle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ambito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Informatico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programma scritto per accettare opzionalmente alcuni parametri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eseguire una o più istruzioni e restituire un singolo valore 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mette a disposizione una serie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BC4F48-B46F-4951-CCDA-B51C4124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2902612"/>
            <a:ext cx="5848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alle Funzioni in Oracle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caratterizzate da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C7B4A5F-441B-6D57-0CB4-439604E5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282553"/>
            <a:ext cx="14994026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L'elenco dei parametri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tratta di zero o più argomenti che possono essere passati 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l’elaborazione; questi argomenti o parametri possono essere di diversi tipi di dato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di dato del valore restituito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dettaglio delle operazioni eseguite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fornito dal codice che in genere utilizza i parametri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esegue dei calcoli ed operazioni e genera un valore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76296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alle Funzioni in Oracle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costituiscono uno strumento molto valido del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sono ampiamente utilizzate per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C7B4A5F-441B-6D57-0CB4-439604E5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706298"/>
            <a:ext cx="14994026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Formattare date e numeri per visualizzarli o utilizzarli nel modo desiderato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Effettuare dei calcoli sui dati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Modificare singoli dati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Manipolare l’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gruppi di righe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Convertire i tipi di dati delle colonne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75638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alle Funzioni in Oracle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 generale e in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particolare, possiamo distinguere due tipi distinti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D8F25C5-14B1-AD62-DD9E-F96FF7D7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706298"/>
            <a:ext cx="14994026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una sola riga ovvero che agiscono solo sulle singole righe e restituiscono un risultato per riga</a:t>
            </a:r>
          </a:p>
          <a:p>
            <a:pPr marL="139700" lvl="0"/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più righe ovvero possono manipolare gruppi di righe e restituiscono un risultato per ciascun gruppo di righe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1D240F9-CEA4-EF9B-898F-06C549BF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96" y="3776842"/>
            <a:ext cx="7085392" cy="23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agiscono su più righe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operano su più di una riga alla volta sono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aggregazione o di gruppo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Solitamente si utilizzano per calcolare la somma o la media dei valori di colonna numerici o per contare il numero totale dei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insieme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più righe oggetto della certificazione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le seguenti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418D5B0-D17B-BE9D-2199-C4270DC3057F}"/>
              </a:ext>
            </a:extLst>
          </p:cNvPr>
          <p:cNvSpPr/>
          <p:nvPr/>
        </p:nvSpPr>
        <p:spPr>
          <a:xfrm>
            <a:off x="1338146" y="3969834"/>
            <a:ext cx="2732049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COUNT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06CC690-99B6-E3D1-F8C6-DF68B4793448}"/>
              </a:ext>
            </a:extLst>
          </p:cNvPr>
          <p:cNvSpPr/>
          <p:nvPr/>
        </p:nvSpPr>
        <p:spPr>
          <a:xfrm>
            <a:off x="3720789" y="4984440"/>
            <a:ext cx="2732049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MAX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5BEA32E-C19C-62BE-16F0-D17E7F71DB83}"/>
              </a:ext>
            </a:extLst>
          </p:cNvPr>
          <p:cNvSpPr/>
          <p:nvPr/>
        </p:nvSpPr>
        <p:spPr>
          <a:xfrm>
            <a:off x="6341326" y="3969834"/>
            <a:ext cx="2732049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2F1C4-BD55-B15C-FEF2-BE3EBBEFE047}"/>
              </a:ext>
            </a:extLst>
          </p:cNvPr>
          <p:cNvSpPr/>
          <p:nvPr/>
        </p:nvSpPr>
        <p:spPr>
          <a:xfrm>
            <a:off x="8723969" y="4984440"/>
            <a:ext cx="2732049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AVG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EBEDF54-96C6-0993-7D91-0BA77131B02A}"/>
              </a:ext>
            </a:extLst>
          </p:cNvPr>
          <p:cNvSpPr/>
          <p:nvPr/>
        </p:nvSpPr>
        <p:spPr>
          <a:xfrm>
            <a:off x="11344506" y="3969570"/>
            <a:ext cx="2732049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241610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agiscono su più righe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90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Abbiamo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ANAG_DIP_MAIN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una colonna relativa allo stipendio dei dipendenti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Negli esempi successivi mostreremo utilizzi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prendendo come riferimento i dati contenuti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sottostante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4F23B0-BF02-DFA9-BE33-58331843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919" y="3204939"/>
            <a:ext cx="8870235" cy="30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agiscono su più righe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SUM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la somma totale dei valori della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MAX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valore maggiore di quelli presenti nella colonna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2861E-E011-937F-0F29-4C6F6AF6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980" y="1300390"/>
            <a:ext cx="7954113" cy="1869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39B70-74F8-A4C3-96AD-0401D5D7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050" y="4285752"/>
            <a:ext cx="7890733" cy="16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Query e la sua struttura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0605789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parti che compongono l’istruzione devono essere codificate nella giusta sequenza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avere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FROM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il delimitatore di una istruzione è il punto e virgola (;)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CCF16-4C06-AE33-E825-31CE627A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18" y="636860"/>
            <a:ext cx="4906524" cy="367866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63FF61-A440-52E6-4B8A-038B0DB77A1C}"/>
              </a:ext>
            </a:extLst>
          </p:cNvPr>
          <p:cNvSpPr txBox="1"/>
          <p:nvPr/>
        </p:nvSpPr>
        <p:spPr>
          <a:xfrm>
            <a:off x="1360449" y="3429000"/>
            <a:ext cx="12578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COLONNA_1, COLONNA_2, COLONNA_3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nome_schema.nome_tabella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COLONNA_4 = '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COLONNA_5;</a:t>
            </a:r>
          </a:p>
        </p:txBody>
      </p:sp>
    </p:spTree>
    <p:extLst>
      <p:ext uri="{BB962C8B-B14F-4D97-AF65-F5344CB8AC3E}">
        <p14:creationId xmlns:p14="http://schemas.microsoft.com/office/powerpoint/2010/main" val="3215554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agiscono su più righe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valore minore di quelli presenti nella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AVG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la media dei valori presenti nella colonna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D94498-4239-D2DE-6150-F086BC577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960" y="1225019"/>
            <a:ext cx="12045635" cy="20204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E484F1-165A-F69B-2A9D-11F32A246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63" y="4072163"/>
            <a:ext cx="12064877" cy="21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Funzioni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 agiscono su più righe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COUNT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numero di righe totali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23E925-C2B2-77B6-0234-6675976AB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644" y="1604111"/>
            <a:ext cx="11422785" cy="21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e rinomina di una colonna a Runtime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creare delle colonne fittizie da visualizzare nel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avere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le sole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COGNOME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SESSO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B92C859-8689-ED80-CB01-07738088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41" y="2616355"/>
            <a:ext cx="4909973" cy="289528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480108-C6D8-AA8E-13F6-72742B01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03" y="2616355"/>
            <a:ext cx="636703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6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e rinomina di una colonna a Runtime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SESSO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riporta un solo carattere che esprime il sesso in lingua inglese ed in forma abbreviata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vuole creare un risultato composto dal solo Cognome, Nome e Sesso espresso in italiano e in forma estesa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AF5922E-6491-35C4-15D1-1A4431D8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46" y="3185068"/>
            <a:ext cx="4909973" cy="289528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BF9C31-2966-57F6-F859-7E7ED27D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08" y="3185068"/>
            <a:ext cx="636703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6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e rinomina di una colonna a Runtime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è formalmente corretto ma l’intestazione della colonna fittizia non è esatta in quanto riporta uno dei valori inseriti nella nuova colonna; come risolvere questo problema ?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EEA85E7-8653-11B6-8A64-03DD42CB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23" y="2200805"/>
            <a:ext cx="6283306" cy="35532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3D4DBE8-DFCC-B68C-10AC-9CCB65984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481" y="2300660"/>
            <a:ext cx="6433281" cy="28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1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Creazione e rinomina di una colonna a Runtime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mette a disposizione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deve essere posta dopo il nome di una colonna ( sia fittizia che non ) per effettuare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Rename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nel caso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deve essere posta nella prima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obbligatoriamente per effettuare la rinomina della colonna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A86EE2-4224-18CE-07D0-20ED68B6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6" y="1603020"/>
            <a:ext cx="6540913" cy="285734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99DC85D-DFAF-E579-6ECE-330E4A07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16" y="1791867"/>
            <a:ext cx="7301647" cy="27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8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EXTRACT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EXTRACT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estrae un valore da una data o da un certo intervallo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è la seguente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C191A8-69D2-43E4-3C30-C88022AA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286" y="2624305"/>
            <a:ext cx="10424759" cy="33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3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EXTRACT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esempio utilizzeremo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dei dipendenti di una azienda che ha i campi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COGNOME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DT_NASC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il formato descritto nell'immagine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2399DC6-6BA7-B9B2-1AEF-232DA4CC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59" y="2202825"/>
            <a:ext cx="10506632" cy="24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45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EXTRACT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Provando ad eseguire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estrae dal campo data solo il mese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sarebbe il seguente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31B057-7043-81D0-DBB6-055B65D2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63" y="1250104"/>
            <a:ext cx="10098620" cy="198832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5B39F4C-D724-9EC2-810D-475BFCAF4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18" y="3893641"/>
            <a:ext cx="7693074" cy="21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4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1A18B8-A2D5-C48D-E466-97964FEAAB23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#01</a:t>
            </a:r>
          </a:p>
        </p:txBody>
      </p:sp>
    </p:spTree>
    <p:extLst>
      <p:ext uri="{BB962C8B-B14F-4D97-AF65-F5344CB8AC3E}">
        <p14:creationId xmlns:p14="http://schemas.microsoft.com/office/powerpoint/2010/main" val="4885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selezionare tutte le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dopo la parola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potrà inserire il simbolo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asterisco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*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oppure elencare in forma esplicita la lista del nome delle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verrà espresso il carattere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asterisco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l'ordine delle colonne sarà quello espresso nella istruzione di creazione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verranno elencati i nomi delle colonne in forma esplicita, la visualizzazione sarà data dall'ordine in cui saranno scritte le colonne dopo 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286D75-211E-26E0-C98E-C7B9D6F96D88}"/>
              </a:ext>
            </a:extLst>
          </p:cNvPr>
          <p:cNvSpPr txBox="1"/>
          <p:nvPr/>
        </p:nvSpPr>
        <p:spPr>
          <a:xfrm>
            <a:off x="5609064" y="4995747"/>
            <a:ext cx="50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UFFICI;</a:t>
            </a:r>
          </a:p>
        </p:txBody>
      </p:sp>
    </p:spTree>
    <p:extLst>
      <p:ext uri="{BB962C8B-B14F-4D97-AF65-F5344CB8AC3E}">
        <p14:creationId xmlns:p14="http://schemas.microsoft.com/office/powerpoint/2010/main" val="3823474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( 2 di 2 )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286D75-211E-26E0-C98E-C7B9D6F96D88}"/>
              </a:ext>
            </a:extLst>
          </p:cNvPr>
          <p:cNvSpPr txBox="1"/>
          <p:nvPr/>
        </p:nvSpPr>
        <p:spPr>
          <a:xfrm>
            <a:off x="10020126" y="1809392"/>
            <a:ext cx="505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9C438E-AB0A-6CEA-36FB-EEC1DBD0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681065"/>
            <a:ext cx="6039573" cy="350064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46F6A0-2ECA-DF9D-2734-A9512C4CE1FB}"/>
              </a:ext>
            </a:extLst>
          </p:cNvPr>
          <p:cNvSpPr txBox="1"/>
          <p:nvPr/>
        </p:nvSpPr>
        <p:spPr>
          <a:xfrm>
            <a:off x="843833" y="1061479"/>
            <a:ext cx="4319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Necessito di tutti i dati della Tabella UFFICI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D45310-3002-F68F-376E-0C106836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505" y="2479460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DD64C6-756D-2EFE-C371-9A7019A13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987" y="3429000"/>
            <a:ext cx="10667685" cy="24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7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ma con righe limitate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Dalla versione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12c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stata introdotta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FETCH FIRST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consente di limitare il risultato delle righe visualizzando il numero espresso al posto della lettera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questa clausola è molto utile se utilizzata con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endParaRPr lang="it-IT" sz="2400" b="1" dirty="0">
              <a:solidFill>
                <a:srgbClr val="FF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ADA1AE5-23AA-C6B6-8797-7721EB08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4" y="2145050"/>
            <a:ext cx="6039573" cy="369818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3C250-E764-1D4C-E11C-E4A6DBB797DE}"/>
              </a:ext>
            </a:extLst>
          </p:cNvPr>
          <p:cNvSpPr txBox="1"/>
          <p:nvPr/>
        </p:nvSpPr>
        <p:spPr>
          <a:xfrm>
            <a:off x="966497" y="2588211"/>
            <a:ext cx="4319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dirty="0">
                <a:latin typeface="Calibri" panose="020F0502020204030204" pitchFamily="34" charset="0"/>
                <a:cs typeface="Calibri" panose="020F0502020204030204" pitchFamily="34" charset="0"/>
              </a:rPr>
              <a:t>Voglio visualizzare solo le prime 3 righe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402AB8-F895-C65B-0B9A-A8A5051CBC2C}"/>
              </a:ext>
            </a:extLst>
          </p:cNvPr>
          <p:cNvSpPr txBox="1"/>
          <p:nvPr/>
        </p:nvSpPr>
        <p:spPr>
          <a:xfrm>
            <a:off x="9333572" y="1809392"/>
            <a:ext cx="5740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 FIRST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ONLY</a:t>
            </a:r>
          </a:p>
          <a:p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COD_UFF </a:t>
            </a:r>
            <a:r>
              <a:rPr lang="it-IT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249FFE-D372-826F-D45E-80BEAA05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495" y="3330222"/>
            <a:ext cx="1073205" cy="66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8673DD3-4474-21E1-BC54-CAE14D5A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320" y="4400094"/>
            <a:ext cx="11214791" cy="136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4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ordinare il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base ad una o più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è accompagnata dalle opzioni </a:t>
            </a:r>
            <a:r>
              <a:rPr lang="it-IT" sz="28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ASC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ending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DESC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ending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ordinare i dati rispettivamente in modalità ascendente o discendente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colonne di ordinamento posso essere espresse o con il proprio nome o con il numero di posizione di colonna espresso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sarà necessario indicare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campo indicato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2791278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4" ma:contentTypeDescription="Creare un nuovo documento." ma:contentTypeScope="" ma:versionID="8a3fe2547f444fc45d9feb228fa9bc94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46f9c2512b935ce4a7265dbc889ec191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customXml/itemProps2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4EE4A-66C3-4FB7-B8B7-3425DFD818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4922</TotalTime>
  <Words>3504</Words>
  <Application>Microsoft Office PowerPoint</Application>
  <PresentationFormat>Personalizzato</PresentationFormat>
  <Paragraphs>440</Paragraphs>
  <Slides>59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Bernardini Veronica</cp:lastModifiedBy>
  <cp:revision>92</cp:revision>
  <dcterms:created xsi:type="dcterms:W3CDTF">2022-08-22T17:22:56Z</dcterms:created>
  <dcterms:modified xsi:type="dcterms:W3CDTF">2025-02-25T11:46:33Z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