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329" r:id="rId6"/>
    <p:sldId id="468" r:id="rId7"/>
    <p:sldId id="512" r:id="rId8"/>
    <p:sldId id="470" r:id="rId9"/>
    <p:sldId id="471" r:id="rId10"/>
    <p:sldId id="513" r:id="rId11"/>
    <p:sldId id="472" r:id="rId12"/>
    <p:sldId id="473" r:id="rId13"/>
    <p:sldId id="474" r:id="rId14"/>
    <p:sldId id="514" r:id="rId15"/>
    <p:sldId id="476" r:id="rId16"/>
    <p:sldId id="477" r:id="rId17"/>
    <p:sldId id="515" r:id="rId18"/>
    <p:sldId id="480" r:id="rId19"/>
    <p:sldId id="481" r:id="rId20"/>
    <p:sldId id="482" r:id="rId21"/>
    <p:sldId id="516" r:id="rId22"/>
    <p:sldId id="517" r:id="rId23"/>
    <p:sldId id="484" r:id="rId24"/>
    <p:sldId id="485" r:id="rId25"/>
    <p:sldId id="518" r:id="rId26"/>
    <p:sldId id="486" r:id="rId27"/>
    <p:sldId id="487" r:id="rId28"/>
    <p:sldId id="488" r:id="rId29"/>
    <p:sldId id="519" r:id="rId30"/>
    <p:sldId id="520" r:id="rId31"/>
    <p:sldId id="489" r:id="rId32"/>
    <p:sldId id="490" r:id="rId33"/>
    <p:sldId id="521" r:id="rId34"/>
    <p:sldId id="522" r:id="rId35"/>
    <p:sldId id="536" r:id="rId36"/>
    <p:sldId id="537" r:id="rId37"/>
    <p:sldId id="538" r:id="rId38"/>
    <p:sldId id="543" r:id="rId39"/>
    <p:sldId id="359" r:id="rId40"/>
    <p:sldId id="384" r:id="rId41"/>
    <p:sldId id="546" r:id="rId42"/>
    <p:sldId id="547" r:id="rId43"/>
    <p:sldId id="548" r:id="rId44"/>
    <p:sldId id="549" r:id="rId45"/>
    <p:sldId id="550" r:id="rId46"/>
    <p:sldId id="545" r:id="rId47"/>
    <p:sldId id="524" r:id="rId48"/>
    <p:sldId id="525" r:id="rId49"/>
    <p:sldId id="527" r:id="rId50"/>
    <p:sldId id="539" r:id="rId51"/>
    <p:sldId id="528" r:id="rId52"/>
    <p:sldId id="540" r:id="rId53"/>
    <p:sldId id="541" r:id="rId54"/>
    <p:sldId id="529" r:id="rId55"/>
    <p:sldId id="530" r:id="rId56"/>
    <p:sldId id="542" r:id="rId57"/>
    <p:sldId id="531" r:id="rId58"/>
    <p:sldId id="532" r:id="rId59"/>
    <p:sldId id="533" r:id="rId60"/>
    <p:sldId id="534" r:id="rId61"/>
    <p:sldId id="535" r:id="rId62"/>
    <p:sldId id="544" r:id="rId63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75D75E2E-B2B5-D60A-9E21-7EC1DBE10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80" y="1709155"/>
            <a:ext cx="7317284" cy="3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Statement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DML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 intermedio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8C8814-BF11-2672-EC6B-D2EB20BE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1113727"/>
            <a:ext cx="7674518" cy="43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2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Join ed il Prodotto Cartesiano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Prodotto Cartesiano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agisce sulle righe di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fornisce un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risultato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costituito da tutte le righe delle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congiunte con tutte le righe della seconda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implementare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Prodotto Cartesiano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basterà eseguire il comando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261AC26-EBCA-C28D-BBA5-BDFCE147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29" y="3350734"/>
            <a:ext cx="10863697" cy="17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3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Join ed il Prodotto Cartesiano ( 2 di 3 )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8C2477-8C71-184A-8881-E5481126ED1B}"/>
              </a:ext>
            </a:extLst>
          </p:cNvPr>
          <p:cNvSpPr/>
          <p:nvPr/>
        </p:nvSpPr>
        <p:spPr>
          <a:xfrm>
            <a:off x="2621816" y="1502269"/>
            <a:ext cx="2376264" cy="19442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863BD2C-6CCD-7911-EEB8-76FA8BD5C77C}"/>
              </a:ext>
            </a:extLst>
          </p:cNvPr>
          <p:cNvSpPr/>
          <p:nvPr/>
        </p:nvSpPr>
        <p:spPr>
          <a:xfrm>
            <a:off x="10841995" y="1540837"/>
            <a:ext cx="2376264" cy="19442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5C107E-239F-D535-AA58-DC739C435958}"/>
              </a:ext>
            </a:extLst>
          </p:cNvPr>
          <p:cNvSpPr txBox="1"/>
          <p:nvPr/>
        </p:nvSpPr>
        <p:spPr>
          <a:xfrm>
            <a:off x="3286303" y="209083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E04CB8-9036-101B-37A7-2CC481CB0632}"/>
              </a:ext>
            </a:extLst>
          </p:cNvPr>
          <p:cNvSpPr txBox="1"/>
          <p:nvPr/>
        </p:nvSpPr>
        <p:spPr>
          <a:xfrm>
            <a:off x="3491610" y="270341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BEB00F-A78B-C43B-D12D-E50880092C61}"/>
              </a:ext>
            </a:extLst>
          </p:cNvPr>
          <p:cNvSpPr txBox="1"/>
          <p:nvPr/>
        </p:nvSpPr>
        <p:spPr>
          <a:xfrm>
            <a:off x="4112635" y="22285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F6773F-F7F9-6708-7C83-37225408E327}"/>
              </a:ext>
            </a:extLst>
          </p:cNvPr>
          <p:cNvSpPr txBox="1"/>
          <p:nvPr/>
        </p:nvSpPr>
        <p:spPr>
          <a:xfrm>
            <a:off x="11658822" y="186621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852F82-075F-C826-0E61-7827B1686EF1}"/>
              </a:ext>
            </a:extLst>
          </p:cNvPr>
          <p:cNvSpPr txBox="1"/>
          <p:nvPr/>
        </p:nvSpPr>
        <p:spPr>
          <a:xfrm>
            <a:off x="11442798" y="244227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385BF3-0670-B86A-765E-6CBC703F700F}"/>
              </a:ext>
            </a:extLst>
          </p:cNvPr>
          <p:cNvSpPr txBox="1"/>
          <p:nvPr/>
        </p:nvSpPr>
        <p:spPr>
          <a:xfrm>
            <a:off x="12162878" y="284006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688579-2C81-8841-78DE-7630FAE22E52}"/>
              </a:ext>
            </a:extLst>
          </p:cNvPr>
          <p:cNvSpPr txBox="1"/>
          <p:nvPr/>
        </p:nvSpPr>
        <p:spPr>
          <a:xfrm>
            <a:off x="12203751" y="226225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820333-7D6A-7B17-0C27-49EA728A2A95}"/>
              </a:ext>
            </a:extLst>
          </p:cNvPr>
          <p:cNvSpPr txBox="1"/>
          <p:nvPr/>
        </p:nvSpPr>
        <p:spPr>
          <a:xfrm>
            <a:off x="2416509" y="792559"/>
            <a:ext cx="31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INSIEME ( Tabella ) 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2D4F58-826E-5F03-7B54-A788DA616E02}"/>
              </a:ext>
            </a:extLst>
          </p:cNvPr>
          <p:cNvSpPr txBox="1"/>
          <p:nvPr/>
        </p:nvSpPr>
        <p:spPr>
          <a:xfrm>
            <a:off x="10418787" y="792558"/>
            <a:ext cx="28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INSIEME ( Tabella ) B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88E86E-279B-D81B-7E6B-4147BBDF7481}"/>
              </a:ext>
            </a:extLst>
          </p:cNvPr>
          <p:cNvSpPr txBox="1"/>
          <p:nvPr/>
        </p:nvSpPr>
        <p:spPr>
          <a:xfrm>
            <a:off x="896549" y="3694531"/>
            <a:ext cx="1417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x B = {(2,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(2,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(2,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(2, 4),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4),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4)}</a:t>
            </a:r>
            <a:endParaRPr lang="it-IT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906243A6-2739-21EC-5005-E2FD7F98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2" y="4423071"/>
            <a:ext cx="15668355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prodotto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Cartesiano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fra i due insiemi è dato da tutti gli elementi di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combinati con ogni elemento di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6992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Join ed il Prodotto Cartesiano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il predicato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omesso, ogni riga qualificata della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combinata con tutte le righe della seconda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è chiamato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Prodotto Cartesiano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di solito è un risultato indesiderato dove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soddisfa un requisito ottimale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Business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consuma notevoli risorse di sistema che possono degradare le prestazioni</a:t>
            </a:r>
          </a:p>
        </p:txBody>
      </p:sp>
    </p:spTree>
    <p:extLst>
      <p:ext uri="{BB962C8B-B14F-4D97-AF65-F5344CB8AC3E}">
        <p14:creationId xmlns:p14="http://schemas.microsoft.com/office/powerpoint/2010/main" val="30060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referenziare Colonne e Tabelle in una Join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Talvolta può accadere che mettendo in relazione due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queste abbiamo dei nomi di colonna in comune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una giusta interpretazione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 parte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utilizza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ovvero un codice identificato che possa referenziare le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modo corretto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successiva,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PROGETTI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stato assegnato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UFFICI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DE7DC83-6012-0743-D022-8D833099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729" y="4289905"/>
            <a:ext cx="10141930" cy="17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7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referenziare Colonne e Tabelle in una Join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non utilizzassimo questo metodo,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restituirebbe l'errore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ORA-00918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373CA5-421C-D2D3-570F-88E58CED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84" y="1520279"/>
            <a:ext cx="8401341" cy="1558067"/>
          </a:xfrm>
          <a:prstGeom prst="rect">
            <a:avLst/>
          </a:prstGeom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id="{38E0E312-1E33-18C0-78C3-9BB454AC93BB}"/>
              </a:ext>
            </a:extLst>
          </p:cNvPr>
          <p:cNvSpPr/>
          <p:nvPr/>
        </p:nvSpPr>
        <p:spPr>
          <a:xfrm>
            <a:off x="7332592" y="2848758"/>
            <a:ext cx="654124" cy="684585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FADCE2-338E-B750-A1D7-F191F0EE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52" y="3666949"/>
            <a:ext cx="7665769" cy="25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referenziare Colonne e Tabelle in una Join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regole per una corretta gestione del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2E1C65FE-A2E4-585C-7A64-657C79944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" y="1410355"/>
            <a:ext cx="1481560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 indicato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FROM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 indicato prima di ogni colonna sia nei campi di proiezioni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sia nelle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GROUP BY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1928C6-8451-92E4-6382-9388C115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55" y="3831838"/>
            <a:ext cx="12450958" cy="21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due modalità di scrittura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prima, più utilizzata e più semplice nella scrittura, mette in relazione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utilizzando le colonne in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seconda, meno utilizzata e più complessa nella scrittura, mette in relazione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utilizzando la parola chiave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29C2BC1-5FEF-988A-18A2-520425B2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52" y="2805781"/>
            <a:ext cx="10938746" cy="135362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CAB3209-65C6-CC4F-EF76-748105ABB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57" y="4768686"/>
            <a:ext cx="10622745" cy="12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9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utilizza il metodo di scrittura con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più semplice identificare i due tipi di predicati che possono essere codificati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ovvero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condizioni di riga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relazione tra 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FBCF597-56BE-5788-6D8E-69F721A9CCBC}"/>
              </a:ext>
            </a:extLst>
          </p:cNvPr>
          <p:cNvSpPr/>
          <p:nvPr/>
        </p:nvSpPr>
        <p:spPr>
          <a:xfrm>
            <a:off x="917957" y="3073270"/>
            <a:ext cx="2448272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 PREDICATES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ADBA89C-61FB-8910-5427-13A5DCA20455}"/>
              </a:ext>
            </a:extLst>
          </p:cNvPr>
          <p:cNvSpPr/>
          <p:nvPr/>
        </p:nvSpPr>
        <p:spPr>
          <a:xfrm>
            <a:off x="922036" y="4761891"/>
            <a:ext cx="24482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 PREDICATES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23D480-CE04-92E2-3E0B-7FAFC281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03" y="2684576"/>
            <a:ext cx="9581078" cy="1579298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D6C3378-D4B3-9BCF-8845-68098AC7A242}"/>
              </a:ext>
            </a:extLst>
          </p:cNvPr>
          <p:cNvSpPr/>
          <p:nvPr/>
        </p:nvSpPr>
        <p:spPr>
          <a:xfrm>
            <a:off x="9607439" y="4308088"/>
            <a:ext cx="540169" cy="6261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748210-DA4E-3869-FA5B-609C74CF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38" y="5084625"/>
            <a:ext cx="10329964" cy="967983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91E008A-7B55-8352-178C-58C5E6A6FA0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366229" y="3397306"/>
            <a:ext cx="2934210" cy="2714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888C18A-D1B8-EB2E-BC5F-99F0788DEAC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0308" y="4251769"/>
            <a:ext cx="2394872" cy="83415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0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fanno riferimento solo ad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essendo appunto «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Locali a quella 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e limitano il numero di righe restituite per quella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implicano più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determinano il modo in cui le righe vengono unite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FBCF597-56BE-5788-6D8E-69F721A9CCBC}"/>
              </a:ext>
            </a:extLst>
          </p:cNvPr>
          <p:cNvSpPr/>
          <p:nvPr/>
        </p:nvSpPr>
        <p:spPr>
          <a:xfrm>
            <a:off x="917957" y="3073270"/>
            <a:ext cx="2448272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 PREDICATES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ADBA89C-61FB-8910-5427-13A5DCA20455}"/>
              </a:ext>
            </a:extLst>
          </p:cNvPr>
          <p:cNvSpPr/>
          <p:nvPr/>
        </p:nvSpPr>
        <p:spPr>
          <a:xfrm>
            <a:off x="922036" y="4761891"/>
            <a:ext cx="24482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 PREDICATES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23D480-CE04-92E2-3E0B-7FAFC281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03" y="2684576"/>
            <a:ext cx="9581078" cy="1579298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D6C3378-D4B3-9BCF-8845-68098AC7A242}"/>
              </a:ext>
            </a:extLst>
          </p:cNvPr>
          <p:cNvSpPr/>
          <p:nvPr/>
        </p:nvSpPr>
        <p:spPr>
          <a:xfrm>
            <a:off x="9607439" y="4308088"/>
            <a:ext cx="540169" cy="6261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748210-DA4E-3869-FA5B-609C74CF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38" y="5084625"/>
            <a:ext cx="10329964" cy="967983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91E008A-7B55-8352-178C-58C5E6A6FA0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366229" y="3397306"/>
            <a:ext cx="2934210" cy="2714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888C18A-D1B8-EB2E-BC5F-99F0788DEAC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0308" y="4251769"/>
            <a:ext cx="2394872" cy="83415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9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Scrivendo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senza l’utilizzo della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potrebbe risultare più complesso distinguere i due predicati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esempio potrebbe risultare facile in quanto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utilizzano nomi e strutture semplici, ma in casi reali nel mondo lavorativo, potrebbe risultare più complesso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FBCF597-56BE-5788-6D8E-69F721A9CCBC}"/>
              </a:ext>
            </a:extLst>
          </p:cNvPr>
          <p:cNvSpPr/>
          <p:nvPr/>
        </p:nvSpPr>
        <p:spPr>
          <a:xfrm>
            <a:off x="917957" y="3474712"/>
            <a:ext cx="2448272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 PREDICATES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ADBA89C-61FB-8910-5427-13A5DCA20455}"/>
              </a:ext>
            </a:extLst>
          </p:cNvPr>
          <p:cNvSpPr/>
          <p:nvPr/>
        </p:nvSpPr>
        <p:spPr>
          <a:xfrm>
            <a:off x="922036" y="5163333"/>
            <a:ext cx="24482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 PREDICATES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D6C3378-D4B3-9BCF-8845-68098AC7A242}"/>
              </a:ext>
            </a:extLst>
          </p:cNvPr>
          <p:cNvSpPr/>
          <p:nvPr/>
        </p:nvSpPr>
        <p:spPr>
          <a:xfrm>
            <a:off x="9804811" y="4608378"/>
            <a:ext cx="540169" cy="6261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91E008A-7B55-8352-178C-58C5E6A6FA0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366229" y="3798748"/>
            <a:ext cx="4278583" cy="3503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CC94651C-0C05-6A1C-0843-96270F77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12" y="3176324"/>
            <a:ext cx="5714349" cy="13577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0F3B6F-B523-B8F0-25F3-CE287E39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40" y="5342561"/>
            <a:ext cx="8901821" cy="834157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42E40E0-B6EF-1E6B-8F25-AAA8A913333E}"/>
              </a:ext>
            </a:extLst>
          </p:cNvPr>
          <p:cNvCxnSpPr>
            <a:cxnSpLocks/>
          </p:cNvCxnSpPr>
          <p:nvPr/>
        </p:nvCxnSpPr>
        <p:spPr>
          <a:xfrm flipV="1">
            <a:off x="3370308" y="4473116"/>
            <a:ext cx="4549729" cy="101425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0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A4BBE3A-91A1-66D3-080E-6C685ED12591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DML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CD46461-11E8-6F19-7AB7-24614C8E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44249"/>
              </p:ext>
            </p:extLst>
          </p:nvPr>
        </p:nvGraphicFramePr>
        <p:xfrm>
          <a:off x="948045" y="1082556"/>
          <a:ext cx="14033192" cy="4727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8298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1069401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4020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4138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SAVEPOINT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TRUNCATE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TRANSACTION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EXPLAIN PLAN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OUTER Join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l'espressione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definisce il risultato di una operazione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più tutte le righe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non trovano valori corrispondenti nelle colonne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dell'altra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il termine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esterno ) si intende quindi quel tipo di estrazione dati esterna alla normale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 sono tre forme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denominate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Left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Outer Join</a:t>
            </a:r>
            <a:endParaRPr lang="it-IT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24452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OUTER Join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LEFT OUTER JOIN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elenca le righe della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sinistra, anche se non ci sono righe corrispondenti sull'altra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3B4DD7-403F-1BBD-4602-32A96378918D}"/>
              </a:ext>
            </a:extLst>
          </p:cNvPr>
          <p:cNvSpPr txBox="1"/>
          <p:nvPr/>
        </p:nvSpPr>
        <p:spPr>
          <a:xfrm>
            <a:off x="3371691" y="1936014"/>
            <a:ext cx="112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ANAGRAFE                                                      STIPENDI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C7A28B-9023-1240-BED5-8E863084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632" y="2741215"/>
            <a:ext cx="6227838" cy="207594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D969AB7-F877-2E2E-AA13-29B51E19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93" y="2740697"/>
            <a:ext cx="7940398" cy="20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OUTER Join ( 2 di 2 )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FCF56C-B4FB-D458-D7A2-A9DA9D08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37" y="785895"/>
            <a:ext cx="13380020" cy="15996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845C1A4-506C-0C4F-1A49-F646D357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65" y="3429000"/>
            <a:ext cx="5056281" cy="15063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B34F09-141C-8302-2BEB-EAB7BC2B2F2B}"/>
              </a:ext>
            </a:extLst>
          </p:cNvPr>
          <p:cNvSpPr txBox="1"/>
          <p:nvPr/>
        </p:nvSpPr>
        <p:spPr>
          <a:xfrm>
            <a:off x="678821" y="3856929"/>
            <a:ext cx="2442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9BDCBC6-108D-5378-CD4E-4D1644007B7B}"/>
              </a:ext>
            </a:extLst>
          </p:cNvPr>
          <p:cNvSpPr/>
          <p:nvPr/>
        </p:nvSpPr>
        <p:spPr>
          <a:xfrm>
            <a:off x="3125507" y="3796379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7EEDC7-5AFA-DA5A-1E32-8FC791D5AB12}"/>
              </a:ext>
            </a:extLst>
          </p:cNvPr>
          <p:cNvSpPr/>
          <p:nvPr/>
        </p:nvSpPr>
        <p:spPr>
          <a:xfrm>
            <a:off x="11140068" y="3611204"/>
            <a:ext cx="4555457" cy="1722557"/>
          </a:xfrm>
          <a:prstGeom prst="ellipse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Riga senza </a:t>
            </a:r>
          </a:p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corrispondenza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5A686BA-C78C-8B4D-F18A-5B67939829D7}"/>
              </a:ext>
            </a:extLst>
          </p:cNvPr>
          <p:cNvCxnSpPr>
            <a:cxnSpLocks/>
          </p:cNvCxnSpPr>
          <p:nvPr/>
        </p:nvCxnSpPr>
        <p:spPr>
          <a:xfrm flipH="1" flipV="1">
            <a:off x="9979146" y="4694663"/>
            <a:ext cx="1283586" cy="78059"/>
          </a:xfrm>
          <a:prstGeom prst="straightConnector1">
            <a:avLst/>
          </a:prstGeom>
          <a:ln w="1047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35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RIGHT OUTER JOIN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elenca le righe della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destra, anche se non ci sono righe corrispondenti sull'altra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800" b="1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A5905A-9DD7-D573-4B5B-631B8BF73358}"/>
              </a:ext>
            </a:extLst>
          </p:cNvPr>
          <p:cNvSpPr txBox="1"/>
          <p:nvPr/>
        </p:nvSpPr>
        <p:spPr>
          <a:xfrm>
            <a:off x="3371691" y="1936014"/>
            <a:ext cx="112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ANAGRAFE                                                      STIPENDI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D29A3D-1EC3-2C4B-BCC7-21DC4268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88" y="2802186"/>
            <a:ext cx="7096105" cy="181493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32608B6-EF55-D222-99D3-6F8F0D0E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996" y="2802186"/>
            <a:ext cx="3632546" cy="20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 ( 2 di 2 )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FA15FAA-3F3F-53E2-4E30-05EA9099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9" y="943606"/>
            <a:ext cx="14631555" cy="14873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71DD6D-3BC6-A891-8DBA-0615CE8E85E8}"/>
              </a:ext>
            </a:extLst>
          </p:cNvPr>
          <p:cNvSpPr txBox="1"/>
          <p:nvPr/>
        </p:nvSpPr>
        <p:spPr>
          <a:xfrm>
            <a:off x="221622" y="3856929"/>
            <a:ext cx="2442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44863B1-07B5-3636-3BD7-6A749A49ED2B}"/>
              </a:ext>
            </a:extLst>
          </p:cNvPr>
          <p:cNvSpPr/>
          <p:nvPr/>
        </p:nvSpPr>
        <p:spPr>
          <a:xfrm>
            <a:off x="2556918" y="3778897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EEA83C-CFCA-F3EA-3A1C-0FBA81A0E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008" y="3423148"/>
            <a:ext cx="6976886" cy="1856561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ABAF78-8C24-4092-0CB7-2394A71222AB}"/>
              </a:ext>
            </a:extLst>
          </p:cNvPr>
          <p:cNvSpPr/>
          <p:nvPr/>
        </p:nvSpPr>
        <p:spPr>
          <a:xfrm>
            <a:off x="11719930" y="3242161"/>
            <a:ext cx="4021186" cy="1618718"/>
          </a:xfrm>
          <a:prstGeom prst="ellipse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Riga senza </a:t>
            </a:r>
          </a:p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corrispondenza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A35548B-2D2E-F04B-12A1-DE630A19F5AE}"/>
              </a:ext>
            </a:extLst>
          </p:cNvPr>
          <p:cNvCxnSpPr>
            <a:cxnSpLocks/>
          </p:cNvCxnSpPr>
          <p:nvPr/>
        </p:nvCxnSpPr>
        <p:spPr>
          <a:xfrm flipH="1">
            <a:off x="10682868" y="4589541"/>
            <a:ext cx="1550020" cy="417357"/>
          </a:xfrm>
          <a:prstGeom prst="straightConnector1">
            <a:avLst/>
          </a:prstGeom>
          <a:ln w="1047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4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( 1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79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includere nei risultati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le righe prive di corrispondenza, è possibile utilizzare un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ovvero una combinazione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LEFT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supponga di avere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per ogni riga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confronta questa riga con ogni riga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le righe di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soddisfano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Predicate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include le colonne di entrambe le righe nel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ResultSet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mentre se una riga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ha alcuna riga corrispondente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includerà 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valori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tutte 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613515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( 2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Allo stesso modo, se una riga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ha una riga corrispondente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includerà 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i valori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le colonne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Mostreremo con un breve esempio come utilizzare questa tipologia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come effettivamente questa funzioni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Innanzitutto, creiamo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PROGETTI_AZIENDALI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DIPENDENTI_AZIENDALI</a:t>
            </a:r>
          </a:p>
        </p:txBody>
      </p:sp>
    </p:spTree>
    <p:extLst>
      <p:ext uri="{BB962C8B-B14F-4D97-AF65-F5344CB8AC3E}">
        <p14:creationId xmlns:p14="http://schemas.microsoft.com/office/powerpoint/2010/main" val="1632813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( 3 di 7 )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F7A1B-63F1-4A02-ACE5-84CD3DF61283}"/>
              </a:ext>
            </a:extLst>
          </p:cNvPr>
          <p:cNvSpPr txBox="1"/>
          <p:nvPr/>
        </p:nvSpPr>
        <p:spPr>
          <a:xfrm>
            <a:off x="4138485" y="941925"/>
            <a:ext cx="7437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PROGETTI_AZIENDALI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ID_PROG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,NOME_PROG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6CE399-FC0E-E6A4-8374-FADBD44BC350}"/>
              </a:ext>
            </a:extLst>
          </p:cNvPr>
          <p:cNvSpPr txBox="1"/>
          <p:nvPr/>
        </p:nvSpPr>
        <p:spPr>
          <a:xfrm>
            <a:off x="2545149" y="3238419"/>
            <a:ext cx="11561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ID_DIP 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PRIMARY KEY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,NOMINATIVO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,ID_PROG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(ID_PROG)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PROGETTI_AZIENDALI(ID_PROG)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69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( 4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Successivamente effettuiamo le seguenti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popolare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800" b="1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FCF37B-1A77-76BD-D0C7-F1E6155E2F32}"/>
              </a:ext>
            </a:extLst>
          </p:cNvPr>
          <p:cNvSpPr txBox="1"/>
          <p:nvPr/>
        </p:nvSpPr>
        <p:spPr>
          <a:xfrm>
            <a:off x="1873406" y="1404766"/>
            <a:ext cx="13191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PROGETTI_AZIENDALI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 'PROG_1');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PROGETTI_AZIENDALI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(2, 'PROG_2');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 'RUSSO Giovanni', 1);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(2, 'BASILICO Andrea', 1);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(3, 'DE GIOVANNI Dario', Null);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AB7DB9-BDD7-01EA-35B0-2B0243CB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38" y="4287030"/>
            <a:ext cx="4539085" cy="166797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62B44D-2BE7-6A9A-E5A3-06AAF2C16669}"/>
              </a:ext>
            </a:extLst>
          </p:cNvPr>
          <p:cNvSpPr txBox="1"/>
          <p:nvPr/>
        </p:nvSpPr>
        <p:spPr>
          <a:xfrm>
            <a:off x="1248939" y="3671477"/>
            <a:ext cx="49288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FF0000"/>
                </a:solidFill>
              </a:rPr>
              <a:t>PROGETTI_AZIENDALI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E4027C2-203A-DAFA-0602-5E1A3973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413" y="4287030"/>
            <a:ext cx="8222047" cy="166797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F4FAA8-280D-B804-C197-582429CB64F1}"/>
              </a:ext>
            </a:extLst>
          </p:cNvPr>
          <p:cNvSpPr txBox="1"/>
          <p:nvPr/>
        </p:nvSpPr>
        <p:spPr>
          <a:xfrm>
            <a:off x="8050687" y="3651534"/>
            <a:ext cx="49288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FF0000"/>
                </a:solidFill>
              </a:rPr>
              <a:t>DIPENDENTI_AZIENDALI</a:t>
            </a:r>
          </a:p>
        </p:txBody>
      </p:sp>
    </p:spTree>
    <p:extLst>
      <p:ext uri="{BB962C8B-B14F-4D97-AF65-F5344CB8AC3E}">
        <p14:creationId xmlns:p14="http://schemas.microsoft.com/office/powerpoint/2010/main" val="376524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( 5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 proviamo ad eseguire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 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CABD7C-B7E2-70CA-BB3A-4A43A9A7CE25}"/>
              </a:ext>
            </a:extLst>
          </p:cNvPr>
          <p:cNvSpPr txBox="1"/>
          <p:nvPr/>
        </p:nvSpPr>
        <p:spPr>
          <a:xfrm>
            <a:off x="1884556" y="1404766"/>
            <a:ext cx="12645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NOMINATIVO, NOME_PROG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PROGETTI_AZIENDALI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P.ID_PROG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D.ID_PROG;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9F6099-AA94-C7DE-3C77-7C2F2E84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76" y="3226768"/>
            <a:ext cx="9444790" cy="25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4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 Join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termine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significa unione e nel caso del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sta ad indicare unione 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vari tipi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ma tutti derivano o possono essere ricondotti a vari operatori dell’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algebra insiemistica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L’importanza principale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risiede nella possibilità di correlare e visualizzare dati appartenenti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diverse o alla medesima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logicamente correlati tra di loro</a:t>
            </a:r>
          </a:p>
        </p:txBody>
      </p:sp>
    </p:spTree>
    <p:extLst>
      <p:ext uri="{BB962C8B-B14F-4D97-AF65-F5344CB8AC3E}">
        <p14:creationId xmlns:p14="http://schemas.microsoft.com/office/powerpoint/2010/main" val="971780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( 6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055769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 GIOVANNI Dario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legato ad alcun progetto mentre i suoi due colleghi sono legati al progetto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al progetto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PROG_2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9F6099-AA94-C7DE-3C77-7C2F2E84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13" y="650651"/>
            <a:ext cx="6321812" cy="1736391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32F82C90-91DF-B8AB-59E4-7F84BAEE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2" y="2688174"/>
            <a:ext cx="15456570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trovare il progetto che non ha alcun dipendente associato, utilizzare la seguente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009661-A2C1-238A-87AB-76C8E65B27A8}"/>
              </a:ext>
            </a:extLst>
          </p:cNvPr>
          <p:cNvSpPr txBox="1"/>
          <p:nvPr/>
        </p:nvSpPr>
        <p:spPr>
          <a:xfrm>
            <a:off x="1884556" y="3244719"/>
            <a:ext cx="12645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NOME_PROG, NOMINATIVO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PROGETTI_AZIENDALI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P.ID_PROG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D.ID_PROG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NOMINATIVO IS NULL;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818FD8-5A54-8D0E-1C97-7D31067A7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10" y="4974073"/>
            <a:ext cx="7375905" cy="10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6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( 7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055769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Allo stesso modo, per trovare i nominativi che non partecipano ad alcun progetto, utilizzare la seguente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9F6099-AA94-C7DE-3C77-7C2F2E84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13" y="650651"/>
            <a:ext cx="6321812" cy="173639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009661-A2C1-238A-87AB-76C8E65B27A8}"/>
              </a:ext>
            </a:extLst>
          </p:cNvPr>
          <p:cNvSpPr txBox="1"/>
          <p:nvPr/>
        </p:nvSpPr>
        <p:spPr>
          <a:xfrm>
            <a:off x="1884556" y="2553345"/>
            <a:ext cx="12645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NOMINATIVO, NOME_PROG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DIPENDENTI_AZIENDALI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PROGETTI_AZIENDALI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P.ID_PROG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D.ID_PROG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NOME_PROG IS NULL;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D32516-A7DF-5857-9DA1-886D350F2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791" y="4462151"/>
            <a:ext cx="9974492" cy="12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0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MINUS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MINUS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viene utilizzata per restituire tutte le righe della prima istruzione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che non trovano corrispondenza con la seconda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Utilizzando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mostrate per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proviamo a sostituire la parola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con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MINUS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CONTATTI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presenti i seguenti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A3A895D-E6EB-A5A9-B738-FC5C0F1A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3" y="4092232"/>
            <a:ext cx="14268047" cy="12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97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MINUS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6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DIPENDENTI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invece presenti i seguenti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Nella slide successiva verranno mostrati due esempi di utilizzo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MINUS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con utilizzo delle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Tabelle CONTATTI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DIPENDENTI</a:t>
            </a: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F02B339-2880-8D4B-F60D-87935F9B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69" y="1404766"/>
            <a:ext cx="14661136" cy="16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2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MINUS ( 3 di 4 )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0F2A258-A079-F4F8-B05A-22DDFBD7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3" y="567036"/>
            <a:ext cx="14555635" cy="129713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347953-953C-AD2B-8177-A0E8F7831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7" y="2111383"/>
            <a:ext cx="14555630" cy="172463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F18D3BF-15FF-3AEB-830D-93B9111AB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27" y="3956277"/>
            <a:ext cx="3346238" cy="20653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0819CC-B505-9A7C-3576-AFA89C097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430" y="4351971"/>
            <a:ext cx="2455952" cy="11971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BE5F7A-EA1C-445C-29F3-DC292FCD4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417" y="4115373"/>
            <a:ext cx="3024541" cy="19062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C57E41-CC6E-428E-05C0-32C56CE9D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2988" y="4235102"/>
            <a:ext cx="2558631" cy="1666827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7E5702D-DEF9-C0B9-039C-55EC79C0A0D3}"/>
              </a:ext>
            </a:extLst>
          </p:cNvPr>
          <p:cNvCxnSpPr>
            <a:cxnSpLocks/>
          </p:cNvCxnSpPr>
          <p:nvPr/>
        </p:nvCxnSpPr>
        <p:spPr>
          <a:xfrm>
            <a:off x="323528" y="3914326"/>
            <a:ext cx="15154365" cy="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74139E3-BCF3-6901-D8EF-F0C14D20B9BF}"/>
              </a:ext>
            </a:extLst>
          </p:cNvPr>
          <p:cNvSpPr/>
          <p:nvPr/>
        </p:nvSpPr>
        <p:spPr>
          <a:xfrm>
            <a:off x="3240151" y="4606720"/>
            <a:ext cx="1008112" cy="68762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93E7995-1E62-F3A0-0970-4B58D8187746}"/>
              </a:ext>
            </a:extLst>
          </p:cNvPr>
          <p:cNvSpPr/>
          <p:nvPr/>
        </p:nvSpPr>
        <p:spPr>
          <a:xfrm>
            <a:off x="10651995" y="4645156"/>
            <a:ext cx="1008112" cy="68762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E2CF44D-F38A-9A94-7F11-4C897C1B7857}"/>
              </a:ext>
            </a:extLst>
          </p:cNvPr>
          <p:cNvCxnSpPr>
            <a:cxnSpLocks/>
          </p:cNvCxnSpPr>
          <p:nvPr/>
        </p:nvCxnSpPr>
        <p:spPr>
          <a:xfrm>
            <a:off x="7538224" y="3899461"/>
            <a:ext cx="0" cy="1954933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0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MINUS ( 4 di 4 )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8D3BF-15FF-3AEB-830D-93B9111A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7" y="2294746"/>
            <a:ext cx="3346238" cy="20653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0819CC-B505-9A7C-3576-AFA89C09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30" y="2690440"/>
            <a:ext cx="2455952" cy="11971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BE5F7A-EA1C-445C-29F3-DC292FCD4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186" y="2453842"/>
            <a:ext cx="3024541" cy="19062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C57E41-CC6E-428E-05C0-32C56CE9D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9757" y="2573571"/>
            <a:ext cx="2558631" cy="1666827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7E5702D-DEF9-C0B9-039C-55EC79C0A0D3}"/>
              </a:ext>
            </a:extLst>
          </p:cNvPr>
          <p:cNvCxnSpPr>
            <a:cxnSpLocks/>
          </p:cNvCxnSpPr>
          <p:nvPr/>
        </p:nvCxnSpPr>
        <p:spPr>
          <a:xfrm>
            <a:off x="323528" y="2252795"/>
            <a:ext cx="15154365" cy="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74139E3-BCF3-6901-D8EF-F0C14D20B9BF}"/>
              </a:ext>
            </a:extLst>
          </p:cNvPr>
          <p:cNvSpPr/>
          <p:nvPr/>
        </p:nvSpPr>
        <p:spPr>
          <a:xfrm>
            <a:off x="3240151" y="2945189"/>
            <a:ext cx="1008112" cy="68762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93E7995-1E62-F3A0-0970-4B58D8187746}"/>
              </a:ext>
            </a:extLst>
          </p:cNvPr>
          <p:cNvSpPr/>
          <p:nvPr/>
        </p:nvSpPr>
        <p:spPr>
          <a:xfrm>
            <a:off x="11298764" y="2983625"/>
            <a:ext cx="1008112" cy="68762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E2CF44D-F38A-9A94-7F11-4C897C1B7857}"/>
              </a:ext>
            </a:extLst>
          </p:cNvPr>
          <p:cNvCxnSpPr>
            <a:cxnSpLocks/>
          </p:cNvCxnSpPr>
          <p:nvPr/>
        </p:nvCxnSpPr>
        <p:spPr>
          <a:xfrm>
            <a:off x="7538224" y="2237930"/>
            <a:ext cx="0" cy="1954933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">
            <a:extLst>
              <a:ext uri="{FF2B5EF4-FFF2-40B4-BE49-F238E27FC236}">
                <a16:creationId xmlns:a16="http://schemas.microsoft.com/office/drawing/2014/main" id="{53ED488B-5244-48A0-A12D-D0DE901E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Entrambe escludono il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con il valore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RUSSO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nella colonna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COGNOME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; il risultato cambia a seconda dell’ordine delle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della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FROM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perché vengono eliminate dal risultato le righe della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prima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che non trovano corrispondenza con la seconda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142260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4EDA3-2142-D599-6670-5A954A465A6C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#02</a:t>
            </a:r>
          </a:p>
        </p:txBody>
      </p:sp>
    </p:spTree>
    <p:extLst>
      <p:ext uri="{BB962C8B-B14F-4D97-AF65-F5344CB8AC3E}">
        <p14:creationId xmlns:p14="http://schemas.microsoft.com/office/powerpoint/2010/main" val="4885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Operatori matematici in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linguaggio </a:t>
            </a:r>
            <a:r>
              <a:rPr lang="it-IT" sz="2800" b="1" dirty="0" err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l'utilizzo degli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 Matematici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consentendo l'utilizzo dei seguenti caratteri per ogni operazione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L'utilizzo degli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 Matematici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abbastanza intuitivo e nella slide successiva, mostreremo come utilizzare queste particolari funzioni in una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en" sz="1200" b="1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C9AA574-C7F6-D386-D6FB-A5ACE033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806656"/>
            <a:ext cx="14971724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+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l'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Addizione</a:t>
            </a:r>
          </a:p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Sottrazione</a:t>
            </a:r>
          </a:p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*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Moltiplicazione</a:t>
            </a:r>
          </a:p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Divisione</a:t>
            </a:r>
          </a:p>
        </p:txBody>
      </p:sp>
    </p:spTree>
    <p:extLst>
      <p:ext uri="{BB962C8B-B14F-4D97-AF65-F5344CB8AC3E}">
        <p14:creationId xmlns:p14="http://schemas.microsoft.com/office/powerpoint/2010/main" val="198421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Operatori matematici in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seguente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verranno visualizzati i Dipendenti con il loro relativo stipendio, il bonus ed il totale calcolato addizionando il bonus allo stipendio</a:t>
            </a:r>
            <a:endParaRPr lang="en" sz="1200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6B442E-AC2F-A992-E489-7EFF94815470}"/>
              </a:ext>
            </a:extLst>
          </p:cNvPr>
          <p:cNvSpPr txBox="1"/>
          <p:nvPr/>
        </p:nvSpPr>
        <p:spPr>
          <a:xfrm>
            <a:off x="4435265" y="1835653"/>
            <a:ext cx="7198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,STIPENDIO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,BONUS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,(STIPENDIO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DBETL.DIPENDENTI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531E01-FED5-F2BB-A908-D6916037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08" y="4127673"/>
            <a:ext cx="8903061" cy="18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16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Operatori matematici in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Allo stesso modo, sarà possibile combinare gli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sotto forma di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Espressioni Matematiche</a:t>
            </a:r>
            <a:endParaRPr lang="en" sz="1200" b="1" u="sng" dirty="0">
              <a:solidFill>
                <a:srgbClr val="FF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9789CE-0919-F0E5-AD53-197CEDE205D5}"/>
              </a:ext>
            </a:extLst>
          </p:cNvPr>
          <p:cNvSpPr txBox="1"/>
          <p:nvPr/>
        </p:nvSpPr>
        <p:spPr>
          <a:xfrm>
            <a:off x="1728439" y="1315557"/>
            <a:ext cx="1253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,STIPENDIO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,BONUS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,(STIPENDIO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,(STIPENDIO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1.1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AUMENTO_DEL_10_PER_CENTO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DBETL.DIPENDENTI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34336A-8B0B-F845-B18C-904D7C41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39" y="4145813"/>
            <a:ext cx="12699968" cy="17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3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 Join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linea generale, per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Insieme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intende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collezione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oggetti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concetto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Insieme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concetto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primitivo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deve esistere un criterio chiaro, preciso, non ambiguo, inequivocabile, per poter stabilire se un dato oggetto fa parte oppure no di un certo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Insieme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concetto, rapportato 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indica quindi la possibilità di mettere in relazione due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cercando un criterio chiaro, preciso, non ambiguo ed inequivocabile atto a restituire un risultato complesso di più colonne presenti nelle varie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598535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Accenni sul Casting dei dati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Casting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meccanismo di conversione di un valore da un tipo di dato ad un altro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Cast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quindi di confrontare i valori di diversi tipi di dati o di sostituire un valore di un tipo di dati con un valore di un altro tipo, ed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mette a disposizione una particolare funzione denominata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TO_CHAR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TO_CHAR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utilizzata per convertire ad esempio un valore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TIMESTAMP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valori di tipo numerico, in un tipo di dato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VARCHAR2</a:t>
            </a:r>
          </a:p>
        </p:txBody>
      </p:sp>
    </p:spTree>
    <p:extLst>
      <p:ext uri="{BB962C8B-B14F-4D97-AF65-F5344CB8AC3E}">
        <p14:creationId xmlns:p14="http://schemas.microsoft.com/office/powerpoint/2010/main" val="428362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Accenni sul Casting dei dati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 esempio, si vuole rendere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Stringa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il valore numerico di una colonna, nel nostro esempio,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LIVELLO_ISTRUZIONE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definito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all’atto della creazione della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rendere il dato di questo tipo di colonna, da numerico a carattere, basterà scrivere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seguente</a:t>
            </a: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53ABE-B616-8308-6CB3-7D2D1D173FC6}"/>
              </a:ext>
            </a:extLst>
          </p:cNvPr>
          <p:cNvSpPr txBox="1"/>
          <p:nvPr/>
        </p:nvSpPr>
        <p:spPr>
          <a:xfrm>
            <a:off x="3512634" y="3545373"/>
            <a:ext cx="933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LIVELLO_ISTRUZIONE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(LIVELLO_ISTRUZIONE)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DBETL.DIPENDENTI;</a:t>
            </a:r>
          </a:p>
        </p:txBody>
      </p:sp>
    </p:spTree>
    <p:extLst>
      <p:ext uri="{BB962C8B-B14F-4D97-AF65-F5344CB8AC3E}">
        <p14:creationId xmlns:p14="http://schemas.microsoft.com/office/powerpoint/2010/main" val="1567368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Accenni sul Casting dei dati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0962628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comprendere meglio il risultato e la buona riuscita della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noti come il formato numerico sia allineato a destra mentre il formato carattere sia allineato a sinistra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53ABE-B616-8308-6CB3-7D2D1D173FC6}"/>
              </a:ext>
            </a:extLst>
          </p:cNvPr>
          <p:cNvSpPr txBox="1"/>
          <p:nvPr/>
        </p:nvSpPr>
        <p:spPr>
          <a:xfrm>
            <a:off x="3534937" y="3643474"/>
            <a:ext cx="933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LIVELLO_ISTRUZIONE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(LIVELLO_ISTRUZIONE)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DBETL.DIPENDENTI;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391FC6-BE9B-AEF8-70AC-FFE564E1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562" y="650650"/>
            <a:ext cx="4416963" cy="18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0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Concatenare valori in una Query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CONCAT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utilizzata per unire due o più stringhe ed è utilizzabile in tutti gli ambienti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concatenare una o più stringhe, ricordiamo che è possibile utilizzare anche i caratteri di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Pipe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||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endParaRPr lang="en" sz="1200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9C3487-E874-58C4-4F4B-715C1AD7DB37}"/>
              </a:ext>
            </a:extLst>
          </p:cNvPr>
          <p:cNvSpPr txBox="1"/>
          <p:nvPr/>
        </p:nvSpPr>
        <p:spPr>
          <a:xfrm>
            <a:off x="295275" y="1404766"/>
            <a:ext cx="1540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CONCAT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COGNOME,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ricopre il ruolo di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RUOLO)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RUOLO_DIPENDENTE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DIPENDENTI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COD_DIP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000300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BCD07D-EE09-9456-CA14-49D6127E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11" y="3611552"/>
            <a:ext cx="10548659" cy="2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4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Concatenare valori in una Query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L’utilizzo dei caratteri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Pipe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||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è molto comune in quanto molto semplice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Basterà inserire questi caratteri tra due colonne da unire o tra una colonna ed una stringa</a:t>
            </a:r>
            <a:endParaRPr lang="en" sz="1200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0CEDA7C-B63C-D12F-D376-53595087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39" y="2379242"/>
            <a:ext cx="5367586" cy="11357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593AB05-AB0E-58C0-256F-D7D0D1E6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38" y="3777094"/>
            <a:ext cx="5528067" cy="231026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241B644-4761-8F72-0738-DE9B4097C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877" y="2403053"/>
            <a:ext cx="6923408" cy="10579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B14F4F-5E43-E7D3-34DD-F2E303093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219" y="3777094"/>
            <a:ext cx="6104088" cy="23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Unione di Queries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67A3F5C-7EC4-1B9C-DB29-334B0D0B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974107"/>
            <a:ext cx="6119258" cy="22465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C250C4A-957B-0CE4-28B9-C60AB611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3796485"/>
            <a:ext cx="6119258" cy="224658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2421DF8-FC50-B9CE-C35E-B002DA683349}"/>
              </a:ext>
            </a:extLst>
          </p:cNvPr>
          <p:cNvSpPr/>
          <p:nvPr/>
        </p:nvSpPr>
        <p:spPr>
          <a:xfrm>
            <a:off x="10574555" y="1028966"/>
            <a:ext cx="4457287" cy="1723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dalla Query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EE61158-7532-B210-53AE-71E47641BC01}"/>
              </a:ext>
            </a:extLst>
          </p:cNvPr>
          <p:cNvSpPr/>
          <p:nvPr/>
        </p:nvSpPr>
        <p:spPr>
          <a:xfrm>
            <a:off x="10574555" y="4058090"/>
            <a:ext cx="4457287" cy="17233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dalla Query 2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5A552492-F0BD-3A23-3B95-7EEC2C86D90E}"/>
              </a:ext>
            </a:extLst>
          </p:cNvPr>
          <p:cNvSpPr/>
          <p:nvPr/>
        </p:nvSpPr>
        <p:spPr>
          <a:xfrm>
            <a:off x="7549376" y="1326996"/>
            <a:ext cx="2564780" cy="1204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Query #1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EBE4B17-3B72-D6C2-BEE1-98835CC507AA}"/>
              </a:ext>
            </a:extLst>
          </p:cNvPr>
          <p:cNvSpPr/>
          <p:nvPr/>
        </p:nvSpPr>
        <p:spPr>
          <a:xfrm>
            <a:off x="7549376" y="4300304"/>
            <a:ext cx="2564780" cy="1204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Query #2</a:t>
            </a:r>
          </a:p>
        </p:txBody>
      </p:sp>
    </p:spTree>
    <p:extLst>
      <p:ext uri="{BB962C8B-B14F-4D97-AF65-F5344CB8AC3E}">
        <p14:creationId xmlns:p14="http://schemas.microsoft.com/office/powerpoint/2010/main" val="247491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42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volte può essere necessario che i dati restituiti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vengano visualizzati in un set di risultati insieme ai dati di un'altra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differenza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verifica quando viene richiesto il set di risultati da più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singolo output combinando così più risultati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L'aggiunta di una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 ALL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combina i dati di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singolo set di risultati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introdurre le regole, ricordiamo che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essere posta alla fine di tutte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51961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7405389" cy="329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esiste un limite al numero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 cui dati possono essere aggiunti purché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conforme alle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 RULES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regole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L'insieme delle istruzioni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una operazione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prendono il nome di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BF4F5E0-0F06-06C7-0380-273787C3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51" y="1069231"/>
            <a:ext cx="5906496" cy="2168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11AD5CD-7FF2-BCFE-C635-BA636325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51" y="3774810"/>
            <a:ext cx="5906496" cy="216846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2EEADCC-7B41-3704-FE81-777572427725}"/>
              </a:ext>
            </a:extLst>
          </p:cNvPr>
          <p:cNvSpPr/>
          <p:nvPr/>
        </p:nvSpPr>
        <p:spPr>
          <a:xfrm>
            <a:off x="14097871" y="802786"/>
            <a:ext cx="1631671" cy="900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dalla Query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3252D52-A8A7-74AE-C525-969F1A0C9E44}"/>
              </a:ext>
            </a:extLst>
          </p:cNvPr>
          <p:cNvSpPr/>
          <p:nvPr/>
        </p:nvSpPr>
        <p:spPr>
          <a:xfrm>
            <a:off x="14063854" y="3324582"/>
            <a:ext cx="1631671" cy="9004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dalla Query 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D93125F5-F147-FB1A-A2AD-CF11B6C1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383" y="567458"/>
            <a:ext cx="1783750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#1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0B418D6B-0A1B-898B-A457-2F13ADDA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383" y="3245325"/>
            <a:ext cx="1783750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#2</a:t>
            </a:r>
          </a:p>
        </p:txBody>
      </p:sp>
    </p:spTree>
    <p:extLst>
      <p:ext uri="{BB962C8B-B14F-4D97-AF65-F5344CB8AC3E}">
        <p14:creationId xmlns:p14="http://schemas.microsoft.com/office/powerpoint/2010/main" val="139272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47866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il numero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colonne, ogni altra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restituire il numero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fare riferimento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diverse e i nomi di colonna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diversi dai nomi di colonna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successiva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numero di colonne in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essere uguale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508A4BD-45F6-BC02-9089-95280CD8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50650"/>
            <a:ext cx="5671141" cy="48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47866" cy="372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delle colonne corrispondenti in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devono essere compatibili ( o carattere o numerico per esempio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non devono necessariamente corrispondere; se una colonna nella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i dati carattere, la corrispondente prima colonna in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restituire i dati carattere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F5DD93-9512-A452-3CD8-6A121017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09" y="619045"/>
            <a:ext cx="5763698" cy="38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0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Tipologie di Join in Oracle</a:t>
            </a:r>
          </a:p>
        </p:txBody>
      </p:sp>
      <p:sp>
        <p:nvSpPr>
          <p:cNvPr id="2" name="Stella a 7 punte 1">
            <a:extLst>
              <a:ext uri="{FF2B5EF4-FFF2-40B4-BE49-F238E27FC236}">
                <a16:creationId xmlns:a16="http://schemas.microsoft.com/office/drawing/2014/main" id="{C4B22316-C072-43AA-574A-CB5B1EFD8136}"/>
              </a:ext>
            </a:extLst>
          </p:cNvPr>
          <p:cNvSpPr/>
          <p:nvPr/>
        </p:nvSpPr>
        <p:spPr>
          <a:xfrm>
            <a:off x="639915" y="555526"/>
            <a:ext cx="3946829" cy="3100070"/>
          </a:xfrm>
          <a:prstGeom prst="star7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INNER Join</a:t>
            </a:r>
          </a:p>
        </p:txBody>
      </p:sp>
      <p:sp>
        <p:nvSpPr>
          <p:cNvPr id="3" name="Stella a 7 punte 2">
            <a:extLst>
              <a:ext uri="{FF2B5EF4-FFF2-40B4-BE49-F238E27FC236}">
                <a16:creationId xmlns:a16="http://schemas.microsoft.com/office/drawing/2014/main" id="{E9751729-F8CD-55B9-1BBB-02B66F514216}"/>
              </a:ext>
            </a:extLst>
          </p:cNvPr>
          <p:cNvSpPr/>
          <p:nvPr/>
        </p:nvSpPr>
        <p:spPr>
          <a:xfrm>
            <a:off x="7567878" y="555526"/>
            <a:ext cx="3946829" cy="3100070"/>
          </a:xfrm>
          <a:prstGeom prst="star7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</a:t>
            </a:r>
          </a:p>
        </p:txBody>
      </p:sp>
      <p:sp>
        <p:nvSpPr>
          <p:cNvPr id="4" name="Stella a 7 punte 3">
            <a:extLst>
              <a:ext uri="{FF2B5EF4-FFF2-40B4-BE49-F238E27FC236}">
                <a16:creationId xmlns:a16="http://schemas.microsoft.com/office/drawing/2014/main" id="{939E6B70-260A-23DC-7A8F-DA32DD42F54C}"/>
              </a:ext>
            </a:extLst>
          </p:cNvPr>
          <p:cNvSpPr/>
          <p:nvPr/>
        </p:nvSpPr>
        <p:spPr>
          <a:xfrm>
            <a:off x="3931174" y="2826286"/>
            <a:ext cx="3946829" cy="3100070"/>
          </a:xfrm>
          <a:prstGeom prst="star7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LEFT OUTER Join</a:t>
            </a:r>
          </a:p>
        </p:txBody>
      </p:sp>
      <p:sp>
        <p:nvSpPr>
          <p:cNvPr id="5" name="Stella a 7 punte 4">
            <a:extLst>
              <a:ext uri="{FF2B5EF4-FFF2-40B4-BE49-F238E27FC236}">
                <a16:creationId xmlns:a16="http://schemas.microsoft.com/office/drawing/2014/main" id="{12776951-8204-8A82-6AE3-BFFF4B307C79}"/>
              </a:ext>
            </a:extLst>
          </p:cNvPr>
          <p:cNvSpPr/>
          <p:nvPr/>
        </p:nvSpPr>
        <p:spPr>
          <a:xfrm>
            <a:off x="10906589" y="2787774"/>
            <a:ext cx="3946829" cy="3100070"/>
          </a:xfrm>
          <a:prstGeom prst="star7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1384836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512968" cy="222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lunghezze delle colonne non devono corrispondere necessariamente; ad esempio, la prima colonna della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potrà avere un tipo </a:t>
            </a:r>
            <a:r>
              <a:rPr lang="it-IT" sz="28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NUMBER(5,2)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mentre la prima colonna della seconda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potrà avere un tipo </a:t>
            </a:r>
            <a:r>
              <a:rPr lang="it-IT" sz="28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NUMBER(14,3)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1795C32-28DC-B578-096A-F5621B0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60" y="626249"/>
            <a:ext cx="6297981" cy="38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9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 vs UNION ALL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88CB3254-E32A-D29D-79CF-E0146FA88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47866" cy="479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non elimina i duplicati nel set di risultati, pertanto,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funziona in genere meglio della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raccomandazione generale è di utilizzare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non possono restituire righe duplicate o se l'applicazione o l'utente finale vogliono i duplicati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Si noti che nell'esempio, </a:t>
            </a:r>
            <a:r>
              <a:rPr lang="it-IT" sz="2800" b="1" dirty="0">
                <a:solidFill>
                  <a:srgbClr val="3333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Nicholls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appare due volte nell'output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poiché è sia un analista che un dipendente con un livello di istruzione pari a 18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61FA58-5E4D-037F-7561-21230AF5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366" y="650651"/>
            <a:ext cx="5526175" cy="52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8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Differenza tra Join ed Union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ed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le clausole in </a:t>
            </a:r>
            <a:r>
              <a:rPr lang="it-IT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Sql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utilizzate per combinare i dati di due o più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ma il modo in cui combinano i dati e il formato del risultato ottenuto differisce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le colonne di due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per formare le righe che compongono il risultato mentre 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il risultato di due o più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applicabile solo quando le due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coinvolte hanno almeno una colonna in comune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557227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Differenza tra Join ed Union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83" y="841570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applicabile quando le due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hanno lo stesso numero di colonne ed i domini ( tipo di dato ) delle colonne corrispondenti sono uguali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differenza sostanziale sta nel modo in cui i dati vengono combinati;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i dati in nuove COLONNE mentre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i dati in nuove RIGHE.</a:t>
            </a:r>
          </a:p>
        </p:txBody>
      </p:sp>
    </p:spTree>
    <p:extLst>
      <p:ext uri="{BB962C8B-B14F-4D97-AF65-F5344CB8AC3E}">
        <p14:creationId xmlns:p14="http://schemas.microsoft.com/office/powerpoint/2010/main" val="321493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L'operatore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viene utilizzato per restituire i risultati di 2 o più istruzioni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; anche in questo caso,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ORDER BY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deve essere l’ultima clausola</a:t>
            </a: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 differenza della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restituisce solo le righe selezionate da tutte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 un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esiste in una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non nell'altra, verrà omesso dai risultati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98AFF3C-288A-2EBB-2E9B-BFD5A72B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6" y="3901639"/>
            <a:ext cx="3650001" cy="22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3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restituirà quindi 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nell'area ombreggiata blu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Questi sono 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esistenti 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 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 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Ogni istruzione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all'interno di una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deve avere lo stesso numero di campi e con tipi di dati simili come per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C83374-2485-CC28-A233-F3A7D184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29" y="3489509"/>
            <a:ext cx="3967794" cy="24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 semplice esempio di utilizzo di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il seguente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Sono presenti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CONTATTI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DIPENDENTI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nel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96A08B-0180-192D-5396-E15E8FF9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18" y="3077808"/>
            <a:ext cx="6377184" cy="2229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7ECEF87-DB47-AF7B-97B4-2DDA24221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229" y="3093048"/>
            <a:ext cx="5995893" cy="2504864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FABE4BB-E6CB-3167-D059-BF6619CF8646}"/>
              </a:ext>
            </a:extLst>
          </p:cNvPr>
          <p:cNvCxnSpPr>
            <a:cxnSpLocks/>
          </p:cNvCxnSpPr>
          <p:nvPr/>
        </p:nvCxnSpPr>
        <p:spPr>
          <a:xfrm flipH="1">
            <a:off x="4348959" y="2219382"/>
            <a:ext cx="320502" cy="84362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9A7FE7F-8DC1-9AF1-9CEF-3FD004C5FFA7}"/>
              </a:ext>
            </a:extLst>
          </p:cNvPr>
          <p:cNvCxnSpPr>
            <a:cxnSpLocks/>
          </p:cNvCxnSpPr>
          <p:nvPr/>
        </p:nvCxnSpPr>
        <p:spPr>
          <a:xfrm>
            <a:off x="7107861" y="2219382"/>
            <a:ext cx="3195866" cy="84362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19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CONTATTI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presenti i seguenti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DIPENDENTI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invece presenti i seguenti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E0C8C39-2642-0344-BDCE-3A38E19C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8" y="1282105"/>
            <a:ext cx="15019107" cy="13384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248B50-E505-DB3A-0AD2-9E0EFFDD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27" y="3495910"/>
            <a:ext cx="15092597" cy="1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( 5 di 5 )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C90196-4A9B-62C5-51DF-5AB8A0080127}"/>
              </a:ext>
            </a:extLst>
          </p:cNvPr>
          <p:cNvSpPr txBox="1"/>
          <p:nvPr/>
        </p:nvSpPr>
        <p:spPr>
          <a:xfrm>
            <a:off x="2491651" y="668786"/>
            <a:ext cx="4410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CONTATTI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DIPENDENTI;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30CDF7-F1D4-2B6C-A60C-EA759901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270" y="740993"/>
            <a:ext cx="2476500" cy="1266825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56FC608-9166-74C4-14CE-6913B5F483D1}"/>
              </a:ext>
            </a:extLst>
          </p:cNvPr>
          <p:cNvSpPr/>
          <p:nvPr/>
        </p:nvSpPr>
        <p:spPr>
          <a:xfrm>
            <a:off x="7027940" y="861450"/>
            <a:ext cx="2118731" cy="102591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3CA10927-DAFF-C4E8-6508-A22E777A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2646722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Questa istruzione potrebbe sembrare uguale alla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INNER JOIN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 vi sono due differenze sostanziali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può restituire valori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NULL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corrispondenti cosa non possibile con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INNER JOIN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non restituisce valori duplicati mentre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INNER JOIN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può restituire valori duplicati se presenti nelle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242950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4EDA3-2142-D599-6670-5A954A465A6C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#03</a:t>
            </a:r>
          </a:p>
        </p:txBody>
      </p:sp>
    </p:spTree>
    <p:extLst>
      <p:ext uri="{BB962C8B-B14F-4D97-AF65-F5344CB8AC3E}">
        <p14:creationId xmlns:p14="http://schemas.microsoft.com/office/powerpoint/2010/main" val="274240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combina i valori di due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basandosi su una determinata regola di confronto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compara ogni riga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ciascuna riga dell'altra Tabella cercando di soddisfare la regola di confronto definita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la regola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soddisfatta, i valori di tutte le colonne delle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vengono combinate in una sola riga del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forma più utilizzata nelle applicazioni e rappresenta la modalità predefinita</a:t>
            </a:r>
          </a:p>
        </p:txBody>
      </p:sp>
    </p:spTree>
    <p:extLst>
      <p:ext uri="{BB962C8B-B14F-4D97-AF65-F5344CB8AC3E}">
        <p14:creationId xmlns:p14="http://schemas.microsoft.com/office/powerpoint/2010/main" val="391945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6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avere due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denominate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ANAGRAFE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L’obiettivo è quello di visualizzare lo stipendio assegnato ai cittadini abitanti in una determinata città; i dati presenti fanno riferimento alla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ANAGRAFE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a quella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3AEFD8A-2BF5-E198-3DB5-17D1BD6A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99" y="1396384"/>
            <a:ext cx="4913367" cy="172250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48DA8FE-EE5C-4FAB-1FC5-901CE727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980" y="1491056"/>
            <a:ext cx="5799333" cy="1533157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F4C18F8-F44D-2516-4D38-C01F6552921A}"/>
              </a:ext>
            </a:extLst>
          </p:cNvPr>
          <p:cNvCxnSpPr>
            <a:cxnSpLocks/>
          </p:cNvCxnSpPr>
          <p:nvPr/>
        </p:nvCxnSpPr>
        <p:spPr>
          <a:xfrm flipH="1">
            <a:off x="5891966" y="1144042"/>
            <a:ext cx="1965451" cy="6401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0227A6CB-FEA1-3E93-9CD2-DBFBC7E30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832" y="4358475"/>
            <a:ext cx="5164563" cy="16601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2E368DF-646E-B681-A0D3-F4D4D5A8F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599" y="4358475"/>
            <a:ext cx="6348467" cy="1660164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516ADB2-B1E9-51AE-CD05-26680E66CEF2}"/>
              </a:ext>
            </a:extLst>
          </p:cNvPr>
          <p:cNvCxnSpPr>
            <a:cxnSpLocks/>
          </p:cNvCxnSpPr>
          <p:nvPr/>
        </p:nvCxnSpPr>
        <p:spPr>
          <a:xfrm>
            <a:off x="9636432" y="1117096"/>
            <a:ext cx="890319" cy="3739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EC1378E-AD61-BE56-ED1E-B196288589F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651604" y="4250708"/>
            <a:ext cx="1176063" cy="12579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75AD15-8215-2169-1072-61D840FA8367}"/>
              </a:ext>
            </a:extLst>
          </p:cNvPr>
          <p:cNvCxnSpPr>
            <a:cxnSpLocks/>
          </p:cNvCxnSpPr>
          <p:nvPr/>
        </p:nvCxnSpPr>
        <p:spPr>
          <a:xfrm>
            <a:off x="10950498" y="4250708"/>
            <a:ext cx="635619" cy="6289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0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slide successiva, verranno visualizzate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sintatticamente differenti, ma che restituiranno lo stesso risultato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Verranno unite 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ANAGRAFE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utilizzando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CITTA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è la colonna presente in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CITTA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corrisponde in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ovvero la regola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soddisfatta ),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combinerà 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COGNOME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una sola riga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179575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noti che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Signor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Donato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presente in quanto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STIPENDI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presente la città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Torino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quindi non viene soddisfatta la regola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4C0FC46-C296-8CA0-5540-E29415B1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88" y="1739236"/>
            <a:ext cx="10300526" cy="12746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C881C3A-C265-A70E-29BA-9201EC38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117" y="3342334"/>
            <a:ext cx="10163839" cy="11971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619BB4-158F-934D-7201-4C6B41D32DA3}"/>
              </a:ext>
            </a:extLst>
          </p:cNvPr>
          <p:cNvSpPr txBox="1"/>
          <p:nvPr/>
        </p:nvSpPr>
        <p:spPr>
          <a:xfrm>
            <a:off x="6786073" y="4437118"/>
            <a:ext cx="175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Risultato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067648-D5F0-31FD-D47E-60DCA9E34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527" y="4969532"/>
            <a:ext cx="5861422" cy="128432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51D9AB-2F7B-CEDF-2697-882D36A724C1}"/>
              </a:ext>
            </a:extLst>
          </p:cNvPr>
          <p:cNvSpPr txBox="1"/>
          <p:nvPr/>
        </p:nvSpPr>
        <p:spPr>
          <a:xfrm>
            <a:off x="6786073" y="2829389"/>
            <a:ext cx="175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oppure</a:t>
            </a:r>
          </a:p>
        </p:txBody>
      </p:sp>
    </p:spTree>
    <p:extLst>
      <p:ext uri="{BB962C8B-B14F-4D97-AF65-F5344CB8AC3E}">
        <p14:creationId xmlns:p14="http://schemas.microsoft.com/office/powerpoint/2010/main" val="342284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4" ma:contentTypeDescription="Creare un nuovo documento." ma:contentTypeScope="" ma:versionID="8a3fe2547f444fc45d9feb228fa9bc94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46f9c2512b935ce4a7265dbc889ec191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customXml/itemProps3.xml><?xml version="1.0" encoding="utf-8"?>
<ds:datastoreItem xmlns:ds="http://schemas.openxmlformats.org/officeDocument/2006/customXml" ds:itemID="{EEF61767-4B7A-4A80-9341-B21FD569F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6357</TotalTime>
  <Words>3444</Words>
  <Application>Microsoft Office PowerPoint</Application>
  <PresentationFormat>Personalizzato</PresentationFormat>
  <Paragraphs>356</Paragraphs>
  <Slides>59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Bernardini Veronica</cp:lastModifiedBy>
  <cp:revision>97</cp:revision>
  <dcterms:created xsi:type="dcterms:W3CDTF">2022-08-22T17:22:56Z</dcterms:created>
  <dcterms:modified xsi:type="dcterms:W3CDTF">2025-02-26T08:14:37Z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